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8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8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3C02-CE9B-4A58-9EFF-BC7F58C79E08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8886-FAB4-4F0C-9D6A-51F274ECA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232" y="2085340"/>
            <a:ext cx="745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atin typeface="Buxton Sketch" panose="03080500000500000004" pitchFamily="66" charset="0"/>
                <a:ea typeface="华文行楷" panose="02010800040101010101" pitchFamily="2" charset="-122"/>
              </a:rPr>
              <a:t>Facial Expression Recognition</a:t>
            </a:r>
            <a:endParaRPr lang="zh-CN" altLang="en-US" sz="5400" b="1" dirty="0">
              <a:latin typeface="Buxton Sketch" panose="03080500000500000004" pitchFamily="66" charset="0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1860" y="4480560"/>
            <a:ext cx="345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Zhenbang</a:t>
            </a:r>
            <a:r>
              <a:rPr lang="en-US" altLang="zh-CN" sz="2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800" b="1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Ju</a:t>
            </a:r>
            <a:r>
              <a:rPr lang="en-US" altLang="zh-CN" sz="2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, </a:t>
            </a:r>
            <a:r>
              <a:rPr lang="en-US" altLang="zh-CN" sz="2800" b="1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Jialei</a:t>
            </a:r>
            <a:r>
              <a:rPr lang="en-US" altLang="zh-CN" sz="2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Yang</a:t>
            </a:r>
            <a:endParaRPr lang="zh-CN" altLang="en-US" sz="2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3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868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Gabor Features of mouth: 48*64*40 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7409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Gabor Features of eyes: 48*96*40 </a:t>
            </a:r>
            <a:endParaRPr lang="zh-CN" altLang="en-US" sz="4000" dirty="0"/>
          </a:p>
        </p:txBody>
      </p:sp>
      <p:sp>
        <p:nvSpPr>
          <p:cNvPr id="6" name="下箭头 5"/>
          <p:cNvSpPr/>
          <p:nvPr/>
        </p:nvSpPr>
        <p:spPr>
          <a:xfrm>
            <a:off x="4067944" y="2564904"/>
            <a:ext cx="50405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8024" y="3140968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PCA</a:t>
            </a:r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653136"/>
            <a:ext cx="6204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Gabor Features of mouth: 64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589240"/>
            <a:ext cx="5861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Gabor Features of eyes: 81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60648"/>
            <a:ext cx="3440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Classification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4788024" y="3212976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/>
              <a:t>kn</a:t>
            </a:r>
            <a:r>
              <a:rPr lang="en-US" altLang="zh-CN" sz="4000" dirty="0" smtClean="0"/>
              <a:t>= </a:t>
            </a:r>
            <a:r>
              <a:rPr lang="en-US" altLang="zh-CN" sz="4000" dirty="0" err="1"/>
              <a:t>sqrt</a:t>
            </a:r>
            <a:r>
              <a:rPr lang="en-US" altLang="zh-CN" sz="4000" dirty="0"/>
              <a:t>(n</a:t>
            </a:r>
            <a:r>
              <a:rPr lang="en-US" altLang="zh-CN" sz="4000" dirty="0" smtClean="0"/>
              <a:t>)</a:t>
            </a:r>
            <a:endParaRPr lang="en-US" altLang="zh-CN" sz="4000" dirty="0"/>
          </a:p>
        </p:txBody>
      </p:sp>
      <p:sp>
        <p:nvSpPr>
          <p:cNvPr id="6" name="矩形 5"/>
          <p:cNvSpPr/>
          <p:nvPr/>
        </p:nvSpPr>
        <p:spPr>
          <a:xfrm>
            <a:off x="755576" y="1556792"/>
            <a:ext cx="48949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4400" dirty="0" smtClean="0"/>
              <a:t>K-Nearest Neighbor</a:t>
            </a:r>
            <a:endParaRPr lang="zh-CN" altLang="en-US" sz="4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30099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43608" y="6488668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Picture from </a:t>
            </a:r>
            <a:r>
              <a:rPr lang="en-US" altLang="zh-CN" dirty="0" err="1" smtClean="0"/>
              <a:t>http://en.wikipedia.org/wiki/K-nearest_neighbors_algorithm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414908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17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  <a:ea typeface="+mn-ea"/>
                <a:cs typeface="+mn-cs"/>
              </a:rPr>
              <a:t>Experimental results:</a:t>
            </a:r>
            <a:endParaRPr lang="zh-CN" altLang="en-US" sz="4800" dirty="0">
              <a:latin typeface="+mn-lt"/>
              <a:ea typeface="+mn-ea"/>
              <a:cs typeface="+mn-cs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790968" y="1052736"/>
            <a:ext cx="3562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Table 1 Number of each emotions used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1640" y="3356992"/>
          <a:ext cx="6480720" cy="2536303"/>
        </p:xfrm>
        <a:graphic>
          <a:graphicData uri="http://schemas.openxmlformats.org/drawingml/2006/table">
            <a:tbl>
              <a:tblPr/>
              <a:tblGrid>
                <a:gridCol w="986638"/>
                <a:gridCol w="894458"/>
                <a:gridCol w="905394"/>
                <a:gridCol w="880397"/>
                <a:gridCol w="986638"/>
                <a:gridCol w="912426"/>
                <a:gridCol w="914769"/>
              </a:tblGrid>
              <a:tr h="3623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Anger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Disgust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Fear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Happiness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Sadness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Surprise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Anger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Disgust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Fear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Happiness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Sadness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Surprise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347864" y="2802414"/>
            <a:ext cx="23635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Table 2 confusion matrix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74691" y="6165304"/>
            <a:ext cx="2669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Accurate rate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73.45%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75656" y="1628800"/>
          <a:ext cx="6120682" cy="1056118"/>
        </p:xfrm>
        <a:graphic>
          <a:graphicData uri="http://schemas.openxmlformats.org/drawingml/2006/table">
            <a:tbl>
              <a:tblPr/>
              <a:tblGrid>
                <a:gridCol w="874278"/>
                <a:gridCol w="874278"/>
                <a:gridCol w="874278"/>
                <a:gridCol w="874278"/>
                <a:gridCol w="954291"/>
                <a:gridCol w="794264"/>
                <a:gridCol w="875015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Anger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Disgust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Fear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Happiness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Sadness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Surprise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Training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34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41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59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48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51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Testing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8076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 results: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20" y="1778000"/>
            <a:ext cx="6444580" cy="34460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0809" y="5307067"/>
            <a:ext cx="332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Anger </a:t>
            </a:r>
            <a:r>
              <a:rPr lang="en-US" altLang="zh-CN" sz="2000" b="1" dirty="0"/>
              <a:t>(classified to sadness)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18864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6048" y="3400258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Lack of training samples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556048" y="4184065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Similar expression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556048" y="2653237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Weight of each part of the features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556048" y="1894760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PCA for global, Gabor for local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124744"/>
            <a:ext cx="7416824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dirty="0"/>
              <a:t>1. </a:t>
            </a:r>
            <a:r>
              <a:rPr lang="en-US" altLang="zh-CN" dirty="0" err="1"/>
              <a:t>Mehrabian</a:t>
            </a:r>
            <a:r>
              <a:rPr lang="en-US" altLang="zh-CN" dirty="0"/>
              <a:t>, A., 1968. Communication without words. Psychol. Today, 2: 53-56. 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2. </a:t>
            </a:r>
            <a:r>
              <a:rPr lang="en-US" altLang="zh-CN" dirty="0" err="1"/>
              <a:t>Ekman</a:t>
            </a:r>
            <a:r>
              <a:rPr lang="en-US" altLang="zh-CN" dirty="0"/>
              <a:t>, P. and </a:t>
            </a:r>
            <a:r>
              <a:rPr lang="en-US" altLang="zh-CN" dirty="0" err="1"/>
              <a:t>W.V.</a:t>
            </a:r>
            <a:r>
              <a:rPr lang="en-US" altLang="zh-CN" dirty="0"/>
              <a:t> Friesen, 1978. Facial Action Coding System Action Unit Photographs. 1st </a:t>
            </a:r>
            <a:r>
              <a:rPr lang="en-US" altLang="zh-CN" dirty="0" err="1"/>
              <a:t>Edn</a:t>
            </a:r>
            <a:r>
              <a:rPr lang="en-US" altLang="zh-CN" dirty="0"/>
              <a:t>., Consulting Psychologist Press. San Francisco, California, pp: 82.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3. Bruce V, 1993. What the human face tells the human mind: some challenges for the robot-human interface. Adv Robot 8(4):341–355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4. </a:t>
            </a:r>
            <a:r>
              <a:rPr lang="en-US" altLang="zh-CN" dirty="0" err="1"/>
              <a:t>Morik</a:t>
            </a:r>
            <a:r>
              <a:rPr lang="en-US" altLang="zh-CN" dirty="0"/>
              <a:t> K, </a:t>
            </a:r>
            <a:r>
              <a:rPr lang="en-US" altLang="zh-CN" dirty="0" err="1"/>
              <a:t>Brockhausen</a:t>
            </a:r>
            <a:r>
              <a:rPr lang="en-US" altLang="zh-CN" dirty="0"/>
              <a:t> P, </a:t>
            </a:r>
            <a:r>
              <a:rPr lang="en-US" altLang="zh-CN" dirty="0" err="1"/>
              <a:t>Joachims</a:t>
            </a:r>
            <a:r>
              <a:rPr lang="en-US" altLang="zh-CN" dirty="0"/>
              <a:t> T, 1900. Combining statistical learning with a knowledge-based approach—a case study in intensive care monitoring. In: 16th international conference on machine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Learning (</a:t>
            </a:r>
            <a:r>
              <a:rPr lang="en-US" altLang="zh-CN" dirty="0" err="1"/>
              <a:t>ICML</a:t>
            </a:r>
            <a:r>
              <a:rPr lang="en-US" altLang="zh-CN" dirty="0"/>
              <a:t>-99), pp 268–277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5. </a:t>
            </a:r>
            <a:r>
              <a:rPr lang="en-US" altLang="zh-CN" dirty="0" err="1"/>
              <a:t>Senthil</a:t>
            </a:r>
            <a:r>
              <a:rPr lang="en-US" altLang="zh-CN" dirty="0"/>
              <a:t> R, </a:t>
            </a:r>
            <a:r>
              <a:rPr lang="en-US" altLang="zh-CN" dirty="0" err="1"/>
              <a:t>Valayapalayam</a:t>
            </a:r>
            <a:r>
              <a:rPr lang="en-US" altLang="zh-CN" dirty="0"/>
              <a:t> K and </a:t>
            </a:r>
            <a:r>
              <a:rPr lang="en-US" altLang="zh-CN" dirty="0" err="1"/>
              <a:t>Venkatesh</a:t>
            </a:r>
            <a:r>
              <a:rPr lang="en-US" altLang="zh-CN" dirty="0"/>
              <a:t> C, 2012. Facial Expressions </a:t>
            </a:r>
            <a:r>
              <a:rPr lang="en-US" altLang="zh-CN" dirty="0" err="1"/>
              <a:t>Recogni-tion</a:t>
            </a:r>
            <a:r>
              <a:rPr lang="en-US" altLang="zh-CN" dirty="0"/>
              <a:t> Using </a:t>
            </a:r>
            <a:r>
              <a:rPr lang="en-US" altLang="zh-CN" dirty="0" err="1"/>
              <a:t>Eigenspaces</a:t>
            </a:r>
            <a:r>
              <a:rPr lang="en-US" altLang="zh-CN" dirty="0"/>
              <a:t>. J. Computer Sci., 8 (10): 1674-1679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6. Wikipedia, </a:t>
            </a:r>
            <a:r>
              <a:rPr lang="en-US" altLang="zh-CN" dirty="0" err="1"/>
              <a:t>http://en.wikipedia.org/wiki/Principal_component_analysis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7. Wikipedia, </a:t>
            </a:r>
            <a:r>
              <a:rPr lang="en-US" altLang="zh-CN" dirty="0" err="1"/>
              <a:t>http://en.wikipedia.org/wiki/K-nearest_neighbors_algorithm</a:t>
            </a:r>
            <a:endParaRPr lang="zh-CN" altLang="zh-CN" dirty="0"/>
          </a:p>
          <a:p>
            <a:pPr>
              <a:spcAft>
                <a:spcPts val="1000"/>
              </a:spcAft>
            </a:pPr>
            <a:r>
              <a:rPr lang="en-US" altLang="zh-CN" dirty="0"/>
              <a:t>8. Wikipedia, </a:t>
            </a:r>
            <a:r>
              <a:rPr lang="en-US" altLang="zh-CN" dirty="0" err="1"/>
              <a:t>http://en.wikipedia.org/wiki/Gabor_filter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8200" y="2006600"/>
            <a:ext cx="4932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/>
              <a:t>Thank you!</a:t>
            </a:r>
            <a:endParaRPr lang="zh-CN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7584" y="719328"/>
            <a:ext cx="3451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zh-CN" altLang="en-US" sz="4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943" y="1535559"/>
            <a:ext cx="7632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Generally, it is thought that, there are 6 basic expressions:</a:t>
            </a:r>
          </a:p>
          <a:p>
            <a:endParaRPr lang="zh-CN" altLang="en-US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925756" y="4423599"/>
            <a:ext cx="2396095" cy="2288097"/>
            <a:chOff x="1323320" y="2582228"/>
            <a:chExt cx="1763622" cy="1684131"/>
          </a:xfrm>
        </p:grpSpPr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323320" y="2582228"/>
              <a:ext cx="1650852" cy="1264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910208" y="3826955"/>
              <a:ext cx="1176734" cy="4394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Surprise</a:t>
              </a:r>
              <a:endParaRPr lang="zh-CN" sz="1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82110" y="4423600"/>
            <a:ext cx="2204290" cy="2240521"/>
            <a:chOff x="2945819" y="2582228"/>
            <a:chExt cx="1648276" cy="1675368"/>
          </a:xfrm>
        </p:grpSpPr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945819" y="2582228"/>
              <a:ext cx="1648276" cy="1256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3301637" y="3818192"/>
              <a:ext cx="1063367" cy="4394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Sadness</a:t>
              </a:r>
              <a:endParaRPr lang="zh-CN" sz="1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25757" y="2309109"/>
            <a:ext cx="2265114" cy="2263950"/>
            <a:chOff x="4568318" y="2582228"/>
            <a:chExt cx="1650852" cy="1650003"/>
          </a:xfrm>
        </p:grpSpPr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568318" y="2582228"/>
              <a:ext cx="1650852" cy="125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5200820" y="3792827"/>
              <a:ext cx="651298" cy="4394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Fear</a:t>
              </a:r>
              <a:endParaRPr lang="zh-CN" sz="1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82110" y="2309108"/>
            <a:ext cx="2204290" cy="2179705"/>
            <a:chOff x="1331047" y="4158652"/>
            <a:chExt cx="1635399" cy="1594674"/>
          </a:xfrm>
        </p:grpSpPr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331047" y="4158652"/>
              <a:ext cx="1635399" cy="121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812015" y="5313922"/>
              <a:ext cx="974658" cy="4394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Disgust</a:t>
              </a:r>
              <a:endParaRPr lang="zh-CN" sz="1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44443" y="4423599"/>
            <a:ext cx="2098309" cy="2165712"/>
            <a:chOff x="2949682" y="4139343"/>
            <a:chExt cx="1640550" cy="1693249"/>
          </a:xfrm>
        </p:grpSpPr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49682" y="4139343"/>
              <a:ext cx="1640550" cy="1253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3240107" y="5393188"/>
              <a:ext cx="1315759" cy="4394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Happiness</a:t>
              </a:r>
              <a:endParaRPr lang="zh-CN" sz="1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1909" y="2314004"/>
            <a:ext cx="2100844" cy="2154969"/>
            <a:chOff x="657262" y="372587"/>
            <a:chExt cx="1645701" cy="1688100"/>
          </a:xfrm>
        </p:grpSpPr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657262" y="372587"/>
              <a:ext cx="1645701" cy="1248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矩形 31"/>
            <p:cNvSpPr/>
            <p:nvPr/>
          </p:nvSpPr>
          <p:spPr>
            <a:xfrm>
              <a:off x="1195310" y="1621283"/>
              <a:ext cx="828144" cy="4394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Anger</a:t>
              </a:r>
              <a:endParaRPr lang="zh-CN" sz="1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927379" y="6445436"/>
            <a:ext cx="691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Database: Cohn-</a:t>
            </a:r>
            <a:r>
              <a:rPr lang="en-US" altLang="zh-CN" b="1" dirty="0" err="1" smtClean="0"/>
              <a:t>Kanade</a:t>
            </a:r>
            <a:r>
              <a:rPr lang="en-US" altLang="zh-CN" b="1" dirty="0" smtClean="0"/>
              <a:t>. </a:t>
            </a:r>
            <a:r>
              <a:rPr lang="en-US" altLang="zh-CN" dirty="0" smtClean="0"/>
              <a:t>http://www.pitt.edu/~emotion/ck-spread.htm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6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9104" y="719328"/>
            <a:ext cx="212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endParaRPr lang="zh-CN" altLang="en-US" sz="4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76" y="2084270"/>
            <a:ext cx="1658112" cy="97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Preprocessing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2670048" y="2084270"/>
            <a:ext cx="1658112" cy="97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Feature</a:t>
            </a:r>
          </a:p>
          <a:p>
            <a:pPr algn="ctr"/>
            <a:r>
              <a:rPr lang="en-US" altLang="zh-CN" sz="2000" b="1" dirty="0" smtClean="0"/>
              <a:t>Extraction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4693920" y="2084270"/>
            <a:ext cx="1658112" cy="97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Classify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6717792" y="2084270"/>
            <a:ext cx="1658112" cy="97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Validation</a:t>
            </a:r>
            <a:endParaRPr lang="zh-CN" altLang="en-US" sz="2000" b="1" dirty="0"/>
          </a:p>
        </p:txBody>
      </p: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304288" y="2572231"/>
            <a:ext cx="36576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4328160" y="2572231"/>
            <a:ext cx="36576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6352032" y="2572231"/>
            <a:ext cx="36576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6176" y="3777550"/>
            <a:ext cx="1658112" cy="7703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Face Detection</a:t>
            </a:r>
          </a:p>
        </p:txBody>
      </p:sp>
      <p:sp>
        <p:nvSpPr>
          <p:cNvPr id="32" name="矩形 31"/>
          <p:cNvSpPr/>
          <p:nvPr/>
        </p:nvSpPr>
        <p:spPr>
          <a:xfrm>
            <a:off x="646176" y="4880081"/>
            <a:ext cx="1658112" cy="7703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Size Reduction</a:t>
            </a:r>
          </a:p>
        </p:txBody>
      </p:sp>
      <p:sp>
        <p:nvSpPr>
          <p:cNvPr id="38" name="矩形 37"/>
          <p:cNvSpPr/>
          <p:nvPr/>
        </p:nvSpPr>
        <p:spPr>
          <a:xfrm>
            <a:off x="2663952" y="3777550"/>
            <a:ext cx="1658112" cy="7703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PCA</a:t>
            </a:r>
          </a:p>
        </p:txBody>
      </p:sp>
      <p:sp>
        <p:nvSpPr>
          <p:cNvPr id="39" name="矩形 38"/>
          <p:cNvSpPr/>
          <p:nvPr/>
        </p:nvSpPr>
        <p:spPr>
          <a:xfrm>
            <a:off x="4693920" y="4279016"/>
            <a:ext cx="1658112" cy="7703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K-NN</a:t>
            </a:r>
          </a:p>
        </p:txBody>
      </p:sp>
      <p:sp>
        <p:nvSpPr>
          <p:cNvPr id="41" name="矩形 40"/>
          <p:cNvSpPr/>
          <p:nvPr/>
        </p:nvSpPr>
        <p:spPr>
          <a:xfrm>
            <a:off x="6717792" y="4279016"/>
            <a:ext cx="1658112" cy="7703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Training: 70%</a:t>
            </a:r>
          </a:p>
          <a:p>
            <a:pPr algn="ctr"/>
            <a:r>
              <a:rPr lang="en-US" altLang="zh-CN" sz="2000" b="1" dirty="0" smtClean="0"/>
              <a:t>Testing: 30%</a:t>
            </a:r>
          </a:p>
        </p:txBody>
      </p:sp>
      <p:sp>
        <p:nvSpPr>
          <p:cNvPr id="42" name="右箭头 41"/>
          <p:cNvSpPr/>
          <p:nvPr/>
        </p:nvSpPr>
        <p:spPr>
          <a:xfrm>
            <a:off x="2359152" y="4171070"/>
            <a:ext cx="256032" cy="986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383024" y="4171070"/>
            <a:ext cx="256032" cy="986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6412992" y="4171070"/>
            <a:ext cx="256032" cy="986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3952" y="4880081"/>
            <a:ext cx="1658112" cy="7703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Gabor</a:t>
            </a:r>
          </a:p>
        </p:txBody>
      </p:sp>
    </p:spTree>
    <p:extLst>
      <p:ext uri="{BB962C8B-B14F-4D97-AF65-F5344CB8AC3E}">
        <p14:creationId xmlns:p14="http://schemas.microsoft.com/office/powerpoint/2010/main" val="15460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4848" y="768096"/>
            <a:ext cx="301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</a:t>
            </a:r>
            <a:endParaRPr lang="zh-CN" altLang="en-US" sz="4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443" y="1995820"/>
            <a:ext cx="2319283" cy="19421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4737" y="1993773"/>
            <a:ext cx="1935790" cy="19442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3538" y="1993773"/>
            <a:ext cx="1949585" cy="1944243"/>
          </a:xfrm>
          <a:prstGeom prst="rect">
            <a:avLst/>
          </a:prstGeom>
        </p:spPr>
      </p:pic>
      <p:sp>
        <p:nvSpPr>
          <p:cNvPr id="9" name="下弧形箭头 8"/>
          <p:cNvSpPr/>
          <p:nvPr/>
        </p:nvSpPr>
        <p:spPr>
          <a:xfrm>
            <a:off x="1476151" y="4535424"/>
            <a:ext cx="2815433" cy="1170432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8528" y="5705856"/>
            <a:ext cx="198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Viola-Johns</a:t>
            </a:r>
          </a:p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function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4766612" y="4535424"/>
            <a:ext cx="2815433" cy="1170432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52747" y="5730240"/>
            <a:ext cx="198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Pixels</a:t>
            </a:r>
          </a:p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Reduction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565" y="4001202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Original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117075" y="4001202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N*N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812347" y="400120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100*100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0035" y="336602"/>
            <a:ext cx="508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Feature Extraction: </a:t>
            </a:r>
            <a:r>
              <a:rPr lang="en-US" altLang="zh-CN" sz="4000" dirty="0" err="1" smtClean="0"/>
              <a:t>PCA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701357" y="835032"/>
            <a:ext cx="7987541" cy="3133807"/>
            <a:chOff x="0" y="0"/>
            <a:chExt cx="5680710" cy="2228620"/>
          </a:xfrm>
        </p:grpSpPr>
        <p:grpSp>
          <p:nvGrpSpPr>
            <p:cNvPr id="6" name="组合 5"/>
            <p:cNvGrpSpPr/>
            <p:nvPr/>
          </p:nvGrpSpPr>
          <p:grpSpPr>
            <a:xfrm>
              <a:off x="1981200" y="0"/>
              <a:ext cx="3699510" cy="883920"/>
              <a:chOff x="0" y="0"/>
              <a:chExt cx="3699510" cy="88392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0" y="390525"/>
                <a:ext cx="3171825" cy="409575"/>
                <a:chOff x="0" y="0"/>
                <a:chExt cx="3171825" cy="409575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0" y="0"/>
                  <a:ext cx="1409700" cy="409575"/>
                  <a:chOff x="0" y="0"/>
                  <a:chExt cx="1409700" cy="409575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35242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70485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3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105727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4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1409700" y="0"/>
                  <a:ext cx="1409700" cy="409575"/>
                  <a:chOff x="0" y="0"/>
                  <a:chExt cx="1409700" cy="409575"/>
                </a:xfrm>
              </p:grpSpPr>
              <p:sp>
                <p:nvSpPr>
                  <p:cNvPr id="33" name="矩形 32"/>
                  <p:cNvSpPr/>
                  <p:nvPr/>
                </p:nvSpPr>
                <p:spPr>
                  <a:xfrm>
                    <a:off x="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5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35242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6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70485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7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105727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1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8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" name="矩形 31"/>
                <p:cNvSpPr/>
                <p:nvPr/>
              </p:nvSpPr>
              <p:spPr>
                <a:xfrm>
                  <a:off x="2819400" y="0"/>
                  <a:ext cx="352425" cy="4095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1000" b="1" kern="100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9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文本框 1107"/>
              <p:cNvSpPr txBox="1"/>
              <p:nvPr/>
            </p:nvSpPr>
            <p:spPr>
              <a:xfrm>
                <a:off x="3200400" y="0"/>
                <a:ext cx="499110" cy="883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z="3600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0" y="371475"/>
              <a:ext cx="1409700" cy="1857145"/>
              <a:chOff x="0" y="0"/>
              <a:chExt cx="1409700" cy="185714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409700" cy="1228725"/>
                <a:chOff x="0" y="0"/>
                <a:chExt cx="1409700" cy="1228725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0" y="0"/>
                  <a:ext cx="1409700" cy="409575"/>
                  <a:chOff x="0" y="0"/>
                  <a:chExt cx="1409700" cy="409575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5242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70485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3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105727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4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0" y="409575"/>
                  <a:ext cx="1409700" cy="409575"/>
                  <a:chOff x="0" y="0"/>
                  <a:chExt cx="1409700" cy="409575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5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35242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6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70485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7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05727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8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0" y="819150"/>
                  <a:ext cx="1409700" cy="409575"/>
                  <a:chOff x="0" y="0"/>
                  <a:chExt cx="1409700" cy="409575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9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35242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10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704850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11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057275" y="0"/>
                    <a:ext cx="352425" cy="4095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en-US" sz="1000" b="1" kern="100">
                        <a:solidFill>
                          <a:srgbClr val="000000"/>
                        </a:solidFill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12</a:t>
                    </a:r>
                    <a:endPara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" name="文本框 1109"/>
              <p:cNvSpPr txBox="1"/>
              <p:nvPr/>
            </p:nvSpPr>
            <p:spPr>
              <a:xfrm>
                <a:off x="426720" y="973225"/>
                <a:ext cx="499110" cy="883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z="3600" kern="10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 flipV="1">
              <a:off x="1447800" y="590550"/>
              <a:ext cx="533400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flipV="1">
              <a:off x="1419225" y="800100"/>
              <a:ext cx="2181225" cy="190500"/>
            </a:xfrm>
            <a:prstGeom prst="bentConnector3">
              <a:avLst>
                <a:gd name="adj1" fmla="val 10021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 flipV="1">
              <a:off x="1438275" y="838200"/>
              <a:ext cx="3552825" cy="542925"/>
            </a:xfrm>
            <a:prstGeom prst="bentConnector3">
              <a:avLst>
                <a:gd name="adj1" fmla="val 10021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1848833" y="3299731"/>
            <a:ext cx="5602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Convert a 2-D image (N*N) to a 1-D vector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51879" y="4659034"/>
            <a:ext cx="4643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</a:rPr>
              <a:t>Component Selected: 90%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9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Feature Extraction: Gabor Wavelet</a:t>
            </a:r>
            <a:endParaRPr lang="zh-CN" altLang="en-US" sz="4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2492896"/>
            <a:ext cx="7897837" cy="8640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520" y="1628800"/>
            <a:ext cx="3529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2D</a:t>
            </a:r>
            <a:r>
              <a:rPr lang="en-US" altLang="zh-CN" sz="4000" dirty="0" smtClean="0"/>
              <a:t>-Gabor Filter:</a:t>
            </a:r>
            <a:endParaRPr lang="zh-CN" altLang="en-US" sz="40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3645024"/>
            <a:ext cx="3281060" cy="115212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3645024"/>
            <a:ext cx="1387960" cy="827906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755576" y="52292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8 orientations: u=0</a:t>
            </a:r>
            <a:r>
              <a:rPr lang="en-US" altLang="zh-CN" sz="2800" dirty="0"/>
              <a:t>, 1, 2 …</a:t>
            </a:r>
            <a:r>
              <a:rPr lang="en-US" altLang="zh-CN" sz="2800" dirty="0" smtClean="0"/>
              <a:t>7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5 </a:t>
            </a:r>
            <a:r>
              <a:rPr lang="en-US" altLang="zh-CN" sz="2800" dirty="0"/>
              <a:t>scales </a:t>
            </a:r>
            <a:r>
              <a:rPr lang="en-US" altLang="zh-CN" sz="2800" dirty="0" smtClean="0"/>
              <a:t>: v=0</a:t>
            </a:r>
            <a:r>
              <a:rPr lang="en-US" altLang="zh-CN" sz="2800" dirty="0"/>
              <a:t>, 1, 2 … </a:t>
            </a:r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3501008"/>
            <a:ext cx="2074967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34852"/>
            <a:ext cx="7200800" cy="500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32656"/>
            <a:ext cx="3529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2D</a:t>
            </a:r>
            <a:r>
              <a:rPr lang="en-US" altLang="zh-CN" sz="4000" dirty="0" smtClean="0"/>
              <a:t>-Gabor Filter: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2382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6360" y="736600"/>
            <a:ext cx="1804150" cy="82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>
            <a:off x="1331640" y="11967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83568" y="980728"/>
            <a:ext cx="50405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916832"/>
            <a:ext cx="8177954" cy="456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2382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60648"/>
            <a:ext cx="3045013" cy="75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>
            <a:endCxn id="14340" idx="1"/>
          </p:cNvCxnSpPr>
          <p:nvPr/>
        </p:nvCxnSpPr>
        <p:spPr>
          <a:xfrm>
            <a:off x="1547664" y="548680"/>
            <a:ext cx="576064" cy="89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95536" y="404664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916832"/>
            <a:ext cx="8253727" cy="450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474</Words>
  <Application>Microsoft Office PowerPoint</Application>
  <PresentationFormat>全屏显示(4:3)</PresentationFormat>
  <Paragraphs>164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华文行楷</vt:lpstr>
      <vt:lpstr>华文隶书</vt:lpstr>
      <vt:lpstr>宋体</vt:lpstr>
      <vt:lpstr>Arial</vt:lpstr>
      <vt:lpstr>Buxton Sketch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Experimental results:</vt:lpstr>
      <vt:lpstr>PowerPoint 演示文稿</vt:lpstr>
      <vt:lpstr>PowerPoint 演示文稿</vt:lpstr>
      <vt:lpstr>Reference</vt:lpstr>
      <vt:lpstr>PowerPoint 演示文稿</vt:lpstr>
    </vt:vector>
  </TitlesOfParts>
  <Company>Orange-PC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鞠振邦</dc:creator>
  <cp:lastModifiedBy>鞠振邦</cp:lastModifiedBy>
  <cp:revision>30</cp:revision>
  <dcterms:created xsi:type="dcterms:W3CDTF">2014-05-06T03:10:17Z</dcterms:created>
  <dcterms:modified xsi:type="dcterms:W3CDTF">2014-05-06T19:07:40Z</dcterms:modified>
</cp:coreProperties>
</file>