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04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048" algn="l" defTabSz="45704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092" algn="l" defTabSz="45704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141" algn="l" defTabSz="45704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189" algn="l" defTabSz="45704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233" algn="l" defTabSz="45704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281" algn="l" defTabSz="45704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329" algn="l" defTabSz="45704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6374" algn="l" defTabSz="45704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245"/>
    <a:srgbClr val="FFC000"/>
    <a:srgbClr val="FFE05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181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75CC5-AF0E-4430-9ED4-2B1E80A5A0A8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7B25C-681A-4101-A060-7DE1C8F49E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728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9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1pPr>
    <a:lvl2pPr marL="457048" algn="l" defTabSz="91409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2pPr>
    <a:lvl3pPr marL="914092" algn="l" defTabSz="91409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3pPr>
    <a:lvl4pPr marL="1371141" algn="l" defTabSz="91409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4pPr>
    <a:lvl5pPr marL="1828189" algn="l" defTabSz="91409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5pPr>
    <a:lvl6pPr marL="2285233" algn="l" defTabSz="91409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6pPr>
    <a:lvl7pPr marL="2742281" algn="l" defTabSz="91409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7pPr>
    <a:lvl8pPr marL="3199329" algn="l" defTabSz="91409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8pPr>
    <a:lvl9pPr marL="3656374" algn="l" defTabSz="914092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dirty="0"/>
              <a:t>There are different methodologies for customer segmentation, which includes geographic, demographic, behavioural and psychological based segmentation. </a:t>
            </a:r>
          </a:p>
          <a:p>
            <a:r>
              <a:rPr lang="en-MY" sz="1200" dirty="0"/>
              <a:t>Early stopping and </a:t>
            </a:r>
            <a:r>
              <a:rPr lang="en-MY" sz="1200" dirty="0" err="1"/>
              <a:t>lr</a:t>
            </a:r>
            <a:r>
              <a:rPr lang="en-MY" sz="1200" dirty="0"/>
              <a:t> scheduler based on ethnic model metrics because the hardest to optimize.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7B25C-681A-4101-A060-7DE1C8F49EE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381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1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40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23" indent="0" algn="ctr">
              <a:buNone/>
              <a:defRPr sz="7086"/>
            </a:lvl2pPr>
            <a:lvl3pPr marL="3239845" indent="0" algn="ctr">
              <a:buNone/>
              <a:defRPr sz="6378"/>
            </a:lvl3pPr>
            <a:lvl4pPr marL="4859767" indent="0" algn="ctr">
              <a:buNone/>
              <a:defRPr sz="5669"/>
            </a:lvl4pPr>
            <a:lvl5pPr marL="6479689" indent="0" algn="ctr">
              <a:buNone/>
              <a:defRPr sz="5669"/>
            </a:lvl5pPr>
            <a:lvl6pPr marL="8099612" indent="0" algn="ctr">
              <a:buNone/>
              <a:defRPr sz="5669"/>
            </a:lvl6pPr>
            <a:lvl7pPr marL="9719534" indent="0" algn="ctr">
              <a:buNone/>
              <a:defRPr sz="5669"/>
            </a:lvl7pPr>
            <a:lvl8pPr marL="11339457" indent="0" algn="ctr">
              <a:buNone/>
              <a:defRPr sz="5669"/>
            </a:lvl8pPr>
            <a:lvl9pPr marL="12959379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55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93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4" y="2300037"/>
            <a:ext cx="6986095" cy="36610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7"/>
            <a:ext cx="20553300" cy="36610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593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4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81" y="10770172"/>
            <a:ext cx="27944386" cy="17970261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81" y="28910441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23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84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76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689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6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53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4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379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832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4" y="11500171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2" y="11500171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42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5" y="2300044"/>
            <a:ext cx="27944386" cy="8350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9" y="10590162"/>
            <a:ext cx="13706415" cy="51900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23" indent="0">
              <a:buNone/>
              <a:defRPr sz="7086" b="1"/>
            </a:lvl2pPr>
            <a:lvl3pPr marL="3239845" indent="0">
              <a:buNone/>
              <a:defRPr sz="6378" b="1"/>
            </a:lvl3pPr>
            <a:lvl4pPr marL="4859767" indent="0">
              <a:buNone/>
              <a:defRPr sz="5669" b="1"/>
            </a:lvl4pPr>
            <a:lvl5pPr marL="6479689" indent="0">
              <a:buNone/>
              <a:defRPr sz="5669" b="1"/>
            </a:lvl5pPr>
            <a:lvl6pPr marL="8099612" indent="0">
              <a:buNone/>
              <a:defRPr sz="5669" b="1"/>
            </a:lvl6pPr>
            <a:lvl7pPr marL="9719534" indent="0">
              <a:buNone/>
              <a:defRPr sz="5669" b="1"/>
            </a:lvl7pPr>
            <a:lvl8pPr marL="11339457" indent="0">
              <a:buNone/>
              <a:defRPr sz="5669" b="1"/>
            </a:lvl8pPr>
            <a:lvl9pPr marL="12959379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9" y="15780236"/>
            <a:ext cx="13706415" cy="23210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4" y="10590162"/>
            <a:ext cx="13773916" cy="51900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23" indent="0">
              <a:buNone/>
              <a:defRPr sz="7086" b="1"/>
            </a:lvl2pPr>
            <a:lvl3pPr marL="3239845" indent="0">
              <a:buNone/>
              <a:defRPr sz="6378" b="1"/>
            </a:lvl3pPr>
            <a:lvl4pPr marL="4859767" indent="0">
              <a:buNone/>
              <a:defRPr sz="5669" b="1"/>
            </a:lvl4pPr>
            <a:lvl5pPr marL="6479689" indent="0">
              <a:buNone/>
              <a:defRPr sz="5669" b="1"/>
            </a:lvl5pPr>
            <a:lvl6pPr marL="8099612" indent="0">
              <a:buNone/>
              <a:defRPr sz="5669" b="1"/>
            </a:lvl6pPr>
            <a:lvl7pPr marL="9719534" indent="0">
              <a:buNone/>
              <a:defRPr sz="5669" b="1"/>
            </a:lvl7pPr>
            <a:lvl8pPr marL="11339457" indent="0">
              <a:buNone/>
              <a:defRPr sz="5669" b="1"/>
            </a:lvl8pPr>
            <a:lvl9pPr marL="12959379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4" y="15780236"/>
            <a:ext cx="13773916" cy="232103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11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770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67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6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9" y="6220102"/>
            <a:ext cx="16402142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3"/>
            <a:ext cx="10449616" cy="24010360"/>
          </a:xfrm>
        </p:spPr>
        <p:txBody>
          <a:bodyPr/>
          <a:lstStyle>
            <a:lvl1pPr marL="0" indent="0">
              <a:buNone/>
              <a:defRPr sz="5669"/>
            </a:lvl1pPr>
            <a:lvl2pPr marL="1619923" indent="0">
              <a:buNone/>
              <a:defRPr sz="4960"/>
            </a:lvl2pPr>
            <a:lvl3pPr marL="3239845" indent="0">
              <a:buNone/>
              <a:defRPr sz="4252"/>
            </a:lvl3pPr>
            <a:lvl4pPr marL="4859767" indent="0">
              <a:buNone/>
              <a:defRPr sz="3543"/>
            </a:lvl4pPr>
            <a:lvl5pPr marL="6479689" indent="0">
              <a:buNone/>
              <a:defRPr sz="3543"/>
            </a:lvl5pPr>
            <a:lvl6pPr marL="8099612" indent="0">
              <a:buNone/>
              <a:defRPr sz="3543"/>
            </a:lvl6pPr>
            <a:lvl7pPr marL="9719534" indent="0">
              <a:buNone/>
              <a:defRPr sz="3543"/>
            </a:lvl7pPr>
            <a:lvl8pPr marL="11339457" indent="0">
              <a:buNone/>
              <a:defRPr sz="3543"/>
            </a:lvl8pPr>
            <a:lvl9pPr marL="12959379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9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6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9" y="6220102"/>
            <a:ext cx="16402142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23" indent="0">
              <a:buNone/>
              <a:defRPr sz="9921"/>
            </a:lvl2pPr>
            <a:lvl3pPr marL="3239845" indent="0">
              <a:buNone/>
              <a:defRPr sz="8504"/>
            </a:lvl3pPr>
            <a:lvl4pPr marL="4859767" indent="0">
              <a:buNone/>
              <a:defRPr sz="7086"/>
            </a:lvl4pPr>
            <a:lvl5pPr marL="6479689" indent="0">
              <a:buNone/>
              <a:defRPr sz="7086"/>
            </a:lvl5pPr>
            <a:lvl6pPr marL="8099612" indent="0">
              <a:buNone/>
              <a:defRPr sz="7086"/>
            </a:lvl6pPr>
            <a:lvl7pPr marL="9719534" indent="0">
              <a:buNone/>
              <a:defRPr sz="7086"/>
            </a:lvl7pPr>
            <a:lvl8pPr marL="11339457" indent="0">
              <a:buNone/>
              <a:defRPr sz="7086"/>
            </a:lvl8pPr>
            <a:lvl9pPr marL="12959379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12960193"/>
            <a:ext cx="10449616" cy="24010360"/>
          </a:xfrm>
        </p:spPr>
        <p:txBody>
          <a:bodyPr/>
          <a:lstStyle>
            <a:lvl1pPr marL="0" indent="0">
              <a:buNone/>
              <a:defRPr sz="5669"/>
            </a:lvl1pPr>
            <a:lvl2pPr marL="1619923" indent="0">
              <a:buNone/>
              <a:defRPr sz="4960"/>
            </a:lvl2pPr>
            <a:lvl3pPr marL="3239845" indent="0">
              <a:buNone/>
              <a:defRPr sz="4252"/>
            </a:lvl3pPr>
            <a:lvl4pPr marL="4859767" indent="0">
              <a:buNone/>
              <a:defRPr sz="3543"/>
            </a:lvl4pPr>
            <a:lvl5pPr marL="6479689" indent="0">
              <a:buNone/>
              <a:defRPr sz="3543"/>
            </a:lvl5pPr>
            <a:lvl6pPr marL="8099612" indent="0">
              <a:buNone/>
              <a:defRPr sz="3543"/>
            </a:lvl6pPr>
            <a:lvl7pPr marL="9719534" indent="0">
              <a:buNone/>
              <a:defRPr sz="3543"/>
            </a:lvl7pPr>
            <a:lvl8pPr marL="11339457" indent="0">
              <a:buNone/>
              <a:defRPr sz="3543"/>
            </a:lvl8pPr>
            <a:lvl9pPr marL="12959379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657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6" y="2300044"/>
            <a:ext cx="27944386" cy="835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6" y="11500171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3" y="4004060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FCA0-3822-4010-85A8-BAF032EBDFE1}" type="datetimeFigureOut">
              <a:rPr lang="en-MY" smtClean="0"/>
              <a:t>8/12/2022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9" y="4004060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5" y="4004060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F367-2A35-4B39-AA7B-50337D8E5A9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071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845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62" indent="-809962" algn="l" defTabSz="323984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884" indent="-809962" algn="l" defTabSz="323984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06" indent="-809962" algn="l" defTabSz="323984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729" indent="-809962" algn="l" defTabSz="323984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651" indent="-809962" algn="l" defTabSz="323984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574" indent="-809962" algn="l" defTabSz="323984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496" indent="-809962" algn="l" defTabSz="323984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419" indent="-809962" algn="l" defTabSz="323984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341" indent="-809962" algn="l" defTabSz="323984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84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23" algn="l" defTabSz="323984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845" algn="l" defTabSz="323984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767" algn="l" defTabSz="323984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689" algn="l" defTabSz="323984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612" algn="l" defTabSz="323984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534" algn="l" defTabSz="323984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457" algn="l" defTabSz="323984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379" algn="l" defTabSz="323984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9BDE010-3663-7167-BC1D-A79CE99A8032}"/>
              </a:ext>
            </a:extLst>
          </p:cNvPr>
          <p:cNvSpPr/>
          <p:nvPr/>
        </p:nvSpPr>
        <p:spPr>
          <a:xfrm>
            <a:off x="0" y="7200900"/>
            <a:ext cx="32399288" cy="3599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305AE4B6-9657-658E-7C8C-23FD5EBBD5B2}"/>
              </a:ext>
            </a:extLst>
          </p:cNvPr>
          <p:cNvSpPr/>
          <p:nvPr/>
        </p:nvSpPr>
        <p:spPr>
          <a:xfrm>
            <a:off x="1024769" y="8331694"/>
            <a:ext cx="15174875" cy="16370012"/>
          </a:xfrm>
          <a:prstGeom prst="round2SameRect">
            <a:avLst>
              <a:gd name="adj1" fmla="val 4765"/>
              <a:gd name="adj2" fmla="val 3719"/>
            </a:avLst>
          </a:prstGeom>
          <a:noFill/>
          <a:ln w="82550" cap="sq">
            <a:solidFill>
              <a:schemeClr val="accent1">
                <a:lumMod val="75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2969C-66AF-D212-F5E3-DB28907A2A6F}"/>
              </a:ext>
            </a:extLst>
          </p:cNvPr>
          <p:cNvSpPr txBox="1"/>
          <p:nvPr/>
        </p:nvSpPr>
        <p:spPr>
          <a:xfrm>
            <a:off x="1966551" y="8779846"/>
            <a:ext cx="13512781" cy="161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6000" dirty="0">
                <a:latin typeface="Bell MT" panose="02020503060305020303" pitchFamily="18" charset="0"/>
              </a:rPr>
              <a:t>		</a:t>
            </a:r>
          </a:p>
          <a:p>
            <a:r>
              <a:rPr lang="en-MY" sz="6000" dirty="0">
                <a:latin typeface="Bell MT" panose="02020503060305020303" pitchFamily="18" charset="0"/>
              </a:rPr>
              <a:t>    Background</a:t>
            </a:r>
          </a:p>
          <a:p>
            <a:endParaRPr lang="en-MY" sz="5400" dirty="0">
              <a:latin typeface="Bell MT" panose="02020503060305020303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5400" dirty="0">
                <a:latin typeface="Bell MT" panose="02020503060305020303" pitchFamily="18" charset="0"/>
              </a:rPr>
              <a:t>Customer segmentation is important and a trend in marketing industry.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5400" dirty="0">
                <a:latin typeface="Bell MT" panose="02020503060305020303" pitchFamily="18" charset="0"/>
              </a:rPr>
              <a:t>A lot of data can be </a:t>
            </a:r>
            <a:r>
              <a:rPr lang="en-MY" sz="5400" dirty="0" err="1">
                <a:latin typeface="Bell MT" panose="02020503060305020303" pitchFamily="18" charset="0"/>
              </a:rPr>
              <a:t>analyzed</a:t>
            </a:r>
            <a:r>
              <a:rPr lang="en-MY" sz="5400" dirty="0">
                <a:latin typeface="Bell MT" panose="02020503060305020303" pitchFamily="18" charset="0"/>
              </a:rPr>
              <a:t> from the customers that come to a shop.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5400" dirty="0">
                <a:latin typeface="Bell MT" panose="02020503060305020303" pitchFamily="18" charset="0"/>
              </a:rPr>
              <a:t>By understanding the pattern of customer, user can increase business profits.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5400" dirty="0">
                <a:latin typeface="Bell MT" panose="02020503060305020303" pitchFamily="18" charset="0"/>
              </a:rPr>
              <a:t>There is a need to utilize the data to provide meaningful insights for the user. </a:t>
            </a:r>
          </a:p>
          <a:p>
            <a:endParaRPr lang="en-MY" sz="5400" dirty="0">
              <a:latin typeface="Bell MT" panose="02020503060305020303" pitchFamily="18" charset="0"/>
            </a:endParaRPr>
          </a:p>
          <a:p>
            <a:r>
              <a:rPr lang="en-MY" sz="6000" dirty="0">
                <a:latin typeface="Bell MT" panose="02020503060305020303" pitchFamily="18" charset="0"/>
              </a:rPr>
              <a:t>    Objective</a:t>
            </a:r>
          </a:p>
          <a:p>
            <a:endParaRPr lang="en-MY" sz="5400" dirty="0">
              <a:latin typeface="Bell MT" panose="02020503060305020303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5400" dirty="0">
                <a:latin typeface="Bell MT" panose="02020503060305020303" pitchFamily="18" charset="0"/>
              </a:rPr>
              <a:t>Build web application that helps predicting and automatically </a:t>
            </a:r>
            <a:r>
              <a:rPr lang="en-MY" sz="5400" dirty="0" err="1">
                <a:latin typeface="Bell MT" panose="02020503060305020303" pitchFamily="18" charset="0"/>
              </a:rPr>
              <a:t>analyzing</a:t>
            </a:r>
            <a:r>
              <a:rPr lang="en-MY" sz="5400" dirty="0">
                <a:latin typeface="Bell MT" panose="02020503060305020303" pitchFamily="18" charset="0"/>
              </a:rPr>
              <a:t> the demographic information like age, gender and race of the customers in real-time.</a:t>
            </a:r>
          </a:p>
          <a:p>
            <a:endParaRPr lang="en-MY" sz="5400" dirty="0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09612-5187-8B31-BBB1-5E46C6B53D55}"/>
              </a:ext>
            </a:extLst>
          </p:cNvPr>
          <p:cNvSpPr txBox="1"/>
          <p:nvPr/>
        </p:nvSpPr>
        <p:spPr>
          <a:xfrm>
            <a:off x="1024769" y="1884462"/>
            <a:ext cx="204015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800" dirty="0">
                <a:latin typeface="Trebuchet MS" panose="020B0603020202020204" pitchFamily="34" charset="0"/>
                <a:cs typeface="Arial" panose="020B0604020202020204" pitchFamily="34" charset="0"/>
              </a:rPr>
              <a:t>Face Analysis for Customer Segmentation using Deep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38B7A-75D9-1C43-C767-B8805D851BC6}"/>
              </a:ext>
            </a:extLst>
          </p:cNvPr>
          <p:cNvSpPr txBox="1"/>
          <p:nvPr/>
        </p:nvSpPr>
        <p:spPr>
          <a:xfrm>
            <a:off x="22125826" y="6037955"/>
            <a:ext cx="12041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800" dirty="0">
                <a:latin typeface="Trebuchet MS" panose="020B0603020202020204" pitchFamily="34" charset="0"/>
              </a:rPr>
              <a:t>Name : Mohamad Azrai bin </a:t>
            </a:r>
            <a:r>
              <a:rPr lang="en-MY" sz="4800" dirty="0" err="1">
                <a:latin typeface="Trebuchet MS" panose="020B0603020202020204" pitchFamily="34" charset="0"/>
              </a:rPr>
              <a:t>Mahadan</a:t>
            </a:r>
            <a:endParaRPr lang="en-MY" sz="4800" dirty="0"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4A30D-2067-8731-807D-29F049A74153}"/>
              </a:ext>
            </a:extLst>
          </p:cNvPr>
          <p:cNvSpPr txBox="1"/>
          <p:nvPr/>
        </p:nvSpPr>
        <p:spPr>
          <a:xfrm>
            <a:off x="1031521" y="226109"/>
            <a:ext cx="534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Trebuchet MS" panose="020B0603020202020204" pitchFamily="34" charset="0"/>
              </a:rPr>
              <a:t>2022 Fall Semester</a:t>
            </a:r>
          </a:p>
          <a:p>
            <a:r>
              <a:rPr lang="en-MY" sz="3600" dirty="0">
                <a:latin typeface="Trebuchet MS" panose="020B0603020202020204" pitchFamily="34" charset="0"/>
              </a:rPr>
              <a:t>Capstone Design Project</a:t>
            </a:r>
          </a:p>
          <a:p>
            <a:endParaRPr lang="en-MY" sz="3600" dirty="0"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2C325-3939-694A-3AE9-B84934E28182}"/>
              </a:ext>
            </a:extLst>
          </p:cNvPr>
          <p:cNvSpPr txBox="1"/>
          <p:nvPr/>
        </p:nvSpPr>
        <p:spPr>
          <a:xfrm>
            <a:off x="816078" y="6009202"/>
            <a:ext cx="17130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800" dirty="0">
                <a:latin typeface="Trebuchet MS" panose="020B0603020202020204" pitchFamily="34" charset="0"/>
              </a:rPr>
              <a:t>Affiliation : Department of Computer Science &amp; Engineering</a:t>
            </a:r>
          </a:p>
          <a:p>
            <a:pPr algn="ctr"/>
            <a:endParaRPr lang="en-MY" sz="4800" dirty="0">
              <a:latin typeface="Trebuchet MS" panose="020B0603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FD1D5E-F0A4-FD8D-B0AE-108D7414B6A2}"/>
              </a:ext>
            </a:extLst>
          </p:cNvPr>
          <p:cNvSpPr/>
          <p:nvPr/>
        </p:nvSpPr>
        <p:spPr>
          <a:xfrm>
            <a:off x="5282047" y="7618165"/>
            <a:ext cx="6889436" cy="1557794"/>
          </a:xfrm>
          <a:prstGeom prst="roundRect">
            <a:avLst>
              <a:gd name="adj" fmla="val 337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6600" b="1" dirty="0">
                <a:solidFill>
                  <a:schemeClr val="tx1"/>
                </a:solidFill>
              </a:rPr>
              <a:t>Introduction</a:t>
            </a:r>
            <a:endParaRPr lang="en-MY" sz="6000" b="1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419DFE-D5AC-8320-B310-E4EF486A9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364" y="2518806"/>
            <a:ext cx="5962243" cy="181383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4A6E323B-C18F-D372-F423-CE323603E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53" y="9446039"/>
            <a:ext cx="1414506" cy="1414506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1B8A80DB-EACD-2082-7EC3-9B8068FE6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645" y="18598224"/>
            <a:ext cx="1414506" cy="1414506"/>
          </a:xfrm>
          <a:prstGeom prst="rect">
            <a:avLst/>
          </a:prstGeom>
        </p:spPr>
      </p:pic>
      <p:sp>
        <p:nvSpPr>
          <p:cNvPr id="1028" name="Rectangle: Top Corners Rounded 1027">
            <a:extLst>
              <a:ext uri="{FF2B5EF4-FFF2-40B4-BE49-F238E27FC236}">
                <a16:creationId xmlns:a16="http://schemas.microsoft.com/office/drawing/2014/main" id="{87A9241F-391D-1EE9-5AF8-42306242E908}"/>
              </a:ext>
            </a:extLst>
          </p:cNvPr>
          <p:cNvSpPr/>
          <p:nvPr/>
        </p:nvSpPr>
        <p:spPr>
          <a:xfrm>
            <a:off x="1024769" y="25969478"/>
            <a:ext cx="15174876" cy="16499321"/>
          </a:xfrm>
          <a:prstGeom prst="round2SameRect">
            <a:avLst>
              <a:gd name="adj1" fmla="val 4765"/>
              <a:gd name="adj2" fmla="val 3719"/>
            </a:avLst>
          </a:prstGeom>
          <a:noFill/>
          <a:ln w="82550" cap="sq">
            <a:solidFill>
              <a:schemeClr val="accent1">
                <a:lumMod val="75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0D38CC-3F7A-C70F-64E8-A5035D57B8A2}"/>
              </a:ext>
            </a:extLst>
          </p:cNvPr>
          <p:cNvSpPr/>
          <p:nvPr/>
        </p:nvSpPr>
        <p:spPr>
          <a:xfrm>
            <a:off x="5167488" y="25131540"/>
            <a:ext cx="6889436" cy="1557794"/>
          </a:xfrm>
          <a:prstGeom prst="roundRect">
            <a:avLst>
              <a:gd name="adj" fmla="val 337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6600" b="1" dirty="0">
                <a:solidFill>
                  <a:schemeClr val="tx1"/>
                </a:solidFill>
              </a:rPr>
              <a:t>Core Function</a:t>
            </a:r>
          </a:p>
        </p:txBody>
      </p:sp>
      <p:sp>
        <p:nvSpPr>
          <p:cNvPr id="1029" name="직사각형 32">
            <a:extLst>
              <a:ext uri="{FF2B5EF4-FFF2-40B4-BE49-F238E27FC236}">
                <a16:creationId xmlns:a16="http://schemas.microsoft.com/office/drawing/2014/main" id="{E1D66710-1032-3F19-7345-B38C1A809C97}"/>
              </a:ext>
            </a:extLst>
          </p:cNvPr>
          <p:cNvSpPr/>
          <p:nvPr/>
        </p:nvSpPr>
        <p:spPr>
          <a:xfrm>
            <a:off x="600635" y="1932457"/>
            <a:ext cx="215443" cy="26124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38" name="Graphic 1037">
            <a:extLst>
              <a:ext uri="{FF2B5EF4-FFF2-40B4-BE49-F238E27FC236}">
                <a16:creationId xmlns:a16="http://schemas.microsoft.com/office/drawing/2014/main" id="{B8437A7D-ED8A-F63A-C45F-92DB81877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74209" y="12035405"/>
            <a:ext cx="5058430" cy="14887730"/>
          </a:xfrm>
          <a:prstGeom prst="rect">
            <a:avLst/>
          </a:prstGeom>
        </p:spPr>
      </p:pic>
      <p:sp>
        <p:nvSpPr>
          <p:cNvPr id="1033" name="Rectangle: Top Corners Rounded 1032">
            <a:extLst>
              <a:ext uri="{FF2B5EF4-FFF2-40B4-BE49-F238E27FC236}">
                <a16:creationId xmlns:a16="http://schemas.microsoft.com/office/drawing/2014/main" id="{6A5F97F4-B1A1-3643-4597-4C046F5F3904}"/>
              </a:ext>
            </a:extLst>
          </p:cNvPr>
          <p:cNvSpPr/>
          <p:nvPr/>
        </p:nvSpPr>
        <p:spPr>
          <a:xfrm>
            <a:off x="16808928" y="8331694"/>
            <a:ext cx="15174875" cy="19298417"/>
          </a:xfrm>
          <a:prstGeom prst="round2SameRect">
            <a:avLst>
              <a:gd name="adj1" fmla="val 4765"/>
              <a:gd name="adj2" fmla="val 3719"/>
            </a:avLst>
          </a:prstGeom>
          <a:noFill/>
          <a:ln w="82550" cap="sq">
            <a:solidFill>
              <a:schemeClr val="accent1">
                <a:lumMod val="75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7CD2302F-CF34-62BE-7D59-A90EC8985AE2}"/>
              </a:ext>
            </a:extLst>
          </p:cNvPr>
          <p:cNvGrpSpPr/>
          <p:nvPr/>
        </p:nvGrpSpPr>
        <p:grpSpPr>
          <a:xfrm>
            <a:off x="17038948" y="15973003"/>
            <a:ext cx="11851611" cy="13914916"/>
            <a:chOff x="17136912" y="9332134"/>
            <a:chExt cx="11851611" cy="13914916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6DF6FD5A-BE68-7B9D-E5E4-A67276F97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136912" y="9332134"/>
              <a:ext cx="1414395" cy="14143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E57C8-C307-2681-CFA5-E635F27A1791}"/>
                </a:ext>
              </a:extLst>
            </p:cNvPr>
            <p:cNvSpPr txBox="1"/>
            <p:nvPr/>
          </p:nvSpPr>
          <p:spPr>
            <a:xfrm>
              <a:off x="18204518" y="9766437"/>
              <a:ext cx="10784005" cy="134806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6000" dirty="0">
                  <a:latin typeface="Bell MT" panose="02020503060305020303" pitchFamily="18" charset="0"/>
                </a:rPr>
                <a:t>Model Development</a:t>
              </a:r>
            </a:p>
            <a:p>
              <a:endParaRPr lang="en-MY" sz="5400" dirty="0">
                <a:latin typeface="Bell MT" panose="02020503060305020303" pitchFamily="18" charset="0"/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MY" sz="5400" dirty="0">
                  <a:latin typeface="Bell MT" panose="02020503060305020303" pitchFamily="18" charset="0"/>
                </a:rPr>
                <a:t>Model is trained using UTK Face dataset.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MY" sz="5400" dirty="0">
                  <a:latin typeface="Bell MT" panose="02020503060305020303" pitchFamily="18" charset="0"/>
                </a:rPr>
                <a:t>Due to limited computation capability, shallow CNN with Functional API is designed.</a:t>
              </a:r>
            </a:p>
            <a:p>
              <a:r>
                <a:rPr lang="en-MY" sz="5400" dirty="0">
                  <a:latin typeface="Bell MT" panose="02020503060305020303" pitchFamily="18" charset="0"/>
                </a:rPr>
                <a:t>	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MY" sz="5400" dirty="0">
                  <a:latin typeface="Bell MT" panose="02020503060305020303" pitchFamily="18" charset="0"/>
                </a:rPr>
                <a:t>Optimization methods </a:t>
              </a:r>
            </a:p>
            <a:p>
              <a:pPr marL="1142848" lvl="1" indent="-685800">
                <a:buFont typeface="Arial" panose="020B0604020202020204" pitchFamily="34" charset="0"/>
                <a:buChar char="•"/>
              </a:pPr>
              <a:r>
                <a:rPr lang="en-MY" sz="5400" dirty="0">
                  <a:latin typeface="Bell MT" panose="02020503060305020303" pitchFamily="18" charset="0"/>
                </a:rPr>
                <a:t>Adam optimizer </a:t>
              </a:r>
            </a:p>
            <a:p>
              <a:pPr marL="1142848" lvl="1" indent="-685800">
                <a:buFont typeface="Arial" panose="020B0604020202020204" pitchFamily="34" charset="0"/>
                <a:buChar char="•"/>
              </a:pPr>
              <a:r>
                <a:rPr lang="en-MY" sz="5400" dirty="0">
                  <a:latin typeface="Bell MT" panose="02020503060305020303" pitchFamily="18" charset="0"/>
                </a:rPr>
                <a:t>Early stopping</a:t>
              </a:r>
            </a:p>
            <a:p>
              <a:pPr marL="1142848" lvl="1" indent="-685800">
                <a:buFont typeface="Arial" panose="020B0604020202020204" pitchFamily="34" charset="0"/>
                <a:buChar char="•"/>
              </a:pPr>
              <a:r>
                <a:rPr lang="en-MY" sz="5400" dirty="0">
                  <a:latin typeface="Bell MT" panose="02020503060305020303" pitchFamily="18" charset="0"/>
                </a:rPr>
                <a:t>Learning rate reduction.</a:t>
              </a:r>
            </a:p>
            <a:p>
              <a:endParaRPr lang="en-MY" sz="5400" dirty="0">
                <a:latin typeface="Bell MT" panose="02020503060305020303" pitchFamily="18" charset="0"/>
              </a:endParaRPr>
            </a:p>
            <a:p>
              <a:endParaRPr lang="en-MY" sz="5400" dirty="0">
                <a:latin typeface="Bell MT" panose="02020503060305020303" pitchFamily="18" charset="0"/>
              </a:endParaRPr>
            </a:p>
            <a:p>
              <a:endParaRPr lang="en-MY" sz="5400" dirty="0">
                <a:latin typeface="Bell MT" panose="02020503060305020303" pitchFamily="18" charset="0"/>
              </a:endParaRPr>
            </a:p>
            <a:p>
              <a:endParaRPr lang="en-MY" sz="5400" dirty="0">
                <a:latin typeface="Bell MT" panose="02020503060305020303" pitchFamily="18" charset="0"/>
              </a:endParaRPr>
            </a:p>
          </p:txBody>
        </p:sp>
      </p:grpSp>
      <p:sp>
        <p:nvSpPr>
          <p:cNvPr id="1039" name="Rectangle: Top Corners Rounded 1038">
            <a:extLst>
              <a:ext uri="{FF2B5EF4-FFF2-40B4-BE49-F238E27FC236}">
                <a16:creationId xmlns:a16="http://schemas.microsoft.com/office/drawing/2014/main" id="{289BDDC1-4791-C37D-F30A-95B11D21A725}"/>
              </a:ext>
            </a:extLst>
          </p:cNvPr>
          <p:cNvSpPr/>
          <p:nvPr/>
        </p:nvSpPr>
        <p:spPr>
          <a:xfrm>
            <a:off x="16804996" y="28752894"/>
            <a:ext cx="15174876" cy="13715905"/>
          </a:xfrm>
          <a:prstGeom prst="round2SameRect">
            <a:avLst>
              <a:gd name="adj1" fmla="val 4765"/>
              <a:gd name="adj2" fmla="val 3719"/>
            </a:avLst>
          </a:prstGeom>
          <a:noFill/>
          <a:ln w="82550" cap="sq">
            <a:solidFill>
              <a:schemeClr val="accent1">
                <a:lumMod val="75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B495F2-D561-8D79-0F7E-5B045213FC8F}"/>
              </a:ext>
            </a:extLst>
          </p:cNvPr>
          <p:cNvSpPr/>
          <p:nvPr/>
        </p:nvSpPr>
        <p:spPr>
          <a:xfrm>
            <a:off x="20943086" y="28064064"/>
            <a:ext cx="6889436" cy="1557794"/>
          </a:xfrm>
          <a:prstGeom prst="roundRect">
            <a:avLst>
              <a:gd name="adj" fmla="val 337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6000" b="1" dirty="0">
                <a:solidFill>
                  <a:schemeClr val="tx1"/>
                </a:solidFill>
              </a:rPr>
              <a:t>Results/Evaluation</a:t>
            </a: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204D5456-5429-D637-0D2C-0A2BA9EA97D0}"/>
              </a:ext>
            </a:extLst>
          </p:cNvPr>
          <p:cNvGrpSpPr/>
          <p:nvPr/>
        </p:nvGrpSpPr>
        <p:grpSpPr>
          <a:xfrm>
            <a:off x="17043148" y="8848882"/>
            <a:ext cx="12928852" cy="6964720"/>
            <a:chOff x="1589597" y="25603586"/>
            <a:chExt cx="14610047" cy="812205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809D67-C699-B292-652F-63832D084360}"/>
                </a:ext>
              </a:extLst>
            </p:cNvPr>
            <p:cNvGrpSpPr/>
            <p:nvPr/>
          </p:nvGrpSpPr>
          <p:grpSpPr>
            <a:xfrm>
              <a:off x="2117610" y="27923044"/>
              <a:ext cx="11938213" cy="4553204"/>
              <a:chOff x="2173128" y="21600319"/>
              <a:chExt cx="12087221" cy="494741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0D95B4F-0DF0-D652-9416-2F4F726CA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356" y="21600319"/>
                <a:ext cx="2156951" cy="2492477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E2803BF3-9E75-EE64-C2C0-C6DBEE922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73128" y="22047074"/>
                <a:ext cx="6071220" cy="141450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484B6DA-E1C6-F3C2-259F-AE22E1829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56801" y="24000565"/>
                <a:ext cx="4802547" cy="225234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41D9E02-CEA7-F865-A0A5-D46D6A95F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98174" y="21697052"/>
                <a:ext cx="2162175" cy="211455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0F0B703-599A-BEF3-0C2B-507C0A4AA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33107" y="24055255"/>
                <a:ext cx="2274503" cy="2492477"/>
              </a:xfrm>
              <a:prstGeom prst="rect">
                <a:avLst/>
              </a:prstGeom>
            </p:spPr>
          </p:pic>
        </p:grp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41F8422-999C-5CC9-DA2B-01E63D9B59C5}"/>
                </a:ext>
              </a:extLst>
            </p:cNvPr>
            <p:cNvSpPr txBox="1"/>
            <p:nvPr/>
          </p:nvSpPr>
          <p:spPr>
            <a:xfrm>
              <a:off x="2004874" y="25603586"/>
              <a:ext cx="14194770" cy="3658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6000" dirty="0">
                  <a:latin typeface="Bell MT" panose="02020503060305020303" pitchFamily="18" charset="0"/>
                </a:rPr>
                <a:t>		</a:t>
              </a:r>
            </a:p>
            <a:p>
              <a:r>
                <a:rPr lang="en-MY" sz="6000" dirty="0">
                  <a:latin typeface="Bell MT" panose="02020503060305020303" pitchFamily="18" charset="0"/>
                </a:rPr>
                <a:t>    Development Tools</a:t>
              </a:r>
            </a:p>
            <a:p>
              <a:endParaRPr lang="en-MY" sz="5400" dirty="0">
                <a:latin typeface="Bell MT" panose="02020503060305020303" pitchFamily="18" charset="0"/>
              </a:endParaRPr>
            </a:p>
            <a:p>
              <a:endParaRPr lang="en-MY" sz="5400" dirty="0">
                <a:latin typeface="Bell MT" panose="02020503060305020303" pitchFamily="18" charset="0"/>
              </a:endParaRPr>
            </a:p>
          </p:txBody>
        </p:sp>
        <p:pic>
          <p:nvPicPr>
            <p:cNvPr id="1030" name="Picture 1029">
              <a:extLst>
                <a:ext uri="{FF2B5EF4-FFF2-40B4-BE49-F238E27FC236}">
                  <a16:creationId xmlns:a16="http://schemas.microsoft.com/office/drawing/2014/main" id="{282700D9-D9E2-25B2-1902-46DBD2527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597" y="26218825"/>
              <a:ext cx="1598315" cy="1598315"/>
            </a:xfrm>
            <a:prstGeom prst="rect">
              <a:avLst/>
            </a:prstGeom>
          </p:spPr>
        </p:pic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873B46B-EAA4-6A28-6980-ED1E3226E91A}"/>
                </a:ext>
              </a:extLst>
            </p:cNvPr>
            <p:cNvSpPr txBox="1"/>
            <p:nvPr/>
          </p:nvSpPr>
          <p:spPr>
            <a:xfrm>
              <a:off x="4274363" y="32612986"/>
              <a:ext cx="10703215" cy="111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</a:rPr>
                <a:t>Figure 3 Core tools used during deep learning model development and deployment</a:t>
              </a: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3A5175FE-7404-9B25-689C-9B5B2643EEE1}"/>
              </a:ext>
            </a:extLst>
          </p:cNvPr>
          <p:cNvGrpSpPr/>
          <p:nvPr/>
        </p:nvGrpSpPr>
        <p:grpSpPr>
          <a:xfrm>
            <a:off x="1237689" y="26154250"/>
            <a:ext cx="15060316" cy="15989534"/>
            <a:chOff x="1139328" y="32937665"/>
            <a:chExt cx="15060316" cy="15989534"/>
          </a:xfrm>
        </p:grpSpPr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6177B1A6-3884-C96E-145E-1CFB98917211}"/>
                </a:ext>
              </a:extLst>
            </p:cNvPr>
            <p:cNvSpPr txBox="1"/>
            <p:nvPr/>
          </p:nvSpPr>
          <p:spPr>
            <a:xfrm>
              <a:off x="2004874" y="32937665"/>
              <a:ext cx="14194770" cy="3658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6000" dirty="0">
                  <a:latin typeface="Bell MT" panose="02020503060305020303" pitchFamily="18" charset="0"/>
                </a:rPr>
                <a:t>		</a:t>
              </a:r>
            </a:p>
            <a:p>
              <a:r>
                <a:rPr lang="en-MY" sz="6000" dirty="0">
                  <a:latin typeface="Bell MT" panose="02020503060305020303" pitchFamily="18" charset="0"/>
                </a:rPr>
                <a:t>    System Design</a:t>
              </a:r>
            </a:p>
            <a:p>
              <a:endParaRPr lang="en-MY" sz="5400" dirty="0">
                <a:latin typeface="Bell MT" panose="02020503060305020303" pitchFamily="18" charset="0"/>
              </a:endParaRPr>
            </a:p>
            <a:p>
              <a:endParaRPr lang="en-MY" sz="5400" dirty="0">
                <a:latin typeface="Bell MT" panose="02020503060305020303" pitchFamily="18" charset="0"/>
              </a:endParaRPr>
            </a:p>
          </p:txBody>
        </p:sp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D6313AB2-B324-22B8-D3BD-831B369D7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4433" y="33524516"/>
              <a:ext cx="1414506" cy="141450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C77A6D2-1398-B787-AD4C-5A7F3CE3E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24" r="11067" b="29247"/>
            <a:stretch/>
          </p:blipFill>
          <p:spPr>
            <a:xfrm>
              <a:off x="1139329" y="35131102"/>
              <a:ext cx="14927986" cy="6185073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172CA3F2-78A5-F2C1-5B8A-F6CF8725F6D0}"/>
                </a:ext>
              </a:extLst>
            </p:cNvPr>
            <p:cNvSpPr txBox="1"/>
            <p:nvPr/>
          </p:nvSpPr>
          <p:spPr>
            <a:xfrm>
              <a:off x="3226939" y="40531468"/>
              <a:ext cx="1175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</a:rPr>
                <a:t>Figure 1 End-to-end face detection, prediction and deployment.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27C7C0EA-14AE-9B34-8B62-599A3ECF7C73}"/>
                </a:ext>
              </a:extLst>
            </p:cNvPr>
            <p:cNvSpPr txBox="1"/>
            <p:nvPr/>
          </p:nvSpPr>
          <p:spPr>
            <a:xfrm>
              <a:off x="1139328" y="35286043"/>
              <a:ext cx="14683058" cy="2457038"/>
            </a:xfrm>
            <a:prstGeom prst="rect">
              <a:avLst/>
            </a:prstGeom>
            <a:noFill/>
            <a:ln w="63500" cmpd="sng">
              <a:solidFill>
                <a:srgbClr val="207245"/>
              </a:solidFill>
            </a:ln>
          </p:spPr>
          <p:txBody>
            <a:bodyPr wrap="square" rtlCol="0">
              <a:spAutoFit/>
            </a:bodyPr>
            <a:lstStyle/>
            <a:p>
              <a:endParaRPr lang="en-MY" dirty="0"/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96880A43-F314-C873-CA8F-E52911AE9033}"/>
                </a:ext>
              </a:extLst>
            </p:cNvPr>
            <p:cNvSpPr txBox="1"/>
            <p:nvPr/>
          </p:nvSpPr>
          <p:spPr>
            <a:xfrm>
              <a:off x="2860237" y="48403979"/>
              <a:ext cx="11750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</a:rPr>
                <a:t>Figure 2 Collected data are automatically visualized using Excel</a:t>
              </a:r>
            </a:p>
          </p:txBody>
        </p:sp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BFB9A73-4553-A432-2171-E50CA82BAB93}"/>
              </a:ext>
            </a:extLst>
          </p:cNvPr>
          <p:cNvSpPr txBox="1"/>
          <p:nvPr/>
        </p:nvSpPr>
        <p:spPr>
          <a:xfrm>
            <a:off x="12613915" y="27887198"/>
            <a:ext cx="295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Bell MT" panose="02020503060305020303" pitchFamily="18" charset="0"/>
              </a:rPr>
              <a:t>Web Browser</a:t>
            </a:r>
            <a:endParaRPr lang="en-MY" dirty="0">
              <a:latin typeface="Bell MT" panose="02020503060305020303" pitchFamily="18" charset="0"/>
            </a:endParaRP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B1F9AA6C-444B-657A-AE6D-B3C97E597C0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28421" r="11560" b="8821"/>
          <a:stretch/>
        </p:blipFill>
        <p:spPr>
          <a:xfrm>
            <a:off x="1610645" y="35057361"/>
            <a:ext cx="13956057" cy="6292498"/>
          </a:xfrm>
          <a:prstGeom prst="rect">
            <a:avLst/>
          </a:prstGeom>
        </p:spPr>
      </p:pic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5942ADFC-1274-7C6B-36BE-B71D658B6F2C}"/>
              </a:ext>
            </a:extLst>
          </p:cNvPr>
          <p:cNvSpPr/>
          <p:nvPr/>
        </p:nvSpPr>
        <p:spPr>
          <a:xfrm>
            <a:off x="20951648" y="7312337"/>
            <a:ext cx="6889436" cy="1557794"/>
          </a:xfrm>
          <a:prstGeom prst="roundRect">
            <a:avLst>
              <a:gd name="adj" fmla="val 3378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6600" b="1" dirty="0">
                <a:solidFill>
                  <a:schemeClr val="tx1"/>
                </a:solidFill>
              </a:rPr>
              <a:t>Methods</a:t>
            </a:r>
            <a:endParaRPr lang="en-MY" sz="6000" b="1" dirty="0">
              <a:solidFill>
                <a:schemeClr val="tx1"/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B57C75E8-E2EA-970C-9A1D-1310EBC57460}"/>
              </a:ext>
            </a:extLst>
          </p:cNvPr>
          <p:cNvSpPr txBox="1"/>
          <p:nvPr/>
        </p:nvSpPr>
        <p:spPr>
          <a:xfrm>
            <a:off x="22168900" y="26765834"/>
            <a:ext cx="1039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Figure 4 Model architecture of Shallow CNN (3 Convolutional blocks)</a:t>
            </a:r>
          </a:p>
        </p:txBody>
      </p:sp>
      <p:sp>
        <p:nvSpPr>
          <p:cNvPr id="1060" name="직사각형 32">
            <a:extLst>
              <a:ext uri="{FF2B5EF4-FFF2-40B4-BE49-F238E27FC236}">
                <a16:creationId xmlns:a16="http://schemas.microsoft.com/office/drawing/2014/main" id="{373B600A-8F27-41A5-59E9-BC9DFD34ACD2}"/>
              </a:ext>
            </a:extLst>
          </p:cNvPr>
          <p:cNvSpPr/>
          <p:nvPr/>
        </p:nvSpPr>
        <p:spPr>
          <a:xfrm>
            <a:off x="816078" y="5998123"/>
            <a:ext cx="215443" cy="8691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61" name="직사각형 32">
            <a:extLst>
              <a:ext uri="{FF2B5EF4-FFF2-40B4-BE49-F238E27FC236}">
                <a16:creationId xmlns:a16="http://schemas.microsoft.com/office/drawing/2014/main" id="{AA7CCC57-5190-C68B-ADFC-95B6040E6D94}"/>
              </a:ext>
            </a:extLst>
          </p:cNvPr>
          <p:cNvSpPr/>
          <p:nvPr/>
        </p:nvSpPr>
        <p:spPr>
          <a:xfrm>
            <a:off x="21827570" y="5999758"/>
            <a:ext cx="215443" cy="86919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D1D09C03-960F-1855-7227-B8CF368166B9}"/>
              </a:ext>
            </a:extLst>
          </p:cNvPr>
          <p:cNvGrpSpPr/>
          <p:nvPr/>
        </p:nvGrpSpPr>
        <p:grpSpPr>
          <a:xfrm>
            <a:off x="17090896" y="33304241"/>
            <a:ext cx="14480342" cy="9035350"/>
            <a:chOff x="17687138" y="29883936"/>
            <a:chExt cx="13857709" cy="9553220"/>
          </a:xfrm>
        </p:grpSpPr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5A421C72-8AA7-81CD-D38D-53D85B98C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5186" b="2820"/>
            <a:stretch/>
          </p:blipFill>
          <p:spPr>
            <a:xfrm>
              <a:off x="17687138" y="29930248"/>
              <a:ext cx="4472974" cy="3621535"/>
            </a:xfrm>
            <a:prstGeom prst="rect">
              <a:avLst/>
            </a:prstGeom>
          </p:spPr>
        </p:pic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B7243332-1F2B-7899-5050-2014594D2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1641" b="733"/>
            <a:stretch/>
          </p:blipFill>
          <p:spPr>
            <a:xfrm>
              <a:off x="22203571" y="29883936"/>
              <a:ext cx="4670638" cy="3782638"/>
            </a:xfrm>
            <a:prstGeom prst="rect">
              <a:avLst/>
            </a:prstGeom>
          </p:spPr>
        </p:pic>
        <p:pic>
          <p:nvPicPr>
            <p:cNvPr id="1064" name="Picture 1063">
              <a:extLst>
                <a:ext uri="{FF2B5EF4-FFF2-40B4-BE49-F238E27FC236}">
                  <a16:creationId xmlns:a16="http://schemas.microsoft.com/office/drawing/2014/main" id="{092583DC-8EE2-B79D-DA70-58C1E3E32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6874209" y="29887919"/>
              <a:ext cx="4670638" cy="3774672"/>
            </a:xfrm>
            <a:prstGeom prst="rect">
              <a:avLst/>
            </a:prstGeom>
          </p:spPr>
        </p:pic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58A0BDE5-6631-E849-1F0A-D176B8789FF3}"/>
                </a:ext>
              </a:extLst>
            </p:cNvPr>
            <p:cNvSpPr txBox="1"/>
            <p:nvPr/>
          </p:nvSpPr>
          <p:spPr>
            <a:xfrm>
              <a:off x="19939165" y="33709602"/>
              <a:ext cx="10398480" cy="55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</a:rPr>
                <a:t>Figure 5 Model accuracy of each demographic attributes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65494718-F51C-8418-F167-BAA260A5D85A}"/>
                </a:ext>
              </a:extLst>
            </p:cNvPr>
            <p:cNvSpPr txBox="1"/>
            <p:nvPr/>
          </p:nvSpPr>
          <p:spPr>
            <a:xfrm>
              <a:off x="19581665" y="38883947"/>
              <a:ext cx="10852380" cy="55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</a:rPr>
                <a:t>Figure 6 Example of the application in real-time mode(left) and filter mode(right).</a:t>
              </a:r>
            </a:p>
          </p:txBody>
        </p:sp>
      </p:grpSp>
      <p:sp>
        <p:nvSpPr>
          <p:cNvPr id="1067" name="TextBox 1066">
            <a:extLst>
              <a:ext uri="{FF2B5EF4-FFF2-40B4-BE49-F238E27FC236}">
                <a16:creationId xmlns:a16="http://schemas.microsoft.com/office/drawing/2014/main" id="{328BBCCD-2B58-B3FF-C93A-A42494A0B539}"/>
              </a:ext>
            </a:extLst>
          </p:cNvPr>
          <p:cNvSpPr txBox="1"/>
          <p:nvPr/>
        </p:nvSpPr>
        <p:spPr>
          <a:xfrm>
            <a:off x="18106554" y="29887919"/>
            <a:ext cx="13267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MY" sz="5400" dirty="0">
                <a:latin typeface="Bell MT" panose="02020503060305020303" pitchFamily="18" charset="0"/>
              </a:rPr>
              <a:t>Gender and race prediction achieve 87.6% and 76.1% accuracy on test set respectively. Age model is evaluated using mean absolute error(MAE) achieves 7.2 age error. </a:t>
            </a:r>
          </a:p>
        </p:txBody>
      </p:sp>
      <p:pic>
        <p:nvPicPr>
          <p:cNvPr id="1069" name="Picture 1068">
            <a:extLst>
              <a:ext uri="{FF2B5EF4-FFF2-40B4-BE49-F238E27FC236}">
                <a16:creationId xmlns:a16="http://schemas.microsoft.com/office/drawing/2014/main" id="{A938FD0F-B25F-8C46-FB60-9E2FDC26FE7D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r="19376"/>
          <a:stretch/>
        </p:blipFill>
        <p:spPr>
          <a:xfrm>
            <a:off x="18060820" y="37570654"/>
            <a:ext cx="5916666" cy="4200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7496C259-2A3E-AD62-9511-6FA6DFA6483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t="13858" r="1917" b="6758"/>
          <a:stretch/>
        </p:blipFill>
        <p:spPr>
          <a:xfrm>
            <a:off x="24719806" y="37566887"/>
            <a:ext cx="6517746" cy="4162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702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2523</TotalTime>
  <Words>306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나눔스퀘어라운드 Bold</vt:lpstr>
      <vt:lpstr>Arial</vt:lpstr>
      <vt:lpstr>Bell MT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axia</dc:creator>
  <cp:lastModifiedBy>Mohamad axia</cp:lastModifiedBy>
  <cp:revision>20</cp:revision>
  <dcterms:created xsi:type="dcterms:W3CDTF">2022-12-04T14:42:47Z</dcterms:created>
  <dcterms:modified xsi:type="dcterms:W3CDTF">2022-12-07T16:17:08Z</dcterms:modified>
</cp:coreProperties>
</file>