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60" r:id="rId3"/>
    <p:sldId id="305" r:id="rId4"/>
    <p:sldId id="306" r:id="rId5"/>
    <p:sldId id="309" r:id="rId6"/>
    <p:sldId id="310" r:id="rId7"/>
    <p:sldId id="311" r:id="rId8"/>
    <p:sldId id="312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Elephant" panose="02020904090505020303" pitchFamily="18" charset="0"/>
      <p:regular r:id="rId16"/>
      <p: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Tenor San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12737-9497-4BBB-A433-75C45069F83A}">
  <a:tblStyle styleId="{D9212737-9497-4BBB-A433-75C45069F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f5b6d0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f5b6d0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3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41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45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1972650" y="2767353"/>
            <a:ext cx="6156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60500" y="1144425"/>
            <a:ext cx="49803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8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4050" y="540000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6781156" y="1299520"/>
            <a:ext cx="5256563" cy="2544472"/>
            <a:chOff x="4572000" y="2566850"/>
            <a:chExt cx="4727550" cy="22884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94325" y="3570400"/>
            <a:ext cx="4755300" cy="526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910650" y="169797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 rot="-5400000">
            <a:off x="4523481" y="1299520"/>
            <a:ext cx="5256563" cy="2544472"/>
            <a:chOff x="4572000" y="2566850"/>
            <a:chExt cx="4727550" cy="2288400"/>
          </a:xfrm>
        </p:grpSpPr>
        <p:sp>
          <p:nvSpPr>
            <p:cNvPr id="24" name="Google Shape;24;p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5;p3"/>
            <p:cNvCxnSpPr>
              <a:stCxn id="2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/>
          <p:nvPr/>
        </p:nvSpPr>
        <p:spPr>
          <a:xfrm rot="-5400000" flipH="1">
            <a:off x="4591250" y="2670750"/>
            <a:ext cx="2516400" cy="2485500"/>
          </a:xfrm>
          <a:prstGeom prst="arc">
            <a:avLst>
              <a:gd name="adj1" fmla="val 16774737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 rot="-5400000" flipH="1">
            <a:off x="2550900" y="-1283800"/>
            <a:ext cx="4059900" cy="7711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 flipH="1">
            <a:off x="725125" y="564300"/>
            <a:ext cx="39432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2"/>
          <p:cNvGrpSpPr/>
          <p:nvPr/>
        </p:nvGrpSpPr>
        <p:grpSpPr>
          <a:xfrm rot="-5400000">
            <a:off x="3985226" y="638123"/>
            <a:ext cx="3730530" cy="2454309"/>
            <a:chOff x="4572000" y="2566850"/>
            <a:chExt cx="3478350" cy="2288400"/>
          </a:xfrm>
        </p:grpSpPr>
        <p:sp>
          <p:nvSpPr>
            <p:cNvPr id="323" name="Google Shape;323;p3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32"/>
            <p:cNvCxnSpPr>
              <a:stCxn id="323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5" name="Google Shape;325;p32"/>
          <p:cNvSpPr/>
          <p:nvPr/>
        </p:nvSpPr>
        <p:spPr>
          <a:xfrm flipH="1">
            <a:off x="7077650" y="541850"/>
            <a:ext cx="2709900" cy="267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 flipH="1">
            <a:off x="1050" y="5487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094750" y="312356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032868" y="564300"/>
            <a:ext cx="296400" cy="29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accent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 flipH="1">
            <a:off x="3519000" y="564300"/>
            <a:ext cx="21060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3"/>
          <p:cNvGrpSpPr/>
          <p:nvPr/>
        </p:nvGrpSpPr>
        <p:grpSpPr>
          <a:xfrm>
            <a:off x="5625062" y="1613904"/>
            <a:ext cx="3519047" cy="2315174"/>
            <a:chOff x="4572000" y="2566850"/>
            <a:chExt cx="3478350" cy="2288400"/>
          </a:xfrm>
        </p:grpSpPr>
        <p:sp>
          <p:nvSpPr>
            <p:cNvPr id="332" name="Google Shape;332;p3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33"/>
            <p:cNvCxnSpPr>
              <a:stCxn id="332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33"/>
          <p:cNvSpPr/>
          <p:nvPr/>
        </p:nvSpPr>
        <p:spPr>
          <a:xfrm rot="5400000" flipH="1">
            <a:off x="6092186" y="3944551"/>
            <a:ext cx="2556300" cy="252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5400000" flipH="1">
            <a:off x="4195850" y="21723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720000" y="564300"/>
            <a:ext cx="2106000" cy="46857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572850" y="4448100"/>
            <a:ext cx="294300" cy="31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9525" y="46035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3"/>
          <p:cNvCxnSpPr>
            <a:stCxn id="330" idx="3"/>
          </p:cNvCxnSpPr>
          <p:nvPr/>
        </p:nvCxnSpPr>
        <p:spPr>
          <a:xfrm>
            <a:off x="4572000" y="564300"/>
            <a:ext cx="45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3"/>
          <p:cNvSpPr/>
          <p:nvPr/>
        </p:nvSpPr>
        <p:spPr>
          <a:xfrm>
            <a:off x="7810499" y="257550"/>
            <a:ext cx="613500" cy="61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 flipH="1">
            <a:off x="704850" y="564300"/>
            <a:ext cx="7734300" cy="2617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4"/>
          <p:cNvGrpSpPr/>
          <p:nvPr/>
        </p:nvGrpSpPr>
        <p:grpSpPr>
          <a:xfrm>
            <a:off x="4883014" y="1782251"/>
            <a:ext cx="4260979" cy="2803061"/>
            <a:chOff x="4572000" y="2566850"/>
            <a:chExt cx="3478350" cy="2288400"/>
          </a:xfrm>
        </p:grpSpPr>
        <p:sp>
          <p:nvSpPr>
            <p:cNvPr id="344" name="Google Shape;344;p34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4"/>
            <p:cNvCxnSpPr>
              <a:stCxn id="344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6" name="Google Shape;346;p34"/>
          <p:cNvSpPr/>
          <p:nvPr/>
        </p:nvSpPr>
        <p:spPr>
          <a:xfrm rot="5400000" flipH="1">
            <a:off x="6338975" y="2863486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413249" y="2854775"/>
            <a:ext cx="613500" cy="61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424850" y="4448075"/>
            <a:ext cx="294300" cy="31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9600" y="4603500"/>
            <a:ext cx="4562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4"/>
          <p:cNvSpPr/>
          <p:nvPr/>
        </p:nvSpPr>
        <p:spPr>
          <a:xfrm flipH="1">
            <a:off x="705000" y="3571875"/>
            <a:ext cx="2343000" cy="1663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None/>
              <a:defRPr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62500"/>
            <a:ext cx="1972650" cy="3581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0" name="Google Shape;360;p37"/>
          <p:cNvSpPr txBox="1">
            <a:spLocks noGrp="1"/>
          </p:cNvSpPr>
          <p:nvPr>
            <p:ph type="ctrTitle"/>
          </p:nvPr>
        </p:nvSpPr>
        <p:spPr>
          <a:xfrm>
            <a:off x="2081850" y="1597300"/>
            <a:ext cx="4980300" cy="238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 Kecerdasan Artificial</a:t>
            </a:r>
            <a:endParaRPr sz="36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361" name="Google Shape;361;p37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entury Gothic" panose="020B0502020202020204" pitchFamily="34" charset="0"/>
              </a:rPr>
              <a:t>Azran</a:t>
            </a:r>
            <a:r>
              <a:rPr lang="en-US" dirty="0">
                <a:latin typeface="Century Gothic" panose="020B0502020202020204" pitchFamily="34" charset="0"/>
              </a:rPr>
              <a:t>(2108107010074)</a:t>
            </a:r>
            <a:endParaRPr dirty="0">
              <a:latin typeface="Century Gothic" panose="020B0502020202020204" pitchFamily="34" charset="0"/>
            </a:endParaRPr>
          </a:p>
        </p:txBody>
      </p:sp>
      <p:cxnSp>
        <p:nvCxnSpPr>
          <p:cNvPr id="362" name="Google Shape;362;p37"/>
          <p:cNvCxnSpPr>
            <a:cxnSpLocks/>
            <a:endCxn id="359" idx="2"/>
          </p:cNvCxnSpPr>
          <p:nvPr/>
        </p:nvCxnSpPr>
        <p:spPr>
          <a:xfrm>
            <a:off x="-1580850" y="3080100"/>
            <a:ext cx="1580850" cy="272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7"/>
          <p:cNvSpPr/>
          <p:nvPr/>
        </p:nvSpPr>
        <p:spPr>
          <a:xfrm>
            <a:off x="1017000" y="904000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7995623" y="4364250"/>
            <a:ext cx="279900" cy="27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5" name="Google Shape;365;p37"/>
          <p:cNvCxnSpPr>
            <a:cxnSpLocks/>
            <a:stCxn id="359" idx="3"/>
          </p:cNvCxnSpPr>
          <p:nvPr/>
        </p:nvCxnSpPr>
        <p:spPr>
          <a:xfrm flipH="1" flipV="1">
            <a:off x="601800" y="-18300"/>
            <a:ext cx="384525" cy="1580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7"/>
          <p:cNvCxnSpPr>
            <a:cxnSpLocks/>
            <a:stCxn id="359" idx="1"/>
          </p:cNvCxnSpPr>
          <p:nvPr/>
        </p:nvCxnSpPr>
        <p:spPr>
          <a:xfrm flipH="1">
            <a:off x="601800" y="5143500"/>
            <a:ext cx="384525" cy="576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E965232B-15C8-A870-69F7-8A1091DCC5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34294" y="1880241"/>
            <a:ext cx="4731217" cy="1062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Image</a:t>
            </a:r>
            <a:endParaRPr sz="2400" dirty="0"/>
          </a:p>
        </p:txBody>
      </p:sp>
      <p:sp>
        <p:nvSpPr>
          <p:cNvPr id="11" name="Google Shape;361;p37">
            <a:extLst>
              <a:ext uri="{FF2B5EF4-FFF2-40B4-BE49-F238E27FC236}">
                <a16:creationId xmlns:a16="http://schemas.microsoft.com/office/drawing/2014/main" id="{1028FB9D-79DA-9D8E-58D4-9E01E43E49FF}"/>
              </a:ext>
            </a:extLst>
          </p:cNvPr>
          <p:cNvSpPr txBox="1">
            <a:spLocks/>
          </p:cNvSpPr>
          <p:nvPr/>
        </p:nvSpPr>
        <p:spPr>
          <a:xfrm>
            <a:off x="2370000" y="1106325"/>
            <a:ext cx="1897200" cy="50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4CA56-D643-11A8-F60A-08224A789572}"/>
              </a:ext>
            </a:extLst>
          </p:cNvPr>
          <p:cNvSpPr txBox="1"/>
          <p:nvPr/>
        </p:nvSpPr>
        <p:spPr>
          <a:xfrm>
            <a:off x="2298562" y="3010556"/>
            <a:ext cx="5222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Dataset link:</a:t>
            </a:r>
          </a:p>
          <a:p>
            <a:r>
              <a:rPr lang="en-US" dirty="0">
                <a:solidFill>
                  <a:schemeClr val="accent3"/>
                </a:solidFill>
              </a:rPr>
              <a:t>https://www.kaggle.com/datasets/ibrahimayyad/eggobject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47C67-C729-40F4-B41E-23BBC70A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982" y="1957705"/>
            <a:ext cx="2979512" cy="2085658"/>
          </a:xfrm>
          <a:prstGeom prst="rect">
            <a:avLst/>
          </a:prstGeom>
        </p:spPr>
      </p:pic>
      <p:sp>
        <p:nvSpPr>
          <p:cNvPr id="5" name="Google Shape;361;p37">
            <a:extLst>
              <a:ext uri="{FF2B5EF4-FFF2-40B4-BE49-F238E27FC236}">
                <a16:creationId xmlns:a16="http://schemas.microsoft.com/office/drawing/2014/main" id="{9E406A14-3CEE-A280-6A53-F9E753FF7AEC}"/>
              </a:ext>
            </a:extLst>
          </p:cNvPr>
          <p:cNvSpPr txBox="1">
            <a:spLocks/>
          </p:cNvSpPr>
          <p:nvPr/>
        </p:nvSpPr>
        <p:spPr>
          <a:xfrm>
            <a:off x="2353330" y="1100137"/>
            <a:ext cx="2575857" cy="52149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 err="1"/>
              <a:t>Jumlah</a:t>
            </a:r>
            <a:r>
              <a:rPr lang="en-US" dirty="0"/>
              <a:t> Fitur dan Label</a:t>
            </a:r>
          </a:p>
        </p:txBody>
      </p:sp>
    </p:spTree>
    <p:extLst>
      <p:ext uri="{BB962C8B-B14F-4D97-AF65-F5344CB8AC3E}">
        <p14:creationId xmlns:p14="http://schemas.microsoft.com/office/powerpoint/2010/main" val="339983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361;p37">
            <a:extLst>
              <a:ext uri="{FF2B5EF4-FFF2-40B4-BE49-F238E27FC236}">
                <a16:creationId xmlns:a16="http://schemas.microsoft.com/office/drawing/2014/main" id="{130F112A-4AF6-70BF-5012-22DB68354F1F}"/>
              </a:ext>
            </a:extLst>
          </p:cNvPr>
          <p:cNvSpPr txBox="1">
            <a:spLocks/>
          </p:cNvSpPr>
          <p:nvPr/>
        </p:nvSpPr>
        <p:spPr>
          <a:xfrm>
            <a:off x="2353330" y="1092994"/>
            <a:ext cx="3125926" cy="52149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Jenis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Jaringan</a:t>
            </a:r>
            <a:r>
              <a:rPr lang="en-US" dirty="0">
                <a:latin typeface="Century Gothic" panose="020B0502020202020204" pitchFamily="34" charset="0"/>
              </a:rPr>
              <a:t> Saraf </a:t>
            </a:r>
            <a:r>
              <a:rPr lang="en-US" dirty="0" err="1">
                <a:latin typeface="Century Gothic" panose="020B0502020202020204" pitchFamily="34" charset="0"/>
              </a:rPr>
              <a:t>Tiruan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901C4-4650-8754-EE54-87ED8594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456" y="2270680"/>
            <a:ext cx="6012701" cy="1859441"/>
          </a:xfrm>
          <a:prstGeom prst="rect">
            <a:avLst/>
          </a:prstGeom>
        </p:spPr>
      </p:pic>
      <p:sp>
        <p:nvSpPr>
          <p:cNvPr id="10" name="Google Shape;361;p37">
            <a:extLst>
              <a:ext uri="{FF2B5EF4-FFF2-40B4-BE49-F238E27FC236}">
                <a16:creationId xmlns:a16="http://schemas.microsoft.com/office/drawing/2014/main" id="{C798ED68-961C-D265-8C3C-EEE56B005D8C}"/>
              </a:ext>
            </a:extLst>
          </p:cNvPr>
          <p:cNvSpPr txBox="1">
            <a:spLocks/>
          </p:cNvSpPr>
          <p:nvPr/>
        </p:nvSpPr>
        <p:spPr>
          <a:xfrm>
            <a:off x="6557960" y="1421607"/>
            <a:ext cx="2451928" cy="52149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>
                <a:latin typeface="Century Gothic" panose="020B0502020202020204" pitchFamily="34" charset="0"/>
              </a:rPr>
              <a:t>CNN (Convolutional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41597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74D362-3ED7-8821-C9BC-C834951ED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50" y="2471738"/>
            <a:ext cx="4006357" cy="1001589"/>
          </a:xfrm>
          <a:prstGeom prst="rect">
            <a:avLst/>
          </a:prstGeom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F9F6B4A7-042D-8196-3372-5EF1EF829EA0}"/>
              </a:ext>
            </a:extLst>
          </p:cNvPr>
          <p:cNvSpPr txBox="1">
            <a:spLocks/>
          </p:cNvSpPr>
          <p:nvPr/>
        </p:nvSpPr>
        <p:spPr>
          <a:xfrm>
            <a:off x="2324755" y="1221582"/>
            <a:ext cx="2090081" cy="53138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Jenis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Optimisasi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3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F9F6B4A7-042D-8196-3372-5EF1EF829EA0}"/>
              </a:ext>
            </a:extLst>
          </p:cNvPr>
          <p:cNvSpPr txBox="1">
            <a:spLocks/>
          </p:cNvSpPr>
          <p:nvPr/>
        </p:nvSpPr>
        <p:spPr>
          <a:xfrm>
            <a:off x="2353267" y="1117700"/>
            <a:ext cx="2633008" cy="53138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Jenis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Fungsi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Aktivasi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3EE4B-60D2-0F3E-CC49-4D9AEA5E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874" y="2217826"/>
            <a:ext cx="5418290" cy="1493649"/>
          </a:xfrm>
          <a:prstGeom prst="rect">
            <a:avLst/>
          </a:prstGeom>
        </p:spPr>
      </p:pic>
      <p:sp>
        <p:nvSpPr>
          <p:cNvPr id="5" name="Google Shape;361;p37">
            <a:extLst>
              <a:ext uri="{FF2B5EF4-FFF2-40B4-BE49-F238E27FC236}">
                <a16:creationId xmlns:a16="http://schemas.microsoft.com/office/drawing/2014/main" id="{5AA2D895-ABBC-2460-39B3-1661BC71252C}"/>
              </a:ext>
            </a:extLst>
          </p:cNvPr>
          <p:cNvSpPr txBox="1">
            <a:spLocks/>
          </p:cNvSpPr>
          <p:nvPr/>
        </p:nvSpPr>
        <p:spPr>
          <a:xfrm>
            <a:off x="6378916" y="1383394"/>
            <a:ext cx="2633008" cy="53138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dirty="0" err="1">
                <a:latin typeface="Century Gothic" panose="020B0502020202020204" pitchFamily="34" charset="0"/>
              </a:rPr>
              <a:t>Relu</a:t>
            </a:r>
            <a:r>
              <a:rPr lang="en-US" dirty="0">
                <a:latin typeface="Century Gothic" panose="020B0502020202020204" pitchFamily="34" charset="0"/>
              </a:rPr>
              <a:t> dan </a:t>
            </a:r>
            <a:r>
              <a:rPr lang="en-US" dirty="0" err="1">
                <a:latin typeface="Century Gothic" panose="020B0502020202020204" pitchFamily="34" charset="0"/>
              </a:rPr>
              <a:t>Softmax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5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F9F6B4A7-042D-8196-3372-5EF1EF829EA0}"/>
              </a:ext>
            </a:extLst>
          </p:cNvPr>
          <p:cNvSpPr txBox="1">
            <a:spLocks/>
          </p:cNvSpPr>
          <p:nvPr/>
        </p:nvSpPr>
        <p:spPr>
          <a:xfrm>
            <a:off x="2393156" y="1071561"/>
            <a:ext cx="3571875" cy="78581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dirty="0" err="1">
                <a:latin typeface="Century Gothic" panose="020B0502020202020204" pitchFamily="34" charset="0"/>
              </a:rPr>
              <a:t>Jumlah</a:t>
            </a:r>
            <a:r>
              <a:rPr lang="en-US" dirty="0">
                <a:latin typeface="Century Gothic" panose="020B0502020202020204" pitchFamily="34" charset="0"/>
              </a:rPr>
              <a:t> Hidden Layer</a:t>
            </a:r>
          </a:p>
          <a:p>
            <a:pPr algn="l"/>
            <a:r>
              <a:rPr lang="en-US" dirty="0" err="1">
                <a:latin typeface="Century Gothic" panose="020B0502020202020204" pitchFamily="34" charset="0"/>
              </a:rPr>
              <a:t>Jumlah</a:t>
            </a:r>
            <a:r>
              <a:rPr lang="en-US" dirty="0">
                <a:latin typeface="Century Gothic" panose="020B0502020202020204" pitchFamily="34" charset="0"/>
              </a:rPr>
              <a:t> Total Hidden Node</a:t>
            </a:r>
          </a:p>
          <a:p>
            <a:pPr algn="l"/>
            <a:r>
              <a:rPr lang="en-US" dirty="0" err="1">
                <a:latin typeface="Century Gothic" panose="020B0502020202020204" pitchFamily="34" charset="0"/>
              </a:rPr>
              <a:t>Jumlah</a:t>
            </a:r>
            <a:r>
              <a:rPr lang="en-US" dirty="0">
                <a:latin typeface="Century Gothic" panose="020B0502020202020204" pitchFamily="34" charset="0"/>
              </a:rPr>
              <a:t> Total </a:t>
            </a:r>
            <a:r>
              <a:rPr lang="en-US" dirty="0" err="1">
                <a:latin typeface="Century Gothic" panose="020B0502020202020204" pitchFamily="34" charset="0"/>
              </a:rPr>
              <a:t>Bobot</a:t>
            </a:r>
            <a:r>
              <a:rPr lang="en-US" dirty="0">
                <a:latin typeface="Century Gothic" panose="020B0502020202020204" pitchFamily="34" charset="0"/>
              </a:rPr>
              <a:t> (Weight)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5573D-BB73-6334-6861-A607896F5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782" y="2478806"/>
            <a:ext cx="3947502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359;p37">
            <a:extLst>
              <a:ext uri="{FF2B5EF4-FFF2-40B4-BE49-F238E27FC236}">
                <a16:creationId xmlns:a16="http://schemas.microsoft.com/office/drawing/2014/main" id="{9D2F82D8-6381-DDC1-5662-DB78539BB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0" y="1541411"/>
            <a:ext cx="1985963" cy="3602089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61;p37">
            <a:extLst>
              <a:ext uri="{FF2B5EF4-FFF2-40B4-BE49-F238E27FC236}">
                <a16:creationId xmlns:a16="http://schemas.microsoft.com/office/drawing/2014/main" id="{F9F6B4A7-042D-8196-3372-5EF1EF829EA0}"/>
              </a:ext>
            </a:extLst>
          </p:cNvPr>
          <p:cNvSpPr txBox="1">
            <a:spLocks/>
          </p:cNvSpPr>
          <p:nvPr/>
        </p:nvSpPr>
        <p:spPr>
          <a:xfrm>
            <a:off x="3221831" y="2278855"/>
            <a:ext cx="3571875" cy="78581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6170362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ly Solicited Project Proposal by Slidesgo">
  <a:themeElements>
    <a:clrScheme name="Simple Light">
      <a:dk1>
        <a:srgbClr val="333A56"/>
      </a:dk1>
      <a:lt1>
        <a:srgbClr val="FFFFFF"/>
      </a:lt1>
      <a:dk2>
        <a:srgbClr val="52658F"/>
      </a:dk2>
      <a:lt2>
        <a:srgbClr val="8AA0CF"/>
      </a:lt2>
      <a:accent1>
        <a:srgbClr val="C5D5F8"/>
      </a:accent1>
      <a:accent2>
        <a:srgbClr val="E8E8E8"/>
      </a:accent2>
      <a:accent3>
        <a:srgbClr val="F7F5E6"/>
      </a:accent3>
      <a:accent4>
        <a:srgbClr val="FFFFFF"/>
      </a:accent4>
      <a:accent5>
        <a:srgbClr val="FFFFFF"/>
      </a:accent5>
      <a:accent6>
        <a:srgbClr val="FDFD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68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Elephant</vt:lpstr>
      <vt:lpstr>Tenor Sans</vt:lpstr>
      <vt:lpstr>Century Gothic</vt:lpstr>
      <vt:lpstr>Nunito</vt:lpstr>
      <vt:lpstr>Bebas Neue</vt:lpstr>
      <vt:lpstr>Formally Solicited Project Proposal by Slidesgo</vt:lpstr>
      <vt:lpstr> Kecerdasan Artificial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Artificial</dc:title>
  <dc:creator>A azran</dc:creator>
  <cp:lastModifiedBy>6282163699729</cp:lastModifiedBy>
  <cp:revision>6</cp:revision>
  <dcterms:modified xsi:type="dcterms:W3CDTF">2023-11-28T16:04:39Z</dcterms:modified>
</cp:coreProperties>
</file>