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83" r:id="rId3"/>
  </p:sldMasterIdLst>
  <p:notesMasterIdLst>
    <p:notesMasterId r:id="rId12"/>
  </p:notesMasterIdLst>
  <p:handoutMasterIdLst>
    <p:handoutMasterId r:id="rId13"/>
  </p:handoutMasterIdLst>
  <p:sldIdLst>
    <p:sldId id="702" r:id="rId4"/>
    <p:sldId id="700" r:id="rId5"/>
    <p:sldId id="703" r:id="rId6"/>
    <p:sldId id="698" r:id="rId7"/>
    <p:sldId id="709" r:id="rId8"/>
    <p:sldId id="706" r:id="rId9"/>
    <p:sldId id="708" r:id="rId10"/>
    <p:sldId id="69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orient="horz" pos="3975">
          <p15:clr>
            <a:srgbClr val="A4A3A4"/>
          </p15:clr>
        </p15:guide>
        <p15:guide id="3" orient="horz" pos="4228">
          <p15:clr>
            <a:srgbClr val="A4A3A4"/>
          </p15:clr>
        </p15:guide>
        <p15:guide id="4" orient="horz" pos="2512">
          <p15:clr>
            <a:srgbClr val="A4A3A4"/>
          </p15:clr>
        </p15:guide>
        <p15:guide id="5" orient="horz" pos="3918">
          <p15:clr>
            <a:srgbClr val="A4A3A4"/>
          </p15:clr>
        </p15:guide>
        <p15:guide id="6" orient="horz" pos="2859">
          <p15:clr>
            <a:srgbClr val="A4A3A4"/>
          </p15:clr>
        </p15:guide>
        <p15:guide id="7" orient="horz" pos="442">
          <p15:clr>
            <a:srgbClr val="A4A3A4"/>
          </p15:clr>
        </p15:guide>
        <p15:guide id="8" orient="horz" pos="847">
          <p15:clr>
            <a:srgbClr val="A4A3A4"/>
          </p15:clr>
        </p15:guide>
        <p15:guide id="9" orient="horz" pos="4182">
          <p15:clr>
            <a:srgbClr val="A4A3A4"/>
          </p15:clr>
        </p15:guide>
        <p15:guide id="10" orient="horz" pos="4127">
          <p15:clr>
            <a:srgbClr val="A4A3A4"/>
          </p15:clr>
        </p15:guide>
        <p15:guide id="11" pos="1709">
          <p15:clr>
            <a:srgbClr val="A4A3A4"/>
          </p15:clr>
        </p15:guide>
        <p15:guide id="12" pos="5509">
          <p15:clr>
            <a:srgbClr val="A4A3A4"/>
          </p15:clr>
        </p15:guide>
        <p15:guide id="13" pos="364">
          <p15:clr>
            <a:srgbClr val="A4A3A4"/>
          </p15:clr>
        </p15:guide>
        <p15:guide id="14" pos="281">
          <p15:clr>
            <a:srgbClr val="A4A3A4"/>
          </p15:clr>
        </p15:guide>
        <p15:guide id="15" pos="47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D5F6C0"/>
    <a:srgbClr val="0079C1"/>
    <a:srgbClr val="6DB33F"/>
    <a:srgbClr val="BEF397"/>
    <a:srgbClr val="FF0000"/>
    <a:srgbClr val="CCFF99"/>
    <a:srgbClr val="99FF99"/>
    <a:srgbClr val="66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 autoAdjust="0"/>
    <p:restoredTop sz="95994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960" y="184"/>
      </p:cViewPr>
      <p:guideLst>
        <p:guide orient="horz" pos="1920"/>
        <p:guide orient="horz" pos="3975"/>
        <p:guide orient="horz" pos="4228"/>
        <p:guide orient="horz" pos="2512"/>
        <p:guide orient="horz" pos="3918"/>
        <p:guide orient="horz" pos="2859"/>
        <p:guide orient="horz" pos="442"/>
        <p:guide orient="horz" pos="847"/>
        <p:guide orient="horz" pos="4182"/>
        <p:guide orient="horz" pos="4127"/>
        <p:guide pos="1709"/>
        <p:guide pos="5509"/>
        <p:guide pos="364"/>
        <p:guide pos="281"/>
        <p:guide pos="47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E0868-434A-B240-85C1-72FC7F3734EE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2A59A-F0C9-0948-8251-A61C4042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11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C1CF-4C89-4C0C-B089-ABEED9F91ED1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416" y="2913681"/>
            <a:ext cx="6116122" cy="1049428"/>
          </a:xfrm>
        </p:spPr>
        <p:txBody>
          <a:bodyPr anchor="t">
            <a:normAutofit/>
          </a:bodyPr>
          <a:lstStyle>
            <a:lvl1pPr algn="l">
              <a:defRPr lang="en-US" sz="2600" kern="1200" cap="all" baseline="0" dirty="0" smtClean="0">
                <a:solidFill>
                  <a:srgbClr val="00457C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type your one or two  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24964" y="3975588"/>
            <a:ext cx="6120574" cy="369332"/>
          </a:xfrm>
        </p:spPr>
        <p:txBody>
          <a:bodyPr anchor="t"/>
          <a:lstStyle>
            <a:lvl1pPr marL="0" indent="0" algn="l">
              <a:buNone/>
              <a:defRPr lang="en-US" sz="1800" kern="1200" baseline="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Type your subhead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809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8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7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3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5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5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8E82-5E56-4D5D-9506-9A3B5119ED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01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9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5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14638" y="3162300"/>
            <a:ext cx="5880100" cy="892552"/>
          </a:xfrm>
        </p:spPr>
        <p:txBody>
          <a:bodyPr anchor="t"/>
          <a:lstStyle>
            <a:lvl1pPr algn="l">
              <a:defRPr lang="en-US" sz="2600" kern="1200" cap="all" baseline="0" dirty="0" smtClean="0">
                <a:solidFill>
                  <a:srgbClr val="00457C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add one or</a:t>
            </a:r>
            <a:br>
              <a:rPr lang="en-US" dirty="0" smtClean="0"/>
            </a:br>
            <a:r>
              <a:rPr lang="en-US" dirty="0" smtClean="0"/>
              <a:t>two lined 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814638" y="4127502"/>
            <a:ext cx="5880100" cy="338554"/>
          </a:xfrm>
        </p:spPr>
        <p:txBody>
          <a:bodyPr anchor="t"/>
          <a:lstStyle>
            <a:lvl1pPr marL="0" indent="0">
              <a:buNone/>
              <a:defRPr lang="en-US" sz="1600" kern="1200" baseline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F7F7F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 userDrawn="1"/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Confidential and Proprietary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3316307"/>
            <a:ext cx="2696633" cy="692150"/>
            <a:chOff x="0" y="3316307"/>
            <a:chExt cx="2696633" cy="692150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1348983" y="3316307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50800" y="3316307"/>
              <a:ext cx="1173876" cy="692149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3316307"/>
              <a:ext cx="155575" cy="692149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8881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44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9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43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70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88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75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41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9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00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8E82-5E56-4D5D-9506-9A3B5119ED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17074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5232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rgbClr val="00457C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13665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519113" indent="-122238">
              <a:buClr>
                <a:srgbClr val="212121"/>
              </a:buClr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 marL="742950" indent="-173038">
              <a:buClr>
                <a:srgbClr val="212121"/>
              </a:buClr>
              <a:buFont typeface="Lucida Grande"/>
              <a:buChar char="-"/>
              <a:defRPr>
                <a:solidFill>
                  <a:schemeClr val="tx2"/>
                </a:solidFill>
              </a:defRPr>
            </a:lvl4pPr>
            <a:lvl5pPr marL="915988" indent="-171450">
              <a:buClr>
                <a:srgbClr val="212121"/>
              </a:buClr>
              <a:buFont typeface="Wingdings" charset="2"/>
              <a:buChar char="§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71482"/>
            <a:ext cx="2012951" cy="692150"/>
            <a:chOff x="0" y="249257"/>
            <a:chExt cx="2012951" cy="69215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665301" y="249257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7150" y="249257"/>
              <a:ext cx="483844" cy="692149"/>
            </a:xfrm>
            <a:prstGeom prst="roundRect">
              <a:avLst>
                <a:gd name="adj" fmla="val 1071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249257"/>
              <a:ext cx="114300" cy="692149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34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prstClr val="white"/>
                </a:solidFill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DFCF27A5-1A5B-48D3-A060-2758FFBB1ADD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6449" y="138564"/>
            <a:ext cx="6669089" cy="89255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aseline="0">
                <a:solidFill>
                  <a:srgbClr val="00457C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>Click to edit Master title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13665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519113" indent="-122238">
              <a:buClr>
                <a:srgbClr val="212121"/>
              </a:buClr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 marL="742950" indent="-173038">
              <a:buClr>
                <a:srgbClr val="212121"/>
              </a:buClr>
              <a:buFont typeface="Lucida Grande"/>
              <a:buChar char="-"/>
              <a:defRPr>
                <a:solidFill>
                  <a:schemeClr val="tx2"/>
                </a:solidFill>
              </a:defRPr>
            </a:lvl4pPr>
            <a:lvl5pPr marL="915988" indent="-171450">
              <a:buClr>
                <a:srgbClr val="212121"/>
              </a:buClr>
              <a:buFont typeface="Wingdings" charset="2"/>
              <a:buChar char="§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17074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 userDrawn="1"/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17074"/>
                </a:solidFill>
              </a:rPr>
              <a:t>Confidential and Proprietary</a:t>
            </a:r>
            <a:endParaRPr lang="en-US" dirty="0">
              <a:solidFill>
                <a:srgbClr val="717074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71482"/>
            <a:ext cx="2012951" cy="692150"/>
            <a:chOff x="0" y="249257"/>
            <a:chExt cx="2012951" cy="69215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665301" y="249257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7150" y="249257"/>
              <a:ext cx="483844" cy="692149"/>
            </a:xfrm>
            <a:prstGeom prst="roundRect">
              <a:avLst>
                <a:gd name="adj" fmla="val 1071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249257"/>
              <a:ext cx="114300" cy="692149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34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4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2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8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624" y="241977"/>
            <a:ext cx="711517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62" y="1062562"/>
            <a:ext cx="6550637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17074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lvl1pPr>
              <a:defRPr lang="en-US" sz="1000" kern="1200" dirty="0" smtClean="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27" name="Picture 3" descr="C:\Users\lorivera\Desktop\PayPal Logo_RGB_150dp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6308074"/>
            <a:ext cx="1296987" cy="33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62" r:id="rId4"/>
    <p:sldLayoutId id="214748369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600" b="0" i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lang="en-US" sz="1600" kern="1200" dirty="0" smtClean="0">
          <a:solidFill>
            <a:schemeClr val="tx2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chemeClr val="tx2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chemeClr val="tx2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chemeClr val="tx2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B78E82-5E56-4D5D-9506-9A3B5119ED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957263" y="358775"/>
            <a:ext cx="1276351" cy="490538"/>
          </a:xfrm>
          <a:prstGeom prst="roundRect">
            <a:avLst>
              <a:gd name="adj" fmla="val 6530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457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4338" y="358775"/>
            <a:ext cx="974725" cy="490538"/>
          </a:xfrm>
          <a:prstGeom prst="roundRect">
            <a:avLst>
              <a:gd name="adj" fmla="val 6530"/>
            </a:avLst>
          </a:prstGeom>
          <a:solidFill>
            <a:srgbClr val="0079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73212" y="356277"/>
            <a:ext cx="7113587" cy="52322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57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2pPr>
            <a:lvl3pPr marL="519113" indent="-122238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Arial"/>
              <a:buChar char="•"/>
              <a:defRPr sz="24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3pPr>
            <a:lvl4pPr marL="742950" indent="-173038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Lucida Grande"/>
              <a:buChar char="-"/>
              <a:defRPr sz="20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4pPr>
            <a:lvl5pPr marL="915988" indent="-171450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Wingdings" charset="2"/>
              <a:buChar char="§"/>
              <a:defRPr sz="20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B78E82-5E56-4D5D-9506-9A3B5119ED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957263" y="358775"/>
            <a:ext cx="1276351" cy="490538"/>
          </a:xfrm>
          <a:prstGeom prst="roundRect">
            <a:avLst>
              <a:gd name="adj" fmla="val 6530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457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4338" y="358775"/>
            <a:ext cx="974725" cy="490538"/>
          </a:xfrm>
          <a:prstGeom prst="roundRect">
            <a:avLst>
              <a:gd name="adj" fmla="val 6530"/>
            </a:avLst>
          </a:prstGeom>
          <a:solidFill>
            <a:srgbClr val="0079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73212" y="356277"/>
            <a:ext cx="7113587" cy="52322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57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2pPr>
            <a:lvl3pPr marL="519113" indent="-122238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Arial"/>
              <a:buChar char="•"/>
              <a:defRPr sz="24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3pPr>
            <a:lvl4pPr marL="742950" indent="-173038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Lucida Grande"/>
              <a:buChar char="-"/>
              <a:defRPr sz="20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4pPr>
            <a:lvl5pPr marL="915988" indent="-171450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Wingdings" charset="2"/>
              <a:buChar char="§"/>
              <a:defRPr sz="20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ocalhost:8000/sampleap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ocalhost:8000/sample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atson" TargetMode="External"/><Relationship Id="rId4" Type="http://schemas.openxmlformats.org/officeDocument/2006/relationships/hyperlink" Target="https://paymon.paypal.com" TargetMode="External"/><Relationship Id="rId5" Type="http://schemas.openxmlformats.org/officeDocument/2006/relationships/hyperlink" Target="http://ppcal" TargetMode="External"/><Relationship Id="rId6" Type="http://schemas.openxmlformats.org/officeDocument/2006/relationships/hyperlink" Target="http://monitor.vip.paypal.com/" TargetMode="External"/><Relationship Id="rId7" Type="http://schemas.openxmlformats.org/officeDocument/2006/relationships/hyperlink" Target="https://ahpaypal.corp.ebay.com/spaces/190/nidejswebcore.html" TargetMode="External"/><Relationship Id="rId8" Type="http://schemas.openxmlformats.org/officeDocument/2006/relationships/hyperlink" Target="https://dev.paypal.com/wiki/General/MonitoringUR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o/nodecook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893" y="2899820"/>
            <a:ext cx="6187307" cy="64633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Paypal Node Infra</a:t>
            </a:r>
          </a:p>
        </p:txBody>
      </p:sp>
    </p:spTree>
    <p:extLst>
      <p:ext uri="{BB962C8B-B14F-4D97-AF65-F5344CB8AC3E}">
        <p14:creationId xmlns:p14="http://schemas.microsoft.com/office/powerpoint/2010/main" val="8009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358867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Understand the configuration used in the development mode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Laptop for </a:t>
            </a:r>
            <a:r>
              <a:rPr lang="en-US" dirty="0" err="1" smtClean="0"/>
              <a:t>dev</a:t>
            </a:r>
            <a:r>
              <a:rPr lang="en-US" dirty="0" smtClean="0"/>
              <a:t> machine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Laptop runs the application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Laptop seeks PayPal services (on service machine)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Configure the application to run in the laptop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Exercise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Get the application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Configure the app to run on the laptop</a:t>
            </a:r>
          </a:p>
          <a:p>
            <a:pPr marL="628650" lvl="1" indent="-285750"/>
            <a:r>
              <a:rPr lang="en-US" dirty="0" smtClean="0"/>
              <a:t>Configure the resources the application needs</a:t>
            </a:r>
          </a:p>
          <a:p>
            <a:pPr marL="628650" lvl="1" indent="-285750"/>
            <a:r>
              <a:rPr lang="en-US" dirty="0" smtClean="0"/>
              <a:t>Test the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smtClean="0"/>
              <a:t>Developer Configuration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2425" y="2351745"/>
            <a:ext cx="7855248" cy="2727000"/>
            <a:chOff x="702425" y="1375831"/>
            <a:chExt cx="7855248" cy="2727000"/>
          </a:xfrm>
        </p:grpSpPr>
        <p:sp>
          <p:nvSpPr>
            <p:cNvPr id="6" name="Rectangle 5"/>
            <p:cNvSpPr/>
            <p:nvPr/>
          </p:nvSpPr>
          <p:spPr>
            <a:xfrm>
              <a:off x="702425" y="1513143"/>
              <a:ext cx="914400" cy="2175277"/>
            </a:xfrm>
            <a:prstGeom prst="rect">
              <a:avLst/>
            </a:prstGeom>
            <a:ln>
              <a:solidFill>
                <a:schemeClr val="tx1">
                  <a:alpha val="96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2319" y="2257584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823935" y="1375831"/>
              <a:ext cx="914400" cy="2727000"/>
              <a:chOff x="4823935" y="1375831"/>
              <a:chExt cx="914400" cy="2727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823935" y="1375831"/>
                <a:ext cx="914400" cy="65846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823935" y="2377491"/>
                <a:ext cx="914400" cy="65846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23935" y="3444369"/>
                <a:ext cx="914400" cy="65846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Can 11"/>
            <p:cNvSpPr/>
            <p:nvPr/>
          </p:nvSpPr>
          <p:spPr>
            <a:xfrm>
              <a:off x="7643273" y="2190198"/>
              <a:ext cx="914400" cy="121615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1688557" y="2600782"/>
              <a:ext cx="886789" cy="282070"/>
            </a:xfrm>
            <a:prstGeom prst="leftRight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-Right Arrow 13"/>
            <p:cNvSpPr/>
            <p:nvPr/>
          </p:nvSpPr>
          <p:spPr>
            <a:xfrm rot="20229525">
              <a:off x="3618904" y="1895789"/>
              <a:ext cx="1158439" cy="267341"/>
            </a:xfrm>
            <a:prstGeom prst="leftRight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3745280" y="2600782"/>
              <a:ext cx="1038531" cy="282070"/>
            </a:xfrm>
            <a:prstGeom prst="leftRight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-Right Arrow 15"/>
            <p:cNvSpPr/>
            <p:nvPr/>
          </p:nvSpPr>
          <p:spPr>
            <a:xfrm rot="1055971">
              <a:off x="3734153" y="3207011"/>
              <a:ext cx="1124182" cy="318918"/>
            </a:xfrm>
            <a:prstGeom prst="leftRight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-Right Arrow 16"/>
            <p:cNvSpPr/>
            <p:nvPr/>
          </p:nvSpPr>
          <p:spPr>
            <a:xfrm rot="20244500">
              <a:off x="5701479" y="3151372"/>
              <a:ext cx="1978648" cy="203345"/>
            </a:xfrm>
            <a:prstGeom prst="leftRigh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rved Left Arrow 18"/>
            <p:cNvSpPr/>
            <p:nvPr/>
          </p:nvSpPr>
          <p:spPr>
            <a:xfrm>
              <a:off x="5738335" y="1718913"/>
              <a:ext cx="731520" cy="1216152"/>
            </a:xfrm>
            <a:prstGeom prst="curvedLef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92319" y="1587480"/>
            <a:ext cx="59152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220" y="1587480"/>
            <a:ext cx="124485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Browser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83359" y="1592258"/>
            <a:ext cx="121860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06501" y="1587480"/>
            <a:ext cx="469700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db</a:t>
            </a:r>
            <a:endParaRPr kumimoji="0" lang="en-US" sz="1600" b="0" i="0" u="none" strike="noStrike" kern="1200" cap="all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2319" y="4891053"/>
            <a:ext cx="986869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laptop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smtClean="0"/>
              <a:t>Developer Use Case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38348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Get the sample app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OR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Get your app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Increase the network timeouts in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development.json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 shown on the next page.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 smtClean="0"/>
              <a:t>the app on the local machine in the browser using:</a:t>
            </a:r>
          </a:p>
          <a:p>
            <a:pPr marL="685800" lvl="1"/>
            <a:r>
              <a:rPr lang="en-US" dirty="0" smtClean="0"/>
              <a:t>Name is ‘</a:t>
            </a:r>
            <a:r>
              <a:rPr lang="en-US" dirty="0" err="1" smtClean="0">
                <a:solidFill>
                  <a:srgbClr val="FF0000"/>
                </a:solidFill>
              </a:rPr>
              <a:t>buttonmill@paypal.com</a:t>
            </a:r>
            <a:r>
              <a:rPr lang="en-US" dirty="0" smtClean="0"/>
              <a:t>’, password is ‘</a:t>
            </a:r>
            <a:r>
              <a:rPr lang="en-US" dirty="0" smtClean="0">
                <a:solidFill>
                  <a:srgbClr val="FF0000"/>
                </a:solidFill>
              </a:rPr>
              <a:t>45454545</a:t>
            </a:r>
            <a:r>
              <a:rPr lang="en-US" dirty="0" smtClean="0"/>
              <a:t>’</a:t>
            </a:r>
          </a:p>
          <a:p>
            <a:pPr marL="685800"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localhost.paypal.com:8000/sampleapp</a:t>
            </a:r>
            <a:endParaRPr lang="en-US" dirty="0" smtClean="0"/>
          </a:p>
          <a:p>
            <a:pPr marL="685800" lvl="1"/>
            <a:r>
              <a:rPr lang="en-US" dirty="0" smtClean="0"/>
              <a:t>Or use the port number and application name configured in</a:t>
            </a:r>
            <a:r>
              <a:rPr lang="en-US" b="1" dirty="0" smtClean="0">
                <a:solidFill>
                  <a:srgbClr val="FF0000"/>
                </a:solidFill>
              </a:rPr>
              <a:t> /</a:t>
            </a:r>
            <a:r>
              <a:rPr lang="en-US" b="1" dirty="0" err="1" smtClean="0">
                <a:solidFill>
                  <a:srgbClr val="FF0000"/>
                </a:solidFill>
              </a:rPr>
              <a:t>config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config.json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 the app using your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Repeat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smtClean="0"/>
              <a:t>Increase Network Timeouts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1471172"/>
          </a:xfrm>
        </p:spPr>
        <p:txBody>
          <a:bodyPr/>
          <a:lstStyle/>
          <a:p>
            <a:r>
              <a:rPr lang="en-US" dirty="0" smtClean="0"/>
              <a:t>Increase the network timeouts in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development.json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the lines in blue to the configuration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allows the development machine to have longer connect times and socket timeouts.  Useful if overseas or using a VPN.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25" y="2646680"/>
            <a:ext cx="51689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smtClean="0"/>
              <a:t>Services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2850011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Defined in </a:t>
            </a:r>
            <a:r>
              <a:rPr lang="en-US" dirty="0" err="1" smtClean="0"/>
              <a:t>topo</a:t>
            </a:r>
            <a:r>
              <a:rPr lang="en-US" dirty="0" smtClean="0"/>
              <a:t> file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Service name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Location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Transport</a:t>
            </a:r>
          </a:p>
          <a:p>
            <a:pPr marL="804863" lvl="2" indent="-285750"/>
            <a:r>
              <a:rPr lang="en-US" dirty="0" smtClean="0"/>
              <a:t>http</a:t>
            </a:r>
          </a:p>
          <a:p>
            <a:pPr marL="804863" lvl="2" indent="-285750"/>
            <a:r>
              <a:rPr lang="en-US" dirty="0" smtClean="0"/>
              <a:t>ASF</a:t>
            </a:r>
          </a:p>
          <a:p>
            <a:pPr marL="804863" lvl="2" indent="-285750"/>
            <a:r>
              <a:rPr lang="en-US" dirty="0" err="1" smtClean="0"/>
              <a:t>RESTful</a:t>
            </a:r>
            <a:endParaRPr lang="en-US" dirty="0" smtClean="0"/>
          </a:p>
          <a:p>
            <a:pPr marL="804863" lvl="2" indent="-285750"/>
            <a:r>
              <a:rPr lang="en-US" dirty="0" smtClean="0"/>
              <a:t>Sparta Proxy (deprecated)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Only allows the app to connect to certain services for security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25" y="4352197"/>
            <a:ext cx="5118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smtClean="0"/>
              <a:t>Start Server on Laptop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3551741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Change to the folder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clone &lt;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Configure </a:t>
            </a:r>
            <a:r>
              <a:rPr lang="en-US" dirty="0" err="1" smtClean="0"/>
              <a:t>npm</a:t>
            </a:r>
            <a:r>
              <a:rPr lang="en-US" dirty="0" smtClean="0"/>
              <a:t> to use PayPal’s internal registry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set registry http://</a:t>
            </a:r>
            <a:r>
              <a:rPr lang="en-US" dirty="0" err="1" smtClean="0">
                <a:solidFill>
                  <a:srgbClr val="FF0000"/>
                </a:solidFill>
              </a:rPr>
              <a:t>npm.paypal.com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build and start the application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install</a:t>
            </a:r>
          </a:p>
          <a:p>
            <a:pPr marL="804863" lvl="2" indent="-285750"/>
            <a:r>
              <a:rPr lang="en-US" dirty="0" smtClean="0"/>
              <a:t>This compiles some of the modules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start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NOTE: the CAL messages now go to the console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Open the browser to:</a:t>
            </a:r>
          </a:p>
          <a:p>
            <a:pPr marL="628650" lvl="1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localhost.paypal.com:8000/sampleapp</a:t>
            </a:r>
            <a:endParaRPr lang="en-US" dirty="0" smtClean="0"/>
          </a:p>
          <a:p>
            <a:pPr marL="628650" lvl="1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b="1" kern="0" dirty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5312223"/>
          </a:xfrm>
        </p:spPr>
        <p:txBody>
          <a:bodyPr/>
          <a:lstStyle/>
          <a:p>
            <a:pPr algn="ctr">
              <a:defRPr/>
            </a:pPr>
            <a:endParaRPr lang="en-US" b="1" kern="0" dirty="0"/>
          </a:p>
          <a:p>
            <a:pPr marL="457200" indent="-457200">
              <a:buAutoNum type="arabicPeriod"/>
              <a:defRPr/>
            </a:pPr>
            <a:r>
              <a:rPr lang="en-US" kern="0" dirty="0" err="1"/>
              <a:t>Node.js</a:t>
            </a:r>
            <a:r>
              <a:rPr lang="en-US" kern="0" dirty="0"/>
              <a:t> Cookbook – </a:t>
            </a:r>
            <a:r>
              <a:rPr lang="en-US" kern="0" dirty="0">
                <a:hlinkClick r:id="rId2"/>
              </a:rPr>
              <a:t>http://go/</a:t>
            </a:r>
            <a:r>
              <a:rPr lang="en-US" kern="0" dirty="0" smtClean="0">
                <a:hlinkClick r:id="rId2"/>
              </a:rPr>
              <a:t>nodecookbook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/>
              <a:t>Watson – </a:t>
            </a:r>
            <a:r>
              <a:rPr lang="en-US" kern="0" dirty="0">
                <a:hlinkClick r:id="rId3"/>
              </a:rPr>
              <a:t>http://</a:t>
            </a:r>
            <a:r>
              <a:rPr lang="en-US" kern="0" dirty="0" smtClean="0">
                <a:hlinkClick r:id="rId3"/>
              </a:rPr>
              <a:t>watson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 err="1"/>
              <a:t>PayMon</a:t>
            </a:r>
            <a:r>
              <a:rPr lang="en-US" kern="0" dirty="0"/>
              <a:t> – </a:t>
            </a:r>
            <a:r>
              <a:rPr lang="en-US" kern="0" dirty="0">
                <a:hlinkClick r:id="rId4"/>
              </a:rPr>
              <a:t>https://</a:t>
            </a:r>
            <a:r>
              <a:rPr lang="en-US" kern="0" dirty="0" smtClean="0">
                <a:hlinkClick r:id="rId4"/>
              </a:rPr>
              <a:t>paymon.paypal.com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/>
              <a:t>CAL – </a:t>
            </a:r>
            <a:r>
              <a:rPr lang="en-US" kern="0" dirty="0">
                <a:hlinkClick r:id="rId5"/>
              </a:rPr>
              <a:t>http://</a:t>
            </a:r>
            <a:r>
              <a:rPr lang="en-US" kern="0" dirty="0" smtClean="0">
                <a:hlinkClick r:id="rId5"/>
              </a:rPr>
              <a:t>ppcal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/>
              <a:t>Monitor - </a:t>
            </a:r>
            <a:r>
              <a:rPr lang="en-US" kern="0" dirty="0">
                <a:hlinkClick r:id="rId6"/>
              </a:rPr>
              <a:t>http://monitor.vip.paypal.com/</a:t>
            </a:r>
            <a:r>
              <a:rPr lang="en-US" kern="0" dirty="0"/>
              <a:t> (Big Brother / Big Mother</a:t>
            </a:r>
            <a:r>
              <a:rPr lang="en-US" kern="0" dirty="0" smtClean="0"/>
              <a:t>)</a:t>
            </a:r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 err="1"/>
              <a:t>AnswerHub</a:t>
            </a:r>
            <a:r>
              <a:rPr lang="en-US" kern="0" dirty="0"/>
              <a:t> – </a:t>
            </a:r>
            <a:r>
              <a:rPr lang="en-US" kern="0" dirty="0">
                <a:hlinkClick r:id="rId7"/>
              </a:rPr>
              <a:t>https://ahpaypal.corp.ebay.com/spaces/190/</a:t>
            </a:r>
            <a:r>
              <a:rPr lang="en-US" kern="0" dirty="0" smtClean="0">
                <a:hlinkClick r:id="rId7"/>
              </a:rPr>
              <a:t>nidejswebcore.html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 err="1"/>
              <a:t>SystemInternals</a:t>
            </a:r>
            <a:r>
              <a:rPr lang="en-US" kern="0" dirty="0"/>
              <a:t>, </a:t>
            </a:r>
            <a:r>
              <a:rPr lang="en-US" kern="0" dirty="0" err="1"/>
              <a:t>NetSecTools</a:t>
            </a:r>
            <a:r>
              <a:rPr lang="en-US" kern="0" dirty="0"/>
              <a:t> </a:t>
            </a:r>
            <a:r>
              <a:rPr lang="en-US" kern="0" dirty="0" err="1"/>
              <a:t>etc</a:t>
            </a:r>
            <a:r>
              <a:rPr lang="en-US" kern="0" dirty="0"/>
              <a:t> requires special privileges and could be accessed through </a:t>
            </a:r>
            <a:r>
              <a:rPr lang="en-US" kern="0" dirty="0" err="1" smtClean="0"/>
              <a:t>SiteView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/>
              <a:t>Monitoring URLs: </a:t>
            </a:r>
            <a:r>
              <a:rPr lang="en-US" kern="0" dirty="0">
                <a:hlinkClick r:id="rId8"/>
              </a:rPr>
              <a:t>https://dev.paypal.com/wiki/General/MonitoringURL</a:t>
            </a:r>
            <a:endParaRPr lang="en-US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yPal_PPTpresentation 09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all" spc="0" normalizeH="0" baseline="0" noProof="0" dirty="0" smtClean="0">
            <a:ln>
              <a:noFill/>
            </a:ln>
            <a:solidFill>
              <a:srgbClr val="0079C1"/>
            </a:solidFill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PayPal_PPTpresentation 092012</Template>
  <TotalTime>112839</TotalTime>
  <Words>350</Words>
  <Application>Microsoft Macintosh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Lucida Grande</vt:lpstr>
      <vt:lpstr>Wingdings</vt:lpstr>
      <vt:lpstr>PayPal_PPTpresentation 092012</vt:lpstr>
      <vt:lpstr>Office Theme</vt:lpstr>
      <vt:lpstr>1_Office Theme</vt:lpstr>
      <vt:lpstr>Paypal Node Infra</vt:lpstr>
      <vt:lpstr>Agenda</vt:lpstr>
      <vt:lpstr>Developer Configuration</vt:lpstr>
      <vt:lpstr>Developer Use Case</vt:lpstr>
      <vt:lpstr>Increase Network Timeouts</vt:lpstr>
      <vt:lpstr>Services Layer</vt:lpstr>
      <vt:lpstr>Start Server on Laptop</vt:lpstr>
      <vt:lpstr>Resources</vt:lpstr>
    </vt:vector>
  </TitlesOfParts>
  <Company>eBay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Time</dc:title>
  <dc:creator>Ryan Granard</dc:creator>
  <cp:lastModifiedBy>Microsoft Office User</cp:lastModifiedBy>
  <cp:revision>1883</cp:revision>
  <cp:lastPrinted>2011-10-12T18:09:11Z</cp:lastPrinted>
  <dcterms:created xsi:type="dcterms:W3CDTF">2013-02-05T23:52:29Z</dcterms:created>
  <dcterms:modified xsi:type="dcterms:W3CDTF">2015-12-10T17:47:21Z</dcterms:modified>
</cp:coreProperties>
</file>