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98" r:id="rId2"/>
    <p:sldId id="308" r:id="rId3"/>
    <p:sldId id="355" r:id="rId4"/>
    <p:sldId id="357" r:id="rId5"/>
    <p:sldId id="358" r:id="rId6"/>
    <p:sldId id="359" r:id="rId7"/>
    <p:sldId id="360" r:id="rId8"/>
    <p:sldId id="361" r:id="rId9"/>
    <p:sldId id="363" r:id="rId10"/>
    <p:sldId id="365" r:id="rId11"/>
    <p:sldId id="366" r:id="rId12"/>
    <p:sldId id="367" r:id="rId13"/>
    <p:sldId id="368" r:id="rId14"/>
    <p:sldId id="369" r:id="rId15"/>
    <p:sldId id="370" r:id="rId16"/>
    <p:sldId id="371" r:id="rId17"/>
    <p:sldId id="373" r:id="rId18"/>
    <p:sldId id="374" r:id="rId19"/>
    <p:sldId id="375" r:id="rId20"/>
    <p:sldId id="377" r:id="rId21"/>
    <p:sldId id="378" r:id="rId22"/>
    <p:sldId id="425" r:id="rId23"/>
    <p:sldId id="430" r:id="rId24"/>
    <p:sldId id="380" r:id="rId25"/>
    <p:sldId id="427" r:id="rId26"/>
    <p:sldId id="429" r:id="rId27"/>
    <p:sldId id="428" r:id="rId28"/>
    <p:sldId id="431" r:id="rId29"/>
    <p:sldId id="432" r:id="rId30"/>
    <p:sldId id="433" r:id="rId31"/>
    <p:sldId id="383" r:id="rId32"/>
    <p:sldId id="403" r:id="rId33"/>
    <p:sldId id="404" r:id="rId34"/>
    <p:sldId id="405" r:id="rId35"/>
    <p:sldId id="420" r:id="rId36"/>
    <p:sldId id="414" r:id="rId37"/>
    <p:sldId id="416" r:id="rId38"/>
    <p:sldId id="415" r:id="rId39"/>
    <p:sldId id="423" r:id="rId40"/>
    <p:sldId id="418" r:id="rId41"/>
    <p:sldId id="424" r:id="rId42"/>
    <p:sldId id="417" r:id="rId43"/>
    <p:sldId id="422" r:id="rId44"/>
  </p:sldIdLst>
  <p:sldSz cx="9144000" cy="6858000" type="screen4x3"/>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yush, Pranav" initials="P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4"/>
    <a:srgbClr val="009BFA"/>
    <a:srgbClr val="00457C"/>
    <a:srgbClr val="717074"/>
    <a:srgbClr val="E6E7E8"/>
    <a:srgbClr val="E7E5D3"/>
    <a:srgbClr val="959484"/>
    <a:srgbClr val="F15F7C"/>
    <a:srgbClr val="7A003C"/>
    <a:srgbClr val="26BC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7" autoAdjust="0"/>
    <p:restoredTop sz="98822" autoAdjust="0"/>
  </p:normalViewPr>
  <p:slideViewPr>
    <p:cSldViewPr showGuides="1">
      <p:cViewPr varScale="1">
        <p:scale>
          <a:sx n="113" d="100"/>
          <a:sy n="113" d="100"/>
        </p:scale>
        <p:origin x="-1024" y="-104"/>
      </p:cViewPr>
      <p:guideLst>
        <p:guide orient="horz" pos="4176"/>
        <p:guide orient="horz" pos="607"/>
        <p:guide orient="horz" pos="212"/>
        <p:guide orient="horz" pos="912"/>
        <p:guide orient="horz" pos="3969"/>
        <p:guide pos="1267"/>
        <p:guide pos="382"/>
        <p:guide pos="2880"/>
        <p:guide pos="5568"/>
      </p:guideLst>
    </p:cSldViewPr>
  </p:slideViewPr>
  <p:outlineViewPr>
    <p:cViewPr>
      <p:scale>
        <a:sx n="33" d="100"/>
        <a:sy n="33" d="100"/>
      </p:scale>
      <p:origin x="0" y="270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55" d="100"/>
          <a:sy n="55" d="100"/>
        </p:scale>
        <p:origin x="-3522" y="-3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33400" y="8852257"/>
            <a:ext cx="399899" cy="123111"/>
          </a:xfrm>
          <a:prstGeom prst="rect">
            <a:avLst/>
          </a:prstGeom>
          <a:noFill/>
        </p:spPr>
        <p:txBody>
          <a:bodyPr vert="horz" wrap="square" lIns="0" tIns="0" rIns="0" bIns="0" rtlCol="0" anchor="ctr" anchorCtr="0">
            <a:spAutoFit/>
          </a:bodyPr>
          <a:lstStyle/>
          <a:p>
            <a:fld id="{54727DA6-B225-4212-AE3D-ABAC65F7FD65}" type="slidenum">
              <a:rPr lang="en-US" sz="800">
                <a:solidFill>
                  <a:srgbClr val="717074"/>
                </a:solidFill>
              </a:rPr>
              <a:pPr/>
              <a:t>‹#›</a:t>
            </a:fld>
            <a:endParaRPr lang="en-US" sz="800">
              <a:solidFill>
                <a:srgbClr val="717074"/>
              </a:solidFill>
            </a:endParaRPr>
          </a:p>
        </p:txBody>
      </p:sp>
      <p:sp>
        <p:nvSpPr>
          <p:cNvPr id="9" name="Rectangle 5"/>
          <p:cNvSpPr>
            <a:spLocks noChangeArrowheads="1"/>
          </p:cNvSpPr>
          <p:nvPr/>
        </p:nvSpPr>
        <p:spPr bwMode="ltGray">
          <a:xfrm>
            <a:off x="949503" y="8852258"/>
            <a:ext cx="1279196" cy="123111"/>
          </a:xfrm>
          <a:prstGeom prst="rect">
            <a:avLst/>
          </a:prstGeom>
          <a:noFill/>
          <a:ln w="9525">
            <a:noFill/>
            <a:miter lim="800000"/>
            <a:headEnd/>
            <a:tailEnd/>
          </a:ln>
          <a:effectLst/>
        </p:spPr>
        <p:txBody>
          <a:bodyPr vert="horz" wrap="none" lIns="0" tIns="0" rIns="0" bIns="0" anchor="ctr" anchorCtr="0">
            <a:spAutoFit/>
          </a:bodyPr>
          <a:lstStyle/>
          <a:p>
            <a:pPr algn="l"/>
            <a:r>
              <a:rPr lang="en-US" sz="800" dirty="0" smtClean="0">
                <a:solidFill>
                  <a:srgbClr val="717074"/>
                </a:solidFill>
              </a:rPr>
              <a:t>Confidential and Proprietary</a:t>
            </a:r>
            <a:endParaRPr lang="en-US" sz="800" dirty="0">
              <a:solidFill>
                <a:srgbClr val="717074"/>
              </a:solidFill>
            </a:endParaRPr>
          </a:p>
        </p:txBody>
      </p:sp>
    </p:spTree>
    <p:extLst>
      <p:ext uri="{BB962C8B-B14F-4D97-AF65-F5344CB8AC3E}">
        <p14:creationId xmlns:p14="http://schemas.microsoft.com/office/powerpoint/2010/main" val="2900985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685800" y="4648200"/>
            <a:ext cx="5486400" cy="3962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685800" y="8852258"/>
            <a:ext cx="989013" cy="123111"/>
          </a:xfrm>
          <a:prstGeom prst="rect">
            <a:avLst/>
          </a:prstGeom>
          <a:noFill/>
        </p:spPr>
        <p:txBody>
          <a:bodyPr vert="horz" wrap="square" lIns="0" tIns="0" rIns="0" bIns="0" rtlCol="0" anchor="ctr" anchorCtr="0">
            <a:spAutoFit/>
          </a:bodyPr>
          <a:lstStyle>
            <a:lvl1pPr>
              <a:defRPr lang="en-US" sz="800" b="0" smtClean="0">
                <a:solidFill>
                  <a:srgbClr val="717074"/>
                </a:solidFill>
              </a:defRPr>
            </a:lvl1pPr>
          </a:lstStyle>
          <a:p>
            <a:fld id="{FEB94C41-AFE7-4A1F-AB5D-F6B560C16046}" type="slidenum">
              <a:rPr lang="en-US" smtClean="0"/>
              <a:pPr/>
              <a:t>‹#›</a:t>
            </a:fld>
            <a:endParaRPr lang="en-US"/>
          </a:p>
        </p:txBody>
      </p:sp>
      <p:sp>
        <p:nvSpPr>
          <p:cNvPr id="11" name="Slide Image Placeholder 10"/>
          <p:cNvSpPr>
            <a:spLocks noGrp="1" noRot="1" noChangeAspect="1"/>
          </p:cNvSpPr>
          <p:nvPr>
            <p:ph type="sldImg" idx="2"/>
          </p:nvPr>
        </p:nvSpPr>
        <p:spPr>
          <a:xfrm>
            <a:off x="685800" y="457200"/>
            <a:ext cx="5486400" cy="4114800"/>
          </a:xfrm>
          <a:prstGeom prst="rect">
            <a:avLst/>
          </a:prstGeom>
          <a:noFill/>
          <a:ln w="12700">
            <a:solidFill>
              <a:prstClr val="black"/>
            </a:solidFill>
          </a:ln>
        </p:spPr>
        <p:txBody>
          <a:bodyPr vert="horz" lIns="91440" tIns="45720" rIns="91440" bIns="45720" rtlCol="0" anchor="ctr"/>
          <a:lstStyle/>
          <a:p>
            <a:endParaRPr lang="en-US"/>
          </a:p>
        </p:txBody>
      </p:sp>
      <p:sp>
        <p:nvSpPr>
          <p:cNvPr id="13" name="Rectangle 5"/>
          <p:cNvSpPr>
            <a:spLocks noChangeArrowheads="1"/>
          </p:cNvSpPr>
          <p:nvPr/>
        </p:nvSpPr>
        <p:spPr bwMode="ltGray">
          <a:xfrm>
            <a:off x="1159204" y="8852258"/>
            <a:ext cx="1279196" cy="123111"/>
          </a:xfrm>
          <a:prstGeom prst="rect">
            <a:avLst/>
          </a:prstGeom>
          <a:noFill/>
          <a:ln w="9525">
            <a:noFill/>
            <a:miter lim="800000"/>
            <a:headEnd/>
            <a:tailEnd/>
          </a:ln>
          <a:effectLst/>
        </p:spPr>
        <p:txBody>
          <a:bodyPr vert="horz" wrap="none" lIns="0" tIns="0" rIns="0" bIns="0" anchor="ctr" anchorCtr="0">
            <a:spAutoFit/>
          </a:bodyPr>
          <a:lstStyle/>
          <a:p>
            <a:pPr algn="l"/>
            <a:r>
              <a:rPr lang="en-US" sz="800" dirty="0" smtClean="0">
                <a:solidFill>
                  <a:srgbClr val="717074"/>
                </a:solidFill>
              </a:rPr>
              <a:t>Confidential and Proprietary</a:t>
            </a:r>
            <a:endParaRPr lang="en-US" sz="800" dirty="0">
              <a:solidFill>
                <a:srgbClr val="717074"/>
              </a:solidFill>
            </a:endParaRPr>
          </a:p>
        </p:txBody>
      </p:sp>
    </p:spTree>
    <p:extLst>
      <p:ext uri="{BB962C8B-B14F-4D97-AF65-F5344CB8AC3E}">
        <p14:creationId xmlns:p14="http://schemas.microsoft.com/office/powerpoint/2010/main" val="28558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paypal.com/wiki/bin/edit/General/ServerChild?topicparent=General.CALGuidelines1" TargetMode="External"/><Relationship Id="rId4" Type="http://schemas.openxmlformats.org/officeDocument/2006/relationships/hyperlink" Target="https://dev.paypal.com/wiki/bin/edit/General/DaemonChild?topicparent=General.CALGuidelines1"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paypal.com/wiki/bin/edit/General/ServerChild?topicparent=General.CALGuidelines1" TargetMode="External"/><Relationship Id="rId4" Type="http://schemas.openxmlformats.org/officeDocument/2006/relationships/hyperlink" Target="https://dev.paypal.com/wiki/bin/edit/General/DaemonChild?topicparent=General.CALGuidelines1"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paypal.com/wiki/bin/edit/General/ServerChild?topicparent=General.CALGuidelines1" TargetMode="External"/><Relationship Id="rId4" Type="http://schemas.openxmlformats.org/officeDocument/2006/relationships/hyperlink" Target="https://dev.paypal.com/wiki/bin/edit/General/DaemonChild?topicparent=General.CALGuidelines1"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ev.paypal.com/cgi-bin/twiki/bin/view/General/CALatPayPalDev" TargetMode="External"/><Relationship Id="rId4" Type="http://schemas.openxmlformats.org/officeDocument/2006/relationships/hyperlink" Target="http://dev.paypal.com/cgi-bin/twiki/bin/view/General/CALatPayPalAPILibrary" TargetMode="External"/><Relationship Id="rId5" Type="http://schemas.openxmlformats.org/officeDocument/2006/relationships/hyperlink" Target="http://dev.paypal.com/cgi-bin/twiki/bin/view/General/CALatPayPalDaemon"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iki2.arch.ebay.com/display/CAL/Wiki1+CAL" TargetMode="External"/><Relationship Id="rId4" Type="http://schemas.openxmlformats.org/officeDocument/2006/relationships/hyperlink" Target="https://wiki2.arch.ebay.com/display/CAL/CalTransaction" TargetMode="External"/><Relationship Id="rId5" Type="http://schemas.openxmlformats.org/officeDocument/2006/relationships/hyperlink" Target="https://wiki2.arch.ebay.com/display/CAL/CalEvent" TargetMode="External"/><Relationship Id="rId6" Type="http://schemas.openxmlformats.org/officeDocument/2006/relationships/hyperlink" Target="https://wiki2.arch.ebay.com/display/CAL/CalHeartbeat" TargetMode="External"/><Relationship Id="rId7" Type="http://schemas.openxmlformats.org/officeDocument/2006/relationships/hyperlink" Target="https://wiki2.arch.ebay.com/display/CAL/Logview"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8758AC8-356D-464F-8839-09B72E4807EA}" type="slidenum">
              <a:rPr lang="en-US"/>
              <a:pPr/>
              <a:t>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CB3BF72-1813-41B2-9118-34160504AFE4}" type="slidenum">
              <a:rPr lang="en-US" smtClean="0">
                <a:latin typeface="Arial" charset="0"/>
                <a:cs typeface="Arial" charset="0"/>
              </a:rPr>
              <a:pPr/>
              <a:t>12</a:t>
            </a:fld>
            <a:endParaRPr lang="en-US" smtClean="0">
              <a:latin typeface="Arial" charset="0"/>
              <a:cs typeface="Arial"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above types of CAL Transactions have already been defined in the framework layer (</a:t>
            </a:r>
            <a:r>
              <a:rPr lang="en-US" dirty="0" err="1" smtClean="0"/>
              <a:t>ServerChild</a:t>
            </a:r>
            <a:r>
              <a:rPr lang="en-US" dirty="0" smtClean="0">
                <a:hlinkClick r:id="rId3" tooltip="Create this topic"/>
              </a:rPr>
              <a:t>?</a:t>
            </a:r>
            <a:r>
              <a:rPr lang="en-US" dirty="0" smtClean="0"/>
              <a:t>.</a:t>
            </a:r>
            <a:r>
              <a:rPr lang="en-US" dirty="0" err="1" smtClean="0"/>
              <a:t>cpp</a:t>
            </a:r>
            <a:r>
              <a:rPr lang="en-US" dirty="0" smtClean="0"/>
              <a:t>, </a:t>
            </a:r>
            <a:r>
              <a:rPr lang="en-US" dirty="0" err="1" smtClean="0"/>
              <a:t>DaemonChild</a:t>
            </a:r>
            <a:r>
              <a:rPr lang="en-US" dirty="0" smtClean="0">
                <a:hlinkClick r:id="rId4" tooltip="Create this topic"/>
              </a:rPr>
              <a:t>?</a:t>
            </a:r>
            <a:r>
              <a:rPr lang="en-US" dirty="0" smtClean="0"/>
              <a:t>.</a:t>
            </a:r>
            <a:r>
              <a:rPr lang="en-US" dirty="0" err="1" smtClean="0"/>
              <a:t>cpp</a:t>
            </a:r>
            <a:r>
              <a:rPr lang="en-US" dirty="0" smtClean="0"/>
              <a:t>, etc). </a:t>
            </a:r>
          </a:p>
          <a:p>
            <a:r>
              <a:rPr lang="en-US" dirty="0" smtClean="0"/>
              <a:t>Make sure that “URL” and “API” are used only with root transactions. </a:t>
            </a:r>
          </a:p>
          <a:p>
            <a:r>
              <a:rPr lang="en-US" dirty="0" smtClean="0"/>
              <a:t>Don't create your own business logic transaction using the above reserved TYPE’s. </a:t>
            </a:r>
          </a:p>
          <a:p>
            <a:r>
              <a:rPr lang="en-US" dirty="0" smtClean="0"/>
              <a:t>Do not have nested transactions with same TYPE, this confuses the CAL report processing. </a:t>
            </a:r>
          </a:p>
          <a:p>
            <a:r>
              <a:rPr lang="en-US" dirty="0" smtClean="0"/>
              <a:t>Do not use dynamically generated values for the CAL type and name fields, such as connection IP address and port number. This will cause huge number of CAL report files, as the CAL reports are created for each unique transaction name. </a:t>
            </a:r>
          </a:p>
          <a:p>
            <a:r>
              <a:rPr lang="en-US" dirty="0" smtClean="0"/>
              <a:t>‘TYPE’ and ‘NAME’ should not be empty. If it is empty, the corresponding CAL transaction is set as ‘UNSET’. This might impact the CAL reports and hence not advised. </a:t>
            </a:r>
          </a:p>
          <a:p>
            <a:pPr eaLnBrk="1" hangingPunct="1">
              <a:spcBef>
                <a:spcPct val="0"/>
              </a:spcBef>
            </a:pPr>
            <a:endParaRPr lang="en-US" b="1" dirty="0"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DE0E7B-4F9D-45B9-A64F-7C90A6C1169F}" type="slidenum">
              <a:rPr lang="en-US" smtClean="0">
                <a:latin typeface="Arial" charset="0"/>
                <a:cs typeface="Arial" charset="0"/>
              </a:rPr>
              <a:pPr/>
              <a:t>13</a:t>
            </a:fld>
            <a:endParaRPr lang="en-US"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above types of CAL Transactions have already been defined in the framework layer (</a:t>
            </a:r>
            <a:r>
              <a:rPr lang="en-US" dirty="0" err="1" smtClean="0"/>
              <a:t>ServerChild</a:t>
            </a:r>
            <a:r>
              <a:rPr lang="en-US" dirty="0" smtClean="0">
                <a:hlinkClick r:id="rId3" tooltip="Create this topic"/>
              </a:rPr>
              <a:t>?</a:t>
            </a:r>
            <a:r>
              <a:rPr lang="en-US" dirty="0" smtClean="0"/>
              <a:t>.</a:t>
            </a:r>
            <a:r>
              <a:rPr lang="en-US" dirty="0" err="1" smtClean="0"/>
              <a:t>cpp</a:t>
            </a:r>
            <a:r>
              <a:rPr lang="en-US" dirty="0" smtClean="0"/>
              <a:t>, </a:t>
            </a:r>
            <a:r>
              <a:rPr lang="en-US" dirty="0" err="1" smtClean="0"/>
              <a:t>DaemonChild</a:t>
            </a:r>
            <a:r>
              <a:rPr lang="en-US" dirty="0" smtClean="0">
                <a:hlinkClick r:id="rId4" tooltip="Create this topic"/>
              </a:rPr>
              <a:t>?</a:t>
            </a:r>
            <a:r>
              <a:rPr lang="en-US" dirty="0" smtClean="0"/>
              <a:t>.</a:t>
            </a:r>
            <a:r>
              <a:rPr lang="en-US" dirty="0" err="1" smtClean="0"/>
              <a:t>cpp</a:t>
            </a:r>
            <a:r>
              <a:rPr lang="en-US" dirty="0" smtClean="0"/>
              <a:t>, etc). </a:t>
            </a:r>
          </a:p>
          <a:p>
            <a:r>
              <a:rPr lang="en-US" dirty="0" smtClean="0"/>
              <a:t>Make sure that “URL” and “API” are used only with root transactions. </a:t>
            </a:r>
          </a:p>
          <a:p>
            <a:r>
              <a:rPr lang="en-US" dirty="0" smtClean="0"/>
              <a:t>Don't create your own business logic transaction using the above reserved TYPE’s. </a:t>
            </a:r>
          </a:p>
          <a:p>
            <a:r>
              <a:rPr lang="en-US" dirty="0" smtClean="0"/>
              <a:t>Do not have nested transactions with same TYPE, this confuses the CAL report processing. </a:t>
            </a:r>
          </a:p>
          <a:p>
            <a:r>
              <a:rPr lang="en-US" dirty="0" smtClean="0"/>
              <a:t>Do not use dynamically generated values for the CAL type and name fields, such as connection IP address and port number. This will cause huge number of CAL report files, as the CAL reports are created for each unique transaction name. </a:t>
            </a:r>
          </a:p>
          <a:p>
            <a:r>
              <a:rPr lang="en-US" dirty="0" smtClean="0"/>
              <a:t>‘TYPE’ and ‘NAME’ should not be empty. If it is empty, the corresponding CAL transaction is set as ‘UNSET’. This might impact the CAL reports and hence not advised. </a:t>
            </a:r>
          </a:p>
          <a:p>
            <a:pPr eaLnBrk="1" hangingPunct="1">
              <a:spcBef>
                <a:spcPct val="0"/>
              </a:spcBef>
            </a:pPr>
            <a:endParaRPr lang="en-US" b="1" dirty="0"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DE0E7B-4F9D-45B9-A64F-7C90A6C1169F}" type="slidenum">
              <a:rPr lang="en-US" smtClean="0">
                <a:latin typeface="Arial" charset="0"/>
                <a:cs typeface="Arial" charset="0"/>
              </a:rPr>
              <a:pPr/>
              <a:t>14</a:t>
            </a:fld>
            <a:endParaRPr lang="en-US"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above types of CAL Transactions have already been defined in the framework layer (</a:t>
            </a:r>
            <a:r>
              <a:rPr lang="en-US" dirty="0" err="1" smtClean="0"/>
              <a:t>ServerChild</a:t>
            </a:r>
            <a:r>
              <a:rPr lang="en-US" dirty="0" smtClean="0">
                <a:hlinkClick r:id="rId3" tooltip="Create this topic"/>
              </a:rPr>
              <a:t>?</a:t>
            </a:r>
            <a:r>
              <a:rPr lang="en-US" dirty="0" smtClean="0"/>
              <a:t>.</a:t>
            </a:r>
            <a:r>
              <a:rPr lang="en-US" dirty="0" err="1" smtClean="0"/>
              <a:t>cpp</a:t>
            </a:r>
            <a:r>
              <a:rPr lang="en-US" dirty="0" smtClean="0"/>
              <a:t>, </a:t>
            </a:r>
            <a:r>
              <a:rPr lang="en-US" dirty="0" err="1" smtClean="0"/>
              <a:t>DaemonChild</a:t>
            </a:r>
            <a:r>
              <a:rPr lang="en-US" dirty="0" smtClean="0">
                <a:hlinkClick r:id="rId4" tooltip="Create this topic"/>
              </a:rPr>
              <a:t>?</a:t>
            </a:r>
            <a:r>
              <a:rPr lang="en-US" dirty="0" smtClean="0"/>
              <a:t>.</a:t>
            </a:r>
            <a:r>
              <a:rPr lang="en-US" dirty="0" err="1" smtClean="0"/>
              <a:t>cpp</a:t>
            </a:r>
            <a:r>
              <a:rPr lang="en-US" dirty="0" smtClean="0"/>
              <a:t>, etc). </a:t>
            </a:r>
          </a:p>
          <a:p>
            <a:r>
              <a:rPr lang="en-US" dirty="0" smtClean="0"/>
              <a:t>Make sure that “URL” and “API” are used only with root transactions. </a:t>
            </a:r>
          </a:p>
          <a:p>
            <a:r>
              <a:rPr lang="en-US" dirty="0" smtClean="0"/>
              <a:t>Don't create your own business logic transaction using the above reserved TYPE’s. </a:t>
            </a:r>
          </a:p>
          <a:p>
            <a:r>
              <a:rPr lang="en-US" dirty="0" smtClean="0"/>
              <a:t>Do not have nested transactions with same TYPE, this confuses the CAL report processing. </a:t>
            </a:r>
          </a:p>
          <a:p>
            <a:r>
              <a:rPr lang="en-US" dirty="0" smtClean="0"/>
              <a:t>Do not use dynamically generated values for the CAL type and name fields, such as connection IP address and port number. This will cause huge number of CAL report files, as the CAL reports are created for each unique transaction name. </a:t>
            </a:r>
          </a:p>
          <a:p>
            <a:r>
              <a:rPr lang="en-US" dirty="0" smtClean="0"/>
              <a:t>‘TYPE’ and ‘NAME’ should not be empty. If it is empty, the corresponding CAL transaction is set as ‘UNSET’. This might impact the CAL reports and hence not advised. </a:t>
            </a:r>
          </a:p>
          <a:p>
            <a:pPr eaLnBrk="1" hangingPunct="1">
              <a:spcBef>
                <a:spcPct val="0"/>
              </a:spcBef>
            </a:pPr>
            <a:endParaRPr lang="en-US" b="1" dirty="0"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DE0E7B-4F9D-45B9-A64F-7C90A6C1169F}" type="slidenum">
              <a:rPr lang="en-US" smtClean="0">
                <a:latin typeface="Arial" charset="0"/>
                <a:cs typeface="Arial" charset="0"/>
              </a:rPr>
              <a:pPr/>
              <a:t>15</a:t>
            </a:fld>
            <a:endParaRPr lang="en-US"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17</a:t>
            </a:fld>
            <a:endParaRPr 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8F945BB-6808-401B-8CCC-656C3137F9A6}" type="slidenum">
              <a:rPr lang="en-US" smtClean="0">
                <a:latin typeface="Arial" charset="0"/>
                <a:cs typeface="Arial" charset="0"/>
              </a:rPr>
              <a:pPr/>
              <a:t>18</a:t>
            </a:fld>
            <a:endParaRPr lang="en-US" smtClean="0">
              <a:latin typeface="Arial" charset="0"/>
              <a:cs typeface="Arial"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latin typeface="Arial" charset="0"/>
              </a:rPr>
              <a:t>High Impact or Highly Variable Processing</a:t>
            </a:r>
            <a:r>
              <a:rPr lang="en-US" dirty="0" smtClean="0">
                <a:latin typeface="Arial" charset="0"/>
              </a:rPr>
              <a:t> - Ops and the Business is generally interested in how much it costs—capacity-wise—to run a particular application. Log units of work in your application that are expected (or predicted) to have a high processing impact. Similarly, for application processes that have highly variable processing times, increased user activities that use your application may cause spikes in processing demand, impacting other applications, whole pools or the whole site. Best practice is to log these highly variable units of work to allow Ops to monitor the impact of these processes on site capacity</a:t>
            </a:r>
          </a:p>
          <a:p>
            <a:pPr eaLnBrk="1" hangingPunct="1"/>
            <a:endParaRPr lang="en-US" dirty="0" smtClean="0">
              <a:latin typeface="Arial" charset="0"/>
            </a:endParaRPr>
          </a:p>
          <a:p>
            <a:r>
              <a:rPr lang="en-US" b="1" i="1" dirty="0" smtClean="0"/>
              <a:t>Guideline 1: When to Use CAL instrumentation?</a:t>
            </a:r>
          </a:p>
          <a:p>
            <a:r>
              <a:rPr lang="en-US" dirty="0" smtClean="0"/>
              <a:t>If the application contains a try {} block which communicates with external services then instrument CAL.</a:t>
            </a:r>
          </a:p>
          <a:p>
            <a:r>
              <a:rPr lang="en-US" dirty="0" smtClean="0"/>
              <a:t>If the application contains significant units of work that can fail or the application can fail but attempts to recover when it does so. </a:t>
            </a:r>
          </a:p>
          <a:p>
            <a:r>
              <a:rPr lang="en-US" dirty="0" smtClean="0"/>
              <a:t> If application is impacting on processing capacity. In other words, application processing time is highly variable, than instrument CAL.</a:t>
            </a:r>
          </a:p>
          <a:p>
            <a:r>
              <a:rPr lang="en-US" dirty="0" smtClean="0"/>
              <a:t>If the application is either a client or server for a new client/server relationship or service, you are strongly advised to add CAL instrumentation to log outgoing client requests to a new server as well as incoming requests inside the new server as CAL transaction messages.</a:t>
            </a:r>
          </a:p>
          <a:p>
            <a:r>
              <a:rPr lang="en-US" dirty="0" smtClean="0"/>
              <a:t>If application has reporting requirements for Business Units, Product Management, Ops or Development to measure business transactions that require specific execution details beyond URL transactions or SQL queries, then Instrument CAL.</a:t>
            </a:r>
          </a:p>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C27435C-A98C-4D76-8A58-F287C61AF398}" type="slidenum">
              <a:rPr lang="en-US" smtClean="0">
                <a:latin typeface="Arial" charset="0"/>
                <a:cs typeface="Arial" charset="0"/>
              </a:rPr>
              <a:pPr/>
              <a:t>19</a:t>
            </a:fld>
            <a:endParaRPr lang="en-US" smtClean="0">
              <a:latin typeface="Arial" charset="0"/>
              <a:cs typeface="Arial"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latin typeface="Arial" charset="0"/>
              </a:rPr>
              <a:t>*Logging transactions that </a:t>
            </a:r>
            <a:r>
              <a:rPr lang="en-US" b="1" smtClean="0">
                <a:latin typeface="Arial" charset="0"/>
              </a:rPr>
              <a:t>execute in less that 1 millisecond</a:t>
            </a:r>
            <a:r>
              <a:rPr lang="en-US" smtClean="0">
                <a:latin typeface="Arial" charset="0"/>
              </a:rPr>
              <a:t> and execute in high volumes will create undue overhead in your application from CAL logging operations. </a:t>
            </a:r>
          </a:p>
          <a:p>
            <a:pPr eaLnBrk="1" hangingPunct="1"/>
            <a:r>
              <a:rPr lang="en-US" b="1" smtClean="0">
                <a:latin typeface="Arial" charset="0"/>
              </a:rPr>
              <a:t>Size Matters</a:t>
            </a:r>
          </a:p>
          <a:p>
            <a:pPr eaLnBrk="1" hangingPunct="1"/>
            <a:r>
              <a:rPr lang="en-US" smtClean="0">
                <a:latin typeface="Arial" charset="0"/>
              </a:rPr>
              <a:t>In addition to the number of messages your application generates per day, also consider the size of your messages. CAL has been designed to accommodate the high volume of traffic on the sites. However, logging all of these transactions does have an impact on the CAL infrastructure and a specific impact on the hardware storage requirements for the CAL clusters. As now (September 2008),  PayPal CAL productions generates &gt; 140GB amount of log data each day.</a:t>
            </a:r>
            <a:r>
              <a:rPr lang="en-US" sz="1600" smtClean="0">
                <a:latin typeface="Arial" charset="0"/>
              </a:rPr>
              <a:t> </a:t>
            </a:r>
          </a:p>
          <a:p>
            <a:pPr eaLnBrk="1" hangingPunct="1">
              <a:buFontTx/>
              <a:buChar char="•"/>
            </a:pPr>
            <a:r>
              <a:rPr lang="en-US" smtClean="0"/>
              <a:t> The </a:t>
            </a:r>
            <a:r>
              <a:rPr lang="en-US" b="1" smtClean="0"/>
              <a:t>maximum length of a CAL message is 4KB,</a:t>
            </a:r>
            <a:r>
              <a:rPr lang="en-US" smtClean="0"/>
              <a:t> which includes the total length of all fields in the message. Data included beyond that 4K limit gets truncated.</a:t>
            </a:r>
          </a:p>
          <a:p>
            <a:pPr eaLnBrk="1" hangingPunct="1"/>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20</a:t>
            </a:fld>
            <a:endParaRPr lang="en-US"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31</a:t>
            </a:fld>
            <a:endParaRPr 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32</a:t>
            </a:fld>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a:t>
            </a:fld>
            <a:endParaRPr lang="en-US"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33</a:t>
            </a:fld>
            <a:endParaRPr lang="en-US"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34</a:t>
            </a:fld>
            <a:endParaRPr lang="en-US"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35</a:t>
            </a:fld>
            <a:endParaRPr lang="en-US"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36</a:t>
            </a:fld>
            <a:endParaRPr lang="en-US" smtClean="0">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37</a:t>
            </a:fld>
            <a:endParaRPr lang="en-US" smtClean="0">
              <a:latin typeface="Arial" charset="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38</a:t>
            </a:fld>
            <a:endParaRPr lang="en-US" smtClean="0">
              <a:latin typeface="Arial" charset="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39</a:t>
            </a:fld>
            <a:endParaRPr lang="en-US" smtClean="0">
              <a:latin typeface="Arial" charset="0"/>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40</a:t>
            </a:fld>
            <a:endParaRPr lang="en-US" smtClean="0">
              <a:latin typeface="Arial" charset="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41</a:t>
            </a:fld>
            <a:endParaRPr lang="en-US" smtClean="0">
              <a:latin typeface="Arial" charset="0"/>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42</a:t>
            </a:fld>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F2715AD-F3DD-460F-A106-5755317232D3}" type="slidenum">
              <a:rPr lang="en-US"/>
              <a:pPr/>
              <a:t>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1E5E25-D4D0-4FAC-91EE-D59DB01C4385}" type="slidenum">
              <a:rPr lang="en-US" smtClean="0">
                <a:latin typeface="Arial" charset="0"/>
                <a:cs typeface="Arial" charset="0"/>
              </a:rPr>
              <a:pPr/>
              <a:t>43</a:t>
            </a:fld>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F2715AD-F3DD-460F-A106-5755317232D3}" type="slidenum">
              <a:rPr lang="en-US"/>
              <a:pPr/>
              <a:t>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dirty="0" smtClean="0">
                <a:solidFill>
                  <a:schemeClr val="tx1"/>
                </a:solidFill>
                <a:latin typeface="Arial" charset="0"/>
                <a:ea typeface="+mn-ea"/>
                <a:cs typeface="+mn-cs"/>
              </a:rPr>
              <a:t>To enable system health monitoring </a:t>
            </a:r>
          </a:p>
          <a:p>
            <a:pPr lvl="1"/>
            <a:r>
              <a:rPr lang="en-US" sz="1200" kern="1200" dirty="0" smtClean="0">
                <a:solidFill>
                  <a:schemeClr val="tx1"/>
                </a:solidFill>
                <a:latin typeface="Arial" charset="0"/>
                <a:ea typeface="+mn-ea"/>
                <a:cs typeface="+mn-cs"/>
              </a:rPr>
              <a:t>e.g. cal logs to indicate service connection failures or timeouts, abnormal process terminations, tracking duration of an activity </a:t>
            </a:r>
          </a:p>
          <a:p>
            <a:r>
              <a:rPr lang="en-US" sz="1200" kern="1200" dirty="0" smtClean="0">
                <a:solidFill>
                  <a:schemeClr val="tx1"/>
                </a:solidFill>
                <a:latin typeface="Arial" charset="0"/>
                <a:ea typeface="+mn-ea"/>
                <a:cs typeface="+mn-cs"/>
              </a:rPr>
              <a:t>To enable business monitoring </a:t>
            </a:r>
          </a:p>
          <a:p>
            <a:pPr lvl="1"/>
            <a:r>
              <a:rPr lang="en-US" sz="1200" kern="1200" dirty="0" smtClean="0">
                <a:solidFill>
                  <a:schemeClr val="tx1"/>
                </a:solidFill>
                <a:latin typeface="Arial" charset="0"/>
                <a:ea typeface="+mn-ea"/>
                <a:cs typeface="+mn-cs"/>
              </a:rPr>
              <a:t>e.g. cal logs to indicate credit card authorization declined, insufficient fund in source account </a:t>
            </a:r>
          </a:p>
          <a:p>
            <a:r>
              <a:rPr lang="en-US" sz="1200" kern="1200" dirty="0" smtClean="0">
                <a:solidFill>
                  <a:schemeClr val="tx1"/>
                </a:solidFill>
                <a:latin typeface="Arial" charset="0"/>
                <a:ea typeface="+mn-ea"/>
                <a:cs typeface="+mn-cs"/>
              </a:rPr>
              <a:t>To manage capacity </a:t>
            </a:r>
          </a:p>
          <a:p>
            <a:pPr lvl="1"/>
            <a:r>
              <a:rPr lang="en-US" sz="1200" kern="1200" dirty="0" smtClean="0">
                <a:solidFill>
                  <a:schemeClr val="tx1"/>
                </a:solidFill>
                <a:latin typeface="Arial" charset="0"/>
                <a:ea typeface="+mn-ea"/>
                <a:cs typeface="+mn-cs"/>
              </a:rPr>
              <a:t>e.g. cal logs to indicate volume of transactions handled by a service </a:t>
            </a:r>
          </a:p>
          <a:p>
            <a:r>
              <a:rPr lang="en-US" sz="1200" kern="1200" dirty="0" smtClean="0">
                <a:solidFill>
                  <a:schemeClr val="tx1"/>
                </a:solidFill>
                <a:latin typeface="Arial" charset="0"/>
                <a:ea typeface="+mn-ea"/>
                <a:cs typeface="+mn-cs"/>
              </a:rPr>
              <a:t>To understand the run time system in large. </a:t>
            </a:r>
          </a:p>
          <a:p>
            <a:pPr lvl="1"/>
            <a:r>
              <a:rPr lang="en-US" sz="1200" kern="1200" dirty="0" smtClean="0">
                <a:solidFill>
                  <a:schemeClr val="tx1"/>
                </a:solidFill>
                <a:latin typeface="Arial" charset="0"/>
                <a:ea typeface="+mn-ea"/>
                <a:cs typeface="+mn-cs"/>
              </a:rPr>
              <a:t>To understand how exceptions were handled by an application </a:t>
            </a:r>
          </a:p>
          <a:p>
            <a:pPr eaLnBrk="1" hangingPunct="1"/>
            <a:endParaRPr lang="en-US" dirty="0" smtClean="0"/>
          </a:p>
          <a:p>
            <a:pPr marL="801688" lvl="1" indent="-342900">
              <a:buFont typeface="Wingdings" pitchFamily="2" charset="2"/>
              <a:buAutoNum type="arabicPeriod"/>
            </a:pPr>
            <a:r>
              <a:rPr lang="en-US" sz="2000" dirty="0" smtClean="0"/>
              <a:t>Failure detection and reporting - Provide data to allow OPS and SWAT teams to perform site monitoring and diagnostic.</a:t>
            </a:r>
          </a:p>
          <a:p>
            <a:pPr marL="801688" lvl="1" indent="-342900">
              <a:buFont typeface="Wingdings" pitchFamily="2" charset="2"/>
              <a:buAutoNum type="arabicPeriod"/>
            </a:pPr>
            <a:r>
              <a:rPr lang="en-US" sz="2000" dirty="0" smtClean="0"/>
              <a:t>Site performance and usage - Provide service feature quality and usage statistics to business for planning. Provide data to allow OPS on understand system utilization and for capacity planning.</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F2715AD-F3DD-460F-A106-5755317232D3}" type="slidenum">
              <a:rPr lang="en-US"/>
              <a:pPr/>
              <a:t>6</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F2715AD-F3DD-460F-A106-5755317232D3}" type="slidenum">
              <a:rPr lang="en-US"/>
              <a:pPr/>
              <a:t>7</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27C3B0A-AB18-44AC-B864-4FFD6E901F25}" type="slidenum">
              <a:rPr lang="en-US" smtClean="0">
                <a:latin typeface="Arial" charset="0"/>
                <a:cs typeface="Arial" charset="0"/>
              </a:rPr>
              <a:pPr/>
              <a:t>9</a:t>
            </a:fld>
            <a:endParaRPr lang="en-US" smtClean="0">
              <a:latin typeface="Arial" charset="0"/>
              <a:cs typeface="Arial"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latin typeface="Arial" charset="0"/>
              </a:rPr>
              <a:t>How does CAL work?</a:t>
            </a:r>
            <a:r>
              <a:rPr lang="en-US" dirty="0" smtClean="0">
                <a:latin typeface="Arial" charset="0"/>
              </a:rPr>
              <a:t/>
            </a:r>
            <a:br>
              <a:rPr lang="en-US" dirty="0" smtClean="0">
                <a:latin typeface="Arial" charset="0"/>
              </a:rPr>
            </a:br>
            <a:r>
              <a:rPr lang="en-US" dirty="0" smtClean="0">
                <a:latin typeface="Arial" charset="0"/>
              </a:rPr>
              <a:t>The application code is instrumented by </a:t>
            </a:r>
            <a:r>
              <a:rPr lang="en-US" dirty="0" smtClean="0">
                <a:latin typeface="Arial" charset="0"/>
                <a:hlinkClick r:id="rId3"/>
              </a:rPr>
              <a:t>CAL API</a:t>
            </a:r>
            <a:r>
              <a:rPr lang="en-US" dirty="0" smtClean="0">
                <a:latin typeface="Arial" charset="0"/>
              </a:rPr>
              <a:t> calls. </a:t>
            </a:r>
          </a:p>
          <a:p>
            <a:pPr eaLnBrk="1" hangingPunct="1"/>
            <a:r>
              <a:rPr lang="en-US" dirty="0" smtClean="0">
                <a:latin typeface="Arial" charset="0"/>
              </a:rPr>
              <a:t>The </a:t>
            </a:r>
            <a:r>
              <a:rPr lang="en-US" dirty="0" smtClean="0">
                <a:latin typeface="Arial" charset="0"/>
                <a:hlinkClick r:id="rId4"/>
              </a:rPr>
              <a:t>CAL Client Library</a:t>
            </a:r>
            <a:r>
              <a:rPr lang="en-US" dirty="0" smtClean="0">
                <a:latin typeface="Arial" charset="0"/>
              </a:rPr>
              <a:t> implements this API.</a:t>
            </a:r>
          </a:p>
          <a:p>
            <a:pPr eaLnBrk="1" hangingPunct="1"/>
            <a:r>
              <a:rPr lang="en-US" dirty="0" smtClean="0">
                <a:latin typeface="Arial" charset="0"/>
              </a:rPr>
              <a:t>The </a:t>
            </a:r>
            <a:r>
              <a:rPr lang="en-US" i="1" dirty="0" smtClean="0">
                <a:latin typeface="Arial" charset="0"/>
              </a:rPr>
              <a:t>CAL Client Library</a:t>
            </a:r>
            <a:r>
              <a:rPr lang="en-US" dirty="0" smtClean="0">
                <a:latin typeface="Arial" charset="0"/>
              </a:rPr>
              <a:t> sends a CAL message via TCP/IP to the </a:t>
            </a:r>
            <a:r>
              <a:rPr lang="en-US" dirty="0" smtClean="0">
                <a:latin typeface="Arial" charset="0"/>
                <a:hlinkClick r:id="rId5"/>
              </a:rPr>
              <a:t>CAL Daemon</a:t>
            </a:r>
            <a:r>
              <a:rPr lang="en-US" dirty="0" smtClean="0">
                <a:latin typeface="Arial" charset="0"/>
              </a:rPr>
              <a:t>.</a:t>
            </a:r>
          </a:p>
          <a:p>
            <a:pPr eaLnBrk="1" hangingPunct="1"/>
            <a:r>
              <a:rPr lang="en-US" dirty="0" smtClean="0">
                <a:latin typeface="Arial" charset="0"/>
              </a:rPr>
              <a:t>The </a:t>
            </a:r>
            <a:r>
              <a:rPr lang="en-US" i="1" dirty="0" smtClean="0">
                <a:latin typeface="Arial" charset="0"/>
              </a:rPr>
              <a:t>CAL Daemon</a:t>
            </a:r>
            <a:r>
              <a:rPr lang="en-US" dirty="0" smtClean="0">
                <a:latin typeface="Arial" charset="0"/>
              </a:rPr>
              <a:t> handles all CAL messages from the same system (machine). </a:t>
            </a:r>
          </a:p>
          <a:p>
            <a:pPr eaLnBrk="1" hangingPunct="1"/>
            <a:r>
              <a:rPr lang="en-US" dirty="0" smtClean="0">
                <a:latin typeface="Arial" charset="0"/>
              </a:rPr>
              <a:t>The CAL messages are forwarded to the </a:t>
            </a:r>
            <a:r>
              <a:rPr lang="en-US" i="1" dirty="0" smtClean="0">
                <a:latin typeface="Arial" charset="0"/>
              </a:rPr>
              <a:t>CAL Publisher</a:t>
            </a:r>
            <a:r>
              <a:rPr lang="en-US" dirty="0" smtClean="0">
                <a:latin typeface="Arial" charset="0"/>
              </a:rPr>
              <a:t> (</a:t>
            </a:r>
            <a:r>
              <a:rPr lang="en-US" dirty="0" err="1" smtClean="0">
                <a:latin typeface="Arial" charset="0"/>
              </a:rPr>
              <a:t>publisherd</a:t>
            </a:r>
            <a:r>
              <a:rPr lang="en-US" dirty="0" smtClean="0">
                <a:latin typeface="Arial" charset="0"/>
              </a:rPr>
              <a:t>).</a:t>
            </a:r>
          </a:p>
          <a:p>
            <a:pPr eaLnBrk="1" hangingPunct="1"/>
            <a:r>
              <a:rPr lang="en-US" dirty="0" smtClean="0">
                <a:latin typeface="Arial" charset="0"/>
              </a:rPr>
              <a:t>The Publisher archives the CAL message in log files and publishes them on a message bus in the CAL backend.</a:t>
            </a:r>
          </a:p>
          <a:p>
            <a:pPr eaLnBrk="1" hangingPunct="1"/>
            <a:r>
              <a:rPr lang="en-US" dirty="0" smtClean="0">
                <a:latin typeface="Arial" charset="0"/>
              </a:rPr>
              <a:t>Several different consumers can subscribe to these CAL messages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a:t>
            </a:r>
            <a:r>
              <a:rPr lang="en-US" dirty="0" err="1" smtClean="0"/>
              <a:t>SuperCAL</a:t>
            </a:r>
            <a:r>
              <a:rPr lang="en-US" dirty="0" smtClean="0"/>
              <a:t> API reduces all </a:t>
            </a:r>
            <a:r>
              <a:rPr lang="en-US" dirty="0" smtClean="0">
                <a:hlinkClick r:id="rId3" tooltip="Wiki1 &#10;CAL"/>
              </a:rPr>
              <a:t>CAL</a:t>
            </a:r>
            <a:r>
              <a:rPr lang="en-US" dirty="0" smtClean="0"/>
              <a:t> logging to three kinds of messages:</a:t>
            </a:r>
            <a:br>
              <a:rPr lang="en-US" dirty="0" smtClean="0"/>
            </a:br>
            <a:r>
              <a:rPr lang="en-US" dirty="0" err="1" smtClean="0">
                <a:hlinkClick r:id="rId4" tooltip="CalTransaction"/>
              </a:rPr>
              <a:t>CalTransaction</a:t>
            </a:r>
            <a:r>
              <a:rPr lang="en-US" dirty="0" smtClean="0"/>
              <a:t> – an interesting unit of work that takes time to complete and may fail. If there are no other messages between the transaction start and end, an atomic transaction message is written that contains the start and end messages combined. </a:t>
            </a:r>
            <a:br>
              <a:rPr lang="en-US" dirty="0" smtClean="0"/>
            </a:br>
            <a:r>
              <a:rPr lang="en-US" dirty="0" err="1" smtClean="0">
                <a:hlinkClick r:id="rId5" tooltip="CalEvent"/>
              </a:rPr>
              <a:t>CalEvent</a:t>
            </a:r>
            <a:r>
              <a:rPr lang="en-US" dirty="0" smtClean="0"/>
              <a:t> – A notification type of message. We can use this for raising warnings, errors, as well as informational messages. </a:t>
            </a:r>
            <a:br>
              <a:rPr lang="en-US" dirty="0" smtClean="0"/>
            </a:br>
            <a:r>
              <a:rPr lang="en-US" dirty="0" err="1" smtClean="0">
                <a:hlinkClick r:id="rId6" tooltip="CalHeartbeat"/>
              </a:rPr>
              <a:t>CalHeartbeat</a:t>
            </a:r>
            <a:r>
              <a:rPr lang="en-US" dirty="0" smtClean="0"/>
              <a:t> – a periodic message conveying status or statistics, normally related to the "health" of an application - Application statistics that are computed internally and logged at regular intervals, such as CPU%, MEM%, </a:t>
            </a:r>
            <a:r>
              <a:rPr lang="en-US" dirty="0" err="1" smtClean="0"/>
              <a:t>Tibco</a:t>
            </a:r>
            <a:r>
              <a:rPr lang="en-US" dirty="0" smtClean="0"/>
              <a:t> stats, Connection Pooling stats, and Oracle performance stats. </a:t>
            </a:r>
          </a:p>
          <a:p>
            <a:pPr eaLnBrk="1" hangingPunct="1">
              <a:spcBef>
                <a:spcPct val="0"/>
              </a:spcBef>
            </a:pPr>
            <a:endParaRPr lang="en-US" dirty="0" smtClean="0"/>
          </a:p>
          <a:p>
            <a:pPr eaLnBrk="1" hangingPunct="1">
              <a:spcBef>
                <a:spcPct val="0"/>
              </a:spcBef>
            </a:pPr>
            <a:r>
              <a:rPr lang="en-US" dirty="0" smtClean="0"/>
              <a:t>All three types of messages also have a </a:t>
            </a:r>
            <a:r>
              <a:rPr lang="en-US" b="1" dirty="0" smtClean="0"/>
              <a:t>Status, which is reserved to indicate success/failure. </a:t>
            </a:r>
          </a:p>
          <a:p>
            <a:pPr eaLnBrk="1" hangingPunct="1">
              <a:spcBef>
                <a:spcPct val="0"/>
              </a:spcBef>
            </a:pPr>
            <a:r>
              <a:rPr lang="en-US" dirty="0" smtClean="0"/>
              <a:t>Success is always indicated with a "0" string (the digit 0 as a string). </a:t>
            </a:r>
          </a:p>
          <a:p>
            <a:pPr eaLnBrk="1" hangingPunct="1">
              <a:spcBef>
                <a:spcPct val="0"/>
              </a:spcBef>
            </a:pPr>
            <a:r>
              <a:rPr lang="en-US" dirty="0" smtClean="0"/>
              <a:t>Failure is anything else but should not be the empty string. Failure status strings should follow the same general guidelines given above for Type and Name strings. We encourage you to go to the effort to log short, meaningful character strings. Please do not simply </a:t>
            </a:r>
            <a:r>
              <a:rPr lang="en-US" dirty="0" err="1" smtClean="0"/>
              <a:t>stringify</a:t>
            </a:r>
            <a:r>
              <a:rPr lang="en-US" dirty="0" smtClean="0"/>
              <a:t> an error code. The Status strings will be displayed in reports and in </a:t>
            </a:r>
            <a:r>
              <a:rPr lang="en-US" dirty="0" err="1" smtClean="0">
                <a:hlinkClick r:id="rId7" tooltip="Logview"/>
              </a:rPr>
              <a:t>logview</a:t>
            </a:r>
            <a:r>
              <a:rPr lang="en-US" dirty="0" smtClean="0"/>
              <a:t> pages. Don't make your colleagues (or yourself, two months from now) have to go look up the meaning of a numeric error code.</a:t>
            </a:r>
          </a:p>
          <a:p>
            <a:pPr eaLnBrk="1" hangingPunct="1">
              <a:spcBef>
                <a:spcPct val="0"/>
              </a:spcBef>
            </a:pPr>
            <a:endParaRPr lang="en-US" dirty="0" smtClean="0"/>
          </a:p>
          <a:p>
            <a:pPr eaLnBrk="1" hangingPunct="1">
              <a:spcBef>
                <a:spcPct val="0"/>
              </a:spcBef>
            </a:pPr>
            <a:r>
              <a:rPr lang="en-US" b="1" dirty="0" smtClean="0"/>
              <a:t>The maximum size of a CAL log (Heartbeat/Event/Transaction) must not exceed 4096 bytes including header.</a:t>
            </a:r>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DE0E7B-4F9D-45B9-A64F-7C90A6C1169F}" type="slidenum">
              <a:rPr lang="en-US" smtClean="0">
                <a:latin typeface="Arial" charset="0"/>
                <a:cs typeface="Arial" charset="0"/>
              </a:rPr>
              <a:pPr/>
              <a:t>10</a:t>
            </a:fld>
            <a:endParaRPr lang="en-US"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defRPr/>
            </a:pPr>
            <a:r>
              <a:rPr lang="en-US" b="1" dirty="0" smtClean="0"/>
              <a:t>Class</a:t>
            </a:r>
            <a:r>
              <a:rPr lang="en-US" dirty="0" smtClean="0"/>
              <a:t>: there are five defined CAL message classes; each class is represented as a single character:</a:t>
            </a:r>
          </a:p>
          <a:p>
            <a:pPr>
              <a:defRPr/>
            </a:pPr>
            <a:r>
              <a:rPr lang="en-US" dirty="0" smtClean="0"/>
              <a:t>T, T, A, E &amp; H</a:t>
            </a:r>
          </a:p>
          <a:p>
            <a:pPr>
              <a:defRPr/>
            </a:pPr>
            <a:r>
              <a:rPr lang="en-US" b="1" dirty="0" smtClean="0"/>
              <a:t>Transaction:</a:t>
            </a:r>
            <a:r>
              <a:rPr lang="en-US" dirty="0" smtClean="0"/>
              <a:t>  Transactions may be nested. Most transactions may fail and therefore have a completion status code. If there are no other messages between the transaction start and end, an atomic transaction message is written that contains the start and end messages combined.</a:t>
            </a:r>
          </a:p>
          <a:p>
            <a:pPr>
              <a:defRPr/>
            </a:pPr>
            <a:r>
              <a:rPr lang="en-US" b="1" dirty="0" smtClean="0"/>
              <a:t>Heartbeat: </a:t>
            </a:r>
            <a:r>
              <a:rPr lang="en-US" dirty="0" smtClean="0"/>
              <a:t>application statistics that are computed internally and logged at regular intervals, such as CPU%, MEM%, </a:t>
            </a:r>
            <a:r>
              <a:rPr lang="en-US" dirty="0" err="1" smtClean="0"/>
              <a:t>Tibco</a:t>
            </a:r>
            <a:r>
              <a:rPr lang="en-US" dirty="0" smtClean="0"/>
              <a:t> stats, Connection Pooling stats, and Oracle performance stats. </a:t>
            </a:r>
          </a:p>
          <a:p>
            <a:pPr>
              <a:defRPr/>
            </a:pPr>
            <a:r>
              <a:rPr lang="en-US" b="1" dirty="0" smtClean="0"/>
              <a:t>Event: </a:t>
            </a:r>
            <a:r>
              <a:rPr lang="en-US" dirty="0" smtClean="0"/>
              <a:t>catch all for all other types of messages that are not transactions or heartbeats. It includes Warnings and Errors, as well as Informational messages and CAL internal messages. </a:t>
            </a:r>
          </a:p>
          <a:p>
            <a:pPr>
              <a:defRPr/>
            </a:pPr>
            <a:r>
              <a:rPr lang="en-US" b="1" dirty="0" smtClean="0"/>
              <a:t>Timestamp</a:t>
            </a:r>
            <a:r>
              <a:rPr lang="en-US" dirty="0" smtClean="0"/>
              <a:t>: records when the logging occurred, in the format of "</a:t>
            </a:r>
            <a:r>
              <a:rPr lang="en-US" dirty="0" err="1" smtClean="0"/>
              <a:t>HH:MM:SS.mm</a:t>
            </a:r>
            <a:r>
              <a:rPr lang="en-US" dirty="0" smtClean="0"/>
              <a:t>", and has precision of </a:t>
            </a:r>
            <a:r>
              <a:rPr lang="en-US" dirty="0" err="1" smtClean="0"/>
              <a:t>centiseconds</a:t>
            </a:r>
            <a:r>
              <a:rPr lang="en-US" dirty="0" smtClean="0"/>
              <a:t>. </a:t>
            </a:r>
          </a:p>
          <a:p>
            <a:pPr>
              <a:defRPr/>
            </a:pPr>
            <a:r>
              <a:rPr lang="en-US" b="1" dirty="0" smtClean="0"/>
              <a:t>Type</a:t>
            </a:r>
            <a:r>
              <a:rPr lang="en-US" dirty="0" smtClean="0"/>
              <a:t>: a case sensitive character string. Common transaction types are "URL", "Exec", "Fetch", etc. For events, types should be one of the following: "Info", "Warn", "Error", and "CAL", where "CAL" is used for CAL internal messages. </a:t>
            </a:r>
          </a:p>
          <a:p>
            <a:pPr>
              <a:defRPr/>
            </a:pPr>
            <a:r>
              <a:rPr lang="en-US" b="1" dirty="0" smtClean="0"/>
              <a:t>2.4 Name</a:t>
            </a:r>
            <a:r>
              <a:rPr lang="en-US" dirty="0" smtClean="0"/>
              <a:t>: a case sensitive character string whose namespace is within a type. Only alpha-numeric,'.','-', and '_' are allowed. </a:t>
            </a:r>
          </a:p>
          <a:p>
            <a:pPr>
              <a:defRPr/>
            </a:pPr>
            <a:r>
              <a:rPr lang="en-US" b="1" dirty="0" smtClean="0"/>
              <a:t>2.5 Status</a:t>
            </a:r>
            <a:r>
              <a:rPr lang="en-US" dirty="0" smtClean="0"/>
              <a:t>: a case sensitive character string whose namespace may be global. When a status is set repeatedly, the first non-"0" is used. Transaction Start messages don't have status. </a:t>
            </a:r>
          </a:p>
          <a:p>
            <a:pPr>
              <a:defRPr/>
            </a:pPr>
            <a:r>
              <a:rPr lang="en-US" b="1" dirty="0" smtClean="0"/>
              <a:t>2.6 Duration</a:t>
            </a:r>
            <a:r>
              <a:rPr lang="en-US" dirty="0" smtClean="0"/>
              <a:t>: tells how long a transaction takes. It's the time elapsed between the Transaction Start and the Transaction End. It's a floating point number that's in unit of milliseconds. It only appears in the Transaction End or Atomic Transaction messages. Event and heartbeat classes don't have duration field. </a:t>
            </a:r>
          </a:p>
          <a:p>
            <a:pPr>
              <a:defRPr/>
            </a:pPr>
            <a:r>
              <a:rPr lang="en-US" b="1" dirty="0" smtClean="0"/>
              <a:t>2.7 Data</a:t>
            </a:r>
            <a:r>
              <a:rPr lang="en-US" dirty="0" smtClean="0"/>
              <a:t>: a list of name=value pairs separated by '&amp;'. The Transaction Start messages don't have data fields. </a:t>
            </a:r>
          </a:p>
          <a:p>
            <a:pPr>
              <a:defRPr/>
            </a:pPr>
            <a:endParaRPr lang="en-US" dirty="0" smtClean="0"/>
          </a:p>
          <a:p>
            <a:pPr>
              <a:defRPr/>
            </a:pPr>
            <a:endParaRPr lang="en-US" dirty="0"/>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6D361D-C77A-42F6-9715-7AE70B9C43F3}" type="slidenum">
              <a:rPr lang="en-US" smtClean="0">
                <a:latin typeface="Arial" charset="0"/>
                <a:cs typeface="Arial" charset="0"/>
              </a:rPr>
              <a:pPr/>
              <a:t>11</a:t>
            </a:fld>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2652259" y="4797623"/>
            <a:ext cx="6182180" cy="307777"/>
          </a:xfrm>
          <a:prstGeom prst="rect">
            <a:avLst/>
          </a:prstGeom>
        </p:spPr>
        <p:txBody>
          <a:bodyPr anchor="t" anchorCtr="0">
            <a:spAutoFit/>
          </a:bodyPr>
          <a:lstStyle>
            <a:lvl1pPr marL="0" indent="0" algn="l">
              <a:spcBef>
                <a:spcPts val="0"/>
              </a:spcBef>
              <a:buNone/>
              <a:defRPr lang="en-US" sz="1400" kern="1200" baseline="0" dirty="0" smtClean="0">
                <a:solidFill>
                  <a:schemeClr val="tx1"/>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MMM DD, YYYY</a:t>
            </a:r>
          </a:p>
        </p:txBody>
      </p:sp>
      <p:grpSp>
        <p:nvGrpSpPr>
          <p:cNvPr id="5" name="Group 4"/>
          <p:cNvGrpSpPr/>
          <p:nvPr userDrawn="1"/>
        </p:nvGrpSpPr>
        <p:grpSpPr>
          <a:xfrm>
            <a:off x="0" y="1593698"/>
            <a:ext cx="4747353" cy="1036134"/>
            <a:chOff x="0" y="336398"/>
            <a:chExt cx="4747353" cy="1036134"/>
          </a:xfrm>
        </p:grpSpPr>
        <p:sp>
          <p:nvSpPr>
            <p:cNvPr id="9" name="Rounded Rectangle 8"/>
            <p:cNvSpPr/>
            <p:nvPr userDrawn="1"/>
          </p:nvSpPr>
          <p:spPr>
            <a:xfrm>
              <a:off x="2729951" y="336398"/>
              <a:ext cx="2017402" cy="1036134"/>
            </a:xfrm>
            <a:prstGeom prst="roundRect">
              <a:avLst>
                <a:gd name="adj" fmla="val 6966"/>
              </a:avLst>
            </a:prstGeom>
            <a:solidFill>
              <a:srgbClr val="0079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userDrawn="1"/>
          </p:nvSpPr>
          <p:spPr>
            <a:xfrm>
              <a:off x="188382" y="336398"/>
              <a:ext cx="2355483" cy="1036133"/>
            </a:xfrm>
            <a:prstGeom prst="roundRect">
              <a:avLst>
                <a:gd name="adj" fmla="val 5462"/>
              </a:avLst>
            </a:prstGeom>
            <a:solidFill>
              <a:srgbClr val="00457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336398"/>
              <a:ext cx="279400" cy="1036133"/>
            </a:xfrm>
            <a:prstGeom prst="rect">
              <a:avLst/>
            </a:prstGeom>
            <a:solidFill>
              <a:srgbClr val="00457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2" name="Text Placeholder 2"/>
          <p:cNvSpPr>
            <a:spLocks noGrp="1"/>
          </p:cNvSpPr>
          <p:nvPr>
            <p:ph type="body" sz="quarter" idx="11" hasCustomPrompt="1"/>
          </p:nvPr>
        </p:nvSpPr>
        <p:spPr>
          <a:xfrm>
            <a:off x="2651893" y="3962400"/>
            <a:ext cx="6182546" cy="461665"/>
          </a:xfrm>
          <a:prstGeom prst="rect">
            <a:avLst/>
          </a:prstGeom>
        </p:spPr>
        <p:txBody>
          <a:bodyPr anchor="t" anchorCtr="0">
            <a:spAutoFit/>
          </a:bodyPr>
          <a:lstStyle>
            <a:lvl1pPr marL="0" indent="0">
              <a:spcBef>
                <a:spcPts val="0"/>
              </a:spcBef>
              <a:buNone/>
              <a:defRPr sz="2400" b="0" cap="none" baseline="0">
                <a:solidFill>
                  <a:schemeClr val="tx1"/>
                </a:solidFill>
              </a:defRPr>
            </a:lvl1pPr>
            <a:lvl5pPr>
              <a:defRPr/>
            </a:lvl5pPr>
          </a:lstStyle>
          <a:p>
            <a:pPr lvl="0"/>
            <a:r>
              <a:rPr lang="en-US" dirty="0" smtClean="0"/>
              <a:t>Type your subtitle here</a:t>
            </a:r>
            <a:endParaRPr lang="en-US" dirty="0"/>
          </a:p>
        </p:txBody>
      </p:sp>
      <p:sp>
        <p:nvSpPr>
          <p:cNvPr id="2" name="Title 1"/>
          <p:cNvSpPr>
            <a:spLocks noGrp="1"/>
          </p:cNvSpPr>
          <p:nvPr>
            <p:ph type="title"/>
          </p:nvPr>
        </p:nvSpPr>
        <p:spPr>
          <a:xfrm>
            <a:off x="2651893" y="2899820"/>
            <a:ext cx="6187307" cy="1143000"/>
          </a:xfrm>
          <a:prstGeom prst="rect">
            <a:avLst/>
          </a:prstGeom>
        </p:spPr>
        <p:txBody>
          <a:bodyPr/>
          <a:lstStyle>
            <a:lvl1pPr>
              <a:defRPr lang="en-US" sz="3200"/>
            </a:lvl1pPr>
          </a:lstStyle>
          <a:p>
            <a:pPr lvl="0"/>
            <a:r>
              <a:rPr lang="en-US" smtClean="0"/>
              <a:t>Click to edit Master title style</a:t>
            </a:r>
            <a:endParaRPr lang="en-US"/>
          </a:p>
        </p:txBody>
      </p:sp>
    </p:spTree>
    <p:extLst>
      <p:ext uri="{BB962C8B-B14F-4D97-AF65-F5344CB8AC3E}">
        <p14:creationId xmlns:p14="http://schemas.microsoft.com/office/powerpoint/2010/main" val="3403275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6" name="Picture 2" descr="C:\Users\ppiyush\Documents\Admin - Office Template\newest\Picture4.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09" y="2573611"/>
            <a:ext cx="2911475" cy="8016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77737" y="2438400"/>
            <a:ext cx="5761463" cy="1143000"/>
          </a:xfrm>
          <a:prstGeom prst="rect">
            <a:avLst/>
          </a:prstGeom>
        </p:spPr>
        <p:txBody>
          <a:bodyPr anchor="t" anchorCtr="0"/>
          <a:lstStyle>
            <a:lvl1pPr>
              <a:defRPr sz="3200"/>
            </a:lvl1pPr>
          </a:lstStyle>
          <a:p>
            <a:r>
              <a:rPr lang="en-US" smtClean="0"/>
              <a:t>Click to edit Master title style</a:t>
            </a:r>
            <a:endParaRPr lang="en-US"/>
          </a:p>
        </p:txBody>
      </p:sp>
      <p:sp>
        <p:nvSpPr>
          <p:cNvPr id="4" name="Rectangle 5"/>
          <p:cNvSpPr>
            <a:spLocks noChangeArrowheads="1"/>
          </p:cNvSpPr>
          <p:nvPr userDrawn="1"/>
        </p:nvSpPr>
        <p:spPr bwMode="ltGray">
          <a:xfrm>
            <a:off x="1006804" y="6522639"/>
            <a:ext cx="1279196" cy="123111"/>
          </a:xfrm>
          <a:prstGeom prst="rect">
            <a:avLst/>
          </a:prstGeom>
          <a:noFill/>
          <a:ln w="9525">
            <a:noFill/>
            <a:miter lim="800000"/>
            <a:headEnd/>
            <a:tailEnd/>
          </a:ln>
          <a:effectLst/>
        </p:spPr>
        <p:txBody>
          <a:bodyPr vert="horz" wrap="none" lIns="0" tIns="0" rIns="0" bIns="0" anchor="ctr" anchorCtr="0">
            <a:spAutoFit/>
          </a:bodyPr>
          <a:lstStyle/>
          <a:p>
            <a:pPr algn="l"/>
            <a:r>
              <a:rPr lang="en-US" sz="800" dirty="0" smtClean="0">
                <a:solidFill>
                  <a:srgbClr val="717074"/>
                </a:solidFill>
              </a:rPr>
              <a:t>Confidential and Proprietary</a:t>
            </a:r>
            <a:endParaRPr lang="en-US" sz="800" dirty="0">
              <a:solidFill>
                <a:srgbClr val="717074"/>
              </a:solidFill>
            </a:endParaRPr>
          </a:p>
        </p:txBody>
      </p:sp>
      <p:sp>
        <p:nvSpPr>
          <p:cNvPr id="5" name="Rectangle 4"/>
          <p:cNvSpPr>
            <a:spLocks noChangeArrowheads="1"/>
          </p:cNvSpPr>
          <p:nvPr userDrawn="1"/>
        </p:nvSpPr>
        <p:spPr bwMode="ltGray">
          <a:xfrm>
            <a:off x="590701" y="6522639"/>
            <a:ext cx="579754" cy="123111"/>
          </a:xfrm>
          <a:prstGeom prst="rect">
            <a:avLst/>
          </a:prstGeom>
          <a:noFill/>
        </p:spPr>
        <p:txBody>
          <a:bodyPr vert="horz" wrap="square" lIns="0" tIns="0" rIns="0" bIns="0" rtlCol="0" anchor="ctr" anchorCtr="0">
            <a:spAutoFit/>
          </a:bodyPr>
          <a:lstStyle/>
          <a:p>
            <a:pPr lvl="0" algn="l"/>
            <a:fld id="{DFCF27A5-1A5B-48D3-A060-2758FFBB1ADD}" type="slidenum">
              <a:rPr lang="en-US" sz="800" b="0">
                <a:solidFill>
                  <a:srgbClr val="717074"/>
                </a:solidFill>
              </a:rPr>
              <a:pPr lvl="0" algn="l"/>
              <a:t>‹#›</a:t>
            </a:fld>
            <a:endParaRPr lang="en-US" sz="800" b="0" dirty="0">
              <a:solidFill>
                <a:srgbClr val="717074"/>
              </a:solidFill>
            </a:endParaRPr>
          </a:p>
        </p:txBody>
      </p:sp>
    </p:spTree>
    <p:extLst>
      <p:ext uri="{BB962C8B-B14F-4D97-AF65-F5344CB8AC3E}">
        <p14:creationId xmlns:p14="http://schemas.microsoft.com/office/powerpoint/2010/main" val="2220630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in Ban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503107" y="1353312"/>
            <a:ext cx="8107493" cy="4818888"/>
          </a:xfrm>
          <a:prstGeom prst="rect">
            <a:avLst/>
          </a:prstGeom>
        </p:spPr>
        <p:txBody>
          <a:bodyPr/>
          <a:lstStyle>
            <a:lvl1pPr marL="225425" indent="-225425">
              <a:lnSpc>
                <a:spcPct val="95000"/>
              </a:lnSpc>
              <a:spcBef>
                <a:spcPts val="1200"/>
              </a:spcBef>
              <a:spcAft>
                <a:spcPts val="0"/>
              </a:spcAft>
              <a:defRPr sz="2200">
                <a:solidFill>
                  <a:schemeClr val="tx1"/>
                </a:solidFill>
              </a:defRPr>
            </a:lvl1pPr>
            <a:lvl2pPr marL="514350" indent="-228600" algn="l" rtl="0" eaLnBrk="1" latinLnBrk="0" hangingPunct="1">
              <a:lnSpc>
                <a:spcPct val="95000"/>
              </a:lnSpc>
              <a:spcBef>
                <a:spcPts val="1200"/>
              </a:spcBef>
              <a:spcAft>
                <a:spcPts val="0"/>
              </a:spcAft>
              <a:buSzPct val="100000"/>
              <a:buFont typeface="Arial" pitchFamily="34" charset="0"/>
              <a:buChar char="−"/>
              <a:defRPr lang="en-US" sz="1800" b="0" kern="1200" dirty="0" smtClean="0">
                <a:solidFill>
                  <a:schemeClr val="tx1"/>
                </a:solidFill>
                <a:latin typeface="Arial"/>
                <a:ea typeface="+mn-ea"/>
                <a:cs typeface="Arial"/>
              </a:defRPr>
            </a:lvl2pPr>
            <a:lvl3pPr marL="800100" indent="-228600" algn="l" rtl="0" eaLnBrk="1" latinLnBrk="0" hangingPunct="1">
              <a:lnSpc>
                <a:spcPct val="95000"/>
              </a:lnSpc>
              <a:spcBef>
                <a:spcPts val="1200"/>
              </a:spcBef>
              <a:spcAft>
                <a:spcPts val="0"/>
              </a:spcAft>
              <a:buFont typeface="Arial" pitchFamily="34" charset="0"/>
              <a:buChar char="−"/>
              <a:defRPr lang="en-US" sz="1800" b="0" kern="1200" dirty="0" smtClean="0">
                <a:solidFill>
                  <a:schemeClr val="tx1"/>
                </a:solidFill>
                <a:latin typeface="Arial"/>
                <a:ea typeface="+mn-ea"/>
                <a:cs typeface="Arial"/>
              </a:defRPr>
            </a:lvl3pPr>
            <a:lvl4pPr marL="1085850" indent="-228600" algn="l" rtl="0" eaLnBrk="1" latinLnBrk="0" hangingPunct="1">
              <a:lnSpc>
                <a:spcPct val="95000"/>
              </a:lnSpc>
              <a:spcBef>
                <a:spcPts val="1200"/>
              </a:spcBef>
              <a:spcAft>
                <a:spcPts val="0"/>
              </a:spcAft>
              <a:buFont typeface="Arial" pitchFamily="34" charset="0"/>
              <a:buChar char="−"/>
              <a:defRPr lang="en-US" sz="1800" b="0" kern="1200" dirty="0" smtClean="0">
                <a:solidFill>
                  <a:schemeClr val="tx1"/>
                </a:solidFill>
                <a:latin typeface="Arial"/>
                <a:ea typeface="+mn-ea"/>
                <a:cs typeface="Arial"/>
              </a:defRPr>
            </a:lvl4pPr>
            <a:lvl5pPr marL="1371600" indent="-228600" algn="l" rtl="0" eaLnBrk="1" latinLnBrk="0" hangingPunct="1">
              <a:lnSpc>
                <a:spcPct val="95000"/>
              </a:lnSpc>
              <a:spcBef>
                <a:spcPts val="1200"/>
              </a:spcBef>
              <a:spcAft>
                <a:spcPts val="0"/>
              </a:spcAft>
              <a:buFont typeface="Arial" pitchFamily="34" charset="0"/>
              <a:buChar char="−"/>
              <a:defRPr lang="en-US" sz="1800" b="0" kern="1200" dirty="0">
                <a:solidFill>
                  <a:schemeClr val="tx1"/>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a:grpSpLocks noChangeAspect="1"/>
          </p:cNvGrpSpPr>
          <p:nvPr userDrawn="1"/>
        </p:nvGrpSpPr>
        <p:grpSpPr>
          <a:xfrm>
            <a:off x="1498" y="334094"/>
            <a:ext cx="1826189" cy="630936"/>
            <a:chOff x="1497" y="334094"/>
            <a:chExt cx="2011454" cy="694944"/>
          </a:xfrm>
        </p:grpSpPr>
        <p:sp>
          <p:nvSpPr>
            <p:cNvPr id="14" name="Round Same Side Corner Rectangle 13"/>
            <p:cNvSpPr/>
            <p:nvPr userDrawn="1"/>
          </p:nvSpPr>
          <p:spPr>
            <a:xfrm rot="5400000" flipH="1">
              <a:off x="-76227" y="411818"/>
              <a:ext cx="694944" cy="539496"/>
            </a:xfrm>
            <a:prstGeom prst="round2SameRect">
              <a:avLst>
                <a:gd name="adj1" fmla="val 8978"/>
                <a:gd name="adj2" fmla="val 0"/>
              </a:avLst>
            </a:prstGeom>
            <a:solidFill>
              <a:srgbClr val="00457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smtClean="0"/>
            </a:p>
          </p:txBody>
        </p:sp>
        <p:sp>
          <p:nvSpPr>
            <p:cNvPr id="15" name="Rounded Rectangle 14"/>
            <p:cNvSpPr/>
            <p:nvPr userDrawn="1"/>
          </p:nvSpPr>
          <p:spPr>
            <a:xfrm>
              <a:off x="665301" y="334094"/>
              <a:ext cx="1347650" cy="692150"/>
            </a:xfrm>
            <a:prstGeom prst="roundRect">
              <a:avLst>
                <a:gd name="adj" fmla="val 6966"/>
              </a:avLst>
            </a:prstGeom>
            <a:solidFill>
              <a:srgbClr val="0079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905000" y="231211"/>
            <a:ext cx="7010400" cy="830997"/>
          </a:xfrm>
          <a:prstGeom prst="rect">
            <a:avLst/>
          </a:prstGeom>
          <a:noFill/>
        </p:spPr>
        <p:txBody>
          <a:bodyPr wrap="square" rtlCol="0" anchor="t" anchorCtr="0">
            <a:noAutofit/>
          </a:bodyPr>
          <a:lstStyle>
            <a:lvl1pPr>
              <a:lnSpc>
                <a:spcPct val="95000"/>
              </a:lnSpc>
              <a:defRPr lang="en-US" sz="2600" dirty="0"/>
            </a:lvl1pPr>
          </a:lstStyle>
          <a:p>
            <a:pPr lvl="0">
              <a:lnSpc>
                <a:spcPct val="90000"/>
              </a:lnSpc>
            </a:pPr>
            <a:r>
              <a:rPr lang="en-US" dirty="0" smtClean="0"/>
              <a:t>Click to edit Master title style</a:t>
            </a:r>
            <a:endParaRPr lang="en-US" dirty="0"/>
          </a:p>
        </p:txBody>
      </p:sp>
      <p:sp>
        <p:nvSpPr>
          <p:cNvPr id="8" name="Rectangle 5"/>
          <p:cNvSpPr>
            <a:spLocks noChangeArrowheads="1"/>
          </p:cNvSpPr>
          <p:nvPr userDrawn="1"/>
        </p:nvSpPr>
        <p:spPr bwMode="ltGray">
          <a:xfrm>
            <a:off x="1006804" y="6522639"/>
            <a:ext cx="1279196" cy="123111"/>
          </a:xfrm>
          <a:prstGeom prst="rect">
            <a:avLst/>
          </a:prstGeom>
          <a:noFill/>
          <a:ln w="9525">
            <a:noFill/>
            <a:miter lim="800000"/>
            <a:headEnd/>
            <a:tailEnd/>
          </a:ln>
          <a:effectLst/>
        </p:spPr>
        <p:txBody>
          <a:bodyPr vert="horz" wrap="none" lIns="0" tIns="0" rIns="0" bIns="0" anchor="ctr" anchorCtr="0">
            <a:spAutoFit/>
          </a:bodyPr>
          <a:lstStyle/>
          <a:p>
            <a:pPr algn="l"/>
            <a:r>
              <a:rPr lang="en-US" sz="800" dirty="0" smtClean="0">
                <a:solidFill>
                  <a:srgbClr val="717074"/>
                </a:solidFill>
              </a:rPr>
              <a:t>Confidential and Proprietary</a:t>
            </a:r>
            <a:endParaRPr lang="en-US" sz="800" dirty="0">
              <a:solidFill>
                <a:srgbClr val="717074"/>
              </a:solidFill>
            </a:endParaRPr>
          </a:p>
        </p:txBody>
      </p:sp>
      <p:sp>
        <p:nvSpPr>
          <p:cNvPr id="9" name="Rectangle 8"/>
          <p:cNvSpPr>
            <a:spLocks noChangeArrowheads="1"/>
          </p:cNvSpPr>
          <p:nvPr userDrawn="1"/>
        </p:nvSpPr>
        <p:spPr bwMode="ltGray">
          <a:xfrm>
            <a:off x="590701" y="6522639"/>
            <a:ext cx="579754" cy="123111"/>
          </a:xfrm>
          <a:prstGeom prst="rect">
            <a:avLst/>
          </a:prstGeom>
          <a:noFill/>
        </p:spPr>
        <p:txBody>
          <a:bodyPr vert="horz" wrap="square" lIns="0" tIns="0" rIns="0" bIns="0" rtlCol="0" anchor="ctr" anchorCtr="0">
            <a:spAutoFit/>
          </a:bodyPr>
          <a:lstStyle/>
          <a:p>
            <a:pPr lvl="0" algn="l"/>
            <a:fld id="{DFCF27A5-1A5B-48D3-A060-2758FFBB1ADD}" type="slidenum">
              <a:rPr lang="en-US" sz="800" b="0">
                <a:solidFill>
                  <a:srgbClr val="717074"/>
                </a:solidFill>
              </a:rPr>
              <a:pPr lvl="0" algn="l"/>
              <a:t>‹#›</a:t>
            </a:fld>
            <a:endParaRPr lang="en-US" sz="800" b="0" dirty="0">
              <a:solidFill>
                <a:srgbClr val="717074"/>
              </a:solidFill>
            </a:endParaRPr>
          </a:p>
        </p:txBody>
      </p:sp>
    </p:spTree>
    <p:extLst>
      <p:ext uri="{BB962C8B-B14F-4D97-AF65-F5344CB8AC3E}">
        <p14:creationId xmlns:p14="http://schemas.microsoft.com/office/powerpoint/2010/main" val="2639415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Text Box">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503107" y="1353312"/>
            <a:ext cx="8107493" cy="4818888"/>
          </a:xfrm>
          <a:prstGeom prst="rect">
            <a:avLst/>
          </a:prstGeom>
        </p:spPr>
        <p:txBody>
          <a:bodyPr/>
          <a:lstStyle>
            <a:lvl1pPr marL="225425" indent="-225425">
              <a:lnSpc>
                <a:spcPct val="95000"/>
              </a:lnSpc>
              <a:spcBef>
                <a:spcPts val="1200"/>
              </a:spcBef>
              <a:spcAft>
                <a:spcPts val="0"/>
              </a:spcAft>
              <a:defRPr sz="2200">
                <a:solidFill>
                  <a:schemeClr val="tx1"/>
                </a:solidFill>
              </a:defRPr>
            </a:lvl1pPr>
            <a:lvl2pPr marL="514350" indent="-228600" algn="l" rtl="0" eaLnBrk="1" latinLnBrk="0" hangingPunct="1">
              <a:lnSpc>
                <a:spcPct val="95000"/>
              </a:lnSpc>
              <a:spcBef>
                <a:spcPts val="1200"/>
              </a:spcBef>
              <a:spcAft>
                <a:spcPts val="0"/>
              </a:spcAft>
              <a:buSzPct val="100000"/>
              <a:buFont typeface="Arial" pitchFamily="34" charset="0"/>
              <a:buChar char="−"/>
              <a:defRPr lang="en-US" sz="1800" b="0" kern="1200" dirty="0" smtClean="0">
                <a:solidFill>
                  <a:schemeClr val="tx1"/>
                </a:solidFill>
                <a:latin typeface="Arial"/>
                <a:ea typeface="+mn-ea"/>
                <a:cs typeface="Arial"/>
              </a:defRPr>
            </a:lvl2pPr>
            <a:lvl3pPr marL="800100" indent="-228600" algn="l" rtl="0" eaLnBrk="1" latinLnBrk="0" hangingPunct="1">
              <a:lnSpc>
                <a:spcPct val="95000"/>
              </a:lnSpc>
              <a:spcBef>
                <a:spcPts val="1200"/>
              </a:spcBef>
              <a:spcAft>
                <a:spcPts val="0"/>
              </a:spcAft>
              <a:buFont typeface="Arial" pitchFamily="34" charset="0"/>
              <a:buChar char="−"/>
              <a:defRPr lang="en-US" sz="1800" b="0" kern="1200" dirty="0" smtClean="0">
                <a:solidFill>
                  <a:schemeClr val="tx1"/>
                </a:solidFill>
                <a:latin typeface="Arial"/>
                <a:ea typeface="+mn-ea"/>
                <a:cs typeface="Arial"/>
              </a:defRPr>
            </a:lvl3pPr>
            <a:lvl4pPr marL="1085850" indent="-228600" algn="l" rtl="0" eaLnBrk="1" latinLnBrk="0" hangingPunct="1">
              <a:lnSpc>
                <a:spcPct val="95000"/>
              </a:lnSpc>
              <a:spcBef>
                <a:spcPts val="1200"/>
              </a:spcBef>
              <a:spcAft>
                <a:spcPts val="0"/>
              </a:spcAft>
              <a:buFont typeface="Arial" pitchFamily="34" charset="0"/>
              <a:buChar char="−"/>
              <a:defRPr lang="en-US" sz="1800" b="0" kern="1200" dirty="0" smtClean="0">
                <a:solidFill>
                  <a:schemeClr val="tx1"/>
                </a:solidFill>
                <a:latin typeface="Arial"/>
                <a:ea typeface="+mn-ea"/>
                <a:cs typeface="Arial"/>
              </a:defRPr>
            </a:lvl4pPr>
            <a:lvl5pPr marL="1371600" indent="-228600" algn="l" rtl="0" eaLnBrk="1" latinLnBrk="0" hangingPunct="1">
              <a:lnSpc>
                <a:spcPct val="95000"/>
              </a:lnSpc>
              <a:spcBef>
                <a:spcPts val="1200"/>
              </a:spcBef>
              <a:spcAft>
                <a:spcPts val="0"/>
              </a:spcAft>
              <a:buFont typeface="Arial" pitchFamily="34" charset="0"/>
              <a:buChar char="−"/>
              <a:defRPr lang="en-US" sz="1800" b="0" kern="1200" dirty="0">
                <a:solidFill>
                  <a:schemeClr val="tx1"/>
                </a:solidFill>
                <a:latin typeface="Arial"/>
                <a:ea typeface="+mn-ea"/>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03106" y="231211"/>
            <a:ext cx="8336093" cy="830997"/>
          </a:xfrm>
          <a:prstGeom prst="rect">
            <a:avLst/>
          </a:prstGeom>
          <a:noFill/>
        </p:spPr>
        <p:txBody>
          <a:bodyPr wrap="square" rtlCol="0" anchor="t" anchorCtr="0">
            <a:noAutofit/>
          </a:bodyPr>
          <a:lstStyle>
            <a:lvl1pPr>
              <a:defRPr lang="en-US" sz="2600" dirty="0"/>
            </a:lvl1pPr>
          </a:lstStyle>
          <a:p>
            <a:pPr lvl="0">
              <a:lnSpc>
                <a:spcPct val="90000"/>
              </a:lnSpc>
            </a:pPr>
            <a:r>
              <a:rPr lang="en-US" smtClean="0"/>
              <a:t>Click to edit Master title style</a:t>
            </a:r>
            <a:endParaRPr lang="en-US" dirty="0"/>
          </a:p>
        </p:txBody>
      </p:sp>
      <p:sp>
        <p:nvSpPr>
          <p:cNvPr id="8" name="Rectangle 5"/>
          <p:cNvSpPr>
            <a:spLocks noChangeArrowheads="1"/>
          </p:cNvSpPr>
          <p:nvPr userDrawn="1"/>
        </p:nvSpPr>
        <p:spPr bwMode="ltGray">
          <a:xfrm>
            <a:off x="1006804" y="6522639"/>
            <a:ext cx="1279196" cy="123111"/>
          </a:xfrm>
          <a:prstGeom prst="rect">
            <a:avLst/>
          </a:prstGeom>
          <a:noFill/>
          <a:ln w="9525">
            <a:noFill/>
            <a:miter lim="800000"/>
            <a:headEnd/>
            <a:tailEnd/>
          </a:ln>
          <a:effectLst/>
        </p:spPr>
        <p:txBody>
          <a:bodyPr vert="horz" wrap="none" lIns="0" tIns="0" rIns="0" bIns="0" anchor="ctr" anchorCtr="0">
            <a:spAutoFit/>
          </a:bodyPr>
          <a:lstStyle/>
          <a:p>
            <a:pPr algn="l"/>
            <a:r>
              <a:rPr lang="en-US" sz="800" dirty="0" smtClean="0">
                <a:solidFill>
                  <a:srgbClr val="717074"/>
                </a:solidFill>
              </a:rPr>
              <a:t>Confidential and Proprietary</a:t>
            </a:r>
            <a:endParaRPr lang="en-US" sz="800" dirty="0">
              <a:solidFill>
                <a:srgbClr val="717074"/>
              </a:solidFill>
            </a:endParaRPr>
          </a:p>
        </p:txBody>
      </p:sp>
      <p:sp>
        <p:nvSpPr>
          <p:cNvPr id="9" name="Rectangle 8"/>
          <p:cNvSpPr>
            <a:spLocks noChangeArrowheads="1"/>
          </p:cNvSpPr>
          <p:nvPr userDrawn="1"/>
        </p:nvSpPr>
        <p:spPr bwMode="ltGray">
          <a:xfrm>
            <a:off x="590701" y="6522639"/>
            <a:ext cx="579754" cy="123111"/>
          </a:xfrm>
          <a:prstGeom prst="rect">
            <a:avLst/>
          </a:prstGeom>
          <a:noFill/>
        </p:spPr>
        <p:txBody>
          <a:bodyPr vert="horz" wrap="square" lIns="0" tIns="0" rIns="0" bIns="0" rtlCol="0" anchor="ctr" anchorCtr="0">
            <a:spAutoFit/>
          </a:bodyPr>
          <a:lstStyle/>
          <a:p>
            <a:pPr lvl="0" algn="l"/>
            <a:fld id="{DFCF27A5-1A5B-48D3-A060-2758FFBB1ADD}" type="slidenum">
              <a:rPr lang="en-US" sz="800" b="0">
                <a:solidFill>
                  <a:srgbClr val="717074"/>
                </a:solidFill>
              </a:rPr>
              <a:pPr lvl="0" algn="l"/>
              <a:t>‹#›</a:t>
            </a:fld>
            <a:endParaRPr lang="en-US" sz="800" b="0" dirty="0">
              <a:solidFill>
                <a:srgbClr val="717074"/>
              </a:solidFill>
            </a:endParaRPr>
          </a:p>
        </p:txBody>
      </p:sp>
    </p:spTree>
    <p:extLst>
      <p:ext uri="{BB962C8B-B14F-4D97-AF65-F5344CB8AC3E}">
        <p14:creationId xmlns:p14="http://schemas.microsoft.com/office/powerpoint/2010/main" val="761797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046403" name="Rectangle 3"/>
          <p:cNvSpPr>
            <a:spLocks noChangeArrowheads="1"/>
          </p:cNvSpPr>
          <p:nvPr/>
        </p:nvSpPr>
        <p:spPr bwMode="auto">
          <a:xfrm>
            <a:off x="0" y="3175"/>
            <a:ext cx="173038" cy="6858000"/>
          </a:xfrm>
          <a:prstGeom prst="rect">
            <a:avLst/>
          </a:prstGeom>
          <a:solidFill>
            <a:srgbClr val="CC0001"/>
          </a:solidFill>
          <a:ln w="9525">
            <a:noFill/>
            <a:miter lim="800000"/>
            <a:headEnd/>
            <a:tailEnd/>
          </a:ln>
          <a:effectLst/>
        </p:spPr>
        <p:txBody>
          <a:bodyPr wrap="none" anchor="ctr"/>
          <a:lstStyle/>
          <a:p>
            <a:endParaRPr lang="en-US" dirty="0">
              <a:latin typeface="Myriad Pro" pitchFamily="34" charset="0"/>
            </a:endParaRPr>
          </a:p>
        </p:txBody>
      </p:sp>
      <p:sp>
        <p:nvSpPr>
          <p:cNvPr id="3046405" name="Rectangle 5"/>
          <p:cNvSpPr>
            <a:spLocks noGrp="1" noChangeArrowheads="1"/>
          </p:cNvSpPr>
          <p:nvPr>
            <p:ph type="ctrTitle" sz="quarter"/>
          </p:nvPr>
        </p:nvSpPr>
        <p:spPr>
          <a:xfrm>
            <a:off x="838200" y="1752600"/>
            <a:ext cx="7772400" cy="1143000"/>
          </a:xfrm>
          <a:prstGeom prst="rect">
            <a:avLst/>
          </a:prstGeom>
        </p:spPr>
        <p:txBody>
          <a:bodyPr/>
          <a:lstStyle>
            <a:lvl1pPr>
              <a:defRPr sz="4000">
                <a:latin typeface="Myriad Pro" pitchFamily="34" charset="0"/>
                <a:cs typeface="Calibri" pitchFamily="34" charset="0"/>
              </a:defRPr>
            </a:lvl1pPr>
          </a:lstStyle>
          <a:p>
            <a:r>
              <a:rPr lang="en-US" dirty="0" smtClean="0"/>
              <a:t>Click to edit Master title style</a:t>
            </a:r>
            <a:endParaRPr lang="en-US" dirty="0"/>
          </a:p>
        </p:txBody>
      </p:sp>
      <p:sp>
        <p:nvSpPr>
          <p:cNvPr id="3046406" name="Rectangle 6"/>
          <p:cNvSpPr>
            <a:spLocks noGrp="1" noChangeArrowheads="1"/>
          </p:cNvSpPr>
          <p:nvPr>
            <p:ph type="subTitle" sz="quarter" idx="1"/>
          </p:nvPr>
        </p:nvSpPr>
        <p:spPr>
          <a:xfrm>
            <a:off x="838200" y="3048000"/>
            <a:ext cx="6400800" cy="1752600"/>
          </a:xfrm>
          <a:prstGeom prst="rect">
            <a:avLst/>
          </a:prstGeom>
        </p:spPr>
        <p:txBody>
          <a:bodyPr/>
          <a:lstStyle>
            <a:lvl1pPr marL="0" indent="0">
              <a:buFont typeface="Wingdings" pitchFamily="2" charset="2"/>
              <a:buNone/>
              <a:defRPr>
                <a:latin typeface="Myriad Pro" pitchFamily="34" charset="0"/>
                <a:cs typeface="Calibri" pitchFamily="34" charset="0"/>
              </a:defRPr>
            </a:lvl1pPr>
          </a:lstStyle>
          <a:p>
            <a:r>
              <a:rPr lang="en-US" dirty="0" smtClean="0"/>
              <a:t>Click to edit Master subtitle style</a:t>
            </a:r>
            <a:endParaRPr lang="en-US" dirty="0"/>
          </a:p>
        </p:txBody>
      </p:sp>
      <p:pic>
        <p:nvPicPr>
          <p:cNvPr id="2050" name="Picture 2" descr="C:\Users\vladimir\_data\bg\docs\logo\scispike_logo.png"/>
          <p:cNvPicPr>
            <a:picLocks noChangeAspect="1" noChangeArrowheads="1"/>
          </p:cNvPicPr>
          <p:nvPr/>
        </p:nvPicPr>
        <p:blipFill>
          <a:blip r:embed="rId2" cstate="print"/>
          <a:srcRect/>
          <a:stretch>
            <a:fillRect/>
          </a:stretch>
        </p:blipFill>
        <p:spPr bwMode="auto">
          <a:xfrm>
            <a:off x="6008914" y="5764613"/>
            <a:ext cx="2601685" cy="750486"/>
          </a:xfrm>
          <a:prstGeom prst="rect">
            <a:avLst/>
          </a:prstGeom>
          <a:noFill/>
        </p:spPr>
      </p:pic>
      <p:pic>
        <p:nvPicPr>
          <p:cNvPr id="6" name="Picture 2" descr="C:\Users\vladimir\_data\bg\docs\logo\scispike_logo.png"/>
          <p:cNvPicPr>
            <a:picLocks noChangeAspect="1" noChangeArrowheads="1"/>
          </p:cNvPicPr>
          <p:nvPr/>
        </p:nvPicPr>
        <p:blipFill>
          <a:blip r:embed="rId2" cstate="print"/>
          <a:srcRect/>
          <a:stretch>
            <a:fillRect/>
          </a:stretch>
        </p:blipFill>
        <p:spPr bwMode="auto">
          <a:xfrm>
            <a:off x="6008914" y="5764613"/>
            <a:ext cx="2601685" cy="750486"/>
          </a:xfrm>
          <a:prstGeom prst="rect">
            <a:avLst/>
          </a:prstGeom>
          <a:noFill/>
        </p:spPr>
      </p:pic>
      <p:pic>
        <p:nvPicPr>
          <p:cNvPr id="7" name="Picture 2" descr="C:\Users\vladimir\_data\bg\docs\logo\scispike_logo.png"/>
          <p:cNvPicPr>
            <a:picLocks noChangeAspect="1" noChangeArrowheads="1"/>
          </p:cNvPicPr>
          <p:nvPr userDrawn="1"/>
        </p:nvPicPr>
        <p:blipFill>
          <a:blip r:embed="rId2" cstate="print"/>
          <a:srcRect/>
          <a:stretch>
            <a:fillRect/>
          </a:stretch>
        </p:blipFill>
        <p:spPr bwMode="auto">
          <a:xfrm>
            <a:off x="6008914" y="5764613"/>
            <a:ext cx="2601685" cy="750486"/>
          </a:xfrm>
          <a:prstGeom prst="rect">
            <a:avLst/>
          </a:prstGeom>
          <a:noFill/>
        </p:spPr>
      </p:pic>
    </p:spTree>
    <p:extLst>
      <p:ext uri="{BB962C8B-B14F-4D97-AF65-F5344CB8AC3E}">
        <p14:creationId xmlns:p14="http://schemas.microsoft.com/office/powerpoint/2010/main" val="178027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5450" y="209550"/>
            <a:ext cx="8293100" cy="552450"/>
          </a:xfrm>
          <a:prstGeom prst="rect">
            <a:avLst/>
          </a:prstGeom>
        </p:spPr>
        <p:txBody>
          <a:bodyPr/>
          <a:lstStyle>
            <a:lvl1pPr>
              <a:defRPr sz="3200">
                <a:solidFill>
                  <a:srgbClr val="FFC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1000" y="1371600"/>
            <a:ext cx="8305800" cy="4781550"/>
          </a:xfrm>
          <a:prstGeom prst="rect">
            <a:avLst/>
          </a:prstGeom>
        </p:spPr>
        <p:txBody>
          <a:bodyPr/>
          <a:lstStyle>
            <a:lvl1pPr>
              <a:defRPr sz="2800"/>
            </a:lvl1pPr>
            <a:lvl2pPr>
              <a:defRPr sz="24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826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908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531227" y="6297242"/>
            <a:ext cx="1298448" cy="331826"/>
          </a:xfrm>
          <a:prstGeom prst="rect">
            <a:avLst/>
          </a:prstGeom>
        </p:spPr>
      </p:pic>
    </p:spTree>
    <p:extLst>
      <p:ext uri="{BB962C8B-B14F-4D97-AF65-F5344CB8AC3E}">
        <p14:creationId xmlns:p14="http://schemas.microsoft.com/office/powerpoint/2010/main" val="106852533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0" r:id="rId3"/>
    <p:sldLayoutId id="2147483671" r:id="rId4"/>
    <p:sldLayoutId id="2147483672" r:id="rId5"/>
    <p:sldLayoutId id="2147483673" r:id="rId6"/>
    <p:sldLayoutId id="2147483674" r:id="rId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hf sldNum="0" hdr="0" dt="0"/>
  <p:txStyles>
    <p:titleStyle>
      <a:lvl1pPr marL="0" algn="l" defTabSz="457200" rtl="0" eaLnBrk="1" latinLnBrk="0" hangingPunct="1">
        <a:spcBef>
          <a:spcPct val="0"/>
        </a:spcBef>
        <a:buNone/>
        <a:defRPr lang="en-US" sz="2800" b="0" kern="1200" cap="all" baseline="0">
          <a:solidFill>
            <a:srgbClr val="00457C"/>
          </a:solidFill>
          <a:latin typeface="Arial"/>
          <a:ea typeface="+mn-ea"/>
          <a:cs typeface="Arial"/>
        </a:defRPr>
      </a:lvl1pPr>
    </p:titleStyle>
    <p:bodyStyle>
      <a:lvl1pPr marL="225425" indent="-225425" algn="l" defTabSz="457200" rtl="0" eaLnBrk="1" latinLnBrk="0" hangingPunct="1">
        <a:spcBef>
          <a:spcPct val="20000"/>
        </a:spcBef>
        <a:buFont typeface="Arial" pitchFamily="34" charset="0"/>
        <a:buChar char="•"/>
        <a:defRPr lang="en-US" sz="1600" kern="1200" dirty="0" smtClean="0">
          <a:solidFill>
            <a:srgbClr val="212121"/>
          </a:solidFill>
          <a:latin typeface="Arial"/>
          <a:ea typeface="+mn-ea"/>
          <a:cs typeface="Arial"/>
        </a:defRPr>
      </a:lvl1pPr>
      <a:lvl2pPr marL="342900" indent="-342900" algn="l" defTabSz="457200" rtl="0" eaLnBrk="1" latinLnBrk="0" hangingPunct="1">
        <a:spcBef>
          <a:spcPct val="20000"/>
        </a:spcBef>
        <a:buSzPct val="120000"/>
        <a:buFont typeface="Wingdings" pitchFamily="2" charset="2"/>
        <a:buChar char="§"/>
        <a:defRPr lang="en-US" sz="1600" b="0" kern="1200" dirty="0" smtClean="0">
          <a:solidFill>
            <a:srgbClr val="212121"/>
          </a:solidFill>
          <a:latin typeface="Arial"/>
          <a:ea typeface="+mn-ea"/>
          <a:cs typeface="Arial"/>
        </a:defRPr>
      </a:lvl2pPr>
      <a:lvl3pPr marL="512763" indent="-114300" algn="l" defTabSz="744538" rtl="0" eaLnBrk="1" latinLnBrk="0" hangingPunct="1">
        <a:spcBef>
          <a:spcPct val="20000"/>
        </a:spcBef>
        <a:buFont typeface="Arial"/>
        <a:buChar char="•"/>
        <a:defRPr lang="en-US" sz="1400" kern="1200" dirty="0" smtClean="0">
          <a:solidFill>
            <a:srgbClr val="212121"/>
          </a:solidFill>
          <a:latin typeface="Arial"/>
          <a:ea typeface="+mn-ea"/>
          <a:cs typeface="Arial"/>
        </a:defRPr>
      </a:lvl3pPr>
      <a:lvl4pPr marL="741363" indent="-171450" algn="l" defTabSz="457200" rtl="0" eaLnBrk="1" latinLnBrk="0" hangingPunct="1">
        <a:spcBef>
          <a:spcPct val="20000"/>
        </a:spcBef>
        <a:buFont typeface="Lucida Grande"/>
        <a:buChar char="-"/>
        <a:defRPr lang="en-US" sz="1200" kern="1200" dirty="0" smtClean="0">
          <a:solidFill>
            <a:srgbClr val="212121"/>
          </a:solidFill>
          <a:latin typeface="Arial"/>
          <a:ea typeface="+mn-ea"/>
          <a:cs typeface="Arial"/>
        </a:defRPr>
      </a:lvl4pPr>
      <a:lvl5pPr marL="915988" indent="-171450" algn="l" defTabSz="457200" rtl="0" eaLnBrk="1" latinLnBrk="0" hangingPunct="1">
        <a:spcBef>
          <a:spcPct val="20000"/>
        </a:spcBef>
        <a:buFont typeface="Wingdings" charset="2"/>
        <a:buChar char="§"/>
        <a:defRPr lang="en-US" sz="1100" kern="1200" dirty="0">
          <a:solidFill>
            <a:srgbClr val="21212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paypal.com/wiki/bin/view/General/CALatPayPalStatusConcep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ev.paypal.com/wiki/bin/view/General/CALGuidelines1?sortcol=0;table=1;up=0" TargetMode="External"/><Relationship Id="rId4" Type="http://schemas.openxmlformats.org/officeDocument/2006/relationships/hyperlink" Target="https://dev.paypal.com/wiki/bin/view/General/CALGuidelines1?sortcol=1;table=1;up=0" TargetMode="External"/><Relationship Id="rId5" Type="http://schemas.openxmlformats.org/officeDocument/2006/relationships/hyperlink" Target="https://dev.paypal.com/wiki/bin/view/General/SQL"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hyperlink" Target="https://dev.paypal.com/wiki/bin/view/General/CALGuidelines1?sortcol=0;table=1;up=0" TargetMode="External"/><Relationship Id="rId4" Type="http://schemas.openxmlformats.org/officeDocument/2006/relationships/hyperlink" Target="https://dev.paypal.com/wiki/bin/view/General/CALGuidelines1?sortcol=1;table=1;up=0"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hyperlink" Target="http://cal.vip.paypal.com/" TargetMode="External"/><Relationship Id="rId4" Type="http://schemas.openxmlformats.org/officeDocument/2006/relationships/hyperlink" Target="https://engineering.paypalcorp.com/confluence/display/CAL/CAL+Cookbook" TargetMode="External"/><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hyperlink" Target="http://cal-dev02.ca1.paypal.com:8080/cgi-bin/error_view/index.php?start=error" TargetMode="External"/><Relationship Id="rId4" Type="http://schemas.openxmlformats.org/officeDocument/2006/relationships/hyperlink" Target="http://cal.vip.ca1.paypal.com/cgi/logview" TargetMode="External"/><Relationship Id="rId5" Type="http://schemas.openxmlformats.org/officeDocument/2006/relationships/hyperlink" Target="http://cal.vip.paypal.com/cgi/logview" TargetMode="External"/><Relationship Id="rId1" Type="http://schemas.openxmlformats.org/officeDocument/2006/relationships/slideLayout" Target="../slideLayouts/slideLayout3.xml"/><Relationship Id="rId2" Type="http://schemas.openxmlformats.org/officeDocument/2006/relationships/hyperlink" Target="http://cal.vip.paypa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cal.vip.paypal.com/" TargetMode="External"/><Relationship Id="rId3" Type="http://schemas.openxmlformats.org/officeDocument/2006/relationships/hyperlink" Target="http://cal.vip.paypal.com/24x7/2005/06-June/06/16:00:00/repor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paypal.com/NodeInfra/node-cal%23a-nodejs-cal-client" TargetMode="External"/><Relationship Id="rId4" Type="http://schemas.openxmlformats.org/officeDocument/2006/relationships/hyperlink" Target="http://npm.paypal.com/"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6146" name="Rectangle 2"/>
          <p:cNvSpPr>
            <a:spLocks noGrp="1" noChangeArrowheads="1"/>
          </p:cNvSpPr>
          <p:nvPr>
            <p:ph type="title"/>
          </p:nvPr>
        </p:nvSpPr>
        <p:spPr/>
        <p:txBody>
          <a:bodyPr/>
          <a:lstStyle/>
          <a:p>
            <a:pPr eaLnBrk="1" hangingPunct="1"/>
            <a:r>
              <a:rPr lang="en-US" sz="3600" dirty="0" smtClean="0"/>
              <a:t>Node Infra – CAL</a:t>
            </a:r>
          </a:p>
        </p:txBody>
      </p:sp>
    </p:spTree>
    <p:extLst>
      <p:ext uri="{BB962C8B-B14F-4D97-AF65-F5344CB8AC3E}">
        <p14:creationId xmlns:p14="http://schemas.microsoft.com/office/powerpoint/2010/main" val="1448715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12"/>
          </p:nvPr>
        </p:nvSpPr>
        <p:spPr/>
        <p:txBody>
          <a:bodyPr/>
          <a:lstStyle/>
          <a:p>
            <a:pPr marL="0" indent="0" eaLnBrk="1" hangingPunct="1">
              <a:buNone/>
            </a:pPr>
            <a:r>
              <a:rPr lang="en-US" sz="2000" b="1" dirty="0" smtClean="0">
                <a:solidFill>
                  <a:srgbClr val="0070C0"/>
                </a:solidFill>
              </a:rPr>
              <a:t>All CAL messages are abstracted in these three kinds of activities / Classes:</a:t>
            </a:r>
          </a:p>
          <a:p>
            <a:pPr marL="609600" indent="-609600" eaLnBrk="1" hangingPunct="1"/>
            <a:r>
              <a:rPr lang="en-US" sz="2000" b="1" dirty="0" smtClean="0"/>
              <a:t>CAL </a:t>
            </a:r>
            <a:r>
              <a:rPr lang="en-US" sz="2000" b="1" dirty="0" smtClean="0">
                <a:solidFill>
                  <a:srgbClr val="FF0000"/>
                </a:solidFill>
              </a:rPr>
              <a:t>Transaction</a:t>
            </a:r>
            <a:r>
              <a:rPr lang="en-US" sz="2000" b="1" dirty="0" smtClean="0"/>
              <a:t>:</a:t>
            </a:r>
            <a:r>
              <a:rPr lang="en-US" sz="2000" dirty="0" smtClean="0"/>
              <a:t> a unit of work (code) that takes certain amount of time and may fail</a:t>
            </a:r>
          </a:p>
          <a:p>
            <a:pPr marL="1009650" lvl="1" indent="-609600" eaLnBrk="1" hangingPunct="1"/>
            <a:r>
              <a:rPr lang="en-US" sz="1600" dirty="0" smtClean="0"/>
              <a:t>Can be nested Transactions</a:t>
            </a:r>
          </a:p>
          <a:p>
            <a:pPr marL="1009650" lvl="1" indent="-609600" eaLnBrk="1" hangingPunct="1"/>
            <a:r>
              <a:rPr lang="en-US" sz="1600" dirty="0" smtClean="0"/>
              <a:t>If there are no other messages between the transaction start and end, an </a:t>
            </a:r>
            <a:r>
              <a:rPr lang="en-US" sz="1600" b="1" dirty="0" smtClean="0"/>
              <a:t>atomic transaction message </a:t>
            </a:r>
            <a:endParaRPr lang="en-US" b="1" dirty="0" smtClean="0"/>
          </a:p>
          <a:p>
            <a:pPr marL="609600" indent="-609600" eaLnBrk="1" hangingPunct="1"/>
            <a:r>
              <a:rPr lang="en-US" sz="2000" b="1" dirty="0" smtClean="0"/>
              <a:t>CAL </a:t>
            </a:r>
            <a:r>
              <a:rPr lang="en-US" sz="2000" b="1" dirty="0" smtClean="0">
                <a:solidFill>
                  <a:srgbClr val="FF0000"/>
                </a:solidFill>
              </a:rPr>
              <a:t>Event</a:t>
            </a:r>
            <a:r>
              <a:rPr lang="en-US" sz="2000" b="1" dirty="0" smtClean="0"/>
              <a:t>:</a:t>
            </a:r>
            <a:r>
              <a:rPr lang="en-US" sz="2000" dirty="0" smtClean="0"/>
              <a:t> a statistical message that occurs at the associated time</a:t>
            </a:r>
            <a:endParaRPr lang="en-US" sz="1600" dirty="0" smtClean="0"/>
          </a:p>
          <a:p>
            <a:pPr marL="1009650" lvl="1" indent="-609600" eaLnBrk="1" hangingPunct="1"/>
            <a:r>
              <a:rPr lang="en-US" sz="1600" dirty="0" smtClean="0"/>
              <a:t>We can use this for raising warnings, errors, as well as informational messages. </a:t>
            </a:r>
            <a:endParaRPr lang="en-US" dirty="0" smtClean="0"/>
          </a:p>
          <a:p>
            <a:pPr marL="609600" indent="-609600" eaLnBrk="1" hangingPunct="1"/>
            <a:r>
              <a:rPr lang="en-US" sz="2000" b="1" dirty="0" smtClean="0"/>
              <a:t>CAL </a:t>
            </a:r>
            <a:r>
              <a:rPr lang="en-US" sz="2000" b="1" dirty="0" smtClean="0">
                <a:solidFill>
                  <a:srgbClr val="FF0000"/>
                </a:solidFill>
              </a:rPr>
              <a:t>Heartbeat</a:t>
            </a:r>
            <a:r>
              <a:rPr lang="en-US" sz="2000" b="1" dirty="0" smtClean="0"/>
              <a:t>:</a:t>
            </a:r>
            <a:r>
              <a:rPr lang="en-US" sz="2000" dirty="0" smtClean="0"/>
              <a:t> a periodic message conveying status or statistics, normally related to the "health" of an application</a:t>
            </a:r>
          </a:p>
          <a:p>
            <a:pPr marL="0" indent="0" eaLnBrk="1" hangingPunct="1">
              <a:buNone/>
            </a:pPr>
            <a:endParaRPr lang="en-US" sz="1800" dirty="0" smtClean="0"/>
          </a:p>
        </p:txBody>
      </p:sp>
      <p:sp>
        <p:nvSpPr>
          <p:cNvPr id="11266" name="Rectangle 2"/>
          <p:cNvSpPr>
            <a:spLocks noGrp="1" noChangeArrowheads="1"/>
          </p:cNvSpPr>
          <p:nvPr>
            <p:ph type="title"/>
          </p:nvPr>
        </p:nvSpPr>
        <p:spPr/>
        <p:txBody>
          <a:bodyPr/>
          <a:lstStyle/>
          <a:p>
            <a:pPr eaLnBrk="1" hangingPunct="1"/>
            <a:r>
              <a:rPr lang="en-US" dirty="0" smtClean="0"/>
              <a:t>CAL Messages</a:t>
            </a:r>
          </a:p>
        </p:txBody>
      </p:sp>
    </p:spTree>
    <p:extLst>
      <p:ext uri="{BB962C8B-B14F-4D97-AF65-F5344CB8AC3E}">
        <p14:creationId xmlns:p14="http://schemas.microsoft.com/office/powerpoint/2010/main" val="167577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5"/>
          <p:cNvSpPr>
            <a:spLocks noChangeArrowheads="1"/>
          </p:cNvSpPr>
          <p:nvPr/>
        </p:nvSpPr>
        <p:spPr bwMode="auto">
          <a:xfrm>
            <a:off x="152400" y="3352800"/>
            <a:ext cx="8686800" cy="2971800"/>
          </a:xfrm>
          <a:prstGeom prst="roundRect">
            <a:avLst>
              <a:gd name="adj" fmla="val 12065"/>
            </a:avLst>
          </a:prstGeom>
          <a:solidFill>
            <a:schemeClr val="accent5">
              <a:lumMod val="40000"/>
              <a:lumOff val="60000"/>
            </a:schemeClr>
          </a:solidFill>
          <a:ln w="9525">
            <a:noFill/>
            <a:round/>
            <a:headEnd/>
            <a:tailEnd/>
          </a:ln>
        </p:spPr>
        <p:txBody>
          <a:bodyPr wrap="none" anchor="ctr"/>
          <a:lstStyle/>
          <a:p>
            <a:endParaRPr lang="en-US"/>
          </a:p>
        </p:txBody>
      </p:sp>
      <p:sp>
        <p:nvSpPr>
          <p:cNvPr id="24580" name="Rectangle 3"/>
          <p:cNvSpPr>
            <a:spLocks noGrp="1" noChangeArrowheads="1"/>
          </p:cNvSpPr>
          <p:nvPr>
            <p:ph type="body" sz="quarter" idx="12"/>
          </p:nvPr>
        </p:nvSpPr>
        <p:spPr>
          <a:xfrm>
            <a:off x="503107" y="3048000"/>
            <a:ext cx="8107493" cy="3505200"/>
          </a:xfrm>
        </p:spPr>
        <p:txBody>
          <a:bodyPr/>
          <a:lstStyle/>
          <a:p>
            <a:pPr marL="381000" indent="-381000">
              <a:buFont typeface="Wingdings" pitchFamily="2" charset="2"/>
              <a:buNone/>
            </a:pPr>
            <a:endParaRPr lang="en-US" sz="1400" b="1" dirty="0" smtClean="0"/>
          </a:p>
          <a:p>
            <a:pPr marL="381000" indent="-381000">
              <a:buFont typeface="Wingdings" pitchFamily="2" charset="2"/>
              <a:buAutoNum type="arabicPeriod"/>
            </a:pPr>
            <a:r>
              <a:rPr lang="en-US" sz="1400" b="1" dirty="0" smtClean="0"/>
              <a:t> Message </a:t>
            </a:r>
            <a:r>
              <a:rPr lang="en-US" sz="1400" b="1" dirty="0" smtClean="0">
                <a:solidFill>
                  <a:srgbClr val="FF0066"/>
                </a:solidFill>
              </a:rPr>
              <a:t>CLASS</a:t>
            </a:r>
          </a:p>
          <a:p>
            <a:pPr marL="854075" lvl="1" indent="-342900"/>
            <a:r>
              <a:rPr lang="en-US" sz="1200" b="1" dirty="0" smtClean="0"/>
              <a:t>TRANSACTION – t, T, A [t =&gt; start, T =&gt; end, A =&gt; atomic]</a:t>
            </a:r>
          </a:p>
          <a:p>
            <a:pPr marL="854075" lvl="1" indent="-342900"/>
            <a:r>
              <a:rPr lang="en-US" sz="1200" b="1" dirty="0" smtClean="0"/>
              <a:t>EVENT – E</a:t>
            </a:r>
          </a:p>
          <a:p>
            <a:pPr marL="854075" lvl="1" indent="-342900"/>
            <a:r>
              <a:rPr lang="en-US" sz="1200" b="1" dirty="0" smtClean="0"/>
              <a:t>Heartbeat – H</a:t>
            </a:r>
          </a:p>
          <a:p>
            <a:pPr marL="381000" indent="-381000">
              <a:buFont typeface="Wingdings" pitchFamily="2" charset="2"/>
              <a:buAutoNum type="arabicPeriod"/>
            </a:pPr>
            <a:r>
              <a:rPr lang="en-US" sz="1400" b="1" dirty="0" smtClean="0"/>
              <a:t>Message </a:t>
            </a:r>
            <a:r>
              <a:rPr lang="en-US" sz="1400" b="1" dirty="0" smtClean="0">
                <a:solidFill>
                  <a:srgbClr val="FF0066"/>
                </a:solidFill>
              </a:rPr>
              <a:t>TYPE</a:t>
            </a:r>
            <a:r>
              <a:rPr lang="en-US" sz="1400" b="1" dirty="0" smtClean="0"/>
              <a:t> – What kind of thing happened</a:t>
            </a:r>
          </a:p>
          <a:p>
            <a:pPr marL="381000" indent="-381000">
              <a:buFont typeface="Wingdings" pitchFamily="2" charset="2"/>
              <a:buAutoNum type="arabicPeriod"/>
            </a:pPr>
            <a:r>
              <a:rPr lang="en-US" sz="1400" b="1" dirty="0" smtClean="0"/>
              <a:t>Message </a:t>
            </a:r>
            <a:r>
              <a:rPr lang="en-US" sz="1400" b="1" dirty="0" smtClean="0">
                <a:solidFill>
                  <a:srgbClr val="FF0066"/>
                </a:solidFill>
              </a:rPr>
              <a:t>NAME</a:t>
            </a:r>
            <a:r>
              <a:rPr lang="en-US" sz="1400" b="1" dirty="0" smtClean="0"/>
              <a:t> - Where it happened? or what type of error happened? </a:t>
            </a:r>
          </a:p>
          <a:p>
            <a:pPr marL="381000" indent="-381000">
              <a:buFont typeface="Wingdings" pitchFamily="2" charset="2"/>
              <a:buAutoNum type="arabicPeriod"/>
            </a:pPr>
            <a:r>
              <a:rPr lang="en-US" sz="1400" b="1" dirty="0" smtClean="0"/>
              <a:t>Message </a:t>
            </a:r>
            <a:r>
              <a:rPr lang="en-US" sz="1400" b="1" dirty="0" smtClean="0">
                <a:solidFill>
                  <a:srgbClr val="FF0066"/>
                </a:solidFill>
              </a:rPr>
              <a:t>STATUS – </a:t>
            </a:r>
            <a:r>
              <a:rPr lang="en-US" sz="1400" b="1" dirty="0" smtClean="0"/>
              <a:t>Success [status code is 0] or Failure</a:t>
            </a:r>
            <a:endParaRPr lang="en-US" sz="1400" b="1" dirty="0" smtClean="0">
              <a:solidFill>
                <a:srgbClr val="FF0066"/>
              </a:solidFill>
            </a:endParaRPr>
          </a:p>
          <a:p>
            <a:pPr marL="381000" indent="-381000">
              <a:buFont typeface="Wingdings" pitchFamily="2" charset="2"/>
              <a:buAutoNum type="arabicPeriod"/>
            </a:pPr>
            <a:r>
              <a:rPr lang="en-US" sz="1400" b="1" dirty="0" smtClean="0"/>
              <a:t>Message </a:t>
            </a:r>
            <a:r>
              <a:rPr lang="en-US" sz="1400" b="1" dirty="0" smtClean="0">
                <a:solidFill>
                  <a:srgbClr val="FF0066"/>
                </a:solidFill>
              </a:rPr>
              <a:t>DATA</a:t>
            </a:r>
            <a:r>
              <a:rPr lang="en-US" sz="1400" b="1" dirty="0" smtClean="0"/>
              <a:t> - Message payload; name=value pairs separated by '&amp;' </a:t>
            </a:r>
          </a:p>
        </p:txBody>
      </p:sp>
      <p:sp>
        <p:nvSpPr>
          <p:cNvPr id="24579" name="Rectangle 2"/>
          <p:cNvSpPr>
            <a:spLocks noGrp="1" noChangeArrowheads="1"/>
          </p:cNvSpPr>
          <p:nvPr>
            <p:ph type="title"/>
          </p:nvPr>
        </p:nvSpPr>
        <p:spPr/>
        <p:txBody>
          <a:bodyPr/>
          <a:lstStyle/>
          <a:p>
            <a:r>
              <a:rPr lang="en-US" sz="2400" dirty="0" smtClean="0"/>
              <a:t>CAL Instrumentation – Message Data Protocol </a:t>
            </a:r>
          </a:p>
        </p:txBody>
      </p:sp>
      <p:sp>
        <p:nvSpPr>
          <p:cNvPr id="24581" name="Text Box 4"/>
          <p:cNvSpPr txBox="1">
            <a:spLocks noChangeArrowheads="1"/>
          </p:cNvSpPr>
          <p:nvPr/>
        </p:nvSpPr>
        <p:spPr bwMode="auto">
          <a:xfrm>
            <a:off x="145774" y="2038087"/>
            <a:ext cx="8915400" cy="1169551"/>
          </a:xfrm>
          <a:prstGeom prst="rect">
            <a:avLst/>
          </a:prstGeom>
          <a:noFill/>
          <a:ln w="9525">
            <a:noFill/>
            <a:miter lim="800000"/>
            <a:headEnd/>
            <a:tailEnd/>
          </a:ln>
        </p:spPr>
        <p:txBody>
          <a:bodyPr>
            <a:spAutoFit/>
          </a:bodyPr>
          <a:lstStyle/>
          <a:p>
            <a:r>
              <a:rPr lang="en-US" sz="2000" b="1" dirty="0">
                <a:latin typeface="Courier New" pitchFamily="49" charset="0"/>
              </a:rPr>
              <a:t>Spec:</a:t>
            </a:r>
          </a:p>
          <a:p>
            <a:r>
              <a:rPr lang="en-US" sz="1600" dirty="0">
                <a:latin typeface="Courier New" pitchFamily="49" charset="0"/>
              </a:rPr>
              <a:t>&lt;</a:t>
            </a:r>
            <a:r>
              <a:rPr lang="en-US" sz="1600" dirty="0">
                <a:solidFill>
                  <a:srgbClr val="FF0066"/>
                </a:solidFill>
                <a:latin typeface="Courier New" pitchFamily="49" charset="0"/>
              </a:rPr>
              <a:t>Class</a:t>
            </a:r>
            <a:r>
              <a:rPr lang="en-US" sz="1600" dirty="0">
                <a:latin typeface="Courier New" pitchFamily="49" charset="0"/>
              </a:rPr>
              <a:t>&gt;&lt;Timestamp&gt;\t&lt;</a:t>
            </a:r>
            <a:r>
              <a:rPr lang="en-US" sz="1600" dirty="0">
                <a:solidFill>
                  <a:srgbClr val="FF0066"/>
                </a:solidFill>
                <a:latin typeface="Courier New" pitchFamily="49" charset="0"/>
              </a:rPr>
              <a:t>Type</a:t>
            </a:r>
            <a:r>
              <a:rPr lang="en-US" sz="1600" dirty="0" smtClean="0">
                <a:latin typeface="Courier New" pitchFamily="49" charset="0"/>
              </a:rPr>
              <a:t>&gt;\</a:t>
            </a:r>
            <a:r>
              <a:rPr lang="en-US" sz="1600" dirty="0">
                <a:latin typeface="Courier New" pitchFamily="49" charset="0"/>
              </a:rPr>
              <a:t>t&lt;</a:t>
            </a:r>
            <a:r>
              <a:rPr lang="en-US" sz="1600" dirty="0">
                <a:solidFill>
                  <a:srgbClr val="FF0066"/>
                </a:solidFill>
                <a:latin typeface="Courier New" pitchFamily="49" charset="0"/>
              </a:rPr>
              <a:t>Name</a:t>
            </a:r>
            <a:r>
              <a:rPr lang="en-US" sz="1600" dirty="0">
                <a:latin typeface="Courier New" pitchFamily="49" charset="0"/>
              </a:rPr>
              <a:t>&gt;[\t&lt;</a:t>
            </a:r>
            <a:r>
              <a:rPr lang="en-US" sz="1600" dirty="0">
                <a:solidFill>
                  <a:srgbClr val="FF0066"/>
                </a:solidFill>
                <a:latin typeface="Courier New" pitchFamily="49" charset="0"/>
              </a:rPr>
              <a:t>Status</a:t>
            </a:r>
            <a:r>
              <a:rPr lang="en-US" sz="1600" dirty="0">
                <a:latin typeface="Courier New" pitchFamily="49" charset="0"/>
              </a:rPr>
              <a:t>&gt;][\t&lt;Duration&gt;][\t&lt;</a:t>
            </a:r>
            <a:r>
              <a:rPr lang="en-US" sz="1600" dirty="0">
                <a:solidFill>
                  <a:srgbClr val="FF0066"/>
                </a:solidFill>
                <a:latin typeface="Courier New" pitchFamily="49" charset="0"/>
              </a:rPr>
              <a:t>Data</a:t>
            </a:r>
            <a:r>
              <a:rPr lang="en-US" sz="1600" dirty="0">
                <a:latin typeface="Courier New" pitchFamily="49" charset="0"/>
              </a:rPr>
              <a:t>&gt;]</a:t>
            </a:r>
            <a:r>
              <a:rPr lang="en-US" sz="1600" dirty="0"/>
              <a:t> </a:t>
            </a:r>
          </a:p>
          <a:p>
            <a:r>
              <a:rPr lang="en-US" sz="2000" b="1" dirty="0"/>
              <a:t>Example:</a:t>
            </a:r>
          </a:p>
          <a:p>
            <a:r>
              <a:rPr lang="en-US" sz="1400" b="1" dirty="0">
                <a:solidFill>
                  <a:srgbClr val="FF0066"/>
                </a:solidFill>
              </a:rPr>
              <a:t>T</a:t>
            </a:r>
            <a:r>
              <a:rPr lang="en-US" sz="1400" b="1" dirty="0"/>
              <a:t>11:14:12.53  </a:t>
            </a:r>
            <a:r>
              <a:rPr lang="en-US" sz="1400" b="1" dirty="0" smtClean="0">
                <a:solidFill>
                  <a:srgbClr val="FF0066"/>
                </a:solidFill>
              </a:rPr>
              <a:t>API</a:t>
            </a:r>
            <a:r>
              <a:rPr lang="en-US" sz="1400" b="1" dirty="0" smtClean="0"/>
              <a:t>  </a:t>
            </a:r>
            <a:r>
              <a:rPr lang="en-US" sz="1400" b="1" dirty="0" err="1">
                <a:solidFill>
                  <a:srgbClr val="FF0066"/>
                </a:solidFill>
              </a:rPr>
              <a:t>GetBidderList</a:t>
            </a:r>
            <a:r>
              <a:rPr lang="en-US" sz="1400" b="1" dirty="0"/>
              <a:t>   </a:t>
            </a:r>
            <a:r>
              <a:rPr lang="en-US" sz="1400" b="1" dirty="0">
                <a:solidFill>
                  <a:srgbClr val="FF0066"/>
                </a:solidFill>
              </a:rPr>
              <a:t>3.PIMP.INTERNAL.INVALID_PASSWORD</a:t>
            </a:r>
            <a:r>
              <a:rPr lang="en-US" sz="1400" b="1" dirty="0"/>
              <a:t>  527ms  </a:t>
            </a:r>
            <a:r>
              <a:rPr lang="en-US" sz="1400" b="1" dirty="0">
                <a:solidFill>
                  <a:srgbClr val="FF0066"/>
                </a:solidFill>
              </a:rPr>
              <a:t>port=1252</a:t>
            </a:r>
          </a:p>
        </p:txBody>
      </p:sp>
      <p:sp>
        <p:nvSpPr>
          <p:cNvPr id="6" name="TextBox 5"/>
          <p:cNvSpPr txBox="1"/>
          <p:nvPr/>
        </p:nvSpPr>
        <p:spPr>
          <a:xfrm>
            <a:off x="381000" y="1447032"/>
            <a:ext cx="7816625" cy="307777"/>
          </a:xfrm>
          <a:prstGeom prst="rect">
            <a:avLst/>
          </a:prstGeom>
          <a:noFill/>
        </p:spPr>
        <p:txBody>
          <a:bodyPr wrap="none" rtlCol="0">
            <a:spAutoFit/>
          </a:bodyPr>
          <a:lstStyle/>
          <a:p>
            <a:r>
              <a:rPr lang="en-US" sz="1400" b="1" dirty="0" smtClean="0">
                <a:solidFill>
                  <a:srgbClr val="0070C0"/>
                </a:solidFill>
              </a:rPr>
              <a:t>https</a:t>
            </a:r>
            <a:r>
              <a:rPr lang="en-US" sz="1400" b="1" dirty="0">
                <a:solidFill>
                  <a:srgbClr val="0070C0"/>
                </a:solidFill>
              </a:rPr>
              <a:t>://</a:t>
            </a:r>
            <a:r>
              <a:rPr lang="en-US" sz="1400" b="1" dirty="0" err="1">
                <a:solidFill>
                  <a:srgbClr val="0070C0"/>
                </a:solidFill>
              </a:rPr>
              <a:t>engineering.paypalcorp.com</a:t>
            </a:r>
            <a:r>
              <a:rPr lang="en-US" sz="1400" b="1" dirty="0">
                <a:solidFill>
                  <a:srgbClr val="0070C0"/>
                </a:solidFill>
              </a:rPr>
              <a:t>/confluence/display/CAL/</a:t>
            </a:r>
            <a:r>
              <a:rPr lang="en-US" sz="1400" b="1" dirty="0" err="1">
                <a:solidFill>
                  <a:srgbClr val="0070C0"/>
                </a:solidFill>
              </a:rPr>
              <a:t>CAL+Message+</a:t>
            </a:r>
            <a:r>
              <a:rPr lang="en-US" sz="1400" b="1" dirty="0" err="1" smtClean="0">
                <a:solidFill>
                  <a:srgbClr val="0070C0"/>
                </a:solidFill>
              </a:rPr>
              <a:t>Specification</a:t>
            </a:r>
            <a:endParaRPr lang="en-US" sz="1400" b="1" dirty="0">
              <a:solidFill>
                <a:srgbClr val="0070C0"/>
              </a:solidFill>
            </a:endParaRPr>
          </a:p>
        </p:txBody>
      </p:sp>
    </p:spTree>
    <p:extLst>
      <p:ext uri="{BB962C8B-B14F-4D97-AF65-F5344CB8AC3E}">
        <p14:creationId xmlns:p14="http://schemas.microsoft.com/office/powerpoint/2010/main" val="1142008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425450" y="381000"/>
            <a:ext cx="8293100" cy="381000"/>
          </a:xfrm>
          <a:prstGeom prst="rect">
            <a:avLst/>
          </a:prstGeom>
          <a:noFill/>
          <a:ln w="12700">
            <a:noFill/>
            <a:miter lim="800000"/>
            <a:headEnd/>
            <a:tailEnd/>
          </a:ln>
        </p:spPr>
        <p:txBody>
          <a:bodyPr lIns="90488" tIns="44450" rIns="90488" bIns="44450" anchor="b"/>
          <a:lstStyle/>
          <a:p>
            <a:pPr>
              <a:defRPr/>
            </a:pPr>
            <a:endParaRPr lang="en-US" sz="3200" b="1" dirty="0">
              <a:solidFill>
                <a:srgbClr val="FFC000"/>
              </a:solidFill>
              <a:latin typeface="+mj-lt"/>
              <a:cs typeface="Arial" pitchFamily="34" charset="0"/>
            </a:endParaRPr>
          </a:p>
        </p:txBody>
      </p:sp>
      <p:sp>
        <p:nvSpPr>
          <p:cNvPr id="25605" name="Rectangle 7"/>
          <p:cNvSpPr>
            <a:spLocks noChangeArrowheads="1"/>
          </p:cNvSpPr>
          <p:nvPr/>
        </p:nvSpPr>
        <p:spPr bwMode="auto">
          <a:xfrm>
            <a:off x="609600" y="2743200"/>
            <a:ext cx="7315200" cy="304800"/>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25606" name="Line 8"/>
          <p:cNvSpPr>
            <a:spLocks noChangeShapeType="1"/>
          </p:cNvSpPr>
          <p:nvPr/>
        </p:nvSpPr>
        <p:spPr bwMode="auto">
          <a:xfrm>
            <a:off x="2895600" y="2819400"/>
            <a:ext cx="0" cy="152400"/>
          </a:xfrm>
          <a:prstGeom prst="line">
            <a:avLst/>
          </a:prstGeom>
          <a:noFill/>
          <a:ln w="57150">
            <a:solidFill>
              <a:schemeClr val="tx1"/>
            </a:solidFill>
            <a:prstDash val="sysDot"/>
            <a:round/>
            <a:headEnd/>
            <a:tailEnd/>
          </a:ln>
        </p:spPr>
        <p:txBody>
          <a:bodyPr/>
          <a:lstStyle/>
          <a:p>
            <a:endParaRPr lang="en-US"/>
          </a:p>
        </p:txBody>
      </p:sp>
      <p:sp>
        <p:nvSpPr>
          <p:cNvPr id="4" name="Title 3"/>
          <p:cNvSpPr>
            <a:spLocks noGrp="1"/>
          </p:cNvSpPr>
          <p:nvPr>
            <p:ph type="title"/>
          </p:nvPr>
        </p:nvSpPr>
        <p:spPr/>
        <p:txBody>
          <a:bodyPr/>
          <a:lstStyle/>
          <a:p>
            <a:r>
              <a:rPr lang="en-US" sz="2800" b="1" dirty="0">
                <a:solidFill>
                  <a:schemeClr val="accent2"/>
                </a:solidFill>
                <a:cs typeface="Arial" pitchFamily="34" charset="0"/>
              </a:rPr>
              <a:t>Example of CAL output</a:t>
            </a:r>
            <a:br>
              <a:rPr lang="en-US" sz="2800" b="1" dirty="0">
                <a:solidFill>
                  <a:schemeClr val="accent2"/>
                </a:solidFill>
                <a:cs typeface="Arial" pitchFamily="34" charset="0"/>
              </a:rPr>
            </a:br>
            <a:endParaRPr lang="en-US" dirty="0">
              <a:solidFill>
                <a:schemeClr val="accent2"/>
              </a:solidFill>
            </a:endParaRPr>
          </a:p>
        </p:txBody>
      </p:sp>
      <p:pic>
        <p:nvPicPr>
          <p:cNvPr id="3" name="Picture 2"/>
          <p:cNvPicPr>
            <a:picLocks noChangeAspect="1"/>
          </p:cNvPicPr>
          <p:nvPr/>
        </p:nvPicPr>
        <p:blipFill>
          <a:blip r:embed="rId3"/>
          <a:stretch>
            <a:fillRect/>
          </a:stretch>
        </p:blipFill>
        <p:spPr>
          <a:xfrm>
            <a:off x="228600" y="1253490"/>
            <a:ext cx="8686800" cy="4994910"/>
          </a:xfrm>
          <a:prstGeom prst="rect">
            <a:avLst/>
          </a:prstGeom>
        </p:spPr>
      </p:pic>
    </p:spTree>
    <p:extLst>
      <p:ext uri="{BB962C8B-B14F-4D97-AF65-F5344CB8AC3E}">
        <p14:creationId xmlns:p14="http://schemas.microsoft.com/office/powerpoint/2010/main" val="13291949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12"/>
          </p:nvPr>
        </p:nvSpPr>
        <p:spPr/>
        <p:txBody>
          <a:bodyPr/>
          <a:lstStyle/>
          <a:p>
            <a:r>
              <a:rPr lang="en-US" sz="2000" b="1" dirty="0" smtClean="0"/>
              <a:t>Type</a:t>
            </a:r>
            <a:r>
              <a:rPr lang="en-US" sz="2000" dirty="0" smtClean="0"/>
              <a:t>: A case sensitive character string</a:t>
            </a:r>
            <a:r>
              <a:rPr lang="en-US" sz="2000" dirty="0"/>
              <a:t> </a:t>
            </a:r>
            <a:r>
              <a:rPr lang="en-US" sz="2000" dirty="0" smtClean="0"/>
              <a:t>defined by app developer</a:t>
            </a:r>
          </a:p>
          <a:p>
            <a:pPr lvl="1"/>
            <a:r>
              <a:rPr lang="en-US" sz="1800" dirty="0" smtClean="0"/>
              <a:t>Common </a:t>
            </a:r>
            <a:r>
              <a:rPr lang="en-US" sz="1800" dirty="0" smtClean="0">
                <a:solidFill>
                  <a:srgbClr val="FF0000"/>
                </a:solidFill>
              </a:rPr>
              <a:t>transaction</a:t>
            </a:r>
            <a:r>
              <a:rPr lang="en-US" sz="1800" dirty="0" smtClean="0"/>
              <a:t> types are "URL", ”EXEC", ”API", etc. </a:t>
            </a:r>
          </a:p>
          <a:p>
            <a:pPr lvl="1"/>
            <a:r>
              <a:rPr lang="en-US" sz="1800" dirty="0" smtClean="0"/>
              <a:t>For </a:t>
            </a:r>
            <a:r>
              <a:rPr lang="en-US" sz="1800" dirty="0" smtClean="0">
                <a:solidFill>
                  <a:srgbClr val="FF0000"/>
                </a:solidFill>
              </a:rPr>
              <a:t>Events</a:t>
            </a:r>
            <a:r>
              <a:rPr lang="en-US" sz="1800" dirty="0" smtClean="0"/>
              <a:t>, types could be: ”FATAL", ”ERROR", ”WARNING", ”BIZ”, etc.</a:t>
            </a:r>
          </a:p>
          <a:p>
            <a:pPr lvl="1"/>
            <a:r>
              <a:rPr lang="en-US" dirty="0" smtClean="0"/>
              <a:t>Should be 8 characters or less (best practice)</a:t>
            </a:r>
            <a:endParaRPr lang="en-US" sz="1800" dirty="0" smtClean="0"/>
          </a:p>
          <a:p>
            <a:r>
              <a:rPr lang="en-US" sz="2000" b="1" dirty="0" smtClean="0"/>
              <a:t>Name</a:t>
            </a:r>
            <a:r>
              <a:rPr lang="en-US" sz="2000" dirty="0" smtClean="0"/>
              <a:t>: A case sensitive character string whose namespace is within a type. Only alpha-numeric,'.','-', and '_' are allowed. Defined by the app developer</a:t>
            </a:r>
          </a:p>
          <a:p>
            <a:pPr lvl="1"/>
            <a:r>
              <a:rPr lang="en-US" sz="1600" dirty="0" smtClean="0"/>
              <a:t>Should be 32 characters or less (best practice)</a:t>
            </a:r>
          </a:p>
          <a:p>
            <a:r>
              <a:rPr lang="en-US" sz="2000" b="1" dirty="0" smtClean="0"/>
              <a:t>Status:</a:t>
            </a:r>
            <a:r>
              <a:rPr lang="en-US" sz="2000" dirty="0" smtClean="0"/>
              <a:t> 0 is ok. Transaction Start messages don't have status. </a:t>
            </a:r>
          </a:p>
          <a:p>
            <a:pPr lvl="1"/>
            <a:r>
              <a:rPr lang="en-US" sz="1800" dirty="0" smtClean="0">
                <a:hlinkClick r:id="rId3"/>
              </a:rPr>
              <a:t>PayPal CAL Transaction and Event Error Status Code Scheme</a:t>
            </a:r>
            <a:r>
              <a:rPr lang="en-US" sz="1800" dirty="0" smtClean="0"/>
              <a:t>  </a:t>
            </a:r>
          </a:p>
          <a:p>
            <a:r>
              <a:rPr lang="en-US" sz="2000" b="1" dirty="0" smtClean="0"/>
              <a:t>Data</a:t>
            </a:r>
            <a:r>
              <a:rPr lang="en-US" sz="2000" dirty="0" smtClean="0"/>
              <a:t>: A list of name=value pairs separated by '&amp;'. The Transaction Start messages don't have data fields. </a:t>
            </a:r>
          </a:p>
          <a:p>
            <a:endParaRPr lang="en-US" sz="2000" dirty="0" smtClean="0"/>
          </a:p>
        </p:txBody>
      </p:sp>
      <p:sp>
        <p:nvSpPr>
          <p:cNvPr id="11266" name="Rectangle 2"/>
          <p:cNvSpPr>
            <a:spLocks noGrp="1" noChangeArrowheads="1"/>
          </p:cNvSpPr>
          <p:nvPr>
            <p:ph type="title"/>
          </p:nvPr>
        </p:nvSpPr>
        <p:spPr/>
        <p:txBody>
          <a:bodyPr/>
          <a:lstStyle/>
          <a:p>
            <a:pPr eaLnBrk="1" hangingPunct="1"/>
            <a:r>
              <a:rPr lang="en-US" dirty="0" smtClean="0"/>
              <a:t>CAL Message details</a:t>
            </a:r>
          </a:p>
        </p:txBody>
      </p:sp>
    </p:spTree>
    <p:extLst>
      <p:ext uri="{BB962C8B-B14F-4D97-AF65-F5344CB8AC3E}">
        <p14:creationId xmlns:p14="http://schemas.microsoft.com/office/powerpoint/2010/main" val="40879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12"/>
          </p:nvPr>
        </p:nvSpPr>
        <p:spPr/>
        <p:txBody>
          <a:bodyPr/>
          <a:lstStyle/>
          <a:p>
            <a:r>
              <a:rPr lang="en-US" sz="2400" dirty="0" smtClean="0"/>
              <a:t>There few reserved keywords for TYPE, usage and keywords and usage are as follows: </a:t>
            </a:r>
          </a:p>
          <a:p>
            <a:r>
              <a:rPr lang="en-US" sz="2400" dirty="0" smtClean="0">
                <a:hlinkClick r:id="rId3" tooltip="Sort by this column"/>
              </a:rPr>
              <a:t>TYPE</a:t>
            </a:r>
            <a:r>
              <a:rPr lang="en-US" sz="2400" dirty="0" smtClean="0"/>
              <a:t>              </a:t>
            </a:r>
            <a:r>
              <a:rPr lang="en-US" sz="2400" dirty="0" smtClean="0">
                <a:hlinkClick r:id="rId4" tooltip="Sort by this column"/>
              </a:rPr>
              <a:t>Usage</a:t>
            </a:r>
            <a:r>
              <a:rPr lang="en-US" sz="2400" dirty="0" smtClean="0"/>
              <a:t> </a:t>
            </a:r>
          </a:p>
          <a:p>
            <a:r>
              <a:rPr lang="en-US" sz="2400" b="1" dirty="0" smtClean="0"/>
              <a:t>URL</a:t>
            </a:r>
            <a:r>
              <a:rPr lang="en-US" sz="2400" dirty="0" smtClean="0"/>
              <a:t> - Used for outer-most transactions on Front-tire applications [web, admin, other HTTP protocol]</a:t>
            </a:r>
          </a:p>
          <a:p>
            <a:r>
              <a:rPr lang="en-US" sz="2400" b="1" dirty="0" smtClean="0"/>
              <a:t>API</a:t>
            </a:r>
            <a:r>
              <a:rPr lang="en-US" sz="2400" dirty="0" smtClean="0"/>
              <a:t> - Used for Mid-tire applications getting requests from web or </a:t>
            </a:r>
            <a:r>
              <a:rPr lang="en-US" sz="2400" dirty="0" err="1" smtClean="0"/>
              <a:t>api</a:t>
            </a:r>
            <a:r>
              <a:rPr lang="en-US" sz="2400" dirty="0" smtClean="0"/>
              <a:t> tiers</a:t>
            </a:r>
          </a:p>
          <a:p>
            <a:r>
              <a:rPr lang="en-US" sz="2400" b="1" dirty="0" smtClean="0"/>
              <a:t>EXEC</a:t>
            </a:r>
            <a:r>
              <a:rPr lang="en-US" sz="2400" dirty="0" smtClean="0"/>
              <a:t> - Used for all </a:t>
            </a:r>
            <a:r>
              <a:rPr lang="en-US" sz="2400" dirty="0" smtClean="0">
                <a:hlinkClick r:id="rId5"/>
              </a:rPr>
              <a:t>SQL</a:t>
            </a:r>
            <a:r>
              <a:rPr lang="en-US" sz="2400" dirty="0" smtClean="0"/>
              <a:t>’s Query. ”FETCH” Used for multi row fetch of </a:t>
            </a:r>
            <a:r>
              <a:rPr lang="en-US" sz="2400" dirty="0" smtClean="0">
                <a:hlinkClick r:id="rId5"/>
              </a:rPr>
              <a:t>SQL</a:t>
            </a:r>
            <a:r>
              <a:rPr lang="en-US" sz="2400" dirty="0" smtClean="0"/>
              <a:t> data</a:t>
            </a:r>
          </a:p>
          <a:p>
            <a:r>
              <a:rPr lang="en-US" sz="2400" b="1" dirty="0" smtClean="0"/>
              <a:t>FETCHB</a:t>
            </a:r>
            <a:r>
              <a:rPr lang="en-US" sz="2400" dirty="0" smtClean="0"/>
              <a:t> - fetch batch</a:t>
            </a:r>
          </a:p>
          <a:p>
            <a:pPr>
              <a:buNone/>
            </a:pPr>
            <a:r>
              <a:rPr lang="en-US" sz="2400" dirty="0" smtClean="0"/>
              <a:t>‘</a:t>
            </a:r>
            <a:r>
              <a:rPr lang="en-US" sz="2400" b="1" dirty="0" smtClean="0"/>
              <a:t>TYPE</a:t>
            </a:r>
            <a:r>
              <a:rPr lang="en-US" sz="2400" dirty="0" smtClean="0"/>
              <a:t>’ and ‘</a:t>
            </a:r>
            <a:r>
              <a:rPr lang="en-US" sz="2400" b="1" dirty="0" smtClean="0"/>
              <a:t>NAME</a:t>
            </a:r>
            <a:r>
              <a:rPr lang="en-US" sz="2400" dirty="0" smtClean="0"/>
              <a:t>’ </a:t>
            </a:r>
            <a:r>
              <a:rPr lang="en-US" sz="2400" dirty="0" smtClean="0">
                <a:solidFill>
                  <a:srgbClr val="C00000"/>
                </a:solidFill>
              </a:rPr>
              <a:t>should not be empty</a:t>
            </a:r>
            <a:r>
              <a:rPr lang="en-US" sz="2400" dirty="0" smtClean="0"/>
              <a:t>. If it is empty, the corresponding CAL transaction is set as ‘UNSET’.</a:t>
            </a:r>
          </a:p>
        </p:txBody>
      </p:sp>
      <p:sp>
        <p:nvSpPr>
          <p:cNvPr id="11266" name="Rectangle 2"/>
          <p:cNvSpPr>
            <a:spLocks noGrp="1" noChangeArrowheads="1"/>
          </p:cNvSpPr>
          <p:nvPr>
            <p:ph type="title"/>
          </p:nvPr>
        </p:nvSpPr>
        <p:spPr/>
        <p:txBody>
          <a:bodyPr/>
          <a:lstStyle/>
          <a:p>
            <a:pPr eaLnBrk="1" hangingPunct="1"/>
            <a:r>
              <a:rPr lang="en-US" dirty="0" smtClean="0"/>
              <a:t>CAL Message TYPES</a:t>
            </a:r>
          </a:p>
        </p:txBody>
      </p:sp>
    </p:spTree>
    <p:extLst>
      <p:ext uri="{BB962C8B-B14F-4D97-AF65-F5344CB8AC3E}">
        <p14:creationId xmlns:p14="http://schemas.microsoft.com/office/powerpoint/2010/main" val="3460652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12"/>
          </p:nvPr>
        </p:nvSpPr>
        <p:spPr/>
        <p:txBody>
          <a:bodyPr/>
          <a:lstStyle/>
          <a:p>
            <a:pPr>
              <a:buNone/>
            </a:pPr>
            <a:r>
              <a:rPr lang="en-US" dirty="0" smtClean="0">
                <a:hlinkClick r:id="rId3" tooltip="Sort by this column"/>
              </a:rPr>
              <a:t>TYPE</a:t>
            </a:r>
            <a:r>
              <a:rPr lang="en-US" dirty="0" smtClean="0"/>
              <a:t>            </a:t>
            </a:r>
            <a:r>
              <a:rPr lang="en-US" dirty="0" smtClean="0">
                <a:hlinkClick r:id="rId4" tooltip="Sort by this column"/>
              </a:rPr>
              <a:t>Name</a:t>
            </a:r>
            <a:r>
              <a:rPr lang="en-US" dirty="0" smtClean="0"/>
              <a:t> </a:t>
            </a:r>
          </a:p>
          <a:p>
            <a:pPr>
              <a:buNone/>
            </a:pPr>
            <a:r>
              <a:rPr lang="en-US" sz="1800" b="1" dirty="0" smtClean="0"/>
              <a:t>URL		</a:t>
            </a:r>
            <a:r>
              <a:rPr lang="en-US" sz="1800" dirty="0" err="1" smtClean="0"/>
              <a:t>webapps_checkout_name</a:t>
            </a:r>
            <a:endParaRPr lang="en-US" sz="1800" dirty="0" smtClean="0"/>
          </a:p>
          <a:p>
            <a:pPr>
              <a:buNone/>
            </a:pPr>
            <a:r>
              <a:rPr lang="en-US" sz="1800" b="1" dirty="0" smtClean="0"/>
              <a:t>CALL_A		</a:t>
            </a:r>
            <a:r>
              <a:rPr lang="en-US" sz="1800" dirty="0" smtClean="0"/>
              <a:t>Service Name</a:t>
            </a:r>
          </a:p>
          <a:p>
            <a:pPr>
              <a:buNone/>
            </a:pPr>
            <a:r>
              <a:rPr lang="en-US" sz="1800" b="1" dirty="0" smtClean="0"/>
              <a:t>MAYFLY</a:t>
            </a:r>
            <a:r>
              <a:rPr lang="en-US" sz="1800" dirty="0" smtClean="0"/>
              <a:t> 	CONNECT, CREATE, GET,</a:t>
            </a:r>
            <a:r>
              <a:rPr lang="en-US" sz="1600" dirty="0" smtClean="0"/>
              <a:t>CONDITIONAL_UPDATE</a:t>
            </a:r>
          </a:p>
          <a:p>
            <a:pPr>
              <a:buNone/>
            </a:pPr>
            <a:r>
              <a:rPr lang="en-US" sz="1600" b="1" dirty="0" smtClean="0"/>
              <a:t>KEEBLER</a:t>
            </a:r>
            <a:r>
              <a:rPr lang="en-US" sz="1600" dirty="0" smtClean="0"/>
              <a:t>	Cookie handler</a:t>
            </a:r>
          </a:p>
          <a:p>
            <a:pPr>
              <a:buNone/>
            </a:pPr>
            <a:r>
              <a:rPr lang="en-US" sz="1800" b="1" dirty="0" smtClean="0"/>
              <a:t>SERVER_INFO	</a:t>
            </a:r>
            <a:r>
              <a:rPr lang="en-US" sz="1800" dirty="0" err="1" smtClean="0"/>
              <a:t>occ</a:t>
            </a:r>
            <a:r>
              <a:rPr lang="en-US" sz="1800" dirty="0" smtClean="0"/>
              <a:t>-risk  0 </a:t>
            </a:r>
            <a:r>
              <a:rPr lang="en-US" sz="1800" dirty="0" err="1" smtClean="0"/>
              <a:t>CurrentPID</a:t>
            </a:r>
            <a:r>
              <a:rPr lang="en-US" sz="1800" dirty="0" smtClean="0"/>
              <a:t>=7827</a:t>
            </a:r>
          </a:p>
          <a:p>
            <a:pPr>
              <a:buNone/>
            </a:pPr>
            <a:r>
              <a:rPr lang="en-US" sz="1800" b="1" dirty="0" smtClean="0"/>
              <a:t>EXEC 		</a:t>
            </a:r>
            <a:r>
              <a:rPr lang="en-US" sz="1800" dirty="0" smtClean="0"/>
              <a:t>47075185 0 27 HOST=RISK_POST </a:t>
            </a:r>
          </a:p>
        </p:txBody>
      </p:sp>
      <p:sp>
        <p:nvSpPr>
          <p:cNvPr id="11266" name="Rectangle 2"/>
          <p:cNvSpPr>
            <a:spLocks noGrp="1" noChangeArrowheads="1"/>
          </p:cNvSpPr>
          <p:nvPr>
            <p:ph type="title"/>
          </p:nvPr>
        </p:nvSpPr>
        <p:spPr/>
        <p:txBody>
          <a:bodyPr/>
          <a:lstStyle/>
          <a:p>
            <a:pPr eaLnBrk="1" hangingPunct="1"/>
            <a:r>
              <a:rPr lang="en-US" dirty="0" smtClean="0"/>
              <a:t>TYPE, NAME examples</a:t>
            </a:r>
          </a:p>
        </p:txBody>
      </p:sp>
    </p:spTree>
    <p:extLst>
      <p:ext uri="{BB962C8B-B14F-4D97-AF65-F5344CB8AC3E}">
        <p14:creationId xmlns:p14="http://schemas.microsoft.com/office/powerpoint/2010/main" val="548624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2"/>
          </p:nvPr>
        </p:nvSpPr>
        <p:spPr>
          <a:ln>
            <a:solidFill>
              <a:schemeClr val="accent1"/>
            </a:solidFill>
          </a:ln>
        </p:spPr>
        <p:txBody>
          <a:bodyPr/>
          <a:lstStyle/>
          <a:p>
            <a:r>
              <a:rPr lang="en-US" sz="2000" dirty="0" smtClean="0"/>
              <a:t>A successful transaction should have a </a:t>
            </a:r>
            <a:r>
              <a:rPr lang="en-US" sz="2000" dirty="0" smtClean="0">
                <a:solidFill>
                  <a:srgbClr val="FF0000"/>
                </a:solidFill>
              </a:rPr>
              <a:t>zero</a:t>
            </a:r>
            <a:r>
              <a:rPr lang="en-US" sz="2000" dirty="0" smtClean="0"/>
              <a:t> status code</a:t>
            </a:r>
          </a:p>
          <a:p>
            <a:r>
              <a:rPr lang="en-US" sz="2000" dirty="0" smtClean="0"/>
              <a:t>For failure, use the error status code scheme:</a:t>
            </a:r>
          </a:p>
          <a:p>
            <a:pPr lvl="1"/>
            <a:r>
              <a:rPr lang="en-US" dirty="0" smtClean="0"/>
              <a:t>Any non-zero status code will be flagged by CAL as an error</a:t>
            </a:r>
          </a:p>
          <a:p>
            <a:pPr lvl="1"/>
            <a:r>
              <a:rPr lang="en-US" dirty="0" smtClean="0"/>
              <a:t>It can also trigger CAL </a:t>
            </a:r>
            <a:r>
              <a:rPr lang="en-US" dirty="0" err="1" smtClean="0"/>
              <a:t>Notifier</a:t>
            </a:r>
            <a:r>
              <a:rPr lang="en-US" dirty="0" smtClean="0"/>
              <a:t> to send alert of the error for investigation</a:t>
            </a:r>
          </a:p>
          <a:p>
            <a:pPr lvl="1"/>
            <a:r>
              <a:rPr lang="en-US" dirty="0" smtClean="0"/>
              <a:t>Error Scheme: </a:t>
            </a:r>
          </a:p>
          <a:p>
            <a:pPr>
              <a:buNone/>
            </a:pPr>
            <a:r>
              <a:rPr lang="en-US" sz="1400" dirty="0" smtClean="0">
                <a:solidFill>
                  <a:srgbClr val="0070C0"/>
                </a:solidFill>
              </a:rPr>
              <a:t>         &lt;Severity&gt;.&lt;Calling Module Name&gt;.&lt;Error Category&gt;.&lt;Error Return Code&gt;</a:t>
            </a:r>
            <a:endParaRPr lang="en-US" sz="2000" dirty="0" smtClean="0">
              <a:solidFill>
                <a:srgbClr val="0070C0"/>
              </a:solidFill>
            </a:endParaRPr>
          </a:p>
          <a:p>
            <a:pPr lvl="1"/>
            <a:r>
              <a:rPr lang="en-US" dirty="0" smtClean="0">
                <a:solidFill>
                  <a:srgbClr val="FF0000"/>
                </a:solidFill>
              </a:rPr>
              <a:t>Severity</a:t>
            </a:r>
            <a:r>
              <a:rPr lang="en-US" dirty="0" smtClean="0"/>
              <a:t>: 1- fatal, 2 - error, 3 - warning </a:t>
            </a:r>
          </a:p>
          <a:p>
            <a:r>
              <a:rPr lang="en-US" sz="2000" i="1" dirty="0" smtClean="0">
                <a:solidFill>
                  <a:srgbClr val="FF0000"/>
                </a:solidFill>
              </a:rPr>
              <a:t>Fatal</a:t>
            </a:r>
            <a:r>
              <a:rPr lang="en-US" sz="2000" dirty="0" smtClean="0"/>
              <a:t>: a critical part of the system is not working, and needs to be looked at by Ops/SWAT ASAP. </a:t>
            </a:r>
          </a:p>
          <a:p>
            <a:r>
              <a:rPr lang="en-US" sz="2000" i="1" dirty="0" smtClean="0">
                <a:solidFill>
                  <a:srgbClr val="FF0000"/>
                </a:solidFill>
              </a:rPr>
              <a:t>Error</a:t>
            </a:r>
            <a:r>
              <a:rPr lang="en-US" sz="2000" dirty="0" smtClean="0"/>
              <a:t>: a part of the system is not working, but does not need immediate service. </a:t>
            </a:r>
          </a:p>
          <a:p>
            <a:r>
              <a:rPr lang="en-US" sz="2000" i="1" dirty="0" smtClean="0">
                <a:solidFill>
                  <a:srgbClr val="FF0000"/>
                </a:solidFill>
              </a:rPr>
              <a:t>Warning</a:t>
            </a:r>
            <a:r>
              <a:rPr lang="en-US" sz="2000" dirty="0" smtClean="0"/>
              <a:t>: a condition which might soon result in an error - Heads-up</a:t>
            </a:r>
          </a:p>
        </p:txBody>
      </p:sp>
      <p:sp>
        <p:nvSpPr>
          <p:cNvPr id="2" name="Title 1"/>
          <p:cNvSpPr>
            <a:spLocks noGrp="1"/>
          </p:cNvSpPr>
          <p:nvPr>
            <p:ph type="title"/>
          </p:nvPr>
        </p:nvSpPr>
        <p:spPr/>
        <p:txBody>
          <a:bodyPr/>
          <a:lstStyle/>
          <a:p>
            <a:r>
              <a:rPr lang="en-US" dirty="0" smtClean="0"/>
              <a:t>CAL Status codes</a:t>
            </a:r>
            <a:endParaRPr lang="en-US" dirty="0"/>
          </a:p>
        </p:txBody>
      </p:sp>
    </p:spTree>
    <p:extLst>
      <p:ext uri="{BB962C8B-B14F-4D97-AF65-F5344CB8AC3E}">
        <p14:creationId xmlns:p14="http://schemas.microsoft.com/office/powerpoint/2010/main" val="3608778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eaLnBrk="1" hangingPunct="1"/>
            <a:r>
              <a:rPr lang="en-US" dirty="0" smtClean="0"/>
              <a:t>What is CAL?</a:t>
            </a:r>
          </a:p>
          <a:p>
            <a:pPr eaLnBrk="1" hangingPunct="1"/>
            <a:r>
              <a:rPr lang="en-US" b="1" dirty="0" smtClean="0">
                <a:solidFill>
                  <a:srgbClr val="0070C0"/>
                </a:solidFill>
              </a:rPr>
              <a:t>CAL Best Practices</a:t>
            </a:r>
          </a:p>
          <a:p>
            <a:pPr eaLnBrk="1" hangingPunct="1"/>
            <a:r>
              <a:rPr lang="en-US" dirty="0" smtClean="0"/>
              <a:t>CAL API, Demo / Example</a:t>
            </a:r>
          </a:p>
          <a:p>
            <a:pPr eaLnBrk="1" hangingPunct="1"/>
            <a:r>
              <a:rPr lang="en-US" dirty="0" smtClean="0"/>
              <a:t>CAL Report View and Log View</a:t>
            </a:r>
          </a:p>
          <a:p>
            <a:pPr eaLnBrk="1" hangingPunct="1"/>
            <a:r>
              <a:rPr lang="en-US" dirty="0" smtClean="0"/>
              <a:t>Summary and Resources</a:t>
            </a:r>
          </a:p>
          <a:p>
            <a:pPr eaLnBrk="1" hangingPunct="1">
              <a:buFont typeface="Wingdings" pitchFamily="2" charset="2"/>
              <a:buNone/>
            </a:pPr>
            <a:endParaRPr lang="en-US" dirty="0" smtClean="0"/>
          </a:p>
        </p:txBody>
      </p:sp>
      <p:sp>
        <p:nvSpPr>
          <p:cNvPr id="5122"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305868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quarter" idx="12"/>
          </p:nvPr>
        </p:nvSpPr>
        <p:spPr/>
        <p:txBody>
          <a:bodyPr/>
          <a:lstStyle/>
          <a:p>
            <a:pPr eaLnBrk="1" hangingPunct="1"/>
            <a:r>
              <a:rPr lang="en-US" dirty="0" smtClean="0"/>
              <a:t>Application Failures</a:t>
            </a:r>
          </a:p>
          <a:p>
            <a:pPr lvl="1" eaLnBrk="1" hangingPunct="1"/>
            <a:r>
              <a:rPr lang="en-US" dirty="0" smtClean="0"/>
              <a:t>Log cases where your application fails</a:t>
            </a:r>
          </a:p>
          <a:p>
            <a:pPr eaLnBrk="1" hangingPunct="1">
              <a:spcBef>
                <a:spcPts val="1200"/>
              </a:spcBef>
            </a:pPr>
            <a:r>
              <a:rPr lang="en-US" dirty="0" smtClean="0"/>
              <a:t>The performance of interesting units of work:</a:t>
            </a:r>
          </a:p>
          <a:p>
            <a:pPr lvl="1" eaLnBrk="1" hangingPunct="1"/>
            <a:r>
              <a:rPr lang="en-US" dirty="0" smtClean="0"/>
              <a:t>High Impact or </a:t>
            </a:r>
            <a:r>
              <a:rPr lang="en-US" b="1" dirty="0" smtClean="0"/>
              <a:t>Highly Variable Processing</a:t>
            </a:r>
            <a:r>
              <a:rPr lang="en-US" dirty="0" smtClean="0"/>
              <a:t> </a:t>
            </a:r>
          </a:p>
          <a:p>
            <a:pPr lvl="1" eaLnBrk="1" hangingPunct="1"/>
            <a:r>
              <a:rPr lang="en-US" b="1" dirty="0" smtClean="0"/>
              <a:t>Client/Server</a:t>
            </a:r>
            <a:r>
              <a:rPr lang="en-US" dirty="0" smtClean="0"/>
              <a:t> Relationship (Usually done by the framework)</a:t>
            </a:r>
          </a:p>
          <a:p>
            <a:pPr lvl="2" eaLnBrk="1" hangingPunct="1"/>
            <a:r>
              <a:rPr lang="en-US" sz="2400" dirty="0" smtClean="0"/>
              <a:t>outgoing client requests to a new server</a:t>
            </a:r>
          </a:p>
          <a:p>
            <a:pPr lvl="2" eaLnBrk="1" hangingPunct="1"/>
            <a:r>
              <a:rPr lang="en-US" sz="2400" dirty="0" smtClean="0"/>
              <a:t>incoming requests inside the new server</a:t>
            </a:r>
          </a:p>
          <a:p>
            <a:pPr eaLnBrk="1" hangingPunct="1">
              <a:spcBef>
                <a:spcPts val="1200"/>
              </a:spcBef>
            </a:pPr>
            <a:r>
              <a:rPr lang="en-US" sz="2400" dirty="0" smtClean="0"/>
              <a:t>The maximum size of a CAL log (Heartbeat/ Event/ Transaction) must not exceed 4096 bytes including header.</a:t>
            </a:r>
          </a:p>
        </p:txBody>
      </p:sp>
      <p:sp>
        <p:nvSpPr>
          <p:cNvPr id="37890" name="Rectangle 2"/>
          <p:cNvSpPr>
            <a:spLocks noGrp="1" noChangeArrowheads="1"/>
          </p:cNvSpPr>
          <p:nvPr>
            <p:ph type="title"/>
          </p:nvPr>
        </p:nvSpPr>
        <p:spPr/>
        <p:txBody>
          <a:bodyPr/>
          <a:lstStyle/>
          <a:p>
            <a:pPr eaLnBrk="1" hangingPunct="1"/>
            <a:r>
              <a:rPr lang="en-US" smtClean="0"/>
              <a:t>Where to Add CAL logging?</a:t>
            </a:r>
          </a:p>
        </p:txBody>
      </p:sp>
    </p:spTree>
    <p:extLst>
      <p:ext uri="{BB962C8B-B14F-4D97-AF65-F5344CB8AC3E}">
        <p14:creationId xmlns:p14="http://schemas.microsoft.com/office/powerpoint/2010/main" val="1981959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quarter" idx="12"/>
          </p:nvPr>
        </p:nvSpPr>
        <p:spPr/>
        <p:txBody>
          <a:bodyPr/>
          <a:lstStyle/>
          <a:p>
            <a:pPr marL="400050" eaLnBrk="1" hangingPunct="1">
              <a:defRPr/>
            </a:pPr>
            <a:r>
              <a:rPr lang="en-US" sz="2400" b="1" dirty="0" smtClean="0"/>
              <a:t>Do not use CAL </a:t>
            </a:r>
            <a:r>
              <a:rPr lang="en-US" sz="2400" b="1" dirty="0" smtClean="0">
                <a:solidFill>
                  <a:srgbClr val="FF0000"/>
                </a:solidFill>
              </a:rPr>
              <a:t>Transactions</a:t>
            </a:r>
            <a:r>
              <a:rPr lang="en-US" sz="2400" b="1" dirty="0" smtClean="0"/>
              <a:t> for </a:t>
            </a:r>
            <a:endParaRPr lang="en-US" sz="2400" dirty="0" smtClean="0"/>
          </a:p>
          <a:p>
            <a:pPr marL="800100" lvl="1" indent="-342900" eaLnBrk="1" hangingPunct="1">
              <a:defRPr/>
            </a:pPr>
            <a:r>
              <a:rPr lang="en-US" sz="2000" dirty="0" smtClean="0"/>
              <a:t>Logging </a:t>
            </a:r>
            <a:r>
              <a:rPr lang="en-US" sz="2000" b="1" dirty="0" smtClean="0"/>
              <a:t>Sub-Millisecond</a:t>
            </a:r>
            <a:r>
              <a:rPr lang="en-US" sz="2000" dirty="0" smtClean="0"/>
              <a:t>, </a:t>
            </a:r>
            <a:r>
              <a:rPr lang="en-US" sz="2000" b="1" dirty="0" smtClean="0"/>
              <a:t>High Volume</a:t>
            </a:r>
            <a:r>
              <a:rPr lang="en-US" sz="2000" dirty="0" smtClean="0"/>
              <a:t> Transactions</a:t>
            </a:r>
          </a:p>
          <a:p>
            <a:pPr marL="800100" lvl="1" indent="-342900" eaLnBrk="1" hangingPunct="1">
              <a:defRPr/>
            </a:pPr>
            <a:r>
              <a:rPr lang="en-US" sz="2000" dirty="0" smtClean="0"/>
              <a:t>Not interested in timing statistics – use CAL Events and not Transactions</a:t>
            </a:r>
          </a:p>
          <a:p>
            <a:pPr marL="419100" indent="-304800" eaLnBrk="1" hangingPunct="1">
              <a:defRPr/>
            </a:pPr>
            <a:r>
              <a:rPr lang="en-US" sz="2400" b="1" dirty="0" smtClean="0"/>
              <a:t>Do not use CAL for </a:t>
            </a:r>
          </a:p>
          <a:p>
            <a:pPr marL="819150" lvl="1" indent="-304800" eaLnBrk="1" hangingPunct="1">
              <a:defRPr/>
            </a:pPr>
            <a:r>
              <a:rPr lang="en-US" sz="2000" dirty="0" err="1" smtClean="0"/>
              <a:t>Printf</a:t>
            </a:r>
            <a:r>
              <a:rPr lang="en-US" sz="2000" dirty="0" smtClean="0"/>
              <a:t>()-style debugging</a:t>
            </a:r>
          </a:p>
          <a:p>
            <a:pPr marL="381000" indent="-381000" eaLnBrk="1" hangingPunct="1">
              <a:defRPr/>
            </a:pPr>
            <a:r>
              <a:rPr lang="en-US" sz="2400" b="1" dirty="0" smtClean="0"/>
              <a:t>Size Matters</a:t>
            </a:r>
          </a:p>
          <a:p>
            <a:pPr marL="800100" lvl="1" indent="-342900" eaLnBrk="1" hangingPunct="1">
              <a:defRPr/>
            </a:pPr>
            <a:r>
              <a:rPr lang="en-US" sz="2000" dirty="0" smtClean="0"/>
              <a:t>PayPal CAL productions generates &gt; </a:t>
            </a:r>
            <a:r>
              <a:rPr lang="en-US" sz="2000" b="1" dirty="0" smtClean="0"/>
              <a:t>1 TB</a:t>
            </a:r>
            <a:r>
              <a:rPr lang="en-US" sz="2000" dirty="0" smtClean="0"/>
              <a:t>* amount of log data each day</a:t>
            </a:r>
          </a:p>
          <a:p>
            <a:pPr marL="800100" lvl="1" indent="-342900" eaLnBrk="1" hangingPunct="1">
              <a:defRPr/>
            </a:pPr>
            <a:r>
              <a:rPr lang="en-US" sz="2000" b="1" dirty="0" smtClean="0"/>
              <a:t>The maximum size of a CAL log (Heartbeat/Event/Transaction) must not exceed 4096 bytes (4KB) including header.</a:t>
            </a:r>
          </a:p>
          <a:p>
            <a:pPr marL="800100" lvl="1" indent="-342900" eaLnBrk="1" hangingPunct="1">
              <a:defRPr/>
            </a:pPr>
            <a:endParaRPr lang="en-US" sz="2000" dirty="0" smtClean="0"/>
          </a:p>
          <a:p>
            <a:pPr marL="800100" lvl="1" indent="-342900" eaLnBrk="1" hangingPunct="1">
              <a:defRPr/>
            </a:pPr>
            <a:endParaRPr lang="en-US" sz="1800" dirty="0" smtClean="0"/>
          </a:p>
          <a:p>
            <a:pPr lvl="4" algn="r" eaLnBrk="1" hangingPunct="1">
              <a:buFont typeface="Wingdings" pitchFamily="2" charset="2"/>
              <a:buNone/>
              <a:defRPr/>
            </a:pPr>
            <a:r>
              <a:rPr lang="en-US" sz="1000" i="1" dirty="0" smtClean="0"/>
              <a:t>*</a:t>
            </a:r>
          </a:p>
        </p:txBody>
      </p:sp>
      <p:sp>
        <p:nvSpPr>
          <p:cNvPr id="38914" name="Rectangle 2"/>
          <p:cNvSpPr>
            <a:spLocks noGrp="1" noChangeArrowheads="1"/>
          </p:cNvSpPr>
          <p:nvPr>
            <p:ph type="title"/>
          </p:nvPr>
        </p:nvSpPr>
        <p:spPr/>
        <p:txBody>
          <a:bodyPr/>
          <a:lstStyle/>
          <a:p>
            <a:pPr eaLnBrk="1" hangingPunct="1"/>
            <a:r>
              <a:rPr lang="en-US" smtClean="0"/>
              <a:t>Guidelines: When to not use CAL</a:t>
            </a:r>
          </a:p>
        </p:txBody>
      </p:sp>
    </p:spTree>
    <p:extLst>
      <p:ext uri="{BB962C8B-B14F-4D97-AF65-F5344CB8AC3E}">
        <p14:creationId xmlns:p14="http://schemas.microsoft.com/office/powerpoint/2010/main" val="3310530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25450" y="209550"/>
            <a:ext cx="8293100" cy="55245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dirty="0" smtClean="0">
              <a:ln>
                <a:noFill/>
              </a:ln>
              <a:solidFill>
                <a:srgbClr val="FFC000"/>
              </a:solidFill>
              <a:effectLst/>
              <a:uLnTx/>
              <a:uFillTx/>
              <a:latin typeface="+mj-lt"/>
              <a:ea typeface="+mj-ea"/>
              <a:cs typeface="+mj-cs"/>
            </a:endParaRPr>
          </a:p>
        </p:txBody>
      </p:sp>
      <p:sp>
        <p:nvSpPr>
          <p:cNvPr id="4" name="Text Placeholder 3"/>
          <p:cNvSpPr>
            <a:spLocks noGrp="1"/>
          </p:cNvSpPr>
          <p:nvPr>
            <p:ph type="body" sz="quarter" idx="12"/>
          </p:nvPr>
        </p:nvSpPr>
        <p:spPr/>
        <p:txBody>
          <a:bodyPr/>
          <a:lstStyle/>
          <a:p>
            <a:pPr marL="0" indent="0">
              <a:buNone/>
            </a:pPr>
            <a:r>
              <a:rPr lang="en-US" dirty="0" smtClean="0"/>
              <a:t>Node CAL page</a:t>
            </a:r>
            <a:endParaRPr lang="en-US" sz="2400" dirty="0" smtClean="0">
              <a:hlinkClick r:id="rId3"/>
            </a:endParaRPr>
          </a:p>
          <a:p>
            <a:r>
              <a:rPr lang="en-US" sz="2400" dirty="0" smtClean="0">
                <a:hlinkClick r:id="rId3"/>
              </a:rPr>
              <a:t>http</a:t>
            </a:r>
            <a:r>
              <a:rPr lang="en-US" sz="2400" dirty="0">
                <a:hlinkClick r:id="rId3"/>
              </a:rPr>
              <a:t>://</a:t>
            </a:r>
            <a:r>
              <a:rPr lang="en-US" sz="2400" dirty="0" smtClean="0">
                <a:hlinkClick r:id="rId3"/>
              </a:rPr>
              <a:t>cal-web-stage-vip.qa.paypal.com/cgi/logview?p_cmd=list</a:t>
            </a:r>
          </a:p>
          <a:p>
            <a:r>
              <a:rPr lang="en-US" sz="2400" dirty="0">
                <a:hlinkClick r:id="rId3"/>
              </a:rPr>
              <a:t>http://mscal.qa.paypal.com/cgi/logview</a:t>
            </a:r>
            <a:endParaRPr lang="en-US" sz="2400" dirty="0" smtClean="0">
              <a:hlinkClick r:id="rId3"/>
            </a:endParaRPr>
          </a:p>
          <a:p>
            <a:r>
              <a:rPr lang="en-US" sz="2400" dirty="0" smtClean="0"/>
              <a:t>Then search for you application name</a:t>
            </a:r>
          </a:p>
          <a:p>
            <a:r>
              <a:rPr lang="en-US" sz="2400" dirty="0" smtClean="0"/>
              <a:t>Used for CAL messages for Altus deployed applications</a:t>
            </a:r>
            <a:endParaRPr lang="en-US" sz="2400" dirty="0"/>
          </a:p>
          <a:p>
            <a:r>
              <a:rPr lang="en-US" sz="2400" dirty="0"/>
              <a:t> </a:t>
            </a:r>
            <a:r>
              <a:rPr lang="en-US" sz="2400" dirty="0" smtClean="0"/>
              <a:t>CAL Confluence page</a:t>
            </a:r>
          </a:p>
          <a:p>
            <a:pPr marL="0" indent="0">
              <a:buNone/>
            </a:pPr>
            <a:r>
              <a:rPr lang="en-US" sz="2400" dirty="0">
                <a:hlinkClick r:id="rId4"/>
              </a:rPr>
              <a:t>https://engineering.paypalcorp.com/confluence/display/CAL/CAL+</a:t>
            </a:r>
            <a:r>
              <a:rPr lang="en-US" sz="2400" dirty="0" smtClean="0">
                <a:hlinkClick r:id="rId4"/>
              </a:rPr>
              <a:t>Cookbook</a:t>
            </a:r>
            <a:endParaRPr lang="en-US" sz="2400" dirty="0" smtClean="0"/>
          </a:p>
          <a:p>
            <a:endParaRPr lang="en-US" sz="2400" dirty="0"/>
          </a:p>
          <a:p>
            <a:endParaRPr lang="en-US" sz="2400" dirty="0"/>
          </a:p>
          <a:p>
            <a:pPr algn="ctr"/>
            <a:endParaRPr lang="en-US" sz="2400" dirty="0"/>
          </a:p>
          <a:p>
            <a:pPr marL="0" indent="0">
              <a:buNone/>
            </a:pPr>
            <a:endParaRPr lang="en-US" dirty="0"/>
          </a:p>
        </p:txBody>
      </p:sp>
      <p:sp>
        <p:nvSpPr>
          <p:cNvPr id="2" name="Title 1"/>
          <p:cNvSpPr>
            <a:spLocks noGrp="1"/>
          </p:cNvSpPr>
          <p:nvPr>
            <p:ph type="title"/>
          </p:nvPr>
        </p:nvSpPr>
        <p:spPr/>
        <p:txBody>
          <a:bodyPr/>
          <a:lstStyle/>
          <a:p>
            <a:r>
              <a:rPr lang="en-US" sz="2800" b="1" dirty="0">
                <a:solidFill>
                  <a:schemeClr val="accent2"/>
                </a:solidFill>
              </a:rPr>
              <a:t>CAL – Centralized Application Logging</a:t>
            </a:r>
            <a:br>
              <a:rPr lang="en-US" sz="2800" b="1" dirty="0">
                <a:solidFill>
                  <a:schemeClr val="accent2"/>
                </a:solidFill>
              </a:rPr>
            </a:br>
            <a:r>
              <a:rPr lang="en-US" sz="2800" b="1" kern="0" cap="none" dirty="0">
                <a:solidFill>
                  <a:srgbClr val="FFC000"/>
                </a:solidFill>
              </a:rPr>
              <a:t/>
            </a:r>
            <a:br>
              <a:rPr lang="en-US" sz="2800" b="1" kern="0" cap="none" dirty="0">
                <a:solidFill>
                  <a:srgbClr val="FFC000"/>
                </a:solidFill>
              </a:rPr>
            </a:br>
            <a:endParaRPr lang="en-US" dirty="0"/>
          </a:p>
        </p:txBody>
      </p:sp>
    </p:spTree>
    <p:extLst>
      <p:ext uri="{BB962C8B-B14F-4D97-AF65-F5344CB8AC3E}">
        <p14:creationId xmlns:p14="http://schemas.microsoft.com/office/powerpoint/2010/main" val="1635084703"/>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eaLnBrk="1" hangingPunct="1"/>
            <a:r>
              <a:rPr lang="en-US" dirty="0" smtClean="0"/>
              <a:t>What is CAL?</a:t>
            </a:r>
          </a:p>
          <a:p>
            <a:pPr eaLnBrk="1" hangingPunct="1"/>
            <a:r>
              <a:rPr lang="en-US" dirty="0" smtClean="0"/>
              <a:t>CAL Best Practices</a:t>
            </a:r>
          </a:p>
          <a:p>
            <a:pPr eaLnBrk="1" hangingPunct="1"/>
            <a:r>
              <a:rPr lang="en-US" b="1" dirty="0" smtClean="0">
                <a:solidFill>
                  <a:srgbClr val="0070C0"/>
                </a:solidFill>
              </a:rPr>
              <a:t>CAL Report View and Log View</a:t>
            </a:r>
          </a:p>
          <a:p>
            <a:pPr eaLnBrk="1" hangingPunct="1"/>
            <a:r>
              <a:rPr lang="en-US" dirty="0" smtClean="0"/>
              <a:t>CAL API, Demo / Example</a:t>
            </a:r>
          </a:p>
          <a:p>
            <a:pPr eaLnBrk="1" hangingPunct="1"/>
            <a:r>
              <a:rPr lang="en-US" dirty="0" smtClean="0"/>
              <a:t>Resources and Summary</a:t>
            </a:r>
          </a:p>
          <a:p>
            <a:pPr eaLnBrk="1" hangingPunct="1">
              <a:buFont typeface="Wingdings" pitchFamily="2" charset="2"/>
              <a:buNone/>
            </a:pPr>
            <a:endParaRPr lang="en-US" dirty="0" smtClean="0"/>
          </a:p>
        </p:txBody>
      </p:sp>
      <p:sp>
        <p:nvSpPr>
          <p:cNvPr id="5122"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2152693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sz="quarter" idx="12"/>
          </p:nvPr>
        </p:nvSpPr>
        <p:spPr/>
        <p:txBody>
          <a:bodyPr/>
          <a:lstStyle/>
          <a:p>
            <a:pPr>
              <a:lnSpc>
                <a:spcPct val="90000"/>
              </a:lnSpc>
              <a:buFont typeface="Wingdings" pitchFamily="2" charset="2"/>
              <a:buNone/>
            </a:pPr>
            <a:r>
              <a:rPr lang="en-US" sz="1800" dirty="0" smtClean="0">
                <a:solidFill>
                  <a:schemeClr val="accent2"/>
                </a:solidFill>
              </a:rPr>
              <a:t>All under </a:t>
            </a:r>
            <a:r>
              <a:rPr lang="en-US" sz="1800" dirty="0" smtClean="0">
                <a:solidFill>
                  <a:schemeClr val="accent2"/>
                </a:solidFill>
                <a:hlinkClick r:id="rId2"/>
              </a:rPr>
              <a:t>http://cal.vip.paypal.com</a:t>
            </a:r>
            <a:r>
              <a:rPr lang="en-US" sz="1800" dirty="0" smtClean="0">
                <a:solidFill>
                  <a:schemeClr val="accent2"/>
                </a:solidFill>
              </a:rPr>
              <a:t> </a:t>
            </a:r>
          </a:p>
          <a:p>
            <a:pPr>
              <a:lnSpc>
                <a:spcPct val="90000"/>
              </a:lnSpc>
            </a:pPr>
            <a:r>
              <a:rPr lang="en-US" sz="1800" dirty="0" smtClean="0">
                <a:solidFill>
                  <a:schemeClr val="accent2"/>
                </a:solidFill>
              </a:rPr>
              <a:t>PayPal CAL </a:t>
            </a:r>
            <a:r>
              <a:rPr lang="en-US" sz="1800" dirty="0" err="1" smtClean="0">
                <a:solidFill>
                  <a:schemeClr val="accent2"/>
                </a:solidFill>
              </a:rPr>
              <a:t>ErrorView</a:t>
            </a:r>
            <a:endParaRPr lang="en-US" sz="1800" dirty="0" smtClean="0">
              <a:solidFill>
                <a:schemeClr val="accent2"/>
              </a:solidFill>
            </a:endParaRPr>
          </a:p>
          <a:p>
            <a:pPr lvl="1">
              <a:lnSpc>
                <a:spcPct val="90000"/>
              </a:lnSpc>
            </a:pPr>
            <a:r>
              <a:rPr lang="en-US" sz="1600" dirty="0" smtClean="0"/>
              <a:t>Search production errors by keywords</a:t>
            </a:r>
          </a:p>
          <a:p>
            <a:pPr lvl="1">
              <a:lnSpc>
                <a:spcPct val="90000"/>
              </a:lnSpc>
            </a:pPr>
            <a:r>
              <a:rPr lang="en-US" sz="1600" dirty="0" smtClean="0"/>
              <a:t>Production access:</a:t>
            </a:r>
            <a:r>
              <a:rPr lang="en-US" sz="1600" dirty="0" smtClean="0">
                <a:solidFill>
                  <a:schemeClr val="accent2"/>
                </a:solidFill>
              </a:rPr>
              <a:t> </a:t>
            </a:r>
            <a:r>
              <a:rPr lang="en-US" sz="1000" dirty="0" smtClean="0">
                <a:hlinkClick r:id="rId3"/>
              </a:rPr>
              <a:t>http://cal-dev02.ca1.paypal.com:8080/cgi-bin/error_view/index.php?start=error</a:t>
            </a:r>
            <a:r>
              <a:rPr lang="en-US" dirty="0" smtClean="0"/>
              <a:t> </a:t>
            </a:r>
            <a:endParaRPr lang="en-US" sz="1200" dirty="0" smtClean="0">
              <a:solidFill>
                <a:schemeClr val="accent2"/>
              </a:solidFill>
            </a:endParaRPr>
          </a:p>
          <a:p>
            <a:pPr>
              <a:lnSpc>
                <a:spcPct val="90000"/>
              </a:lnSpc>
            </a:pPr>
            <a:r>
              <a:rPr lang="en-US" sz="1800" dirty="0" smtClean="0">
                <a:solidFill>
                  <a:schemeClr val="accent2"/>
                </a:solidFill>
              </a:rPr>
              <a:t>Correlation ID Search</a:t>
            </a:r>
          </a:p>
          <a:p>
            <a:pPr lvl="1">
              <a:lnSpc>
                <a:spcPct val="90000"/>
              </a:lnSpc>
            </a:pPr>
            <a:r>
              <a:rPr lang="en-US" sz="1600" dirty="0" smtClean="0">
                <a:solidFill>
                  <a:schemeClr val="accent2"/>
                </a:solidFill>
              </a:rPr>
              <a:t>locate the specific mid tier instances</a:t>
            </a:r>
          </a:p>
          <a:p>
            <a:pPr lvl="1">
              <a:lnSpc>
                <a:spcPct val="90000"/>
              </a:lnSpc>
            </a:pPr>
            <a:r>
              <a:rPr lang="en-US" sz="1400" dirty="0" smtClean="0"/>
              <a:t>Production access</a:t>
            </a:r>
            <a:r>
              <a:rPr lang="en-US" sz="1400" dirty="0"/>
              <a:t>:   http://</a:t>
            </a:r>
            <a:r>
              <a:rPr lang="en-US" sz="1400" dirty="0" err="1"/>
              <a:t>cal.vip.paypal.com</a:t>
            </a:r>
            <a:r>
              <a:rPr lang="en-US" sz="1400" dirty="0"/>
              <a:t>/</a:t>
            </a:r>
            <a:r>
              <a:rPr lang="en-US" sz="1400" dirty="0" err="1" smtClean="0"/>
              <a:t>idsearch.html</a:t>
            </a:r>
            <a:endParaRPr lang="en-US" sz="1600" dirty="0" smtClean="0">
              <a:solidFill>
                <a:schemeClr val="accent2"/>
              </a:solidFill>
            </a:endParaRPr>
          </a:p>
          <a:p>
            <a:pPr>
              <a:lnSpc>
                <a:spcPct val="90000"/>
              </a:lnSpc>
            </a:pPr>
            <a:r>
              <a:rPr lang="en-US" sz="1800" dirty="0" smtClean="0">
                <a:solidFill>
                  <a:schemeClr val="accent2"/>
                </a:solidFill>
              </a:rPr>
              <a:t>CAL </a:t>
            </a:r>
            <a:r>
              <a:rPr lang="en-US" sz="1800" dirty="0" err="1" smtClean="0">
                <a:solidFill>
                  <a:schemeClr val="accent2"/>
                </a:solidFill>
              </a:rPr>
              <a:t>Logview</a:t>
            </a:r>
            <a:r>
              <a:rPr lang="en-US" sz="1800" dirty="0" smtClean="0"/>
              <a:t>: </a:t>
            </a:r>
          </a:p>
          <a:p>
            <a:pPr lvl="1">
              <a:lnSpc>
                <a:spcPct val="90000"/>
              </a:lnSpc>
            </a:pPr>
            <a:r>
              <a:rPr lang="en-US" sz="1600" dirty="0" smtClean="0"/>
              <a:t>Provides: Detail CAL message logging information for all pools.</a:t>
            </a:r>
          </a:p>
          <a:p>
            <a:pPr lvl="1">
              <a:lnSpc>
                <a:spcPct val="90000"/>
              </a:lnSpc>
            </a:pPr>
            <a:r>
              <a:rPr lang="en-US" sz="1600" dirty="0" smtClean="0"/>
              <a:t>Usage: high level glance, detail diagnostic</a:t>
            </a:r>
          </a:p>
          <a:p>
            <a:pPr lvl="1">
              <a:lnSpc>
                <a:spcPct val="90000"/>
              </a:lnSpc>
            </a:pPr>
            <a:r>
              <a:rPr lang="en-US" sz="1600" dirty="0" smtClean="0"/>
              <a:t>Stage2 access: </a:t>
            </a:r>
            <a:r>
              <a:rPr lang="en-US" sz="1200" dirty="0" smtClean="0">
                <a:hlinkClick r:id="rId4"/>
              </a:rPr>
              <a:t>http://cal.vip.ca1.paypal.com/cgi/logview</a:t>
            </a:r>
            <a:r>
              <a:rPr lang="en-US" sz="1600" dirty="0" smtClean="0"/>
              <a:t>  </a:t>
            </a:r>
          </a:p>
          <a:p>
            <a:pPr lvl="1">
              <a:lnSpc>
                <a:spcPct val="90000"/>
              </a:lnSpc>
            </a:pPr>
            <a:r>
              <a:rPr lang="en-US" sz="1600" dirty="0" smtClean="0"/>
              <a:t>Production access: </a:t>
            </a:r>
            <a:r>
              <a:rPr lang="en-US" sz="1200" dirty="0" smtClean="0">
                <a:hlinkClick r:id="rId5"/>
              </a:rPr>
              <a:t>http://cal.vip.paypal.com/cgi/logview</a:t>
            </a:r>
            <a:endParaRPr lang="en-US" sz="1200" dirty="0" smtClean="0"/>
          </a:p>
          <a:p>
            <a:pPr>
              <a:lnSpc>
                <a:spcPct val="90000"/>
              </a:lnSpc>
            </a:pPr>
            <a:r>
              <a:rPr lang="en-US" sz="1800" dirty="0" smtClean="0">
                <a:solidFill>
                  <a:schemeClr val="accent2"/>
                </a:solidFill>
              </a:rPr>
              <a:t>See next page.</a:t>
            </a:r>
            <a:endParaRPr lang="en-US" sz="1600" dirty="0" smtClean="0"/>
          </a:p>
        </p:txBody>
      </p:sp>
      <p:sp>
        <p:nvSpPr>
          <p:cNvPr id="30722" name="Rectangle 2"/>
          <p:cNvSpPr>
            <a:spLocks noGrp="1" noChangeArrowheads="1"/>
          </p:cNvSpPr>
          <p:nvPr>
            <p:ph type="title"/>
          </p:nvPr>
        </p:nvSpPr>
        <p:spPr/>
        <p:txBody>
          <a:bodyPr/>
          <a:lstStyle/>
          <a:p>
            <a:r>
              <a:rPr lang="en-US" smtClean="0"/>
              <a:t>CAL Reporting Tools</a:t>
            </a:r>
          </a:p>
        </p:txBody>
      </p:sp>
    </p:spTree>
    <p:extLst>
      <p:ext uri="{BB962C8B-B14F-4D97-AF65-F5344CB8AC3E}">
        <p14:creationId xmlns:p14="http://schemas.microsoft.com/office/powerpoint/2010/main" val="3231284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sz="quarter" idx="12"/>
          </p:nvPr>
        </p:nvSpPr>
        <p:spPr/>
        <p:txBody>
          <a:bodyPr/>
          <a:lstStyle/>
          <a:p>
            <a:pPr>
              <a:lnSpc>
                <a:spcPct val="90000"/>
              </a:lnSpc>
              <a:buFont typeface="Wingdings" pitchFamily="2" charset="2"/>
              <a:buNone/>
            </a:pPr>
            <a:r>
              <a:rPr lang="en-US" sz="1800" dirty="0" smtClean="0">
                <a:solidFill>
                  <a:schemeClr val="accent2"/>
                </a:solidFill>
              </a:rPr>
              <a:t>All under </a:t>
            </a:r>
            <a:r>
              <a:rPr lang="en-US" sz="1800" dirty="0" smtClean="0">
                <a:solidFill>
                  <a:schemeClr val="accent2"/>
                </a:solidFill>
                <a:hlinkClick r:id="rId2"/>
              </a:rPr>
              <a:t>http://cal.vip.paypal.com</a:t>
            </a:r>
            <a:r>
              <a:rPr lang="en-US" sz="1800" dirty="0" smtClean="0">
                <a:solidFill>
                  <a:schemeClr val="accent2"/>
                </a:solidFill>
              </a:rPr>
              <a:t> </a:t>
            </a:r>
          </a:p>
          <a:p>
            <a:pPr>
              <a:lnSpc>
                <a:spcPct val="90000"/>
              </a:lnSpc>
            </a:pPr>
            <a:r>
              <a:rPr lang="en-US" sz="1800" dirty="0" smtClean="0">
                <a:solidFill>
                  <a:schemeClr val="accent2"/>
                </a:solidFill>
              </a:rPr>
              <a:t>DEN and PHX CAL Hourly and Daily Reports</a:t>
            </a:r>
            <a:r>
              <a:rPr lang="en-US" sz="1800" dirty="0" smtClean="0"/>
              <a:t>: </a:t>
            </a:r>
          </a:p>
          <a:p>
            <a:pPr lvl="1">
              <a:lnSpc>
                <a:spcPct val="90000"/>
              </a:lnSpc>
            </a:pPr>
            <a:r>
              <a:rPr lang="en-US" sz="1600" dirty="0" smtClean="0"/>
              <a:t>Provides: PayPal application statistics aggregated from CAL message log</a:t>
            </a:r>
          </a:p>
          <a:p>
            <a:pPr lvl="1">
              <a:lnSpc>
                <a:spcPct val="90000"/>
              </a:lnSpc>
            </a:pPr>
            <a:r>
              <a:rPr lang="en-US" sz="1600" dirty="0" smtClean="0"/>
              <a:t>Production access: </a:t>
            </a:r>
            <a:r>
              <a:rPr lang="en-US" sz="1200" dirty="0" smtClean="0">
                <a:hlinkClick r:id="rId3"/>
              </a:rPr>
              <a:t>http://cal.vip.paypal.com/24x7/2005/06-June/06/16:00:00/report/</a:t>
            </a:r>
            <a:endParaRPr lang="en-US" sz="1200" dirty="0" smtClean="0"/>
          </a:p>
          <a:p>
            <a:pPr>
              <a:lnSpc>
                <a:spcPct val="90000"/>
              </a:lnSpc>
            </a:pPr>
            <a:endParaRPr lang="en-US" sz="1600" dirty="0" smtClean="0"/>
          </a:p>
        </p:txBody>
      </p:sp>
      <p:sp>
        <p:nvSpPr>
          <p:cNvPr id="30722" name="Rectangle 2"/>
          <p:cNvSpPr>
            <a:spLocks noGrp="1" noChangeArrowheads="1"/>
          </p:cNvSpPr>
          <p:nvPr>
            <p:ph type="title"/>
          </p:nvPr>
        </p:nvSpPr>
        <p:spPr/>
        <p:txBody>
          <a:bodyPr/>
          <a:lstStyle/>
          <a:p>
            <a:r>
              <a:rPr lang="en-US" dirty="0" smtClean="0"/>
              <a:t>CAL Reporting Tools – CONT.</a:t>
            </a:r>
          </a:p>
        </p:txBody>
      </p:sp>
    </p:spTree>
    <p:extLst>
      <p:ext uri="{BB962C8B-B14F-4D97-AF65-F5344CB8AC3E}">
        <p14:creationId xmlns:p14="http://schemas.microsoft.com/office/powerpoint/2010/main" val="998334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sz="quarter" idx="12"/>
          </p:nvPr>
        </p:nvSpPr>
        <p:spPr/>
        <p:txBody>
          <a:bodyPr/>
          <a:lstStyle/>
          <a:p>
            <a:pPr>
              <a:lnSpc>
                <a:spcPct val="90000"/>
              </a:lnSpc>
            </a:pPr>
            <a:endParaRPr lang="en-US" sz="1600" dirty="0" smtClean="0"/>
          </a:p>
        </p:txBody>
      </p:sp>
      <p:sp>
        <p:nvSpPr>
          <p:cNvPr id="30722" name="Rectangle 2"/>
          <p:cNvSpPr>
            <a:spLocks noGrp="1" noChangeArrowheads="1"/>
          </p:cNvSpPr>
          <p:nvPr>
            <p:ph type="title"/>
          </p:nvPr>
        </p:nvSpPr>
        <p:spPr/>
        <p:txBody>
          <a:bodyPr/>
          <a:lstStyle/>
          <a:p>
            <a:r>
              <a:rPr lang="en-US" dirty="0" smtClean="0"/>
              <a:t>Open the Application</a:t>
            </a:r>
          </a:p>
        </p:txBody>
      </p:sp>
      <p:pic>
        <p:nvPicPr>
          <p:cNvPr id="2" name="Picture 1"/>
          <p:cNvPicPr>
            <a:picLocks noChangeAspect="1"/>
          </p:cNvPicPr>
          <p:nvPr/>
        </p:nvPicPr>
        <p:blipFill>
          <a:blip r:embed="rId2"/>
          <a:stretch>
            <a:fillRect/>
          </a:stretch>
        </p:blipFill>
        <p:spPr>
          <a:xfrm>
            <a:off x="381000" y="1143000"/>
            <a:ext cx="8204200" cy="4801061"/>
          </a:xfrm>
          <a:prstGeom prst="rect">
            <a:avLst/>
          </a:prstGeom>
        </p:spPr>
      </p:pic>
      <p:sp>
        <p:nvSpPr>
          <p:cNvPr id="5" name="Oval 6"/>
          <p:cNvSpPr>
            <a:spLocks noChangeArrowheads="1"/>
          </p:cNvSpPr>
          <p:nvPr/>
        </p:nvSpPr>
        <p:spPr bwMode="auto">
          <a:xfrm>
            <a:off x="2514600" y="1143000"/>
            <a:ext cx="1905000" cy="457200"/>
          </a:xfrm>
          <a:prstGeom prst="ellipse">
            <a:avLst/>
          </a:prstGeom>
          <a:noFill/>
          <a:ln w="38100">
            <a:solidFill>
              <a:srgbClr val="FF0066"/>
            </a:solidFill>
            <a:round/>
            <a:headEnd/>
            <a:tailEnd/>
          </a:ln>
        </p:spPr>
        <p:txBody>
          <a:bodyPr wrap="none" anchor="ctr"/>
          <a:lstStyle/>
          <a:p>
            <a:endParaRPr lang="en-US"/>
          </a:p>
        </p:txBody>
      </p:sp>
    </p:spTree>
    <p:extLst>
      <p:ext uri="{BB962C8B-B14F-4D97-AF65-F5344CB8AC3E}">
        <p14:creationId xmlns:p14="http://schemas.microsoft.com/office/powerpoint/2010/main" val="50360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a:p>
          <a:p>
            <a:endParaRPr lang="en-US" dirty="0"/>
          </a:p>
          <a:p>
            <a:endParaRPr lang="en-US" dirty="0"/>
          </a:p>
          <a:p>
            <a:endParaRPr lang="en-US" dirty="0"/>
          </a:p>
          <a:p>
            <a:endParaRPr lang="en-US" dirty="0"/>
          </a:p>
          <a:p>
            <a:r>
              <a:rPr lang="en-US" dirty="0" smtClean="0"/>
              <a:t>Search the browser page for your project name</a:t>
            </a:r>
            <a:endParaRPr lang="en-US" dirty="0"/>
          </a:p>
        </p:txBody>
      </p:sp>
      <p:sp>
        <p:nvSpPr>
          <p:cNvPr id="34818" name="Rectangle 2"/>
          <p:cNvSpPr>
            <a:spLocks noGrp="1" noChangeArrowheads="1"/>
          </p:cNvSpPr>
          <p:nvPr>
            <p:ph type="title"/>
          </p:nvPr>
        </p:nvSpPr>
        <p:spPr/>
        <p:txBody>
          <a:bodyPr/>
          <a:lstStyle/>
          <a:p>
            <a:r>
              <a:rPr lang="en-US" smtClean="0"/>
              <a:t>CAL LogView</a:t>
            </a:r>
          </a:p>
        </p:txBody>
      </p:sp>
      <p:grpSp>
        <p:nvGrpSpPr>
          <p:cNvPr id="6" name="Group 5"/>
          <p:cNvGrpSpPr/>
          <p:nvPr/>
        </p:nvGrpSpPr>
        <p:grpSpPr>
          <a:xfrm>
            <a:off x="304800" y="1143000"/>
            <a:ext cx="8603821" cy="2427383"/>
            <a:chOff x="304800" y="1143000"/>
            <a:chExt cx="8603821" cy="2427383"/>
          </a:xfrm>
        </p:grpSpPr>
        <p:pic>
          <p:nvPicPr>
            <p:cNvPr id="3" name="Picture 2"/>
            <p:cNvPicPr>
              <a:picLocks noChangeAspect="1"/>
            </p:cNvPicPr>
            <p:nvPr/>
          </p:nvPicPr>
          <p:blipFill>
            <a:blip r:embed="rId2"/>
            <a:stretch>
              <a:fillRect/>
            </a:stretch>
          </p:blipFill>
          <p:spPr>
            <a:xfrm>
              <a:off x="304800" y="1143000"/>
              <a:ext cx="8603821" cy="2427383"/>
            </a:xfrm>
            <a:prstGeom prst="rect">
              <a:avLst/>
            </a:prstGeom>
          </p:spPr>
        </p:pic>
        <p:sp>
          <p:nvSpPr>
            <p:cNvPr id="8" name="Oval 6"/>
            <p:cNvSpPr>
              <a:spLocks noChangeArrowheads="1"/>
            </p:cNvSpPr>
            <p:nvPr/>
          </p:nvSpPr>
          <p:spPr bwMode="auto">
            <a:xfrm>
              <a:off x="7696200" y="1600200"/>
              <a:ext cx="1112244" cy="381000"/>
            </a:xfrm>
            <a:prstGeom prst="ellipse">
              <a:avLst/>
            </a:prstGeom>
            <a:noFill/>
            <a:ln w="38100">
              <a:solidFill>
                <a:srgbClr val="FF0066"/>
              </a:solidFill>
              <a:round/>
              <a:headEnd/>
              <a:tailEnd/>
            </a:ln>
          </p:spPr>
          <p:txBody>
            <a:bodyPr wrap="none" anchor="ctr"/>
            <a:lstStyle/>
            <a:p>
              <a:endParaRPr lang="en-US"/>
            </a:p>
          </p:txBody>
        </p:sp>
      </p:grpSp>
      <p:grpSp>
        <p:nvGrpSpPr>
          <p:cNvPr id="7" name="Group 6"/>
          <p:cNvGrpSpPr/>
          <p:nvPr/>
        </p:nvGrpSpPr>
        <p:grpSpPr>
          <a:xfrm>
            <a:off x="381000" y="4267200"/>
            <a:ext cx="8242376" cy="1393195"/>
            <a:chOff x="381000" y="4267200"/>
            <a:chExt cx="8242376" cy="1393195"/>
          </a:xfrm>
        </p:grpSpPr>
        <p:pic>
          <p:nvPicPr>
            <p:cNvPr id="4" name="Picture 3"/>
            <p:cNvPicPr>
              <a:picLocks noChangeAspect="1"/>
            </p:cNvPicPr>
            <p:nvPr/>
          </p:nvPicPr>
          <p:blipFill>
            <a:blip r:embed="rId3"/>
            <a:stretch>
              <a:fillRect/>
            </a:stretch>
          </p:blipFill>
          <p:spPr>
            <a:xfrm>
              <a:off x="381000" y="4267200"/>
              <a:ext cx="8242376" cy="1393195"/>
            </a:xfrm>
            <a:prstGeom prst="rect">
              <a:avLst/>
            </a:prstGeom>
          </p:spPr>
        </p:pic>
        <p:sp>
          <p:nvSpPr>
            <p:cNvPr id="34820" name="Oval 6"/>
            <p:cNvSpPr>
              <a:spLocks noChangeArrowheads="1"/>
            </p:cNvSpPr>
            <p:nvPr/>
          </p:nvSpPr>
          <p:spPr bwMode="auto">
            <a:xfrm>
              <a:off x="457200" y="5105400"/>
              <a:ext cx="1112244" cy="381000"/>
            </a:xfrm>
            <a:prstGeom prst="ellipse">
              <a:avLst/>
            </a:prstGeom>
            <a:noFill/>
            <a:ln w="38100">
              <a:solidFill>
                <a:srgbClr val="FF0066"/>
              </a:solidFill>
              <a:round/>
              <a:headEnd/>
              <a:tailEnd/>
            </a:ln>
          </p:spPr>
          <p:txBody>
            <a:bodyPr wrap="none" anchor="ctr"/>
            <a:lstStyle/>
            <a:p>
              <a:endParaRPr lang="en-US"/>
            </a:p>
          </p:txBody>
        </p:sp>
      </p:grpSp>
    </p:spTree>
    <p:extLst>
      <p:ext uri="{BB962C8B-B14F-4D97-AF65-F5344CB8AC3E}">
        <p14:creationId xmlns:p14="http://schemas.microsoft.com/office/powerpoint/2010/main" val="3442093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a:p>
          <a:p>
            <a:endParaRPr lang="en-US" dirty="0"/>
          </a:p>
          <a:p>
            <a:endParaRPr lang="en-US" dirty="0"/>
          </a:p>
          <a:p>
            <a:endParaRPr lang="en-US" dirty="0"/>
          </a:p>
          <a:p>
            <a:endParaRPr lang="en-US" dirty="0"/>
          </a:p>
          <a:p>
            <a:r>
              <a:rPr lang="en-US" dirty="0" smtClean="0"/>
              <a:t>Select the machine whose messages you care about</a:t>
            </a:r>
            <a:endParaRPr lang="en-US" dirty="0"/>
          </a:p>
        </p:txBody>
      </p:sp>
      <p:sp>
        <p:nvSpPr>
          <p:cNvPr id="34818" name="Rectangle 2"/>
          <p:cNvSpPr>
            <a:spLocks noGrp="1" noChangeArrowheads="1"/>
          </p:cNvSpPr>
          <p:nvPr>
            <p:ph type="title"/>
          </p:nvPr>
        </p:nvSpPr>
        <p:spPr/>
        <p:txBody>
          <a:bodyPr/>
          <a:lstStyle/>
          <a:p>
            <a:r>
              <a:rPr lang="en-US" smtClean="0"/>
              <a:t>CAL LogView</a:t>
            </a:r>
          </a:p>
        </p:txBody>
      </p:sp>
      <p:grpSp>
        <p:nvGrpSpPr>
          <p:cNvPr id="9" name="Group 8"/>
          <p:cNvGrpSpPr/>
          <p:nvPr/>
        </p:nvGrpSpPr>
        <p:grpSpPr>
          <a:xfrm>
            <a:off x="152400" y="1295400"/>
            <a:ext cx="8565311" cy="1753724"/>
            <a:chOff x="152400" y="1295400"/>
            <a:chExt cx="8565311" cy="1753724"/>
          </a:xfrm>
        </p:grpSpPr>
        <p:pic>
          <p:nvPicPr>
            <p:cNvPr id="7" name="Picture 6"/>
            <p:cNvPicPr>
              <a:picLocks noChangeAspect="1"/>
            </p:cNvPicPr>
            <p:nvPr/>
          </p:nvPicPr>
          <p:blipFill>
            <a:blip r:embed="rId2"/>
            <a:stretch>
              <a:fillRect/>
            </a:stretch>
          </p:blipFill>
          <p:spPr>
            <a:xfrm>
              <a:off x="304800" y="1295400"/>
              <a:ext cx="8412911" cy="1753724"/>
            </a:xfrm>
            <a:prstGeom prst="rect">
              <a:avLst/>
            </a:prstGeom>
          </p:spPr>
        </p:pic>
        <p:sp>
          <p:nvSpPr>
            <p:cNvPr id="8" name="Oval 6"/>
            <p:cNvSpPr>
              <a:spLocks noChangeArrowheads="1"/>
            </p:cNvSpPr>
            <p:nvPr/>
          </p:nvSpPr>
          <p:spPr bwMode="auto">
            <a:xfrm>
              <a:off x="152400" y="2362200"/>
              <a:ext cx="3276600" cy="457200"/>
            </a:xfrm>
            <a:prstGeom prst="ellipse">
              <a:avLst/>
            </a:prstGeom>
            <a:noFill/>
            <a:ln w="38100">
              <a:solidFill>
                <a:srgbClr val="FF0066"/>
              </a:solidFill>
              <a:round/>
              <a:headEnd/>
              <a:tailEnd/>
            </a:ln>
          </p:spPr>
          <p:txBody>
            <a:bodyPr wrap="none" anchor="ctr"/>
            <a:lstStyle/>
            <a:p>
              <a:endParaRPr lang="en-US"/>
            </a:p>
          </p:txBody>
        </p:sp>
      </p:grpSp>
    </p:spTree>
    <p:extLst>
      <p:ext uri="{BB962C8B-B14F-4D97-AF65-F5344CB8AC3E}">
        <p14:creationId xmlns:p14="http://schemas.microsoft.com/office/powerpoint/2010/main" val="3185339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0" indent="0">
              <a:buNone/>
            </a:pPr>
            <a:r>
              <a:rPr lang="en-US" dirty="0" smtClean="0"/>
              <a:t>Select the Date / Time for the messages</a:t>
            </a:r>
            <a:endParaRPr lang="en-US" dirty="0"/>
          </a:p>
        </p:txBody>
      </p:sp>
      <p:sp>
        <p:nvSpPr>
          <p:cNvPr id="34818" name="Rectangle 2"/>
          <p:cNvSpPr>
            <a:spLocks noGrp="1" noChangeArrowheads="1"/>
          </p:cNvSpPr>
          <p:nvPr>
            <p:ph type="title"/>
          </p:nvPr>
        </p:nvSpPr>
        <p:spPr/>
        <p:txBody>
          <a:bodyPr/>
          <a:lstStyle/>
          <a:p>
            <a:r>
              <a:rPr lang="en-US" smtClean="0"/>
              <a:t>CAL LogView</a:t>
            </a:r>
          </a:p>
        </p:txBody>
      </p:sp>
      <p:grpSp>
        <p:nvGrpSpPr>
          <p:cNvPr id="4" name="Group 3"/>
          <p:cNvGrpSpPr/>
          <p:nvPr/>
        </p:nvGrpSpPr>
        <p:grpSpPr>
          <a:xfrm>
            <a:off x="228600" y="2133600"/>
            <a:ext cx="8607898" cy="2447003"/>
            <a:chOff x="228600" y="2133600"/>
            <a:chExt cx="8607898" cy="2447003"/>
          </a:xfrm>
        </p:grpSpPr>
        <p:pic>
          <p:nvPicPr>
            <p:cNvPr id="3" name="Picture 2"/>
            <p:cNvPicPr>
              <a:picLocks noChangeAspect="1"/>
            </p:cNvPicPr>
            <p:nvPr/>
          </p:nvPicPr>
          <p:blipFill>
            <a:blip r:embed="rId2"/>
            <a:stretch>
              <a:fillRect/>
            </a:stretch>
          </p:blipFill>
          <p:spPr>
            <a:xfrm>
              <a:off x="228600" y="2133600"/>
              <a:ext cx="8607898" cy="2447003"/>
            </a:xfrm>
            <a:prstGeom prst="rect">
              <a:avLst/>
            </a:prstGeom>
          </p:spPr>
        </p:pic>
        <p:sp>
          <p:nvSpPr>
            <p:cNvPr id="8" name="Oval 6"/>
            <p:cNvSpPr>
              <a:spLocks noChangeArrowheads="1"/>
            </p:cNvSpPr>
            <p:nvPr/>
          </p:nvSpPr>
          <p:spPr bwMode="auto">
            <a:xfrm>
              <a:off x="1905000" y="3276600"/>
              <a:ext cx="1295400" cy="533400"/>
            </a:xfrm>
            <a:prstGeom prst="ellipse">
              <a:avLst/>
            </a:prstGeom>
            <a:noFill/>
            <a:ln w="38100">
              <a:solidFill>
                <a:srgbClr val="FF0066"/>
              </a:solidFill>
              <a:round/>
              <a:headEnd/>
              <a:tailEnd/>
            </a:ln>
          </p:spPr>
          <p:txBody>
            <a:bodyPr wrap="none" anchor="ctr"/>
            <a:lstStyle/>
            <a:p>
              <a:endParaRPr lang="en-US"/>
            </a:p>
          </p:txBody>
        </p:sp>
      </p:grpSp>
    </p:spTree>
    <p:extLst>
      <p:ext uri="{BB962C8B-B14F-4D97-AF65-F5344CB8AC3E}">
        <p14:creationId xmlns:p14="http://schemas.microsoft.com/office/powerpoint/2010/main" val="510307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0" indent="0">
              <a:buNone/>
            </a:pPr>
            <a:endParaRPr lang="en-US" dirty="0"/>
          </a:p>
        </p:txBody>
      </p:sp>
      <p:sp>
        <p:nvSpPr>
          <p:cNvPr id="34818" name="Rectangle 2"/>
          <p:cNvSpPr>
            <a:spLocks noGrp="1" noChangeArrowheads="1"/>
          </p:cNvSpPr>
          <p:nvPr>
            <p:ph type="title"/>
          </p:nvPr>
        </p:nvSpPr>
        <p:spPr/>
        <p:txBody>
          <a:bodyPr/>
          <a:lstStyle/>
          <a:p>
            <a:r>
              <a:rPr lang="en-US" smtClean="0"/>
              <a:t>CAL LogView</a:t>
            </a:r>
          </a:p>
        </p:txBody>
      </p:sp>
      <p:pic>
        <p:nvPicPr>
          <p:cNvPr id="3" name="Picture 2"/>
          <p:cNvPicPr>
            <a:picLocks noChangeAspect="1"/>
          </p:cNvPicPr>
          <p:nvPr/>
        </p:nvPicPr>
        <p:blipFill>
          <a:blip r:embed="rId2"/>
          <a:stretch>
            <a:fillRect/>
          </a:stretch>
        </p:blipFill>
        <p:spPr>
          <a:xfrm>
            <a:off x="533400" y="1066800"/>
            <a:ext cx="7848600" cy="5235752"/>
          </a:xfrm>
          <a:prstGeom prst="rect">
            <a:avLst/>
          </a:prstGeom>
        </p:spPr>
      </p:pic>
    </p:spTree>
    <p:extLst>
      <p:ext uri="{BB962C8B-B14F-4D97-AF65-F5344CB8AC3E}">
        <p14:creationId xmlns:p14="http://schemas.microsoft.com/office/powerpoint/2010/main" val="3263532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0" indent="0">
              <a:buNone/>
            </a:pPr>
            <a:endParaRPr lang="en-US" dirty="0"/>
          </a:p>
        </p:txBody>
      </p:sp>
      <p:sp>
        <p:nvSpPr>
          <p:cNvPr id="34818" name="Rectangle 2"/>
          <p:cNvSpPr>
            <a:spLocks noGrp="1" noChangeArrowheads="1"/>
          </p:cNvSpPr>
          <p:nvPr>
            <p:ph type="title"/>
          </p:nvPr>
        </p:nvSpPr>
        <p:spPr/>
        <p:txBody>
          <a:bodyPr/>
          <a:lstStyle/>
          <a:p>
            <a:r>
              <a:rPr lang="en-US" smtClean="0"/>
              <a:t>CAL LogView</a:t>
            </a:r>
          </a:p>
        </p:txBody>
      </p:sp>
      <p:pic>
        <p:nvPicPr>
          <p:cNvPr id="4" name="Picture 3"/>
          <p:cNvPicPr>
            <a:picLocks noChangeAspect="1"/>
          </p:cNvPicPr>
          <p:nvPr/>
        </p:nvPicPr>
        <p:blipFill>
          <a:blip r:embed="rId2"/>
          <a:stretch>
            <a:fillRect/>
          </a:stretch>
        </p:blipFill>
        <p:spPr>
          <a:xfrm>
            <a:off x="152400" y="1219200"/>
            <a:ext cx="8669805" cy="4356100"/>
          </a:xfrm>
          <a:prstGeom prst="rect">
            <a:avLst/>
          </a:prstGeom>
        </p:spPr>
      </p:pic>
    </p:spTree>
    <p:extLst>
      <p:ext uri="{BB962C8B-B14F-4D97-AF65-F5344CB8AC3E}">
        <p14:creationId xmlns:p14="http://schemas.microsoft.com/office/powerpoint/2010/main" val="28856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0" indent="0">
              <a:buNone/>
            </a:pPr>
            <a:endParaRPr lang="en-US" dirty="0"/>
          </a:p>
        </p:txBody>
      </p:sp>
      <p:sp>
        <p:nvSpPr>
          <p:cNvPr id="34818" name="Rectangle 2"/>
          <p:cNvSpPr>
            <a:spLocks noGrp="1" noChangeArrowheads="1"/>
          </p:cNvSpPr>
          <p:nvPr>
            <p:ph type="title"/>
          </p:nvPr>
        </p:nvSpPr>
        <p:spPr/>
        <p:txBody>
          <a:bodyPr/>
          <a:lstStyle/>
          <a:p>
            <a:r>
              <a:rPr lang="en-US" smtClean="0"/>
              <a:t>CAL LogView</a:t>
            </a:r>
          </a:p>
        </p:txBody>
      </p:sp>
      <p:pic>
        <p:nvPicPr>
          <p:cNvPr id="3" name="Picture 2"/>
          <p:cNvPicPr>
            <a:picLocks noChangeAspect="1"/>
          </p:cNvPicPr>
          <p:nvPr/>
        </p:nvPicPr>
        <p:blipFill>
          <a:blip r:embed="rId2"/>
          <a:stretch>
            <a:fillRect/>
          </a:stretch>
        </p:blipFill>
        <p:spPr>
          <a:xfrm>
            <a:off x="533400" y="1371600"/>
            <a:ext cx="8147955" cy="1600200"/>
          </a:xfrm>
          <a:prstGeom prst="rect">
            <a:avLst/>
          </a:prstGeom>
        </p:spPr>
      </p:pic>
      <p:pic>
        <p:nvPicPr>
          <p:cNvPr id="5" name="Picture 4"/>
          <p:cNvPicPr>
            <a:picLocks noChangeAspect="1"/>
          </p:cNvPicPr>
          <p:nvPr/>
        </p:nvPicPr>
        <p:blipFill>
          <a:blip r:embed="rId3"/>
          <a:stretch>
            <a:fillRect/>
          </a:stretch>
        </p:blipFill>
        <p:spPr>
          <a:xfrm>
            <a:off x="533400" y="3276600"/>
            <a:ext cx="9144000" cy="1813917"/>
          </a:xfrm>
          <a:prstGeom prst="rect">
            <a:avLst/>
          </a:prstGeom>
        </p:spPr>
      </p:pic>
    </p:spTree>
    <p:extLst>
      <p:ext uri="{BB962C8B-B14F-4D97-AF65-F5344CB8AC3E}">
        <p14:creationId xmlns:p14="http://schemas.microsoft.com/office/powerpoint/2010/main" val="2539049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eaLnBrk="1" hangingPunct="1"/>
            <a:r>
              <a:rPr lang="en-US" b="1" dirty="0" smtClean="0">
                <a:solidFill>
                  <a:srgbClr val="0070C0"/>
                </a:solidFill>
              </a:rPr>
              <a:t>What is CAL?</a:t>
            </a:r>
          </a:p>
          <a:p>
            <a:pPr eaLnBrk="1" hangingPunct="1"/>
            <a:r>
              <a:rPr lang="en-US" dirty="0" smtClean="0"/>
              <a:t>CAL Best Practices</a:t>
            </a:r>
          </a:p>
          <a:p>
            <a:pPr eaLnBrk="1" hangingPunct="1"/>
            <a:r>
              <a:rPr lang="en-US" dirty="0" smtClean="0"/>
              <a:t>CAL Report View and Log View</a:t>
            </a:r>
          </a:p>
          <a:p>
            <a:pPr eaLnBrk="1" hangingPunct="1"/>
            <a:r>
              <a:rPr lang="en-US" dirty="0" smtClean="0"/>
              <a:t>CAL API, Demo / Example</a:t>
            </a:r>
          </a:p>
          <a:p>
            <a:pPr eaLnBrk="1" hangingPunct="1"/>
            <a:r>
              <a:rPr lang="en-US" dirty="0" smtClean="0"/>
              <a:t>Resources and Summary</a:t>
            </a:r>
          </a:p>
          <a:p>
            <a:pPr eaLnBrk="1" hangingPunct="1">
              <a:buFont typeface="Wingdings" pitchFamily="2" charset="2"/>
              <a:buNone/>
            </a:pPr>
            <a:endParaRPr lang="en-US" dirty="0" smtClean="0"/>
          </a:p>
        </p:txBody>
      </p:sp>
      <p:sp>
        <p:nvSpPr>
          <p:cNvPr id="5122"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34505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0" indent="0">
              <a:buNone/>
            </a:pPr>
            <a:endParaRPr lang="en-US" dirty="0"/>
          </a:p>
        </p:txBody>
      </p:sp>
      <p:sp>
        <p:nvSpPr>
          <p:cNvPr id="34818" name="Rectangle 2"/>
          <p:cNvSpPr>
            <a:spLocks noGrp="1" noChangeArrowheads="1"/>
          </p:cNvSpPr>
          <p:nvPr>
            <p:ph type="title"/>
          </p:nvPr>
        </p:nvSpPr>
        <p:spPr/>
        <p:txBody>
          <a:bodyPr/>
          <a:lstStyle/>
          <a:p>
            <a:r>
              <a:rPr lang="en-US" smtClean="0"/>
              <a:t>CAL LogView</a:t>
            </a:r>
          </a:p>
        </p:txBody>
      </p:sp>
      <p:pic>
        <p:nvPicPr>
          <p:cNvPr id="3" name="Picture 2"/>
          <p:cNvPicPr>
            <a:picLocks noChangeAspect="1"/>
          </p:cNvPicPr>
          <p:nvPr/>
        </p:nvPicPr>
        <p:blipFill>
          <a:blip r:embed="rId2"/>
          <a:stretch>
            <a:fillRect/>
          </a:stretch>
        </p:blipFill>
        <p:spPr>
          <a:xfrm>
            <a:off x="152400" y="914400"/>
            <a:ext cx="8686800" cy="5349289"/>
          </a:xfrm>
          <a:prstGeom prst="rect">
            <a:avLst/>
          </a:prstGeom>
        </p:spPr>
      </p:pic>
    </p:spTree>
    <p:extLst>
      <p:ext uri="{BB962C8B-B14F-4D97-AF65-F5344CB8AC3E}">
        <p14:creationId xmlns:p14="http://schemas.microsoft.com/office/powerpoint/2010/main" val="544425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eaLnBrk="1" hangingPunct="1"/>
            <a:r>
              <a:rPr lang="en-US" dirty="0" smtClean="0"/>
              <a:t>What is CAL?</a:t>
            </a:r>
          </a:p>
          <a:p>
            <a:pPr eaLnBrk="1" hangingPunct="1"/>
            <a:r>
              <a:rPr lang="en-US" dirty="0" smtClean="0"/>
              <a:t>CAL Best Practices</a:t>
            </a:r>
          </a:p>
          <a:p>
            <a:pPr eaLnBrk="1" hangingPunct="1"/>
            <a:r>
              <a:rPr lang="en-US" dirty="0" smtClean="0"/>
              <a:t>CAL Report View and Log View</a:t>
            </a:r>
          </a:p>
          <a:p>
            <a:pPr eaLnBrk="1" hangingPunct="1"/>
            <a:r>
              <a:rPr lang="en-US" b="1" dirty="0" smtClean="0">
                <a:solidFill>
                  <a:srgbClr val="0070C0"/>
                </a:solidFill>
              </a:rPr>
              <a:t>CAL Node Installation</a:t>
            </a:r>
          </a:p>
          <a:p>
            <a:pPr eaLnBrk="1" hangingPunct="1"/>
            <a:r>
              <a:rPr lang="en-US" dirty="0" smtClean="0"/>
              <a:t>Resources and Summary</a:t>
            </a:r>
          </a:p>
          <a:p>
            <a:pPr eaLnBrk="1" hangingPunct="1">
              <a:buFont typeface="Wingdings" pitchFamily="2" charset="2"/>
              <a:buNone/>
            </a:pPr>
            <a:endParaRPr lang="en-US" dirty="0" smtClean="0"/>
          </a:p>
        </p:txBody>
      </p:sp>
      <p:sp>
        <p:nvSpPr>
          <p:cNvPr id="5122"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6035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a:buNone/>
            </a:pPr>
            <a:r>
              <a:rPr lang="en-US" dirty="0"/>
              <a:t>From: </a:t>
            </a:r>
            <a:r>
              <a:rPr lang="en-US" dirty="0">
                <a:hlinkClick r:id="rId3"/>
              </a:rPr>
              <a:t>https://</a:t>
            </a:r>
            <a:r>
              <a:rPr lang="en-US" dirty="0" smtClean="0">
                <a:hlinkClick r:id="rId3"/>
              </a:rPr>
              <a:t>github.paypal.com/NodeInfra/node-cal#a-nodejs-cal-client</a:t>
            </a:r>
            <a:endParaRPr lang="en-US" dirty="0" smtClean="0"/>
          </a:p>
          <a:p>
            <a:pPr marL="0" indent="0">
              <a:buNone/>
            </a:pPr>
            <a:endParaRPr lang="en-US" dirty="0" smtClean="0"/>
          </a:p>
          <a:p>
            <a:pPr marL="0" indent="0">
              <a:buNone/>
            </a:pPr>
            <a:r>
              <a:rPr lang="en-US" dirty="0"/>
              <a:t>	</a:t>
            </a:r>
            <a:r>
              <a:rPr lang="en-US" dirty="0" smtClean="0"/>
              <a:t>First, install the module</a:t>
            </a:r>
          </a:p>
          <a:p>
            <a:pPr marL="0" indent="0">
              <a:buNone/>
            </a:pPr>
            <a:endParaRPr lang="en-US" dirty="0" smtClean="0"/>
          </a:p>
          <a:p>
            <a:pPr marL="0" indent="0">
              <a:buNone/>
            </a:pPr>
            <a:r>
              <a:rPr lang="en-US" dirty="0" err="1"/>
              <a:t>npm</a:t>
            </a:r>
            <a:r>
              <a:rPr lang="en-US" dirty="0"/>
              <a:t> install --save </a:t>
            </a:r>
            <a:r>
              <a:rPr lang="en-US" dirty="0" err="1"/>
              <a:t>cal</a:t>
            </a:r>
            <a:r>
              <a:rPr lang="en-US" dirty="0"/>
              <a:t> --registry </a:t>
            </a:r>
            <a:r>
              <a:rPr lang="en-US" dirty="0">
                <a:hlinkClick r:id="rId4"/>
              </a:rPr>
              <a:t>http://</a:t>
            </a:r>
            <a:r>
              <a:rPr lang="en-US" dirty="0" smtClean="0">
                <a:hlinkClick r:id="rId4"/>
              </a:rPr>
              <a:t>npm.paypal.com</a:t>
            </a:r>
            <a:endParaRPr lang="en-US" dirty="0" smtClean="0"/>
          </a:p>
          <a:p>
            <a:pPr marL="0" indent="0">
              <a:buNone/>
            </a:pPr>
            <a:endParaRPr lang="en-US" dirty="0"/>
          </a:p>
          <a:p>
            <a:pPr marL="0" indent="0">
              <a:buNone/>
            </a:pPr>
            <a:r>
              <a:rPr lang="en-US" dirty="0"/>
              <a:t>	</a:t>
            </a:r>
            <a:r>
              <a:rPr lang="en-US" dirty="0" smtClean="0"/>
              <a:t>Next, import it in our application</a:t>
            </a:r>
          </a:p>
          <a:p>
            <a:pPr marL="0" indent="0">
              <a:buNone/>
            </a:pPr>
            <a:endParaRPr lang="en-US" dirty="0" smtClean="0"/>
          </a:p>
          <a:p>
            <a:pPr marL="0" indent="0">
              <a:buNone/>
            </a:pPr>
            <a:r>
              <a:rPr lang="en-US" b="1" dirty="0" err="1"/>
              <a:t>var</a:t>
            </a:r>
            <a:r>
              <a:rPr lang="en-US" dirty="0"/>
              <a:t> </a:t>
            </a:r>
            <a:r>
              <a:rPr lang="en-US" dirty="0" err="1">
                <a:solidFill>
                  <a:srgbClr val="FF0000"/>
                </a:solidFill>
              </a:rPr>
              <a:t>cal</a:t>
            </a:r>
            <a:r>
              <a:rPr lang="en-US" dirty="0">
                <a:solidFill>
                  <a:srgbClr val="FF0000"/>
                </a:solidFill>
              </a:rPr>
              <a:t> </a:t>
            </a:r>
            <a:r>
              <a:rPr lang="en-US" b="1" dirty="0"/>
              <a:t>=</a:t>
            </a:r>
            <a:r>
              <a:rPr lang="en-US" dirty="0"/>
              <a:t> require(</a:t>
            </a:r>
            <a:r>
              <a:rPr lang="en-US" dirty="0">
                <a:solidFill>
                  <a:srgbClr val="FF0000"/>
                </a:solidFill>
              </a:rPr>
              <a:t>'</a:t>
            </a:r>
            <a:r>
              <a:rPr lang="en-US" dirty="0" err="1">
                <a:solidFill>
                  <a:srgbClr val="FF0000"/>
                </a:solidFill>
              </a:rPr>
              <a:t>cal</a:t>
            </a:r>
            <a:r>
              <a:rPr lang="en-US" dirty="0"/>
              <a:t>');</a:t>
            </a:r>
          </a:p>
        </p:txBody>
      </p:sp>
      <p:sp>
        <p:nvSpPr>
          <p:cNvPr id="5122" name="Title 1"/>
          <p:cNvSpPr>
            <a:spLocks noGrp="1"/>
          </p:cNvSpPr>
          <p:nvPr>
            <p:ph type="title"/>
          </p:nvPr>
        </p:nvSpPr>
        <p:spPr/>
        <p:txBody>
          <a:bodyPr/>
          <a:lstStyle/>
          <a:p>
            <a:pPr eaLnBrk="1" hangingPunct="1"/>
            <a:r>
              <a:rPr lang="en-US" dirty="0" smtClean="0"/>
              <a:t>Installation and importing</a:t>
            </a:r>
          </a:p>
        </p:txBody>
      </p:sp>
    </p:spTree>
    <p:extLst>
      <p:ext uri="{BB962C8B-B14F-4D97-AF65-F5344CB8AC3E}">
        <p14:creationId xmlns:p14="http://schemas.microsoft.com/office/powerpoint/2010/main" val="734829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a:buNone/>
            </a:pPr>
            <a:r>
              <a:rPr lang="en-US" dirty="0" smtClean="0"/>
              <a:t>Tell app to buffer CAL Transactions:</a:t>
            </a:r>
          </a:p>
          <a:p>
            <a:pPr>
              <a:buNone/>
            </a:pPr>
            <a:r>
              <a:rPr lang="en-US" dirty="0" smtClean="0"/>
              <a:t>In Kraken, this is in “</a:t>
            </a:r>
            <a:r>
              <a:rPr lang="en-US" dirty="0" err="1" smtClean="0">
                <a:solidFill>
                  <a:srgbClr val="FF0000"/>
                </a:solidFill>
              </a:rPr>
              <a:t>config</a:t>
            </a:r>
            <a:r>
              <a:rPr lang="en-US" dirty="0" smtClean="0">
                <a:solidFill>
                  <a:srgbClr val="FF0000"/>
                </a:solidFill>
              </a:rPr>
              <a:t>/</a:t>
            </a:r>
            <a:r>
              <a:rPr lang="en-US" dirty="0" err="1" smtClean="0">
                <a:solidFill>
                  <a:srgbClr val="FF0000"/>
                </a:solidFill>
              </a:rPr>
              <a:t>config.json</a:t>
            </a:r>
            <a:r>
              <a:rPr lang="en-US" dirty="0" smtClean="0"/>
              <a:t>”</a:t>
            </a:r>
          </a:p>
          <a:p>
            <a:pPr>
              <a:buNone/>
            </a:pPr>
            <a:endParaRPr lang="en-US" dirty="0"/>
          </a:p>
          <a:p>
            <a:pPr>
              <a:buNone/>
            </a:pPr>
            <a:r>
              <a:rPr lang="en-US" dirty="0"/>
              <a:t>"</a:t>
            </a:r>
            <a:r>
              <a:rPr lang="en-US" dirty="0" err="1">
                <a:solidFill>
                  <a:srgbClr val="FF0000"/>
                </a:solidFill>
              </a:rPr>
              <a:t>cal</a:t>
            </a:r>
            <a:r>
              <a:rPr lang="en-US" dirty="0"/>
              <a:t>"</a:t>
            </a:r>
            <a:r>
              <a:rPr lang="en-US" b="1" dirty="0"/>
              <a:t>:</a:t>
            </a:r>
            <a:r>
              <a:rPr lang="en-US" dirty="0"/>
              <a:t> { </a:t>
            </a:r>
            <a:endParaRPr lang="en-US" dirty="0" smtClean="0"/>
          </a:p>
          <a:p>
            <a:pPr>
              <a:buNone/>
            </a:pPr>
            <a:r>
              <a:rPr lang="en-US" dirty="0"/>
              <a:t>	</a:t>
            </a:r>
            <a:r>
              <a:rPr lang="en-US" dirty="0" smtClean="0"/>
              <a:t>		"</a:t>
            </a:r>
            <a:r>
              <a:rPr lang="en-US" dirty="0" err="1" smtClean="0"/>
              <a:t>enableBuffering</a:t>
            </a:r>
            <a:r>
              <a:rPr lang="en-US" dirty="0" smtClean="0"/>
              <a:t>“	</a:t>
            </a:r>
            <a:r>
              <a:rPr lang="en-US" b="1" dirty="0" smtClean="0"/>
              <a:t>:	</a:t>
            </a:r>
            <a:r>
              <a:rPr lang="en-US" b="1" dirty="0" err="1" smtClean="0"/>
              <a:t>false|true</a:t>
            </a:r>
            <a:r>
              <a:rPr lang="en-US" dirty="0" smtClean="0"/>
              <a:t> </a:t>
            </a:r>
          </a:p>
          <a:p>
            <a:pPr>
              <a:buNone/>
            </a:pPr>
            <a:r>
              <a:rPr lang="en-US" dirty="0" smtClean="0"/>
              <a:t>}</a:t>
            </a:r>
            <a:endParaRPr lang="en-US" dirty="0"/>
          </a:p>
        </p:txBody>
      </p:sp>
      <p:sp>
        <p:nvSpPr>
          <p:cNvPr id="5122" name="Title 1"/>
          <p:cNvSpPr>
            <a:spLocks noGrp="1"/>
          </p:cNvSpPr>
          <p:nvPr>
            <p:ph type="title"/>
          </p:nvPr>
        </p:nvSpPr>
        <p:spPr/>
        <p:txBody>
          <a:bodyPr/>
          <a:lstStyle/>
          <a:p>
            <a:pPr eaLnBrk="1" hangingPunct="1"/>
            <a:r>
              <a:rPr lang="en-US" dirty="0" smtClean="0"/>
              <a:t>Configuration</a:t>
            </a:r>
          </a:p>
        </p:txBody>
      </p:sp>
    </p:spTree>
    <p:extLst>
      <p:ext uri="{BB962C8B-B14F-4D97-AF65-F5344CB8AC3E}">
        <p14:creationId xmlns:p14="http://schemas.microsoft.com/office/powerpoint/2010/main" val="395595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a:buNone/>
            </a:pPr>
            <a:r>
              <a:rPr lang="en-US" dirty="0" smtClean="0"/>
              <a:t>Four basic API methods, three for the CAL message types and one to create a custom logger.</a:t>
            </a:r>
          </a:p>
          <a:p>
            <a:pPr lvl="1"/>
            <a:r>
              <a:rPr lang="en-US" dirty="0" err="1" smtClean="0"/>
              <a:t>createEvent</a:t>
            </a:r>
            <a:r>
              <a:rPr lang="en-US" dirty="0" smtClean="0"/>
              <a:t>(type, name, [status], [data]);</a:t>
            </a:r>
          </a:p>
          <a:p>
            <a:pPr lvl="2"/>
            <a:r>
              <a:rPr lang="en-US" dirty="0" smtClean="0"/>
              <a:t>Create a single event message to CAL</a:t>
            </a:r>
          </a:p>
          <a:p>
            <a:pPr lvl="1"/>
            <a:r>
              <a:rPr lang="en-US" dirty="0" err="1" smtClean="0"/>
              <a:t>createHeartbeat</a:t>
            </a:r>
            <a:r>
              <a:rPr lang="en-US" dirty="0" smtClean="0"/>
              <a:t>(type, name, [status], [data]);</a:t>
            </a:r>
          </a:p>
          <a:p>
            <a:pPr lvl="2"/>
            <a:r>
              <a:rPr lang="en-US" dirty="0" smtClean="0"/>
              <a:t>Create a </a:t>
            </a:r>
            <a:r>
              <a:rPr lang="en-US" dirty="0" err="1" smtClean="0"/>
              <a:t>heatrbeat</a:t>
            </a:r>
            <a:r>
              <a:rPr lang="en-US" dirty="0" smtClean="0"/>
              <a:t>, usually only done by the CAL </a:t>
            </a:r>
            <a:r>
              <a:rPr lang="en-US" dirty="0" err="1" smtClean="0"/>
              <a:t>dev</a:t>
            </a:r>
            <a:r>
              <a:rPr lang="en-US" dirty="0" smtClean="0"/>
              <a:t> team.</a:t>
            </a:r>
          </a:p>
          <a:p>
            <a:pPr lvl="1"/>
            <a:r>
              <a:rPr lang="en-US" dirty="0" err="1" smtClean="0"/>
              <a:t>createTransaction</a:t>
            </a:r>
            <a:r>
              <a:rPr lang="en-US" dirty="0" smtClean="0"/>
              <a:t>(type, name, [status], [data], [parent])</a:t>
            </a:r>
          </a:p>
          <a:p>
            <a:pPr lvl="2"/>
            <a:r>
              <a:rPr lang="en-US" dirty="0" smtClean="0"/>
              <a:t>Create a transaction message.</a:t>
            </a:r>
          </a:p>
          <a:p>
            <a:pPr lvl="1"/>
            <a:r>
              <a:rPr lang="en-US" dirty="0" err="1" smtClean="0"/>
              <a:t>createLogger</a:t>
            </a:r>
            <a:r>
              <a:rPr lang="en-US" dirty="0" smtClean="0"/>
              <a:t>([options]);</a:t>
            </a:r>
          </a:p>
          <a:p>
            <a:pPr lvl="2"/>
            <a:r>
              <a:rPr lang="en-US" dirty="0" smtClean="0"/>
              <a:t>Create a custom logger with other formatters and / or write streams</a:t>
            </a:r>
            <a:endParaRPr lang="en-US" dirty="0"/>
          </a:p>
          <a:p>
            <a:pPr marL="571500" lvl="2" indent="0">
              <a:buNone/>
            </a:pPr>
            <a:endParaRPr lang="en-US" dirty="0"/>
          </a:p>
        </p:txBody>
      </p:sp>
      <p:sp>
        <p:nvSpPr>
          <p:cNvPr id="5122" name="Title 1"/>
          <p:cNvSpPr>
            <a:spLocks noGrp="1"/>
          </p:cNvSpPr>
          <p:nvPr>
            <p:ph type="title"/>
          </p:nvPr>
        </p:nvSpPr>
        <p:spPr/>
        <p:txBody>
          <a:bodyPr/>
          <a:lstStyle/>
          <a:p>
            <a:pPr eaLnBrk="1" hangingPunct="1"/>
            <a:r>
              <a:rPr lang="en-US" dirty="0" smtClean="0"/>
              <a:t>CAL API</a:t>
            </a:r>
          </a:p>
        </p:txBody>
      </p:sp>
    </p:spTree>
    <p:extLst>
      <p:ext uri="{BB962C8B-B14F-4D97-AF65-F5344CB8AC3E}">
        <p14:creationId xmlns:p14="http://schemas.microsoft.com/office/powerpoint/2010/main" val="3324865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r>
              <a:rPr lang="en-US" dirty="0" smtClean="0"/>
              <a:t>Status values in the following CAL objects have an </a:t>
            </a:r>
            <a:r>
              <a:rPr lang="en-US" dirty="0" err="1" smtClean="0"/>
              <a:t>enum</a:t>
            </a:r>
            <a:r>
              <a:rPr lang="en-US" dirty="0" smtClean="0"/>
              <a:t> value</a:t>
            </a:r>
          </a:p>
          <a:p>
            <a:r>
              <a:rPr lang="en-US" dirty="0" smtClean="0"/>
              <a:t>Values are</a:t>
            </a:r>
          </a:p>
          <a:p>
            <a:pPr lvl="1"/>
            <a:r>
              <a:rPr lang="en-US" dirty="0" smtClean="0"/>
              <a:t>SUCCESS, FATAL, ERROR, EXCEPTION, and WARNING</a:t>
            </a:r>
          </a:p>
          <a:p>
            <a:r>
              <a:rPr lang="en-US" dirty="0" smtClean="0"/>
              <a:t>Used in the following pages</a:t>
            </a:r>
            <a:r>
              <a:rPr lang="en-US" dirty="0" smtClean="0"/>
              <a:t>.</a:t>
            </a:r>
          </a:p>
          <a:p>
            <a:r>
              <a:rPr lang="en-US" dirty="0" smtClean="0"/>
              <a:t>If not set, the CAL status is UNDEFINED</a:t>
            </a:r>
            <a:endParaRPr lang="en-US" dirty="0" smtClean="0"/>
          </a:p>
          <a:p>
            <a:pPr>
              <a:buNone/>
            </a:pPr>
            <a:r>
              <a:rPr lang="en-US" dirty="0"/>
              <a:t>	</a:t>
            </a:r>
          </a:p>
          <a:p>
            <a:pPr>
              <a:buNone/>
            </a:pPr>
            <a:r>
              <a:rPr lang="en-US" dirty="0" err="1" smtClean="0"/>
              <a:t>var</a:t>
            </a:r>
            <a:r>
              <a:rPr lang="en-US" dirty="0" smtClean="0"/>
              <a:t> </a:t>
            </a:r>
            <a:r>
              <a:rPr lang="en-US" dirty="0" smtClean="0">
                <a:solidFill>
                  <a:srgbClr val="FF0000"/>
                </a:solidFill>
              </a:rPr>
              <a:t>event</a:t>
            </a:r>
            <a:r>
              <a:rPr lang="en-US" dirty="0" smtClean="0"/>
              <a:t> = </a:t>
            </a:r>
            <a:r>
              <a:rPr lang="en-US" dirty="0" err="1" smtClean="0"/>
              <a:t>cal.createEvent</a:t>
            </a:r>
            <a:r>
              <a:rPr lang="en-US" dirty="0" smtClean="0"/>
              <a:t>(…)</a:t>
            </a:r>
          </a:p>
          <a:p>
            <a:pPr>
              <a:buNone/>
            </a:pPr>
            <a:r>
              <a:rPr lang="en-US" dirty="0" err="1" smtClean="0"/>
              <a:t>event.status</a:t>
            </a:r>
            <a:r>
              <a:rPr lang="en-US" dirty="0" smtClean="0"/>
              <a:t> = </a:t>
            </a:r>
            <a:r>
              <a:rPr lang="en-US" dirty="0" err="1" smtClean="0"/>
              <a:t>cal.status.SUCCESS</a:t>
            </a:r>
            <a:r>
              <a:rPr lang="en-US" dirty="0" smtClean="0"/>
              <a:t>;</a:t>
            </a:r>
          </a:p>
          <a:p>
            <a:pPr>
              <a:buNone/>
            </a:pPr>
            <a:endParaRPr lang="en-US" dirty="0"/>
          </a:p>
        </p:txBody>
      </p:sp>
      <p:sp>
        <p:nvSpPr>
          <p:cNvPr id="5122" name="Title 1"/>
          <p:cNvSpPr>
            <a:spLocks noGrp="1"/>
          </p:cNvSpPr>
          <p:nvPr>
            <p:ph type="title"/>
          </p:nvPr>
        </p:nvSpPr>
        <p:spPr/>
        <p:txBody>
          <a:bodyPr/>
          <a:lstStyle/>
          <a:p>
            <a:pPr eaLnBrk="1" hangingPunct="1"/>
            <a:r>
              <a:rPr lang="en-US" dirty="0" smtClean="0"/>
              <a:t>CAL status</a:t>
            </a:r>
          </a:p>
        </p:txBody>
      </p:sp>
    </p:spTree>
    <p:extLst>
      <p:ext uri="{BB962C8B-B14F-4D97-AF65-F5344CB8AC3E}">
        <p14:creationId xmlns:p14="http://schemas.microsoft.com/office/powerpoint/2010/main" val="1230685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a:buNone/>
            </a:pPr>
            <a:r>
              <a:rPr lang="en-US" b="1" dirty="0" err="1"/>
              <a:t>createEvent</a:t>
            </a:r>
            <a:r>
              <a:rPr lang="en-US" b="1" dirty="0"/>
              <a:t>(type, name, [status], [data])</a:t>
            </a:r>
          </a:p>
          <a:p>
            <a:pPr>
              <a:buNone/>
            </a:pPr>
            <a:endParaRPr lang="en-US" dirty="0" smtClean="0"/>
          </a:p>
          <a:p>
            <a:pPr>
              <a:buNone/>
            </a:pPr>
            <a:r>
              <a:rPr lang="en-US" dirty="0" smtClean="0"/>
              <a:t>Creates a CAL Event object initialized with the provided options.</a:t>
            </a:r>
          </a:p>
          <a:p>
            <a:pPr>
              <a:buNone/>
            </a:pPr>
            <a:endParaRPr lang="en-US" dirty="0"/>
          </a:p>
          <a:p>
            <a:pPr>
              <a:buNone/>
            </a:pPr>
            <a:r>
              <a:rPr lang="en-US" b="1" dirty="0" err="1"/>
              <a:t>var</a:t>
            </a:r>
            <a:r>
              <a:rPr lang="en-US" dirty="0"/>
              <a:t> </a:t>
            </a:r>
            <a:r>
              <a:rPr lang="en-US" dirty="0" err="1">
                <a:solidFill>
                  <a:srgbClr val="FF0000"/>
                </a:solidFill>
              </a:rPr>
              <a:t>cal</a:t>
            </a:r>
            <a:r>
              <a:rPr lang="en-US" dirty="0">
                <a:solidFill>
                  <a:srgbClr val="FF0000"/>
                </a:solidFill>
              </a:rPr>
              <a:t> </a:t>
            </a:r>
            <a:r>
              <a:rPr lang="en-US" b="1" dirty="0"/>
              <a:t>=</a:t>
            </a:r>
            <a:r>
              <a:rPr lang="en-US" dirty="0"/>
              <a:t> require('</a:t>
            </a:r>
            <a:r>
              <a:rPr lang="en-US" dirty="0" err="1"/>
              <a:t>cal</a:t>
            </a:r>
            <a:r>
              <a:rPr lang="en-US" dirty="0"/>
              <a:t>'); </a:t>
            </a:r>
            <a:endParaRPr lang="en-US" dirty="0" smtClean="0"/>
          </a:p>
          <a:p>
            <a:pPr>
              <a:buNone/>
            </a:pPr>
            <a:r>
              <a:rPr lang="en-US" b="1" dirty="0" err="1" smtClean="0"/>
              <a:t>var</a:t>
            </a:r>
            <a:r>
              <a:rPr lang="en-US" dirty="0" smtClean="0"/>
              <a:t> </a:t>
            </a:r>
            <a:r>
              <a:rPr lang="en-US" dirty="0"/>
              <a:t>event </a:t>
            </a:r>
            <a:r>
              <a:rPr lang="en-US" b="1" dirty="0"/>
              <a:t>=</a:t>
            </a:r>
            <a:r>
              <a:rPr lang="en-US" dirty="0"/>
              <a:t> </a:t>
            </a:r>
            <a:r>
              <a:rPr lang="en-US" dirty="0" err="1">
                <a:solidFill>
                  <a:srgbClr val="FF0000"/>
                </a:solidFill>
              </a:rPr>
              <a:t>cal.createEvent</a:t>
            </a:r>
            <a:r>
              <a:rPr lang="en-US" dirty="0"/>
              <a:t>('</a:t>
            </a:r>
            <a:r>
              <a:rPr lang="en-US" dirty="0" err="1" smtClean="0"/>
              <a:t>my_type</a:t>
            </a:r>
            <a:r>
              <a:rPr lang="en-US" dirty="0"/>
              <a:t>', '</a:t>
            </a:r>
            <a:r>
              <a:rPr lang="en-US" dirty="0" err="1" smtClean="0"/>
              <a:t>my_name</a:t>
            </a:r>
            <a:r>
              <a:rPr lang="en-US" dirty="0" smtClean="0"/>
              <a:t>');</a:t>
            </a:r>
          </a:p>
          <a:p>
            <a:pPr>
              <a:buNone/>
            </a:pPr>
            <a:r>
              <a:rPr lang="en-US" dirty="0" err="1" smtClean="0"/>
              <a:t>event.addData</a:t>
            </a:r>
            <a:r>
              <a:rPr lang="en-US" dirty="0"/>
              <a:t>('key', 'value'); </a:t>
            </a:r>
            <a:endParaRPr lang="en-US" dirty="0" smtClean="0"/>
          </a:p>
          <a:p>
            <a:pPr>
              <a:buNone/>
            </a:pPr>
            <a:r>
              <a:rPr lang="en-US" dirty="0" err="1" smtClean="0"/>
              <a:t>event.addData</a:t>
            </a:r>
            <a:r>
              <a:rPr lang="en-US" dirty="0"/>
              <a:t>({ foo</a:t>
            </a:r>
            <a:r>
              <a:rPr lang="en-US" b="1" dirty="0"/>
              <a:t>:</a:t>
            </a:r>
            <a:r>
              <a:rPr lang="en-US" dirty="0"/>
              <a:t> 'bar' }); </a:t>
            </a:r>
            <a:endParaRPr lang="en-US" dirty="0" smtClean="0"/>
          </a:p>
          <a:p>
            <a:pPr>
              <a:buNone/>
            </a:pPr>
            <a:r>
              <a:rPr lang="en-US" dirty="0" err="1" smtClean="0">
                <a:solidFill>
                  <a:srgbClr val="FF0000"/>
                </a:solidFill>
              </a:rPr>
              <a:t>event.complete</a:t>
            </a:r>
            <a:r>
              <a:rPr lang="en-US" dirty="0"/>
              <a:t>();</a:t>
            </a:r>
          </a:p>
        </p:txBody>
      </p:sp>
      <p:sp>
        <p:nvSpPr>
          <p:cNvPr id="5122" name="Title 1"/>
          <p:cNvSpPr>
            <a:spLocks noGrp="1"/>
          </p:cNvSpPr>
          <p:nvPr>
            <p:ph type="title"/>
          </p:nvPr>
        </p:nvSpPr>
        <p:spPr/>
        <p:txBody>
          <a:bodyPr/>
          <a:lstStyle/>
          <a:p>
            <a:pPr eaLnBrk="1" hangingPunct="1"/>
            <a:r>
              <a:rPr lang="en-US" dirty="0" err="1" smtClean="0"/>
              <a:t>createevent</a:t>
            </a:r>
            <a:endParaRPr lang="en-US" dirty="0" smtClean="0"/>
          </a:p>
        </p:txBody>
      </p:sp>
    </p:spTree>
    <p:extLst>
      <p:ext uri="{BB962C8B-B14F-4D97-AF65-F5344CB8AC3E}">
        <p14:creationId xmlns:p14="http://schemas.microsoft.com/office/powerpoint/2010/main" val="1230685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r>
              <a:rPr lang="en-US" dirty="0" smtClean="0"/>
              <a:t>Properties:</a:t>
            </a:r>
          </a:p>
          <a:p>
            <a:pPr lvl="1"/>
            <a:r>
              <a:rPr lang="en-US" dirty="0" smtClean="0">
                <a:solidFill>
                  <a:srgbClr val="FF0000"/>
                </a:solidFill>
              </a:rPr>
              <a:t>type</a:t>
            </a:r>
            <a:r>
              <a:rPr lang="en-US" dirty="0" smtClean="0"/>
              <a:t> – The message type as specified in CAL protocol</a:t>
            </a:r>
          </a:p>
          <a:p>
            <a:pPr lvl="1"/>
            <a:r>
              <a:rPr lang="en-US" dirty="0" smtClean="0">
                <a:solidFill>
                  <a:srgbClr val="FF0000"/>
                </a:solidFill>
              </a:rPr>
              <a:t>name</a:t>
            </a:r>
            <a:r>
              <a:rPr lang="en-US" dirty="0" smtClean="0"/>
              <a:t> – The message name as specified in the CAL protocol</a:t>
            </a:r>
          </a:p>
          <a:p>
            <a:pPr lvl="1"/>
            <a:r>
              <a:rPr lang="en-US" dirty="0" smtClean="0">
                <a:solidFill>
                  <a:srgbClr val="FF0000"/>
                </a:solidFill>
              </a:rPr>
              <a:t>status</a:t>
            </a:r>
            <a:r>
              <a:rPr lang="en-US" dirty="0" smtClean="0"/>
              <a:t> – The message status as specified in the CAL protocol</a:t>
            </a:r>
          </a:p>
          <a:p>
            <a:pPr lvl="2"/>
            <a:r>
              <a:rPr lang="en-US" dirty="0" smtClean="0"/>
              <a:t>“0” – if no errors</a:t>
            </a:r>
          </a:p>
          <a:p>
            <a:pPr lvl="2"/>
            <a:r>
              <a:rPr lang="en-US" dirty="0" smtClean="0"/>
              <a:t>“some message string” – if errors</a:t>
            </a:r>
          </a:p>
          <a:p>
            <a:r>
              <a:rPr lang="en-US" dirty="0" smtClean="0"/>
              <a:t>Methods</a:t>
            </a:r>
          </a:p>
          <a:p>
            <a:pPr lvl="1"/>
            <a:r>
              <a:rPr lang="en-US" dirty="0" err="1" smtClean="0"/>
              <a:t>addData</a:t>
            </a:r>
            <a:r>
              <a:rPr lang="en-US" dirty="0" smtClean="0"/>
              <a:t>(key, value)</a:t>
            </a:r>
          </a:p>
          <a:p>
            <a:pPr lvl="1"/>
            <a:r>
              <a:rPr lang="en-US" dirty="0" err="1" smtClean="0"/>
              <a:t>addData</a:t>
            </a:r>
            <a:r>
              <a:rPr lang="en-US" dirty="0" smtClean="0"/>
              <a:t>(</a:t>
            </a:r>
            <a:r>
              <a:rPr lang="en-US" dirty="0" err="1" smtClean="0"/>
              <a:t>encodedString</a:t>
            </a:r>
            <a:r>
              <a:rPr lang="en-US" dirty="0" smtClean="0"/>
              <a:t>)</a:t>
            </a:r>
          </a:p>
          <a:p>
            <a:pPr lvl="1"/>
            <a:r>
              <a:rPr lang="en-US" dirty="0" err="1" smtClean="0"/>
              <a:t>addData</a:t>
            </a:r>
            <a:r>
              <a:rPr lang="en-US" dirty="0" smtClean="0"/>
              <a:t>(object)</a:t>
            </a:r>
          </a:p>
          <a:p>
            <a:pPr lvl="1"/>
            <a:r>
              <a:rPr lang="en-US" dirty="0" smtClean="0">
                <a:solidFill>
                  <a:srgbClr val="FF0000"/>
                </a:solidFill>
              </a:rPr>
              <a:t>complete(status</a:t>
            </a:r>
            <a:r>
              <a:rPr lang="en-US" dirty="0" smtClean="0"/>
              <a:t>) – Finalizes and commits the event.</a:t>
            </a:r>
            <a:endParaRPr lang="en-US" dirty="0"/>
          </a:p>
        </p:txBody>
      </p:sp>
      <p:sp>
        <p:nvSpPr>
          <p:cNvPr id="5122" name="Title 1"/>
          <p:cNvSpPr>
            <a:spLocks noGrp="1"/>
          </p:cNvSpPr>
          <p:nvPr>
            <p:ph type="title"/>
          </p:nvPr>
        </p:nvSpPr>
        <p:spPr/>
        <p:txBody>
          <a:bodyPr/>
          <a:lstStyle/>
          <a:p>
            <a:pPr eaLnBrk="1" hangingPunct="1"/>
            <a:r>
              <a:rPr lang="en-US" dirty="0" smtClean="0"/>
              <a:t>event object</a:t>
            </a:r>
          </a:p>
        </p:txBody>
      </p:sp>
    </p:spTree>
    <p:extLst>
      <p:ext uri="{BB962C8B-B14F-4D97-AF65-F5344CB8AC3E}">
        <p14:creationId xmlns:p14="http://schemas.microsoft.com/office/powerpoint/2010/main" val="1230685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a:buNone/>
            </a:pPr>
            <a:r>
              <a:rPr lang="en-US" b="1" dirty="0" err="1"/>
              <a:t>createHeartbeat</a:t>
            </a:r>
            <a:r>
              <a:rPr lang="en-US" b="1" dirty="0"/>
              <a:t>(type, name, [status], [data])</a:t>
            </a:r>
          </a:p>
          <a:p>
            <a:pPr>
              <a:buNone/>
            </a:pPr>
            <a:endParaRPr lang="en-US" dirty="0" smtClean="0"/>
          </a:p>
          <a:p>
            <a:pPr>
              <a:buNone/>
            </a:pPr>
            <a:r>
              <a:rPr lang="en-US" dirty="0"/>
              <a:t>Creates a CAL Heartbeat object </a:t>
            </a:r>
            <a:r>
              <a:rPr lang="en-US" dirty="0" smtClean="0"/>
              <a:t>initialized </a:t>
            </a:r>
            <a:r>
              <a:rPr lang="en-US" dirty="0"/>
              <a:t>with the provided </a:t>
            </a:r>
            <a:r>
              <a:rPr lang="en-US" dirty="0" smtClean="0"/>
              <a:t>options</a:t>
            </a:r>
          </a:p>
          <a:p>
            <a:pPr>
              <a:buNone/>
            </a:pPr>
            <a:endParaRPr lang="en-US" dirty="0"/>
          </a:p>
          <a:p>
            <a:pPr>
              <a:buNone/>
            </a:pPr>
            <a:r>
              <a:rPr lang="en-US" b="1" dirty="0" err="1"/>
              <a:t>var</a:t>
            </a:r>
            <a:r>
              <a:rPr lang="en-US" dirty="0"/>
              <a:t> </a:t>
            </a:r>
            <a:r>
              <a:rPr lang="en-US" dirty="0" err="1">
                <a:solidFill>
                  <a:srgbClr val="FF0000"/>
                </a:solidFill>
              </a:rPr>
              <a:t>cal</a:t>
            </a:r>
            <a:r>
              <a:rPr lang="en-US" dirty="0">
                <a:solidFill>
                  <a:srgbClr val="FF0000"/>
                </a:solidFill>
              </a:rPr>
              <a:t> </a:t>
            </a:r>
            <a:r>
              <a:rPr lang="en-US" b="1" dirty="0"/>
              <a:t>=</a:t>
            </a:r>
            <a:r>
              <a:rPr lang="en-US" dirty="0"/>
              <a:t> require('</a:t>
            </a:r>
            <a:r>
              <a:rPr lang="en-US" dirty="0" err="1"/>
              <a:t>cal</a:t>
            </a:r>
            <a:r>
              <a:rPr lang="en-US" dirty="0"/>
              <a:t>'); </a:t>
            </a:r>
            <a:endParaRPr lang="en-US" dirty="0" smtClean="0"/>
          </a:p>
          <a:p>
            <a:pPr>
              <a:buNone/>
            </a:pPr>
            <a:r>
              <a:rPr lang="en-US" b="1" dirty="0" err="1" smtClean="0"/>
              <a:t>var</a:t>
            </a:r>
            <a:r>
              <a:rPr lang="en-US" dirty="0" smtClean="0"/>
              <a:t> </a:t>
            </a:r>
            <a:r>
              <a:rPr lang="en-US" dirty="0" err="1"/>
              <a:t>hb</a:t>
            </a:r>
            <a:r>
              <a:rPr lang="en-US" dirty="0"/>
              <a:t> </a:t>
            </a:r>
            <a:r>
              <a:rPr lang="en-US" b="1" dirty="0"/>
              <a:t>=</a:t>
            </a:r>
            <a:r>
              <a:rPr lang="en-US" dirty="0"/>
              <a:t> </a:t>
            </a:r>
            <a:r>
              <a:rPr lang="en-US" dirty="0" err="1">
                <a:solidFill>
                  <a:srgbClr val="FF0000"/>
                </a:solidFill>
              </a:rPr>
              <a:t>cal.createHeartbeat</a:t>
            </a:r>
            <a:r>
              <a:rPr lang="en-US" dirty="0"/>
              <a:t>('my type', 'my name</a:t>
            </a:r>
            <a:r>
              <a:rPr lang="en-US" dirty="0" smtClean="0"/>
              <a:t>');</a:t>
            </a:r>
          </a:p>
          <a:p>
            <a:pPr>
              <a:buNone/>
            </a:pPr>
            <a:r>
              <a:rPr lang="en-US" dirty="0" err="1" smtClean="0"/>
              <a:t>hb.addData</a:t>
            </a:r>
            <a:r>
              <a:rPr lang="en-US" dirty="0"/>
              <a:t>('key', 'value'); </a:t>
            </a:r>
            <a:endParaRPr lang="en-US" dirty="0" smtClean="0"/>
          </a:p>
          <a:p>
            <a:pPr>
              <a:buNone/>
            </a:pPr>
            <a:r>
              <a:rPr lang="en-US" dirty="0" err="1" smtClean="0"/>
              <a:t>hb.addData</a:t>
            </a:r>
            <a:r>
              <a:rPr lang="en-US" dirty="0"/>
              <a:t>({ foo</a:t>
            </a:r>
            <a:r>
              <a:rPr lang="en-US" b="1" dirty="0"/>
              <a:t>:</a:t>
            </a:r>
            <a:r>
              <a:rPr lang="en-US" dirty="0"/>
              <a:t> 'bar' }); </a:t>
            </a:r>
            <a:endParaRPr lang="en-US" dirty="0" smtClean="0"/>
          </a:p>
          <a:p>
            <a:pPr>
              <a:buNone/>
            </a:pPr>
            <a:r>
              <a:rPr lang="en-US" dirty="0" err="1" smtClean="0">
                <a:solidFill>
                  <a:srgbClr val="FF0000"/>
                </a:solidFill>
              </a:rPr>
              <a:t>hb.complete</a:t>
            </a:r>
            <a:r>
              <a:rPr lang="en-US" dirty="0"/>
              <a:t>();</a:t>
            </a:r>
          </a:p>
        </p:txBody>
      </p:sp>
      <p:sp>
        <p:nvSpPr>
          <p:cNvPr id="5122" name="Title 1"/>
          <p:cNvSpPr>
            <a:spLocks noGrp="1"/>
          </p:cNvSpPr>
          <p:nvPr>
            <p:ph type="title"/>
          </p:nvPr>
        </p:nvSpPr>
        <p:spPr/>
        <p:txBody>
          <a:bodyPr/>
          <a:lstStyle/>
          <a:p>
            <a:pPr eaLnBrk="1" hangingPunct="1"/>
            <a:r>
              <a:rPr lang="en-US" dirty="0" err="1" smtClean="0"/>
              <a:t>createheartbeat</a:t>
            </a:r>
            <a:endParaRPr lang="en-US" dirty="0" smtClean="0"/>
          </a:p>
        </p:txBody>
      </p:sp>
    </p:spTree>
    <p:extLst>
      <p:ext uri="{BB962C8B-B14F-4D97-AF65-F5344CB8AC3E}">
        <p14:creationId xmlns:p14="http://schemas.microsoft.com/office/powerpoint/2010/main" val="1230685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r>
              <a:rPr lang="en-US" dirty="0" smtClean="0"/>
              <a:t>Same as CAL </a:t>
            </a:r>
            <a:r>
              <a:rPr lang="en-US" dirty="0" smtClean="0"/>
              <a:t>Heartbeat object</a:t>
            </a:r>
            <a:endParaRPr lang="en-US" dirty="0" smtClean="0"/>
          </a:p>
          <a:p>
            <a:r>
              <a:rPr lang="en-US" dirty="0" smtClean="0"/>
              <a:t>Properties:</a:t>
            </a:r>
          </a:p>
          <a:p>
            <a:pPr lvl="1"/>
            <a:r>
              <a:rPr lang="en-US" dirty="0" smtClean="0">
                <a:solidFill>
                  <a:srgbClr val="FF0000"/>
                </a:solidFill>
              </a:rPr>
              <a:t>type</a:t>
            </a:r>
            <a:r>
              <a:rPr lang="en-US" dirty="0" smtClean="0"/>
              <a:t> – The message type as specified in CAL protocol</a:t>
            </a:r>
          </a:p>
          <a:p>
            <a:pPr lvl="1"/>
            <a:r>
              <a:rPr lang="en-US" dirty="0" smtClean="0">
                <a:solidFill>
                  <a:srgbClr val="FF0000"/>
                </a:solidFill>
              </a:rPr>
              <a:t>name</a:t>
            </a:r>
            <a:r>
              <a:rPr lang="en-US" dirty="0" smtClean="0"/>
              <a:t> – The message name as specified in the CAL protocol</a:t>
            </a:r>
          </a:p>
          <a:p>
            <a:pPr lvl="1"/>
            <a:r>
              <a:rPr lang="en-US" dirty="0" smtClean="0">
                <a:solidFill>
                  <a:srgbClr val="FF0000"/>
                </a:solidFill>
              </a:rPr>
              <a:t>status</a:t>
            </a:r>
            <a:r>
              <a:rPr lang="en-US" dirty="0" smtClean="0"/>
              <a:t> – The message status as specified in the CAL protocol</a:t>
            </a:r>
          </a:p>
          <a:p>
            <a:r>
              <a:rPr lang="en-US" dirty="0" smtClean="0"/>
              <a:t>Methods</a:t>
            </a:r>
          </a:p>
          <a:p>
            <a:pPr lvl="1"/>
            <a:r>
              <a:rPr lang="en-US" dirty="0" err="1" smtClean="0"/>
              <a:t>addData</a:t>
            </a:r>
            <a:r>
              <a:rPr lang="en-US" dirty="0" smtClean="0"/>
              <a:t>(key, value)</a:t>
            </a:r>
          </a:p>
          <a:p>
            <a:pPr lvl="1"/>
            <a:r>
              <a:rPr lang="en-US" dirty="0" err="1" smtClean="0"/>
              <a:t>addData</a:t>
            </a:r>
            <a:r>
              <a:rPr lang="en-US" dirty="0" smtClean="0"/>
              <a:t>(</a:t>
            </a:r>
            <a:r>
              <a:rPr lang="en-US" dirty="0" err="1" smtClean="0"/>
              <a:t>encodedString</a:t>
            </a:r>
            <a:r>
              <a:rPr lang="en-US" dirty="0" smtClean="0"/>
              <a:t>)</a:t>
            </a:r>
          </a:p>
          <a:p>
            <a:pPr lvl="1"/>
            <a:r>
              <a:rPr lang="en-US" dirty="0" err="1" smtClean="0"/>
              <a:t>addData</a:t>
            </a:r>
            <a:r>
              <a:rPr lang="en-US" dirty="0" smtClean="0"/>
              <a:t>(object)</a:t>
            </a:r>
          </a:p>
          <a:p>
            <a:pPr lvl="1"/>
            <a:r>
              <a:rPr lang="en-US" dirty="0" smtClean="0"/>
              <a:t>complete(status) – Finalizes and commits the event.</a:t>
            </a:r>
            <a:endParaRPr lang="en-US" dirty="0"/>
          </a:p>
        </p:txBody>
      </p:sp>
      <p:sp>
        <p:nvSpPr>
          <p:cNvPr id="5122" name="Title 1"/>
          <p:cNvSpPr>
            <a:spLocks noGrp="1"/>
          </p:cNvSpPr>
          <p:nvPr>
            <p:ph type="title"/>
          </p:nvPr>
        </p:nvSpPr>
        <p:spPr/>
        <p:txBody>
          <a:bodyPr/>
          <a:lstStyle/>
          <a:p>
            <a:pPr eaLnBrk="1" hangingPunct="1"/>
            <a:r>
              <a:rPr lang="en-US" dirty="0" smtClean="0"/>
              <a:t>Heartbeat object</a:t>
            </a:r>
          </a:p>
        </p:txBody>
      </p:sp>
    </p:spTree>
    <p:extLst>
      <p:ext uri="{BB962C8B-B14F-4D97-AF65-F5344CB8AC3E}">
        <p14:creationId xmlns:p14="http://schemas.microsoft.com/office/powerpoint/2010/main" val="559810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2"/>
          </p:nvPr>
        </p:nvSpPr>
        <p:spPr/>
        <p:txBody>
          <a:bodyPr>
            <a:normAutofit fontScale="92500" lnSpcReduction="20000"/>
          </a:bodyPr>
          <a:lstStyle/>
          <a:p>
            <a:pPr eaLnBrk="1" hangingPunct="1"/>
            <a:endParaRPr lang="en-US" dirty="0" smtClean="0"/>
          </a:p>
          <a:p>
            <a:pPr>
              <a:buFont typeface="Arial" pitchFamily="34" charset="0"/>
              <a:buChar char="•"/>
            </a:pPr>
            <a:r>
              <a:rPr lang="en-US" dirty="0" smtClean="0"/>
              <a:t>Site Ops/SWAT</a:t>
            </a:r>
          </a:p>
          <a:p>
            <a:pPr lvl="1">
              <a:buFont typeface="Arial" pitchFamily="34" charset="0"/>
              <a:buChar char="•"/>
            </a:pPr>
            <a:r>
              <a:rPr lang="en-US" dirty="0" smtClean="0"/>
              <a:t>To run the live site. To know the health of Paypal site, its performance</a:t>
            </a:r>
          </a:p>
          <a:p>
            <a:pPr lvl="1">
              <a:buFont typeface="Arial" pitchFamily="34" charset="0"/>
              <a:buChar char="•"/>
            </a:pPr>
            <a:endParaRPr lang="en-US" dirty="0" smtClean="0"/>
          </a:p>
          <a:p>
            <a:pPr>
              <a:buFont typeface="Arial" pitchFamily="34" charset="0"/>
              <a:buChar char="•"/>
            </a:pPr>
            <a:r>
              <a:rPr lang="en-US" dirty="0" smtClean="0"/>
              <a:t>Dev Engineers</a:t>
            </a:r>
          </a:p>
          <a:p>
            <a:pPr lvl="1">
              <a:buFont typeface="Arial" pitchFamily="34" charset="0"/>
              <a:buChar char="•"/>
            </a:pPr>
            <a:r>
              <a:rPr lang="en-US" dirty="0" smtClean="0"/>
              <a:t>Add their CAL logs in the application code</a:t>
            </a:r>
          </a:p>
          <a:p>
            <a:pPr lvl="1">
              <a:buFont typeface="Arial" pitchFamily="34" charset="0"/>
              <a:buChar char="•"/>
            </a:pPr>
            <a:r>
              <a:rPr lang="en-US" dirty="0" smtClean="0"/>
              <a:t>When analyzing/triaging live site issues</a:t>
            </a:r>
          </a:p>
          <a:p>
            <a:pPr lvl="1">
              <a:buFont typeface="Arial" pitchFamily="34" charset="0"/>
              <a:buChar char="•"/>
            </a:pPr>
            <a:endParaRPr lang="en-US" dirty="0" smtClean="0"/>
          </a:p>
          <a:p>
            <a:pPr>
              <a:buFont typeface="Arial" pitchFamily="34" charset="0"/>
              <a:buChar char="•"/>
            </a:pPr>
            <a:r>
              <a:rPr lang="en-US" dirty="0" smtClean="0"/>
              <a:t>QA Engineers</a:t>
            </a:r>
          </a:p>
          <a:p>
            <a:pPr lvl="1">
              <a:buFont typeface="Arial" pitchFamily="34" charset="0"/>
              <a:buChar char="•"/>
            </a:pPr>
            <a:r>
              <a:rPr lang="en-US" dirty="0" smtClean="0"/>
              <a:t>To test new features or existing bugs in stage and live environments</a:t>
            </a:r>
          </a:p>
          <a:p>
            <a:pPr lvl="1">
              <a:buFont typeface="Arial" pitchFamily="34" charset="0"/>
              <a:buChar char="•"/>
            </a:pPr>
            <a:endParaRPr lang="en-US" dirty="0" smtClean="0"/>
          </a:p>
          <a:p>
            <a:pPr>
              <a:buFont typeface="Arial" pitchFamily="34" charset="0"/>
              <a:buChar char="•"/>
            </a:pPr>
            <a:r>
              <a:rPr lang="en-US" dirty="0" smtClean="0"/>
              <a:t>Business 		</a:t>
            </a:r>
          </a:p>
          <a:p>
            <a:pPr lvl="1">
              <a:buFont typeface="Arial" pitchFamily="34" charset="0"/>
              <a:buChar char="•"/>
            </a:pPr>
            <a:r>
              <a:rPr lang="en-US" dirty="0" smtClean="0"/>
              <a:t>To analyze the usage of new features or get business metrics</a:t>
            </a:r>
          </a:p>
          <a:p>
            <a:pPr eaLnBrk="1" hangingPunct="1">
              <a:buFont typeface="Arial" pitchFamily="34" charset="0"/>
              <a:buChar char="•"/>
            </a:pPr>
            <a:endParaRPr lang="en-US" dirty="0" smtClean="0"/>
          </a:p>
          <a:p>
            <a:pPr eaLnBrk="1" hangingPunct="1">
              <a:buFont typeface="Wingdings" pitchFamily="2" charset="2"/>
              <a:buNone/>
            </a:pPr>
            <a:endParaRPr lang="en-US" dirty="0" smtClean="0"/>
          </a:p>
        </p:txBody>
      </p:sp>
      <p:sp>
        <p:nvSpPr>
          <p:cNvPr id="4098" name="Rectangle 2"/>
          <p:cNvSpPr>
            <a:spLocks noGrp="1" noChangeArrowheads="1"/>
          </p:cNvSpPr>
          <p:nvPr>
            <p:ph type="title"/>
          </p:nvPr>
        </p:nvSpPr>
        <p:spPr/>
        <p:txBody>
          <a:bodyPr/>
          <a:lstStyle/>
          <a:p>
            <a:r>
              <a:rPr lang="en-US" dirty="0" smtClean="0"/>
              <a:t>Who uses CAL ?</a:t>
            </a:r>
          </a:p>
        </p:txBody>
      </p:sp>
    </p:spTree>
    <p:extLst>
      <p:ext uri="{BB962C8B-B14F-4D97-AF65-F5344CB8AC3E}">
        <p14:creationId xmlns:p14="http://schemas.microsoft.com/office/powerpoint/2010/main" val="2951254512"/>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pPr>
              <a:buNone/>
            </a:pPr>
            <a:r>
              <a:rPr lang="en-US" b="1" dirty="0" err="1"/>
              <a:t>createTransaction</a:t>
            </a:r>
            <a:r>
              <a:rPr lang="en-US" b="1" dirty="0"/>
              <a:t>(type, name, [status], [data], callback)</a:t>
            </a:r>
          </a:p>
          <a:p>
            <a:pPr>
              <a:buNone/>
            </a:pPr>
            <a:r>
              <a:rPr lang="en-US" dirty="0"/>
              <a:t>Creates a CAL Transaction object </a:t>
            </a:r>
            <a:r>
              <a:rPr lang="en-US" dirty="0" smtClean="0"/>
              <a:t>initialized </a:t>
            </a:r>
            <a:r>
              <a:rPr lang="en-US" dirty="0"/>
              <a:t>with the provided options</a:t>
            </a:r>
            <a:r>
              <a:rPr lang="en-US" dirty="0" smtClean="0"/>
              <a:t>.</a:t>
            </a:r>
          </a:p>
          <a:p>
            <a:pPr>
              <a:buNone/>
            </a:pPr>
            <a:endParaRPr lang="en-US" dirty="0"/>
          </a:p>
          <a:p>
            <a:pPr>
              <a:buNone/>
            </a:pPr>
            <a:r>
              <a:rPr lang="en-US" sz="2000" b="1" dirty="0" err="1"/>
              <a:t>var</a:t>
            </a:r>
            <a:r>
              <a:rPr lang="en-US" sz="2000" dirty="0"/>
              <a:t> </a:t>
            </a:r>
            <a:r>
              <a:rPr lang="en-US" sz="2000" dirty="0" err="1">
                <a:solidFill>
                  <a:srgbClr val="FF0000"/>
                </a:solidFill>
              </a:rPr>
              <a:t>cal</a:t>
            </a:r>
            <a:r>
              <a:rPr lang="en-US" sz="2000" dirty="0">
                <a:solidFill>
                  <a:srgbClr val="FF0000"/>
                </a:solidFill>
              </a:rPr>
              <a:t> </a:t>
            </a:r>
            <a:r>
              <a:rPr lang="en-US" sz="2000" b="1" dirty="0"/>
              <a:t>=</a:t>
            </a:r>
            <a:r>
              <a:rPr lang="en-US" sz="2000" dirty="0"/>
              <a:t> require(</a:t>
            </a:r>
            <a:r>
              <a:rPr lang="en-US" sz="2000" dirty="0">
                <a:solidFill>
                  <a:srgbClr val="FF0000"/>
                </a:solidFill>
              </a:rPr>
              <a:t>'</a:t>
            </a:r>
            <a:r>
              <a:rPr lang="en-US" sz="2000" dirty="0" err="1">
                <a:solidFill>
                  <a:srgbClr val="FF0000"/>
                </a:solidFill>
              </a:rPr>
              <a:t>cal</a:t>
            </a:r>
            <a:r>
              <a:rPr lang="en-US" sz="2000" dirty="0"/>
              <a:t>'); </a:t>
            </a:r>
            <a:endParaRPr lang="en-US" sz="2000" dirty="0" smtClean="0"/>
          </a:p>
          <a:p>
            <a:pPr>
              <a:buNone/>
            </a:pPr>
            <a:r>
              <a:rPr lang="en-US" sz="2000" dirty="0" err="1" smtClean="0">
                <a:solidFill>
                  <a:srgbClr val="FF0000"/>
                </a:solidFill>
              </a:rPr>
              <a:t>cal.createTransaction</a:t>
            </a:r>
            <a:r>
              <a:rPr lang="en-US" sz="2000" dirty="0"/>
              <a:t>('my type', 'my name', </a:t>
            </a:r>
            <a:r>
              <a:rPr lang="en-US" sz="2000" b="1" dirty="0"/>
              <a:t>function</a:t>
            </a:r>
            <a:r>
              <a:rPr lang="en-US" sz="2000" dirty="0"/>
              <a:t>(err, transaction) { </a:t>
            </a:r>
            <a:endParaRPr lang="en-US" sz="2000" dirty="0" smtClean="0"/>
          </a:p>
          <a:p>
            <a:pPr>
              <a:buNone/>
            </a:pPr>
            <a:r>
              <a:rPr lang="en-US" sz="2000" dirty="0"/>
              <a:t>	</a:t>
            </a:r>
            <a:r>
              <a:rPr lang="en-US" sz="2000" dirty="0" smtClean="0"/>
              <a:t>		</a:t>
            </a:r>
            <a:r>
              <a:rPr lang="en-US" sz="2000" dirty="0" err="1" smtClean="0"/>
              <a:t>transaction.addData</a:t>
            </a:r>
            <a:r>
              <a:rPr lang="en-US" sz="2000" dirty="0"/>
              <a:t>('key', 'value</a:t>
            </a:r>
            <a:r>
              <a:rPr lang="en-US" sz="2000" dirty="0" smtClean="0"/>
              <a:t>');</a:t>
            </a:r>
          </a:p>
          <a:p>
            <a:pPr>
              <a:buNone/>
            </a:pPr>
            <a:r>
              <a:rPr lang="en-US" sz="2000" dirty="0"/>
              <a:t>	</a:t>
            </a:r>
            <a:r>
              <a:rPr lang="en-US" sz="2000" dirty="0" smtClean="0"/>
              <a:t>		</a:t>
            </a:r>
            <a:r>
              <a:rPr lang="en-US" sz="2000" dirty="0" err="1" smtClean="0"/>
              <a:t>transaction.addData</a:t>
            </a:r>
            <a:r>
              <a:rPr lang="en-US" sz="2000" dirty="0"/>
              <a:t>({ foo</a:t>
            </a:r>
            <a:r>
              <a:rPr lang="en-US" sz="2000" b="1" dirty="0"/>
              <a:t>:</a:t>
            </a:r>
            <a:r>
              <a:rPr lang="en-US" sz="2000" dirty="0"/>
              <a:t> 'bar' }); </a:t>
            </a:r>
            <a:endParaRPr lang="en-US" sz="2000" dirty="0" smtClean="0"/>
          </a:p>
          <a:p>
            <a:pPr>
              <a:buNone/>
            </a:pPr>
            <a:r>
              <a:rPr lang="en-US" sz="2000" i="1" dirty="0"/>
              <a:t>	</a:t>
            </a:r>
            <a:r>
              <a:rPr lang="en-US" sz="2000" i="1" dirty="0" smtClean="0"/>
              <a:t>		// </a:t>
            </a:r>
            <a:r>
              <a:rPr lang="en-US" sz="2000" i="1" dirty="0"/>
              <a:t>optional </a:t>
            </a:r>
            <a:r>
              <a:rPr lang="en-US" sz="2000" i="1" dirty="0" err="1" smtClean="0"/>
              <a:t>transaction.flush</a:t>
            </a:r>
            <a:r>
              <a:rPr lang="en-US" sz="2000" i="1" dirty="0"/>
              <a:t>();</a:t>
            </a:r>
            <a:r>
              <a:rPr lang="en-US" sz="2000" dirty="0"/>
              <a:t> </a:t>
            </a:r>
            <a:endParaRPr lang="en-US" sz="2000" dirty="0" smtClean="0"/>
          </a:p>
          <a:p>
            <a:pPr>
              <a:buNone/>
            </a:pPr>
            <a:r>
              <a:rPr lang="en-US" sz="2000" dirty="0"/>
              <a:t>	</a:t>
            </a:r>
            <a:r>
              <a:rPr lang="en-US" sz="2000" dirty="0" smtClean="0"/>
              <a:t>		</a:t>
            </a:r>
            <a:r>
              <a:rPr lang="en-US" sz="2000" dirty="0" err="1" smtClean="0"/>
              <a:t>transaction.complete</a:t>
            </a:r>
            <a:r>
              <a:rPr lang="en-US" sz="2000" dirty="0"/>
              <a:t>(); </a:t>
            </a:r>
            <a:endParaRPr lang="en-US" sz="2000" dirty="0" smtClean="0"/>
          </a:p>
          <a:p>
            <a:pPr>
              <a:buNone/>
            </a:pPr>
            <a:r>
              <a:rPr lang="en-US" sz="2000" dirty="0" smtClean="0"/>
              <a:t>});</a:t>
            </a:r>
            <a:endParaRPr lang="en-US" sz="2000" dirty="0"/>
          </a:p>
        </p:txBody>
      </p:sp>
      <p:sp>
        <p:nvSpPr>
          <p:cNvPr id="5122" name="Title 1"/>
          <p:cNvSpPr>
            <a:spLocks noGrp="1"/>
          </p:cNvSpPr>
          <p:nvPr>
            <p:ph type="title"/>
          </p:nvPr>
        </p:nvSpPr>
        <p:spPr/>
        <p:txBody>
          <a:bodyPr/>
          <a:lstStyle/>
          <a:p>
            <a:pPr eaLnBrk="1" hangingPunct="1"/>
            <a:r>
              <a:rPr lang="en-US" dirty="0" err="1" smtClean="0"/>
              <a:t>createtransaction</a:t>
            </a:r>
            <a:endParaRPr lang="en-US" dirty="0" smtClean="0"/>
          </a:p>
        </p:txBody>
      </p:sp>
    </p:spTree>
    <p:extLst>
      <p:ext uri="{BB962C8B-B14F-4D97-AF65-F5344CB8AC3E}">
        <p14:creationId xmlns:p14="http://schemas.microsoft.com/office/powerpoint/2010/main" val="1230685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r>
              <a:rPr lang="en-US" dirty="0" smtClean="0"/>
              <a:t>Properties:</a:t>
            </a:r>
          </a:p>
          <a:p>
            <a:pPr lvl="1"/>
            <a:r>
              <a:rPr lang="en-US" dirty="0" smtClean="0">
                <a:solidFill>
                  <a:srgbClr val="FF0000"/>
                </a:solidFill>
              </a:rPr>
              <a:t>type</a:t>
            </a:r>
            <a:r>
              <a:rPr lang="en-US" dirty="0" smtClean="0"/>
              <a:t> – The message type as specified in CAL protocol</a:t>
            </a:r>
          </a:p>
          <a:p>
            <a:pPr lvl="1"/>
            <a:r>
              <a:rPr lang="en-US" dirty="0" smtClean="0">
                <a:solidFill>
                  <a:srgbClr val="FF0000"/>
                </a:solidFill>
              </a:rPr>
              <a:t>name</a:t>
            </a:r>
            <a:r>
              <a:rPr lang="en-US" dirty="0" smtClean="0"/>
              <a:t> – The message name as specified in the CAL protocol</a:t>
            </a:r>
          </a:p>
          <a:p>
            <a:pPr lvl="1"/>
            <a:r>
              <a:rPr lang="en-US" dirty="0" smtClean="0">
                <a:solidFill>
                  <a:srgbClr val="FF0000"/>
                </a:solidFill>
              </a:rPr>
              <a:t>status</a:t>
            </a:r>
            <a:r>
              <a:rPr lang="en-US" dirty="0" smtClean="0"/>
              <a:t> – The message status as specified in the CAL protocol</a:t>
            </a:r>
          </a:p>
          <a:p>
            <a:pPr lvl="1"/>
            <a:r>
              <a:rPr lang="en-US" dirty="0" smtClean="0">
                <a:solidFill>
                  <a:srgbClr val="FF0000"/>
                </a:solidFill>
              </a:rPr>
              <a:t>duration</a:t>
            </a:r>
            <a:r>
              <a:rPr lang="en-US" dirty="0" smtClean="0"/>
              <a:t> – Manually set/overrides the duration of the transaction</a:t>
            </a:r>
          </a:p>
          <a:p>
            <a:pPr lvl="1"/>
            <a:r>
              <a:rPr lang="en-US" dirty="0" err="1" smtClean="0">
                <a:solidFill>
                  <a:srgbClr val="FF0000"/>
                </a:solidFill>
              </a:rPr>
              <a:t>correlationId</a:t>
            </a:r>
            <a:r>
              <a:rPr lang="en-US" dirty="0" smtClean="0">
                <a:solidFill>
                  <a:srgbClr val="FF0000"/>
                </a:solidFill>
              </a:rPr>
              <a:t> </a:t>
            </a:r>
            <a:r>
              <a:rPr lang="en-US" dirty="0" smtClean="0"/>
              <a:t>– Marks this transaction with the id</a:t>
            </a:r>
          </a:p>
          <a:p>
            <a:pPr lvl="1"/>
            <a:r>
              <a:rPr lang="en-US" dirty="0" smtClean="0">
                <a:solidFill>
                  <a:srgbClr val="FF0000"/>
                </a:solidFill>
              </a:rPr>
              <a:t>parent</a:t>
            </a:r>
            <a:r>
              <a:rPr lang="en-US" dirty="0" smtClean="0"/>
              <a:t> – Creates a relationship with the provided transaction, allowing nested profile information to be captured.</a:t>
            </a:r>
          </a:p>
          <a:p>
            <a:endParaRPr lang="en-US" dirty="0"/>
          </a:p>
        </p:txBody>
      </p:sp>
      <p:sp>
        <p:nvSpPr>
          <p:cNvPr id="5122" name="Title 1"/>
          <p:cNvSpPr>
            <a:spLocks noGrp="1"/>
          </p:cNvSpPr>
          <p:nvPr>
            <p:ph type="title"/>
          </p:nvPr>
        </p:nvSpPr>
        <p:spPr/>
        <p:txBody>
          <a:bodyPr/>
          <a:lstStyle/>
          <a:p>
            <a:pPr eaLnBrk="1" hangingPunct="1"/>
            <a:r>
              <a:rPr lang="en-US" dirty="0" smtClean="0"/>
              <a:t>Transaction object</a:t>
            </a:r>
          </a:p>
        </p:txBody>
      </p:sp>
    </p:spTree>
    <p:extLst>
      <p:ext uri="{BB962C8B-B14F-4D97-AF65-F5344CB8AC3E}">
        <p14:creationId xmlns:p14="http://schemas.microsoft.com/office/powerpoint/2010/main" val="1462555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r>
              <a:rPr lang="en-US" dirty="0"/>
              <a:t>Methods</a:t>
            </a:r>
          </a:p>
          <a:p>
            <a:pPr lvl="1"/>
            <a:r>
              <a:rPr lang="en-US" dirty="0" err="1"/>
              <a:t>addData</a:t>
            </a:r>
            <a:r>
              <a:rPr lang="en-US" dirty="0"/>
              <a:t>(key, value)</a:t>
            </a:r>
          </a:p>
          <a:p>
            <a:pPr lvl="1"/>
            <a:r>
              <a:rPr lang="en-US" dirty="0" err="1"/>
              <a:t>addData</a:t>
            </a:r>
            <a:r>
              <a:rPr lang="en-US" dirty="0"/>
              <a:t>(</a:t>
            </a:r>
            <a:r>
              <a:rPr lang="en-US" dirty="0" err="1"/>
              <a:t>encodedString</a:t>
            </a:r>
            <a:r>
              <a:rPr lang="en-US" dirty="0"/>
              <a:t>)</a:t>
            </a:r>
          </a:p>
          <a:p>
            <a:pPr lvl="1"/>
            <a:r>
              <a:rPr lang="en-US" dirty="0" err="1"/>
              <a:t>addData</a:t>
            </a:r>
            <a:r>
              <a:rPr lang="en-US" dirty="0"/>
              <a:t>(object</a:t>
            </a:r>
            <a:r>
              <a:rPr lang="en-US" dirty="0" smtClean="0"/>
              <a:t>)</a:t>
            </a:r>
          </a:p>
          <a:p>
            <a:pPr lvl="1"/>
            <a:r>
              <a:rPr lang="en-US" dirty="0" smtClean="0">
                <a:solidFill>
                  <a:srgbClr val="FF0000"/>
                </a:solidFill>
              </a:rPr>
              <a:t>flush</a:t>
            </a:r>
            <a:r>
              <a:rPr lang="en-US" dirty="0" smtClean="0"/>
              <a:t>()</a:t>
            </a:r>
          </a:p>
          <a:p>
            <a:pPr lvl="2"/>
            <a:r>
              <a:rPr lang="en-US" dirty="0" smtClean="0"/>
              <a:t>Flushes the data and start time of the transaction.  Without flush(), transactions are marked as ATOMIC.  flush() marks them with START and STOP events.</a:t>
            </a:r>
            <a:endParaRPr lang="en-US" dirty="0"/>
          </a:p>
          <a:p>
            <a:pPr lvl="1"/>
            <a:r>
              <a:rPr lang="en-US" dirty="0">
                <a:solidFill>
                  <a:srgbClr val="FF0000"/>
                </a:solidFill>
              </a:rPr>
              <a:t>complete(status</a:t>
            </a:r>
            <a:r>
              <a:rPr lang="en-US" dirty="0"/>
              <a:t>) – Finalizes and commits the </a:t>
            </a:r>
            <a:r>
              <a:rPr lang="en-US" dirty="0" smtClean="0"/>
              <a:t>transaction.</a:t>
            </a:r>
            <a:endParaRPr lang="en-US" dirty="0"/>
          </a:p>
        </p:txBody>
      </p:sp>
      <p:sp>
        <p:nvSpPr>
          <p:cNvPr id="5122" name="Title 1"/>
          <p:cNvSpPr>
            <a:spLocks noGrp="1"/>
          </p:cNvSpPr>
          <p:nvPr>
            <p:ph type="title"/>
          </p:nvPr>
        </p:nvSpPr>
        <p:spPr/>
        <p:txBody>
          <a:bodyPr/>
          <a:lstStyle/>
          <a:p>
            <a:pPr eaLnBrk="1" hangingPunct="1"/>
            <a:r>
              <a:rPr lang="en-US" dirty="0" smtClean="0"/>
              <a:t>Transaction object - </a:t>
            </a:r>
            <a:r>
              <a:rPr lang="en-US" dirty="0" err="1" smtClean="0"/>
              <a:t>cont</a:t>
            </a:r>
            <a:endParaRPr lang="en-US" dirty="0" smtClean="0"/>
          </a:p>
        </p:txBody>
      </p:sp>
    </p:spTree>
    <p:extLst>
      <p:ext uri="{BB962C8B-B14F-4D97-AF65-F5344CB8AC3E}">
        <p14:creationId xmlns:p14="http://schemas.microsoft.com/office/powerpoint/2010/main" val="1230685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type="body" sz="quarter" idx="12"/>
          </p:nvPr>
        </p:nvSpPr>
        <p:spPr/>
        <p:txBody>
          <a:bodyPr/>
          <a:lstStyle/>
          <a:p>
            <a:r>
              <a:rPr lang="en-US" dirty="0" smtClean="0"/>
              <a:t>CAL is an common logger for Paypal and eBay</a:t>
            </a:r>
          </a:p>
          <a:p>
            <a:r>
              <a:rPr lang="en-US" dirty="0" smtClean="0"/>
              <a:t>CAL has three types of messages</a:t>
            </a:r>
          </a:p>
          <a:p>
            <a:pPr lvl="1"/>
            <a:r>
              <a:rPr lang="en-US" dirty="0" smtClean="0"/>
              <a:t>Event</a:t>
            </a:r>
          </a:p>
          <a:p>
            <a:pPr lvl="1"/>
            <a:r>
              <a:rPr lang="en-US" dirty="0" smtClean="0"/>
              <a:t>Heartbeat</a:t>
            </a:r>
          </a:p>
          <a:p>
            <a:pPr lvl="1"/>
            <a:r>
              <a:rPr lang="en-US" dirty="0" smtClean="0"/>
              <a:t>Transaction</a:t>
            </a:r>
          </a:p>
          <a:p>
            <a:pPr lvl="1"/>
            <a:endParaRPr lang="en-US" dirty="0"/>
          </a:p>
        </p:txBody>
      </p:sp>
      <p:sp>
        <p:nvSpPr>
          <p:cNvPr id="5122" name="Title 1"/>
          <p:cNvSpPr>
            <a:spLocks noGrp="1"/>
          </p:cNvSpPr>
          <p:nvPr>
            <p:ph type="title"/>
          </p:nvPr>
        </p:nvSpPr>
        <p:spPr/>
        <p:txBody>
          <a:bodyPr/>
          <a:lstStyle/>
          <a:p>
            <a:pPr eaLnBrk="1" hangingPunct="1"/>
            <a:r>
              <a:rPr lang="en-US" dirty="0" smtClean="0"/>
              <a:t>Summary</a:t>
            </a:r>
          </a:p>
        </p:txBody>
      </p:sp>
    </p:spTree>
    <p:extLst>
      <p:ext uri="{BB962C8B-B14F-4D97-AF65-F5344CB8AC3E}">
        <p14:creationId xmlns:p14="http://schemas.microsoft.com/office/powerpoint/2010/main" val="1230685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2"/>
          </p:nvPr>
        </p:nvSpPr>
        <p:spPr/>
        <p:txBody>
          <a:bodyPr>
            <a:normAutofit/>
          </a:bodyPr>
          <a:lstStyle/>
          <a:p>
            <a:pPr eaLnBrk="1" hangingPunct="1"/>
            <a:endParaRPr lang="en-US" dirty="0" smtClean="0"/>
          </a:p>
          <a:p>
            <a:pPr>
              <a:buFont typeface="Arial" pitchFamily="34" charset="0"/>
              <a:buChar char="•"/>
            </a:pPr>
            <a:r>
              <a:rPr lang="en-US" dirty="0" smtClean="0"/>
              <a:t>To understand the run time systems’ holistically</a:t>
            </a:r>
          </a:p>
          <a:p>
            <a:pPr eaLnBrk="1" hangingPunct="1">
              <a:buFont typeface="Arial" pitchFamily="34" charset="0"/>
              <a:buChar char="•"/>
            </a:pPr>
            <a:endParaRPr lang="en-US" dirty="0" smtClean="0"/>
          </a:p>
          <a:p>
            <a:pPr lvl="1">
              <a:buFont typeface="Arial" pitchFamily="34" charset="0"/>
              <a:buChar char="•"/>
            </a:pPr>
            <a:r>
              <a:rPr lang="en-US" dirty="0" smtClean="0"/>
              <a:t>To enable system health monitoring</a:t>
            </a:r>
          </a:p>
          <a:p>
            <a:pPr lvl="1">
              <a:buFont typeface="Arial" pitchFamily="34" charset="0"/>
              <a:buChar char="•"/>
            </a:pPr>
            <a:endParaRPr lang="en-US" dirty="0" smtClean="0"/>
          </a:p>
          <a:p>
            <a:pPr lvl="1">
              <a:buFont typeface="Arial" pitchFamily="34" charset="0"/>
              <a:buChar char="•"/>
            </a:pPr>
            <a:r>
              <a:rPr lang="en-US" dirty="0" smtClean="0"/>
              <a:t>To enable business monitoring</a:t>
            </a:r>
          </a:p>
          <a:p>
            <a:pPr lvl="1">
              <a:buFont typeface="Arial" pitchFamily="34" charset="0"/>
              <a:buChar char="•"/>
            </a:pPr>
            <a:endParaRPr lang="en-US" dirty="0" smtClean="0"/>
          </a:p>
          <a:p>
            <a:pPr lvl="1">
              <a:buFont typeface="Arial" pitchFamily="34" charset="0"/>
              <a:buChar char="•"/>
            </a:pPr>
            <a:r>
              <a:rPr lang="en-US" dirty="0" smtClean="0"/>
              <a:t>To manage capacity</a:t>
            </a:r>
          </a:p>
          <a:p>
            <a:pPr eaLnBrk="1" hangingPunct="1">
              <a:buFont typeface="Arial" pitchFamily="34" charset="0"/>
              <a:buChar char="•"/>
            </a:pPr>
            <a:endParaRPr lang="en-US" dirty="0" smtClean="0"/>
          </a:p>
          <a:p>
            <a:pPr eaLnBrk="1" hangingPunct="1">
              <a:buFont typeface="Arial" pitchFamily="34" charset="0"/>
              <a:buChar char="•"/>
            </a:pPr>
            <a:endParaRPr lang="en-US" dirty="0" smtClean="0"/>
          </a:p>
          <a:p>
            <a:pPr eaLnBrk="1" hangingPunct="1">
              <a:buFont typeface="Wingdings" pitchFamily="2" charset="2"/>
              <a:buNone/>
            </a:pPr>
            <a:endParaRPr lang="en-US" dirty="0" smtClean="0"/>
          </a:p>
        </p:txBody>
      </p:sp>
      <p:sp>
        <p:nvSpPr>
          <p:cNvPr id="4098" name="Rectangle 2"/>
          <p:cNvSpPr>
            <a:spLocks noGrp="1" noChangeArrowheads="1"/>
          </p:cNvSpPr>
          <p:nvPr>
            <p:ph type="title"/>
          </p:nvPr>
        </p:nvSpPr>
        <p:spPr/>
        <p:txBody>
          <a:bodyPr/>
          <a:lstStyle/>
          <a:p>
            <a:pPr eaLnBrk="1" hangingPunct="1"/>
            <a:r>
              <a:rPr lang="en-US" dirty="0" smtClean="0"/>
              <a:t>CAL Purpose</a:t>
            </a:r>
          </a:p>
        </p:txBody>
      </p:sp>
    </p:spTree>
    <p:extLst>
      <p:ext uri="{BB962C8B-B14F-4D97-AF65-F5344CB8AC3E}">
        <p14:creationId xmlns:p14="http://schemas.microsoft.com/office/powerpoint/2010/main" val="771306619"/>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2"/>
          </p:nvPr>
        </p:nvSpPr>
        <p:spPr/>
        <p:txBody>
          <a:bodyPr>
            <a:normAutofit fontScale="92500" lnSpcReduction="20000"/>
          </a:bodyPr>
          <a:lstStyle/>
          <a:p>
            <a:pPr eaLnBrk="1" hangingPunct="1"/>
            <a:endParaRPr lang="en-US" dirty="0" smtClean="0"/>
          </a:p>
          <a:p>
            <a:pPr eaLnBrk="1" hangingPunct="1">
              <a:buFont typeface="Arial" pitchFamily="34" charset="0"/>
              <a:buChar char="•"/>
            </a:pPr>
            <a:r>
              <a:rPr lang="en-US" dirty="0" smtClean="0"/>
              <a:t>All CAL messages must be aligned with the CAL purpose </a:t>
            </a:r>
          </a:p>
          <a:p>
            <a:pPr eaLnBrk="1" hangingPunct="1"/>
            <a:endParaRPr lang="en-US" dirty="0" smtClean="0"/>
          </a:p>
          <a:p>
            <a:pPr eaLnBrk="1" hangingPunct="1">
              <a:buFont typeface="Arial" pitchFamily="34" charset="0"/>
              <a:buChar char="•"/>
            </a:pPr>
            <a:r>
              <a:rPr lang="en-US" dirty="0" smtClean="0"/>
              <a:t>CAL messages must be concise, consistent, and should minimize information redundancy </a:t>
            </a:r>
          </a:p>
          <a:p>
            <a:pPr eaLnBrk="1" hangingPunct="1"/>
            <a:endParaRPr lang="en-US" dirty="0" smtClean="0"/>
          </a:p>
          <a:p>
            <a:pPr eaLnBrk="1" hangingPunct="1">
              <a:buFont typeface="Arial" pitchFamily="34" charset="0"/>
              <a:buChar char="•"/>
            </a:pPr>
            <a:r>
              <a:rPr lang="en-US" dirty="0" smtClean="0"/>
              <a:t>CAL messages are not for debugging applications or for tracing code execution paths </a:t>
            </a:r>
          </a:p>
          <a:p>
            <a:pPr eaLnBrk="1" hangingPunct="1"/>
            <a:endParaRPr lang="en-US" dirty="0" smtClean="0"/>
          </a:p>
          <a:p>
            <a:pPr eaLnBrk="1" hangingPunct="1">
              <a:buFont typeface="Arial" pitchFamily="34" charset="0"/>
              <a:buChar char="•"/>
            </a:pPr>
            <a:r>
              <a:rPr lang="en-US" dirty="0" smtClean="0"/>
              <a:t>Host resource monitoring (like </a:t>
            </a:r>
            <a:r>
              <a:rPr lang="en-US" dirty="0" err="1" smtClean="0"/>
              <a:t>cpu</a:t>
            </a:r>
            <a:r>
              <a:rPr lang="en-US" dirty="0" smtClean="0"/>
              <a:t>, memory) should not be done with CAL </a:t>
            </a:r>
          </a:p>
          <a:p>
            <a:pPr eaLnBrk="1" hangingPunct="1">
              <a:buFont typeface="Arial" pitchFamily="34" charset="0"/>
              <a:buChar char="•"/>
            </a:pPr>
            <a:endParaRPr lang="en-US" dirty="0" smtClean="0"/>
          </a:p>
          <a:p>
            <a:pPr>
              <a:buFont typeface="Arial" pitchFamily="34" charset="0"/>
              <a:buChar char="•"/>
            </a:pPr>
            <a:r>
              <a:rPr lang="en-US" dirty="0" smtClean="0"/>
              <a:t>Framework code should be doing CAL logging whenever possible</a:t>
            </a:r>
          </a:p>
          <a:p>
            <a:pPr marL="0" indent="0" eaLnBrk="1" hangingPunct="1">
              <a:buNone/>
            </a:pPr>
            <a:endParaRPr lang="en-US" dirty="0" smtClean="0"/>
          </a:p>
        </p:txBody>
      </p:sp>
      <p:sp>
        <p:nvSpPr>
          <p:cNvPr id="4098" name="Rectangle 2"/>
          <p:cNvSpPr>
            <a:spLocks noGrp="1" noChangeArrowheads="1"/>
          </p:cNvSpPr>
          <p:nvPr>
            <p:ph type="title"/>
          </p:nvPr>
        </p:nvSpPr>
        <p:spPr/>
        <p:txBody>
          <a:bodyPr/>
          <a:lstStyle/>
          <a:p>
            <a:pPr eaLnBrk="1" hangingPunct="1"/>
            <a:r>
              <a:rPr lang="en-US" dirty="0" smtClean="0"/>
              <a:t>CAL Principles</a:t>
            </a:r>
          </a:p>
        </p:txBody>
      </p:sp>
    </p:spTree>
    <p:extLst>
      <p:ext uri="{BB962C8B-B14F-4D97-AF65-F5344CB8AC3E}">
        <p14:creationId xmlns:p14="http://schemas.microsoft.com/office/powerpoint/2010/main" val="2492236290"/>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2"/>
          </p:nvPr>
        </p:nvSpPr>
        <p:spPr/>
        <p:txBody>
          <a:bodyPr>
            <a:normAutofit/>
          </a:bodyPr>
          <a:lstStyle/>
          <a:p>
            <a:pPr eaLnBrk="1" hangingPunct="1"/>
            <a:endParaRPr lang="en-US" dirty="0" smtClean="0"/>
          </a:p>
          <a:p>
            <a:pPr eaLnBrk="1" hangingPunct="1">
              <a:buFont typeface="Arial" pitchFamily="34" charset="0"/>
              <a:buChar char="•"/>
            </a:pPr>
            <a:r>
              <a:rPr lang="en-US" dirty="0" smtClean="0"/>
              <a:t>CAL </a:t>
            </a:r>
            <a:r>
              <a:rPr lang="en-US" dirty="0" smtClean="0">
                <a:solidFill>
                  <a:srgbClr val="FF0000"/>
                </a:solidFill>
              </a:rPr>
              <a:t>Transaction</a:t>
            </a:r>
          </a:p>
          <a:p>
            <a:pPr eaLnBrk="1" hangingPunct="1"/>
            <a:endParaRPr lang="en-US" dirty="0" smtClean="0"/>
          </a:p>
          <a:p>
            <a:pPr eaLnBrk="1" hangingPunct="1">
              <a:buFont typeface="Arial" pitchFamily="34" charset="0"/>
              <a:buChar char="•"/>
            </a:pPr>
            <a:r>
              <a:rPr lang="en-US" dirty="0" smtClean="0"/>
              <a:t>CAL </a:t>
            </a:r>
            <a:r>
              <a:rPr lang="en-US" dirty="0" smtClean="0">
                <a:solidFill>
                  <a:srgbClr val="FF0000"/>
                </a:solidFill>
              </a:rPr>
              <a:t>Event</a:t>
            </a:r>
          </a:p>
          <a:p>
            <a:pPr eaLnBrk="1" hangingPunct="1"/>
            <a:endParaRPr lang="en-US" dirty="0" smtClean="0"/>
          </a:p>
          <a:p>
            <a:pPr eaLnBrk="1" hangingPunct="1">
              <a:buFont typeface="Arial" pitchFamily="34" charset="0"/>
              <a:buChar char="•"/>
            </a:pPr>
            <a:r>
              <a:rPr lang="en-US" dirty="0" smtClean="0"/>
              <a:t>CAL Message format</a:t>
            </a:r>
          </a:p>
          <a:p>
            <a:pPr lvl="1">
              <a:buFont typeface="Arial" pitchFamily="34" charset="0"/>
              <a:buChar char="•"/>
            </a:pPr>
            <a:r>
              <a:rPr lang="en-US" dirty="0" smtClean="0"/>
              <a:t>&lt;Class&gt;&lt;Timestamp&gt;\t&lt;Type&gt;\t&lt;Name&gt;[\t&lt;Status&gt;][\t&lt;Duration&gt;][\t&lt;Data&gt;]</a:t>
            </a:r>
          </a:p>
          <a:p>
            <a:pPr lvl="1">
              <a:buFont typeface="Arial" pitchFamily="34" charset="0"/>
              <a:buChar char="•"/>
            </a:pPr>
            <a:endParaRPr lang="en-US" dirty="0" smtClean="0"/>
          </a:p>
          <a:p>
            <a:pPr>
              <a:buFont typeface="Arial" pitchFamily="34" charset="0"/>
              <a:buChar char="•"/>
            </a:pPr>
            <a:r>
              <a:rPr lang="en-US" dirty="0" smtClean="0"/>
              <a:t>CAL Message size is 4096 Bytes</a:t>
            </a:r>
          </a:p>
          <a:p>
            <a:pPr lvl="1">
              <a:buFont typeface="Arial" pitchFamily="34" charset="0"/>
              <a:buChar char="•"/>
            </a:pPr>
            <a:endParaRPr lang="en-US" dirty="0" smtClean="0"/>
          </a:p>
          <a:p>
            <a:pPr eaLnBrk="1" hangingPunct="1"/>
            <a:endParaRPr lang="en-US" dirty="0" smtClean="0"/>
          </a:p>
          <a:p>
            <a:pPr eaLnBrk="1" hangingPunct="1">
              <a:buFont typeface="Arial" pitchFamily="34" charset="0"/>
              <a:buChar char="•"/>
            </a:pPr>
            <a:endParaRPr lang="en-US" dirty="0" smtClean="0"/>
          </a:p>
          <a:p>
            <a:pPr eaLnBrk="1" hangingPunct="1">
              <a:buFont typeface="Arial" pitchFamily="34" charset="0"/>
              <a:buChar char="•"/>
            </a:pPr>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p:txBody>
      </p:sp>
      <p:sp>
        <p:nvSpPr>
          <p:cNvPr id="4098" name="Rectangle 2"/>
          <p:cNvSpPr>
            <a:spLocks noGrp="1" noChangeArrowheads="1"/>
          </p:cNvSpPr>
          <p:nvPr>
            <p:ph type="title"/>
          </p:nvPr>
        </p:nvSpPr>
        <p:spPr/>
        <p:txBody>
          <a:bodyPr/>
          <a:lstStyle/>
          <a:p>
            <a:pPr eaLnBrk="1" hangingPunct="1"/>
            <a:r>
              <a:rPr lang="en-US" dirty="0" smtClean="0"/>
              <a:t>CAL Protocol</a:t>
            </a:r>
          </a:p>
        </p:txBody>
      </p:sp>
    </p:spTree>
    <p:extLst>
      <p:ext uri="{BB962C8B-B14F-4D97-AF65-F5344CB8AC3E}">
        <p14:creationId xmlns:p14="http://schemas.microsoft.com/office/powerpoint/2010/main" val="2213657369"/>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Grp="1" noChangeArrowheads="1"/>
          </p:cNvSpPr>
          <p:nvPr>
            <p:ph type="body" sz="quarter" idx="12"/>
          </p:nvPr>
        </p:nvSpPr>
        <p:spPr>
          <a:xfrm>
            <a:off x="457200" y="1066800"/>
            <a:ext cx="8107493" cy="4818888"/>
          </a:xfrm>
        </p:spPr>
        <p:txBody>
          <a:bodyPr/>
          <a:lstStyle/>
          <a:p>
            <a:pPr>
              <a:lnSpc>
                <a:spcPct val="80000"/>
              </a:lnSpc>
              <a:buFont typeface="Times" pitchFamily="18" charset="0"/>
              <a:buNone/>
            </a:pPr>
            <a:r>
              <a:rPr lang="en-US" sz="1600" dirty="0"/>
              <a:t>Central Application Logging</a:t>
            </a:r>
          </a:p>
          <a:p>
            <a:pPr>
              <a:lnSpc>
                <a:spcPct val="80000"/>
              </a:lnSpc>
            </a:pPr>
            <a:r>
              <a:rPr lang="en-US" sz="1400" dirty="0"/>
              <a:t>98% of </a:t>
            </a:r>
            <a:r>
              <a:rPr lang="en-US" sz="1400" dirty="0" smtClean="0"/>
              <a:t>PayPal applications </a:t>
            </a:r>
            <a:r>
              <a:rPr lang="en-US" sz="1400" dirty="0"/>
              <a:t>instrumented</a:t>
            </a:r>
          </a:p>
          <a:p>
            <a:pPr>
              <a:lnSpc>
                <a:spcPct val="80000"/>
              </a:lnSpc>
            </a:pPr>
            <a:r>
              <a:rPr lang="en-US" sz="1400" dirty="0"/>
              <a:t>All site activity tracked in real time</a:t>
            </a:r>
          </a:p>
          <a:p>
            <a:pPr>
              <a:lnSpc>
                <a:spcPct val="80000"/>
              </a:lnSpc>
            </a:pPr>
            <a:r>
              <a:rPr lang="en-US" sz="1400" dirty="0"/>
              <a:t>Data collection centralized</a:t>
            </a:r>
          </a:p>
          <a:p>
            <a:pPr>
              <a:lnSpc>
                <a:spcPct val="80000"/>
              </a:lnSpc>
            </a:pPr>
            <a:r>
              <a:rPr lang="en-US" sz="1400" dirty="0"/>
              <a:t>Variety of real-time and historical reporting</a:t>
            </a:r>
          </a:p>
          <a:p>
            <a:pPr>
              <a:lnSpc>
                <a:spcPct val="80000"/>
              </a:lnSpc>
              <a:buFont typeface="Times" pitchFamily="18" charset="0"/>
              <a:buNone/>
            </a:pPr>
            <a:endParaRPr lang="en-US" sz="400" dirty="0"/>
          </a:p>
          <a:p>
            <a:pPr>
              <a:lnSpc>
                <a:spcPct val="80000"/>
              </a:lnSpc>
              <a:buFont typeface="Times" pitchFamily="18" charset="0"/>
              <a:buNone/>
            </a:pPr>
            <a:r>
              <a:rPr lang="en-US" sz="1600" dirty="0"/>
              <a:t>What was CAL built for ?</a:t>
            </a:r>
          </a:p>
          <a:p>
            <a:pPr>
              <a:lnSpc>
                <a:spcPct val="80000"/>
              </a:lnSpc>
            </a:pPr>
            <a:r>
              <a:rPr lang="en-US" sz="1400" dirty="0"/>
              <a:t>Extensive monitoring solution</a:t>
            </a:r>
          </a:p>
          <a:p>
            <a:pPr>
              <a:lnSpc>
                <a:spcPct val="80000"/>
              </a:lnSpc>
            </a:pPr>
            <a:r>
              <a:rPr lang="en-US" sz="1400" dirty="0"/>
              <a:t>High Level Site metrics</a:t>
            </a:r>
          </a:p>
          <a:p>
            <a:pPr>
              <a:lnSpc>
                <a:spcPct val="80000"/>
              </a:lnSpc>
            </a:pPr>
            <a:r>
              <a:rPr lang="en-US" sz="1400" dirty="0"/>
              <a:t>Highly efficient and scalable</a:t>
            </a:r>
          </a:p>
          <a:p>
            <a:pPr>
              <a:lnSpc>
                <a:spcPct val="80000"/>
              </a:lnSpc>
            </a:pPr>
            <a:r>
              <a:rPr lang="en-US" sz="1400" dirty="0"/>
              <a:t>Minimal impact to applications</a:t>
            </a:r>
          </a:p>
          <a:p>
            <a:pPr>
              <a:lnSpc>
                <a:spcPct val="80000"/>
              </a:lnSpc>
            </a:pPr>
            <a:endParaRPr lang="en-US" sz="400" dirty="0"/>
          </a:p>
          <a:p>
            <a:pPr>
              <a:lnSpc>
                <a:spcPct val="80000"/>
              </a:lnSpc>
              <a:buFont typeface="Times" pitchFamily="18" charset="0"/>
              <a:buNone/>
            </a:pPr>
            <a:r>
              <a:rPr lang="en-US" sz="1600" dirty="0"/>
              <a:t>What CAL has evolved into ?</a:t>
            </a:r>
          </a:p>
          <a:p>
            <a:pPr>
              <a:lnSpc>
                <a:spcPct val="80000"/>
              </a:lnSpc>
            </a:pPr>
            <a:r>
              <a:rPr lang="en-US" sz="1400" dirty="0"/>
              <a:t>Business metrics solution - User Behavior Intelligence</a:t>
            </a:r>
          </a:p>
          <a:p>
            <a:pPr>
              <a:lnSpc>
                <a:spcPct val="80000"/>
              </a:lnSpc>
            </a:pPr>
            <a:r>
              <a:rPr lang="en-US" sz="1400" dirty="0" err="1"/>
              <a:t>QoS</a:t>
            </a:r>
            <a:r>
              <a:rPr lang="en-US" sz="1400" dirty="0"/>
              <a:t> and </a:t>
            </a:r>
            <a:r>
              <a:rPr lang="en-US" sz="1400" dirty="0" err="1"/>
              <a:t>TnS</a:t>
            </a:r>
            <a:r>
              <a:rPr lang="en-US" sz="1400" dirty="0"/>
              <a:t> solution</a:t>
            </a:r>
          </a:p>
          <a:p>
            <a:pPr>
              <a:lnSpc>
                <a:spcPct val="80000"/>
              </a:lnSpc>
            </a:pPr>
            <a:r>
              <a:rPr lang="en-US" sz="1400" dirty="0"/>
              <a:t>Site Capacity Modeling metrics</a:t>
            </a:r>
          </a:p>
          <a:p>
            <a:pPr>
              <a:lnSpc>
                <a:spcPct val="80000"/>
              </a:lnSpc>
            </a:pPr>
            <a:r>
              <a:rPr lang="en-US" sz="1400" b="1" dirty="0">
                <a:solidFill>
                  <a:schemeClr val="hlink"/>
                </a:solidFill>
              </a:rPr>
              <a:t>Revenue impacting, mission critical functionality</a:t>
            </a:r>
          </a:p>
          <a:p>
            <a:pPr>
              <a:lnSpc>
                <a:spcPct val="80000"/>
              </a:lnSpc>
            </a:pPr>
            <a:endParaRPr lang="en-US" sz="1050" b="1" dirty="0">
              <a:solidFill>
                <a:schemeClr val="hlink"/>
              </a:solidFill>
            </a:endParaRPr>
          </a:p>
        </p:txBody>
      </p:sp>
      <p:sp>
        <p:nvSpPr>
          <p:cNvPr id="393218" name="Rectangle 2"/>
          <p:cNvSpPr>
            <a:spLocks noGrp="1" noChangeArrowheads="1"/>
          </p:cNvSpPr>
          <p:nvPr>
            <p:ph type="title"/>
          </p:nvPr>
        </p:nvSpPr>
        <p:spPr/>
        <p:txBody>
          <a:bodyPr/>
          <a:lstStyle/>
          <a:p>
            <a:r>
              <a:rPr lang="en-US"/>
              <a:t>What is CAL ?</a:t>
            </a:r>
          </a:p>
        </p:txBody>
      </p:sp>
      <p:sp>
        <p:nvSpPr>
          <p:cNvPr id="4" name="Slide Number Placeholder 3"/>
          <p:cNvSpPr>
            <a:spLocks noGrp="1"/>
          </p:cNvSpPr>
          <p:nvPr>
            <p:ph type="sldNum" sz="quarter" idx="4294967295"/>
          </p:nvPr>
        </p:nvSpPr>
        <p:spPr>
          <a:xfrm>
            <a:off x="0" y="6400800"/>
            <a:ext cx="323850" cy="228600"/>
          </a:xfrm>
          <a:prstGeom prst="rect">
            <a:avLst/>
          </a:prstGeom>
        </p:spPr>
        <p:txBody>
          <a:bodyPr/>
          <a:lstStyle/>
          <a:p>
            <a:fld id="{EEA2D514-278E-4C7C-A0C7-E9EEAD1D0103}" type="slidenum">
              <a:rPr lang="en-US"/>
              <a:pPr/>
              <a:t>8</a:t>
            </a:fld>
            <a:endParaRPr lang="en-US"/>
          </a:p>
        </p:txBody>
      </p:sp>
    </p:spTree>
    <p:extLst>
      <p:ext uri="{BB962C8B-B14F-4D97-AF65-F5344CB8AC3E}">
        <p14:creationId xmlns:p14="http://schemas.microsoft.com/office/powerpoint/2010/main" val="2946816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6" name="Title 87"/>
          <p:cNvSpPr>
            <a:spLocks noGrp="1"/>
          </p:cNvSpPr>
          <p:nvPr>
            <p:ph type="title"/>
          </p:nvPr>
        </p:nvSpPr>
        <p:spPr/>
        <p:txBody>
          <a:bodyPr/>
          <a:lstStyle/>
          <a:p>
            <a:pPr eaLnBrk="1" hangingPunct="1"/>
            <a:r>
              <a:rPr lang="en-US" dirty="0" smtClean="0"/>
              <a:t>CAL Architecture</a:t>
            </a:r>
            <a:endParaRPr lang="en-IN" dirty="0" smtClean="0"/>
          </a:p>
        </p:txBody>
      </p:sp>
      <p:pic>
        <p:nvPicPr>
          <p:cNvPr id="2" name="Picture 1"/>
          <p:cNvPicPr>
            <a:picLocks noChangeAspect="1"/>
          </p:cNvPicPr>
          <p:nvPr/>
        </p:nvPicPr>
        <p:blipFill>
          <a:blip r:embed="rId3"/>
          <a:stretch>
            <a:fillRect/>
          </a:stretch>
        </p:blipFill>
        <p:spPr>
          <a:xfrm>
            <a:off x="381000" y="762000"/>
            <a:ext cx="8534400" cy="5336387"/>
          </a:xfrm>
          <a:prstGeom prst="rect">
            <a:avLst/>
          </a:prstGeom>
        </p:spPr>
      </p:pic>
    </p:spTree>
    <p:extLst>
      <p:ext uri="{BB962C8B-B14F-4D97-AF65-F5344CB8AC3E}">
        <p14:creationId xmlns:p14="http://schemas.microsoft.com/office/powerpoint/2010/main" val="1301861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2&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19"/>
</p:tagLst>
</file>

<file path=ppt/theme/theme1.xml><?xml version="1.0" encoding="utf-8"?>
<a:theme xmlns:a="http://schemas.openxmlformats.org/drawingml/2006/main" name="PPT_template_v1">
  <a:themeElements>
    <a:clrScheme name="Custom 6">
      <a:dk1>
        <a:srgbClr val="000000"/>
      </a:dk1>
      <a:lt1>
        <a:srgbClr val="FFFFFF"/>
      </a:lt1>
      <a:dk2>
        <a:srgbClr val="F8981D"/>
      </a:dk2>
      <a:lt2>
        <a:srgbClr val="B32317"/>
      </a:lt2>
      <a:accent1>
        <a:srgbClr val="00457C"/>
      </a:accent1>
      <a:accent2>
        <a:srgbClr val="0079C1"/>
      </a:accent2>
      <a:accent3>
        <a:srgbClr val="6DB33F"/>
      </a:accent3>
      <a:accent4>
        <a:srgbClr val="C2CD23"/>
      </a:accent4>
      <a:accent5>
        <a:srgbClr val="007C85"/>
      </a:accent5>
      <a:accent6>
        <a:srgbClr val="26BCD7"/>
      </a:accent6>
      <a:hlink>
        <a:srgbClr val="0079C1"/>
      </a:hlink>
      <a:folHlink>
        <a:srgbClr val="C3CE2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57C"/>
        </a:solidFill>
        <a:ln>
          <a:noFill/>
        </a:ln>
        <a:effectLst/>
      </a:spPr>
      <a:bodyPr lIns="45720" tIns="45720" rIns="45720" bIns="45720" rtlCol="0" anchor="ctr" anchorCtr="1"/>
      <a:lstStyle>
        <a:defPPr algn="ctr">
          <a:defRPr dirty="0"/>
        </a:defPPr>
      </a:lstStyle>
      <a:style>
        <a:lnRef idx="1">
          <a:schemeClr val="accent1"/>
        </a:lnRef>
        <a:fillRef idx="3">
          <a:schemeClr val="accent1"/>
        </a:fillRef>
        <a:effectRef idx="2">
          <a:schemeClr val="accent1"/>
        </a:effectRef>
        <a:fontRef idx="minor">
          <a:schemeClr val="lt1"/>
        </a:fontRef>
      </a:style>
    </a:spDef>
    <a:lnDef>
      <a:spPr>
        <a:ln w="19050">
          <a:solidFill>
            <a:srgbClr val="717074"/>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chor="t">
        <a:spAutoFit/>
      </a:bodyPr>
      <a:lstStyle>
        <a:defPPr marR="0" algn="l" defTabSz="457200" rtl="0" eaLnBrk="1" fontAlgn="auto" latinLnBrk="0" hangingPunct="1">
          <a:lnSpc>
            <a:spcPct val="100000"/>
          </a:lnSpc>
          <a:spcBef>
            <a:spcPct val="0"/>
          </a:spcBef>
          <a:buClrTx/>
          <a:buSzTx/>
          <a:tabLst/>
          <a:defRPr kumimoji="0" sz="2200" b="0" i="0" u="none" strike="noStrike" kern="1200" spc="0" normalizeH="0" baseline="0" noProof="0" dirty="0" smtClean="0">
            <a:ln>
              <a:noFill/>
            </a:ln>
            <a:effectLst/>
            <a:uLnTx/>
            <a:uFillTx/>
            <a:latin typeface="Arial"/>
            <a:ea typeface="+mn-ea"/>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PPT_template_v1</Template>
  <TotalTime>10082</TotalTime>
  <Words>3650</Words>
  <Application>Microsoft Macintosh PowerPoint</Application>
  <PresentationFormat>On-screen Show (4:3)</PresentationFormat>
  <Paragraphs>435</Paragraphs>
  <Slides>43</Slides>
  <Notes>30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PPT_template_v1</vt:lpstr>
      <vt:lpstr>Node Infra – CAL</vt:lpstr>
      <vt:lpstr>CAL – Centralized Application Logging  </vt:lpstr>
      <vt:lpstr>Agenda</vt:lpstr>
      <vt:lpstr>Who uses CAL ?</vt:lpstr>
      <vt:lpstr>CAL Purpose</vt:lpstr>
      <vt:lpstr>CAL Principles</vt:lpstr>
      <vt:lpstr>CAL Protocol</vt:lpstr>
      <vt:lpstr>What is CAL ?</vt:lpstr>
      <vt:lpstr>CAL Architecture</vt:lpstr>
      <vt:lpstr>CAL Messages</vt:lpstr>
      <vt:lpstr>CAL Instrumentation – Message Data Protocol </vt:lpstr>
      <vt:lpstr>Example of CAL output </vt:lpstr>
      <vt:lpstr>CAL Message details</vt:lpstr>
      <vt:lpstr>CAL Message TYPES</vt:lpstr>
      <vt:lpstr>TYPE, NAME examples</vt:lpstr>
      <vt:lpstr>CAL Status codes</vt:lpstr>
      <vt:lpstr>Agenda</vt:lpstr>
      <vt:lpstr>Where to Add CAL logging?</vt:lpstr>
      <vt:lpstr>Guidelines: When to not use CAL</vt:lpstr>
      <vt:lpstr>Agenda</vt:lpstr>
      <vt:lpstr>CAL Reporting Tools</vt:lpstr>
      <vt:lpstr>CAL Reporting Tools – CONT.</vt:lpstr>
      <vt:lpstr>Open the Application</vt:lpstr>
      <vt:lpstr>CAL LogView</vt:lpstr>
      <vt:lpstr>CAL LogView</vt:lpstr>
      <vt:lpstr>CAL LogView</vt:lpstr>
      <vt:lpstr>CAL LogView</vt:lpstr>
      <vt:lpstr>CAL LogView</vt:lpstr>
      <vt:lpstr>CAL LogView</vt:lpstr>
      <vt:lpstr>CAL LogView</vt:lpstr>
      <vt:lpstr>Agenda</vt:lpstr>
      <vt:lpstr>Installation and importing</vt:lpstr>
      <vt:lpstr>Configuration</vt:lpstr>
      <vt:lpstr>CAL API</vt:lpstr>
      <vt:lpstr>CAL status</vt:lpstr>
      <vt:lpstr>createevent</vt:lpstr>
      <vt:lpstr>event object</vt:lpstr>
      <vt:lpstr>createheartbeat</vt:lpstr>
      <vt:lpstr>Heartbeat object</vt:lpstr>
      <vt:lpstr>createtransaction</vt:lpstr>
      <vt:lpstr>Transaction object</vt:lpstr>
      <vt:lpstr>Transaction object - cont</vt:lpstr>
      <vt:lpstr>Summary</vt:lpstr>
    </vt:vector>
  </TitlesOfParts>
  <Company>eBay,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Paypal brand central</dc:title>
  <dc:creator>Yu,Sabrina</dc:creator>
  <cp:lastModifiedBy>Boyd, Clay</cp:lastModifiedBy>
  <cp:revision>926</cp:revision>
  <cp:lastPrinted>2014-07-17T17:09:28Z</cp:lastPrinted>
  <dcterms:created xsi:type="dcterms:W3CDTF">2013-02-07T04:33:41Z</dcterms:created>
  <dcterms:modified xsi:type="dcterms:W3CDTF">2015-11-05T18:23:29Z</dcterms:modified>
</cp:coreProperties>
</file>