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4" r:id="rId7"/>
    <p:sldId id="263" r:id="rId8"/>
    <p:sldId id="265" r:id="rId9"/>
    <p:sldId id="280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99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822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3682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6A216A2A-7687-4B36-99AE-362E156321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17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390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798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917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686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547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334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537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724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0DACB-7577-4E5B-B224-F4EB9DE5AA16}" type="datetimeFigureOut">
              <a:rPr lang="en-ID" smtClean="0"/>
              <a:t>09/02/2023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890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12.wmf"/><Relationship Id="rId26" Type="http://schemas.openxmlformats.org/officeDocument/2006/relationships/oleObject" Target="../embeddings/oleObject16.bin"/><Relationship Id="rId39" Type="http://schemas.openxmlformats.org/officeDocument/2006/relationships/oleObject" Target="../embeddings/oleObject28.bin"/><Relationship Id="rId21" Type="http://schemas.openxmlformats.org/officeDocument/2006/relationships/oleObject" Target="../embeddings/oleObject11.bin"/><Relationship Id="rId34" Type="http://schemas.openxmlformats.org/officeDocument/2006/relationships/oleObject" Target="../embeddings/oleObject23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20" Type="http://schemas.openxmlformats.org/officeDocument/2006/relationships/oleObject" Target="../embeddings/oleObject10.bin"/><Relationship Id="rId29" Type="http://schemas.openxmlformats.org/officeDocument/2006/relationships/oleObject" Target="../embeddings/oleObject19.bin"/><Relationship Id="rId41" Type="http://schemas.openxmlformats.org/officeDocument/2006/relationships/oleObject" Target="../embeddings/oleObject3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4.bin"/><Relationship Id="rId32" Type="http://schemas.openxmlformats.org/officeDocument/2006/relationships/image" Target="../media/image13.wmf"/><Relationship Id="rId37" Type="http://schemas.openxmlformats.org/officeDocument/2006/relationships/oleObject" Target="../embeddings/oleObject26.bin"/><Relationship Id="rId40" Type="http://schemas.openxmlformats.org/officeDocument/2006/relationships/oleObject" Target="../embeddings/oleObject29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3.bin"/><Relationship Id="rId28" Type="http://schemas.openxmlformats.org/officeDocument/2006/relationships/oleObject" Target="../embeddings/oleObject18.bin"/><Relationship Id="rId36" Type="http://schemas.openxmlformats.org/officeDocument/2006/relationships/oleObject" Target="../embeddings/oleObject25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21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wmf"/><Relationship Id="rId22" Type="http://schemas.openxmlformats.org/officeDocument/2006/relationships/oleObject" Target="../embeddings/oleObject12.bin"/><Relationship Id="rId27" Type="http://schemas.openxmlformats.org/officeDocument/2006/relationships/oleObject" Target="../embeddings/oleObject17.bin"/><Relationship Id="rId30" Type="http://schemas.openxmlformats.org/officeDocument/2006/relationships/oleObject" Target="../embeddings/oleObject20.bin"/><Relationship Id="rId35" Type="http://schemas.openxmlformats.org/officeDocument/2006/relationships/oleObject" Target="../embeddings/oleObject24.bin"/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5.bin"/><Relationship Id="rId33" Type="http://schemas.openxmlformats.org/officeDocument/2006/relationships/oleObject" Target="../embeddings/oleObject22.bin"/><Relationship Id="rId38" Type="http://schemas.openxmlformats.org/officeDocument/2006/relationships/oleObject" Target="../embeddings/oleObject27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26" Type="http://schemas.openxmlformats.org/officeDocument/2006/relationships/image" Target="../media/image66.png"/><Relationship Id="rId3" Type="http://schemas.openxmlformats.org/officeDocument/2006/relationships/image" Target="../media/image43.png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5" Type="http://schemas.openxmlformats.org/officeDocument/2006/relationships/image" Target="../media/image65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29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64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28" Type="http://schemas.openxmlformats.org/officeDocument/2006/relationships/image" Target="../media/image68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31" Type="http://schemas.openxmlformats.org/officeDocument/2006/relationships/image" Target="../media/image71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Relationship Id="rId27" Type="http://schemas.openxmlformats.org/officeDocument/2006/relationships/image" Target="../media/image67.png"/><Relationship Id="rId30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7009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9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EE185524</a:t>
            </a:r>
            <a:r>
              <a:rPr lang="en-US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/>
            </a:r>
            <a:br>
              <a:rPr lang="en-US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</a:br>
            <a:r>
              <a:rPr lang="en-US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/>
            </a:r>
            <a:br>
              <a:rPr lang="en-US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</a:br>
            <a:r>
              <a:rPr lang="en-US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Sistem</a:t>
            </a:r>
            <a:r>
              <a:rPr lang="en-US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Pengaturan</a:t>
            </a:r>
            <a:r>
              <a:rPr lang="en-US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Berjaringan</a:t>
            </a:r>
            <a:r>
              <a:rPr lang="en-US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/>
            </a:r>
            <a:br>
              <a:rPr lang="en-US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</a:br>
            <a:r>
              <a:rPr lang="en-US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(2 </a:t>
            </a:r>
            <a:r>
              <a:rPr lang="en-US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sks</a:t>
            </a:r>
            <a:r>
              <a:rPr lang="en-US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  <a:endParaRPr lang="en-ID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13407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Yurid Eka Nugraha</a:t>
            </a:r>
          </a:p>
          <a:p>
            <a:r>
              <a:rPr lang="en-US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TSP DTE FTEIC ITS</a:t>
            </a:r>
          </a:p>
        </p:txBody>
      </p:sp>
    </p:spTree>
    <p:extLst>
      <p:ext uri="{BB962C8B-B14F-4D97-AF65-F5344CB8AC3E}">
        <p14:creationId xmlns:p14="http://schemas.microsoft.com/office/powerpoint/2010/main" val="268368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8797"/>
            <a:ext cx="12192000" cy="766213"/>
          </a:xfrm>
        </p:spPr>
        <p:txBody>
          <a:bodyPr>
            <a:noAutofit/>
          </a:bodyPr>
          <a:lstStyle/>
          <a:p>
            <a:pPr lvl="0" algn="ctr"/>
            <a:r>
              <a:rPr lang="en-SG" sz="340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NCS architecture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031" y="4144558"/>
            <a:ext cx="10984260" cy="18071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Networked control systems where the sensors, controller and actuators of a digital controller reside on different computer nodes linked by a network </a:t>
            </a:r>
            <a:endParaRPr lang="en-US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D</a:t>
            </a:r>
            <a:r>
              <a:rPr lang="en-US" dirty="0" smtClean="0">
                <a:solidFill>
                  <a:schemeClr val="tx2"/>
                </a:solidFill>
              </a:rPr>
              <a:t>ata </a:t>
            </a:r>
            <a:r>
              <a:rPr lang="en-US" dirty="0">
                <a:solidFill>
                  <a:schemeClr val="tx2"/>
                </a:solidFill>
              </a:rPr>
              <a:t>delay and loss on the network may jeopardize </a:t>
            </a:r>
            <a:r>
              <a:rPr lang="en-US" dirty="0" smtClean="0">
                <a:solidFill>
                  <a:schemeClr val="tx2"/>
                </a:solidFill>
              </a:rPr>
              <a:t>stability</a:t>
            </a:r>
          </a:p>
        </p:txBody>
      </p:sp>
      <p:pic>
        <p:nvPicPr>
          <p:cNvPr id="4" name="Picture 3" descr="Conventional digital control method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31" y="1935398"/>
            <a:ext cx="4127163" cy="2013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8314614B-0959-4862-9479-33EE82D17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9" t="34000" r="19376" b="28999"/>
          <a:stretch>
            <a:fillRect/>
          </a:stretch>
        </p:blipFill>
        <p:spPr bwMode="auto">
          <a:xfrm>
            <a:off x="6460316" y="1935398"/>
            <a:ext cx="5168975" cy="201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タイトル 1">
            <a:extLst>
              <a:ext uri="{FF2B5EF4-FFF2-40B4-BE49-F238E27FC236}">
                <a16:creationId xmlns="" xmlns:a16="http://schemas.microsoft.com/office/drawing/2014/main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EE185524 2022E – 1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57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441" y="3446585"/>
            <a:ext cx="11178406" cy="3118488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</a:rPr>
              <a:t>This structure depends on a single computer to calculate the control algorithm. Depending on the complexity of the plant, it may be too complicated. We come across a computational bottleneck.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</a:rPr>
              <a:t>The plant may be physically </a:t>
            </a:r>
            <a:r>
              <a:rPr lang="en-US" sz="2400" dirty="0" smtClean="0">
                <a:solidFill>
                  <a:schemeClr val="tx2"/>
                </a:solidFill>
              </a:rPr>
              <a:t>large: </a:t>
            </a:r>
            <a:r>
              <a:rPr lang="en-US" sz="2400" dirty="0">
                <a:solidFill>
                  <a:schemeClr val="tx2"/>
                </a:solidFill>
              </a:rPr>
              <a:t>signals need to travel long distances to the control </a:t>
            </a:r>
            <a:r>
              <a:rPr lang="en-US" sz="2400" dirty="0" smtClean="0">
                <a:solidFill>
                  <a:schemeClr val="tx2"/>
                </a:solidFill>
              </a:rPr>
              <a:t>computer, </a:t>
            </a:r>
            <a:r>
              <a:rPr lang="en-US" sz="2400" dirty="0">
                <a:solidFill>
                  <a:schemeClr val="tx2"/>
                </a:solidFill>
              </a:rPr>
              <a:t>causing noise.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</a:rPr>
              <a:t>Long </a:t>
            </a:r>
            <a:r>
              <a:rPr lang="en-US" sz="2400" dirty="0" smtClean="0">
                <a:solidFill>
                  <a:schemeClr val="tx2"/>
                </a:solidFill>
              </a:rPr>
              <a:t>connections: difficulty </a:t>
            </a:r>
            <a:r>
              <a:rPr lang="en-US" sz="2400" dirty="0">
                <a:solidFill>
                  <a:schemeClr val="tx2"/>
                </a:solidFill>
              </a:rPr>
              <a:t>in maintenance and troubleshooting.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</a:rPr>
              <a:t>The control system is not flexible; adding new sensors, actuators to the system and changing the control algorithm would be major tasks</a:t>
            </a:r>
            <a:r>
              <a:rPr lang="en-US" sz="2400" dirty="0" smtClean="0">
                <a:solidFill>
                  <a:schemeClr val="tx2"/>
                </a:solidFill>
              </a:rPr>
              <a:t>.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="" xmlns:a16="http://schemas.microsoft.com/office/drawing/2014/main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EE185524 2022E – 1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348797"/>
            <a:ext cx="12192000" cy="766213"/>
          </a:xfrm>
        </p:spPr>
        <p:txBody>
          <a:bodyPr>
            <a:noAutofit/>
          </a:bodyPr>
          <a:lstStyle/>
          <a:p>
            <a:pPr lvl="0" algn="ctr"/>
            <a:r>
              <a:rPr lang="en-SG" sz="34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NCS Architecture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9" name="Picture 8" descr="http://people.sabanciuniv.edu/~onat/Files/images/NCS_Basic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365" y="920801"/>
            <a:ext cx="3811270" cy="2381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82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180" y="3695475"/>
            <a:ext cx="10453378" cy="2279471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The communication network brings along (usually) unpredictable delays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It also introduces possibility of data loss and corruption.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It is not clear how to separate the control algorithm into parts. Some control systems are not suitable for such separation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="" xmlns:a16="http://schemas.microsoft.com/office/drawing/2014/main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EE185524 2022E – 1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348797"/>
            <a:ext cx="12192000" cy="766213"/>
          </a:xfrm>
        </p:spPr>
        <p:txBody>
          <a:bodyPr>
            <a:noAutofit/>
          </a:bodyPr>
          <a:lstStyle/>
          <a:p>
            <a:pPr lvl="0" algn="ctr"/>
            <a:r>
              <a:rPr lang="en-SG" sz="34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NCS Architecture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9" name="Picture 8" descr="http://people.sabanciuniv.edu/~onat/Files/images/NCS_Basic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365" y="920801"/>
            <a:ext cx="3811270" cy="2381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819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124670"/>
            <a:ext cx="1219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dirty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Control </a:t>
            </a:r>
            <a:r>
              <a:rPr lang="en-US" altLang="en-US" sz="32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Strategies</a:t>
            </a:r>
            <a:endParaRPr lang="en-US" altLang="en-US" sz="3200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pSp>
        <p:nvGrpSpPr>
          <p:cNvPr id="28770" name="Group 98"/>
          <p:cNvGrpSpPr>
            <a:grpSpLocks/>
          </p:cNvGrpSpPr>
          <p:nvPr/>
        </p:nvGrpSpPr>
        <p:grpSpPr bwMode="auto">
          <a:xfrm>
            <a:off x="8210550" y="817744"/>
            <a:ext cx="3581400" cy="1993900"/>
            <a:chOff x="3264" y="1104"/>
            <a:chExt cx="2256" cy="1256"/>
          </a:xfrm>
        </p:grpSpPr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3552" y="1104"/>
              <a:ext cx="14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b="1">
                  <a:latin typeface="Times New Roman" panose="02020603050405020304" pitchFamily="18" charset="0"/>
                </a:rPr>
                <a:t>Decentralized</a:t>
              </a:r>
            </a:p>
          </p:txBody>
        </p:sp>
        <p:sp>
          <p:nvSpPr>
            <p:cNvPr id="28690" name="Rectangle 18"/>
            <p:cNvSpPr>
              <a:spLocks noChangeArrowheads="1"/>
            </p:cNvSpPr>
            <p:nvPr/>
          </p:nvSpPr>
          <p:spPr bwMode="auto">
            <a:xfrm>
              <a:off x="3264" y="2016"/>
              <a:ext cx="384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1" name="Rectangle 19"/>
            <p:cNvSpPr>
              <a:spLocks noChangeArrowheads="1"/>
            </p:cNvSpPr>
            <p:nvPr/>
          </p:nvSpPr>
          <p:spPr bwMode="auto">
            <a:xfrm>
              <a:off x="3888" y="2016"/>
              <a:ext cx="384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2" name="Rectangle 20"/>
            <p:cNvSpPr>
              <a:spLocks noChangeArrowheads="1"/>
            </p:cNvSpPr>
            <p:nvPr/>
          </p:nvSpPr>
          <p:spPr bwMode="auto">
            <a:xfrm>
              <a:off x="4512" y="2016"/>
              <a:ext cx="384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3" name="Rectangle 21"/>
            <p:cNvSpPr>
              <a:spLocks noChangeArrowheads="1"/>
            </p:cNvSpPr>
            <p:nvPr/>
          </p:nvSpPr>
          <p:spPr bwMode="auto">
            <a:xfrm>
              <a:off x="5136" y="2016"/>
              <a:ext cx="384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4" name="AutoShape 22"/>
            <p:cNvSpPr>
              <a:spLocks noChangeArrowheads="1"/>
            </p:cNvSpPr>
            <p:nvPr/>
          </p:nvSpPr>
          <p:spPr bwMode="auto">
            <a:xfrm>
              <a:off x="3648" y="2112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5" name="AutoShape 23"/>
            <p:cNvSpPr>
              <a:spLocks noChangeArrowheads="1"/>
            </p:cNvSpPr>
            <p:nvPr/>
          </p:nvSpPr>
          <p:spPr bwMode="auto">
            <a:xfrm flipH="1">
              <a:off x="3648" y="2208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6" name="AutoShape 24"/>
            <p:cNvSpPr>
              <a:spLocks noChangeArrowheads="1"/>
            </p:cNvSpPr>
            <p:nvPr/>
          </p:nvSpPr>
          <p:spPr bwMode="auto">
            <a:xfrm>
              <a:off x="4272" y="2112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7" name="AutoShape 25"/>
            <p:cNvSpPr>
              <a:spLocks noChangeArrowheads="1"/>
            </p:cNvSpPr>
            <p:nvPr/>
          </p:nvSpPr>
          <p:spPr bwMode="auto">
            <a:xfrm>
              <a:off x="4896" y="2112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8" name="AutoShape 26"/>
            <p:cNvSpPr>
              <a:spLocks noChangeArrowheads="1"/>
            </p:cNvSpPr>
            <p:nvPr/>
          </p:nvSpPr>
          <p:spPr bwMode="auto">
            <a:xfrm flipH="1">
              <a:off x="4272" y="2208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AutoShape 27"/>
            <p:cNvSpPr>
              <a:spLocks noChangeArrowheads="1"/>
            </p:cNvSpPr>
            <p:nvPr/>
          </p:nvSpPr>
          <p:spPr bwMode="auto">
            <a:xfrm flipH="1">
              <a:off x="4896" y="2208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3264" y="1488"/>
              <a:ext cx="384" cy="3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384" cy="3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4512" y="1488"/>
              <a:ext cx="384" cy="3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Rectangle 31"/>
            <p:cNvSpPr>
              <a:spLocks noChangeArrowheads="1"/>
            </p:cNvSpPr>
            <p:nvPr/>
          </p:nvSpPr>
          <p:spPr bwMode="auto">
            <a:xfrm>
              <a:off x="5136" y="1488"/>
              <a:ext cx="384" cy="3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4" name="AutoShape 32"/>
            <p:cNvSpPr>
              <a:spLocks noChangeArrowheads="1"/>
            </p:cNvSpPr>
            <p:nvPr/>
          </p:nvSpPr>
          <p:spPr bwMode="auto">
            <a:xfrm>
              <a:off x="3360" y="1824"/>
              <a:ext cx="96" cy="192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5" name="AutoShape 33"/>
            <p:cNvSpPr>
              <a:spLocks noChangeArrowheads="1"/>
            </p:cNvSpPr>
            <p:nvPr/>
          </p:nvSpPr>
          <p:spPr bwMode="auto">
            <a:xfrm flipV="1">
              <a:off x="3456" y="1824"/>
              <a:ext cx="96" cy="192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6" name="AutoShape 34"/>
            <p:cNvSpPr>
              <a:spLocks noChangeArrowheads="1"/>
            </p:cNvSpPr>
            <p:nvPr/>
          </p:nvSpPr>
          <p:spPr bwMode="auto">
            <a:xfrm>
              <a:off x="5232" y="1824"/>
              <a:ext cx="96" cy="192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AutoShape 35"/>
            <p:cNvSpPr>
              <a:spLocks noChangeArrowheads="1"/>
            </p:cNvSpPr>
            <p:nvPr/>
          </p:nvSpPr>
          <p:spPr bwMode="auto">
            <a:xfrm>
              <a:off x="4608" y="1824"/>
              <a:ext cx="96" cy="192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AutoShape 36"/>
            <p:cNvSpPr>
              <a:spLocks noChangeArrowheads="1"/>
            </p:cNvSpPr>
            <p:nvPr/>
          </p:nvSpPr>
          <p:spPr bwMode="auto">
            <a:xfrm>
              <a:off x="3984" y="1824"/>
              <a:ext cx="96" cy="192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AutoShape 37"/>
            <p:cNvSpPr>
              <a:spLocks noChangeArrowheads="1"/>
            </p:cNvSpPr>
            <p:nvPr/>
          </p:nvSpPr>
          <p:spPr bwMode="auto">
            <a:xfrm flipV="1">
              <a:off x="4080" y="1824"/>
              <a:ext cx="96" cy="192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0" name="AutoShape 38"/>
            <p:cNvSpPr>
              <a:spLocks noChangeArrowheads="1"/>
            </p:cNvSpPr>
            <p:nvPr/>
          </p:nvSpPr>
          <p:spPr bwMode="auto">
            <a:xfrm flipV="1">
              <a:off x="4704" y="1824"/>
              <a:ext cx="96" cy="192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AutoShape 39"/>
            <p:cNvSpPr>
              <a:spLocks noChangeArrowheads="1"/>
            </p:cNvSpPr>
            <p:nvPr/>
          </p:nvSpPr>
          <p:spPr bwMode="auto">
            <a:xfrm flipV="1">
              <a:off x="5328" y="1824"/>
              <a:ext cx="96" cy="192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8751" name="Object 79"/>
            <p:cNvGraphicFramePr>
              <a:graphicFrameLocks noChangeAspect="1"/>
            </p:cNvGraphicFramePr>
            <p:nvPr/>
          </p:nvGraphicFramePr>
          <p:xfrm>
            <a:off x="5184" y="2016"/>
            <a:ext cx="31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" name="Equation" r:id="rId3" imgW="203040" imgH="215640" progId="Equation.3">
                    <p:embed/>
                  </p:oleObj>
                </mc:Choice>
                <mc:Fallback>
                  <p:oleObj name="Equation" r:id="rId3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016"/>
                          <a:ext cx="31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53" name="Object 81"/>
            <p:cNvGraphicFramePr>
              <a:graphicFrameLocks noChangeAspect="1"/>
            </p:cNvGraphicFramePr>
            <p:nvPr/>
          </p:nvGraphicFramePr>
          <p:xfrm>
            <a:off x="3936" y="2016"/>
            <a:ext cx="29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" name="Equation" r:id="rId5" imgW="203040" imgH="228600" progId="Equation.3">
                    <p:embed/>
                  </p:oleObj>
                </mc:Choice>
                <mc:Fallback>
                  <p:oleObj name="Equation" r:id="rId5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016"/>
                          <a:ext cx="29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55" name="Object 83"/>
            <p:cNvGraphicFramePr>
              <a:graphicFrameLocks noChangeAspect="1"/>
            </p:cNvGraphicFramePr>
            <p:nvPr/>
          </p:nvGraphicFramePr>
          <p:xfrm>
            <a:off x="4560" y="2016"/>
            <a:ext cx="27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" name="Equation" r:id="rId7" imgW="177480" imgH="215640" progId="Equation.3">
                    <p:embed/>
                  </p:oleObj>
                </mc:Choice>
                <mc:Fallback>
                  <p:oleObj name="Equation" r:id="rId7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016"/>
                          <a:ext cx="27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59" name="Object 87"/>
            <p:cNvGraphicFramePr>
              <a:graphicFrameLocks noChangeAspect="1"/>
            </p:cNvGraphicFramePr>
            <p:nvPr/>
          </p:nvGraphicFramePr>
          <p:xfrm>
            <a:off x="3264" y="2016"/>
            <a:ext cx="384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" name="Equation" r:id="rId9" imgW="241200" imgH="215640" progId="Equation.3">
                    <p:embed/>
                  </p:oleObj>
                </mc:Choice>
                <mc:Fallback>
                  <p:oleObj name="Equation" r:id="rId9" imgW="2412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016"/>
                          <a:ext cx="384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60" name="Object 88"/>
            <p:cNvGraphicFramePr>
              <a:graphicFrameLocks noChangeAspect="1"/>
            </p:cNvGraphicFramePr>
            <p:nvPr/>
          </p:nvGraphicFramePr>
          <p:xfrm>
            <a:off x="3936" y="1488"/>
            <a:ext cx="31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" name="Equation" r:id="rId11" imgW="215640" imgH="228600" progId="Equation.3">
                    <p:embed/>
                  </p:oleObj>
                </mc:Choice>
                <mc:Fallback>
                  <p:oleObj name="Equation" r:id="rId11" imgW="215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488"/>
                          <a:ext cx="31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62" name="Object 90"/>
            <p:cNvGraphicFramePr>
              <a:graphicFrameLocks noChangeAspect="1"/>
            </p:cNvGraphicFramePr>
            <p:nvPr/>
          </p:nvGraphicFramePr>
          <p:xfrm>
            <a:off x="4560" y="1488"/>
            <a:ext cx="29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" name="Equation" r:id="rId13" imgW="190440" imgH="215640" progId="Equation.3">
                    <p:embed/>
                  </p:oleObj>
                </mc:Choice>
                <mc:Fallback>
                  <p:oleObj name="Equation" r:id="rId13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488"/>
                          <a:ext cx="29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64" name="Object 92"/>
            <p:cNvGraphicFramePr>
              <a:graphicFrameLocks noChangeAspect="1"/>
            </p:cNvGraphicFramePr>
            <p:nvPr/>
          </p:nvGraphicFramePr>
          <p:xfrm>
            <a:off x="3264" y="1488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" name="Equation" r:id="rId15" imgW="253800" imgH="215640" progId="Equation.3">
                    <p:embed/>
                  </p:oleObj>
                </mc:Choice>
                <mc:Fallback>
                  <p:oleObj name="Equation" r:id="rId15" imgW="2538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488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66" name="Object 94"/>
            <p:cNvGraphicFramePr>
              <a:graphicFrameLocks noChangeAspect="1"/>
            </p:cNvGraphicFramePr>
            <p:nvPr/>
          </p:nvGraphicFramePr>
          <p:xfrm>
            <a:off x="5136" y="1488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" name="Equation" r:id="rId17" imgW="215640" imgH="215640" progId="Equation.3">
                    <p:embed/>
                  </p:oleObj>
                </mc:Choice>
                <mc:Fallback>
                  <p:oleObj name="Equation" r:id="rId17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488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771" name="Group 99"/>
          <p:cNvGrpSpPr>
            <a:grpSpLocks/>
          </p:cNvGrpSpPr>
          <p:nvPr/>
        </p:nvGrpSpPr>
        <p:grpSpPr bwMode="auto">
          <a:xfrm>
            <a:off x="1095511" y="3381328"/>
            <a:ext cx="3581400" cy="2011363"/>
            <a:chOff x="1728" y="2629"/>
            <a:chExt cx="2256" cy="1267"/>
          </a:xfrm>
        </p:grpSpPr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2213" y="2629"/>
              <a:ext cx="1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b="1" dirty="0">
                  <a:latin typeface="Times New Roman" panose="02020603050405020304" pitchFamily="18" charset="0"/>
                </a:rPr>
                <a:t>Distributed</a:t>
              </a:r>
            </a:p>
          </p:txBody>
        </p:sp>
        <p:sp>
          <p:nvSpPr>
            <p:cNvPr id="28712" name="Rectangle 40"/>
            <p:cNvSpPr>
              <a:spLocks noChangeArrowheads="1"/>
            </p:cNvSpPr>
            <p:nvPr/>
          </p:nvSpPr>
          <p:spPr bwMode="auto">
            <a:xfrm>
              <a:off x="1728" y="3552"/>
              <a:ext cx="384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2352" y="3552"/>
              <a:ext cx="384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4" name="Rectangle 42"/>
            <p:cNvSpPr>
              <a:spLocks noChangeArrowheads="1"/>
            </p:cNvSpPr>
            <p:nvPr/>
          </p:nvSpPr>
          <p:spPr bwMode="auto">
            <a:xfrm>
              <a:off x="2976" y="3552"/>
              <a:ext cx="384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3600" y="3552"/>
              <a:ext cx="384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6" name="AutoShape 44"/>
            <p:cNvSpPr>
              <a:spLocks noChangeArrowheads="1"/>
            </p:cNvSpPr>
            <p:nvPr/>
          </p:nvSpPr>
          <p:spPr bwMode="auto">
            <a:xfrm>
              <a:off x="2112" y="3648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7" name="AutoShape 45"/>
            <p:cNvSpPr>
              <a:spLocks noChangeArrowheads="1"/>
            </p:cNvSpPr>
            <p:nvPr/>
          </p:nvSpPr>
          <p:spPr bwMode="auto">
            <a:xfrm flipH="1">
              <a:off x="2112" y="3744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AutoShape 46"/>
            <p:cNvSpPr>
              <a:spLocks noChangeArrowheads="1"/>
            </p:cNvSpPr>
            <p:nvPr/>
          </p:nvSpPr>
          <p:spPr bwMode="auto">
            <a:xfrm>
              <a:off x="2736" y="3648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9" name="AutoShape 47"/>
            <p:cNvSpPr>
              <a:spLocks noChangeArrowheads="1"/>
            </p:cNvSpPr>
            <p:nvPr/>
          </p:nvSpPr>
          <p:spPr bwMode="auto">
            <a:xfrm>
              <a:off x="3360" y="3648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0" name="AutoShape 48"/>
            <p:cNvSpPr>
              <a:spLocks noChangeArrowheads="1"/>
            </p:cNvSpPr>
            <p:nvPr/>
          </p:nvSpPr>
          <p:spPr bwMode="auto">
            <a:xfrm flipH="1">
              <a:off x="2736" y="3744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1" name="AutoShape 49"/>
            <p:cNvSpPr>
              <a:spLocks noChangeArrowheads="1"/>
            </p:cNvSpPr>
            <p:nvPr/>
          </p:nvSpPr>
          <p:spPr bwMode="auto">
            <a:xfrm flipH="1">
              <a:off x="3360" y="3744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2" name="Rectangle 50"/>
            <p:cNvSpPr>
              <a:spLocks noChangeArrowheads="1"/>
            </p:cNvSpPr>
            <p:nvPr/>
          </p:nvSpPr>
          <p:spPr bwMode="auto">
            <a:xfrm>
              <a:off x="1728" y="3024"/>
              <a:ext cx="384" cy="3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3" name="Rectangle 51"/>
            <p:cNvSpPr>
              <a:spLocks noChangeArrowheads="1"/>
            </p:cNvSpPr>
            <p:nvPr/>
          </p:nvSpPr>
          <p:spPr bwMode="auto">
            <a:xfrm>
              <a:off x="2352" y="3024"/>
              <a:ext cx="384" cy="3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4" name="Rectangle 52"/>
            <p:cNvSpPr>
              <a:spLocks noChangeArrowheads="1"/>
            </p:cNvSpPr>
            <p:nvPr/>
          </p:nvSpPr>
          <p:spPr bwMode="auto">
            <a:xfrm>
              <a:off x="2976" y="3024"/>
              <a:ext cx="384" cy="3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5" name="Rectangle 53"/>
            <p:cNvSpPr>
              <a:spLocks noChangeArrowheads="1"/>
            </p:cNvSpPr>
            <p:nvPr/>
          </p:nvSpPr>
          <p:spPr bwMode="auto">
            <a:xfrm>
              <a:off x="3600" y="3024"/>
              <a:ext cx="384" cy="3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6" name="AutoShape 54"/>
            <p:cNvSpPr>
              <a:spLocks noChangeArrowheads="1"/>
            </p:cNvSpPr>
            <p:nvPr/>
          </p:nvSpPr>
          <p:spPr bwMode="auto">
            <a:xfrm>
              <a:off x="1824" y="3360"/>
              <a:ext cx="96" cy="192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7" name="AutoShape 55"/>
            <p:cNvSpPr>
              <a:spLocks noChangeArrowheads="1"/>
            </p:cNvSpPr>
            <p:nvPr/>
          </p:nvSpPr>
          <p:spPr bwMode="auto">
            <a:xfrm flipV="1">
              <a:off x="1920" y="3360"/>
              <a:ext cx="96" cy="192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8" name="AutoShape 56"/>
            <p:cNvSpPr>
              <a:spLocks noChangeArrowheads="1"/>
            </p:cNvSpPr>
            <p:nvPr/>
          </p:nvSpPr>
          <p:spPr bwMode="auto">
            <a:xfrm>
              <a:off x="3696" y="3360"/>
              <a:ext cx="96" cy="192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9" name="AutoShape 57"/>
            <p:cNvSpPr>
              <a:spLocks noChangeArrowheads="1"/>
            </p:cNvSpPr>
            <p:nvPr/>
          </p:nvSpPr>
          <p:spPr bwMode="auto">
            <a:xfrm>
              <a:off x="3072" y="3360"/>
              <a:ext cx="96" cy="192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0" name="AutoShape 58"/>
            <p:cNvSpPr>
              <a:spLocks noChangeArrowheads="1"/>
            </p:cNvSpPr>
            <p:nvPr/>
          </p:nvSpPr>
          <p:spPr bwMode="auto">
            <a:xfrm>
              <a:off x="2448" y="3360"/>
              <a:ext cx="96" cy="192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1" name="AutoShape 59"/>
            <p:cNvSpPr>
              <a:spLocks noChangeArrowheads="1"/>
            </p:cNvSpPr>
            <p:nvPr/>
          </p:nvSpPr>
          <p:spPr bwMode="auto">
            <a:xfrm flipV="1">
              <a:off x="2544" y="3360"/>
              <a:ext cx="96" cy="192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2" name="AutoShape 60"/>
            <p:cNvSpPr>
              <a:spLocks noChangeArrowheads="1"/>
            </p:cNvSpPr>
            <p:nvPr/>
          </p:nvSpPr>
          <p:spPr bwMode="auto">
            <a:xfrm flipV="1">
              <a:off x="3168" y="3360"/>
              <a:ext cx="96" cy="192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3" name="AutoShape 61"/>
            <p:cNvSpPr>
              <a:spLocks noChangeArrowheads="1"/>
            </p:cNvSpPr>
            <p:nvPr/>
          </p:nvSpPr>
          <p:spPr bwMode="auto">
            <a:xfrm flipV="1">
              <a:off x="3792" y="3360"/>
              <a:ext cx="96" cy="192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4" name="AutoShape 62"/>
            <p:cNvSpPr>
              <a:spLocks noChangeArrowheads="1"/>
            </p:cNvSpPr>
            <p:nvPr/>
          </p:nvSpPr>
          <p:spPr bwMode="auto">
            <a:xfrm>
              <a:off x="3360" y="3120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5" name="AutoShape 63"/>
            <p:cNvSpPr>
              <a:spLocks noChangeArrowheads="1"/>
            </p:cNvSpPr>
            <p:nvPr/>
          </p:nvSpPr>
          <p:spPr bwMode="auto">
            <a:xfrm>
              <a:off x="2736" y="3120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6" name="AutoShape 64"/>
            <p:cNvSpPr>
              <a:spLocks noChangeArrowheads="1"/>
            </p:cNvSpPr>
            <p:nvPr/>
          </p:nvSpPr>
          <p:spPr bwMode="auto">
            <a:xfrm>
              <a:off x="2112" y="3120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7" name="AutoShape 65"/>
            <p:cNvSpPr>
              <a:spLocks noChangeArrowheads="1"/>
            </p:cNvSpPr>
            <p:nvPr/>
          </p:nvSpPr>
          <p:spPr bwMode="auto">
            <a:xfrm flipH="1">
              <a:off x="2112" y="3216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8" name="AutoShape 66"/>
            <p:cNvSpPr>
              <a:spLocks noChangeArrowheads="1"/>
            </p:cNvSpPr>
            <p:nvPr/>
          </p:nvSpPr>
          <p:spPr bwMode="auto">
            <a:xfrm flipH="1">
              <a:off x="2736" y="3216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9" name="AutoShape 67"/>
            <p:cNvSpPr>
              <a:spLocks noChangeArrowheads="1"/>
            </p:cNvSpPr>
            <p:nvPr/>
          </p:nvSpPr>
          <p:spPr bwMode="auto">
            <a:xfrm flipH="1">
              <a:off x="3360" y="3216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8750" name="Object 78"/>
            <p:cNvGraphicFramePr>
              <a:graphicFrameLocks noChangeAspect="1"/>
            </p:cNvGraphicFramePr>
            <p:nvPr/>
          </p:nvGraphicFramePr>
          <p:xfrm>
            <a:off x="3648" y="3552"/>
            <a:ext cx="31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" name="Equation" r:id="rId19" imgW="203040" imgH="215640" progId="Equation.3">
                    <p:embed/>
                  </p:oleObj>
                </mc:Choice>
                <mc:Fallback>
                  <p:oleObj name="Equation" r:id="rId19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552"/>
                          <a:ext cx="31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52" name="Object 80"/>
            <p:cNvGraphicFramePr>
              <a:graphicFrameLocks noChangeAspect="1"/>
            </p:cNvGraphicFramePr>
            <p:nvPr/>
          </p:nvGraphicFramePr>
          <p:xfrm>
            <a:off x="2400" y="3552"/>
            <a:ext cx="29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5" name="Equation" r:id="rId20" imgW="203040" imgH="228600" progId="Equation.3">
                    <p:embed/>
                  </p:oleObj>
                </mc:Choice>
                <mc:Fallback>
                  <p:oleObj name="Equation" r:id="rId20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552"/>
                          <a:ext cx="29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56" name="Object 84"/>
            <p:cNvGraphicFramePr>
              <a:graphicFrameLocks noChangeAspect="1"/>
            </p:cNvGraphicFramePr>
            <p:nvPr/>
          </p:nvGraphicFramePr>
          <p:xfrm>
            <a:off x="3024" y="3552"/>
            <a:ext cx="27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6" name="Equation" r:id="rId21" imgW="177480" imgH="215640" progId="Equation.3">
                    <p:embed/>
                  </p:oleObj>
                </mc:Choice>
                <mc:Fallback>
                  <p:oleObj name="Equation" r:id="rId21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3552"/>
                          <a:ext cx="27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58" name="Object 86"/>
            <p:cNvGraphicFramePr>
              <a:graphicFrameLocks noChangeAspect="1"/>
            </p:cNvGraphicFramePr>
            <p:nvPr/>
          </p:nvGraphicFramePr>
          <p:xfrm>
            <a:off x="1728" y="3552"/>
            <a:ext cx="384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" name="Equation" r:id="rId22" imgW="241200" imgH="215640" progId="Equation.3">
                    <p:embed/>
                  </p:oleObj>
                </mc:Choice>
                <mc:Fallback>
                  <p:oleObj name="Equation" r:id="rId22" imgW="2412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552"/>
                          <a:ext cx="384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61" name="Object 89"/>
            <p:cNvGraphicFramePr>
              <a:graphicFrameLocks noChangeAspect="1"/>
            </p:cNvGraphicFramePr>
            <p:nvPr/>
          </p:nvGraphicFramePr>
          <p:xfrm>
            <a:off x="2400" y="3024"/>
            <a:ext cx="31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" name="Equation" r:id="rId23" imgW="215640" imgH="228600" progId="Equation.3">
                    <p:embed/>
                  </p:oleObj>
                </mc:Choice>
                <mc:Fallback>
                  <p:oleObj name="Equation" r:id="rId23" imgW="215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024"/>
                          <a:ext cx="31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63" name="Object 91"/>
            <p:cNvGraphicFramePr>
              <a:graphicFrameLocks noChangeAspect="1"/>
            </p:cNvGraphicFramePr>
            <p:nvPr/>
          </p:nvGraphicFramePr>
          <p:xfrm>
            <a:off x="3024" y="3024"/>
            <a:ext cx="29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" name="Equation" r:id="rId24" imgW="190440" imgH="215640" progId="Equation.3">
                    <p:embed/>
                  </p:oleObj>
                </mc:Choice>
                <mc:Fallback>
                  <p:oleObj name="Equation" r:id="rId24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3024"/>
                          <a:ext cx="29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65" name="Object 93"/>
            <p:cNvGraphicFramePr>
              <a:graphicFrameLocks noChangeAspect="1"/>
            </p:cNvGraphicFramePr>
            <p:nvPr/>
          </p:nvGraphicFramePr>
          <p:xfrm>
            <a:off x="1728" y="3024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" name="Equation" r:id="rId25" imgW="253800" imgH="215640" progId="Equation.3">
                    <p:embed/>
                  </p:oleObj>
                </mc:Choice>
                <mc:Fallback>
                  <p:oleObj name="Equation" r:id="rId25" imgW="2538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024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67" name="Object 95"/>
            <p:cNvGraphicFramePr>
              <a:graphicFrameLocks noChangeAspect="1"/>
            </p:cNvGraphicFramePr>
            <p:nvPr/>
          </p:nvGraphicFramePr>
          <p:xfrm>
            <a:off x="3600" y="3024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" name="Equation" r:id="rId26" imgW="215640" imgH="215640" progId="Equation.3">
                    <p:embed/>
                  </p:oleObj>
                </mc:Choice>
                <mc:Fallback>
                  <p:oleObj name="Equation" r:id="rId26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3024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844" name="Group 172"/>
          <p:cNvGrpSpPr>
            <a:grpSpLocks/>
          </p:cNvGrpSpPr>
          <p:nvPr/>
        </p:nvGrpSpPr>
        <p:grpSpPr bwMode="auto">
          <a:xfrm>
            <a:off x="218723" y="1001894"/>
            <a:ext cx="3581400" cy="1917700"/>
            <a:chOff x="192" y="768"/>
            <a:chExt cx="2256" cy="1208"/>
          </a:xfrm>
        </p:grpSpPr>
        <p:sp>
          <p:nvSpPr>
            <p:cNvPr id="28676" name="Text Box 4"/>
            <p:cNvSpPr txBox="1">
              <a:spLocks noChangeArrowheads="1"/>
            </p:cNvSpPr>
            <p:nvPr/>
          </p:nvSpPr>
          <p:spPr bwMode="auto">
            <a:xfrm>
              <a:off x="384" y="768"/>
              <a:ext cx="1776" cy="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 b="1" dirty="0">
                  <a:latin typeface="Times New Roman" panose="02020603050405020304" pitchFamily="18" charset="0"/>
                </a:rPr>
                <a:t>Centralized</a:t>
              </a:r>
            </a:p>
            <a:p>
              <a:pPr algn="ctr">
                <a:spcBef>
                  <a:spcPct val="50000"/>
                </a:spcBef>
              </a:pPr>
              <a:endParaRPr lang="en-US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192" y="1632"/>
              <a:ext cx="384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816" y="1632"/>
              <a:ext cx="384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9"/>
            <p:cNvSpPr>
              <a:spLocks noChangeArrowheads="1"/>
            </p:cNvSpPr>
            <p:nvPr/>
          </p:nvSpPr>
          <p:spPr bwMode="auto">
            <a:xfrm>
              <a:off x="1440" y="1632"/>
              <a:ext cx="384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Rectangle 10"/>
            <p:cNvSpPr>
              <a:spLocks noChangeArrowheads="1"/>
            </p:cNvSpPr>
            <p:nvPr/>
          </p:nvSpPr>
          <p:spPr bwMode="auto">
            <a:xfrm>
              <a:off x="2064" y="1632"/>
              <a:ext cx="384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11"/>
            <p:cNvSpPr>
              <a:spLocks noChangeArrowheads="1"/>
            </p:cNvSpPr>
            <p:nvPr/>
          </p:nvSpPr>
          <p:spPr bwMode="auto">
            <a:xfrm>
              <a:off x="288" y="1104"/>
              <a:ext cx="2064" cy="3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4" name="AutoShape 12"/>
            <p:cNvSpPr>
              <a:spLocks noChangeArrowheads="1"/>
            </p:cNvSpPr>
            <p:nvPr/>
          </p:nvSpPr>
          <p:spPr bwMode="auto">
            <a:xfrm>
              <a:off x="576" y="1728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AutoShape 13"/>
            <p:cNvSpPr>
              <a:spLocks noChangeArrowheads="1"/>
            </p:cNvSpPr>
            <p:nvPr/>
          </p:nvSpPr>
          <p:spPr bwMode="auto">
            <a:xfrm flipH="1">
              <a:off x="576" y="1824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6" name="AutoShape 14"/>
            <p:cNvSpPr>
              <a:spLocks noChangeArrowheads="1"/>
            </p:cNvSpPr>
            <p:nvPr/>
          </p:nvSpPr>
          <p:spPr bwMode="auto">
            <a:xfrm>
              <a:off x="1200" y="1728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7" name="AutoShape 15"/>
            <p:cNvSpPr>
              <a:spLocks noChangeArrowheads="1"/>
            </p:cNvSpPr>
            <p:nvPr/>
          </p:nvSpPr>
          <p:spPr bwMode="auto">
            <a:xfrm>
              <a:off x="1824" y="1728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8" name="AutoShape 16"/>
            <p:cNvSpPr>
              <a:spLocks noChangeArrowheads="1"/>
            </p:cNvSpPr>
            <p:nvPr/>
          </p:nvSpPr>
          <p:spPr bwMode="auto">
            <a:xfrm flipH="1">
              <a:off x="1200" y="1824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9" name="AutoShape 17"/>
            <p:cNvSpPr>
              <a:spLocks noChangeArrowheads="1"/>
            </p:cNvSpPr>
            <p:nvPr/>
          </p:nvSpPr>
          <p:spPr bwMode="auto">
            <a:xfrm flipH="1">
              <a:off x="1824" y="1824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0" name="AutoShape 68"/>
            <p:cNvSpPr>
              <a:spLocks noChangeArrowheads="1"/>
            </p:cNvSpPr>
            <p:nvPr/>
          </p:nvSpPr>
          <p:spPr bwMode="auto">
            <a:xfrm>
              <a:off x="2112" y="1440"/>
              <a:ext cx="96" cy="192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1" name="AutoShape 69"/>
            <p:cNvSpPr>
              <a:spLocks noChangeArrowheads="1"/>
            </p:cNvSpPr>
            <p:nvPr/>
          </p:nvSpPr>
          <p:spPr bwMode="auto">
            <a:xfrm>
              <a:off x="1536" y="1440"/>
              <a:ext cx="96" cy="192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2" name="AutoShape 70"/>
            <p:cNvSpPr>
              <a:spLocks noChangeArrowheads="1"/>
            </p:cNvSpPr>
            <p:nvPr/>
          </p:nvSpPr>
          <p:spPr bwMode="auto">
            <a:xfrm>
              <a:off x="912" y="1440"/>
              <a:ext cx="96" cy="192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3" name="AutoShape 71"/>
            <p:cNvSpPr>
              <a:spLocks noChangeArrowheads="1"/>
            </p:cNvSpPr>
            <p:nvPr/>
          </p:nvSpPr>
          <p:spPr bwMode="auto">
            <a:xfrm>
              <a:off x="336" y="1440"/>
              <a:ext cx="96" cy="192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4" name="AutoShape 72"/>
            <p:cNvSpPr>
              <a:spLocks noChangeArrowheads="1"/>
            </p:cNvSpPr>
            <p:nvPr/>
          </p:nvSpPr>
          <p:spPr bwMode="auto">
            <a:xfrm flipV="1">
              <a:off x="432" y="1440"/>
              <a:ext cx="96" cy="192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5" name="AutoShape 73"/>
            <p:cNvSpPr>
              <a:spLocks noChangeArrowheads="1"/>
            </p:cNvSpPr>
            <p:nvPr/>
          </p:nvSpPr>
          <p:spPr bwMode="auto">
            <a:xfrm flipV="1">
              <a:off x="1008" y="1440"/>
              <a:ext cx="96" cy="192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6" name="AutoShape 74"/>
            <p:cNvSpPr>
              <a:spLocks noChangeArrowheads="1"/>
            </p:cNvSpPr>
            <p:nvPr/>
          </p:nvSpPr>
          <p:spPr bwMode="auto">
            <a:xfrm flipV="1">
              <a:off x="1632" y="1440"/>
              <a:ext cx="96" cy="192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7" name="AutoShape 75"/>
            <p:cNvSpPr>
              <a:spLocks noChangeArrowheads="1"/>
            </p:cNvSpPr>
            <p:nvPr/>
          </p:nvSpPr>
          <p:spPr bwMode="auto">
            <a:xfrm flipV="1">
              <a:off x="2208" y="1440"/>
              <a:ext cx="96" cy="192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8748" name="Object 76"/>
            <p:cNvGraphicFramePr>
              <a:graphicFrameLocks noChangeAspect="1"/>
            </p:cNvGraphicFramePr>
            <p:nvPr/>
          </p:nvGraphicFramePr>
          <p:xfrm>
            <a:off x="2112" y="1632"/>
            <a:ext cx="31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2" name="Equation" r:id="rId27" imgW="203040" imgH="215640" progId="Equation.3">
                    <p:embed/>
                  </p:oleObj>
                </mc:Choice>
                <mc:Fallback>
                  <p:oleObj name="Equation" r:id="rId27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632"/>
                          <a:ext cx="31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49" name="Object 77"/>
            <p:cNvGraphicFramePr>
              <a:graphicFrameLocks noChangeAspect="1"/>
            </p:cNvGraphicFramePr>
            <p:nvPr/>
          </p:nvGraphicFramePr>
          <p:xfrm>
            <a:off x="864" y="1632"/>
            <a:ext cx="29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" name="Equation" r:id="rId28" imgW="203040" imgH="228600" progId="Equation.3">
                    <p:embed/>
                  </p:oleObj>
                </mc:Choice>
                <mc:Fallback>
                  <p:oleObj name="Equation" r:id="rId28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632"/>
                          <a:ext cx="29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54" name="Object 82"/>
            <p:cNvGraphicFramePr>
              <a:graphicFrameLocks noChangeAspect="1"/>
            </p:cNvGraphicFramePr>
            <p:nvPr/>
          </p:nvGraphicFramePr>
          <p:xfrm>
            <a:off x="1488" y="1632"/>
            <a:ext cx="27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" name="Equation" r:id="rId29" imgW="177480" imgH="215640" progId="Equation.3">
                    <p:embed/>
                  </p:oleObj>
                </mc:Choice>
                <mc:Fallback>
                  <p:oleObj name="Equation" r:id="rId29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632"/>
                          <a:ext cx="27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57" name="Object 85"/>
            <p:cNvGraphicFramePr>
              <a:graphicFrameLocks noChangeAspect="1"/>
            </p:cNvGraphicFramePr>
            <p:nvPr/>
          </p:nvGraphicFramePr>
          <p:xfrm>
            <a:off x="192" y="1632"/>
            <a:ext cx="384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" name="Equation" r:id="rId30" imgW="241200" imgH="215640" progId="Equation.3">
                    <p:embed/>
                  </p:oleObj>
                </mc:Choice>
                <mc:Fallback>
                  <p:oleObj name="Equation" r:id="rId30" imgW="2412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632"/>
                          <a:ext cx="384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68" name="Object 96"/>
            <p:cNvGraphicFramePr>
              <a:graphicFrameLocks noChangeAspect="1"/>
            </p:cNvGraphicFramePr>
            <p:nvPr/>
          </p:nvGraphicFramePr>
          <p:xfrm>
            <a:off x="1200" y="1152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6" name="Equation" r:id="rId31" imgW="164880" imgH="164880" progId="Equation.3">
                    <p:embed/>
                  </p:oleObj>
                </mc:Choice>
                <mc:Fallback>
                  <p:oleObj name="Equation" r:id="rId31" imgW="1648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152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843" name="Group 171"/>
          <p:cNvGrpSpPr>
            <a:grpSpLocks/>
          </p:cNvGrpSpPr>
          <p:nvPr/>
        </p:nvGrpSpPr>
        <p:grpSpPr bwMode="auto">
          <a:xfrm>
            <a:off x="6089011" y="2910986"/>
            <a:ext cx="3581400" cy="3060700"/>
            <a:chOff x="3312" y="2160"/>
            <a:chExt cx="2256" cy="1928"/>
          </a:xfrm>
        </p:grpSpPr>
        <p:sp>
          <p:nvSpPr>
            <p:cNvPr id="28795" name="Rectangle 123"/>
            <p:cNvSpPr>
              <a:spLocks noChangeArrowheads="1"/>
            </p:cNvSpPr>
            <p:nvPr/>
          </p:nvSpPr>
          <p:spPr bwMode="auto">
            <a:xfrm>
              <a:off x="3792" y="2160"/>
              <a:ext cx="10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b="1" dirty="0">
                  <a:latin typeface="Times New Roman" panose="02020603050405020304" pitchFamily="18" charset="0"/>
                </a:rPr>
                <a:t>Multilevel</a:t>
              </a:r>
            </a:p>
          </p:txBody>
        </p:sp>
        <p:grpSp>
          <p:nvGrpSpPr>
            <p:cNvPr id="28829" name="Group 157"/>
            <p:cNvGrpSpPr>
              <a:grpSpLocks/>
            </p:cNvGrpSpPr>
            <p:nvPr/>
          </p:nvGrpSpPr>
          <p:grpSpPr bwMode="auto">
            <a:xfrm>
              <a:off x="3312" y="3216"/>
              <a:ext cx="2256" cy="872"/>
              <a:chOff x="3312" y="3216"/>
              <a:chExt cx="2256" cy="872"/>
            </a:xfrm>
          </p:grpSpPr>
          <p:sp>
            <p:nvSpPr>
              <p:cNvPr id="28796" name="Rectangle 124"/>
              <p:cNvSpPr>
                <a:spLocks noChangeArrowheads="1"/>
              </p:cNvSpPr>
              <p:nvPr/>
            </p:nvSpPr>
            <p:spPr bwMode="auto">
              <a:xfrm>
                <a:off x="3312" y="3744"/>
                <a:ext cx="384" cy="336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97" name="Rectangle 125"/>
              <p:cNvSpPr>
                <a:spLocks noChangeArrowheads="1"/>
              </p:cNvSpPr>
              <p:nvPr/>
            </p:nvSpPr>
            <p:spPr bwMode="auto">
              <a:xfrm>
                <a:off x="3936" y="3744"/>
                <a:ext cx="384" cy="336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98" name="Rectangle 126"/>
              <p:cNvSpPr>
                <a:spLocks noChangeArrowheads="1"/>
              </p:cNvSpPr>
              <p:nvPr/>
            </p:nvSpPr>
            <p:spPr bwMode="auto">
              <a:xfrm>
                <a:off x="4560" y="3744"/>
                <a:ext cx="384" cy="336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99" name="Rectangle 127"/>
              <p:cNvSpPr>
                <a:spLocks noChangeArrowheads="1"/>
              </p:cNvSpPr>
              <p:nvPr/>
            </p:nvSpPr>
            <p:spPr bwMode="auto">
              <a:xfrm>
                <a:off x="5184" y="3744"/>
                <a:ext cx="384" cy="336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00" name="AutoShape 128"/>
              <p:cNvSpPr>
                <a:spLocks noChangeArrowheads="1"/>
              </p:cNvSpPr>
              <p:nvPr/>
            </p:nvSpPr>
            <p:spPr bwMode="auto">
              <a:xfrm>
                <a:off x="3696" y="3840"/>
                <a:ext cx="240" cy="96"/>
              </a:xfrm>
              <a:prstGeom prst="rightArrow">
                <a:avLst>
                  <a:gd name="adj1" fmla="val 50000"/>
                  <a:gd name="adj2" fmla="val 62500"/>
                </a:avLst>
              </a:prstGeom>
              <a:solidFill>
                <a:srgbClr val="6666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01" name="AutoShape 129"/>
              <p:cNvSpPr>
                <a:spLocks noChangeArrowheads="1"/>
              </p:cNvSpPr>
              <p:nvPr/>
            </p:nvSpPr>
            <p:spPr bwMode="auto">
              <a:xfrm flipH="1">
                <a:off x="3696" y="3936"/>
                <a:ext cx="240" cy="96"/>
              </a:xfrm>
              <a:prstGeom prst="rightArrow">
                <a:avLst>
                  <a:gd name="adj1" fmla="val 50000"/>
                  <a:gd name="adj2" fmla="val 625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02" name="AutoShape 130"/>
              <p:cNvSpPr>
                <a:spLocks noChangeArrowheads="1"/>
              </p:cNvSpPr>
              <p:nvPr/>
            </p:nvSpPr>
            <p:spPr bwMode="auto">
              <a:xfrm>
                <a:off x="4320" y="3840"/>
                <a:ext cx="240" cy="96"/>
              </a:xfrm>
              <a:prstGeom prst="rightArrow">
                <a:avLst>
                  <a:gd name="adj1" fmla="val 50000"/>
                  <a:gd name="adj2" fmla="val 62500"/>
                </a:avLst>
              </a:prstGeom>
              <a:solidFill>
                <a:srgbClr val="6666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03" name="AutoShape 131"/>
              <p:cNvSpPr>
                <a:spLocks noChangeArrowheads="1"/>
              </p:cNvSpPr>
              <p:nvPr/>
            </p:nvSpPr>
            <p:spPr bwMode="auto">
              <a:xfrm>
                <a:off x="4944" y="3840"/>
                <a:ext cx="240" cy="96"/>
              </a:xfrm>
              <a:prstGeom prst="rightArrow">
                <a:avLst>
                  <a:gd name="adj1" fmla="val 50000"/>
                  <a:gd name="adj2" fmla="val 62500"/>
                </a:avLst>
              </a:prstGeom>
              <a:solidFill>
                <a:srgbClr val="6666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04" name="AutoShape 132"/>
              <p:cNvSpPr>
                <a:spLocks noChangeArrowheads="1"/>
              </p:cNvSpPr>
              <p:nvPr/>
            </p:nvSpPr>
            <p:spPr bwMode="auto">
              <a:xfrm flipH="1">
                <a:off x="4320" y="3936"/>
                <a:ext cx="240" cy="96"/>
              </a:xfrm>
              <a:prstGeom prst="rightArrow">
                <a:avLst>
                  <a:gd name="adj1" fmla="val 50000"/>
                  <a:gd name="adj2" fmla="val 625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05" name="AutoShape 133"/>
              <p:cNvSpPr>
                <a:spLocks noChangeArrowheads="1"/>
              </p:cNvSpPr>
              <p:nvPr/>
            </p:nvSpPr>
            <p:spPr bwMode="auto">
              <a:xfrm flipH="1">
                <a:off x="4944" y="3936"/>
                <a:ext cx="240" cy="96"/>
              </a:xfrm>
              <a:prstGeom prst="rightArrow">
                <a:avLst>
                  <a:gd name="adj1" fmla="val 50000"/>
                  <a:gd name="adj2" fmla="val 625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06" name="Rectangle 134"/>
              <p:cNvSpPr>
                <a:spLocks noChangeArrowheads="1"/>
              </p:cNvSpPr>
              <p:nvPr/>
            </p:nvSpPr>
            <p:spPr bwMode="auto">
              <a:xfrm>
                <a:off x="3312" y="3216"/>
                <a:ext cx="384" cy="33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07" name="Rectangle 135"/>
              <p:cNvSpPr>
                <a:spLocks noChangeArrowheads="1"/>
              </p:cNvSpPr>
              <p:nvPr/>
            </p:nvSpPr>
            <p:spPr bwMode="auto">
              <a:xfrm>
                <a:off x="3936" y="3216"/>
                <a:ext cx="384" cy="33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rgbClr val="4D4D4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08" name="Rectangle 136"/>
              <p:cNvSpPr>
                <a:spLocks noChangeArrowheads="1"/>
              </p:cNvSpPr>
              <p:nvPr/>
            </p:nvSpPr>
            <p:spPr bwMode="auto">
              <a:xfrm>
                <a:off x="4560" y="3216"/>
                <a:ext cx="384" cy="33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09" name="Rectangle 137"/>
              <p:cNvSpPr>
                <a:spLocks noChangeArrowheads="1"/>
              </p:cNvSpPr>
              <p:nvPr/>
            </p:nvSpPr>
            <p:spPr bwMode="auto">
              <a:xfrm>
                <a:off x="5184" y="3216"/>
                <a:ext cx="384" cy="33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10" name="AutoShape 138"/>
              <p:cNvSpPr>
                <a:spLocks noChangeArrowheads="1"/>
              </p:cNvSpPr>
              <p:nvPr/>
            </p:nvSpPr>
            <p:spPr bwMode="auto">
              <a:xfrm>
                <a:off x="3408" y="3552"/>
                <a:ext cx="96" cy="192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rgbClr val="33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11" name="AutoShape 139"/>
              <p:cNvSpPr>
                <a:spLocks noChangeArrowheads="1"/>
              </p:cNvSpPr>
              <p:nvPr/>
            </p:nvSpPr>
            <p:spPr bwMode="auto">
              <a:xfrm flipV="1">
                <a:off x="3504" y="3552"/>
                <a:ext cx="96" cy="192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12" name="AutoShape 140"/>
              <p:cNvSpPr>
                <a:spLocks noChangeArrowheads="1"/>
              </p:cNvSpPr>
              <p:nvPr/>
            </p:nvSpPr>
            <p:spPr bwMode="auto">
              <a:xfrm>
                <a:off x="5280" y="3552"/>
                <a:ext cx="96" cy="192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rgbClr val="33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13" name="AutoShape 141"/>
              <p:cNvSpPr>
                <a:spLocks noChangeArrowheads="1"/>
              </p:cNvSpPr>
              <p:nvPr/>
            </p:nvSpPr>
            <p:spPr bwMode="auto">
              <a:xfrm>
                <a:off x="4656" y="3552"/>
                <a:ext cx="96" cy="192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rgbClr val="33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14" name="AutoShape 142"/>
              <p:cNvSpPr>
                <a:spLocks noChangeArrowheads="1"/>
              </p:cNvSpPr>
              <p:nvPr/>
            </p:nvSpPr>
            <p:spPr bwMode="auto">
              <a:xfrm>
                <a:off x="4032" y="3552"/>
                <a:ext cx="96" cy="192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rgbClr val="33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15" name="AutoShape 143"/>
              <p:cNvSpPr>
                <a:spLocks noChangeArrowheads="1"/>
              </p:cNvSpPr>
              <p:nvPr/>
            </p:nvSpPr>
            <p:spPr bwMode="auto">
              <a:xfrm flipV="1">
                <a:off x="4128" y="3552"/>
                <a:ext cx="96" cy="192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16" name="AutoShape 144"/>
              <p:cNvSpPr>
                <a:spLocks noChangeArrowheads="1"/>
              </p:cNvSpPr>
              <p:nvPr/>
            </p:nvSpPr>
            <p:spPr bwMode="auto">
              <a:xfrm flipV="1">
                <a:off x="4752" y="3552"/>
                <a:ext cx="96" cy="192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17" name="AutoShape 145"/>
              <p:cNvSpPr>
                <a:spLocks noChangeArrowheads="1"/>
              </p:cNvSpPr>
              <p:nvPr/>
            </p:nvSpPr>
            <p:spPr bwMode="auto">
              <a:xfrm flipV="1">
                <a:off x="5376" y="3552"/>
                <a:ext cx="96" cy="192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28818" name="Object 146"/>
              <p:cNvGraphicFramePr>
                <a:graphicFrameLocks noChangeAspect="1"/>
              </p:cNvGraphicFramePr>
              <p:nvPr/>
            </p:nvGraphicFramePr>
            <p:xfrm>
              <a:off x="5232" y="3744"/>
              <a:ext cx="316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7" name="Equation" r:id="rId33" imgW="203040" imgH="215640" progId="Equation.3">
                      <p:embed/>
                    </p:oleObj>
                  </mc:Choice>
                  <mc:Fallback>
                    <p:oleObj name="Equation" r:id="rId33" imgW="20304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3744"/>
                            <a:ext cx="316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819" name="Object 147"/>
              <p:cNvGraphicFramePr>
                <a:graphicFrameLocks noChangeAspect="1"/>
              </p:cNvGraphicFramePr>
              <p:nvPr/>
            </p:nvGraphicFramePr>
            <p:xfrm>
              <a:off x="3984" y="3744"/>
              <a:ext cx="298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8" name="Equation" r:id="rId34" imgW="203040" imgH="228600" progId="Equation.3">
                      <p:embed/>
                    </p:oleObj>
                  </mc:Choice>
                  <mc:Fallback>
                    <p:oleObj name="Equation" r:id="rId34" imgW="20304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3744"/>
                            <a:ext cx="298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820" name="Object 148"/>
              <p:cNvGraphicFramePr>
                <a:graphicFrameLocks noChangeAspect="1"/>
              </p:cNvGraphicFramePr>
              <p:nvPr/>
            </p:nvGraphicFramePr>
            <p:xfrm>
              <a:off x="4608" y="3744"/>
              <a:ext cx="277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9" name="Equation" r:id="rId35" imgW="177480" imgH="215640" progId="Equation.3">
                      <p:embed/>
                    </p:oleObj>
                  </mc:Choice>
                  <mc:Fallback>
                    <p:oleObj name="Equation" r:id="rId35" imgW="1774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3744"/>
                            <a:ext cx="277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821" name="Object 149"/>
              <p:cNvGraphicFramePr>
                <a:graphicFrameLocks noChangeAspect="1"/>
              </p:cNvGraphicFramePr>
              <p:nvPr/>
            </p:nvGraphicFramePr>
            <p:xfrm>
              <a:off x="3312" y="3744"/>
              <a:ext cx="384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0" name="Equation" r:id="rId36" imgW="241200" imgH="215640" progId="Equation.3">
                      <p:embed/>
                    </p:oleObj>
                  </mc:Choice>
                  <mc:Fallback>
                    <p:oleObj name="Equation" r:id="rId36" imgW="24120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3744"/>
                            <a:ext cx="384" cy="3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822" name="Object 150"/>
              <p:cNvGraphicFramePr>
                <a:graphicFrameLocks noChangeAspect="1"/>
              </p:cNvGraphicFramePr>
              <p:nvPr/>
            </p:nvGraphicFramePr>
            <p:xfrm>
              <a:off x="3984" y="3216"/>
              <a:ext cx="317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1" name="Equation" r:id="rId37" imgW="215640" imgH="228600" progId="Equation.3">
                      <p:embed/>
                    </p:oleObj>
                  </mc:Choice>
                  <mc:Fallback>
                    <p:oleObj name="Equation" r:id="rId37" imgW="21564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3216"/>
                            <a:ext cx="317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823" name="Object 151"/>
              <p:cNvGraphicFramePr>
                <a:graphicFrameLocks noChangeAspect="1"/>
              </p:cNvGraphicFramePr>
              <p:nvPr/>
            </p:nvGraphicFramePr>
            <p:xfrm>
              <a:off x="4608" y="3216"/>
              <a:ext cx="296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2" name="Equation" r:id="rId38" imgW="190440" imgH="215640" progId="Equation.3">
                      <p:embed/>
                    </p:oleObj>
                  </mc:Choice>
                  <mc:Fallback>
                    <p:oleObj name="Equation" r:id="rId38" imgW="19044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3216"/>
                            <a:ext cx="296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824" name="Object 152"/>
              <p:cNvGraphicFramePr>
                <a:graphicFrameLocks noChangeAspect="1"/>
              </p:cNvGraphicFramePr>
              <p:nvPr/>
            </p:nvGraphicFramePr>
            <p:xfrm>
              <a:off x="3312" y="3216"/>
              <a:ext cx="336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3" name="Equation" r:id="rId39" imgW="253800" imgH="215640" progId="Equation.3">
                      <p:embed/>
                    </p:oleObj>
                  </mc:Choice>
                  <mc:Fallback>
                    <p:oleObj name="Equation" r:id="rId39" imgW="25380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3216"/>
                            <a:ext cx="336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825" name="Object 153"/>
              <p:cNvGraphicFramePr>
                <a:graphicFrameLocks noChangeAspect="1"/>
              </p:cNvGraphicFramePr>
              <p:nvPr/>
            </p:nvGraphicFramePr>
            <p:xfrm>
              <a:off x="5184" y="3216"/>
              <a:ext cx="336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4" name="Equation" r:id="rId40" imgW="215640" imgH="215640" progId="Equation.3">
                      <p:embed/>
                    </p:oleObj>
                  </mc:Choice>
                  <mc:Fallback>
                    <p:oleObj name="Equation" r:id="rId40" imgW="21564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3216"/>
                            <a:ext cx="336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8828" name="Group 156"/>
            <p:cNvGrpSpPr>
              <a:grpSpLocks/>
            </p:cNvGrpSpPr>
            <p:nvPr/>
          </p:nvGrpSpPr>
          <p:grpSpPr bwMode="auto">
            <a:xfrm>
              <a:off x="3408" y="2496"/>
              <a:ext cx="2064" cy="336"/>
              <a:chOff x="3408" y="2640"/>
              <a:chExt cx="2064" cy="336"/>
            </a:xfrm>
          </p:grpSpPr>
          <p:sp>
            <p:nvSpPr>
              <p:cNvPr id="28826" name="Rectangle 154"/>
              <p:cNvSpPr>
                <a:spLocks noChangeArrowheads="1"/>
              </p:cNvSpPr>
              <p:nvPr/>
            </p:nvSpPr>
            <p:spPr bwMode="auto">
              <a:xfrm>
                <a:off x="3408" y="2640"/>
                <a:ext cx="2064" cy="33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28827" name="Object 155"/>
              <p:cNvGraphicFramePr>
                <a:graphicFrameLocks noChangeAspect="1"/>
              </p:cNvGraphicFramePr>
              <p:nvPr/>
            </p:nvGraphicFramePr>
            <p:xfrm>
              <a:off x="4272" y="2688"/>
              <a:ext cx="28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5" name="Equation" r:id="rId41" imgW="164880" imgH="164880" progId="Equation.3">
                      <p:embed/>
                    </p:oleObj>
                  </mc:Choice>
                  <mc:Fallback>
                    <p:oleObj name="Equation" r:id="rId41" imgW="1648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688"/>
                            <a:ext cx="288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830" name="AutoShape 158"/>
            <p:cNvSpPr>
              <a:spLocks noChangeArrowheads="1"/>
            </p:cNvSpPr>
            <p:nvPr/>
          </p:nvSpPr>
          <p:spPr bwMode="auto">
            <a:xfrm rot="1217809">
              <a:off x="3408" y="2832"/>
              <a:ext cx="144" cy="384"/>
            </a:xfrm>
            <a:prstGeom prst="upArrow">
              <a:avLst>
                <a:gd name="adj1" fmla="val 50000"/>
                <a:gd name="adj2" fmla="val 66667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31" name="AutoShape 159"/>
            <p:cNvSpPr>
              <a:spLocks noChangeArrowheads="1"/>
            </p:cNvSpPr>
            <p:nvPr/>
          </p:nvSpPr>
          <p:spPr bwMode="auto">
            <a:xfrm rot="1209966" flipV="1">
              <a:off x="3552" y="2832"/>
              <a:ext cx="168" cy="383"/>
            </a:xfrm>
            <a:prstGeom prst="upArrow">
              <a:avLst>
                <a:gd name="adj1" fmla="val 50000"/>
                <a:gd name="adj2" fmla="val 56994"/>
              </a:avLst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32" name="AutoShape 160"/>
            <p:cNvSpPr>
              <a:spLocks noChangeArrowheads="1"/>
            </p:cNvSpPr>
            <p:nvPr/>
          </p:nvSpPr>
          <p:spPr bwMode="auto">
            <a:xfrm rot="1217809">
              <a:off x="3984" y="2832"/>
              <a:ext cx="144" cy="384"/>
            </a:xfrm>
            <a:prstGeom prst="upArrow">
              <a:avLst>
                <a:gd name="adj1" fmla="val 50000"/>
                <a:gd name="adj2" fmla="val 66667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33" name="AutoShape 161"/>
            <p:cNvSpPr>
              <a:spLocks noChangeArrowheads="1"/>
            </p:cNvSpPr>
            <p:nvPr/>
          </p:nvSpPr>
          <p:spPr bwMode="auto">
            <a:xfrm rot="1209966" flipV="1">
              <a:off x="4128" y="2832"/>
              <a:ext cx="168" cy="383"/>
            </a:xfrm>
            <a:prstGeom prst="upArrow">
              <a:avLst>
                <a:gd name="adj1" fmla="val 50000"/>
                <a:gd name="adj2" fmla="val 56994"/>
              </a:avLst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837" name="Group 165"/>
            <p:cNvGrpSpPr>
              <a:grpSpLocks/>
            </p:cNvGrpSpPr>
            <p:nvPr/>
          </p:nvGrpSpPr>
          <p:grpSpPr bwMode="auto">
            <a:xfrm>
              <a:off x="4560" y="2832"/>
              <a:ext cx="312" cy="384"/>
              <a:chOff x="4560" y="2832"/>
              <a:chExt cx="312" cy="384"/>
            </a:xfrm>
          </p:grpSpPr>
          <p:sp>
            <p:nvSpPr>
              <p:cNvPr id="28834" name="AutoShape 162"/>
              <p:cNvSpPr>
                <a:spLocks noChangeArrowheads="1"/>
              </p:cNvSpPr>
              <p:nvPr/>
            </p:nvSpPr>
            <p:spPr bwMode="auto">
              <a:xfrm rot="-1531169">
                <a:off x="4560" y="2832"/>
                <a:ext cx="144" cy="384"/>
              </a:xfrm>
              <a:prstGeom prst="upArrow">
                <a:avLst>
                  <a:gd name="adj1" fmla="val 50000"/>
                  <a:gd name="adj2" fmla="val 66667"/>
                </a:avLst>
              </a:prstGeom>
              <a:solidFill>
                <a:srgbClr val="33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35" name="AutoShape 163"/>
              <p:cNvSpPr>
                <a:spLocks noChangeArrowheads="1"/>
              </p:cNvSpPr>
              <p:nvPr/>
            </p:nvSpPr>
            <p:spPr bwMode="auto">
              <a:xfrm rot="20060988" flipV="1">
                <a:off x="4704" y="2832"/>
                <a:ext cx="168" cy="383"/>
              </a:xfrm>
              <a:prstGeom prst="upArrow">
                <a:avLst>
                  <a:gd name="adj1" fmla="val 50000"/>
                  <a:gd name="adj2" fmla="val 56994"/>
                </a:avLst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840" name="Group 168"/>
            <p:cNvGrpSpPr>
              <a:grpSpLocks/>
            </p:cNvGrpSpPr>
            <p:nvPr/>
          </p:nvGrpSpPr>
          <p:grpSpPr bwMode="auto">
            <a:xfrm>
              <a:off x="5136" y="2832"/>
              <a:ext cx="312" cy="384"/>
              <a:chOff x="4560" y="2832"/>
              <a:chExt cx="312" cy="384"/>
            </a:xfrm>
          </p:grpSpPr>
          <p:sp>
            <p:nvSpPr>
              <p:cNvPr id="28841" name="AutoShape 169"/>
              <p:cNvSpPr>
                <a:spLocks noChangeArrowheads="1"/>
              </p:cNvSpPr>
              <p:nvPr/>
            </p:nvSpPr>
            <p:spPr bwMode="auto">
              <a:xfrm rot="-1531169">
                <a:off x="4560" y="2832"/>
                <a:ext cx="144" cy="384"/>
              </a:xfrm>
              <a:prstGeom prst="upArrow">
                <a:avLst>
                  <a:gd name="adj1" fmla="val 50000"/>
                  <a:gd name="adj2" fmla="val 66667"/>
                </a:avLst>
              </a:prstGeom>
              <a:solidFill>
                <a:srgbClr val="33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42" name="AutoShape 170"/>
              <p:cNvSpPr>
                <a:spLocks noChangeArrowheads="1"/>
              </p:cNvSpPr>
              <p:nvPr/>
            </p:nvSpPr>
            <p:spPr bwMode="auto">
              <a:xfrm rot="20060988" flipV="1">
                <a:off x="4704" y="2832"/>
                <a:ext cx="168" cy="383"/>
              </a:xfrm>
              <a:prstGeom prst="upArrow">
                <a:avLst>
                  <a:gd name="adj1" fmla="val 50000"/>
                  <a:gd name="adj2" fmla="val 56994"/>
                </a:avLst>
              </a:prstGeom>
              <a:solidFill>
                <a:srgbClr val="99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45" name="タイトル 1">
            <a:extLst>
              <a:ext uri="{FF2B5EF4-FFF2-40B4-BE49-F238E27FC236}">
                <a16:creationId xmlns="" xmlns:a16="http://schemas.microsoft.com/office/drawing/2014/main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EE185524 2022E – 1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15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64" name="Group 68"/>
          <p:cNvGrpSpPr>
            <a:grpSpLocks/>
          </p:cNvGrpSpPr>
          <p:nvPr/>
        </p:nvGrpSpPr>
        <p:grpSpPr bwMode="auto">
          <a:xfrm>
            <a:off x="1752601" y="2286000"/>
            <a:ext cx="8594725" cy="3048000"/>
            <a:chOff x="144" y="1440"/>
            <a:chExt cx="5414" cy="1920"/>
          </a:xfrm>
        </p:grpSpPr>
        <p:sp>
          <p:nvSpPr>
            <p:cNvPr id="29698" name="Rectangle 2"/>
            <p:cNvSpPr>
              <a:spLocks noChangeArrowheads="1"/>
            </p:cNvSpPr>
            <p:nvPr/>
          </p:nvSpPr>
          <p:spPr bwMode="auto">
            <a:xfrm>
              <a:off x="720" y="2448"/>
              <a:ext cx="553" cy="33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4128" y="2448"/>
              <a:ext cx="553" cy="33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0" name="Rectangle 4"/>
            <p:cNvSpPr>
              <a:spLocks noChangeArrowheads="1"/>
            </p:cNvSpPr>
            <p:nvPr/>
          </p:nvSpPr>
          <p:spPr bwMode="auto">
            <a:xfrm>
              <a:off x="1632" y="2448"/>
              <a:ext cx="553" cy="33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1296" y="1824"/>
              <a:ext cx="1152" cy="28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2544" y="2448"/>
              <a:ext cx="553" cy="33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3792" y="1824"/>
              <a:ext cx="1152" cy="28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4" name="AutoShape 8"/>
            <p:cNvSpPr>
              <a:spLocks noChangeArrowheads="1"/>
            </p:cNvSpPr>
            <p:nvPr/>
          </p:nvSpPr>
          <p:spPr bwMode="auto">
            <a:xfrm>
              <a:off x="1296" y="2544"/>
              <a:ext cx="323" cy="96"/>
            </a:xfrm>
            <a:prstGeom prst="rightArrow">
              <a:avLst>
                <a:gd name="adj1" fmla="val 50000"/>
                <a:gd name="adj2" fmla="val 84115"/>
              </a:avLst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AutoShape 9"/>
            <p:cNvSpPr>
              <a:spLocks noChangeArrowheads="1"/>
            </p:cNvSpPr>
            <p:nvPr/>
          </p:nvSpPr>
          <p:spPr bwMode="auto">
            <a:xfrm>
              <a:off x="4704" y="2544"/>
              <a:ext cx="323" cy="96"/>
            </a:xfrm>
            <a:prstGeom prst="rightArrow">
              <a:avLst>
                <a:gd name="adj1" fmla="val 50000"/>
                <a:gd name="adj2" fmla="val 84115"/>
              </a:avLst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AutoShape 10"/>
            <p:cNvSpPr>
              <a:spLocks noChangeArrowheads="1"/>
            </p:cNvSpPr>
            <p:nvPr/>
          </p:nvSpPr>
          <p:spPr bwMode="auto">
            <a:xfrm>
              <a:off x="480" y="2544"/>
              <a:ext cx="230" cy="96"/>
            </a:xfrm>
            <a:prstGeom prst="rightArrow">
              <a:avLst>
                <a:gd name="adj1" fmla="val 50000"/>
                <a:gd name="adj2" fmla="val 59896"/>
              </a:avLst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AutoShape 11"/>
            <p:cNvSpPr>
              <a:spLocks noChangeArrowheads="1"/>
            </p:cNvSpPr>
            <p:nvPr/>
          </p:nvSpPr>
          <p:spPr bwMode="auto">
            <a:xfrm>
              <a:off x="3120" y="2544"/>
              <a:ext cx="184" cy="96"/>
            </a:xfrm>
            <a:prstGeom prst="rightArrow">
              <a:avLst>
                <a:gd name="adj1" fmla="val 50000"/>
                <a:gd name="adj2" fmla="val 47917"/>
              </a:avLst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AutoShape 12"/>
            <p:cNvSpPr>
              <a:spLocks noChangeArrowheads="1"/>
            </p:cNvSpPr>
            <p:nvPr/>
          </p:nvSpPr>
          <p:spPr bwMode="auto">
            <a:xfrm>
              <a:off x="2208" y="2544"/>
              <a:ext cx="323" cy="96"/>
            </a:xfrm>
            <a:prstGeom prst="rightArrow">
              <a:avLst>
                <a:gd name="adj1" fmla="val 50000"/>
                <a:gd name="adj2" fmla="val 84115"/>
              </a:avLst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9" name="AutoShape 13"/>
            <p:cNvSpPr>
              <a:spLocks noChangeArrowheads="1"/>
            </p:cNvSpPr>
            <p:nvPr/>
          </p:nvSpPr>
          <p:spPr bwMode="auto">
            <a:xfrm>
              <a:off x="1296" y="2640"/>
              <a:ext cx="323" cy="96"/>
            </a:xfrm>
            <a:prstGeom prst="leftArrow">
              <a:avLst>
                <a:gd name="adj1" fmla="val 50000"/>
                <a:gd name="adj2" fmla="val 84115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0" name="AutoShape 14"/>
            <p:cNvSpPr>
              <a:spLocks noChangeArrowheads="1"/>
            </p:cNvSpPr>
            <p:nvPr/>
          </p:nvSpPr>
          <p:spPr bwMode="auto">
            <a:xfrm>
              <a:off x="4704" y="2640"/>
              <a:ext cx="323" cy="96"/>
            </a:xfrm>
            <a:prstGeom prst="leftArrow">
              <a:avLst>
                <a:gd name="adj1" fmla="val 50000"/>
                <a:gd name="adj2" fmla="val 84115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1" name="AutoShape 15"/>
            <p:cNvSpPr>
              <a:spLocks noChangeArrowheads="1"/>
            </p:cNvSpPr>
            <p:nvPr/>
          </p:nvSpPr>
          <p:spPr bwMode="auto">
            <a:xfrm>
              <a:off x="2208" y="2640"/>
              <a:ext cx="323" cy="96"/>
            </a:xfrm>
            <a:prstGeom prst="leftArrow">
              <a:avLst>
                <a:gd name="adj1" fmla="val 50000"/>
                <a:gd name="adj2" fmla="val 84115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2" name="AutoShape 16"/>
            <p:cNvSpPr>
              <a:spLocks noChangeArrowheads="1"/>
            </p:cNvSpPr>
            <p:nvPr/>
          </p:nvSpPr>
          <p:spPr bwMode="auto">
            <a:xfrm>
              <a:off x="480" y="2640"/>
              <a:ext cx="230" cy="96"/>
            </a:xfrm>
            <a:prstGeom prst="leftArrow">
              <a:avLst>
                <a:gd name="adj1" fmla="val 50000"/>
                <a:gd name="adj2" fmla="val 59896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3" name="AutoShape 17"/>
            <p:cNvSpPr>
              <a:spLocks noChangeArrowheads="1"/>
            </p:cNvSpPr>
            <p:nvPr/>
          </p:nvSpPr>
          <p:spPr bwMode="auto">
            <a:xfrm>
              <a:off x="3120" y="2640"/>
              <a:ext cx="184" cy="96"/>
            </a:xfrm>
            <a:prstGeom prst="leftArrow">
              <a:avLst>
                <a:gd name="adj1" fmla="val 50000"/>
                <a:gd name="adj2" fmla="val 47917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4" name="AutoShape 18"/>
            <p:cNvSpPr>
              <a:spLocks noChangeArrowheads="1"/>
            </p:cNvSpPr>
            <p:nvPr/>
          </p:nvSpPr>
          <p:spPr bwMode="auto">
            <a:xfrm>
              <a:off x="3936" y="2640"/>
              <a:ext cx="184" cy="96"/>
            </a:xfrm>
            <a:prstGeom prst="leftArrow">
              <a:avLst>
                <a:gd name="adj1" fmla="val 50000"/>
                <a:gd name="adj2" fmla="val 47917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5" name="AutoShape 19"/>
            <p:cNvSpPr>
              <a:spLocks noChangeArrowheads="1"/>
            </p:cNvSpPr>
            <p:nvPr/>
          </p:nvSpPr>
          <p:spPr bwMode="auto">
            <a:xfrm>
              <a:off x="3936" y="2544"/>
              <a:ext cx="184" cy="96"/>
            </a:xfrm>
            <a:prstGeom prst="rightArrow">
              <a:avLst>
                <a:gd name="adj1" fmla="val 50000"/>
                <a:gd name="adj2" fmla="val 47917"/>
              </a:avLst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Line 20"/>
            <p:cNvSpPr>
              <a:spLocks noChangeShapeType="1"/>
            </p:cNvSpPr>
            <p:nvPr/>
          </p:nvSpPr>
          <p:spPr bwMode="auto">
            <a:xfrm>
              <a:off x="3504" y="2640"/>
              <a:ext cx="323" cy="1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Line 21"/>
            <p:cNvSpPr>
              <a:spLocks noChangeShapeType="1"/>
            </p:cNvSpPr>
            <p:nvPr/>
          </p:nvSpPr>
          <p:spPr bwMode="auto">
            <a:xfrm>
              <a:off x="5184" y="2640"/>
              <a:ext cx="323" cy="1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Line 22"/>
            <p:cNvSpPr>
              <a:spLocks noChangeShapeType="1"/>
            </p:cNvSpPr>
            <p:nvPr/>
          </p:nvSpPr>
          <p:spPr bwMode="auto">
            <a:xfrm>
              <a:off x="144" y="2640"/>
              <a:ext cx="230" cy="1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AutoShape 23"/>
            <p:cNvSpPr>
              <a:spLocks noChangeArrowheads="1"/>
            </p:cNvSpPr>
            <p:nvPr/>
          </p:nvSpPr>
          <p:spPr bwMode="auto">
            <a:xfrm>
              <a:off x="912" y="2784"/>
              <a:ext cx="92" cy="144"/>
            </a:xfrm>
            <a:prstGeom prst="upArrow">
              <a:avLst>
                <a:gd name="adj1" fmla="val 50000"/>
                <a:gd name="adj2" fmla="val 3913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0" name="AutoShape 24"/>
            <p:cNvSpPr>
              <a:spLocks noChangeArrowheads="1"/>
            </p:cNvSpPr>
            <p:nvPr/>
          </p:nvSpPr>
          <p:spPr bwMode="auto">
            <a:xfrm>
              <a:off x="4320" y="2784"/>
              <a:ext cx="92" cy="144"/>
            </a:xfrm>
            <a:prstGeom prst="upArrow">
              <a:avLst>
                <a:gd name="adj1" fmla="val 50000"/>
                <a:gd name="adj2" fmla="val 3913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1" name="AutoShape 25"/>
            <p:cNvSpPr>
              <a:spLocks noChangeArrowheads="1"/>
            </p:cNvSpPr>
            <p:nvPr/>
          </p:nvSpPr>
          <p:spPr bwMode="auto">
            <a:xfrm>
              <a:off x="2736" y="2784"/>
              <a:ext cx="92" cy="144"/>
            </a:xfrm>
            <a:prstGeom prst="upArrow">
              <a:avLst>
                <a:gd name="adj1" fmla="val 50000"/>
                <a:gd name="adj2" fmla="val 3913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2" name="AutoShape 26"/>
            <p:cNvSpPr>
              <a:spLocks noChangeArrowheads="1"/>
            </p:cNvSpPr>
            <p:nvPr/>
          </p:nvSpPr>
          <p:spPr bwMode="auto">
            <a:xfrm>
              <a:off x="1824" y="2784"/>
              <a:ext cx="92" cy="144"/>
            </a:xfrm>
            <a:prstGeom prst="upArrow">
              <a:avLst>
                <a:gd name="adj1" fmla="val 50000"/>
                <a:gd name="adj2" fmla="val 3913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3" name="AutoShape 27"/>
            <p:cNvSpPr>
              <a:spLocks noChangeArrowheads="1"/>
            </p:cNvSpPr>
            <p:nvPr/>
          </p:nvSpPr>
          <p:spPr bwMode="auto">
            <a:xfrm>
              <a:off x="1008" y="2784"/>
              <a:ext cx="92" cy="144"/>
            </a:xfrm>
            <a:prstGeom prst="downArrow">
              <a:avLst>
                <a:gd name="adj1" fmla="val 50000"/>
                <a:gd name="adj2" fmla="val 39130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4" name="AutoShape 28"/>
            <p:cNvSpPr>
              <a:spLocks noChangeArrowheads="1"/>
            </p:cNvSpPr>
            <p:nvPr/>
          </p:nvSpPr>
          <p:spPr bwMode="auto">
            <a:xfrm>
              <a:off x="4416" y="2784"/>
              <a:ext cx="92" cy="144"/>
            </a:xfrm>
            <a:prstGeom prst="downArrow">
              <a:avLst>
                <a:gd name="adj1" fmla="val 50000"/>
                <a:gd name="adj2" fmla="val 39130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5" name="AutoShape 29"/>
            <p:cNvSpPr>
              <a:spLocks noChangeArrowheads="1"/>
            </p:cNvSpPr>
            <p:nvPr/>
          </p:nvSpPr>
          <p:spPr bwMode="auto">
            <a:xfrm>
              <a:off x="2832" y="2784"/>
              <a:ext cx="92" cy="144"/>
            </a:xfrm>
            <a:prstGeom prst="downArrow">
              <a:avLst>
                <a:gd name="adj1" fmla="val 50000"/>
                <a:gd name="adj2" fmla="val 39130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6" name="AutoShape 30"/>
            <p:cNvSpPr>
              <a:spLocks noChangeArrowheads="1"/>
            </p:cNvSpPr>
            <p:nvPr/>
          </p:nvSpPr>
          <p:spPr bwMode="auto">
            <a:xfrm>
              <a:off x="1920" y="2784"/>
              <a:ext cx="92" cy="144"/>
            </a:xfrm>
            <a:prstGeom prst="downArrow">
              <a:avLst>
                <a:gd name="adj1" fmla="val 50000"/>
                <a:gd name="adj2" fmla="val 39130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7" name="Line 31"/>
            <p:cNvSpPr>
              <a:spLocks noChangeShapeType="1"/>
            </p:cNvSpPr>
            <p:nvPr/>
          </p:nvSpPr>
          <p:spPr bwMode="auto">
            <a:xfrm>
              <a:off x="288" y="2352"/>
              <a:ext cx="4884" cy="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8" name="Line 32"/>
            <p:cNvSpPr>
              <a:spLocks noChangeShapeType="1"/>
            </p:cNvSpPr>
            <p:nvPr/>
          </p:nvSpPr>
          <p:spPr bwMode="auto">
            <a:xfrm>
              <a:off x="432" y="2256"/>
              <a:ext cx="4931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9" name="AutoShape 33"/>
            <p:cNvSpPr>
              <a:spLocks noChangeArrowheads="1"/>
            </p:cNvSpPr>
            <p:nvPr/>
          </p:nvSpPr>
          <p:spPr bwMode="auto">
            <a:xfrm>
              <a:off x="2016" y="2112"/>
              <a:ext cx="92" cy="240"/>
            </a:xfrm>
            <a:prstGeom prst="downArrow">
              <a:avLst>
                <a:gd name="adj1" fmla="val 50000"/>
                <a:gd name="adj2" fmla="val 65217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0" name="AutoShape 34"/>
            <p:cNvSpPr>
              <a:spLocks noChangeArrowheads="1"/>
            </p:cNvSpPr>
            <p:nvPr/>
          </p:nvSpPr>
          <p:spPr bwMode="auto">
            <a:xfrm>
              <a:off x="1680" y="2064"/>
              <a:ext cx="92" cy="192"/>
            </a:xfrm>
            <a:prstGeom prst="upArrow">
              <a:avLst>
                <a:gd name="adj1" fmla="val 50000"/>
                <a:gd name="adj2" fmla="val 5217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1" name="AutoShape 35"/>
            <p:cNvSpPr>
              <a:spLocks noChangeArrowheads="1"/>
            </p:cNvSpPr>
            <p:nvPr/>
          </p:nvSpPr>
          <p:spPr bwMode="auto">
            <a:xfrm>
              <a:off x="4224" y="2064"/>
              <a:ext cx="92" cy="192"/>
            </a:xfrm>
            <a:prstGeom prst="upArrow">
              <a:avLst>
                <a:gd name="adj1" fmla="val 50000"/>
                <a:gd name="adj2" fmla="val 5217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2" name="AutoShape 36"/>
            <p:cNvSpPr>
              <a:spLocks noChangeArrowheads="1"/>
            </p:cNvSpPr>
            <p:nvPr/>
          </p:nvSpPr>
          <p:spPr bwMode="auto">
            <a:xfrm>
              <a:off x="4512" y="2112"/>
              <a:ext cx="92" cy="240"/>
            </a:xfrm>
            <a:prstGeom prst="downArrow">
              <a:avLst>
                <a:gd name="adj1" fmla="val 50000"/>
                <a:gd name="adj2" fmla="val 65217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3" name="AutoShape 37"/>
            <p:cNvSpPr>
              <a:spLocks noChangeArrowheads="1"/>
            </p:cNvSpPr>
            <p:nvPr/>
          </p:nvSpPr>
          <p:spPr bwMode="auto">
            <a:xfrm>
              <a:off x="4320" y="1680"/>
              <a:ext cx="92" cy="144"/>
            </a:xfrm>
            <a:prstGeom prst="upArrow">
              <a:avLst>
                <a:gd name="adj1" fmla="val 50000"/>
                <a:gd name="adj2" fmla="val 3913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AutoShape 38"/>
            <p:cNvSpPr>
              <a:spLocks noChangeArrowheads="1"/>
            </p:cNvSpPr>
            <p:nvPr/>
          </p:nvSpPr>
          <p:spPr bwMode="auto">
            <a:xfrm>
              <a:off x="1776" y="1680"/>
              <a:ext cx="92" cy="144"/>
            </a:xfrm>
            <a:prstGeom prst="upArrow">
              <a:avLst>
                <a:gd name="adj1" fmla="val 50000"/>
                <a:gd name="adj2" fmla="val 3913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5" name="AutoShape 39"/>
            <p:cNvSpPr>
              <a:spLocks noChangeArrowheads="1"/>
            </p:cNvSpPr>
            <p:nvPr/>
          </p:nvSpPr>
          <p:spPr bwMode="auto">
            <a:xfrm>
              <a:off x="4464" y="1680"/>
              <a:ext cx="92" cy="144"/>
            </a:xfrm>
            <a:prstGeom prst="downArrow">
              <a:avLst>
                <a:gd name="adj1" fmla="val 50000"/>
                <a:gd name="adj2" fmla="val 39130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6" name="AutoShape 40"/>
            <p:cNvSpPr>
              <a:spLocks noChangeArrowheads="1"/>
            </p:cNvSpPr>
            <p:nvPr/>
          </p:nvSpPr>
          <p:spPr bwMode="auto">
            <a:xfrm>
              <a:off x="1920" y="1680"/>
              <a:ext cx="92" cy="144"/>
            </a:xfrm>
            <a:prstGeom prst="downArrow">
              <a:avLst>
                <a:gd name="adj1" fmla="val 50000"/>
                <a:gd name="adj2" fmla="val 39130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7" name="Line 41"/>
            <p:cNvSpPr>
              <a:spLocks noChangeShapeType="1"/>
            </p:cNvSpPr>
            <p:nvPr/>
          </p:nvSpPr>
          <p:spPr bwMode="auto">
            <a:xfrm>
              <a:off x="1056" y="2256"/>
              <a:ext cx="1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8" name="Line 42"/>
            <p:cNvSpPr>
              <a:spLocks noChangeShapeType="1"/>
            </p:cNvSpPr>
            <p:nvPr/>
          </p:nvSpPr>
          <p:spPr bwMode="auto">
            <a:xfrm>
              <a:off x="4464" y="2256"/>
              <a:ext cx="1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9" name="Line 43"/>
            <p:cNvSpPr>
              <a:spLocks noChangeShapeType="1"/>
            </p:cNvSpPr>
            <p:nvPr/>
          </p:nvSpPr>
          <p:spPr bwMode="auto">
            <a:xfrm>
              <a:off x="1920" y="2256"/>
              <a:ext cx="1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0" name="Line 44"/>
            <p:cNvSpPr>
              <a:spLocks noChangeShapeType="1"/>
            </p:cNvSpPr>
            <p:nvPr/>
          </p:nvSpPr>
          <p:spPr bwMode="auto">
            <a:xfrm>
              <a:off x="2880" y="2256"/>
              <a:ext cx="1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1" name="Line 45"/>
            <p:cNvSpPr>
              <a:spLocks noChangeShapeType="1"/>
            </p:cNvSpPr>
            <p:nvPr/>
          </p:nvSpPr>
          <p:spPr bwMode="auto">
            <a:xfrm flipV="1">
              <a:off x="960" y="2352"/>
              <a:ext cx="1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2" name="Line 46"/>
            <p:cNvSpPr>
              <a:spLocks noChangeShapeType="1"/>
            </p:cNvSpPr>
            <p:nvPr/>
          </p:nvSpPr>
          <p:spPr bwMode="auto">
            <a:xfrm flipV="1">
              <a:off x="1824" y="2352"/>
              <a:ext cx="1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3" name="Line 47"/>
            <p:cNvSpPr>
              <a:spLocks noChangeShapeType="1"/>
            </p:cNvSpPr>
            <p:nvPr/>
          </p:nvSpPr>
          <p:spPr bwMode="auto">
            <a:xfrm flipV="1">
              <a:off x="2784" y="2352"/>
              <a:ext cx="1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4" name="Line 48"/>
            <p:cNvSpPr>
              <a:spLocks noChangeShapeType="1"/>
            </p:cNvSpPr>
            <p:nvPr/>
          </p:nvSpPr>
          <p:spPr bwMode="auto">
            <a:xfrm flipV="1">
              <a:off x="4368" y="2352"/>
              <a:ext cx="1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5" name="Line 49"/>
            <p:cNvSpPr>
              <a:spLocks noChangeShapeType="1"/>
            </p:cNvSpPr>
            <p:nvPr/>
          </p:nvSpPr>
          <p:spPr bwMode="auto">
            <a:xfrm>
              <a:off x="2496" y="1920"/>
              <a:ext cx="2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6" name="Line 50"/>
            <p:cNvSpPr>
              <a:spLocks noChangeShapeType="1"/>
            </p:cNvSpPr>
            <p:nvPr/>
          </p:nvSpPr>
          <p:spPr bwMode="auto">
            <a:xfrm>
              <a:off x="1056" y="1920"/>
              <a:ext cx="2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7" name="Line 51"/>
            <p:cNvSpPr>
              <a:spLocks noChangeShapeType="1"/>
            </p:cNvSpPr>
            <p:nvPr/>
          </p:nvSpPr>
          <p:spPr bwMode="auto">
            <a:xfrm>
              <a:off x="4992" y="1920"/>
              <a:ext cx="2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8" name="Line 52"/>
            <p:cNvSpPr>
              <a:spLocks noChangeShapeType="1"/>
            </p:cNvSpPr>
            <p:nvPr/>
          </p:nvSpPr>
          <p:spPr bwMode="auto">
            <a:xfrm>
              <a:off x="3552" y="1920"/>
              <a:ext cx="23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9" name="Line 53"/>
            <p:cNvSpPr>
              <a:spLocks noChangeShapeType="1"/>
            </p:cNvSpPr>
            <p:nvPr/>
          </p:nvSpPr>
          <p:spPr bwMode="auto">
            <a:xfrm flipH="1">
              <a:off x="1056" y="2016"/>
              <a:ext cx="23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0" name="Line 54"/>
            <p:cNvSpPr>
              <a:spLocks noChangeShapeType="1"/>
            </p:cNvSpPr>
            <p:nvPr/>
          </p:nvSpPr>
          <p:spPr bwMode="auto">
            <a:xfrm flipH="1">
              <a:off x="2496" y="2016"/>
              <a:ext cx="23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1" name="Line 55"/>
            <p:cNvSpPr>
              <a:spLocks noChangeShapeType="1"/>
            </p:cNvSpPr>
            <p:nvPr/>
          </p:nvSpPr>
          <p:spPr bwMode="auto">
            <a:xfrm flipH="1">
              <a:off x="4992" y="2016"/>
              <a:ext cx="23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2" name="Line 56"/>
            <p:cNvSpPr>
              <a:spLocks noChangeShapeType="1"/>
            </p:cNvSpPr>
            <p:nvPr/>
          </p:nvSpPr>
          <p:spPr bwMode="auto">
            <a:xfrm flipH="1">
              <a:off x="3552" y="2016"/>
              <a:ext cx="23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3" name="Line 57"/>
            <p:cNvSpPr>
              <a:spLocks noChangeShapeType="1"/>
            </p:cNvSpPr>
            <p:nvPr/>
          </p:nvSpPr>
          <p:spPr bwMode="auto">
            <a:xfrm>
              <a:off x="2976" y="1968"/>
              <a:ext cx="323" cy="1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4" name="Line 58"/>
            <p:cNvSpPr>
              <a:spLocks noChangeShapeType="1"/>
            </p:cNvSpPr>
            <p:nvPr/>
          </p:nvSpPr>
          <p:spPr bwMode="auto">
            <a:xfrm>
              <a:off x="576" y="1968"/>
              <a:ext cx="323" cy="1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5" name="Line 59"/>
            <p:cNvSpPr>
              <a:spLocks noChangeShapeType="1"/>
            </p:cNvSpPr>
            <p:nvPr/>
          </p:nvSpPr>
          <p:spPr bwMode="auto">
            <a:xfrm>
              <a:off x="1008" y="2976"/>
              <a:ext cx="1" cy="144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6" name="Line 60"/>
            <p:cNvSpPr>
              <a:spLocks noChangeShapeType="1"/>
            </p:cNvSpPr>
            <p:nvPr/>
          </p:nvSpPr>
          <p:spPr bwMode="auto">
            <a:xfrm>
              <a:off x="4416" y="2976"/>
              <a:ext cx="1" cy="144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7" name="Line 61"/>
            <p:cNvSpPr>
              <a:spLocks noChangeShapeType="1"/>
            </p:cNvSpPr>
            <p:nvPr/>
          </p:nvSpPr>
          <p:spPr bwMode="auto">
            <a:xfrm>
              <a:off x="2832" y="2976"/>
              <a:ext cx="1" cy="144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8" name="Line 62"/>
            <p:cNvSpPr>
              <a:spLocks noChangeShapeType="1"/>
            </p:cNvSpPr>
            <p:nvPr/>
          </p:nvSpPr>
          <p:spPr bwMode="auto">
            <a:xfrm>
              <a:off x="1920" y="2976"/>
              <a:ext cx="1" cy="144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9" name="Line 63"/>
            <p:cNvSpPr>
              <a:spLocks noChangeShapeType="1"/>
            </p:cNvSpPr>
            <p:nvPr/>
          </p:nvSpPr>
          <p:spPr bwMode="auto">
            <a:xfrm>
              <a:off x="5328" y="1968"/>
              <a:ext cx="230" cy="1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0" name="Text Box 64"/>
            <p:cNvSpPr txBox="1">
              <a:spLocks noChangeArrowheads="1"/>
            </p:cNvSpPr>
            <p:nvPr/>
          </p:nvSpPr>
          <p:spPr bwMode="auto">
            <a:xfrm>
              <a:off x="1056" y="3024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solidFill>
                    <a:srgbClr val="CC3300"/>
                  </a:solidFill>
                  <a:latin typeface="Times New Roman" panose="02020603050405020304" pitchFamily="18" charset="0"/>
                </a:rPr>
                <a:t>Subsystem S1</a:t>
              </a:r>
            </a:p>
          </p:txBody>
        </p:sp>
        <p:sp>
          <p:nvSpPr>
            <p:cNvPr id="29761" name="Text Box 65"/>
            <p:cNvSpPr txBox="1">
              <a:spLocks noChangeArrowheads="1"/>
            </p:cNvSpPr>
            <p:nvPr/>
          </p:nvSpPr>
          <p:spPr bwMode="auto">
            <a:xfrm>
              <a:off x="2880" y="3072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 i="1">
                  <a:solidFill>
                    <a:srgbClr val="666699"/>
                  </a:solidFill>
                  <a:latin typeface="Times New Roman" panose="02020603050405020304" pitchFamily="18" charset="0"/>
                </a:rPr>
                <a:t>Subsystem S2</a:t>
              </a:r>
            </a:p>
          </p:txBody>
        </p:sp>
        <p:sp>
          <p:nvSpPr>
            <p:cNvPr id="29762" name="Freeform 66"/>
            <p:cNvSpPr>
              <a:spLocks/>
            </p:cNvSpPr>
            <p:nvPr/>
          </p:nvSpPr>
          <p:spPr bwMode="auto">
            <a:xfrm>
              <a:off x="518" y="2181"/>
              <a:ext cx="1752" cy="919"/>
            </a:xfrm>
            <a:custGeom>
              <a:avLst/>
              <a:gdLst>
                <a:gd name="T0" fmla="*/ 240 w 1752"/>
                <a:gd name="T1" fmla="*/ 27 h 919"/>
                <a:gd name="T2" fmla="*/ 154 w 1752"/>
                <a:gd name="T3" fmla="*/ 75 h 919"/>
                <a:gd name="T4" fmla="*/ 87 w 1752"/>
                <a:gd name="T5" fmla="*/ 161 h 919"/>
                <a:gd name="T6" fmla="*/ 0 w 1752"/>
                <a:gd name="T7" fmla="*/ 411 h 919"/>
                <a:gd name="T8" fmla="*/ 29 w 1752"/>
                <a:gd name="T9" fmla="*/ 584 h 919"/>
                <a:gd name="T10" fmla="*/ 480 w 1752"/>
                <a:gd name="T11" fmla="*/ 757 h 919"/>
                <a:gd name="T12" fmla="*/ 624 w 1752"/>
                <a:gd name="T13" fmla="*/ 795 h 919"/>
                <a:gd name="T14" fmla="*/ 826 w 1752"/>
                <a:gd name="T15" fmla="*/ 814 h 919"/>
                <a:gd name="T16" fmla="*/ 1680 w 1752"/>
                <a:gd name="T17" fmla="*/ 757 h 919"/>
                <a:gd name="T18" fmla="*/ 1728 w 1752"/>
                <a:gd name="T19" fmla="*/ 622 h 919"/>
                <a:gd name="T20" fmla="*/ 1632 w 1752"/>
                <a:gd name="T21" fmla="*/ 286 h 919"/>
                <a:gd name="T22" fmla="*/ 1556 w 1752"/>
                <a:gd name="T23" fmla="*/ 181 h 919"/>
                <a:gd name="T24" fmla="*/ 1546 w 1752"/>
                <a:gd name="T25" fmla="*/ 152 h 919"/>
                <a:gd name="T26" fmla="*/ 1517 w 1752"/>
                <a:gd name="T27" fmla="*/ 133 h 919"/>
                <a:gd name="T28" fmla="*/ 1018 w 1752"/>
                <a:gd name="T29" fmla="*/ 56 h 919"/>
                <a:gd name="T30" fmla="*/ 442 w 1752"/>
                <a:gd name="T31" fmla="*/ 27 h 919"/>
                <a:gd name="T32" fmla="*/ 365 w 1752"/>
                <a:gd name="T33" fmla="*/ 17 h 919"/>
                <a:gd name="T34" fmla="*/ 240 w 1752"/>
                <a:gd name="T35" fmla="*/ 27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2" h="919">
                  <a:moveTo>
                    <a:pt x="240" y="27"/>
                  </a:moveTo>
                  <a:cubicBezTo>
                    <a:pt x="209" y="38"/>
                    <a:pt x="154" y="75"/>
                    <a:pt x="154" y="75"/>
                  </a:cubicBezTo>
                  <a:cubicBezTo>
                    <a:pt x="134" y="106"/>
                    <a:pt x="104" y="128"/>
                    <a:pt x="87" y="161"/>
                  </a:cubicBezTo>
                  <a:cubicBezTo>
                    <a:pt x="47" y="240"/>
                    <a:pt x="29" y="328"/>
                    <a:pt x="0" y="411"/>
                  </a:cubicBezTo>
                  <a:cubicBezTo>
                    <a:pt x="5" y="466"/>
                    <a:pt x="4" y="531"/>
                    <a:pt x="29" y="584"/>
                  </a:cubicBezTo>
                  <a:cubicBezTo>
                    <a:pt x="105" y="741"/>
                    <a:pt x="333" y="744"/>
                    <a:pt x="480" y="757"/>
                  </a:cubicBezTo>
                  <a:cubicBezTo>
                    <a:pt x="529" y="766"/>
                    <a:pt x="575" y="786"/>
                    <a:pt x="624" y="795"/>
                  </a:cubicBezTo>
                  <a:cubicBezTo>
                    <a:pt x="698" y="809"/>
                    <a:pt x="744" y="809"/>
                    <a:pt x="826" y="814"/>
                  </a:cubicBezTo>
                  <a:cubicBezTo>
                    <a:pt x="1049" y="811"/>
                    <a:pt x="1441" y="919"/>
                    <a:pt x="1680" y="757"/>
                  </a:cubicBezTo>
                  <a:cubicBezTo>
                    <a:pt x="1696" y="711"/>
                    <a:pt x="1707" y="665"/>
                    <a:pt x="1728" y="622"/>
                  </a:cubicBezTo>
                  <a:cubicBezTo>
                    <a:pt x="1752" y="483"/>
                    <a:pt x="1751" y="364"/>
                    <a:pt x="1632" y="286"/>
                  </a:cubicBezTo>
                  <a:cubicBezTo>
                    <a:pt x="1613" y="257"/>
                    <a:pt x="1573" y="214"/>
                    <a:pt x="1556" y="181"/>
                  </a:cubicBezTo>
                  <a:cubicBezTo>
                    <a:pt x="1551" y="172"/>
                    <a:pt x="1552" y="160"/>
                    <a:pt x="1546" y="152"/>
                  </a:cubicBezTo>
                  <a:cubicBezTo>
                    <a:pt x="1539" y="143"/>
                    <a:pt x="1527" y="139"/>
                    <a:pt x="1517" y="133"/>
                  </a:cubicBezTo>
                  <a:cubicBezTo>
                    <a:pt x="1430" y="0"/>
                    <a:pt x="1070" y="57"/>
                    <a:pt x="1018" y="56"/>
                  </a:cubicBezTo>
                  <a:cubicBezTo>
                    <a:pt x="802" y="34"/>
                    <a:pt x="728" y="33"/>
                    <a:pt x="442" y="27"/>
                  </a:cubicBezTo>
                  <a:cubicBezTo>
                    <a:pt x="416" y="24"/>
                    <a:pt x="391" y="17"/>
                    <a:pt x="365" y="17"/>
                  </a:cubicBezTo>
                  <a:cubicBezTo>
                    <a:pt x="323" y="17"/>
                    <a:pt x="240" y="27"/>
                    <a:pt x="240" y="27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CC33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3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3" name="Freeform 67"/>
            <p:cNvSpPr>
              <a:spLocks/>
            </p:cNvSpPr>
            <p:nvPr/>
          </p:nvSpPr>
          <p:spPr bwMode="auto">
            <a:xfrm>
              <a:off x="336" y="1440"/>
              <a:ext cx="5184" cy="1613"/>
            </a:xfrm>
            <a:custGeom>
              <a:avLst/>
              <a:gdLst>
                <a:gd name="T0" fmla="*/ 2036 w 5272"/>
                <a:gd name="T1" fmla="*/ 1411 h 1661"/>
                <a:gd name="T2" fmla="*/ 2084 w 5272"/>
                <a:gd name="T3" fmla="*/ 1440 h 1661"/>
                <a:gd name="T4" fmla="*/ 2171 w 5272"/>
                <a:gd name="T5" fmla="*/ 1498 h 1661"/>
                <a:gd name="T6" fmla="*/ 2430 w 5272"/>
                <a:gd name="T7" fmla="*/ 1555 h 1661"/>
                <a:gd name="T8" fmla="*/ 2680 w 5272"/>
                <a:gd name="T9" fmla="*/ 1622 h 1661"/>
                <a:gd name="T10" fmla="*/ 2977 w 5272"/>
                <a:gd name="T11" fmla="*/ 1661 h 1661"/>
                <a:gd name="T12" fmla="*/ 4542 w 5272"/>
                <a:gd name="T13" fmla="*/ 1651 h 1661"/>
                <a:gd name="T14" fmla="*/ 4984 w 5272"/>
                <a:gd name="T15" fmla="*/ 1584 h 1661"/>
                <a:gd name="T16" fmla="*/ 5051 w 5272"/>
                <a:gd name="T17" fmla="*/ 1555 h 1661"/>
                <a:gd name="T18" fmla="*/ 5108 w 5272"/>
                <a:gd name="T19" fmla="*/ 1517 h 1661"/>
                <a:gd name="T20" fmla="*/ 5137 w 5272"/>
                <a:gd name="T21" fmla="*/ 1498 h 1661"/>
                <a:gd name="T22" fmla="*/ 5224 w 5272"/>
                <a:gd name="T23" fmla="*/ 1315 h 1661"/>
                <a:gd name="T24" fmla="*/ 5272 w 5272"/>
                <a:gd name="T25" fmla="*/ 979 h 1661"/>
                <a:gd name="T26" fmla="*/ 5262 w 5272"/>
                <a:gd name="T27" fmla="*/ 490 h 1661"/>
                <a:gd name="T28" fmla="*/ 5118 w 5272"/>
                <a:gd name="T29" fmla="*/ 326 h 1661"/>
                <a:gd name="T30" fmla="*/ 4427 w 5272"/>
                <a:gd name="T31" fmla="*/ 115 h 1661"/>
                <a:gd name="T32" fmla="*/ 4177 w 5272"/>
                <a:gd name="T33" fmla="*/ 106 h 1661"/>
                <a:gd name="T34" fmla="*/ 2238 w 5272"/>
                <a:gd name="T35" fmla="*/ 77 h 1661"/>
                <a:gd name="T36" fmla="*/ 1374 w 5272"/>
                <a:gd name="T37" fmla="*/ 29 h 1661"/>
                <a:gd name="T38" fmla="*/ 1019 w 5272"/>
                <a:gd name="T39" fmla="*/ 67 h 1661"/>
                <a:gd name="T40" fmla="*/ 817 w 5272"/>
                <a:gd name="T41" fmla="*/ 106 h 1661"/>
                <a:gd name="T42" fmla="*/ 529 w 5272"/>
                <a:gd name="T43" fmla="*/ 173 h 1661"/>
                <a:gd name="T44" fmla="*/ 270 w 5272"/>
                <a:gd name="T45" fmla="*/ 230 h 1661"/>
                <a:gd name="T46" fmla="*/ 126 w 5272"/>
                <a:gd name="T47" fmla="*/ 278 h 1661"/>
                <a:gd name="T48" fmla="*/ 49 w 5272"/>
                <a:gd name="T49" fmla="*/ 346 h 1661"/>
                <a:gd name="T50" fmla="*/ 20 w 5272"/>
                <a:gd name="T51" fmla="*/ 374 h 1661"/>
                <a:gd name="T52" fmla="*/ 1 w 5272"/>
                <a:gd name="T53" fmla="*/ 432 h 1661"/>
                <a:gd name="T54" fmla="*/ 11 w 5272"/>
                <a:gd name="T55" fmla="*/ 576 h 1661"/>
                <a:gd name="T56" fmla="*/ 164 w 5272"/>
                <a:gd name="T57" fmla="*/ 682 h 1661"/>
                <a:gd name="T58" fmla="*/ 558 w 5272"/>
                <a:gd name="T59" fmla="*/ 691 h 1661"/>
                <a:gd name="T60" fmla="*/ 884 w 5272"/>
                <a:gd name="T61" fmla="*/ 720 h 1661"/>
                <a:gd name="T62" fmla="*/ 1585 w 5272"/>
                <a:gd name="T63" fmla="*/ 768 h 1661"/>
                <a:gd name="T64" fmla="*/ 1739 w 5272"/>
                <a:gd name="T65" fmla="*/ 806 h 1661"/>
                <a:gd name="T66" fmla="*/ 1796 w 5272"/>
                <a:gd name="T67" fmla="*/ 826 h 1661"/>
                <a:gd name="T68" fmla="*/ 1844 w 5272"/>
                <a:gd name="T69" fmla="*/ 864 h 1661"/>
                <a:gd name="T70" fmla="*/ 1854 w 5272"/>
                <a:gd name="T71" fmla="*/ 893 h 1661"/>
                <a:gd name="T72" fmla="*/ 1912 w 5272"/>
                <a:gd name="T73" fmla="*/ 960 h 1661"/>
                <a:gd name="T74" fmla="*/ 1950 w 5272"/>
                <a:gd name="T75" fmla="*/ 1018 h 1661"/>
                <a:gd name="T76" fmla="*/ 1988 w 5272"/>
                <a:gd name="T77" fmla="*/ 1123 h 1661"/>
                <a:gd name="T78" fmla="*/ 2027 w 5272"/>
                <a:gd name="T79" fmla="*/ 1200 h 1661"/>
                <a:gd name="T80" fmla="*/ 2056 w 5272"/>
                <a:gd name="T81" fmla="*/ 1411 h 1661"/>
                <a:gd name="T82" fmla="*/ 2036 w 5272"/>
                <a:gd name="T83" fmla="*/ 1411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72" h="1661">
                  <a:moveTo>
                    <a:pt x="2036" y="1411"/>
                  </a:moveTo>
                  <a:cubicBezTo>
                    <a:pt x="2087" y="1460"/>
                    <a:pt x="2021" y="1402"/>
                    <a:pt x="2084" y="1440"/>
                  </a:cubicBezTo>
                  <a:cubicBezTo>
                    <a:pt x="2112" y="1457"/>
                    <a:pt x="2140" y="1486"/>
                    <a:pt x="2171" y="1498"/>
                  </a:cubicBezTo>
                  <a:cubicBezTo>
                    <a:pt x="2256" y="1529"/>
                    <a:pt x="2341" y="1542"/>
                    <a:pt x="2430" y="1555"/>
                  </a:cubicBezTo>
                  <a:cubicBezTo>
                    <a:pt x="2516" y="1567"/>
                    <a:pt x="2595" y="1605"/>
                    <a:pt x="2680" y="1622"/>
                  </a:cubicBezTo>
                  <a:cubicBezTo>
                    <a:pt x="2778" y="1641"/>
                    <a:pt x="2878" y="1649"/>
                    <a:pt x="2977" y="1661"/>
                  </a:cubicBezTo>
                  <a:cubicBezTo>
                    <a:pt x="3499" y="1653"/>
                    <a:pt x="4020" y="1660"/>
                    <a:pt x="4542" y="1651"/>
                  </a:cubicBezTo>
                  <a:cubicBezTo>
                    <a:pt x="4690" y="1628"/>
                    <a:pt x="4835" y="1600"/>
                    <a:pt x="4984" y="1584"/>
                  </a:cubicBezTo>
                  <a:cubicBezTo>
                    <a:pt x="5080" y="1519"/>
                    <a:pt x="4933" y="1614"/>
                    <a:pt x="5051" y="1555"/>
                  </a:cubicBezTo>
                  <a:cubicBezTo>
                    <a:pt x="5071" y="1545"/>
                    <a:pt x="5089" y="1530"/>
                    <a:pt x="5108" y="1517"/>
                  </a:cubicBezTo>
                  <a:cubicBezTo>
                    <a:pt x="5118" y="1511"/>
                    <a:pt x="5137" y="1498"/>
                    <a:pt x="5137" y="1498"/>
                  </a:cubicBezTo>
                  <a:cubicBezTo>
                    <a:pt x="5167" y="1436"/>
                    <a:pt x="5207" y="1382"/>
                    <a:pt x="5224" y="1315"/>
                  </a:cubicBezTo>
                  <a:cubicBezTo>
                    <a:pt x="5237" y="1203"/>
                    <a:pt x="5259" y="1092"/>
                    <a:pt x="5272" y="979"/>
                  </a:cubicBezTo>
                  <a:cubicBezTo>
                    <a:pt x="5269" y="816"/>
                    <a:pt x="5271" y="653"/>
                    <a:pt x="5262" y="490"/>
                  </a:cubicBezTo>
                  <a:cubicBezTo>
                    <a:pt x="5259" y="441"/>
                    <a:pt x="5157" y="350"/>
                    <a:pt x="5118" y="326"/>
                  </a:cubicBezTo>
                  <a:cubicBezTo>
                    <a:pt x="4915" y="204"/>
                    <a:pt x="4663" y="129"/>
                    <a:pt x="4427" y="115"/>
                  </a:cubicBezTo>
                  <a:cubicBezTo>
                    <a:pt x="4344" y="110"/>
                    <a:pt x="4260" y="109"/>
                    <a:pt x="4177" y="106"/>
                  </a:cubicBezTo>
                  <a:cubicBezTo>
                    <a:pt x="3574" y="0"/>
                    <a:pt x="2469" y="78"/>
                    <a:pt x="2238" y="77"/>
                  </a:cubicBezTo>
                  <a:cubicBezTo>
                    <a:pt x="1949" y="65"/>
                    <a:pt x="1664" y="37"/>
                    <a:pt x="1374" y="29"/>
                  </a:cubicBezTo>
                  <a:cubicBezTo>
                    <a:pt x="1252" y="36"/>
                    <a:pt x="1139" y="56"/>
                    <a:pt x="1019" y="67"/>
                  </a:cubicBezTo>
                  <a:cubicBezTo>
                    <a:pt x="952" y="80"/>
                    <a:pt x="884" y="92"/>
                    <a:pt x="817" y="106"/>
                  </a:cubicBezTo>
                  <a:cubicBezTo>
                    <a:pt x="725" y="152"/>
                    <a:pt x="630" y="155"/>
                    <a:pt x="529" y="173"/>
                  </a:cubicBezTo>
                  <a:cubicBezTo>
                    <a:pt x="445" y="188"/>
                    <a:pt x="352" y="205"/>
                    <a:pt x="270" y="230"/>
                  </a:cubicBezTo>
                  <a:cubicBezTo>
                    <a:pt x="226" y="261"/>
                    <a:pt x="179" y="268"/>
                    <a:pt x="126" y="278"/>
                  </a:cubicBezTo>
                  <a:cubicBezTo>
                    <a:pt x="77" y="312"/>
                    <a:pt x="108" y="288"/>
                    <a:pt x="49" y="346"/>
                  </a:cubicBezTo>
                  <a:cubicBezTo>
                    <a:pt x="39" y="355"/>
                    <a:pt x="20" y="374"/>
                    <a:pt x="20" y="374"/>
                  </a:cubicBezTo>
                  <a:cubicBezTo>
                    <a:pt x="14" y="393"/>
                    <a:pt x="0" y="412"/>
                    <a:pt x="1" y="432"/>
                  </a:cubicBezTo>
                  <a:cubicBezTo>
                    <a:pt x="4" y="480"/>
                    <a:pt x="3" y="529"/>
                    <a:pt x="11" y="576"/>
                  </a:cubicBezTo>
                  <a:cubicBezTo>
                    <a:pt x="21" y="637"/>
                    <a:pt x="114" y="664"/>
                    <a:pt x="164" y="682"/>
                  </a:cubicBezTo>
                  <a:cubicBezTo>
                    <a:pt x="288" y="725"/>
                    <a:pt x="427" y="688"/>
                    <a:pt x="558" y="691"/>
                  </a:cubicBezTo>
                  <a:cubicBezTo>
                    <a:pt x="650" y="723"/>
                    <a:pt x="790" y="715"/>
                    <a:pt x="884" y="720"/>
                  </a:cubicBezTo>
                  <a:cubicBezTo>
                    <a:pt x="1114" y="766"/>
                    <a:pt x="1351" y="758"/>
                    <a:pt x="1585" y="768"/>
                  </a:cubicBezTo>
                  <a:cubicBezTo>
                    <a:pt x="1637" y="781"/>
                    <a:pt x="1688" y="789"/>
                    <a:pt x="1739" y="806"/>
                  </a:cubicBezTo>
                  <a:cubicBezTo>
                    <a:pt x="1758" y="812"/>
                    <a:pt x="1796" y="826"/>
                    <a:pt x="1796" y="826"/>
                  </a:cubicBezTo>
                  <a:cubicBezTo>
                    <a:pt x="1811" y="840"/>
                    <a:pt x="1831" y="848"/>
                    <a:pt x="1844" y="864"/>
                  </a:cubicBezTo>
                  <a:cubicBezTo>
                    <a:pt x="1850" y="872"/>
                    <a:pt x="1849" y="884"/>
                    <a:pt x="1854" y="893"/>
                  </a:cubicBezTo>
                  <a:cubicBezTo>
                    <a:pt x="1902" y="975"/>
                    <a:pt x="1863" y="891"/>
                    <a:pt x="1912" y="960"/>
                  </a:cubicBezTo>
                  <a:cubicBezTo>
                    <a:pt x="1976" y="1049"/>
                    <a:pt x="1895" y="960"/>
                    <a:pt x="1950" y="1018"/>
                  </a:cubicBezTo>
                  <a:cubicBezTo>
                    <a:pt x="1963" y="1051"/>
                    <a:pt x="1973" y="1090"/>
                    <a:pt x="1988" y="1123"/>
                  </a:cubicBezTo>
                  <a:cubicBezTo>
                    <a:pt x="2000" y="1149"/>
                    <a:pt x="2027" y="1200"/>
                    <a:pt x="2027" y="1200"/>
                  </a:cubicBezTo>
                  <a:cubicBezTo>
                    <a:pt x="2035" y="1262"/>
                    <a:pt x="2063" y="1350"/>
                    <a:pt x="2056" y="1411"/>
                  </a:cubicBezTo>
                  <a:cubicBezTo>
                    <a:pt x="2055" y="1418"/>
                    <a:pt x="2043" y="1411"/>
                    <a:pt x="2036" y="1411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666699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66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65" name="Rectangle 69"/>
          <p:cNvSpPr>
            <a:spLocks noChangeArrowheads="1"/>
          </p:cNvSpPr>
          <p:nvPr/>
        </p:nvSpPr>
        <p:spPr bwMode="auto">
          <a:xfrm>
            <a:off x="0" y="-16669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b="1" dirty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Multi-Level</a:t>
            </a:r>
          </a:p>
        </p:txBody>
      </p:sp>
      <p:sp>
        <p:nvSpPr>
          <p:cNvPr id="70" name="タイトル 1">
            <a:extLst>
              <a:ext uri="{FF2B5EF4-FFF2-40B4-BE49-F238E27FC236}">
                <a16:creationId xmlns="" xmlns:a16="http://schemas.microsoft.com/office/drawing/2014/main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EE185524 2022E – 1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62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48" y="871115"/>
            <a:ext cx="10391080" cy="4842532"/>
          </a:xfrm>
          <a:prstGeom prst="rect">
            <a:avLst/>
          </a:prstGeom>
        </p:spPr>
      </p:pic>
      <p:sp>
        <p:nvSpPr>
          <p:cNvPr id="5" name="タイトル 1">
            <a:extLst>
              <a:ext uri="{FF2B5EF4-FFF2-40B4-BE49-F238E27FC236}">
                <a16:creationId xmlns="" xmlns:a16="http://schemas.microsoft.com/office/drawing/2014/main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EE185524 2022E – 1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48797"/>
            <a:ext cx="12192000" cy="766213"/>
          </a:xfrm>
        </p:spPr>
        <p:txBody>
          <a:bodyPr>
            <a:noAutofit/>
          </a:bodyPr>
          <a:lstStyle/>
          <a:p>
            <a:pPr lvl="0" algn="ctr"/>
            <a:r>
              <a:rPr lang="en-SG" sz="34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NCS Architecture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900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23883"/>
            <a:ext cx="12192000" cy="5252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3600" spc="-10" dirty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Desired </a:t>
            </a:r>
            <a:r>
              <a:rPr sz="3600" spc="-15" dirty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Development</a:t>
            </a:r>
            <a:r>
              <a:rPr sz="3600" spc="-35" dirty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sz="3600" spc="-15" dirty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Process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8600" y="5019305"/>
            <a:ext cx="11510682" cy="982961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98450" marR="5080" indent="-285750">
              <a:lnSpc>
                <a:spcPts val="1500"/>
              </a:lnSpc>
              <a:spcBef>
                <a:spcPts val="740"/>
              </a:spcBef>
              <a:buFont typeface="Wingdings" panose="05000000000000000000" pitchFamily="2" charset="2"/>
              <a:buChar char="Ø"/>
            </a:pPr>
            <a:r>
              <a:rPr sz="2000" spc="-5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Probably </a:t>
            </a:r>
            <a:r>
              <a:rPr sz="2000" spc="-5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not achievable without rethinking </a:t>
            </a:r>
            <a:r>
              <a:rPr sz="2000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the </a:t>
            </a:r>
            <a:r>
              <a:rPr sz="2000" spc="-10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interfaces </a:t>
            </a:r>
            <a:r>
              <a:rPr sz="2000" spc="-5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between </a:t>
            </a:r>
            <a:r>
              <a:rPr sz="2000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the disciplines and using </a:t>
            </a:r>
            <a:r>
              <a:rPr sz="2000" spc="-5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domain </a:t>
            </a:r>
            <a:r>
              <a:rPr sz="2000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speciﬁc </a:t>
            </a:r>
            <a:r>
              <a:rPr sz="2000" spc="-5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knowledge</a:t>
            </a:r>
            <a:r>
              <a:rPr sz="2000" spc="-5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 </a:t>
            </a:r>
            <a:endParaRPr lang="en-US" sz="2000" spc="-5" dirty="0" smtClean="0">
              <a:solidFill>
                <a:schemeClr val="tx2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298450" marR="5080" indent="-285750">
              <a:lnSpc>
                <a:spcPts val="1500"/>
              </a:lnSpc>
              <a:spcBef>
                <a:spcPts val="740"/>
              </a:spcBef>
              <a:buFont typeface="Wingdings" panose="05000000000000000000" pitchFamily="2" charset="2"/>
              <a:buChar char="Ø"/>
            </a:pPr>
            <a:r>
              <a:rPr sz="20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This </a:t>
            </a:r>
            <a:r>
              <a:rPr sz="2000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 turns </a:t>
            </a:r>
            <a:r>
              <a:rPr sz="2000" spc="-10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require </a:t>
            </a:r>
            <a:r>
              <a:rPr sz="2000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the </a:t>
            </a:r>
            <a:r>
              <a:rPr sz="2000" spc="-5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knowledge of </a:t>
            </a:r>
            <a:r>
              <a:rPr sz="2000" spc="-10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several </a:t>
            </a:r>
            <a:r>
              <a:rPr sz="2000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disciplines (e.g. </a:t>
            </a:r>
            <a:r>
              <a:rPr sz="2000" spc="-10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control </a:t>
            </a:r>
            <a:r>
              <a:rPr sz="2000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design </a:t>
            </a:r>
            <a:r>
              <a:rPr sz="20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and</a:t>
            </a:r>
            <a:r>
              <a:rPr lang="en-US" sz="20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real-time </a:t>
            </a:r>
            <a:r>
              <a:rPr sz="2000" spc="-6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system  </a:t>
            </a:r>
            <a:r>
              <a:rPr sz="2000" spc="-5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programming).</a:t>
            </a:r>
            <a:endParaRPr sz="2000" dirty="0">
              <a:solidFill>
                <a:schemeClr val="tx2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81870" y="1161487"/>
            <a:ext cx="4572000" cy="3467100"/>
            <a:chOff x="38100" y="1752600"/>
            <a:chExt cx="4572000" cy="3467100"/>
          </a:xfrm>
        </p:grpSpPr>
        <p:sp>
          <p:nvSpPr>
            <p:cNvPr id="7" name="object 7"/>
            <p:cNvSpPr/>
            <p:nvPr/>
          </p:nvSpPr>
          <p:spPr>
            <a:xfrm>
              <a:off x="38100" y="1752600"/>
              <a:ext cx="4572000" cy="3467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8291" y="1774012"/>
              <a:ext cx="4398010" cy="3298825"/>
            </a:xfrm>
            <a:custGeom>
              <a:avLst/>
              <a:gdLst/>
              <a:ahLst/>
              <a:cxnLst/>
              <a:rect l="l" t="t" r="r" b="b"/>
              <a:pathLst>
                <a:path w="4398010" h="3298825">
                  <a:moveTo>
                    <a:pt x="4397832" y="0"/>
                  </a:moveTo>
                  <a:lnTo>
                    <a:pt x="0" y="0"/>
                  </a:lnTo>
                  <a:lnTo>
                    <a:pt x="0" y="3298367"/>
                  </a:lnTo>
                  <a:lnTo>
                    <a:pt x="4397832" y="3298367"/>
                  </a:lnTo>
                  <a:lnTo>
                    <a:pt x="43978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8291" y="1774012"/>
              <a:ext cx="366485" cy="32983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581763" y="4257842"/>
            <a:ext cx="663575" cy="11541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sz="650" spc="15" dirty="0">
                <a:solidFill>
                  <a:srgbClr val="7F7F7F"/>
                </a:solidFill>
                <a:latin typeface="Arial Black" panose="020B0A04020102020204"/>
                <a:cs typeface="Arial Black" panose="020B0A04020102020204"/>
              </a:rPr>
              <a:t>AADL</a:t>
            </a:r>
            <a:r>
              <a:rPr sz="650" spc="-50" dirty="0">
                <a:solidFill>
                  <a:srgbClr val="7F7F7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650" spc="10" dirty="0">
                <a:solidFill>
                  <a:srgbClr val="7F7F7F"/>
                </a:solidFill>
                <a:latin typeface="Arial Black" panose="020B0A04020102020204"/>
                <a:cs typeface="Arial Black" panose="020B0A04020102020204"/>
              </a:rPr>
              <a:t>Tutorial</a:t>
            </a:r>
            <a:endParaRPr sz="6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87955" y="4263339"/>
            <a:ext cx="57785" cy="7053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spcBef>
                <a:spcPts val="130"/>
              </a:spcBef>
            </a:pPr>
            <a:r>
              <a:rPr sz="350" spc="-20" dirty="0">
                <a:latin typeface="Arial" panose="020B0604020202020204"/>
                <a:cs typeface="Arial" panose="020B0604020202020204"/>
              </a:rPr>
              <a:t>13</a:t>
            </a:r>
            <a:endParaRPr sz="3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62061" y="1352940"/>
            <a:ext cx="4103370" cy="3068320"/>
            <a:chOff x="118291" y="1944053"/>
            <a:chExt cx="4103370" cy="3068320"/>
          </a:xfrm>
        </p:grpSpPr>
        <p:sp>
          <p:nvSpPr>
            <p:cNvPr id="13" name="object 13"/>
            <p:cNvSpPr/>
            <p:nvPr/>
          </p:nvSpPr>
          <p:spPr>
            <a:xfrm>
              <a:off x="191588" y="4559300"/>
              <a:ext cx="219891" cy="439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4940" y="4824996"/>
              <a:ext cx="104081" cy="1099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8917" y="4824996"/>
              <a:ext cx="87956" cy="1099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2266" y="4824996"/>
              <a:ext cx="75862" cy="1099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7713" y="5001286"/>
              <a:ext cx="50800" cy="1270"/>
            </a:xfrm>
            <a:custGeom>
              <a:avLst/>
              <a:gdLst/>
              <a:ahLst/>
              <a:cxnLst/>
              <a:rect l="l" t="t" r="r" b="b"/>
              <a:pathLst>
                <a:path w="50800" h="1270">
                  <a:moveTo>
                    <a:pt x="-9162" y="366"/>
                  </a:moveTo>
                  <a:lnTo>
                    <a:pt x="59370" y="366"/>
                  </a:lnTo>
                </a:path>
              </a:pathLst>
            </a:custGeom>
            <a:ln w="1905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5145" y="4999087"/>
              <a:ext cx="52705" cy="0"/>
            </a:xfrm>
            <a:custGeom>
              <a:avLst/>
              <a:gdLst/>
              <a:ahLst/>
              <a:cxnLst/>
              <a:rect l="l" t="t" r="r" b="b"/>
              <a:pathLst>
                <a:path w="52704">
                  <a:moveTo>
                    <a:pt x="0" y="0"/>
                  </a:moveTo>
                  <a:lnTo>
                    <a:pt x="52407" y="0"/>
                  </a:lnTo>
                </a:path>
              </a:pathLst>
            </a:custGeom>
            <a:ln w="183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7608" y="4561497"/>
              <a:ext cx="27305" cy="52069"/>
            </a:xfrm>
            <a:custGeom>
              <a:avLst/>
              <a:gdLst/>
              <a:ahLst/>
              <a:cxnLst/>
              <a:rect l="l" t="t" r="r" b="b"/>
              <a:pathLst>
                <a:path w="27304" h="52070">
                  <a:moveTo>
                    <a:pt x="13559" y="0"/>
                  </a:moveTo>
                  <a:lnTo>
                    <a:pt x="0" y="52044"/>
                  </a:lnTo>
                  <a:lnTo>
                    <a:pt x="26753" y="52044"/>
                  </a:lnTo>
                  <a:lnTo>
                    <a:pt x="135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7607" y="4561503"/>
              <a:ext cx="27305" cy="52069"/>
            </a:xfrm>
            <a:custGeom>
              <a:avLst/>
              <a:gdLst/>
              <a:ahLst/>
              <a:cxnLst/>
              <a:rect l="l" t="t" r="r" b="b"/>
              <a:pathLst>
                <a:path w="27304" h="52070">
                  <a:moveTo>
                    <a:pt x="13559" y="0"/>
                  </a:moveTo>
                  <a:lnTo>
                    <a:pt x="0" y="52040"/>
                  </a:lnTo>
                  <a:lnTo>
                    <a:pt x="26753" y="52040"/>
                  </a:lnTo>
                  <a:lnTo>
                    <a:pt x="13559" y="0"/>
                  </a:lnTo>
                  <a:close/>
                </a:path>
              </a:pathLst>
            </a:custGeom>
            <a:ln w="458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8291" y="1944053"/>
              <a:ext cx="331303" cy="1337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8371" y="3401821"/>
              <a:ext cx="592484" cy="44589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73208" y="3403777"/>
              <a:ext cx="547890" cy="53128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48056" y="2348023"/>
              <a:ext cx="3599283" cy="187240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978023" y="4292293"/>
            <a:ext cx="991235" cy="7822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spcBef>
                <a:spcPts val="130"/>
              </a:spcBef>
            </a:pPr>
            <a:r>
              <a:rPr sz="400" b="1" spc="20" dirty="0">
                <a:solidFill>
                  <a:srgbClr val="B7B7B7"/>
                </a:solidFill>
                <a:latin typeface="Arial" panose="020B0604020202020204"/>
                <a:cs typeface="Arial" panose="020B0604020202020204"/>
              </a:rPr>
              <a:t>© </a:t>
            </a:r>
            <a:r>
              <a:rPr sz="400" b="1" spc="10" dirty="0">
                <a:solidFill>
                  <a:srgbClr val="B7B7B7"/>
                </a:solidFill>
                <a:latin typeface="Arial" panose="020B0604020202020204"/>
                <a:cs typeface="Arial" panose="020B0604020202020204"/>
              </a:rPr>
              <a:t>2004 </a:t>
            </a:r>
            <a:r>
              <a:rPr sz="400" b="1" spc="15" dirty="0">
                <a:solidFill>
                  <a:srgbClr val="B7B7B7"/>
                </a:solidFill>
                <a:latin typeface="Arial" panose="020B0604020202020204"/>
                <a:cs typeface="Arial" panose="020B0604020202020204"/>
              </a:rPr>
              <a:t>by Carnegie </a:t>
            </a:r>
            <a:r>
              <a:rPr sz="400" b="1" spc="10" dirty="0">
                <a:solidFill>
                  <a:srgbClr val="B7B7B7"/>
                </a:solidFill>
                <a:latin typeface="Arial" panose="020B0604020202020204"/>
                <a:cs typeface="Arial" panose="020B0604020202020204"/>
              </a:rPr>
              <a:t>Mellon</a:t>
            </a:r>
            <a:r>
              <a:rPr sz="400" b="1" spc="-45" dirty="0">
                <a:solidFill>
                  <a:srgbClr val="B7B7B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" b="1" spc="10" dirty="0">
                <a:solidFill>
                  <a:srgbClr val="B7B7B7"/>
                </a:solidFill>
                <a:latin typeface="Arial" panose="020B0604020202020204"/>
                <a:cs typeface="Arial" panose="020B0604020202020204"/>
              </a:rPr>
              <a:t>University</a:t>
            </a:r>
            <a:endParaRPr sz="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41007" y="3450108"/>
            <a:ext cx="745490" cy="289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 marR="5080" indent="-140970">
              <a:lnSpc>
                <a:spcPct val="102000"/>
              </a:lnSpc>
              <a:spcBef>
                <a:spcPts val="95"/>
              </a:spcBef>
            </a:pPr>
            <a:r>
              <a:rPr sz="850" b="1" dirty="0">
                <a:latin typeface="Arial" panose="020B0604020202020204"/>
                <a:cs typeface="Arial" panose="020B0604020202020204"/>
              </a:rPr>
              <a:t>Requirements  Analysis</a:t>
            </a:r>
            <a:endParaRPr sz="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99045" y="3516436"/>
            <a:ext cx="379095" cy="14555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850" b="1" dirty="0">
                <a:latin typeface="Arial" panose="020B0604020202020204"/>
                <a:cs typeface="Arial" panose="020B0604020202020204"/>
              </a:rPr>
              <a:t>Design</a:t>
            </a:r>
            <a:endParaRPr sz="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39225" y="1415382"/>
            <a:ext cx="3657600" cy="5403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spcBef>
                <a:spcPts val="135"/>
              </a:spcBef>
            </a:pPr>
            <a:r>
              <a:rPr sz="1500" b="1" spc="10" dirty="0">
                <a:latin typeface="Arial" panose="020B0604020202020204"/>
                <a:cs typeface="Arial" panose="020B0604020202020204"/>
              </a:rPr>
              <a:t>Typical </a:t>
            </a:r>
            <a:r>
              <a:rPr sz="1500" b="1" spc="15" dirty="0">
                <a:latin typeface="Arial" panose="020B0604020202020204"/>
                <a:cs typeface="Arial" panose="020B0604020202020204"/>
              </a:rPr>
              <a:t>Software Development</a:t>
            </a:r>
            <a:r>
              <a:rPr sz="15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spc="15" dirty="0">
                <a:latin typeface="Arial" panose="020B0604020202020204"/>
                <a:cs typeface="Arial" panose="020B0604020202020204"/>
              </a:rPr>
              <a:t>Process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 marL="161290">
              <a:spcBef>
                <a:spcPts val="1070"/>
              </a:spcBef>
            </a:pPr>
            <a:r>
              <a:rPr sz="950" spc="5" dirty="0">
                <a:latin typeface="Arial" panose="020B0604020202020204"/>
                <a:cs typeface="Arial" panose="020B0604020202020204"/>
              </a:rPr>
              <a:t>Manual, Paper </a:t>
            </a:r>
            <a:r>
              <a:rPr sz="950" dirty="0">
                <a:latin typeface="Arial" panose="020B0604020202020204"/>
                <a:cs typeface="Arial" panose="020B0604020202020204"/>
              </a:rPr>
              <a:t>Intensive, Error Prone, Resistant to</a:t>
            </a:r>
            <a:r>
              <a:rPr sz="95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950" dirty="0">
                <a:latin typeface="Arial" panose="020B0604020202020204"/>
                <a:cs typeface="Arial" panose="020B0604020202020204"/>
              </a:rPr>
              <a:t>Change</a:t>
            </a:r>
            <a:endParaRPr sz="9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135867" y="3780896"/>
            <a:ext cx="1247775" cy="389890"/>
            <a:chOff x="2692096" y="4372009"/>
            <a:chExt cx="1247775" cy="389890"/>
          </a:xfrm>
        </p:grpSpPr>
        <p:sp>
          <p:nvSpPr>
            <p:cNvPr id="30" name="object 30"/>
            <p:cNvSpPr/>
            <p:nvPr/>
          </p:nvSpPr>
          <p:spPr>
            <a:xfrm>
              <a:off x="2699080" y="4378985"/>
              <a:ext cx="1233805" cy="375920"/>
            </a:xfrm>
            <a:custGeom>
              <a:avLst/>
              <a:gdLst/>
              <a:ahLst/>
              <a:cxnLst/>
              <a:rect l="l" t="t" r="r" b="b"/>
              <a:pathLst>
                <a:path w="1233804" h="375920">
                  <a:moveTo>
                    <a:pt x="1028001" y="0"/>
                  </a:moveTo>
                  <a:lnTo>
                    <a:pt x="205600" y="0"/>
                  </a:lnTo>
                  <a:lnTo>
                    <a:pt x="140590" y="3210"/>
                  </a:lnTo>
                  <a:lnTo>
                    <a:pt x="84147" y="12138"/>
                  </a:lnTo>
                  <a:lnTo>
                    <a:pt x="39650" y="25728"/>
                  </a:lnTo>
                  <a:lnTo>
                    <a:pt x="10475" y="42925"/>
                  </a:lnTo>
                  <a:lnTo>
                    <a:pt x="0" y="62674"/>
                  </a:lnTo>
                  <a:lnTo>
                    <a:pt x="0" y="312978"/>
                  </a:lnTo>
                  <a:lnTo>
                    <a:pt x="39650" y="350083"/>
                  </a:lnTo>
                  <a:lnTo>
                    <a:pt x="84147" y="363621"/>
                  </a:lnTo>
                  <a:lnTo>
                    <a:pt x="140590" y="372478"/>
                  </a:lnTo>
                  <a:lnTo>
                    <a:pt x="205600" y="375653"/>
                  </a:lnTo>
                  <a:lnTo>
                    <a:pt x="1028001" y="375653"/>
                  </a:lnTo>
                  <a:lnTo>
                    <a:pt x="1093005" y="372478"/>
                  </a:lnTo>
                  <a:lnTo>
                    <a:pt x="1149444" y="363621"/>
                  </a:lnTo>
                  <a:lnTo>
                    <a:pt x="1193939" y="350083"/>
                  </a:lnTo>
                  <a:lnTo>
                    <a:pt x="1233589" y="312978"/>
                  </a:lnTo>
                  <a:lnTo>
                    <a:pt x="1233589" y="62674"/>
                  </a:lnTo>
                  <a:lnTo>
                    <a:pt x="1193939" y="25728"/>
                  </a:lnTo>
                  <a:lnTo>
                    <a:pt x="1149444" y="12138"/>
                  </a:lnTo>
                  <a:lnTo>
                    <a:pt x="1093005" y="3210"/>
                  </a:lnTo>
                  <a:lnTo>
                    <a:pt x="1028001" y="0"/>
                  </a:lnTo>
                  <a:close/>
                </a:path>
              </a:pathLst>
            </a:custGeom>
            <a:solidFill>
              <a:srgbClr val="CEC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99081" y="4378994"/>
              <a:ext cx="1233805" cy="375920"/>
            </a:xfrm>
            <a:custGeom>
              <a:avLst/>
              <a:gdLst/>
              <a:ahLst/>
              <a:cxnLst/>
              <a:rect l="l" t="t" r="r" b="b"/>
              <a:pathLst>
                <a:path w="1233804" h="375920">
                  <a:moveTo>
                    <a:pt x="205598" y="0"/>
                  </a:moveTo>
                  <a:lnTo>
                    <a:pt x="140589" y="3210"/>
                  </a:lnTo>
                  <a:lnTo>
                    <a:pt x="84147" y="12137"/>
                  </a:lnTo>
                  <a:lnTo>
                    <a:pt x="39650" y="25727"/>
                  </a:lnTo>
                  <a:lnTo>
                    <a:pt x="0" y="62669"/>
                  </a:lnTo>
                  <a:lnTo>
                    <a:pt x="0" y="312978"/>
                  </a:lnTo>
                  <a:lnTo>
                    <a:pt x="39650" y="350078"/>
                  </a:lnTo>
                  <a:lnTo>
                    <a:pt x="84147" y="363615"/>
                  </a:lnTo>
                  <a:lnTo>
                    <a:pt x="140589" y="372472"/>
                  </a:lnTo>
                  <a:lnTo>
                    <a:pt x="205598" y="375647"/>
                  </a:lnTo>
                  <a:lnTo>
                    <a:pt x="1027991" y="375647"/>
                  </a:lnTo>
                  <a:lnTo>
                    <a:pt x="1093000" y="372472"/>
                  </a:lnTo>
                  <a:lnTo>
                    <a:pt x="1149441" y="363615"/>
                  </a:lnTo>
                  <a:lnTo>
                    <a:pt x="1193939" y="350078"/>
                  </a:lnTo>
                  <a:lnTo>
                    <a:pt x="1233589" y="312978"/>
                  </a:lnTo>
                  <a:lnTo>
                    <a:pt x="1233589" y="62669"/>
                  </a:lnTo>
                  <a:lnTo>
                    <a:pt x="1193939" y="25727"/>
                  </a:lnTo>
                  <a:lnTo>
                    <a:pt x="1149441" y="12137"/>
                  </a:lnTo>
                  <a:lnTo>
                    <a:pt x="1093000" y="3210"/>
                  </a:lnTo>
                  <a:lnTo>
                    <a:pt x="1027991" y="0"/>
                  </a:lnTo>
                  <a:lnTo>
                    <a:pt x="719777" y="0"/>
                  </a:lnTo>
                  <a:lnTo>
                    <a:pt x="205598" y="0"/>
                  </a:lnTo>
                  <a:close/>
                </a:path>
              </a:pathLst>
            </a:custGeom>
            <a:ln w="137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951632" y="3516437"/>
            <a:ext cx="1790700" cy="615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spcBef>
                <a:spcPts val="115"/>
              </a:spcBef>
              <a:tabLst>
                <a:tab pos="1209675" algn="l"/>
              </a:tabLst>
            </a:pPr>
            <a:r>
              <a:rPr sz="850" b="1" dirty="0">
                <a:latin typeface="Arial" panose="020B0604020202020204"/>
                <a:cs typeface="Arial" panose="020B0604020202020204"/>
              </a:rPr>
              <a:t>Implementation	Integration</a:t>
            </a:r>
            <a:endParaRPr sz="850">
              <a:latin typeface="Arial" panose="020B0604020202020204"/>
              <a:cs typeface="Arial" panose="020B0604020202020204"/>
            </a:endParaRPr>
          </a:p>
          <a:p>
            <a:pPr>
              <a:spcBef>
                <a:spcPts val="30"/>
              </a:spcBef>
            </a:pPr>
            <a:endParaRPr sz="1100">
              <a:latin typeface="Arial" panose="020B0604020202020204"/>
              <a:cs typeface="Arial" panose="020B0604020202020204"/>
            </a:endParaRPr>
          </a:p>
          <a:p>
            <a:pPr marL="299085" marR="465455" indent="246380">
              <a:lnSpc>
                <a:spcPct val="101000"/>
              </a:lnSpc>
            </a:pPr>
            <a:r>
              <a:rPr sz="950" spc="5" dirty="0">
                <a:latin typeface="Arial" panose="020B0604020202020204"/>
                <a:cs typeface="Arial" panose="020B0604020202020204"/>
              </a:rPr>
              <a:t>High Risk  </a:t>
            </a:r>
            <a:r>
              <a:rPr sz="950" dirty="0">
                <a:latin typeface="Arial" panose="020B0604020202020204"/>
                <a:cs typeface="Arial" panose="020B0604020202020204"/>
              </a:rPr>
              <a:t>System</a:t>
            </a:r>
            <a:r>
              <a:rPr sz="95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950" dirty="0">
                <a:latin typeface="Arial" panose="020B0604020202020204"/>
                <a:cs typeface="Arial" panose="020B0604020202020204"/>
              </a:rPr>
              <a:t>Integration</a:t>
            </a:r>
            <a:endParaRPr sz="9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162710" y="3780896"/>
            <a:ext cx="1651635" cy="389890"/>
            <a:chOff x="718939" y="4372009"/>
            <a:chExt cx="1651635" cy="389890"/>
          </a:xfrm>
        </p:grpSpPr>
        <p:sp>
          <p:nvSpPr>
            <p:cNvPr id="34" name="object 34"/>
            <p:cNvSpPr/>
            <p:nvPr/>
          </p:nvSpPr>
          <p:spPr>
            <a:xfrm>
              <a:off x="725924" y="4378985"/>
              <a:ext cx="1637664" cy="375920"/>
            </a:xfrm>
            <a:custGeom>
              <a:avLst/>
              <a:gdLst/>
              <a:ahLst/>
              <a:cxnLst/>
              <a:rect l="l" t="t" r="r" b="b"/>
              <a:pathLst>
                <a:path w="1637664" h="375920">
                  <a:moveTo>
                    <a:pt x="1364432" y="0"/>
                  </a:moveTo>
                  <a:lnTo>
                    <a:pt x="273032" y="0"/>
                  </a:lnTo>
                  <a:lnTo>
                    <a:pt x="200506" y="2249"/>
                  </a:lnTo>
                  <a:lnTo>
                    <a:pt x="135301" y="8592"/>
                  </a:lnTo>
                  <a:lnTo>
                    <a:pt x="80031" y="18416"/>
                  </a:lnTo>
                  <a:lnTo>
                    <a:pt x="37313" y="31112"/>
                  </a:lnTo>
                  <a:lnTo>
                    <a:pt x="0" y="62674"/>
                  </a:lnTo>
                  <a:lnTo>
                    <a:pt x="0" y="312978"/>
                  </a:lnTo>
                  <a:lnTo>
                    <a:pt x="37313" y="344704"/>
                  </a:lnTo>
                  <a:lnTo>
                    <a:pt x="80031" y="357374"/>
                  </a:lnTo>
                  <a:lnTo>
                    <a:pt x="135301" y="367142"/>
                  </a:lnTo>
                  <a:lnTo>
                    <a:pt x="200506" y="373429"/>
                  </a:lnTo>
                  <a:lnTo>
                    <a:pt x="273032" y="375653"/>
                  </a:lnTo>
                  <a:lnTo>
                    <a:pt x="1364432" y="375653"/>
                  </a:lnTo>
                  <a:lnTo>
                    <a:pt x="1436928" y="373429"/>
                  </a:lnTo>
                  <a:lnTo>
                    <a:pt x="1502063" y="367142"/>
                  </a:lnTo>
                  <a:lnTo>
                    <a:pt x="1557243" y="357374"/>
                  </a:lnTo>
                  <a:lnTo>
                    <a:pt x="1599871" y="344704"/>
                  </a:lnTo>
                  <a:lnTo>
                    <a:pt x="1637088" y="312978"/>
                  </a:lnTo>
                  <a:lnTo>
                    <a:pt x="1637088" y="62674"/>
                  </a:lnTo>
                  <a:lnTo>
                    <a:pt x="1599871" y="31112"/>
                  </a:lnTo>
                  <a:lnTo>
                    <a:pt x="1557243" y="18416"/>
                  </a:lnTo>
                  <a:lnTo>
                    <a:pt x="1502063" y="8592"/>
                  </a:lnTo>
                  <a:lnTo>
                    <a:pt x="1436928" y="2249"/>
                  </a:lnTo>
                  <a:lnTo>
                    <a:pt x="1364432" y="0"/>
                  </a:lnTo>
                  <a:close/>
                </a:path>
              </a:pathLst>
            </a:custGeom>
            <a:solidFill>
              <a:srgbClr val="CEC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5924" y="4378994"/>
              <a:ext cx="1637664" cy="375920"/>
            </a:xfrm>
            <a:custGeom>
              <a:avLst/>
              <a:gdLst/>
              <a:ahLst/>
              <a:cxnLst/>
              <a:rect l="l" t="t" r="r" b="b"/>
              <a:pathLst>
                <a:path w="1637664" h="375920">
                  <a:moveTo>
                    <a:pt x="273031" y="0"/>
                  </a:moveTo>
                  <a:lnTo>
                    <a:pt x="200506" y="2249"/>
                  </a:lnTo>
                  <a:lnTo>
                    <a:pt x="135300" y="8592"/>
                  </a:lnTo>
                  <a:lnTo>
                    <a:pt x="80031" y="18415"/>
                  </a:lnTo>
                  <a:lnTo>
                    <a:pt x="37313" y="31110"/>
                  </a:lnTo>
                  <a:lnTo>
                    <a:pt x="0" y="62669"/>
                  </a:lnTo>
                  <a:lnTo>
                    <a:pt x="0" y="312978"/>
                  </a:lnTo>
                  <a:lnTo>
                    <a:pt x="37313" y="344699"/>
                  </a:lnTo>
                  <a:lnTo>
                    <a:pt x="80031" y="357369"/>
                  </a:lnTo>
                  <a:lnTo>
                    <a:pt x="135300" y="367136"/>
                  </a:lnTo>
                  <a:lnTo>
                    <a:pt x="200506" y="373423"/>
                  </a:lnTo>
                  <a:lnTo>
                    <a:pt x="273031" y="375647"/>
                  </a:lnTo>
                  <a:lnTo>
                    <a:pt x="1364425" y="375647"/>
                  </a:lnTo>
                  <a:lnTo>
                    <a:pt x="1436923" y="373423"/>
                  </a:lnTo>
                  <a:lnTo>
                    <a:pt x="1502060" y="367136"/>
                  </a:lnTo>
                  <a:lnTo>
                    <a:pt x="1557242" y="357369"/>
                  </a:lnTo>
                  <a:lnTo>
                    <a:pt x="1599871" y="344699"/>
                  </a:lnTo>
                  <a:lnTo>
                    <a:pt x="1637090" y="312978"/>
                  </a:lnTo>
                  <a:lnTo>
                    <a:pt x="1637090" y="62669"/>
                  </a:lnTo>
                  <a:lnTo>
                    <a:pt x="1599871" y="31110"/>
                  </a:lnTo>
                  <a:lnTo>
                    <a:pt x="1557242" y="18415"/>
                  </a:lnTo>
                  <a:lnTo>
                    <a:pt x="1502060" y="8592"/>
                  </a:lnTo>
                  <a:lnTo>
                    <a:pt x="1436923" y="2249"/>
                  </a:lnTo>
                  <a:lnTo>
                    <a:pt x="1364425" y="0"/>
                  </a:lnTo>
                  <a:lnTo>
                    <a:pt x="955061" y="0"/>
                  </a:lnTo>
                  <a:lnTo>
                    <a:pt x="273031" y="0"/>
                  </a:lnTo>
                  <a:close/>
                </a:path>
              </a:pathLst>
            </a:custGeom>
            <a:ln w="137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428433" y="3812929"/>
            <a:ext cx="1132205" cy="318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945" marR="5080" indent="-68580">
              <a:lnSpc>
                <a:spcPct val="101000"/>
              </a:lnSpc>
              <a:spcBef>
                <a:spcPts val="95"/>
              </a:spcBef>
            </a:pPr>
            <a:r>
              <a:rPr sz="950" spc="5" dirty="0">
                <a:latin typeface="Arial" panose="020B0604020202020204"/>
                <a:cs typeface="Arial" panose="020B0604020202020204"/>
              </a:rPr>
              <a:t>High Development</a:t>
            </a:r>
            <a:r>
              <a:rPr sz="95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950" spc="5" dirty="0">
                <a:latin typeface="Arial" panose="020B0604020202020204"/>
                <a:cs typeface="Arial" panose="020B0604020202020204"/>
              </a:rPr>
              <a:t>&amp;  Maintenance</a:t>
            </a:r>
            <a:r>
              <a:rPr sz="95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950" dirty="0">
                <a:latin typeface="Arial" panose="020B0604020202020204"/>
                <a:cs typeface="Arial" panose="020B0604020202020204"/>
              </a:rPr>
              <a:t>Cost</a:t>
            </a:r>
            <a:endParaRPr sz="9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076268" y="2339508"/>
            <a:ext cx="600710" cy="487680"/>
            <a:chOff x="3632498" y="2930621"/>
            <a:chExt cx="600710" cy="487680"/>
          </a:xfrm>
        </p:grpSpPr>
        <p:sp>
          <p:nvSpPr>
            <p:cNvPr id="38" name="object 38"/>
            <p:cNvSpPr/>
            <p:nvPr/>
          </p:nvSpPr>
          <p:spPr>
            <a:xfrm>
              <a:off x="3639489" y="2937598"/>
              <a:ext cx="586001" cy="47350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39483" y="2937606"/>
              <a:ext cx="586740" cy="473709"/>
            </a:xfrm>
            <a:custGeom>
              <a:avLst/>
              <a:gdLst/>
              <a:ahLst/>
              <a:cxnLst/>
              <a:rect l="l" t="t" r="r" b="b"/>
              <a:pathLst>
                <a:path w="586739" h="473710">
                  <a:moveTo>
                    <a:pt x="97851" y="0"/>
                  </a:moveTo>
                  <a:lnTo>
                    <a:pt x="59834" y="4896"/>
                  </a:lnTo>
                  <a:lnTo>
                    <a:pt x="28723" y="18278"/>
                  </a:lnTo>
                  <a:lnTo>
                    <a:pt x="7713" y="38188"/>
                  </a:lnTo>
                  <a:lnTo>
                    <a:pt x="0" y="62669"/>
                  </a:lnTo>
                  <a:lnTo>
                    <a:pt x="0" y="312978"/>
                  </a:lnTo>
                  <a:lnTo>
                    <a:pt x="7713" y="337304"/>
                  </a:lnTo>
                  <a:lnTo>
                    <a:pt x="28723" y="357231"/>
                  </a:lnTo>
                  <a:lnTo>
                    <a:pt x="59834" y="370700"/>
                  </a:lnTo>
                  <a:lnTo>
                    <a:pt x="97851" y="375647"/>
                  </a:lnTo>
                  <a:lnTo>
                    <a:pt x="287324" y="473499"/>
                  </a:lnTo>
                  <a:lnTo>
                    <a:pt x="244445" y="375647"/>
                  </a:lnTo>
                  <a:lnTo>
                    <a:pt x="488891" y="375647"/>
                  </a:lnTo>
                  <a:lnTo>
                    <a:pt x="526851" y="370700"/>
                  </a:lnTo>
                  <a:lnTo>
                    <a:pt x="557836" y="357231"/>
                  </a:lnTo>
                  <a:lnTo>
                    <a:pt x="578720" y="337304"/>
                  </a:lnTo>
                  <a:lnTo>
                    <a:pt x="586376" y="312978"/>
                  </a:lnTo>
                  <a:lnTo>
                    <a:pt x="586376" y="62669"/>
                  </a:lnTo>
                  <a:lnTo>
                    <a:pt x="578720" y="38188"/>
                  </a:lnTo>
                  <a:lnTo>
                    <a:pt x="557836" y="18278"/>
                  </a:lnTo>
                  <a:lnTo>
                    <a:pt x="526851" y="4896"/>
                  </a:lnTo>
                  <a:lnTo>
                    <a:pt x="488891" y="0"/>
                  </a:lnTo>
                  <a:lnTo>
                    <a:pt x="97851" y="0"/>
                  </a:lnTo>
                  <a:close/>
                </a:path>
              </a:pathLst>
            </a:custGeom>
            <a:ln w="137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196864" y="2371175"/>
            <a:ext cx="372745" cy="318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50165">
              <a:lnSpc>
                <a:spcPct val="101000"/>
              </a:lnSpc>
              <a:spcBef>
                <a:spcPts val="95"/>
              </a:spcBef>
            </a:pPr>
            <a:r>
              <a:rPr sz="950" spc="-5" dirty="0">
                <a:latin typeface="Arial" panose="020B0604020202020204"/>
                <a:cs typeface="Arial" panose="020B0604020202020204"/>
              </a:rPr>
              <a:t>Little  </a:t>
            </a:r>
            <a:r>
              <a:rPr sz="950" dirty="0">
                <a:latin typeface="Arial" panose="020B0604020202020204"/>
                <a:cs typeface="Arial" panose="020B0604020202020204"/>
              </a:rPr>
              <a:t>Insight</a:t>
            </a:r>
            <a:endParaRPr sz="9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914170" y="1161487"/>
            <a:ext cx="4584700" cy="3479800"/>
            <a:chOff x="4470400" y="1752600"/>
            <a:chExt cx="4584700" cy="3479800"/>
          </a:xfrm>
        </p:grpSpPr>
        <p:sp>
          <p:nvSpPr>
            <p:cNvPr id="42" name="object 42"/>
            <p:cNvSpPr/>
            <p:nvPr/>
          </p:nvSpPr>
          <p:spPr>
            <a:xfrm>
              <a:off x="4470400" y="1752600"/>
              <a:ext cx="4584700" cy="34798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51387" y="1770494"/>
              <a:ext cx="4422140" cy="3316604"/>
            </a:xfrm>
            <a:custGeom>
              <a:avLst/>
              <a:gdLst/>
              <a:ahLst/>
              <a:cxnLst/>
              <a:rect l="l" t="t" r="r" b="b"/>
              <a:pathLst>
                <a:path w="4422140" h="3316604">
                  <a:moveTo>
                    <a:pt x="4422101" y="0"/>
                  </a:moveTo>
                  <a:lnTo>
                    <a:pt x="0" y="0"/>
                  </a:lnTo>
                  <a:lnTo>
                    <a:pt x="0" y="3316579"/>
                  </a:lnTo>
                  <a:lnTo>
                    <a:pt x="4422101" y="3316579"/>
                  </a:lnTo>
                  <a:lnTo>
                    <a:pt x="44221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51387" y="1770494"/>
              <a:ext cx="368508" cy="33165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013307" y="4271377"/>
            <a:ext cx="680085" cy="1160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650" spc="15" dirty="0">
                <a:solidFill>
                  <a:srgbClr val="7F7F7F"/>
                </a:solidFill>
                <a:latin typeface="Arial Black" panose="020B0A04020102020204"/>
                <a:cs typeface="Arial Black" panose="020B0A04020102020204"/>
              </a:rPr>
              <a:t>AADL</a:t>
            </a:r>
            <a:r>
              <a:rPr sz="650" spc="-30" dirty="0">
                <a:solidFill>
                  <a:srgbClr val="7F7F7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650" spc="10" dirty="0">
                <a:solidFill>
                  <a:srgbClr val="7F7F7F"/>
                </a:solidFill>
                <a:latin typeface="Arial Black" panose="020B0A04020102020204"/>
                <a:cs typeface="Arial Black" panose="020B0A04020102020204"/>
              </a:rPr>
              <a:t>Tutorial</a:t>
            </a:r>
            <a:endParaRPr sz="6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131126" y="4276905"/>
            <a:ext cx="70485" cy="7117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350" spc="-20" dirty="0">
                <a:latin typeface="Arial" panose="020B0604020202020204"/>
                <a:cs typeface="Arial" panose="020B0604020202020204"/>
              </a:rPr>
              <a:t>15</a:t>
            </a:r>
            <a:endParaRPr sz="3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995158" y="1350374"/>
            <a:ext cx="4230370" cy="3084830"/>
            <a:chOff x="4551388" y="1941487"/>
            <a:chExt cx="4230370" cy="3084830"/>
          </a:xfrm>
        </p:grpSpPr>
        <p:sp>
          <p:nvSpPr>
            <p:cNvPr id="48" name="object 48"/>
            <p:cNvSpPr/>
            <p:nvPr/>
          </p:nvSpPr>
          <p:spPr>
            <a:xfrm>
              <a:off x="4625086" y="4571161"/>
              <a:ext cx="221106" cy="44221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88243" y="4838331"/>
              <a:ext cx="104648" cy="11055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702848" y="4838331"/>
              <a:ext cx="88442" cy="11055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806759" y="4838331"/>
              <a:ext cx="76288" cy="11055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641302" y="5015591"/>
              <a:ext cx="50800" cy="1270"/>
            </a:xfrm>
            <a:custGeom>
              <a:avLst/>
              <a:gdLst/>
              <a:ahLst/>
              <a:cxnLst/>
              <a:rect l="l" t="t" r="r" b="b"/>
              <a:pathLst>
                <a:path w="50800" h="1270">
                  <a:moveTo>
                    <a:pt x="-9212" y="368"/>
                  </a:moveTo>
                  <a:lnTo>
                    <a:pt x="59698" y="368"/>
                  </a:lnTo>
                </a:path>
              </a:pathLst>
            </a:custGeom>
            <a:ln w="19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779492" y="5013380"/>
              <a:ext cx="52705" cy="0"/>
            </a:xfrm>
            <a:custGeom>
              <a:avLst/>
              <a:gdLst/>
              <a:ahLst/>
              <a:cxnLst/>
              <a:rect l="l" t="t" r="r" b="b"/>
              <a:pathLst>
                <a:path w="52704">
                  <a:moveTo>
                    <a:pt x="0" y="0"/>
                  </a:moveTo>
                  <a:lnTo>
                    <a:pt x="52696" y="0"/>
                  </a:lnTo>
                </a:path>
              </a:pathLst>
            </a:custGeom>
            <a:ln w="184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721644" y="4573371"/>
              <a:ext cx="27305" cy="52705"/>
            </a:xfrm>
            <a:custGeom>
              <a:avLst/>
              <a:gdLst/>
              <a:ahLst/>
              <a:cxnLst/>
              <a:rect l="l" t="t" r="r" b="b"/>
              <a:pathLst>
                <a:path w="27304" h="52704">
                  <a:moveTo>
                    <a:pt x="13627" y="0"/>
                  </a:moveTo>
                  <a:lnTo>
                    <a:pt x="0" y="52336"/>
                  </a:lnTo>
                  <a:lnTo>
                    <a:pt x="26898" y="52336"/>
                  </a:lnTo>
                  <a:lnTo>
                    <a:pt x="1362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721637" y="4573380"/>
              <a:ext cx="27305" cy="52705"/>
            </a:xfrm>
            <a:custGeom>
              <a:avLst/>
              <a:gdLst/>
              <a:ahLst/>
              <a:cxnLst/>
              <a:rect l="l" t="t" r="r" b="b"/>
              <a:pathLst>
                <a:path w="27304" h="52704">
                  <a:moveTo>
                    <a:pt x="13634" y="0"/>
                  </a:moveTo>
                  <a:lnTo>
                    <a:pt x="0" y="52328"/>
                  </a:lnTo>
                  <a:lnTo>
                    <a:pt x="26901" y="52328"/>
                  </a:lnTo>
                  <a:lnTo>
                    <a:pt x="13634" y="0"/>
                  </a:lnTo>
                  <a:close/>
                </a:path>
              </a:pathLst>
            </a:custGeom>
            <a:ln w="460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551388" y="1941487"/>
              <a:ext cx="333131" cy="13450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985259" y="3243912"/>
              <a:ext cx="577968" cy="45930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977048" y="3806507"/>
              <a:ext cx="72390" cy="45720"/>
            </a:xfrm>
            <a:custGeom>
              <a:avLst/>
              <a:gdLst/>
              <a:ahLst/>
              <a:cxnLst/>
              <a:rect l="l" t="t" r="r" b="b"/>
              <a:pathLst>
                <a:path w="72390" h="45720">
                  <a:moveTo>
                    <a:pt x="12153" y="36118"/>
                  </a:moveTo>
                  <a:lnTo>
                    <a:pt x="10680" y="19900"/>
                  </a:lnTo>
                  <a:lnTo>
                    <a:pt x="5156" y="29121"/>
                  </a:lnTo>
                  <a:lnTo>
                    <a:pt x="0" y="39065"/>
                  </a:lnTo>
                  <a:lnTo>
                    <a:pt x="1473" y="43853"/>
                  </a:lnTo>
                  <a:lnTo>
                    <a:pt x="10680" y="45326"/>
                  </a:lnTo>
                  <a:lnTo>
                    <a:pt x="12153" y="36118"/>
                  </a:lnTo>
                  <a:close/>
                </a:path>
                <a:path w="72390" h="45720">
                  <a:moveTo>
                    <a:pt x="72224" y="8483"/>
                  </a:moveTo>
                  <a:lnTo>
                    <a:pt x="69634" y="736"/>
                  </a:lnTo>
                  <a:lnTo>
                    <a:pt x="48272" y="0"/>
                  </a:lnTo>
                  <a:lnTo>
                    <a:pt x="62268" y="10693"/>
                  </a:lnTo>
                  <a:lnTo>
                    <a:pt x="71488" y="12166"/>
                  </a:lnTo>
                  <a:lnTo>
                    <a:pt x="72224" y="8483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113238" y="2615003"/>
              <a:ext cx="595755" cy="44835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855783" y="2587485"/>
              <a:ext cx="2925712" cy="213256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6400714" y="4306016"/>
            <a:ext cx="1009015" cy="7886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400" b="1" spc="25" dirty="0">
                <a:solidFill>
                  <a:srgbClr val="B7B7B7"/>
                </a:solidFill>
                <a:latin typeface="Arial" panose="020B0604020202020204"/>
                <a:cs typeface="Arial" panose="020B0604020202020204"/>
              </a:rPr>
              <a:t>© </a:t>
            </a:r>
            <a:r>
              <a:rPr sz="400" b="1" spc="15" dirty="0">
                <a:solidFill>
                  <a:srgbClr val="B7B7B7"/>
                </a:solidFill>
                <a:latin typeface="Arial" panose="020B0604020202020204"/>
                <a:cs typeface="Arial" panose="020B0604020202020204"/>
              </a:rPr>
              <a:t>2004 </a:t>
            </a:r>
            <a:r>
              <a:rPr sz="400" b="1" spc="20" dirty="0">
                <a:solidFill>
                  <a:srgbClr val="B7B7B7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400" b="1" spc="15" dirty="0">
                <a:solidFill>
                  <a:srgbClr val="B7B7B7"/>
                </a:solidFill>
                <a:latin typeface="Arial" panose="020B0604020202020204"/>
                <a:cs typeface="Arial" panose="020B0604020202020204"/>
              </a:rPr>
              <a:t>Carnegie </a:t>
            </a:r>
            <a:r>
              <a:rPr sz="400" b="1" spc="10" dirty="0">
                <a:solidFill>
                  <a:srgbClr val="B7B7B7"/>
                </a:solidFill>
                <a:latin typeface="Arial" panose="020B0604020202020204"/>
                <a:cs typeface="Arial" panose="020B0604020202020204"/>
              </a:rPr>
              <a:t>Mellon</a:t>
            </a:r>
            <a:r>
              <a:rPr sz="400" b="1" spc="-45" dirty="0">
                <a:solidFill>
                  <a:srgbClr val="B7B7B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" b="1" spc="10" dirty="0">
                <a:solidFill>
                  <a:srgbClr val="B7B7B7"/>
                </a:solidFill>
                <a:latin typeface="Arial" panose="020B0604020202020204"/>
                <a:cs typeface="Arial" panose="020B0604020202020204"/>
              </a:rPr>
              <a:t>University</a:t>
            </a:r>
            <a:endParaRPr sz="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860611" y="1413224"/>
            <a:ext cx="3187700" cy="250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550" b="1" spc="-10" dirty="0">
                <a:latin typeface="Arial" panose="020B0604020202020204"/>
                <a:cs typeface="Arial" panose="020B0604020202020204"/>
              </a:rPr>
              <a:t>Model-Based System</a:t>
            </a:r>
            <a:r>
              <a:rPr sz="155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550" b="1" spc="-10" dirty="0">
                <a:latin typeface="Arial" panose="020B0604020202020204"/>
                <a:cs typeface="Arial" panose="020B0604020202020204"/>
              </a:rPr>
              <a:t>Engineering</a:t>
            </a:r>
            <a:endParaRPr sz="15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528218" y="3201596"/>
            <a:ext cx="762635" cy="258404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53670" marR="5080" indent="-141605">
              <a:lnSpc>
                <a:spcPts val="940"/>
              </a:lnSpc>
              <a:spcBef>
                <a:spcPts val="215"/>
              </a:spcBef>
            </a:pPr>
            <a:r>
              <a:rPr sz="850" b="1" spc="5" dirty="0">
                <a:latin typeface="Arial" panose="020B0604020202020204"/>
                <a:cs typeface="Arial" panose="020B0604020202020204"/>
              </a:rPr>
              <a:t>Requirements  Analysis</a:t>
            </a:r>
            <a:endParaRPr sz="8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483306" y="1738144"/>
            <a:ext cx="3394710" cy="1400175"/>
            <a:chOff x="5039536" y="2329256"/>
            <a:chExt cx="3394710" cy="1400175"/>
          </a:xfrm>
        </p:grpSpPr>
        <p:sp>
          <p:nvSpPr>
            <p:cNvPr id="65" name="object 65"/>
            <p:cNvSpPr/>
            <p:nvPr/>
          </p:nvSpPr>
          <p:spPr>
            <a:xfrm>
              <a:off x="5039536" y="3141602"/>
              <a:ext cx="739473" cy="58727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276240" y="2336164"/>
              <a:ext cx="3150870" cy="202565"/>
            </a:xfrm>
            <a:custGeom>
              <a:avLst/>
              <a:gdLst/>
              <a:ahLst/>
              <a:cxnLst/>
              <a:rect l="l" t="t" r="r" b="b"/>
              <a:pathLst>
                <a:path w="3150870" h="202564">
                  <a:moveTo>
                    <a:pt x="2625623" y="0"/>
                  </a:moveTo>
                  <a:lnTo>
                    <a:pt x="525132" y="0"/>
                  </a:lnTo>
                  <a:lnTo>
                    <a:pt x="447533" y="366"/>
                  </a:lnTo>
                  <a:lnTo>
                    <a:pt x="373469" y="1430"/>
                  </a:lnTo>
                  <a:lnTo>
                    <a:pt x="303752" y="3140"/>
                  </a:lnTo>
                  <a:lnTo>
                    <a:pt x="239194" y="5445"/>
                  </a:lnTo>
                  <a:lnTo>
                    <a:pt x="180609" y="8294"/>
                  </a:lnTo>
                  <a:lnTo>
                    <a:pt x="128807" y="11634"/>
                  </a:lnTo>
                  <a:lnTo>
                    <a:pt x="84603" y="15414"/>
                  </a:lnTo>
                  <a:lnTo>
                    <a:pt x="22234" y="24090"/>
                  </a:lnTo>
                  <a:lnTo>
                    <a:pt x="0" y="33909"/>
                  </a:lnTo>
                  <a:lnTo>
                    <a:pt x="0" y="168414"/>
                  </a:lnTo>
                  <a:lnTo>
                    <a:pt x="48807" y="182505"/>
                  </a:lnTo>
                  <a:lnTo>
                    <a:pt x="128807" y="190370"/>
                  </a:lnTo>
                  <a:lnTo>
                    <a:pt x="180609" y="193684"/>
                  </a:lnTo>
                  <a:lnTo>
                    <a:pt x="239194" y="196515"/>
                  </a:lnTo>
                  <a:lnTo>
                    <a:pt x="303752" y="198809"/>
                  </a:lnTo>
                  <a:lnTo>
                    <a:pt x="373469" y="200514"/>
                  </a:lnTo>
                  <a:lnTo>
                    <a:pt x="447533" y="201576"/>
                  </a:lnTo>
                  <a:lnTo>
                    <a:pt x="525132" y="201942"/>
                  </a:lnTo>
                  <a:lnTo>
                    <a:pt x="2625623" y="201942"/>
                  </a:lnTo>
                  <a:lnTo>
                    <a:pt x="2703222" y="201576"/>
                  </a:lnTo>
                  <a:lnTo>
                    <a:pt x="2777285" y="200514"/>
                  </a:lnTo>
                  <a:lnTo>
                    <a:pt x="2847001" y="198809"/>
                  </a:lnTo>
                  <a:lnTo>
                    <a:pt x="2911557" y="196515"/>
                  </a:lnTo>
                  <a:lnTo>
                    <a:pt x="2970141" y="193684"/>
                  </a:lnTo>
                  <a:lnTo>
                    <a:pt x="3021940" y="190370"/>
                  </a:lnTo>
                  <a:lnTo>
                    <a:pt x="3066143" y="186625"/>
                  </a:lnTo>
                  <a:lnTo>
                    <a:pt x="3128510" y="178060"/>
                  </a:lnTo>
                  <a:lnTo>
                    <a:pt x="3150743" y="168414"/>
                  </a:lnTo>
                  <a:lnTo>
                    <a:pt x="3150743" y="33909"/>
                  </a:lnTo>
                  <a:lnTo>
                    <a:pt x="3101937" y="19584"/>
                  </a:lnTo>
                  <a:lnTo>
                    <a:pt x="3021940" y="11634"/>
                  </a:lnTo>
                  <a:lnTo>
                    <a:pt x="2970141" y="8294"/>
                  </a:lnTo>
                  <a:lnTo>
                    <a:pt x="2911557" y="5445"/>
                  </a:lnTo>
                  <a:lnTo>
                    <a:pt x="2847001" y="3140"/>
                  </a:lnTo>
                  <a:lnTo>
                    <a:pt x="2777285" y="1430"/>
                  </a:lnTo>
                  <a:lnTo>
                    <a:pt x="2703222" y="366"/>
                  </a:lnTo>
                  <a:lnTo>
                    <a:pt x="2625623" y="0"/>
                  </a:lnTo>
                  <a:close/>
                </a:path>
              </a:pathLst>
            </a:custGeom>
            <a:solidFill>
              <a:srgbClr val="CEC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276242" y="2336165"/>
              <a:ext cx="3150870" cy="202565"/>
            </a:xfrm>
            <a:custGeom>
              <a:avLst/>
              <a:gdLst/>
              <a:ahLst/>
              <a:cxnLst/>
              <a:rect l="l" t="t" r="r" b="b"/>
              <a:pathLst>
                <a:path w="3150870" h="202564">
                  <a:moveTo>
                    <a:pt x="525124" y="0"/>
                  </a:moveTo>
                  <a:lnTo>
                    <a:pt x="447526" y="366"/>
                  </a:lnTo>
                  <a:lnTo>
                    <a:pt x="373462" y="1429"/>
                  </a:lnTo>
                  <a:lnTo>
                    <a:pt x="303746" y="3139"/>
                  </a:lnTo>
                  <a:lnTo>
                    <a:pt x="239189" y="5444"/>
                  </a:lnTo>
                  <a:lnTo>
                    <a:pt x="180605" y="8292"/>
                  </a:lnTo>
                  <a:lnTo>
                    <a:pt x="128804" y="11631"/>
                  </a:lnTo>
                  <a:lnTo>
                    <a:pt x="84601" y="15411"/>
                  </a:lnTo>
                  <a:lnTo>
                    <a:pt x="22233" y="24085"/>
                  </a:lnTo>
                  <a:lnTo>
                    <a:pt x="0" y="33902"/>
                  </a:lnTo>
                  <a:lnTo>
                    <a:pt x="0" y="168408"/>
                  </a:lnTo>
                  <a:lnTo>
                    <a:pt x="48806" y="182504"/>
                  </a:lnTo>
                  <a:lnTo>
                    <a:pt x="128804" y="190370"/>
                  </a:lnTo>
                  <a:lnTo>
                    <a:pt x="180605" y="193685"/>
                  </a:lnTo>
                  <a:lnTo>
                    <a:pt x="239189" y="196516"/>
                  </a:lnTo>
                  <a:lnTo>
                    <a:pt x="303746" y="198810"/>
                  </a:lnTo>
                  <a:lnTo>
                    <a:pt x="373462" y="200515"/>
                  </a:lnTo>
                  <a:lnTo>
                    <a:pt x="447526" y="201576"/>
                  </a:lnTo>
                  <a:lnTo>
                    <a:pt x="525124" y="201942"/>
                  </a:lnTo>
                  <a:lnTo>
                    <a:pt x="2625623" y="201942"/>
                  </a:lnTo>
                  <a:lnTo>
                    <a:pt x="2703221" y="201576"/>
                  </a:lnTo>
                  <a:lnTo>
                    <a:pt x="2777285" y="200515"/>
                  </a:lnTo>
                  <a:lnTo>
                    <a:pt x="2847001" y="198810"/>
                  </a:lnTo>
                  <a:lnTo>
                    <a:pt x="2911558" y="196516"/>
                  </a:lnTo>
                  <a:lnTo>
                    <a:pt x="2970142" y="193685"/>
                  </a:lnTo>
                  <a:lnTo>
                    <a:pt x="3021942" y="190370"/>
                  </a:lnTo>
                  <a:lnTo>
                    <a:pt x="3066146" y="186626"/>
                  </a:lnTo>
                  <a:lnTo>
                    <a:pt x="3128514" y="178058"/>
                  </a:lnTo>
                  <a:lnTo>
                    <a:pt x="3150747" y="168408"/>
                  </a:lnTo>
                  <a:lnTo>
                    <a:pt x="3150747" y="33902"/>
                  </a:lnTo>
                  <a:lnTo>
                    <a:pt x="3101941" y="19579"/>
                  </a:lnTo>
                  <a:lnTo>
                    <a:pt x="3021942" y="11631"/>
                  </a:lnTo>
                  <a:lnTo>
                    <a:pt x="2970142" y="8292"/>
                  </a:lnTo>
                  <a:lnTo>
                    <a:pt x="2911558" y="5444"/>
                  </a:lnTo>
                  <a:lnTo>
                    <a:pt x="2847001" y="3139"/>
                  </a:lnTo>
                  <a:lnTo>
                    <a:pt x="2777285" y="1429"/>
                  </a:lnTo>
                  <a:lnTo>
                    <a:pt x="2703221" y="366"/>
                  </a:lnTo>
                  <a:lnTo>
                    <a:pt x="2625623" y="0"/>
                  </a:lnTo>
                  <a:lnTo>
                    <a:pt x="525124" y="0"/>
                  </a:lnTo>
                  <a:close/>
                </a:path>
              </a:pathLst>
            </a:custGeom>
            <a:ln w="138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9071663" y="3176531"/>
            <a:ext cx="1045844" cy="899794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440690" marR="25400" indent="88265">
              <a:lnSpc>
                <a:spcPts val="940"/>
              </a:lnSpc>
              <a:spcBef>
                <a:spcPts val="215"/>
              </a:spcBef>
            </a:pPr>
            <a:r>
              <a:rPr sz="850" b="1" spc="5" dirty="0">
                <a:latin typeface="Arial" panose="020B0604020202020204"/>
                <a:cs typeface="Arial" panose="020B0604020202020204"/>
              </a:rPr>
              <a:t>System  Integration</a:t>
            </a:r>
            <a:endParaRPr sz="85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2000"/>
              </a:lnSpc>
              <a:spcBef>
                <a:spcPts val="700"/>
              </a:spcBef>
            </a:pPr>
            <a:r>
              <a:rPr sz="850" b="1" spc="10" dirty="0">
                <a:latin typeface="Arial" panose="020B0604020202020204"/>
                <a:cs typeface="Arial" panose="020B0604020202020204"/>
              </a:rPr>
              <a:t>Predictable</a:t>
            </a:r>
            <a:r>
              <a:rPr sz="85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850" b="1" spc="10" dirty="0">
                <a:latin typeface="Arial" panose="020B0604020202020204"/>
                <a:cs typeface="Arial" panose="020B0604020202020204"/>
              </a:rPr>
              <a:t>System </a:t>
            </a:r>
            <a:r>
              <a:rPr sz="850" b="1" spc="5" dirty="0">
                <a:latin typeface="Arial" panose="020B0604020202020204"/>
                <a:cs typeface="Arial" panose="020B0604020202020204"/>
              </a:rPr>
              <a:t> Rapid Integration  Upgradeability  Reduced</a:t>
            </a:r>
            <a:r>
              <a:rPr sz="85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850" b="1" spc="5" dirty="0">
                <a:latin typeface="Arial" panose="020B0604020202020204"/>
                <a:cs typeface="Arial" panose="020B0604020202020204"/>
              </a:rPr>
              <a:t>Cost</a:t>
            </a:r>
            <a:endParaRPr sz="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870562" y="1764044"/>
            <a:ext cx="2784475" cy="14619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850" b="1" spc="5" dirty="0">
                <a:latin typeface="Arial" panose="020B0604020202020204"/>
                <a:cs typeface="Arial" panose="020B0604020202020204"/>
              </a:rPr>
              <a:t>Predictive Analysis </a:t>
            </a:r>
            <a:r>
              <a:rPr sz="850" b="1" spc="10" dirty="0">
                <a:latin typeface="Arial" panose="020B0604020202020204"/>
                <a:cs typeface="Arial" panose="020B0604020202020204"/>
              </a:rPr>
              <a:t>Early </a:t>
            </a:r>
            <a:r>
              <a:rPr sz="850" b="1" spc="5" dirty="0">
                <a:latin typeface="Arial" panose="020B0604020202020204"/>
                <a:cs typeface="Arial" panose="020B0604020202020204"/>
              </a:rPr>
              <a:t>In </a:t>
            </a:r>
            <a:r>
              <a:rPr sz="850" b="1" spc="10" dirty="0">
                <a:latin typeface="Arial" panose="020B0604020202020204"/>
                <a:cs typeface="Arial" panose="020B0604020202020204"/>
              </a:rPr>
              <a:t>&amp; Throughout </a:t>
            </a:r>
            <a:r>
              <a:rPr sz="850" b="1" spc="5" dirty="0">
                <a:latin typeface="Arial" panose="020B0604020202020204"/>
                <a:cs typeface="Arial" panose="020B0604020202020204"/>
              </a:rPr>
              <a:t>Life</a:t>
            </a:r>
            <a:r>
              <a:rPr sz="85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850" b="1" spc="5" dirty="0">
                <a:latin typeface="Arial" panose="020B0604020202020204"/>
                <a:cs typeface="Arial" panose="020B0604020202020204"/>
              </a:rPr>
              <a:t>Cycle</a:t>
            </a:r>
            <a:endParaRPr sz="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235386" y="4073849"/>
            <a:ext cx="1781175" cy="14619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850" b="1" spc="5" dirty="0">
                <a:latin typeface="Arial" panose="020B0604020202020204"/>
                <a:cs typeface="Arial" panose="020B0604020202020204"/>
              </a:rPr>
              <a:t>Architecture-Driven</a:t>
            </a:r>
            <a:r>
              <a:rPr sz="85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850" b="1" spc="5" dirty="0">
                <a:latin typeface="Arial" panose="020B0604020202020204"/>
                <a:cs typeface="Arial" panose="020B0604020202020204"/>
              </a:rPr>
              <a:t>Development</a:t>
            </a:r>
            <a:endParaRPr sz="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601556" y="3557937"/>
            <a:ext cx="676910" cy="37382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ctr">
              <a:lnSpc>
                <a:spcPts val="940"/>
              </a:lnSpc>
              <a:spcBef>
                <a:spcPts val="215"/>
              </a:spcBef>
            </a:pPr>
            <a:r>
              <a:rPr sz="850" b="1" dirty="0">
                <a:latin typeface="Arial" panose="020B0604020202020204"/>
                <a:cs typeface="Arial" panose="020B0604020202020204"/>
              </a:rPr>
              <a:t>Architecture  </a:t>
            </a:r>
            <a:r>
              <a:rPr sz="850" b="1" spc="10" dirty="0">
                <a:latin typeface="Arial" panose="020B0604020202020204"/>
                <a:cs typeface="Arial" panose="020B0604020202020204"/>
              </a:rPr>
              <a:t>Modeling &amp;  </a:t>
            </a:r>
            <a:r>
              <a:rPr sz="850" b="1" spc="5" dirty="0">
                <a:latin typeface="Arial" panose="020B0604020202020204"/>
                <a:cs typeface="Arial" panose="020B0604020202020204"/>
              </a:rPr>
              <a:t>Analysis</a:t>
            </a:r>
            <a:endParaRPr sz="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092675" y="4560159"/>
            <a:ext cx="4871085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[</a:t>
            </a:r>
            <a:r>
              <a:rPr sz="1400" spc="-5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AADL </a:t>
            </a:r>
            <a:r>
              <a:rPr sz="1400" spc="-1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presentation: </a:t>
            </a:r>
            <a:r>
              <a:rPr sz="1400" spc="-5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Bruce Lewis </a:t>
            </a:r>
            <a:r>
              <a:rPr sz="1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and </a:t>
            </a:r>
            <a:r>
              <a:rPr sz="1400" spc="-15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Peter</a:t>
            </a:r>
            <a:r>
              <a:rPr sz="1400" spc="55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sz="1400" spc="-5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Feiler]</a:t>
            </a:r>
            <a:endParaRPr sz="14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73" name="タイトル 1">
            <a:extLst>
              <a:ext uri="{FF2B5EF4-FFF2-40B4-BE49-F238E27FC236}">
                <a16:creationId xmlns="" xmlns:a16="http://schemas.microsoft.com/office/drawing/2014/main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EE185524 2022E – 1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0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41500" y="1523997"/>
            <a:ext cx="8496300" cy="4800600"/>
            <a:chOff x="317500" y="1523997"/>
            <a:chExt cx="8496300" cy="4800600"/>
          </a:xfrm>
        </p:grpSpPr>
        <p:sp>
          <p:nvSpPr>
            <p:cNvPr id="3" name="object 3"/>
            <p:cNvSpPr/>
            <p:nvPr/>
          </p:nvSpPr>
          <p:spPr>
            <a:xfrm>
              <a:off x="317500" y="1523997"/>
              <a:ext cx="8496300" cy="24392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7500" y="3963255"/>
              <a:ext cx="8496300" cy="23613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7500" y="5206268"/>
              <a:ext cx="8496300" cy="1118870"/>
            </a:xfrm>
            <a:custGeom>
              <a:avLst/>
              <a:gdLst/>
              <a:ahLst/>
              <a:cxnLst/>
              <a:rect l="l" t="t" r="r" b="b"/>
              <a:pathLst>
                <a:path w="8496300" h="1118870">
                  <a:moveTo>
                    <a:pt x="8496300" y="0"/>
                  </a:moveTo>
                  <a:lnTo>
                    <a:pt x="0" y="0"/>
                  </a:lnTo>
                  <a:lnTo>
                    <a:pt x="0" y="1118331"/>
                  </a:lnTo>
                  <a:lnTo>
                    <a:pt x="8496300" y="1118331"/>
                  </a:lnTo>
                  <a:lnTo>
                    <a:pt x="8496300" y="0"/>
                  </a:lnTo>
                  <a:close/>
                </a:path>
              </a:pathLst>
            </a:custGeom>
            <a:solidFill>
              <a:srgbClr val="FC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368766"/>
            <a:ext cx="12192000" cy="639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pc="-15" dirty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Automotive</a:t>
            </a:r>
            <a:r>
              <a:rPr spc="-60" dirty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spc="-10" dirty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Electronics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="" xmlns:a16="http://schemas.microsoft.com/office/drawing/2014/main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EE185524 2022E – 1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403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6672" y="774099"/>
            <a:ext cx="7073900" cy="552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93387" y="2896158"/>
            <a:ext cx="56515" cy="7630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5"/>
              </a:spcBef>
            </a:pPr>
            <a:r>
              <a:rPr sz="400" spc="20" dirty="0">
                <a:solidFill>
                  <a:srgbClr val="3A3A3A"/>
                </a:solidFill>
                <a:latin typeface="Arial" panose="020B0604020202020204"/>
                <a:cs typeface="Arial" panose="020B0604020202020204"/>
              </a:rPr>
              <a:t>7</a:t>
            </a:r>
            <a:endParaRPr sz="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7473" y="2922590"/>
            <a:ext cx="1432560" cy="6027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spcBef>
                <a:spcPts val="110"/>
              </a:spcBef>
            </a:pPr>
            <a:r>
              <a:rPr sz="300" spc="10" dirty="0">
                <a:solidFill>
                  <a:srgbClr val="3A3A3A"/>
                </a:solidFill>
                <a:latin typeface="Arial" panose="020B0604020202020204"/>
                <a:cs typeface="Arial" panose="020B0604020202020204"/>
              </a:rPr>
              <a:t>Courtesy of</a:t>
            </a:r>
            <a:r>
              <a:rPr sz="300" spc="15" dirty="0">
                <a:solidFill>
                  <a:srgbClr val="3A3A3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" spc="20" dirty="0">
                <a:solidFill>
                  <a:srgbClr val="3A3A3A"/>
                </a:solidFill>
                <a:latin typeface="Arial" panose="020B0604020202020204"/>
                <a:cs typeface="Arial" panose="020B0604020202020204"/>
              </a:rPr>
              <a:t>© </a:t>
            </a:r>
            <a:r>
              <a:rPr sz="300" spc="15" dirty="0">
                <a:solidFill>
                  <a:srgbClr val="3A3A3A"/>
                </a:solidFill>
                <a:latin typeface="Arial" panose="020B0604020202020204"/>
                <a:cs typeface="Arial" panose="020B0604020202020204"/>
              </a:rPr>
              <a:t>Wind </a:t>
            </a:r>
            <a:r>
              <a:rPr sz="300" spc="10" dirty="0">
                <a:solidFill>
                  <a:srgbClr val="3A3A3A"/>
                </a:solidFill>
                <a:latin typeface="Arial" panose="020B0604020202020204"/>
                <a:cs typeface="Arial" panose="020B0604020202020204"/>
              </a:rPr>
              <a:t>River </a:t>
            </a:r>
            <a:r>
              <a:rPr sz="300" spc="5" dirty="0">
                <a:solidFill>
                  <a:srgbClr val="3A3A3A"/>
                </a:solidFill>
                <a:latin typeface="Arial" panose="020B0604020202020204"/>
                <a:cs typeface="Arial" panose="020B0604020202020204"/>
              </a:rPr>
              <a:t>Inc. </a:t>
            </a:r>
            <a:r>
              <a:rPr sz="300" spc="15" dirty="0">
                <a:solidFill>
                  <a:srgbClr val="3A3A3A"/>
                </a:solidFill>
                <a:latin typeface="Arial" panose="020B0604020202020204"/>
                <a:cs typeface="Arial" panose="020B0604020202020204"/>
              </a:rPr>
              <a:t>2008 – </a:t>
            </a:r>
            <a:r>
              <a:rPr sz="300" spc="10" dirty="0">
                <a:solidFill>
                  <a:srgbClr val="3A3A3A"/>
                </a:solidFill>
                <a:latin typeface="Arial" panose="020B0604020202020204"/>
                <a:cs typeface="Arial" panose="020B0604020202020204"/>
              </a:rPr>
              <a:t>IEEE-CS Seminar </a:t>
            </a:r>
            <a:r>
              <a:rPr sz="300" spc="15" dirty="0">
                <a:solidFill>
                  <a:srgbClr val="3A3A3A"/>
                </a:solidFill>
                <a:latin typeface="Arial" panose="020B0604020202020204"/>
                <a:cs typeface="Arial" panose="020B0604020202020204"/>
              </a:rPr>
              <a:t>– </a:t>
            </a:r>
            <a:r>
              <a:rPr sz="300" spc="10" dirty="0">
                <a:solidFill>
                  <a:srgbClr val="3A3A3A"/>
                </a:solidFill>
                <a:latin typeface="Arial" panose="020B0604020202020204"/>
                <a:cs typeface="Arial" panose="020B0604020202020204"/>
              </a:rPr>
              <a:t>June 4</a:t>
            </a:r>
            <a:r>
              <a:rPr sz="300" spc="15" baseline="28000" dirty="0">
                <a:solidFill>
                  <a:srgbClr val="3A3A3A"/>
                </a:solidFill>
                <a:latin typeface="Arial" panose="020B0604020202020204"/>
                <a:cs typeface="Arial" panose="020B0604020202020204"/>
              </a:rPr>
              <a:t>th</a:t>
            </a:r>
            <a:r>
              <a:rPr sz="300" spc="10" dirty="0">
                <a:solidFill>
                  <a:srgbClr val="3A3A3A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300" spc="15" dirty="0">
                <a:solidFill>
                  <a:srgbClr val="3A3A3A"/>
                </a:solidFill>
                <a:latin typeface="Arial" panose="020B0604020202020204"/>
                <a:cs typeface="Arial" panose="020B0604020202020204"/>
              </a:rPr>
              <a:t>2008</a:t>
            </a:r>
            <a:endParaRPr sz="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11361" y="797011"/>
            <a:ext cx="1292860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100" b="1" spc="30" dirty="0">
                <a:solidFill>
                  <a:srgbClr val="B60202"/>
                </a:solidFill>
                <a:latin typeface="Arial" panose="020B0604020202020204"/>
                <a:cs typeface="Arial" panose="020B0604020202020204"/>
              </a:rPr>
              <a:t>Federated </a:t>
            </a:r>
            <a:r>
              <a:rPr sz="1100" b="1" spc="30" dirty="0">
                <a:latin typeface="Arial" panose="020B0604020202020204"/>
                <a:cs typeface="Arial" panose="020B0604020202020204"/>
              </a:rPr>
              <a:t>vs.</a:t>
            </a:r>
            <a:r>
              <a:rPr sz="11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100" b="1" spc="35" dirty="0">
                <a:latin typeface="Arial" panose="020B0604020202020204"/>
                <a:cs typeface="Arial" panose="020B0604020202020204"/>
              </a:rPr>
              <a:t>IMA</a:t>
            </a:r>
            <a:endParaRPr sz="11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783974" y="1043897"/>
            <a:ext cx="2976880" cy="1753870"/>
            <a:chOff x="1324902" y="1552498"/>
            <a:chExt cx="2976880" cy="1753870"/>
          </a:xfrm>
        </p:grpSpPr>
        <p:sp>
          <p:nvSpPr>
            <p:cNvPr id="7" name="object 7"/>
            <p:cNvSpPr/>
            <p:nvPr/>
          </p:nvSpPr>
          <p:spPr>
            <a:xfrm>
              <a:off x="1324902" y="1552498"/>
              <a:ext cx="2976460" cy="17534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22484" y="2926903"/>
              <a:ext cx="640080" cy="317500"/>
            </a:xfrm>
            <a:custGeom>
              <a:avLst/>
              <a:gdLst/>
              <a:ahLst/>
              <a:cxnLst/>
              <a:rect l="l" t="t" r="r" b="b"/>
              <a:pathLst>
                <a:path w="640079" h="317500">
                  <a:moveTo>
                    <a:pt x="639800" y="0"/>
                  </a:moveTo>
                  <a:lnTo>
                    <a:pt x="0" y="0"/>
                  </a:lnTo>
                  <a:lnTo>
                    <a:pt x="0" y="317172"/>
                  </a:lnTo>
                  <a:lnTo>
                    <a:pt x="639800" y="317172"/>
                  </a:lnTo>
                  <a:lnTo>
                    <a:pt x="6398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22482" y="2926902"/>
              <a:ext cx="640080" cy="317500"/>
            </a:xfrm>
            <a:custGeom>
              <a:avLst/>
              <a:gdLst/>
              <a:ahLst/>
              <a:cxnLst/>
              <a:rect l="l" t="t" r="r" b="b"/>
              <a:pathLst>
                <a:path w="640079" h="317500">
                  <a:moveTo>
                    <a:pt x="0" y="0"/>
                  </a:moveTo>
                  <a:lnTo>
                    <a:pt x="0" y="317171"/>
                  </a:lnTo>
                  <a:lnTo>
                    <a:pt x="639801" y="317171"/>
                  </a:lnTo>
                  <a:lnTo>
                    <a:pt x="639801" y="0"/>
                  </a:lnTo>
                  <a:lnTo>
                    <a:pt x="0" y="0"/>
                  </a:lnTo>
                  <a:close/>
                </a:path>
              </a:pathLst>
            </a:custGeom>
            <a:ln w="3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81556" y="2418301"/>
            <a:ext cx="640080" cy="28610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1920" marR="113665" indent="121920">
              <a:lnSpc>
                <a:spcPct val="104000"/>
              </a:lnSpc>
              <a:spcBef>
                <a:spcPts val="235"/>
              </a:spcBef>
            </a:pPr>
            <a:r>
              <a:rPr sz="4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Radar  Sensor</a:t>
            </a:r>
            <a:r>
              <a:rPr sz="40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systems</a:t>
            </a:r>
            <a:endParaRPr sz="400">
              <a:latin typeface="Arial" panose="020B0604020202020204"/>
              <a:cs typeface="Arial" panose="020B0604020202020204"/>
            </a:endParaRPr>
          </a:p>
          <a:p>
            <a:pPr marL="231140" marR="223520" indent="635" algn="ctr">
              <a:lnSpc>
                <a:spcPct val="104000"/>
              </a:lnSpc>
            </a:pPr>
            <a:r>
              <a:rPr sz="4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FLIR  </a:t>
            </a:r>
            <a:r>
              <a:rPr sz="4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EO/OP</a:t>
            </a:r>
            <a:endParaRPr sz="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37705" y="1224145"/>
            <a:ext cx="2702560" cy="1566545"/>
            <a:chOff x="1378633" y="1732745"/>
            <a:chExt cx="2702560" cy="1566545"/>
          </a:xfrm>
        </p:grpSpPr>
        <p:sp>
          <p:nvSpPr>
            <p:cNvPr id="12" name="object 12"/>
            <p:cNvSpPr/>
            <p:nvPr/>
          </p:nvSpPr>
          <p:spPr>
            <a:xfrm>
              <a:off x="1909070" y="2081111"/>
              <a:ext cx="1752600" cy="634365"/>
            </a:xfrm>
            <a:custGeom>
              <a:avLst/>
              <a:gdLst/>
              <a:ahLst/>
              <a:cxnLst/>
              <a:rect l="l" t="t" r="r" b="b"/>
              <a:pathLst>
                <a:path w="1752600" h="634364">
                  <a:moveTo>
                    <a:pt x="1057062" y="317171"/>
                  </a:moveTo>
                  <a:lnTo>
                    <a:pt x="0" y="317171"/>
                  </a:lnTo>
                </a:path>
                <a:path w="1752600" h="634364">
                  <a:moveTo>
                    <a:pt x="1752499" y="317171"/>
                  </a:moveTo>
                  <a:lnTo>
                    <a:pt x="1057062" y="317171"/>
                  </a:lnTo>
                </a:path>
                <a:path w="1752600" h="634364">
                  <a:moveTo>
                    <a:pt x="445079" y="634343"/>
                  </a:moveTo>
                  <a:lnTo>
                    <a:pt x="445079" y="317171"/>
                  </a:lnTo>
                </a:path>
                <a:path w="1752600" h="634364">
                  <a:moveTo>
                    <a:pt x="445079" y="317171"/>
                  </a:moveTo>
                  <a:lnTo>
                    <a:pt x="445079" y="0"/>
                  </a:lnTo>
                </a:path>
                <a:path w="1752600" h="634364">
                  <a:moveTo>
                    <a:pt x="695436" y="634343"/>
                  </a:moveTo>
                  <a:lnTo>
                    <a:pt x="695436" y="317171"/>
                  </a:lnTo>
                </a:path>
                <a:path w="1752600" h="634364">
                  <a:moveTo>
                    <a:pt x="695436" y="317171"/>
                  </a:moveTo>
                  <a:lnTo>
                    <a:pt x="695436" y="0"/>
                  </a:lnTo>
                </a:path>
                <a:path w="1752600" h="634364">
                  <a:moveTo>
                    <a:pt x="1307419" y="317171"/>
                  </a:moveTo>
                  <a:lnTo>
                    <a:pt x="1307419" y="105723"/>
                  </a:lnTo>
                </a:path>
                <a:path w="1752600" h="634364">
                  <a:moveTo>
                    <a:pt x="1307419" y="528619"/>
                  </a:moveTo>
                  <a:lnTo>
                    <a:pt x="1307419" y="317171"/>
                  </a:lnTo>
                </a:path>
                <a:path w="1752600" h="634364">
                  <a:moveTo>
                    <a:pt x="222539" y="317171"/>
                  </a:moveTo>
                  <a:lnTo>
                    <a:pt x="222539" y="105723"/>
                  </a:lnTo>
                </a:path>
                <a:path w="1752600" h="634364">
                  <a:moveTo>
                    <a:pt x="222539" y="528619"/>
                  </a:moveTo>
                  <a:lnTo>
                    <a:pt x="222539" y="317171"/>
                  </a:lnTo>
                </a:path>
              </a:pathLst>
            </a:custGeom>
            <a:ln w="17901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75980" y="2583300"/>
              <a:ext cx="111760" cy="79375"/>
            </a:xfrm>
            <a:custGeom>
              <a:avLst/>
              <a:gdLst/>
              <a:ahLst/>
              <a:cxnLst/>
              <a:rect l="l" t="t" r="r" b="b"/>
              <a:pathLst>
                <a:path w="111760" h="79375">
                  <a:moveTo>
                    <a:pt x="111269" y="0"/>
                  </a:moveTo>
                  <a:lnTo>
                    <a:pt x="0" y="0"/>
                  </a:lnTo>
                  <a:lnTo>
                    <a:pt x="0" y="79292"/>
                  </a:lnTo>
                  <a:lnTo>
                    <a:pt x="111269" y="79292"/>
                  </a:lnTo>
                  <a:lnTo>
                    <a:pt x="111269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75974" y="2583299"/>
              <a:ext cx="111760" cy="79375"/>
            </a:xfrm>
            <a:custGeom>
              <a:avLst/>
              <a:gdLst/>
              <a:ahLst/>
              <a:cxnLst/>
              <a:rect l="l" t="t" r="r" b="b"/>
              <a:pathLst>
                <a:path w="111760" h="79375">
                  <a:moveTo>
                    <a:pt x="0" y="0"/>
                  </a:moveTo>
                  <a:lnTo>
                    <a:pt x="0" y="79292"/>
                  </a:lnTo>
                  <a:lnTo>
                    <a:pt x="111269" y="79292"/>
                  </a:lnTo>
                  <a:lnTo>
                    <a:pt x="111269" y="0"/>
                  </a:lnTo>
                  <a:lnTo>
                    <a:pt x="0" y="0"/>
                  </a:lnTo>
                  <a:close/>
                </a:path>
              </a:pathLst>
            </a:custGeom>
            <a:ln w="32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98509" y="2689027"/>
              <a:ext cx="111760" cy="79375"/>
            </a:xfrm>
            <a:custGeom>
              <a:avLst/>
              <a:gdLst/>
              <a:ahLst/>
              <a:cxnLst/>
              <a:rect l="l" t="t" r="r" b="b"/>
              <a:pathLst>
                <a:path w="111760" h="79375">
                  <a:moveTo>
                    <a:pt x="111269" y="0"/>
                  </a:moveTo>
                  <a:lnTo>
                    <a:pt x="0" y="0"/>
                  </a:lnTo>
                  <a:lnTo>
                    <a:pt x="0" y="79292"/>
                  </a:lnTo>
                  <a:lnTo>
                    <a:pt x="111269" y="79292"/>
                  </a:lnTo>
                  <a:lnTo>
                    <a:pt x="111269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98514" y="2689023"/>
              <a:ext cx="111760" cy="79375"/>
            </a:xfrm>
            <a:custGeom>
              <a:avLst/>
              <a:gdLst/>
              <a:ahLst/>
              <a:cxnLst/>
              <a:rect l="l" t="t" r="r" b="b"/>
              <a:pathLst>
                <a:path w="111760" h="79375">
                  <a:moveTo>
                    <a:pt x="0" y="0"/>
                  </a:moveTo>
                  <a:lnTo>
                    <a:pt x="0" y="79293"/>
                  </a:lnTo>
                  <a:lnTo>
                    <a:pt x="111270" y="79293"/>
                  </a:lnTo>
                  <a:lnTo>
                    <a:pt x="111270" y="0"/>
                  </a:lnTo>
                  <a:lnTo>
                    <a:pt x="0" y="0"/>
                  </a:lnTo>
                  <a:close/>
                </a:path>
              </a:pathLst>
            </a:custGeom>
            <a:ln w="32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48864" y="2689027"/>
              <a:ext cx="111760" cy="79375"/>
            </a:xfrm>
            <a:custGeom>
              <a:avLst/>
              <a:gdLst/>
              <a:ahLst/>
              <a:cxnLst/>
              <a:rect l="l" t="t" r="r" b="b"/>
              <a:pathLst>
                <a:path w="111760" h="79375">
                  <a:moveTo>
                    <a:pt x="111269" y="0"/>
                  </a:moveTo>
                  <a:lnTo>
                    <a:pt x="0" y="0"/>
                  </a:lnTo>
                  <a:lnTo>
                    <a:pt x="0" y="79292"/>
                  </a:lnTo>
                  <a:lnTo>
                    <a:pt x="111269" y="79292"/>
                  </a:lnTo>
                  <a:lnTo>
                    <a:pt x="111269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48871" y="2689023"/>
              <a:ext cx="111760" cy="79375"/>
            </a:xfrm>
            <a:custGeom>
              <a:avLst/>
              <a:gdLst/>
              <a:ahLst/>
              <a:cxnLst/>
              <a:rect l="l" t="t" r="r" b="b"/>
              <a:pathLst>
                <a:path w="111760" h="79375">
                  <a:moveTo>
                    <a:pt x="0" y="0"/>
                  </a:moveTo>
                  <a:lnTo>
                    <a:pt x="0" y="79293"/>
                  </a:lnTo>
                  <a:lnTo>
                    <a:pt x="111269" y="79293"/>
                  </a:lnTo>
                  <a:lnTo>
                    <a:pt x="111269" y="0"/>
                  </a:lnTo>
                  <a:lnTo>
                    <a:pt x="0" y="0"/>
                  </a:lnTo>
                  <a:close/>
                </a:path>
              </a:pathLst>
            </a:custGeom>
            <a:ln w="32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75980" y="2160402"/>
              <a:ext cx="111760" cy="79375"/>
            </a:xfrm>
            <a:custGeom>
              <a:avLst/>
              <a:gdLst/>
              <a:ahLst/>
              <a:cxnLst/>
              <a:rect l="l" t="t" r="r" b="b"/>
              <a:pathLst>
                <a:path w="111760" h="79375">
                  <a:moveTo>
                    <a:pt x="111269" y="0"/>
                  </a:moveTo>
                  <a:lnTo>
                    <a:pt x="0" y="0"/>
                  </a:lnTo>
                  <a:lnTo>
                    <a:pt x="0" y="79292"/>
                  </a:lnTo>
                  <a:lnTo>
                    <a:pt x="111269" y="79292"/>
                  </a:lnTo>
                  <a:lnTo>
                    <a:pt x="111269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75974" y="2160404"/>
              <a:ext cx="111760" cy="79375"/>
            </a:xfrm>
            <a:custGeom>
              <a:avLst/>
              <a:gdLst/>
              <a:ahLst/>
              <a:cxnLst/>
              <a:rect l="l" t="t" r="r" b="b"/>
              <a:pathLst>
                <a:path w="111760" h="79375">
                  <a:moveTo>
                    <a:pt x="0" y="0"/>
                  </a:moveTo>
                  <a:lnTo>
                    <a:pt x="0" y="79292"/>
                  </a:lnTo>
                  <a:lnTo>
                    <a:pt x="111269" y="79292"/>
                  </a:lnTo>
                  <a:lnTo>
                    <a:pt x="111269" y="0"/>
                  </a:lnTo>
                  <a:lnTo>
                    <a:pt x="0" y="0"/>
                  </a:lnTo>
                  <a:close/>
                </a:path>
              </a:pathLst>
            </a:custGeom>
            <a:ln w="32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53437" y="2371857"/>
              <a:ext cx="111760" cy="79375"/>
            </a:xfrm>
            <a:custGeom>
              <a:avLst/>
              <a:gdLst/>
              <a:ahLst/>
              <a:cxnLst/>
              <a:rect l="l" t="t" r="r" b="b"/>
              <a:pathLst>
                <a:path w="111760" h="79375">
                  <a:moveTo>
                    <a:pt x="111269" y="0"/>
                  </a:moveTo>
                  <a:lnTo>
                    <a:pt x="0" y="0"/>
                  </a:lnTo>
                  <a:lnTo>
                    <a:pt x="0" y="79292"/>
                  </a:lnTo>
                  <a:lnTo>
                    <a:pt x="111269" y="79292"/>
                  </a:lnTo>
                  <a:lnTo>
                    <a:pt x="111269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53435" y="2371851"/>
              <a:ext cx="111760" cy="79375"/>
            </a:xfrm>
            <a:custGeom>
              <a:avLst/>
              <a:gdLst/>
              <a:ahLst/>
              <a:cxnLst/>
              <a:rect l="l" t="t" r="r" b="b"/>
              <a:pathLst>
                <a:path w="111760" h="79375">
                  <a:moveTo>
                    <a:pt x="0" y="0"/>
                  </a:moveTo>
                  <a:lnTo>
                    <a:pt x="0" y="79292"/>
                  </a:lnTo>
                  <a:lnTo>
                    <a:pt x="111269" y="79292"/>
                  </a:lnTo>
                  <a:lnTo>
                    <a:pt x="111269" y="0"/>
                  </a:lnTo>
                  <a:lnTo>
                    <a:pt x="0" y="0"/>
                  </a:lnTo>
                  <a:close/>
                </a:path>
              </a:pathLst>
            </a:custGeom>
            <a:ln w="32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70696" y="2054688"/>
              <a:ext cx="111760" cy="79375"/>
            </a:xfrm>
            <a:custGeom>
              <a:avLst/>
              <a:gdLst/>
              <a:ahLst/>
              <a:cxnLst/>
              <a:rect l="l" t="t" r="r" b="b"/>
              <a:pathLst>
                <a:path w="111760" h="79375">
                  <a:moveTo>
                    <a:pt x="111269" y="0"/>
                  </a:moveTo>
                  <a:lnTo>
                    <a:pt x="0" y="0"/>
                  </a:lnTo>
                  <a:lnTo>
                    <a:pt x="0" y="79292"/>
                  </a:lnTo>
                  <a:lnTo>
                    <a:pt x="111269" y="79292"/>
                  </a:lnTo>
                  <a:lnTo>
                    <a:pt x="111269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70697" y="2054680"/>
              <a:ext cx="111760" cy="79375"/>
            </a:xfrm>
            <a:custGeom>
              <a:avLst/>
              <a:gdLst/>
              <a:ahLst/>
              <a:cxnLst/>
              <a:rect l="l" t="t" r="r" b="b"/>
              <a:pathLst>
                <a:path w="111760" h="79375">
                  <a:moveTo>
                    <a:pt x="0" y="0"/>
                  </a:moveTo>
                  <a:lnTo>
                    <a:pt x="0" y="79292"/>
                  </a:lnTo>
                  <a:lnTo>
                    <a:pt x="111269" y="79292"/>
                  </a:lnTo>
                  <a:lnTo>
                    <a:pt x="111269" y="0"/>
                  </a:lnTo>
                  <a:lnTo>
                    <a:pt x="0" y="0"/>
                  </a:lnTo>
                  <a:close/>
                </a:path>
              </a:pathLst>
            </a:custGeom>
            <a:ln w="32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48864" y="2028246"/>
              <a:ext cx="111760" cy="79375"/>
            </a:xfrm>
            <a:custGeom>
              <a:avLst/>
              <a:gdLst/>
              <a:ahLst/>
              <a:cxnLst/>
              <a:rect l="l" t="t" r="r" b="b"/>
              <a:pathLst>
                <a:path w="111760" h="79375">
                  <a:moveTo>
                    <a:pt x="111269" y="0"/>
                  </a:moveTo>
                  <a:lnTo>
                    <a:pt x="0" y="0"/>
                  </a:lnTo>
                  <a:lnTo>
                    <a:pt x="0" y="79292"/>
                  </a:lnTo>
                  <a:lnTo>
                    <a:pt x="111269" y="79292"/>
                  </a:lnTo>
                  <a:lnTo>
                    <a:pt x="111269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48871" y="2028249"/>
              <a:ext cx="111760" cy="79375"/>
            </a:xfrm>
            <a:custGeom>
              <a:avLst/>
              <a:gdLst/>
              <a:ahLst/>
              <a:cxnLst/>
              <a:rect l="l" t="t" r="r" b="b"/>
              <a:pathLst>
                <a:path w="111760" h="79375">
                  <a:moveTo>
                    <a:pt x="0" y="0"/>
                  </a:moveTo>
                  <a:lnTo>
                    <a:pt x="0" y="79292"/>
                  </a:lnTo>
                  <a:lnTo>
                    <a:pt x="111269" y="79292"/>
                  </a:lnTo>
                  <a:lnTo>
                    <a:pt x="111269" y="0"/>
                  </a:lnTo>
                  <a:lnTo>
                    <a:pt x="0" y="0"/>
                  </a:lnTo>
                  <a:close/>
                </a:path>
              </a:pathLst>
            </a:custGeom>
            <a:ln w="32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60852" y="2556871"/>
              <a:ext cx="111760" cy="79375"/>
            </a:xfrm>
            <a:custGeom>
              <a:avLst/>
              <a:gdLst/>
              <a:ahLst/>
              <a:cxnLst/>
              <a:rect l="l" t="t" r="r" b="b"/>
              <a:pathLst>
                <a:path w="111760" h="79375">
                  <a:moveTo>
                    <a:pt x="111269" y="0"/>
                  </a:moveTo>
                  <a:lnTo>
                    <a:pt x="0" y="0"/>
                  </a:lnTo>
                  <a:lnTo>
                    <a:pt x="0" y="79292"/>
                  </a:lnTo>
                  <a:lnTo>
                    <a:pt x="111269" y="79292"/>
                  </a:lnTo>
                  <a:lnTo>
                    <a:pt x="111269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60855" y="2556868"/>
              <a:ext cx="111760" cy="79375"/>
            </a:xfrm>
            <a:custGeom>
              <a:avLst/>
              <a:gdLst/>
              <a:ahLst/>
              <a:cxnLst/>
              <a:rect l="l" t="t" r="r" b="b"/>
              <a:pathLst>
                <a:path w="111760" h="79375">
                  <a:moveTo>
                    <a:pt x="0" y="0"/>
                  </a:moveTo>
                  <a:lnTo>
                    <a:pt x="0" y="79292"/>
                  </a:lnTo>
                  <a:lnTo>
                    <a:pt x="111269" y="79292"/>
                  </a:lnTo>
                  <a:lnTo>
                    <a:pt x="111269" y="0"/>
                  </a:lnTo>
                  <a:lnTo>
                    <a:pt x="0" y="0"/>
                  </a:lnTo>
                  <a:close/>
                </a:path>
              </a:pathLst>
            </a:custGeom>
            <a:ln w="32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60852" y="2186831"/>
              <a:ext cx="111760" cy="79375"/>
            </a:xfrm>
            <a:custGeom>
              <a:avLst/>
              <a:gdLst/>
              <a:ahLst/>
              <a:cxnLst/>
              <a:rect l="l" t="t" r="r" b="b"/>
              <a:pathLst>
                <a:path w="111760" h="79375">
                  <a:moveTo>
                    <a:pt x="111269" y="0"/>
                  </a:moveTo>
                  <a:lnTo>
                    <a:pt x="0" y="0"/>
                  </a:lnTo>
                  <a:lnTo>
                    <a:pt x="0" y="79293"/>
                  </a:lnTo>
                  <a:lnTo>
                    <a:pt x="111269" y="79293"/>
                  </a:lnTo>
                  <a:lnTo>
                    <a:pt x="111269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60855" y="2186835"/>
              <a:ext cx="111760" cy="79375"/>
            </a:xfrm>
            <a:custGeom>
              <a:avLst/>
              <a:gdLst/>
              <a:ahLst/>
              <a:cxnLst/>
              <a:rect l="l" t="t" r="r" b="b"/>
              <a:pathLst>
                <a:path w="111760" h="79375">
                  <a:moveTo>
                    <a:pt x="0" y="0"/>
                  </a:moveTo>
                  <a:lnTo>
                    <a:pt x="0" y="79292"/>
                  </a:lnTo>
                  <a:lnTo>
                    <a:pt x="111269" y="79292"/>
                  </a:lnTo>
                  <a:lnTo>
                    <a:pt x="111269" y="0"/>
                  </a:lnTo>
                  <a:lnTo>
                    <a:pt x="0" y="0"/>
                  </a:lnTo>
                  <a:close/>
                </a:path>
              </a:pathLst>
            </a:custGeom>
            <a:ln w="32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61562" y="2345428"/>
              <a:ext cx="111760" cy="79375"/>
            </a:xfrm>
            <a:custGeom>
              <a:avLst/>
              <a:gdLst/>
              <a:ahLst/>
              <a:cxnLst/>
              <a:rect l="l" t="t" r="r" b="b"/>
              <a:pathLst>
                <a:path w="111760" h="79375">
                  <a:moveTo>
                    <a:pt x="111269" y="0"/>
                  </a:moveTo>
                  <a:lnTo>
                    <a:pt x="0" y="0"/>
                  </a:lnTo>
                  <a:lnTo>
                    <a:pt x="0" y="79293"/>
                  </a:lnTo>
                  <a:lnTo>
                    <a:pt x="111269" y="79293"/>
                  </a:lnTo>
                  <a:lnTo>
                    <a:pt x="111269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61569" y="2345420"/>
              <a:ext cx="111760" cy="79375"/>
            </a:xfrm>
            <a:custGeom>
              <a:avLst/>
              <a:gdLst/>
              <a:ahLst/>
              <a:cxnLst/>
              <a:rect l="l" t="t" r="r" b="b"/>
              <a:pathLst>
                <a:path w="111760" h="79375">
                  <a:moveTo>
                    <a:pt x="0" y="0"/>
                  </a:moveTo>
                  <a:lnTo>
                    <a:pt x="0" y="79292"/>
                  </a:lnTo>
                  <a:lnTo>
                    <a:pt x="111269" y="79292"/>
                  </a:lnTo>
                  <a:lnTo>
                    <a:pt x="111269" y="0"/>
                  </a:lnTo>
                  <a:lnTo>
                    <a:pt x="0" y="0"/>
                  </a:lnTo>
                  <a:close/>
                </a:path>
              </a:pathLst>
            </a:custGeom>
            <a:ln w="32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67556" y="2398286"/>
              <a:ext cx="111760" cy="79375"/>
            </a:xfrm>
            <a:custGeom>
              <a:avLst/>
              <a:gdLst/>
              <a:ahLst/>
              <a:cxnLst/>
              <a:rect l="l" t="t" r="r" b="b"/>
              <a:pathLst>
                <a:path w="111760" h="79375">
                  <a:moveTo>
                    <a:pt x="111269" y="0"/>
                  </a:moveTo>
                  <a:lnTo>
                    <a:pt x="0" y="0"/>
                  </a:lnTo>
                  <a:lnTo>
                    <a:pt x="0" y="79293"/>
                  </a:lnTo>
                  <a:lnTo>
                    <a:pt x="111269" y="79293"/>
                  </a:lnTo>
                  <a:lnTo>
                    <a:pt x="111269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67561" y="2398282"/>
              <a:ext cx="111760" cy="79375"/>
            </a:xfrm>
            <a:custGeom>
              <a:avLst/>
              <a:gdLst/>
              <a:ahLst/>
              <a:cxnLst/>
              <a:rect l="l" t="t" r="r" b="b"/>
              <a:pathLst>
                <a:path w="111760" h="79375">
                  <a:moveTo>
                    <a:pt x="0" y="0"/>
                  </a:moveTo>
                  <a:lnTo>
                    <a:pt x="0" y="79292"/>
                  </a:lnTo>
                  <a:lnTo>
                    <a:pt x="111269" y="79292"/>
                  </a:lnTo>
                  <a:lnTo>
                    <a:pt x="111269" y="0"/>
                  </a:lnTo>
                  <a:lnTo>
                    <a:pt x="0" y="0"/>
                  </a:lnTo>
                  <a:close/>
                </a:path>
              </a:pathLst>
            </a:custGeom>
            <a:ln w="32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27045" y="2477572"/>
              <a:ext cx="111760" cy="79375"/>
            </a:xfrm>
            <a:custGeom>
              <a:avLst/>
              <a:gdLst/>
              <a:ahLst/>
              <a:cxnLst/>
              <a:rect l="l" t="t" r="r" b="b"/>
              <a:pathLst>
                <a:path w="111760" h="79375">
                  <a:moveTo>
                    <a:pt x="111269" y="0"/>
                  </a:moveTo>
                  <a:lnTo>
                    <a:pt x="0" y="0"/>
                  </a:lnTo>
                  <a:lnTo>
                    <a:pt x="0" y="79292"/>
                  </a:lnTo>
                  <a:lnTo>
                    <a:pt x="111269" y="79292"/>
                  </a:lnTo>
                  <a:lnTo>
                    <a:pt x="111269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27046" y="2477575"/>
              <a:ext cx="111760" cy="79375"/>
            </a:xfrm>
            <a:custGeom>
              <a:avLst/>
              <a:gdLst/>
              <a:ahLst/>
              <a:cxnLst/>
              <a:rect l="l" t="t" r="r" b="b"/>
              <a:pathLst>
                <a:path w="111760" h="79375">
                  <a:moveTo>
                    <a:pt x="0" y="0"/>
                  </a:moveTo>
                  <a:lnTo>
                    <a:pt x="0" y="79293"/>
                  </a:lnTo>
                  <a:lnTo>
                    <a:pt x="111269" y="79293"/>
                  </a:lnTo>
                  <a:lnTo>
                    <a:pt x="111269" y="0"/>
                  </a:lnTo>
                  <a:lnTo>
                    <a:pt x="0" y="0"/>
                  </a:lnTo>
                  <a:close/>
                </a:path>
              </a:pathLst>
            </a:custGeom>
            <a:ln w="32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82680" y="2398282"/>
              <a:ext cx="0" cy="132715"/>
            </a:xfrm>
            <a:custGeom>
              <a:avLst/>
              <a:gdLst/>
              <a:ahLst/>
              <a:cxnLst/>
              <a:rect l="l" t="t" r="r" b="b"/>
              <a:pathLst>
                <a:path h="132714">
                  <a:moveTo>
                    <a:pt x="0" y="0"/>
                  </a:moveTo>
                  <a:lnTo>
                    <a:pt x="0" y="132154"/>
                  </a:lnTo>
                </a:path>
              </a:pathLst>
            </a:custGeom>
            <a:ln w="1835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12197" y="2441101"/>
              <a:ext cx="306070" cy="0"/>
            </a:xfrm>
            <a:custGeom>
              <a:avLst/>
              <a:gdLst/>
              <a:ahLst/>
              <a:cxnLst/>
              <a:rect l="l" t="t" r="r" b="b"/>
              <a:pathLst>
                <a:path w="306070">
                  <a:moveTo>
                    <a:pt x="0" y="0"/>
                  </a:moveTo>
                  <a:lnTo>
                    <a:pt x="305991" y="0"/>
                  </a:lnTo>
                </a:path>
              </a:pathLst>
            </a:custGeom>
            <a:ln w="1835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17204" y="2371851"/>
              <a:ext cx="0" cy="79375"/>
            </a:xfrm>
            <a:custGeom>
              <a:avLst/>
              <a:gdLst/>
              <a:ahLst/>
              <a:cxnLst/>
              <a:rect l="l" t="t" r="r" b="b"/>
              <a:pathLst>
                <a:path h="79375">
                  <a:moveTo>
                    <a:pt x="0" y="0"/>
                  </a:moveTo>
                  <a:lnTo>
                    <a:pt x="0" y="79292"/>
                  </a:lnTo>
                </a:path>
              </a:pathLst>
            </a:custGeom>
            <a:ln w="1835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26332" y="1737508"/>
              <a:ext cx="306070" cy="344170"/>
            </a:xfrm>
            <a:custGeom>
              <a:avLst/>
              <a:gdLst/>
              <a:ahLst/>
              <a:cxnLst/>
              <a:rect l="l" t="t" r="r" b="b"/>
              <a:pathLst>
                <a:path w="306069" h="344169">
                  <a:moveTo>
                    <a:pt x="0" y="343602"/>
                  </a:moveTo>
                  <a:lnTo>
                    <a:pt x="305991" y="0"/>
                  </a:lnTo>
                </a:path>
              </a:pathLst>
            </a:custGeom>
            <a:ln w="91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02967" y="2058911"/>
              <a:ext cx="47625" cy="45085"/>
            </a:xfrm>
            <a:custGeom>
              <a:avLst/>
              <a:gdLst/>
              <a:ahLst/>
              <a:cxnLst/>
              <a:rect l="l" t="t" r="r" b="b"/>
              <a:pathLst>
                <a:path w="47625" h="45085">
                  <a:moveTo>
                    <a:pt x="23914" y="0"/>
                  </a:moveTo>
                  <a:lnTo>
                    <a:pt x="14546" y="1767"/>
                  </a:lnTo>
                  <a:lnTo>
                    <a:pt x="6951" y="6608"/>
                  </a:lnTo>
                  <a:lnTo>
                    <a:pt x="1859" y="13828"/>
                  </a:lnTo>
                  <a:lnTo>
                    <a:pt x="0" y="22732"/>
                  </a:lnTo>
                  <a:lnTo>
                    <a:pt x="1859" y="31329"/>
                  </a:lnTo>
                  <a:lnTo>
                    <a:pt x="6951" y="38390"/>
                  </a:lnTo>
                  <a:lnTo>
                    <a:pt x="14546" y="43173"/>
                  </a:lnTo>
                  <a:lnTo>
                    <a:pt x="23914" y="44932"/>
                  </a:lnTo>
                  <a:lnTo>
                    <a:pt x="32966" y="43173"/>
                  </a:lnTo>
                  <a:lnTo>
                    <a:pt x="40398" y="38390"/>
                  </a:lnTo>
                  <a:lnTo>
                    <a:pt x="45431" y="31329"/>
                  </a:lnTo>
                  <a:lnTo>
                    <a:pt x="47282" y="22732"/>
                  </a:lnTo>
                  <a:lnTo>
                    <a:pt x="45431" y="13828"/>
                  </a:lnTo>
                  <a:lnTo>
                    <a:pt x="40398" y="6608"/>
                  </a:lnTo>
                  <a:lnTo>
                    <a:pt x="32966" y="1767"/>
                  </a:lnTo>
                  <a:lnTo>
                    <a:pt x="239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76689" y="1737508"/>
              <a:ext cx="55880" cy="317500"/>
            </a:xfrm>
            <a:custGeom>
              <a:avLst/>
              <a:gdLst/>
              <a:ahLst/>
              <a:cxnLst/>
              <a:rect l="l" t="t" r="r" b="b"/>
              <a:pathLst>
                <a:path w="55880" h="317500">
                  <a:moveTo>
                    <a:pt x="0" y="317171"/>
                  </a:moveTo>
                  <a:lnTo>
                    <a:pt x="55634" y="0"/>
                  </a:lnTo>
                </a:path>
              </a:pathLst>
            </a:custGeom>
            <a:ln w="9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53322" y="2032482"/>
              <a:ext cx="47625" cy="45085"/>
            </a:xfrm>
            <a:custGeom>
              <a:avLst/>
              <a:gdLst/>
              <a:ahLst/>
              <a:cxnLst/>
              <a:rect l="l" t="t" r="r" b="b"/>
              <a:pathLst>
                <a:path w="47625" h="45085">
                  <a:moveTo>
                    <a:pt x="23926" y="0"/>
                  </a:moveTo>
                  <a:lnTo>
                    <a:pt x="14551" y="1767"/>
                  </a:lnTo>
                  <a:lnTo>
                    <a:pt x="6953" y="6607"/>
                  </a:lnTo>
                  <a:lnTo>
                    <a:pt x="1859" y="13823"/>
                  </a:lnTo>
                  <a:lnTo>
                    <a:pt x="0" y="22720"/>
                  </a:lnTo>
                  <a:lnTo>
                    <a:pt x="1859" y="31323"/>
                  </a:lnTo>
                  <a:lnTo>
                    <a:pt x="6953" y="38388"/>
                  </a:lnTo>
                  <a:lnTo>
                    <a:pt x="14551" y="43172"/>
                  </a:lnTo>
                  <a:lnTo>
                    <a:pt x="23926" y="44932"/>
                  </a:lnTo>
                  <a:lnTo>
                    <a:pt x="32971" y="43172"/>
                  </a:lnTo>
                  <a:lnTo>
                    <a:pt x="40400" y="38388"/>
                  </a:lnTo>
                  <a:lnTo>
                    <a:pt x="45431" y="31323"/>
                  </a:lnTo>
                  <a:lnTo>
                    <a:pt x="47282" y="22720"/>
                  </a:lnTo>
                  <a:lnTo>
                    <a:pt x="45431" y="13823"/>
                  </a:lnTo>
                  <a:lnTo>
                    <a:pt x="40400" y="6607"/>
                  </a:lnTo>
                  <a:lnTo>
                    <a:pt x="32971" y="1767"/>
                  </a:lnTo>
                  <a:lnTo>
                    <a:pt x="2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97800" y="2609730"/>
              <a:ext cx="334010" cy="422909"/>
            </a:xfrm>
            <a:custGeom>
              <a:avLst/>
              <a:gdLst/>
              <a:ahLst/>
              <a:cxnLst/>
              <a:rect l="l" t="t" r="r" b="b"/>
              <a:pathLst>
                <a:path w="334010" h="422910">
                  <a:moveTo>
                    <a:pt x="333809" y="0"/>
                  </a:moveTo>
                  <a:lnTo>
                    <a:pt x="0" y="422895"/>
                  </a:lnTo>
                </a:path>
              </a:pathLst>
            </a:custGeom>
            <a:ln w="91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108238" y="2587536"/>
              <a:ext cx="47625" cy="45085"/>
            </a:xfrm>
            <a:custGeom>
              <a:avLst/>
              <a:gdLst/>
              <a:ahLst/>
              <a:cxnLst/>
              <a:rect l="l" t="t" r="r" b="b"/>
              <a:pathLst>
                <a:path w="47625" h="45085">
                  <a:moveTo>
                    <a:pt x="23926" y="0"/>
                  </a:moveTo>
                  <a:lnTo>
                    <a:pt x="14557" y="1765"/>
                  </a:lnTo>
                  <a:lnTo>
                    <a:pt x="6958" y="6602"/>
                  </a:lnTo>
                  <a:lnTo>
                    <a:pt x="1861" y="13817"/>
                  </a:lnTo>
                  <a:lnTo>
                    <a:pt x="0" y="22720"/>
                  </a:lnTo>
                  <a:lnTo>
                    <a:pt x="1861" y="31323"/>
                  </a:lnTo>
                  <a:lnTo>
                    <a:pt x="6958" y="38388"/>
                  </a:lnTo>
                  <a:lnTo>
                    <a:pt x="14557" y="43172"/>
                  </a:lnTo>
                  <a:lnTo>
                    <a:pt x="23926" y="44932"/>
                  </a:lnTo>
                  <a:lnTo>
                    <a:pt x="32978" y="43172"/>
                  </a:lnTo>
                  <a:lnTo>
                    <a:pt x="40411" y="38388"/>
                  </a:lnTo>
                  <a:lnTo>
                    <a:pt x="45443" y="31323"/>
                  </a:lnTo>
                  <a:lnTo>
                    <a:pt x="47294" y="22720"/>
                  </a:lnTo>
                  <a:lnTo>
                    <a:pt x="45443" y="13817"/>
                  </a:lnTo>
                  <a:lnTo>
                    <a:pt x="40411" y="6602"/>
                  </a:lnTo>
                  <a:lnTo>
                    <a:pt x="32978" y="1765"/>
                  </a:lnTo>
                  <a:lnTo>
                    <a:pt x="2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80540" y="2979760"/>
              <a:ext cx="640080" cy="317500"/>
            </a:xfrm>
            <a:custGeom>
              <a:avLst/>
              <a:gdLst/>
              <a:ahLst/>
              <a:cxnLst/>
              <a:rect l="l" t="t" r="r" b="b"/>
              <a:pathLst>
                <a:path w="640080" h="317500">
                  <a:moveTo>
                    <a:pt x="639800" y="0"/>
                  </a:moveTo>
                  <a:lnTo>
                    <a:pt x="0" y="0"/>
                  </a:lnTo>
                  <a:lnTo>
                    <a:pt x="0" y="317172"/>
                  </a:lnTo>
                  <a:lnTo>
                    <a:pt x="639800" y="317172"/>
                  </a:lnTo>
                  <a:lnTo>
                    <a:pt x="6398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80538" y="2979764"/>
              <a:ext cx="640080" cy="317500"/>
            </a:xfrm>
            <a:custGeom>
              <a:avLst/>
              <a:gdLst/>
              <a:ahLst/>
              <a:cxnLst/>
              <a:rect l="l" t="t" r="r" b="b"/>
              <a:pathLst>
                <a:path w="640080" h="317500">
                  <a:moveTo>
                    <a:pt x="0" y="0"/>
                  </a:moveTo>
                  <a:lnTo>
                    <a:pt x="0" y="317171"/>
                  </a:lnTo>
                  <a:lnTo>
                    <a:pt x="639801" y="317171"/>
                  </a:lnTo>
                  <a:lnTo>
                    <a:pt x="639801" y="0"/>
                  </a:lnTo>
                  <a:lnTo>
                    <a:pt x="0" y="0"/>
                  </a:lnTo>
                  <a:close/>
                </a:path>
              </a:pathLst>
            </a:custGeom>
            <a:ln w="3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839612" y="2471159"/>
            <a:ext cx="640080" cy="257378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spcBef>
                <a:spcPts val="30"/>
              </a:spcBef>
            </a:pPr>
            <a:endParaRPr sz="400">
              <a:latin typeface="Times New Roman" panose="02020603050405020304"/>
              <a:cs typeface="Times New Roman" panose="02020603050405020304"/>
            </a:endParaRPr>
          </a:p>
          <a:p>
            <a:pPr marL="96520" marR="88900" indent="-635" algn="ctr">
              <a:lnSpc>
                <a:spcPct val="104000"/>
              </a:lnSpc>
            </a:pPr>
            <a:r>
              <a:rPr sz="4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Engine Controls  Engine</a:t>
            </a:r>
            <a:r>
              <a:rPr sz="400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Monitoring </a:t>
            </a:r>
            <a:r>
              <a:rPr sz="4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Fire</a:t>
            </a:r>
            <a:r>
              <a:rPr sz="4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Control</a:t>
            </a:r>
            <a:endParaRPr sz="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252110" y="1224145"/>
            <a:ext cx="1985010" cy="1539875"/>
            <a:chOff x="1793038" y="1732745"/>
            <a:chExt cx="1985010" cy="1539875"/>
          </a:xfrm>
        </p:grpSpPr>
        <p:sp>
          <p:nvSpPr>
            <p:cNvPr id="50" name="object 50"/>
            <p:cNvSpPr/>
            <p:nvPr/>
          </p:nvSpPr>
          <p:spPr>
            <a:xfrm>
              <a:off x="2910498" y="2530437"/>
              <a:ext cx="83820" cy="422909"/>
            </a:xfrm>
            <a:custGeom>
              <a:avLst/>
              <a:gdLst/>
              <a:ahLst/>
              <a:cxnLst/>
              <a:rect l="l" t="t" r="r" b="b"/>
              <a:pathLst>
                <a:path w="83819" h="422910">
                  <a:moveTo>
                    <a:pt x="0" y="0"/>
                  </a:moveTo>
                  <a:lnTo>
                    <a:pt x="83452" y="422895"/>
                  </a:lnTo>
                </a:path>
              </a:pathLst>
            </a:custGeom>
            <a:ln w="9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887129" y="2508237"/>
              <a:ext cx="47625" cy="45085"/>
            </a:xfrm>
            <a:custGeom>
              <a:avLst/>
              <a:gdLst/>
              <a:ahLst/>
              <a:cxnLst/>
              <a:rect l="l" t="t" r="r" b="b"/>
              <a:pathLst>
                <a:path w="47625" h="45085">
                  <a:moveTo>
                    <a:pt x="23926" y="0"/>
                  </a:moveTo>
                  <a:lnTo>
                    <a:pt x="14551" y="1767"/>
                  </a:lnTo>
                  <a:lnTo>
                    <a:pt x="6953" y="6608"/>
                  </a:lnTo>
                  <a:lnTo>
                    <a:pt x="1859" y="13828"/>
                  </a:lnTo>
                  <a:lnTo>
                    <a:pt x="0" y="22732"/>
                  </a:lnTo>
                  <a:lnTo>
                    <a:pt x="1859" y="31329"/>
                  </a:lnTo>
                  <a:lnTo>
                    <a:pt x="6953" y="38390"/>
                  </a:lnTo>
                  <a:lnTo>
                    <a:pt x="14551" y="43173"/>
                  </a:lnTo>
                  <a:lnTo>
                    <a:pt x="23926" y="44932"/>
                  </a:lnTo>
                  <a:lnTo>
                    <a:pt x="32973" y="43173"/>
                  </a:lnTo>
                  <a:lnTo>
                    <a:pt x="40406" y="38390"/>
                  </a:lnTo>
                  <a:lnTo>
                    <a:pt x="45441" y="31329"/>
                  </a:lnTo>
                  <a:lnTo>
                    <a:pt x="47294" y="22732"/>
                  </a:lnTo>
                  <a:lnTo>
                    <a:pt x="45441" y="13828"/>
                  </a:lnTo>
                  <a:lnTo>
                    <a:pt x="40406" y="6608"/>
                  </a:lnTo>
                  <a:lnTo>
                    <a:pt x="32973" y="1767"/>
                  </a:lnTo>
                  <a:lnTo>
                    <a:pt x="2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797800" y="2398282"/>
              <a:ext cx="111760" cy="581660"/>
            </a:xfrm>
            <a:custGeom>
              <a:avLst/>
              <a:gdLst/>
              <a:ahLst/>
              <a:cxnLst/>
              <a:rect l="l" t="t" r="r" b="b"/>
              <a:pathLst>
                <a:path w="111760" h="581660">
                  <a:moveTo>
                    <a:pt x="111269" y="0"/>
                  </a:moveTo>
                  <a:lnTo>
                    <a:pt x="0" y="581481"/>
                  </a:lnTo>
                </a:path>
              </a:pathLst>
            </a:custGeom>
            <a:ln w="90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885708" y="2376081"/>
              <a:ext cx="47625" cy="45085"/>
            </a:xfrm>
            <a:custGeom>
              <a:avLst/>
              <a:gdLst/>
              <a:ahLst/>
              <a:cxnLst/>
              <a:rect l="l" t="t" r="r" b="b"/>
              <a:pathLst>
                <a:path w="47625" h="45085">
                  <a:moveTo>
                    <a:pt x="23914" y="0"/>
                  </a:moveTo>
                  <a:lnTo>
                    <a:pt x="14546" y="1767"/>
                  </a:lnTo>
                  <a:lnTo>
                    <a:pt x="6951" y="6608"/>
                  </a:lnTo>
                  <a:lnTo>
                    <a:pt x="1859" y="13828"/>
                  </a:lnTo>
                  <a:lnTo>
                    <a:pt x="0" y="22732"/>
                  </a:lnTo>
                  <a:lnTo>
                    <a:pt x="1859" y="31329"/>
                  </a:lnTo>
                  <a:lnTo>
                    <a:pt x="6951" y="38390"/>
                  </a:lnTo>
                  <a:lnTo>
                    <a:pt x="14546" y="43173"/>
                  </a:lnTo>
                  <a:lnTo>
                    <a:pt x="23914" y="44932"/>
                  </a:lnTo>
                  <a:lnTo>
                    <a:pt x="32966" y="43173"/>
                  </a:lnTo>
                  <a:lnTo>
                    <a:pt x="40398" y="38390"/>
                  </a:lnTo>
                  <a:lnTo>
                    <a:pt x="45431" y="31329"/>
                  </a:lnTo>
                  <a:lnTo>
                    <a:pt x="47282" y="22732"/>
                  </a:lnTo>
                  <a:lnTo>
                    <a:pt x="45431" y="13828"/>
                  </a:lnTo>
                  <a:lnTo>
                    <a:pt x="40398" y="6608"/>
                  </a:lnTo>
                  <a:lnTo>
                    <a:pt x="32966" y="1767"/>
                  </a:lnTo>
                  <a:lnTo>
                    <a:pt x="239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131609" y="1737508"/>
              <a:ext cx="501015" cy="449580"/>
            </a:xfrm>
            <a:custGeom>
              <a:avLst/>
              <a:gdLst/>
              <a:ahLst/>
              <a:cxnLst/>
              <a:rect l="l" t="t" r="r" b="b"/>
              <a:pathLst>
                <a:path w="501014" h="449580">
                  <a:moveTo>
                    <a:pt x="0" y="449326"/>
                  </a:moveTo>
                  <a:lnTo>
                    <a:pt x="500714" y="0"/>
                  </a:lnTo>
                </a:path>
              </a:pathLst>
            </a:custGeom>
            <a:ln w="9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108238" y="2164638"/>
              <a:ext cx="47625" cy="45085"/>
            </a:xfrm>
            <a:custGeom>
              <a:avLst/>
              <a:gdLst/>
              <a:ahLst/>
              <a:cxnLst/>
              <a:rect l="l" t="t" r="r" b="b"/>
              <a:pathLst>
                <a:path w="47625" h="45085">
                  <a:moveTo>
                    <a:pt x="23926" y="0"/>
                  </a:moveTo>
                  <a:lnTo>
                    <a:pt x="14557" y="1767"/>
                  </a:lnTo>
                  <a:lnTo>
                    <a:pt x="6958" y="6608"/>
                  </a:lnTo>
                  <a:lnTo>
                    <a:pt x="1861" y="13828"/>
                  </a:lnTo>
                  <a:lnTo>
                    <a:pt x="0" y="22732"/>
                  </a:lnTo>
                  <a:lnTo>
                    <a:pt x="1861" y="31329"/>
                  </a:lnTo>
                  <a:lnTo>
                    <a:pt x="6958" y="38390"/>
                  </a:lnTo>
                  <a:lnTo>
                    <a:pt x="14557" y="43173"/>
                  </a:lnTo>
                  <a:lnTo>
                    <a:pt x="23926" y="44932"/>
                  </a:lnTo>
                  <a:lnTo>
                    <a:pt x="32978" y="43173"/>
                  </a:lnTo>
                  <a:lnTo>
                    <a:pt x="40411" y="38390"/>
                  </a:lnTo>
                  <a:lnTo>
                    <a:pt x="45443" y="31329"/>
                  </a:lnTo>
                  <a:lnTo>
                    <a:pt x="47294" y="22732"/>
                  </a:lnTo>
                  <a:lnTo>
                    <a:pt x="45443" y="13828"/>
                  </a:lnTo>
                  <a:lnTo>
                    <a:pt x="40411" y="6608"/>
                  </a:lnTo>
                  <a:lnTo>
                    <a:pt x="32978" y="1767"/>
                  </a:lnTo>
                  <a:lnTo>
                    <a:pt x="2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632323" y="2715454"/>
              <a:ext cx="361950" cy="264795"/>
            </a:xfrm>
            <a:custGeom>
              <a:avLst/>
              <a:gdLst/>
              <a:ahLst/>
              <a:cxnLst/>
              <a:rect l="l" t="t" r="r" b="b"/>
              <a:pathLst>
                <a:path w="361950" h="264794">
                  <a:moveTo>
                    <a:pt x="0" y="0"/>
                  </a:moveTo>
                  <a:lnTo>
                    <a:pt x="361626" y="264309"/>
                  </a:lnTo>
                </a:path>
              </a:pathLst>
            </a:custGeom>
            <a:ln w="92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608961" y="2693250"/>
              <a:ext cx="47625" cy="45085"/>
            </a:xfrm>
            <a:custGeom>
              <a:avLst/>
              <a:gdLst/>
              <a:ahLst/>
              <a:cxnLst/>
              <a:rect l="l" t="t" r="r" b="b"/>
              <a:pathLst>
                <a:path w="47625" h="45085">
                  <a:moveTo>
                    <a:pt x="23914" y="0"/>
                  </a:moveTo>
                  <a:lnTo>
                    <a:pt x="14546" y="1767"/>
                  </a:lnTo>
                  <a:lnTo>
                    <a:pt x="6951" y="6608"/>
                  </a:lnTo>
                  <a:lnTo>
                    <a:pt x="1859" y="13828"/>
                  </a:lnTo>
                  <a:lnTo>
                    <a:pt x="0" y="22733"/>
                  </a:lnTo>
                  <a:lnTo>
                    <a:pt x="1859" y="31334"/>
                  </a:lnTo>
                  <a:lnTo>
                    <a:pt x="6951" y="38395"/>
                  </a:lnTo>
                  <a:lnTo>
                    <a:pt x="14546" y="43174"/>
                  </a:lnTo>
                  <a:lnTo>
                    <a:pt x="23914" y="44932"/>
                  </a:lnTo>
                  <a:lnTo>
                    <a:pt x="32966" y="43174"/>
                  </a:lnTo>
                  <a:lnTo>
                    <a:pt x="40398" y="38395"/>
                  </a:lnTo>
                  <a:lnTo>
                    <a:pt x="45431" y="31334"/>
                  </a:lnTo>
                  <a:lnTo>
                    <a:pt x="47282" y="22733"/>
                  </a:lnTo>
                  <a:lnTo>
                    <a:pt x="45431" y="13828"/>
                  </a:lnTo>
                  <a:lnTo>
                    <a:pt x="40398" y="6608"/>
                  </a:lnTo>
                  <a:lnTo>
                    <a:pt x="32966" y="1767"/>
                  </a:lnTo>
                  <a:lnTo>
                    <a:pt x="239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354149" y="2741885"/>
              <a:ext cx="640080" cy="238125"/>
            </a:xfrm>
            <a:custGeom>
              <a:avLst/>
              <a:gdLst/>
              <a:ahLst/>
              <a:cxnLst/>
              <a:rect l="l" t="t" r="r" b="b"/>
              <a:pathLst>
                <a:path w="640080" h="238125">
                  <a:moveTo>
                    <a:pt x="0" y="0"/>
                  </a:moveTo>
                  <a:lnTo>
                    <a:pt x="639801" y="237878"/>
                  </a:lnTo>
                </a:path>
              </a:pathLst>
            </a:custGeom>
            <a:ln w="9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330780" y="2719692"/>
              <a:ext cx="47625" cy="45085"/>
            </a:xfrm>
            <a:custGeom>
              <a:avLst/>
              <a:gdLst/>
              <a:ahLst/>
              <a:cxnLst/>
              <a:rect l="l" t="t" r="r" b="b"/>
              <a:pathLst>
                <a:path w="47625" h="45085">
                  <a:moveTo>
                    <a:pt x="23926" y="0"/>
                  </a:moveTo>
                  <a:lnTo>
                    <a:pt x="14551" y="1765"/>
                  </a:lnTo>
                  <a:lnTo>
                    <a:pt x="6953" y="6602"/>
                  </a:lnTo>
                  <a:lnTo>
                    <a:pt x="1859" y="13817"/>
                  </a:lnTo>
                  <a:lnTo>
                    <a:pt x="0" y="22720"/>
                  </a:lnTo>
                  <a:lnTo>
                    <a:pt x="1859" y="31323"/>
                  </a:lnTo>
                  <a:lnTo>
                    <a:pt x="6953" y="38388"/>
                  </a:lnTo>
                  <a:lnTo>
                    <a:pt x="14551" y="43172"/>
                  </a:lnTo>
                  <a:lnTo>
                    <a:pt x="23926" y="44932"/>
                  </a:lnTo>
                  <a:lnTo>
                    <a:pt x="32973" y="43172"/>
                  </a:lnTo>
                  <a:lnTo>
                    <a:pt x="40406" y="38388"/>
                  </a:lnTo>
                  <a:lnTo>
                    <a:pt x="45441" y="31323"/>
                  </a:lnTo>
                  <a:lnTo>
                    <a:pt x="47294" y="22720"/>
                  </a:lnTo>
                  <a:lnTo>
                    <a:pt x="45441" y="13817"/>
                  </a:lnTo>
                  <a:lnTo>
                    <a:pt x="40406" y="6602"/>
                  </a:lnTo>
                  <a:lnTo>
                    <a:pt x="32973" y="1765"/>
                  </a:lnTo>
                  <a:lnTo>
                    <a:pt x="2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993950" y="2609730"/>
              <a:ext cx="222885" cy="370205"/>
            </a:xfrm>
            <a:custGeom>
              <a:avLst/>
              <a:gdLst/>
              <a:ahLst/>
              <a:cxnLst/>
              <a:rect l="l" t="t" r="r" b="b"/>
              <a:pathLst>
                <a:path w="222885" h="370205">
                  <a:moveTo>
                    <a:pt x="222539" y="0"/>
                  </a:moveTo>
                  <a:lnTo>
                    <a:pt x="0" y="370033"/>
                  </a:lnTo>
                </a:path>
              </a:pathLst>
            </a:custGeom>
            <a:ln w="91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193122" y="2587536"/>
              <a:ext cx="47625" cy="45085"/>
            </a:xfrm>
            <a:custGeom>
              <a:avLst/>
              <a:gdLst/>
              <a:ahLst/>
              <a:cxnLst/>
              <a:rect l="l" t="t" r="r" b="b"/>
              <a:pathLst>
                <a:path w="47625" h="45085">
                  <a:moveTo>
                    <a:pt x="23926" y="0"/>
                  </a:moveTo>
                  <a:lnTo>
                    <a:pt x="14551" y="1765"/>
                  </a:lnTo>
                  <a:lnTo>
                    <a:pt x="6953" y="6602"/>
                  </a:lnTo>
                  <a:lnTo>
                    <a:pt x="1859" y="13817"/>
                  </a:lnTo>
                  <a:lnTo>
                    <a:pt x="0" y="22720"/>
                  </a:lnTo>
                  <a:lnTo>
                    <a:pt x="1859" y="31323"/>
                  </a:lnTo>
                  <a:lnTo>
                    <a:pt x="6953" y="38388"/>
                  </a:lnTo>
                  <a:lnTo>
                    <a:pt x="14551" y="43172"/>
                  </a:lnTo>
                  <a:lnTo>
                    <a:pt x="23926" y="44932"/>
                  </a:lnTo>
                  <a:lnTo>
                    <a:pt x="32971" y="43172"/>
                  </a:lnTo>
                  <a:lnTo>
                    <a:pt x="40400" y="38388"/>
                  </a:lnTo>
                  <a:lnTo>
                    <a:pt x="45431" y="31323"/>
                  </a:lnTo>
                  <a:lnTo>
                    <a:pt x="47282" y="22720"/>
                  </a:lnTo>
                  <a:lnTo>
                    <a:pt x="45431" y="13817"/>
                  </a:lnTo>
                  <a:lnTo>
                    <a:pt x="40400" y="6602"/>
                  </a:lnTo>
                  <a:lnTo>
                    <a:pt x="32971" y="1765"/>
                  </a:lnTo>
                  <a:lnTo>
                    <a:pt x="2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188672" y="1763939"/>
              <a:ext cx="584200" cy="449580"/>
            </a:xfrm>
            <a:custGeom>
              <a:avLst/>
              <a:gdLst/>
              <a:ahLst/>
              <a:cxnLst/>
              <a:rect l="l" t="t" r="r" b="b"/>
              <a:pathLst>
                <a:path w="584200" h="449580">
                  <a:moveTo>
                    <a:pt x="0" y="449326"/>
                  </a:moveTo>
                  <a:lnTo>
                    <a:pt x="584166" y="0"/>
                  </a:lnTo>
                </a:path>
              </a:pathLst>
            </a:custGeom>
            <a:ln w="92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165309" y="2191067"/>
              <a:ext cx="47625" cy="45085"/>
            </a:xfrm>
            <a:custGeom>
              <a:avLst/>
              <a:gdLst/>
              <a:ahLst/>
              <a:cxnLst/>
              <a:rect l="l" t="t" r="r" b="b"/>
              <a:pathLst>
                <a:path w="47625" h="45085">
                  <a:moveTo>
                    <a:pt x="23914" y="0"/>
                  </a:moveTo>
                  <a:lnTo>
                    <a:pt x="14546" y="1767"/>
                  </a:lnTo>
                  <a:lnTo>
                    <a:pt x="6951" y="6608"/>
                  </a:lnTo>
                  <a:lnTo>
                    <a:pt x="1859" y="13828"/>
                  </a:lnTo>
                  <a:lnTo>
                    <a:pt x="0" y="22733"/>
                  </a:lnTo>
                  <a:lnTo>
                    <a:pt x="1859" y="31329"/>
                  </a:lnTo>
                  <a:lnTo>
                    <a:pt x="6951" y="38390"/>
                  </a:lnTo>
                  <a:lnTo>
                    <a:pt x="14546" y="43173"/>
                  </a:lnTo>
                  <a:lnTo>
                    <a:pt x="23914" y="44932"/>
                  </a:lnTo>
                  <a:lnTo>
                    <a:pt x="32966" y="43173"/>
                  </a:lnTo>
                  <a:lnTo>
                    <a:pt x="40398" y="38390"/>
                  </a:lnTo>
                  <a:lnTo>
                    <a:pt x="45431" y="31329"/>
                  </a:lnTo>
                  <a:lnTo>
                    <a:pt x="47282" y="22733"/>
                  </a:lnTo>
                  <a:lnTo>
                    <a:pt x="45431" y="13828"/>
                  </a:lnTo>
                  <a:lnTo>
                    <a:pt x="40398" y="6608"/>
                  </a:lnTo>
                  <a:lnTo>
                    <a:pt x="32966" y="1767"/>
                  </a:lnTo>
                  <a:lnTo>
                    <a:pt x="239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604503" y="2953331"/>
              <a:ext cx="640080" cy="317500"/>
            </a:xfrm>
            <a:custGeom>
              <a:avLst/>
              <a:gdLst/>
              <a:ahLst/>
              <a:cxnLst/>
              <a:rect l="l" t="t" r="r" b="b"/>
              <a:pathLst>
                <a:path w="640080" h="317500">
                  <a:moveTo>
                    <a:pt x="639800" y="0"/>
                  </a:moveTo>
                  <a:lnTo>
                    <a:pt x="0" y="0"/>
                  </a:lnTo>
                  <a:lnTo>
                    <a:pt x="0" y="317172"/>
                  </a:lnTo>
                  <a:lnTo>
                    <a:pt x="639800" y="317172"/>
                  </a:lnTo>
                  <a:lnTo>
                    <a:pt x="6398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604506" y="2953333"/>
              <a:ext cx="640080" cy="317500"/>
            </a:xfrm>
            <a:custGeom>
              <a:avLst/>
              <a:gdLst/>
              <a:ahLst/>
              <a:cxnLst/>
              <a:rect l="l" t="t" r="r" b="b"/>
              <a:pathLst>
                <a:path w="640080" h="317500">
                  <a:moveTo>
                    <a:pt x="0" y="0"/>
                  </a:moveTo>
                  <a:lnTo>
                    <a:pt x="0" y="317171"/>
                  </a:lnTo>
                  <a:lnTo>
                    <a:pt x="639801" y="317171"/>
                  </a:lnTo>
                  <a:lnTo>
                    <a:pt x="639801" y="0"/>
                  </a:lnTo>
                  <a:lnTo>
                    <a:pt x="0" y="0"/>
                  </a:lnTo>
                  <a:close/>
                </a:path>
              </a:pathLst>
            </a:custGeom>
            <a:ln w="3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4063575" y="2444730"/>
            <a:ext cx="640080" cy="222112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69850" marR="61595" indent="35560">
              <a:lnSpc>
                <a:spcPct val="104000"/>
              </a:lnSpc>
              <a:spcBef>
                <a:spcPts val="235"/>
              </a:spcBef>
            </a:pPr>
            <a:r>
              <a:rPr sz="4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Weapons </a:t>
            </a:r>
            <a:r>
              <a:rPr sz="4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Control  Stores</a:t>
            </a:r>
            <a:r>
              <a:rPr sz="4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Management  Targeting</a:t>
            </a:r>
            <a:r>
              <a:rPr sz="400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Computer</a:t>
            </a:r>
            <a:endParaRPr sz="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3700046" y="1041984"/>
            <a:ext cx="643890" cy="321310"/>
            <a:chOff x="2240974" y="1550585"/>
            <a:chExt cx="643890" cy="321310"/>
          </a:xfrm>
        </p:grpSpPr>
        <p:sp>
          <p:nvSpPr>
            <p:cNvPr id="68" name="object 68"/>
            <p:cNvSpPr/>
            <p:nvPr/>
          </p:nvSpPr>
          <p:spPr>
            <a:xfrm>
              <a:off x="2242883" y="1552496"/>
              <a:ext cx="640080" cy="317500"/>
            </a:xfrm>
            <a:custGeom>
              <a:avLst/>
              <a:gdLst/>
              <a:ahLst/>
              <a:cxnLst/>
              <a:rect l="l" t="t" r="r" b="b"/>
              <a:pathLst>
                <a:path w="640080" h="317500">
                  <a:moveTo>
                    <a:pt x="639800" y="0"/>
                  </a:moveTo>
                  <a:lnTo>
                    <a:pt x="0" y="0"/>
                  </a:lnTo>
                  <a:lnTo>
                    <a:pt x="0" y="317172"/>
                  </a:lnTo>
                  <a:lnTo>
                    <a:pt x="639800" y="317172"/>
                  </a:lnTo>
                  <a:lnTo>
                    <a:pt x="6398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242879" y="1552490"/>
              <a:ext cx="640080" cy="317500"/>
            </a:xfrm>
            <a:custGeom>
              <a:avLst/>
              <a:gdLst/>
              <a:ahLst/>
              <a:cxnLst/>
              <a:rect l="l" t="t" r="r" b="b"/>
              <a:pathLst>
                <a:path w="640080" h="317500">
                  <a:moveTo>
                    <a:pt x="0" y="0"/>
                  </a:moveTo>
                  <a:lnTo>
                    <a:pt x="0" y="317171"/>
                  </a:lnTo>
                  <a:lnTo>
                    <a:pt x="639801" y="317171"/>
                  </a:lnTo>
                  <a:lnTo>
                    <a:pt x="639801" y="0"/>
                  </a:lnTo>
                  <a:lnTo>
                    <a:pt x="0" y="0"/>
                  </a:lnTo>
                  <a:close/>
                </a:path>
              </a:pathLst>
            </a:custGeom>
            <a:ln w="3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3701955" y="1043895"/>
            <a:ext cx="640080" cy="219676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81915" marR="74295" algn="ctr">
              <a:lnSpc>
                <a:spcPct val="104000"/>
              </a:lnSpc>
              <a:spcBef>
                <a:spcPts val="235"/>
              </a:spcBef>
            </a:pPr>
            <a:r>
              <a:rPr sz="4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Flight </a:t>
            </a:r>
            <a:r>
              <a:rPr sz="4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Controls  </a:t>
            </a:r>
            <a:r>
              <a:rPr sz="4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Flight</a:t>
            </a:r>
            <a:r>
              <a:rPr sz="4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Management</a:t>
            </a:r>
            <a:endParaRPr sz="400">
              <a:latin typeface="Arial" panose="020B0604020202020204"/>
              <a:cs typeface="Arial" panose="020B0604020202020204"/>
            </a:endParaRPr>
          </a:p>
          <a:p>
            <a:pPr algn="ctr">
              <a:spcBef>
                <a:spcPts val="20"/>
              </a:spcBef>
            </a:pPr>
            <a:r>
              <a:rPr sz="4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Inertial </a:t>
            </a:r>
            <a:r>
              <a:rPr sz="4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Reference</a:t>
            </a:r>
            <a:r>
              <a:rPr sz="4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System</a:t>
            </a:r>
            <a:endParaRPr sz="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4868379" y="1041985"/>
            <a:ext cx="643890" cy="1381125"/>
            <a:chOff x="3409307" y="1550585"/>
            <a:chExt cx="643890" cy="1381125"/>
          </a:xfrm>
        </p:grpSpPr>
        <p:sp>
          <p:nvSpPr>
            <p:cNvPr id="72" name="object 72"/>
            <p:cNvSpPr/>
            <p:nvPr/>
          </p:nvSpPr>
          <p:spPr>
            <a:xfrm>
              <a:off x="3939743" y="2451144"/>
              <a:ext cx="83820" cy="476250"/>
            </a:xfrm>
            <a:custGeom>
              <a:avLst/>
              <a:gdLst/>
              <a:ahLst/>
              <a:cxnLst/>
              <a:rect l="l" t="t" r="r" b="b"/>
              <a:pathLst>
                <a:path w="83820" h="476250">
                  <a:moveTo>
                    <a:pt x="83452" y="0"/>
                  </a:moveTo>
                  <a:lnTo>
                    <a:pt x="0" y="475757"/>
                  </a:lnTo>
                </a:path>
              </a:pathLst>
            </a:custGeom>
            <a:ln w="9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999826" y="2428951"/>
              <a:ext cx="47625" cy="45085"/>
            </a:xfrm>
            <a:custGeom>
              <a:avLst/>
              <a:gdLst/>
              <a:ahLst/>
              <a:cxnLst/>
              <a:rect l="l" t="t" r="r" b="b"/>
              <a:pathLst>
                <a:path w="47625" h="45085">
                  <a:moveTo>
                    <a:pt x="23926" y="0"/>
                  </a:moveTo>
                  <a:lnTo>
                    <a:pt x="14551" y="1765"/>
                  </a:lnTo>
                  <a:lnTo>
                    <a:pt x="6953" y="6602"/>
                  </a:lnTo>
                  <a:lnTo>
                    <a:pt x="1859" y="13817"/>
                  </a:lnTo>
                  <a:lnTo>
                    <a:pt x="0" y="22720"/>
                  </a:lnTo>
                  <a:lnTo>
                    <a:pt x="1859" y="31323"/>
                  </a:lnTo>
                  <a:lnTo>
                    <a:pt x="6953" y="38388"/>
                  </a:lnTo>
                  <a:lnTo>
                    <a:pt x="14551" y="43172"/>
                  </a:lnTo>
                  <a:lnTo>
                    <a:pt x="23926" y="44932"/>
                  </a:lnTo>
                  <a:lnTo>
                    <a:pt x="32973" y="43172"/>
                  </a:lnTo>
                  <a:lnTo>
                    <a:pt x="40406" y="38388"/>
                  </a:lnTo>
                  <a:lnTo>
                    <a:pt x="45441" y="31323"/>
                  </a:lnTo>
                  <a:lnTo>
                    <a:pt x="47294" y="22720"/>
                  </a:lnTo>
                  <a:lnTo>
                    <a:pt x="45441" y="13817"/>
                  </a:lnTo>
                  <a:lnTo>
                    <a:pt x="40406" y="6602"/>
                  </a:lnTo>
                  <a:lnTo>
                    <a:pt x="32973" y="1765"/>
                  </a:lnTo>
                  <a:lnTo>
                    <a:pt x="2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717204" y="1763939"/>
              <a:ext cx="55880" cy="581660"/>
            </a:xfrm>
            <a:custGeom>
              <a:avLst/>
              <a:gdLst/>
              <a:ahLst/>
              <a:cxnLst/>
              <a:rect l="l" t="t" r="r" b="b"/>
              <a:pathLst>
                <a:path w="55879" h="581660">
                  <a:moveTo>
                    <a:pt x="0" y="581481"/>
                  </a:moveTo>
                  <a:lnTo>
                    <a:pt x="55634" y="0"/>
                  </a:lnTo>
                </a:path>
              </a:pathLst>
            </a:custGeom>
            <a:ln w="89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693833" y="2323223"/>
              <a:ext cx="47625" cy="45085"/>
            </a:xfrm>
            <a:custGeom>
              <a:avLst/>
              <a:gdLst/>
              <a:ahLst/>
              <a:cxnLst/>
              <a:rect l="l" t="t" r="r" b="b"/>
              <a:pathLst>
                <a:path w="47625" h="45085">
                  <a:moveTo>
                    <a:pt x="23926" y="0"/>
                  </a:moveTo>
                  <a:lnTo>
                    <a:pt x="14551" y="1767"/>
                  </a:lnTo>
                  <a:lnTo>
                    <a:pt x="6953" y="6608"/>
                  </a:lnTo>
                  <a:lnTo>
                    <a:pt x="1859" y="13828"/>
                  </a:lnTo>
                  <a:lnTo>
                    <a:pt x="0" y="22733"/>
                  </a:lnTo>
                  <a:lnTo>
                    <a:pt x="1859" y="31329"/>
                  </a:lnTo>
                  <a:lnTo>
                    <a:pt x="6953" y="38390"/>
                  </a:lnTo>
                  <a:lnTo>
                    <a:pt x="14551" y="43173"/>
                  </a:lnTo>
                  <a:lnTo>
                    <a:pt x="23926" y="44932"/>
                  </a:lnTo>
                  <a:lnTo>
                    <a:pt x="32978" y="43173"/>
                  </a:lnTo>
                  <a:lnTo>
                    <a:pt x="40411" y="38390"/>
                  </a:lnTo>
                  <a:lnTo>
                    <a:pt x="45443" y="31329"/>
                  </a:lnTo>
                  <a:lnTo>
                    <a:pt x="47294" y="22733"/>
                  </a:lnTo>
                  <a:lnTo>
                    <a:pt x="45443" y="13828"/>
                  </a:lnTo>
                  <a:lnTo>
                    <a:pt x="40411" y="6608"/>
                  </a:lnTo>
                  <a:lnTo>
                    <a:pt x="32978" y="1767"/>
                  </a:lnTo>
                  <a:lnTo>
                    <a:pt x="23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411207" y="1552496"/>
              <a:ext cx="640080" cy="317500"/>
            </a:xfrm>
            <a:custGeom>
              <a:avLst/>
              <a:gdLst/>
              <a:ahLst/>
              <a:cxnLst/>
              <a:rect l="l" t="t" r="r" b="b"/>
              <a:pathLst>
                <a:path w="640079" h="317500">
                  <a:moveTo>
                    <a:pt x="639800" y="0"/>
                  </a:moveTo>
                  <a:lnTo>
                    <a:pt x="0" y="0"/>
                  </a:lnTo>
                  <a:lnTo>
                    <a:pt x="0" y="317172"/>
                  </a:lnTo>
                  <a:lnTo>
                    <a:pt x="639800" y="317172"/>
                  </a:lnTo>
                  <a:lnTo>
                    <a:pt x="6398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411212" y="1552490"/>
              <a:ext cx="640080" cy="317500"/>
            </a:xfrm>
            <a:custGeom>
              <a:avLst/>
              <a:gdLst/>
              <a:ahLst/>
              <a:cxnLst/>
              <a:rect l="l" t="t" r="r" b="b"/>
              <a:pathLst>
                <a:path w="640079" h="317500">
                  <a:moveTo>
                    <a:pt x="0" y="0"/>
                  </a:moveTo>
                  <a:lnTo>
                    <a:pt x="0" y="317171"/>
                  </a:lnTo>
                  <a:lnTo>
                    <a:pt x="639801" y="317171"/>
                  </a:lnTo>
                  <a:lnTo>
                    <a:pt x="639801" y="0"/>
                  </a:lnTo>
                  <a:lnTo>
                    <a:pt x="0" y="0"/>
                  </a:lnTo>
                  <a:close/>
                </a:path>
              </a:pathLst>
            </a:custGeom>
            <a:ln w="3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4870279" y="1043895"/>
            <a:ext cx="640080" cy="219676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59055" marR="51435" indent="154940">
              <a:lnSpc>
                <a:spcPct val="104000"/>
              </a:lnSpc>
              <a:spcBef>
                <a:spcPts val="235"/>
              </a:spcBef>
            </a:pPr>
            <a:r>
              <a:rPr sz="4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Displays  </a:t>
            </a:r>
            <a:r>
              <a:rPr sz="4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Navigation</a:t>
            </a:r>
            <a:r>
              <a:rPr sz="4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Computer</a:t>
            </a:r>
            <a:endParaRPr sz="400">
              <a:latin typeface="Arial" panose="020B0604020202020204"/>
              <a:cs typeface="Arial" panose="020B0604020202020204"/>
            </a:endParaRPr>
          </a:p>
          <a:p>
            <a:pPr marL="95885">
              <a:spcBef>
                <a:spcPts val="20"/>
              </a:spcBef>
            </a:pPr>
            <a:r>
              <a:rPr sz="4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Mission</a:t>
            </a:r>
            <a:r>
              <a:rPr sz="4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Computer</a:t>
            </a:r>
            <a:endParaRPr sz="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146932" y="2922590"/>
            <a:ext cx="1366520" cy="6027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spcBef>
                <a:spcPts val="110"/>
              </a:spcBef>
            </a:pPr>
            <a:r>
              <a:rPr sz="300" dirty="0">
                <a:solidFill>
                  <a:srgbClr val="3A3A3A"/>
                </a:solidFill>
                <a:latin typeface="Arial" panose="020B0604020202020204"/>
                <a:cs typeface="Arial" panose="020B0604020202020204"/>
              </a:rPr>
              <a:t>Courtesy </a:t>
            </a:r>
            <a:r>
              <a:rPr sz="300" spc="5" dirty="0">
                <a:solidFill>
                  <a:srgbClr val="3A3A3A"/>
                </a:solidFill>
                <a:latin typeface="Arial" panose="020B0604020202020204"/>
                <a:cs typeface="Arial" panose="020B0604020202020204"/>
              </a:rPr>
              <a:t>of © Wind </a:t>
            </a:r>
            <a:r>
              <a:rPr sz="300" dirty="0">
                <a:solidFill>
                  <a:srgbClr val="3A3A3A"/>
                </a:solidFill>
                <a:latin typeface="Arial" panose="020B0604020202020204"/>
                <a:cs typeface="Arial" panose="020B0604020202020204"/>
              </a:rPr>
              <a:t>River Inc. </a:t>
            </a:r>
            <a:r>
              <a:rPr sz="300" spc="5" dirty="0">
                <a:solidFill>
                  <a:srgbClr val="3A3A3A"/>
                </a:solidFill>
                <a:latin typeface="Arial" panose="020B0604020202020204"/>
                <a:cs typeface="Arial" panose="020B0604020202020204"/>
              </a:rPr>
              <a:t>2008 – </a:t>
            </a:r>
            <a:r>
              <a:rPr sz="300" dirty="0">
                <a:solidFill>
                  <a:srgbClr val="3A3A3A"/>
                </a:solidFill>
                <a:latin typeface="Arial" panose="020B0604020202020204"/>
                <a:cs typeface="Arial" panose="020B0604020202020204"/>
              </a:rPr>
              <a:t>IEEE-CS </a:t>
            </a:r>
            <a:r>
              <a:rPr sz="300" spc="5" dirty="0">
                <a:solidFill>
                  <a:srgbClr val="3A3A3A"/>
                </a:solidFill>
                <a:latin typeface="Arial" panose="020B0604020202020204"/>
                <a:cs typeface="Arial" panose="020B0604020202020204"/>
              </a:rPr>
              <a:t>Seminar – June </a:t>
            </a:r>
            <a:r>
              <a:rPr sz="300" dirty="0">
                <a:solidFill>
                  <a:srgbClr val="3A3A3A"/>
                </a:solidFill>
                <a:latin typeface="Arial" panose="020B0604020202020204"/>
                <a:cs typeface="Arial" panose="020B0604020202020204"/>
              </a:rPr>
              <a:t>4</a:t>
            </a:r>
            <a:r>
              <a:rPr sz="300" baseline="28000" dirty="0">
                <a:solidFill>
                  <a:srgbClr val="3A3A3A"/>
                </a:solidFill>
                <a:latin typeface="Arial" panose="020B0604020202020204"/>
                <a:cs typeface="Arial" panose="020B0604020202020204"/>
              </a:rPr>
              <a:t>th</a:t>
            </a:r>
            <a:r>
              <a:rPr sz="300" dirty="0">
                <a:solidFill>
                  <a:srgbClr val="3A3A3A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300" spc="-10" dirty="0">
                <a:solidFill>
                  <a:srgbClr val="3A3A3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" spc="5" dirty="0">
                <a:solidFill>
                  <a:srgbClr val="3A3A3A"/>
                </a:solidFill>
                <a:latin typeface="Arial" panose="020B0604020202020204"/>
                <a:cs typeface="Arial" panose="020B0604020202020204"/>
              </a:rPr>
              <a:t>2008</a:t>
            </a:r>
            <a:endParaRPr sz="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275540" y="797011"/>
            <a:ext cx="123126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100" b="1" dirty="0">
                <a:latin typeface="Arial" panose="020B0604020202020204"/>
                <a:cs typeface="Arial" panose="020B0604020202020204"/>
              </a:rPr>
              <a:t>Federated vs.</a:t>
            </a:r>
            <a:r>
              <a:rPr sz="11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100" b="1" dirty="0">
                <a:solidFill>
                  <a:srgbClr val="B60202"/>
                </a:solidFill>
                <a:latin typeface="Arial" panose="020B0604020202020204"/>
                <a:cs typeface="Arial" panose="020B0604020202020204"/>
              </a:rPr>
              <a:t>IMA</a:t>
            </a:r>
            <a:endParaRPr sz="11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6489046" y="1042303"/>
            <a:ext cx="2832100" cy="1755139"/>
            <a:chOff x="5029974" y="1550903"/>
            <a:chExt cx="2832100" cy="1755139"/>
          </a:xfrm>
        </p:grpSpPr>
        <p:sp>
          <p:nvSpPr>
            <p:cNvPr id="82" name="object 82"/>
            <p:cNvSpPr/>
            <p:nvPr/>
          </p:nvSpPr>
          <p:spPr>
            <a:xfrm>
              <a:off x="5029974" y="1552498"/>
              <a:ext cx="2831566" cy="17534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353136" y="2318992"/>
              <a:ext cx="238760" cy="185420"/>
            </a:xfrm>
            <a:custGeom>
              <a:avLst/>
              <a:gdLst/>
              <a:ahLst/>
              <a:cxnLst/>
              <a:rect l="l" t="t" r="r" b="b"/>
              <a:pathLst>
                <a:path w="238759" h="185419">
                  <a:moveTo>
                    <a:pt x="238168" y="0"/>
                  </a:moveTo>
                  <a:lnTo>
                    <a:pt x="0" y="0"/>
                  </a:lnTo>
                  <a:lnTo>
                    <a:pt x="0" y="185016"/>
                  </a:lnTo>
                  <a:lnTo>
                    <a:pt x="238168" y="185016"/>
                  </a:lnTo>
                  <a:lnTo>
                    <a:pt x="238168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353137" y="2318989"/>
              <a:ext cx="238760" cy="185420"/>
            </a:xfrm>
            <a:custGeom>
              <a:avLst/>
              <a:gdLst/>
              <a:ahLst/>
              <a:cxnLst/>
              <a:rect l="l" t="t" r="r" b="b"/>
              <a:pathLst>
                <a:path w="238759" h="185419">
                  <a:moveTo>
                    <a:pt x="0" y="0"/>
                  </a:moveTo>
                  <a:lnTo>
                    <a:pt x="0" y="185016"/>
                  </a:lnTo>
                  <a:lnTo>
                    <a:pt x="238168" y="185016"/>
                  </a:lnTo>
                  <a:lnTo>
                    <a:pt x="238168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585705" y="2081111"/>
              <a:ext cx="1667510" cy="634365"/>
            </a:xfrm>
            <a:custGeom>
              <a:avLst/>
              <a:gdLst/>
              <a:ahLst/>
              <a:cxnLst/>
              <a:rect l="l" t="t" r="r" b="b"/>
              <a:pathLst>
                <a:path w="1667509" h="634364">
                  <a:moveTo>
                    <a:pt x="767432" y="317171"/>
                  </a:moveTo>
                  <a:lnTo>
                    <a:pt x="0" y="317171"/>
                  </a:lnTo>
                </a:path>
                <a:path w="1667509" h="634364">
                  <a:moveTo>
                    <a:pt x="1667180" y="317171"/>
                  </a:moveTo>
                  <a:lnTo>
                    <a:pt x="1005600" y="317171"/>
                  </a:lnTo>
                </a:path>
                <a:path w="1667509" h="634364">
                  <a:moveTo>
                    <a:pt x="423410" y="634343"/>
                  </a:moveTo>
                  <a:lnTo>
                    <a:pt x="423410" y="317171"/>
                  </a:lnTo>
                </a:path>
                <a:path w="1667509" h="634364">
                  <a:moveTo>
                    <a:pt x="661579" y="634343"/>
                  </a:moveTo>
                  <a:lnTo>
                    <a:pt x="661579" y="317171"/>
                  </a:lnTo>
                </a:path>
                <a:path w="1667509" h="634364">
                  <a:moveTo>
                    <a:pt x="661579" y="317171"/>
                  </a:moveTo>
                  <a:lnTo>
                    <a:pt x="661579" y="0"/>
                  </a:lnTo>
                </a:path>
                <a:path w="1667509" h="634364">
                  <a:moveTo>
                    <a:pt x="1243769" y="317171"/>
                  </a:moveTo>
                  <a:lnTo>
                    <a:pt x="1243769" y="105723"/>
                  </a:lnTo>
                </a:path>
                <a:path w="1667509" h="634364">
                  <a:moveTo>
                    <a:pt x="211705" y="317171"/>
                  </a:moveTo>
                  <a:lnTo>
                    <a:pt x="211705" y="105723"/>
                  </a:lnTo>
                </a:path>
              </a:pathLst>
            </a:custGeom>
            <a:ln w="1745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220828" y="2689030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39" h="53339">
                  <a:moveTo>
                    <a:pt x="52926" y="0"/>
                  </a:moveTo>
                  <a:lnTo>
                    <a:pt x="0" y="0"/>
                  </a:lnTo>
                  <a:lnTo>
                    <a:pt x="0" y="52861"/>
                  </a:lnTo>
                  <a:lnTo>
                    <a:pt x="52926" y="52861"/>
                  </a:lnTo>
                  <a:lnTo>
                    <a:pt x="5292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220821" y="2689023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39" h="53339">
                  <a:moveTo>
                    <a:pt x="0" y="0"/>
                  </a:moveTo>
                  <a:lnTo>
                    <a:pt x="0" y="52862"/>
                  </a:lnTo>
                  <a:lnTo>
                    <a:pt x="52926" y="52862"/>
                  </a:lnTo>
                  <a:lnTo>
                    <a:pt x="52926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982652" y="2689030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39" h="53339">
                  <a:moveTo>
                    <a:pt x="52926" y="0"/>
                  </a:moveTo>
                  <a:lnTo>
                    <a:pt x="0" y="0"/>
                  </a:lnTo>
                  <a:lnTo>
                    <a:pt x="0" y="52861"/>
                  </a:lnTo>
                  <a:lnTo>
                    <a:pt x="52926" y="52861"/>
                  </a:lnTo>
                  <a:lnTo>
                    <a:pt x="5292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982653" y="2689023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39" h="53339">
                  <a:moveTo>
                    <a:pt x="0" y="0"/>
                  </a:moveTo>
                  <a:lnTo>
                    <a:pt x="0" y="52862"/>
                  </a:lnTo>
                  <a:lnTo>
                    <a:pt x="52926" y="52862"/>
                  </a:lnTo>
                  <a:lnTo>
                    <a:pt x="52926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770956" y="2186833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39" h="53339">
                  <a:moveTo>
                    <a:pt x="52926" y="0"/>
                  </a:moveTo>
                  <a:lnTo>
                    <a:pt x="0" y="0"/>
                  </a:lnTo>
                  <a:lnTo>
                    <a:pt x="0" y="52861"/>
                  </a:lnTo>
                  <a:lnTo>
                    <a:pt x="52926" y="52861"/>
                  </a:lnTo>
                  <a:lnTo>
                    <a:pt x="5292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770947" y="2186835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39" h="53339">
                  <a:moveTo>
                    <a:pt x="0" y="0"/>
                  </a:moveTo>
                  <a:lnTo>
                    <a:pt x="0" y="52861"/>
                  </a:lnTo>
                  <a:lnTo>
                    <a:pt x="52926" y="52861"/>
                  </a:lnTo>
                  <a:lnTo>
                    <a:pt x="52926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194361" y="2001818"/>
              <a:ext cx="106045" cy="79375"/>
            </a:xfrm>
            <a:custGeom>
              <a:avLst/>
              <a:gdLst/>
              <a:ahLst/>
              <a:cxnLst/>
              <a:rect l="l" t="t" r="r" b="b"/>
              <a:pathLst>
                <a:path w="106045" h="79375">
                  <a:moveTo>
                    <a:pt x="105852" y="0"/>
                  </a:moveTo>
                  <a:lnTo>
                    <a:pt x="0" y="0"/>
                  </a:lnTo>
                  <a:lnTo>
                    <a:pt x="0" y="79292"/>
                  </a:lnTo>
                  <a:lnTo>
                    <a:pt x="105852" y="79292"/>
                  </a:lnTo>
                  <a:lnTo>
                    <a:pt x="105852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194358" y="2001818"/>
              <a:ext cx="106045" cy="79375"/>
            </a:xfrm>
            <a:custGeom>
              <a:avLst/>
              <a:gdLst/>
              <a:ahLst/>
              <a:cxnLst/>
              <a:rect l="l" t="t" r="r" b="b"/>
              <a:pathLst>
                <a:path w="106045" h="79375">
                  <a:moveTo>
                    <a:pt x="0" y="0"/>
                  </a:moveTo>
                  <a:lnTo>
                    <a:pt x="0" y="79292"/>
                  </a:lnTo>
                  <a:lnTo>
                    <a:pt x="105852" y="79292"/>
                  </a:lnTo>
                  <a:lnTo>
                    <a:pt x="105852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776554" y="2186831"/>
              <a:ext cx="106045" cy="79375"/>
            </a:xfrm>
            <a:custGeom>
              <a:avLst/>
              <a:gdLst/>
              <a:ahLst/>
              <a:cxnLst/>
              <a:rect l="l" t="t" r="r" b="b"/>
              <a:pathLst>
                <a:path w="106045" h="79375">
                  <a:moveTo>
                    <a:pt x="105852" y="0"/>
                  </a:moveTo>
                  <a:lnTo>
                    <a:pt x="0" y="0"/>
                  </a:lnTo>
                  <a:lnTo>
                    <a:pt x="0" y="79293"/>
                  </a:lnTo>
                  <a:lnTo>
                    <a:pt x="105852" y="79293"/>
                  </a:lnTo>
                  <a:lnTo>
                    <a:pt x="105852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776548" y="2186835"/>
              <a:ext cx="106045" cy="79375"/>
            </a:xfrm>
            <a:custGeom>
              <a:avLst/>
              <a:gdLst/>
              <a:ahLst/>
              <a:cxnLst/>
              <a:rect l="l" t="t" r="r" b="b"/>
              <a:pathLst>
                <a:path w="106045" h="79375">
                  <a:moveTo>
                    <a:pt x="0" y="0"/>
                  </a:moveTo>
                  <a:lnTo>
                    <a:pt x="0" y="79292"/>
                  </a:lnTo>
                  <a:lnTo>
                    <a:pt x="105852" y="79292"/>
                  </a:lnTo>
                  <a:lnTo>
                    <a:pt x="105852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252893" y="2345428"/>
              <a:ext cx="106045" cy="79375"/>
            </a:xfrm>
            <a:custGeom>
              <a:avLst/>
              <a:gdLst/>
              <a:ahLst/>
              <a:cxnLst/>
              <a:rect l="l" t="t" r="r" b="b"/>
              <a:pathLst>
                <a:path w="106045" h="79375">
                  <a:moveTo>
                    <a:pt x="105852" y="0"/>
                  </a:moveTo>
                  <a:lnTo>
                    <a:pt x="0" y="0"/>
                  </a:lnTo>
                  <a:lnTo>
                    <a:pt x="0" y="79293"/>
                  </a:lnTo>
                  <a:lnTo>
                    <a:pt x="105852" y="79293"/>
                  </a:lnTo>
                  <a:lnTo>
                    <a:pt x="105852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252885" y="2345420"/>
              <a:ext cx="106045" cy="79375"/>
            </a:xfrm>
            <a:custGeom>
              <a:avLst/>
              <a:gdLst/>
              <a:ahLst/>
              <a:cxnLst/>
              <a:rect l="l" t="t" r="r" b="b"/>
              <a:pathLst>
                <a:path w="106045" h="79375">
                  <a:moveTo>
                    <a:pt x="0" y="0"/>
                  </a:moveTo>
                  <a:lnTo>
                    <a:pt x="0" y="79292"/>
                  </a:lnTo>
                  <a:lnTo>
                    <a:pt x="105852" y="79292"/>
                  </a:lnTo>
                  <a:lnTo>
                    <a:pt x="105852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543990" y="2398286"/>
              <a:ext cx="106045" cy="79375"/>
            </a:xfrm>
            <a:custGeom>
              <a:avLst/>
              <a:gdLst/>
              <a:ahLst/>
              <a:cxnLst/>
              <a:rect l="l" t="t" r="r" b="b"/>
              <a:pathLst>
                <a:path w="106045" h="79375">
                  <a:moveTo>
                    <a:pt x="105853" y="0"/>
                  </a:moveTo>
                  <a:lnTo>
                    <a:pt x="0" y="0"/>
                  </a:lnTo>
                  <a:lnTo>
                    <a:pt x="0" y="79293"/>
                  </a:lnTo>
                  <a:lnTo>
                    <a:pt x="105853" y="79293"/>
                  </a:lnTo>
                  <a:lnTo>
                    <a:pt x="10585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543980" y="2398282"/>
              <a:ext cx="106045" cy="79375"/>
            </a:xfrm>
            <a:custGeom>
              <a:avLst/>
              <a:gdLst/>
              <a:ahLst/>
              <a:cxnLst/>
              <a:rect l="l" t="t" r="r" b="b"/>
              <a:pathLst>
                <a:path w="106045" h="79375">
                  <a:moveTo>
                    <a:pt x="0" y="0"/>
                  </a:moveTo>
                  <a:lnTo>
                    <a:pt x="0" y="79292"/>
                  </a:lnTo>
                  <a:lnTo>
                    <a:pt x="105852" y="79292"/>
                  </a:lnTo>
                  <a:lnTo>
                    <a:pt x="105852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301048" y="2371852"/>
              <a:ext cx="291465" cy="79375"/>
            </a:xfrm>
            <a:custGeom>
              <a:avLst/>
              <a:gdLst/>
              <a:ahLst/>
              <a:cxnLst/>
              <a:rect l="l" t="t" r="r" b="b"/>
              <a:pathLst>
                <a:path w="291465" h="79375">
                  <a:moveTo>
                    <a:pt x="0" y="69249"/>
                  </a:moveTo>
                  <a:lnTo>
                    <a:pt x="291094" y="69249"/>
                  </a:lnTo>
                </a:path>
                <a:path w="291465" h="79375">
                  <a:moveTo>
                    <a:pt x="4763" y="79292"/>
                  </a:moveTo>
                  <a:lnTo>
                    <a:pt x="4763" y="0"/>
                  </a:lnTo>
                </a:path>
              </a:pathLst>
            </a:custGeom>
            <a:ln w="1745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559247" y="2371860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39" h="53339">
                  <a:moveTo>
                    <a:pt x="52926" y="0"/>
                  </a:moveTo>
                  <a:lnTo>
                    <a:pt x="0" y="0"/>
                  </a:lnTo>
                  <a:lnTo>
                    <a:pt x="0" y="52861"/>
                  </a:lnTo>
                  <a:lnTo>
                    <a:pt x="52926" y="52861"/>
                  </a:lnTo>
                  <a:lnTo>
                    <a:pt x="5292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559242" y="2371852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39" h="53339">
                  <a:moveTo>
                    <a:pt x="0" y="0"/>
                  </a:moveTo>
                  <a:lnTo>
                    <a:pt x="0" y="52861"/>
                  </a:lnTo>
                  <a:lnTo>
                    <a:pt x="52926" y="52861"/>
                  </a:lnTo>
                  <a:lnTo>
                    <a:pt x="52926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273748" y="1737508"/>
              <a:ext cx="212090" cy="634365"/>
            </a:xfrm>
            <a:custGeom>
              <a:avLst/>
              <a:gdLst/>
              <a:ahLst/>
              <a:cxnLst/>
              <a:rect l="l" t="t" r="r" b="b"/>
              <a:pathLst>
                <a:path w="212089" h="634364">
                  <a:moveTo>
                    <a:pt x="211705" y="634343"/>
                  </a:moveTo>
                  <a:lnTo>
                    <a:pt x="0" y="0"/>
                  </a:lnTo>
                </a:path>
              </a:pathLst>
            </a:custGeom>
            <a:ln w="89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463233" y="2349652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4" h="45085">
                  <a:moveTo>
                    <a:pt x="22758" y="0"/>
                  </a:moveTo>
                  <a:lnTo>
                    <a:pt x="13839" y="1767"/>
                  </a:lnTo>
                  <a:lnTo>
                    <a:pt x="6611" y="6608"/>
                  </a:lnTo>
                  <a:lnTo>
                    <a:pt x="1768" y="13828"/>
                  </a:lnTo>
                  <a:lnTo>
                    <a:pt x="0" y="22733"/>
                  </a:lnTo>
                  <a:lnTo>
                    <a:pt x="1768" y="31329"/>
                  </a:lnTo>
                  <a:lnTo>
                    <a:pt x="6611" y="38390"/>
                  </a:lnTo>
                  <a:lnTo>
                    <a:pt x="13839" y="43173"/>
                  </a:lnTo>
                  <a:lnTo>
                    <a:pt x="22758" y="44932"/>
                  </a:lnTo>
                  <a:lnTo>
                    <a:pt x="31363" y="43173"/>
                  </a:lnTo>
                  <a:lnTo>
                    <a:pt x="38433" y="38390"/>
                  </a:lnTo>
                  <a:lnTo>
                    <a:pt x="43221" y="31329"/>
                  </a:lnTo>
                  <a:lnTo>
                    <a:pt x="44983" y="22733"/>
                  </a:lnTo>
                  <a:lnTo>
                    <a:pt x="43221" y="13828"/>
                  </a:lnTo>
                  <a:lnTo>
                    <a:pt x="38433" y="6608"/>
                  </a:lnTo>
                  <a:lnTo>
                    <a:pt x="31363" y="1767"/>
                  </a:lnTo>
                  <a:lnTo>
                    <a:pt x="227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260516" y="1869668"/>
              <a:ext cx="0" cy="189865"/>
            </a:xfrm>
            <a:custGeom>
              <a:avLst/>
              <a:gdLst/>
              <a:ahLst/>
              <a:cxnLst/>
              <a:rect l="l" t="t" r="r" b="b"/>
              <a:pathLst>
                <a:path h="189864">
                  <a:moveTo>
                    <a:pt x="0" y="0"/>
                  </a:moveTo>
                  <a:lnTo>
                    <a:pt x="0" y="189510"/>
                  </a:lnTo>
                </a:path>
              </a:pathLst>
            </a:custGeom>
            <a:ln w="354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225057" y="2032482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5">
                  <a:moveTo>
                    <a:pt x="22758" y="0"/>
                  </a:moveTo>
                  <a:lnTo>
                    <a:pt x="13844" y="1767"/>
                  </a:lnTo>
                  <a:lnTo>
                    <a:pt x="6616" y="6607"/>
                  </a:lnTo>
                  <a:lnTo>
                    <a:pt x="1770" y="13823"/>
                  </a:lnTo>
                  <a:lnTo>
                    <a:pt x="0" y="22720"/>
                  </a:lnTo>
                  <a:lnTo>
                    <a:pt x="1770" y="31323"/>
                  </a:lnTo>
                  <a:lnTo>
                    <a:pt x="6616" y="38388"/>
                  </a:lnTo>
                  <a:lnTo>
                    <a:pt x="13844" y="43172"/>
                  </a:lnTo>
                  <a:lnTo>
                    <a:pt x="22758" y="44932"/>
                  </a:lnTo>
                  <a:lnTo>
                    <a:pt x="31371" y="43172"/>
                  </a:lnTo>
                  <a:lnTo>
                    <a:pt x="38444" y="38388"/>
                  </a:lnTo>
                  <a:lnTo>
                    <a:pt x="43234" y="31323"/>
                  </a:lnTo>
                  <a:lnTo>
                    <a:pt x="44996" y="22720"/>
                  </a:lnTo>
                  <a:lnTo>
                    <a:pt x="43234" y="13823"/>
                  </a:lnTo>
                  <a:lnTo>
                    <a:pt x="38444" y="6607"/>
                  </a:lnTo>
                  <a:lnTo>
                    <a:pt x="31371" y="1767"/>
                  </a:lnTo>
                  <a:lnTo>
                    <a:pt x="227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803011" y="1763939"/>
              <a:ext cx="556260" cy="449580"/>
            </a:xfrm>
            <a:custGeom>
              <a:avLst/>
              <a:gdLst/>
              <a:ahLst/>
              <a:cxnLst/>
              <a:rect l="l" t="t" r="r" b="b"/>
              <a:pathLst>
                <a:path w="556259" h="449580">
                  <a:moveTo>
                    <a:pt x="0" y="449326"/>
                  </a:moveTo>
                  <a:lnTo>
                    <a:pt x="555726" y="0"/>
                  </a:lnTo>
                </a:path>
              </a:pathLst>
            </a:custGeom>
            <a:ln w="89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780783" y="2191067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4" h="45085">
                  <a:moveTo>
                    <a:pt x="22758" y="0"/>
                  </a:moveTo>
                  <a:lnTo>
                    <a:pt x="13844" y="1767"/>
                  </a:lnTo>
                  <a:lnTo>
                    <a:pt x="6616" y="6608"/>
                  </a:lnTo>
                  <a:lnTo>
                    <a:pt x="1770" y="13828"/>
                  </a:lnTo>
                  <a:lnTo>
                    <a:pt x="0" y="22733"/>
                  </a:lnTo>
                  <a:lnTo>
                    <a:pt x="1770" y="31329"/>
                  </a:lnTo>
                  <a:lnTo>
                    <a:pt x="6616" y="38390"/>
                  </a:lnTo>
                  <a:lnTo>
                    <a:pt x="13844" y="43173"/>
                  </a:lnTo>
                  <a:lnTo>
                    <a:pt x="22758" y="44932"/>
                  </a:lnTo>
                  <a:lnTo>
                    <a:pt x="31369" y="43173"/>
                  </a:lnTo>
                  <a:lnTo>
                    <a:pt x="38438" y="38390"/>
                  </a:lnTo>
                  <a:lnTo>
                    <a:pt x="43223" y="31329"/>
                  </a:lnTo>
                  <a:lnTo>
                    <a:pt x="44983" y="22733"/>
                  </a:lnTo>
                  <a:lnTo>
                    <a:pt x="43223" y="13828"/>
                  </a:lnTo>
                  <a:lnTo>
                    <a:pt x="38438" y="6608"/>
                  </a:lnTo>
                  <a:lnTo>
                    <a:pt x="31369" y="1767"/>
                  </a:lnTo>
                  <a:lnTo>
                    <a:pt x="227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903264" y="1552496"/>
              <a:ext cx="608965" cy="317500"/>
            </a:xfrm>
            <a:custGeom>
              <a:avLst/>
              <a:gdLst/>
              <a:ahLst/>
              <a:cxnLst/>
              <a:rect l="l" t="t" r="r" b="b"/>
              <a:pathLst>
                <a:path w="608965" h="317500">
                  <a:moveTo>
                    <a:pt x="608653" y="0"/>
                  </a:moveTo>
                  <a:lnTo>
                    <a:pt x="0" y="0"/>
                  </a:lnTo>
                  <a:lnTo>
                    <a:pt x="0" y="317172"/>
                  </a:lnTo>
                  <a:lnTo>
                    <a:pt x="608653" y="317172"/>
                  </a:lnTo>
                  <a:lnTo>
                    <a:pt x="60865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903263" y="1552490"/>
              <a:ext cx="608965" cy="317500"/>
            </a:xfrm>
            <a:custGeom>
              <a:avLst/>
              <a:gdLst/>
              <a:ahLst/>
              <a:cxnLst/>
              <a:rect l="l" t="t" r="r" b="b"/>
              <a:pathLst>
                <a:path w="608965" h="317500">
                  <a:moveTo>
                    <a:pt x="0" y="0"/>
                  </a:moveTo>
                  <a:lnTo>
                    <a:pt x="0" y="317171"/>
                  </a:lnTo>
                  <a:lnTo>
                    <a:pt x="608653" y="317171"/>
                  </a:lnTo>
                  <a:lnTo>
                    <a:pt x="608653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7350165" y="1061850"/>
            <a:ext cx="633730" cy="2017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0170" marR="82550" algn="ctr">
              <a:lnSpc>
                <a:spcPct val="104000"/>
              </a:lnSpc>
              <a:spcBef>
                <a:spcPts val="95"/>
              </a:spcBef>
            </a:pPr>
            <a:r>
              <a:rPr sz="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Flight </a:t>
            </a:r>
            <a:r>
              <a:rPr sz="4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Controls  </a:t>
            </a:r>
            <a:r>
              <a:rPr sz="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Flight</a:t>
            </a:r>
            <a:r>
              <a:rPr sz="4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Management</a:t>
            </a:r>
            <a:endParaRPr sz="400">
              <a:latin typeface="Arial" panose="020B0604020202020204"/>
              <a:cs typeface="Arial" panose="020B0604020202020204"/>
            </a:endParaRPr>
          </a:p>
          <a:p>
            <a:pPr algn="ctr">
              <a:spcBef>
                <a:spcPts val="20"/>
              </a:spcBef>
            </a:pPr>
            <a:r>
              <a:rPr sz="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Inertial </a:t>
            </a:r>
            <a:r>
              <a:rPr sz="4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Reference</a:t>
            </a:r>
            <a:r>
              <a:rPr sz="4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System</a:t>
            </a:r>
            <a:endParaRPr sz="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8579643" y="2418301"/>
            <a:ext cx="608965" cy="286104"/>
          </a:xfrm>
          <a:prstGeom prst="rect">
            <a:avLst/>
          </a:prstGeom>
          <a:solidFill>
            <a:srgbClr val="CC0000"/>
          </a:solidFill>
          <a:ln w="317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16205" marR="107950" indent="116205">
              <a:lnSpc>
                <a:spcPct val="104000"/>
              </a:lnSpc>
              <a:spcBef>
                <a:spcPts val="235"/>
              </a:spcBef>
            </a:pPr>
            <a:r>
              <a:rPr sz="4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Radar  Sensor</a:t>
            </a:r>
            <a:r>
              <a:rPr sz="400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systems</a:t>
            </a:r>
            <a:endParaRPr sz="400">
              <a:latin typeface="Arial" panose="020B0604020202020204"/>
              <a:cs typeface="Arial" panose="020B0604020202020204"/>
            </a:endParaRPr>
          </a:p>
          <a:p>
            <a:pPr marL="219710" marR="212090" indent="635" algn="ctr">
              <a:lnSpc>
                <a:spcPct val="104000"/>
              </a:lnSpc>
            </a:pPr>
            <a:r>
              <a:rPr sz="4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FLIR  </a:t>
            </a:r>
            <a:r>
              <a:rPr sz="4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EO/OP</a:t>
            </a:r>
            <a:endParaRPr sz="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6934163" y="1946779"/>
            <a:ext cx="927735" cy="582295"/>
            <a:chOff x="5475090" y="2455379"/>
            <a:chExt cx="927735" cy="582295"/>
          </a:xfrm>
        </p:grpSpPr>
        <p:sp>
          <p:nvSpPr>
            <p:cNvPr id="114" name="object 114"/>
            <p:cNvSpPr/>
            <p:nvPr/>
          </p:nvSpPr>
          <p:spPr>
            <a:xfrm>
              <a:off x="5479852" y="2477576"/>
              <a:ext cx="899794" cy="555625"/>
            </a:xfrm>
            <a:custGeom>
              <a:avLst/>
              <a:gdLst/>
              <a:ahLst/>
              <a:cxnLst/>
              <a:rect l="l" t="t" r="r" b="b"/>
              <a:pathLst>
                <a:path w="899795" h="555625">
                  <a:moveTo>
                    <a:pt x="899748" y="0"/>
                  </a:moveTo>
                  <a:lnTo>
                    <a:pt x="0" y="555050"/>
                  </a:lnTo>
                </a:path>
              </a:pathLst>
            </a:custGeom>
            <a:ln w="89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357378" y="2455379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5">
                  <a:moveTo>
                    <a:pt x="22758" y="0"/>
                  </a:moveTo>
                  <a:lnTo>
                    <a:pt x="13844" y="1767"/>
                  </a:lnTo>
                  <a:lnTo>
                    <a:pt x="6616" y="6608"/>
                  </a:lnTo>
                  <a:lnTo>
                    <a:pt x="1770" y="13828"/>
                  </a:lnTo>
                  <a:lnTo>
                    <a:pt x="0" y="22733"/>
                  </a:lnTo>
                  <a:lnTo>
                    <a:pt x="1770" y="31329"/>
                  </a:lnTo>
                  <a:lnTo>
                    <a:pt x="6616" y="38390"/>
                  </a:lnTo>
                  <a:lnTo>
                    <a:pt x="13844" y="43173"/>
                  </a:lnTo>
                  <a:lnTo>
                    <a:pt x="22758" y="44932"/>
                  </a:lnTo>
                  <a:lnTo>
                    <a:pt x="31363" y="43173"/>
                  </a:lnTo>
                  <a:lnTo>
                    <a:pt x="38433" y="38390"/>
                  </a:lnTo>
                  <a:lnTo>
                    <a:pt x="43221" y="31329"/>
                  </a:lnTo>
                  <a:lnTo>
                    <a:pt x="44983" y="22733"/>
                  </a:lnTo>
                  <a:lnTo>
                    <a:pt x="43221" y="13828"/>
                  </a:lnTo>
                  <a:lnTo>
                    <a:pt x="38433" y="6608"/>
                  </a:lnTo>
                  <a:lnTo>
                    <a:pt x="31363" y="1767"/>
                  </a:lnTo>
                  <a:lnTo>
                    <a:pt x="227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6541977" y="2471163"/>
            <a:ext cx="608965" cy="257378"/>
          </a:xfrm>
          <a:prstGeom prst="rect">
            <a:avLst/>
          </a:prstGeom>
          <a:solidFill>
            <a:srgbClr val="CC0000"/>
          </a:solidFill>
          <a:ln w="317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spcBef>
                <a:spcPts val="30"/>
              </a:spcBef>
            </a:pPr>
            <a:endParaRPr sz="400">
              <a:latin typeface="Times New Roman" panose="02020603050405020304"/>
              <a:cs typeface="Times New Roman" panose="02020603050405020304"/>
            </a:endParaRPr>
          </a:p>
          <a:p>
            <a:pPr marL="92075" marR="83185" indent="-635" algn="ctr">
              <a:lnSpc>
                <a:spcPct val="104000"/>
              </a:lnSpc>
            </a:pPr>
            <a:r>
              <a:rPr sz="4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Engine Controls  Engine</a:t>
            </a:r>
            <a:r>
              <a:rPr sz="400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Monitoring </a:t>
            </a:r>
            <a:r>
              <a:rPr sz="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Fire</a:t>
            </a:r>
            <a:r>
              <a:rPr sz="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Control</a:t>
            </a:r>
            <a:endParaRPr sz="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6934163" y="1867481"/>
            <a:ext cx="1147445" cy="608965"/>
            <a:chOff x="5475090" y="2376081"/>
            <a:chExt cx="1147445" cy="608965"/>
          </a:xfrm>
        </p:grpSpPr>
        <p:sp>
          <p:nvSpPr>
            <p:cNvPr id="118" name="object 118"/>
            <p:cNvSpPr/>
            <p:nvPr/>
          </p:nvSpPr>
          <p:spPr>
            <a:xfrm>
              <a:off x="6538379" y="2477575"/>
              <a:ext cx="80010" cy="476250"/>
            </a:xfrm>
            <a:custGeom>
              <a:avLst/>
              <a:gdLst/>
              <a:ahLst/>
              <a:cxnLst/>
              <a:rect l="l" t="t" r="r" b="b"/>
              <a:pathLst>
                <a:path w="80009" h="476250">
                  <a:moveTo>
                    <a:pt x="0" y="0"/>
                  </a:moveTo>
                  <a:lnTo>
                    <a:pt x="79389" y="475757"/>
                  </a:lnTo>
                </a:path>
              </a:pathLst>
            </a:custGeom>
            <a:ln w="8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516154" y="2455379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4" h="45085">
                  <a:moveTo>
                    <a:pt x="22758" y="0"/>
                  </a:moveTo>
                  <a:lnTo>
                    <a:pt x="13844" y="1767"/>
                  </a:lnTo>
                  <a:lnTo>
                    <a:pt x="6616" y="6608"/>
                  </a:lnTo>
                  <a:lnTo>
                    <a:pt x="1770" y="13828"/>
                  </a:lnTo>
                  <a:lnTo>
                    <a:pt x="0" y="22733"/>
                  </a:lnTo>
                  <a:lnTo>
                    <a:pt x="1770" y="31329"/>
                  </a:lnTo>
                  <a:lnTo>
                    <a:pt x="6616" y="38390"/>
                  </a:lnTo>
                  <a:lnTo>
                    <a:pt x="13844" y="43173"/>
                  </a:lnTo>
                  <a:lnTo>
                    <a:pt x="22758" y="44932"/>
                  </a:lnTo>
                  <a:lnTo>
                    <a:pt x="31363" y="43173"/>
                  </a:lnTo>
                  <a:lnTo>
                    <a:pt x="38433" y="38390"/>
                  </a:lnTo>
                  <a:lnTo>
                    <a:pt x="43221" y="31329"/>
                  </a:lnTo>
                  <a:lnTo>
                    <a:pt x="44983" y="22733"/>
                  </a:lnTo>
                  <a:lnTo>
                    <a:pt x="43221" y="13828"/>
                  </a:lnTo>
                  <a:lnTo>
                    <a:pt x="38433" y="6608"/>
                  </a:lnTo>
                  <a:lnTo>
                    <a:pt x="31363" y="1767"/>
                  </a:lnTo>
                  <a:lnTo>
                    <a:pt x="227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479852" y="2398283"/>
              <a:ext cx="106045" cy="581660"/>
            </a:xfrm>
            <a:custGeom>
              <a:avLst/>
              <a:gdLst/>
              <a:ahLst/>
              <a:cxnLst/>
              <a:rect l="l" t="t" r="r" b="b"/>
              <a:pathLst>
                <a:path w="106045" h="581660">
                  <a:moveTo>
                    <a:pt x="105852" y="0"/>
                  </a:moveTo>
                  <a:lnTo>
                    <a:pt x="0" y="581481"/>
                  </a:lnTo>
                </a:path>
              </a:pathLst>
            </a:custGeom>
            <a:ln w="8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563476" y="2376081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5">
                  <a:moveTo>
                    <a:pt x="22758" y="0"/>
                  </a:moveTo>
                  <a:lnTo>
                    <a:pt x="13844" y="1767"/>
                  </a:lnTo>
                  <a:lnTo>
                    <a:pt x="6616" y="6608"/>
                  </a:lnTo>
                  <a:lnTo>
                    <a:pt x="1770" y="13828"/>
                  </a:lnTo>
                  <a:lnTo>
                    <a:pt x="0" y="22732"/>
                  </a:lnTo>
                  <a:lnTo>
                    <a:pt x="1770" y="31329"/>
                  </a:lnTo>
                  <a:lnTo>
                    <a:pt x="6616" y="38390"/>
                  </a:lnTo>
                  <a:lnTo>
                    <a:pt x="13844" y="43173"/>
                  </a:lnTo>
                  <a:lnTo>
                    <a:pt x="22758" y="44932"/>
                  </a:lnTo>
                  <a:lnTo>
                    <a:pt x="31371" y="43173"/>
                  </a:lnTo>
                  <a:lnTo>
                    <a:pt x="38444" y="38390"/>
                  </a:lnTo>
                  <a:lnTo>
                    <a:pt x="43234" y="31329"/>
                  </a:lnTo>
                  <a:lnTo>
                    <a:pt x="44996" y="22732"/>
                  </a:lnTo>
                  <a:lnTo>
                    <a:pt x="43234" y="13828"/>
                  </a:lnTo>
                  <a:lnTo>
                    <a:pt x="38444" y="6608"/>
                  </a:lnTo>
                  <a:lnTo>
                    <a:pt x="31371" y="1767"/>
                  </a:lnTo>
                  <a:lnTo>
                    <a:pt x="227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247285" y="2715454"/>
              <a:ext cx="370840" cy="264795"/>
            </a:xfrm>
            <a:custGeom>
              <a:avLst/>
              <a:gdLst/>
              <a:ahLst/>
              <a:cxnLst/>
              <a:rect l="l" t="t" r="r" b="b"/>
              <a:pathLst>
                <a:path w="370840" h="264794">
                  <a:moveTo>
                    <a:pt x="0" y="0"/>
                  </a:moveTo>
                  <a:lnTo>
                    <a:pt x="370484" y="264309"/>
                  </a:lnTo>
                </a:path>
              </a:pathLst>
            </a:custGeom>
            <a:ln w="89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225057" y="2693250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5">
                  <a:moveTo>
                    <a:pt x="22758" y="0"/>
                  </a:moveTo>
                  <a:lnTo>
                    <a:pt x="13844" y="1767"/>
                  </a:lnTo>
                  <a:lnTo>
                    <a:pt x="6616" y="6608"/>
                  </a:lnTo>
                  <a:lnTo>
                    <a:pt x="1770" y="13828"/>
                  </a:lnTo>
                  <a:lnTo>
                    <a:pt x="0" y="22733"/>
                  </a:lnTo>
                  <a:lnTo>
                    <a:pt x="1770" y="31334"/>
                  </a:lnTo>
                  <a:lnTo>
                    <a:pt x="6616" y="38395"/>
                  </a:lnTo>
                  <a:lnTo>
                    <a:pt x="13844" y="43174"/>
                  </a:lnTo>
                  <a:lnTo>
                    <a:pt x="22758" y="44932"/>
                  </a:lnTo>
                  <a:lnTo>
                    <a:pt x="31371" y="43174"/>
                  </a:lnTo>
                  <a:lnTo>
                    <a:pt x="38444" y="38395"/>
                  </a:lnTo>
                  <a:lnTo>
                    <a:pt x="43234" y="31334"/>
                  </a:lnTo>
                  <a:lnTo>
                    <a:pt x="44996" y="22733"/>
                  </a:lnTo>
                  <a:lnTo>
                    <a:pt x="43234" y="13828"/>
                  </a:lnTo>
                  <a:lnTo>
                    <a:pt x="38444" y="6608"/>
                  </a:lnTo>
                  <a:lnTo>
                    <a:pt x="31371" y="1767"/>
                  </a:lnTo>
                  <a:lnTo>
                    <a:pt x="227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4" name="object 124"/>
          <p:cNvSpPr txBox="1"/>
          <p:nvPr/>
        </p:nvSpPr>
        <p:spPr>
          <a:xfrm>
            <a:off x="7706357" y="2444732"/>
            <a:ext cx="608965" cy="222112"/>
          </a:xfrm>
          <a:prstGeom prst="rect">
            <a:avLst/>
          </a:prstGeom>
          <a:solidFill>
            <a:srgbClr val="CC0000"/>
          </a:solidFill>
          <a:ln w="317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66675" marR="58420" indent="33655">
              <a:lnSpc>
                <a:spcPct val="104000"/>
              </a:lnSpc>
              <a:spcBef>
                <a:spcPts val="235"/>
              </a:spcBef>
            </a:pPr>
            <a:r>
              <a:rPr sz="4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Weapons Control  Stores</a:t>
            </a:r>
            <a:r>
              <a:rPr sz="400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Management  Targeting</a:t>
            </a:r>
            <a:r>
              <a:rPr sz="400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Computer</a:t>
            </a:r>
            <a:endParaRPr sz="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25" name="object 125"/>
          <p:cNvGrpSpPr/>
          <p:nvPr/>
        </p:nvGrpSpPr>
        <p:grpSpPr>
          <a:xfrm>
            <a:off x="8472201" y="1042303"/>
            <a:ext cx="612140" cy="1381125"/>
            <a:chOff x="7013129" y="1550903"/>
            <a:chExt cx="612140" cy="1381125"/>
          </a:xfrm>
        </p:grpSpPr>
        <p:sp>
          <p:nvSpPr>
            <p:cNvPr id="126" name="object 126"/>
            <p:cNvSpPr/>
            <p:nvPr/>
          </p:nvSpPr>
          <p:spPr>
            <a:xfrm>
              <a:off x="7517517" y="2451144"/>
              <a:ext cx="80010" cy="476250"/>
            </a:xfrm>
            <a:custGeom>
              <a:avLst/>
              <a:gdLst/>
              <a:ahLst/>
              <a:cxnLst/>
              <a:rect l="l" t="t" r="r" b="b"/>
              <a:pathLst>
                <a:path w="80009" h="476250">
                  <a:moveTo>
                    <a:pt x="79389" y="0"/>
                  </a:moveTo>
                  <a:lnTo>
                    <a:pt x="0" y="475757"/>
                  </a:lnTo>
                </a:path>
              </a:pathLst>
            </a:custGeom>
            <a:ln w="8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574686" y="2428951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4" h="45085">
                  <a:moveTo>
                    <a:pt x="22758" y="0"/>
                  </a:moveTo>
                  <a:lnTo>
                    <a:pt x="13839" y="1765"/>
                  </a:lnTo>
                  <a:lnTo>
                    <a:pt x="6611" y="6602"/>
                  </a:lnTo>
                  <a:lnTo>
                    <a:pt x="1768" y="13817"/>
                  </a:lnTo>
                  <a:lnTo>
                    <a:pt x="0" y="22720"/>
                  </a:lnTo>
                  <a:lnTo>
                    <a:pt x="1768" y="31323"/>
                  </a:lnTo>
                  <a:lnTo>
                    <a:pt x="6611" y="38388"/>
                  </a:lnTo>
                  <a:lnTo>
                    <a:pt x="13839" y="43172"/>
                  </a:lnTo>
                  <a:lnTo>
                    <a:pt x="22758" y="44932"/>
                  </a:lnTo>
                  <a:lnTo>
                    <a:pt x="31363" y="43172"/>
                  </a:lnTo>
                  <a:lnTo>
                    <a:pt x="38433" y="38388"/>
                  </a:lnTo>
                  <a:lnTo>
                    <a:pt x="43221" y="31323"/>
                  </a:lnTo>
                  <a:lnTo>
                    <a:pt x="44983" y="22720"/>
                  </a:lnTo>
                  <a:lnTo>
                    <a:pt x="43221" y="13817"/>
                  </a:lnTo>
                  <a:lnTo>
                    <a:pt x="38433" y="6602"/>
                  </a:lnTo>
                  <a:lnTo>
                    <a:pt x="31363" y="1765"/>
                  </a:lnTo>
                  <a:lnTo>
                    <a:pt x="227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305811" y="1763939"/>
              <a:ext cx="53340" cy="581660"/>
            </a:xfrm>
            <a:custGeom>
              <a:avLst/>
              <a:gdLst/>
              <a:ahLst/>
              <a:cxnLst/>
              <a:rect l="l" t="t" r="r" b="b"/>
              <a:pathLst>
                <a:path w="53340" h="581660">
                  <a:moveTo>
                    <a:pt x="0" y="581481"/>
                  </a:moveTo>
                  <a:lnTo>
                    <a:pt x="52926" y="0"/>
                  </a:lnTo>
                </a:path>
              </a:pathLst>
            </a:custGeom>
            <a:ln w="8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283589" y="2323223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4" h="45085">
                  <a:moveTo>
                    <a:pt x="22758" y="0"/>
                  </a:moveTo>
                  <a:lnTo>
                    <a:pt x="13844" y="1767"/>
                  </a:lnTo>
                  <a:lnTo>
                    <a:pt x="6616" y="6608"/>
                  </a:lnTo>
                  <a:lnTo>
                    <a:pt x="1770" y="13828"/>
                  </a:lnTo>
                  <a:lnTo>
                    <a:pt x="0" y="22733"/>
                  </a:lnTo>
                  <a:lnTo>
                    <a:pt x="1770" y="31329"/>
                  </a:lnTo>
                  <a:lnTo>
                    <a:pt x="6616" y="38390"/>
                  </a:lnTo>
                  <a:lnTo>
                    <a:pt x="13844" y="43173"/>
                  </a:lnTo>
                  <a:lnTo>
                    <a:pt x="22758" y="44932"/>
                  </a:lnTo>
                  <a:lnTo>
                    <a:pt x="31363" y="43173"/>
                  </a:lnTo>
                  <a:lnTo>
                    <a:pt x="38433" y="38390"/>
                  </a:lnTo>
                  <a:lnTo>
                    <a:pt x="43221" y="31329"/>
                  </a:lnTo>
                  <a:lnTo>
                    <a:pt x="44983" y="22733"/>
                  </a:lnTo>
                  <a:lnTo>
                    <a:pt x="43221" y="13828"/>
                  </a:lnTo>
                  <a:lnTo>
                    <a:pt x="38433" y="6608"/>
                  </a:lnTo>
                  <a:lnTo>
                    <a:pt x="31363" y="1767"/>
                  </a:lnTo>
                  <a:lnTo>
                    <a:pt x="227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014717" y="1552496"/>
              <a:ext cx="608965" cy="317500"/>
            </a:xfrm>
            <a:custGeom>
              <a:avLst/>
              <a:gdLst/>
              <a:ahLst/>
              <a:cxnLst/>
              <a:rect l="l" t="t" r="r" b="b"/>
              <a:pathLst>
                <a:path w="608965" h="317500">
                  <a:moveTo>
                    <a:pt x="608652" y="0"/>
                  </a:moveTo>
                  <a:lnTo>
                    <a:pt x="0" y="0"/>
                  </a:lnTo>
                  <a:lnTo>
                    <a:pt x="0" y="317172"/>
                  </a:lnTo>
                  <a:lnTo>
                    <a:pt x="608652" y="317172"/>
                  </a:lnTo>
                  <a:lnTo>
                    <a:pt x="608652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014716" y="1552490"/>
              <a:ext cx="608965" cy="317500"/>
            </a:xfrm>
            <a:custGeom>
              <a:avLst/>
              <a:gdLst/>
              <a:ahLst/>
              <a:cxnLst/>
              <a:rect l="l" t="t" r="r" b="b"/>
              <a:pathLst>
                <a:path w="608965" h="317500">
                  <a:moveTo>
                    <a:pt x="0" y="0"/>
                  </a:moveTo>
                  <a:lnTo>
                    <a:pt x="0" y="317171"/>
                  </a:lnTo>
                  <a:lnTo>
                    <a:pt x="608653" y="317171"/>
                  </a:lnTo>
                  <a:lnTo>
                    <a:pt x="608653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2" name="object 132"/>
          <p:cNvSpPr txBox="1"/>
          <p:nvPr/>
        </p:nvSpPr>
        <p:spPr>
          <a:xfrm>
            <a:off x="8473791" y="1043895"/>
            <a:ext cx="608965" cy="219676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56515" marR="48895" indent="147320">
              <a:lnSpc>
                <a:spcPct val="104000"/>
              </a:lnSpc>
              <a:spcBef>
                <a:spcPts val="235"/>
              </a:spcBef>
            </a:pPr>
            <a:r>
              <a:rPr sz="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Displays  </a:t>
            </a:r>
            <a:r>
              <a:rPr sz="4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Navigation</a:t>
            </a:r>
            <a:r>
              <a:rPr sz="400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Computer</a:t>
            </a:r>
            <a:endParaRPr sz="400">
              <a:latin typeface="Arial" panose="020B0604020202020204"/>
              <a:cs typeface="Arial" panose="020B0604020202020204"/>
            </a:endParaRPr>
          </a:p>
          <a:p>
            <a:pPr marL="91440">
              <a:spcBef>
                <a:spcPts val="20"/>
              </a:spcBef>
            </a:pPr>
            <a:r>
              <a:rPr sz="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Mission</a:t>
            </a:r>
            <a:r>
              <a:rPr sz="4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Computer</a:t>
            </a:r>
            <a:endParaRPr sz="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33" name="object 133"/>
          <p:cNvGrpSpPr/>
          <p:nvPr/>
        </p:nvGrpSpPr>
        <p:grpSpPr>
          <a:xfrm>
            <a:off x="2926100" y="3098090"/>
            <a:ext cx="2334895" cy="3053080"/>
            <a:chOff x="1467027" y="3606691"/>
            <a:chExt cx="2334895" cy="3053080"/>
          </a:xfrm>
        </p:grpSpPr>
        <p:sp>
          <p:nvSpPr>
            <p:cNvPr id="134" name="object 134"/>
            <p:cNvSpPr/>
            <p:nvPr/>
          </p:nvSpPr>
          <p:spPr>
            <a:xfrm>
              <a:off x="1467027" y="3606691"/>
              <a:ext cx="2334895" cy="3053080"/>
            </a:xfrm>
            <a:custGeom>
              <a:avLst/>
              <a:gdLst/>
              <a:ahLst/>
              <a:cxnLst/>
              <a:rect l="l" t="t" r="r" b="b"/>
              <a:pathLst>
                <a:path w="2334895" h="3053079">
                  <a:moveTo>
                    <a:pt x="2334666" y="0"/>
                  </a:moveTo>
                  <a:lnTo>
                    <a:pt x="0" y="0"/>
                  </a:lnTo>
                  <a:lnTo>
                    <a:pt x="0" y="3052914"/>
                  </a:lnTo>
                  <a:lnTo>
                    <a:pt x="2334666" y="3052914"/>
                  </a:lnTo>
                  <a:lnTo>
                    <a:pt x="2334666" y="0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467027" y="4877091"/>
              <a:ext cx="2334895" cy="0"/>
            </a:xfrm>
            <a:custGeom>
              <a:avLst/>
              <a:gdLst/>
              <a:ahLst/>
              <a:cxnLst/>
              <a:rect l="l" t="t" r="r" b="b"/>
              <a:pathLst>
                <a:path w="2334895">
                  <a:moveTo>
                    <a:pt x="2334666" y="0"/>
                  </a:moveTo>
                  <a:lnTo>
                    <a:pt x="0" y="0"/>
                  </a:lnTo>
                  <a:lnTo>
                    <a:pt x="2334666" y="0"/>
                  </a:lnTo>
                  <a:close/>
                </a:path>
              </a:pathLst>
            </a:custGeom>
            <a:solidFill>
              <a:srgbClr val="DCDC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467027" y="4873542"/>
              <a:ext cx="2334895" cy="7620"/>
            </a:xfrm>
            <a:custGeom>
              <a:avLst/>
              <a:gdLst/>
              <a:ahLst/>
              <a:cxnLst/>
              <a:rect l="l" t="t" r="r" b="b"/>
              <a:pathLst>
                <a:path w="2334895" h="7620">
                  <a:moveTo>
                    <a:pt x="0" y="0"/>
                  </a:moveTo>
                  <a:lnTo>
                    <a:pt x="0" y="7098"/>
                  </a:lnTo>
                  <a:lnTo>
                    <a:pt x="2334666" y="7098"/>
                  </a:lnTo>
                  <a:lnTo>
                    <a:pt x="23346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1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7" name="object 137"/>
          <p:cNvSpPr txBox="1"/>
          <p:nvPr/>
        </p:nvSpPr>
        <p:spPr>
          <a:xfrm>
            <a:off x="3537297" y="3628946"/>
            <a:ext cx="409575" cy="228268"/>
          </a:xfrm>
          <a:prstGeom prst="rect">
            <a:avLst/>
          </a:prstGeom>
          <a:solidFill>
            <a:srgbClr val="9AC2B9"/>
          </a:solidFill>
          <a:ln w="5322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00">
              <a:latin typeface="Times New Roman" panose="02020603050405020304"/>
              <a:cs typeface="Times New Roman" panose="02020603050405020304"/>
            </a:endParaRPr>
          </a:p>
          <a:p>
            <a:pPr>
              <a:spcBef>
                <a:spcPts val="55"/>
              </a:spcBef>
            </a:pPr>
            <a:endParaRPr sz="450">
              <a:latin typeface="Times New Roman" panose="02020603050405020304"/>
              <a:cs typeface="Times New Roman" panose="02020603050405020304"/>
            </a:endParaRPr>
          </a:p>
          <a:p>
            <a:pPr marL="88900"/>
            <a:r>
              <a:rPr sz="450" b="1" spc="-6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Autopilot</a:t>
            </a:r>
            <a:endParaRPr sz="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4765006" y="3628947"/>
            <a:ext cx="409575" cy="298159"/>
          </a:xfrm>
          <a:prstGeom prst="rect">
            <a:avLst/>
          </a:prstGeom>
          <a:solidFill>
            <a:srgbClr val="9AC2B9"/>
          </a:solidFill>
          <a:ln w="5322">
            <a:solidFill>
              <a:srgbClr val="231F2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spcBef>
                <a:spcPts val="45"/>
              </a:spcBef>
            </a:pPr>
            <a:endParaRPr sz="650">
              <a:latin typeface="Times New Roman" panose="02020603050405020304"/>
              <a:cs typeface="Times New Roman" panose="02020603050405020304"/>
            </a:endParaRPr>
          </a:p>
          <a:p>
            <a:pPr marL="93345" marR="85725" algn="ctr">
              <a:lnSpc>
                <a:spcPts val="500"/>
              </a:lnSpc>
              <a:spcBef>
                <a:spcPts val="5"/>
              </a:spcBef>
            </a:pPr>
            <a:r>
              <a:rPr sz="450" b="1" spc="-6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Other  </a:t>
            </a:r>
            <a:r>
              <a:rPr sz="450" b="1" spc="-9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" b="1" spc="-6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ys</a:t>
            </a:r>
            <a:r>
              <a:rPr sz="450" b="1" spc="-4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" b="1" spc="-8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ems</a:t>
            </a:r>
            <a:r>
              <a:rPr sz="450" b="1" spc="-5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,  etc.</a:t>
            </a:r>
            <a:endParaRPr sz="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4483641" y="3736993"/>
            <a:ext cx="268605" cy="814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  <a:tabLst>
                <a:tab pos="255270" algn="l"/>
              </a:tabLst>
            </a:pPr>
            <a:r>
              <a:rPr sz="450" b="1" u="dash" spc="-50" dirty="0">
                <a:solidFill>
                  <a:srgbClr val="010202"/>
                </a:solidFill>
                <a:uFill>
                  <a:solidFill>
                    <a:srgbClr val="3F3F3F"/>
                  </a:solidFill>
                </a:uFill>
                <a:latin typeface="Verdana" panose="020B0604030504040204"/>
                <a:cs typeface="Verdana" panose="020B0604030504040204"/>
              </a:rPr>
              <a:t> 	</a:t>
            </a:r>
            <a:endParaRPr sz="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4048839" y="3628946"/>
            <a:ext cx="409575" cy="256480"/>
          </a:xfrm>
          <a:prstGeom prst="rect">
            <a:avLst/>
          </a:prstGeom>
          <a:solidFill>
            <a:srgbClr val="9AC2B9"/>
          </a:solidFill>
          <a:ln w="5322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00">
              <a:latin typeface="Times New Roman" panose="02020603050405020304"/>
              <a:cs typeface="Times New Roman" panose="02020603050405020304"/>
            </a:endParaRPr>
          </a:p>
          <a:p>
            <a:pPr marL="111760" marR="76200" indent="-28575">
              <a:lnSpc>
                <a:spcPts val="500"/>
              </a:lnSpc>
              <a:spcBef>
                <a:spcPts val="420"/>
              </a:spcBef>
            </a:pPr>
            <a:r>
              <a:rPr sz="450" b="1" spc="-6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Heads-up  Display</a:t>
            </a:r>
            <a:endParaRPr sz="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3025755" y="3628946"/>
            <a:ext cx="409575" cy="234038"/>
          </a:xfrm>
          <a:prstGeom prst="rect">
            <a:avLst/>
          </a:prstGeom>
          <a:solidFill>
            <a:srgbClr val="9AC2B9"/>
          </a:solidFill>
          <a:ln w="5322">
            <a:solidFill>
              <a:srgbClr val="231F2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spcBef>
                <a:spcPts val="45"/>
              </a:spcBef>
            </a:pPr>
            <a:endParaRPr sz="650">
              <a:latin typeface="Times New Roman" panose="02020603050405020304"/>
              <a:cs typeface="Times New Roman" panose="02020603050405020304"/>
            </a:endParaRPr>
          </a:p>
          <a:p>
            <a:pPr marL="95885" marR="88265" indent="17780">
              <a:lnSpc>
                <a:spcPts val="500"/>
              </a:lnSpc>
              <a:spcBef>
                <a:spcPts val="5"/>
              </a:spcBef>
            </a:pPr>
            <a:r>
              <a:rPr sz="450" b="1" spc="-6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Inertial  Platform</a:t>
            </a:r>
            <a:endParaRPr sz="45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2" name="object 142"/>
          <p:cNvGrpSpPr/>
          <p:nvPr/>
        </p:nvGrpSpPr>
        <p:grpSpPr>
          <a:xfrm>
            <a:off x="3224968" y="3330065"/>
            <a:ext cx="1750060" cy="175260"/>
            <a:chOff x="1765896" y="3838666"/>
            <a:chExt cx="1750060" cy="175260"/>
          </a:xfrm>
        </p:grpSpPr>
        <p:sp>
          <p:nvSpPr>
            <p:cNvPr id="143" name="object 143"/>
            <p:cNvSpPr/>
            <p:nvPr/>
          </p:nvSpPr>
          <p:spPr>
            <a:xfrm>
              <a:off x="1771294" y="3855254"/>
              <a:ext cx="1739264" cy="153670"/>
            </a:xfrm>
            <a:custGeom>
              <a:avLst/>
              <a:gdLst/>
              <a:ahLst/>
              <a:cxnLst/>
              <a:rect l="l" t="t" r="r" b="b"/>
              <a:pathLst>
                <a:path w="1739264" h="153670">
                  <a:moveTo>
                    <a:pt x="0" y="153272"/>
                  </a:moveTo>
                  <a:lnTo>
                    <a:pt x="0" y="0"/>
                  </a:lnTo>
                  <a:lnTo>
                    <a:pt x="1739232" y="0"/>
                  </a:lnTo>
                  <a:lnTo>
                    <a:pt x="1739232" y="153272"/>
                  </a:lnTo>
                </a:path>
                <a:path w="1739264" h="153670">
                  <a:moveTo>
                    <a:pt x="511542" y="0"/>
                  </a:moveTo>
                  <a:lnTo>
                    <a:pt x="511542" y="153272"/>
                  </a:lnTo>
                </a:path>
                <a:path w="1739264" h="153670">
                  <a:moveTo>
                    <a:pt x="1023084" y="0"/>
                  </a:moveTo>
                  <a:lnTo>
                    <a:pt x="1023084" y="153272"/>
                  </a:lnTo>
                </a:path>
              </a:pathLst>
            </a:custGeom>
            <a:ln w="1065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270048" y="3842474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5" h="26035">
                  <a:moveTo>
                    <a:pt x="19850" y="0"/>
                  </a:moveTo>
                  <a:lnTo>
                    <a:pt x="5727" y="0"/>
                  </a:lnTo>
                  <a:lnTo>
                    <a:pt x="0" y="5727"/>
                  </a:lnTo>
                  <a:lnTo>
                    <a:pt x="0" y="19824"/>
                  </a:lnTo>
                  <a:lnTo>
                    <a:pt x="5727" y="25552"/>
                  </a:lnTo>
                  <a:lnTo>
                    <a:pt x="19850" y="25552"/>
                  </a:lnTo>
                  <a:lnTo>
                    <a:pt x="25577" y="19824"/>
                  </a:lnTo>
                  <a:lnTo>
                    <a:pt x="25577" y="5727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270048" y="3842476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5" h="26035">
                  <a:moveTo>
                    <a:pt x="25578" y="12773"/>
                  </a:moveTo>
                  <a:lnTo>
                    <a:pt x="25578" y="19825"/>
                  </a:lnTo>
                  <a:lnTo>
                    <a:pt x="19849" y="25546"/>
                  </a:lnTo>
                  <a:lnTo>
                    <a:pt x="12789" y="25546"/>
                  </a:lnTo>
                  <a:lnTo>
                    <a:pt x="5728" y="25546"/>
                  </a:lnTo>
                  <a:lnTo>
                    <a:pt x="0" y="19825"/>
                  </a:lnTo>
                  <a:lnTo>
                    <a:pt x="0" y="12773"/>
                  </a:lnTo>
                  <a:lnTo>
                    <a:pt x="0" y="5721"/>
                  </a:lnTo>
                  <a:lnTo>
                    <a:pt x="5728" y="0"/>
                  </a:lnTo>
                  <a:lnTo>
                    <a:pt x="12789" y="0"/>
                  </a:lnTo>
                  <a:lnTo>
                    <a:pt x="19849" y="0"/>
                  </a:lnTo>
                  <a:lnTo>
                    <a:pt x="25578" y="5721"/>
                  </a:lnTo>
                  <a:lnTo>
                    <a:pt x="25578" y="12773"/>
                  </a:lnTo>
                  <a:close/>
                </a:path>
              </a:pathLst>
            </a:custGeom>
            <a:ln w="71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6" name="object 146"/>
          <p:cNvSpPr txBox="1"/>
          <p:nvPr/>
        </p:nvSpPr>
        <p:spPr>
          <a:xfrm>
            <a:off x="3076901" y="3501217"/>
            <a:ext cx="307340" cy="87203"/>
          </a:xfrm>
          <a:prstGeom prst="rect">
            <a:avLst/>
          </a:prstGeom>
          <a:solidFill>
            <a:srgbClr val="A8B6D9"/>
          </a:solidFill>
          <a:ln w="5320">
            <a:solidFill>
              <a:srgbClr val="231F2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5080">
              <a:spcBef>
                <a:spcPts val="140"/>
              </a:spcBef>
            </a:pPr>
            <a:r>
              <a:rPr sz="450" b="1" spc="-8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" b="1" spc="-5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50" b="1" spc="-6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ansmit</a:t>
            </a:r>
            <a:r>
              <a:rPr sz="450" b="1" spc="-4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" b="1" spc="-7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" b="1" spc="-5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3588452" y="3501217"/>
            <a:ext cx="307340" cy="87203"/>
          </a:xfrm>
          <a:prstGeom prst="rect">
            <a:avLst/>
          </a:prstGeom>
          <a:solidFill>
            <a:srgbClr val="A8B6D9"/>
          </a:solidFill>
          <a:ln w="5320">
            <a:solidFill>
              <a:srgbClr val="231F2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46990">
              <a:spcBef>
                <a:spcPts val="140"/>
              </a:spcBef>
            </a:pPr>
            <a:r>
              <a:rPr sz="450" b="1" spc="-7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Receiver</a:t>
            </a:r>
            <a:endParaRPr sz="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4816143" y="3501217"/>
            <a:ext cx="307340" cy="87203"/>
          </a:xfrm>
          <a:prstGeom prst="rect">
            <a:avLst/>
          </a:prstGeom>
          <a:solidFill>
            <a:srgbClr val="A8B6D9"/>
          </a:solidFill>
          <a:ln w="5320">
            <a:solidFill>
              <a:srgbClr val="231F2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46990">
              <a:spcBef>
                <a:spcPts val="140"/>
              </a:spcBef>
            </a:pPr>
            <a:r>
              <a:rPr sz="450" b="1" spc="-7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Receiver</a:t>
            </a:r>
            <a:endParaRPr sz="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4099985" y="3501217"/>
            <a:ext cx="307340" cy="87203"/>
          </a:xfrm>
          <a:prstGeom prst="rect">
            <a:avLst/>
          </a:prstGeom>
          <a:solidFill>
            <a:srgbClr val="A8B6D9"/>
          </a:solidFill>
          <a:ln w="5320">
            <a:solidFill>
              <a:srgbClr val="231F2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46990">
              <a:spcBef>
                <a:spcPts val="140"/>
              </a:spcBef>
            </a:pPr>
            <a:r>
              <a:rPr sz="450" b="1" spc="-7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Receiver</a:t>
            </a:r>
            <a:endParaRPr sz="45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0" name="object 150"/>
          <p:cNvGrpSpPr/>
          <p:nvPr/>
        </p:nvGrpSpPr>
        <p:grpSpPr>
          <a:xfrm>
            <a:off x="3329814" y="3330065"/>
            <a:ext cx="1540510" cy="2369820"/>
            <a:chOff x="1870742" y="3838666"/>
            <a:chExt cx="1540510" cy="2369820"/>
          </a:xfrm>
        </p:grpSpPr>
        <p:sp>
          <p:nvSpPr>
            <p:cNvPr id="151" name="object 151"/>
            <p:cNvSpPr/>
            <p:nvPr/>
          </p:nvSpPr>
          <p:spPr>
            <a:xfrm>
              <a:off x="2781592" y="3842474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5" h="26035">
                  <a:moveTo>
                    <a:pt x="19850" y="0"/>
                  </a:moveTo>
                  <a:lnTo>
                    <a:pt x="5727" y="0"/>
                  </a:lnTo>
                  <a:lnTo>
                    <a:pt x="0" y="5727"/>
                  </a:lnTo>
                  <a:lnTo>
                    <a:pt x="0" y="19824"/>
                  </a:lnTo>
                  <a:lnTo>
                    <a:pt x="5727" y="25552"/>
                  </a:lnTo>
                  <a:lnTo>
                    <a:pt x="19850" y="25552"/>
                  </a:lnTo>
                  <a:lnTo>
                    <a:pt x="25577" y="19824"/>
                  </a:lnTo>
                  <a:lnTo>
                    <a:pt x="25577" y="5727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781592" y="3842476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5" h="26035">
                  <a:moveTo>
                    <a:pt x="25578" y="12773"/>
                  </a:moveTo>
                  <a:lnTo>
                    <a:pt x="25578" y="19825"/>
                  </a:lnTo>
                  <a:lnTo>
                    <a:pt x="19849" y="25546"/>
                  </a:lnTo>
                  <a:lnTo>
                    <a:pt x="12788" y="25546"/>
                  </a:lnTo>
                  <a:lnTo>
                    <a:pt x="5728" y="25546"/>
                  </a:lnTo>
                  <a:lnTo>
                    <a:pt x="0" y="19825"/>
                  </a:lnTo>
                  <a:lnTo>
                    <a:pt x="0" y="12773"/>
                  </a:lnTo>
                  <a:lnTo>
                    <a:pt x="0" y="5721"/>
                  </a:lnTo>
                  <a:lnTo>
                    <a:pt x="5728" y="0"/>
                  </a:lnTo>
                  <a:lnTo>
                    <a:pt x="12788" y="0"/>
                  </a:lnTo>
                  <a:lnTo>
                    <a:pt x="19849" y="0"/>
                  </a:lnTo>
                  <a:lnTo>
                    <a:pt x="25578" y="5721"/>
                  </a:lnTo>
                  <a:lnTo>
                    <a:pt x="25578" y="12773"/>
                  </a:lnTo>
                  <a:close/>
                </a:path>
              </a:pathLst>
            </a:custGeom>
            <a:ln w="710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024568" y="3855250"/>
              <a:ext cx="255904" cy="0"/>
            </a:xfrm>
            <a:custGeom>
              <a:avLst/>
              <a:gdLst/>
              <a:ahLst/>
              <a:cxnLst/>
              <a:rect l="l" t="t" r="r" b="b"/>
              <a:pathLst>
                <a:path w="255904">
                  <a:moveTo>
                    <a:pt x="0" y="0"/>
                  </a:moveTo>
                  <a:lnTo>
                    <a:pt x="255771" y="0"/>
                  </a:lnTo>
                </a:path>
              </a:pathLst>
            </a:custGeom>
            <a:ln w="11350">
              <a:solidFill>
                <a:srgbClr val="F1F2F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842991" y="5350130"/>
              <a:ext cx="197899" cy="6565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873600" y="5694550"/>
              <a:ext cx="409575" cy="511175"/>
            </a:xfrm>
            <a:custGeom>
              <a:avLst/>
              <a:gdLst/>
              <a:ahLst/>
              <a:cxnLst/>
              <a:rect l="l" t="t" r="r" b="b"/>
              <a:pathLst>
                <a:path w="409575" h="511175">
                  <a:moveTo>
                    <a:pt x="409239" y="0"/>
                  </a:moveTo>
                  <a:lnTo>
                    <a:pt x="0" y="0"/>
                  </a:lnTo>
                  <a:lnTo>
                    <a:pt x="0" y="510920"/>
                  </a:lnTo>
                  <a:lnTo>
                    <a:pt x="409239" y="510920"/>
                  </a:lnTo>
                  <a:lnTo>
                    <a:pt x="409239" y="0"/>
                  </a:lnTo>
                  <a:close/>
                </a:path>
              </a:pathLst>
            </a:custGeom>
            <a:solidFill>
              <a:srgbClr val="9AC2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873600" y="5694550"/>
              <a:ext cx="409575" cy="511175"/>
            </a:xfrm>
            <a:custGeom>
              <a:avLst/>
              <a:gdLst/>
              <a:ahLst/>
              <a:cxnLst/>
              <a:rect l="l" t="t" r="r" b="b"/>
              <a:pathLst>
                <a:path w="409575" h="511175">
                  <a:moveTo>
                    <a:pt x="0" y="510920"/>
                  </a:moveTo>
                  <a:lnTo>
                    <a:pt x="409239" y="510920"/>
                  </a:lnTo>
                  <a:lnTo>
                    <a:pt x="409239" y="0"/>
                  </a:lnTo>
                  <a:lnTo>
                    <a:pt x="0" y="0"/>
                  </a:lnTo>
                  <a:lnTo>
                    <a:pt x="0" y="510920"/>
                  </a:lnTo>
                  <a:close/>
                </a:path>
              </a:pathLst>
            </a:custGeom>
            <a:ln w="53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999006" y="5694550"/>
              <a:ext cx="409575" cy="511175"/>
            </a:xfrm>
            <a:custGeom>
              <a:avLst/>
              <a:gdLst/>
              <a:ahLst/>
              <a:cxnLst/>
              <a:rect l="l" t="t" r="r" b="b"/>
              <a:pathLst>
                <a:path w="409575" h="511175">
                  <a:moveTo>
                    <a:pt x="409230" y="0"/>
                  </a:moveTo>
                  <a:lnTo>
                    <a:pt x="0" y="0"/>
                  </a:lnTo>
                  <a:lnTo>
                    <a:pt x="0" y="510920"/>
                  </a:lnTo>
                  <a:lnTo>
                    <a:pt x="409230" y="510920"/>
                  </a:lnTo>
                  <a:lnTo>
                    <a:pt x="409230" y="0"/>
                  </a:lnTo>
                  <a:close/>
                </a:path>
              </a:pathLst>
            </a:custGeom>
            <a:solidFill>
              <a:srgbClr val="9AC2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999006" y="5694550"/>
              <a:ext cx="409575" cy="511175"/>
            </a:xfrm>
            <a:custGeom>
              <a:avLst/>
              <a:gdLst/>
              <a:ahLst/>
              <a:cxnLst/>
              <a:rect l="l" t="t" r="r" b="b"/>
              <a:pathLst>
                <a:path w="409575" h="511175">
                  <a:moveTo>
                    <a:pt x="0" y="510920"/>
                  </a:moveTo>
                  <a:lnTo>
                    <a:pt x="409230" y="510920"/>
                  </a:lnTo>
                  <a:lnTo>
                    <a:pt x="409230" y="0"/>
                  </a:lnTo>
                  <a:lnTo>
                    <a:pt x="0" y="0"/>
                  </a:lnTo>
                  <a:lnTo>
                    <a:pt x="0" y="510920"/>
                  </a:lnTo>
                  <a:close/>
                </a:path>
              </a:pathLst>
            </a:custGeom>
            <a:ln w="53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436308" y="5694550"/>
              <a:ext cx="409575" cy="511175"/>
            </a:xfrm>
            <a:custGeom>
              <a:avLst/>
              <a:gdLst/>
              <a:ahLst/>
              <a:cxnLst/>
              <a:rect l="l" t="t" r="r" b="b"/>
              <a:pathLst>
                <a:path w="409575" h="511175">
                  <a:moveTo>
                    <a:pt x="409230" y="0"/>
                  </a:moveTo>
                  <a:lnTo>
                    <a:pt x="0" y="0"/>
                  </a:lnTo>
                  <a:lnTo>
                    <a:pt x="0" y="510920"/>
                  </a:lnTo>
                  <a:lnTo>
                    <a:pt x="409230" y="510920"/>
                  </a:lnTo>
                  <a:lnTo>
                    <a:pt x="409230" y="0"/>
                  </a:lnTo>
                  <a:close/>
                </a:path>
              </a:pathLst>
            </a:custGeom>
            <a:solidFill>
              <a:srgbClr val="9AC2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436308" y="5694550"/>
              <a:ext cx="409575" cy="511175"/>
            </a:xfrm>
            <a:custGeom>
              <a:avLst/>
              <a:gdLst/>
              <a:ahLst/>
              <a:cxnLst/>
              <a:rect l="l" t="t" r="r" b="b"/>
              <a:pathLst>
                <a:path w="409575" h="511175">
                  <a:moveTo>
                    <a:pt x="0" y="510920"/>
                  </a:moveTo>
                  <a:lnTo>
                    <a:pt x="409230" y="510920"/>
                  </a:lnTo>
                  <a:lnTo>
                    <a:pt x="409230" y="0"/>
                  </a:lnTo>
                  <a:lnTo>
                    <a:pt x="0" y="0"/>
                  </a:lnTo>
                  <a:lnTo>
                    <a:pt x="0" y="510920"/>
                  </a:lnTo>
                  <a:close/>
                </a:path>
              </a:pathLst>
            </a:custGeom>
            <a:ln w="53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1" name="object 161"/>
          <p:cNvSpPr txBox="1"/>
          <p:nvPr/>
        </p:nvSpPr>
        <p:spPr>
          <a:xfrm>
            <a:off x="3383837" y="5185949"/>
            <a:ext cx="307340" cy="133370"/>
          </a:xfrm>
          <a:prstGeom prst="rect">
            <a:avLst/>
          </a:prstGeom>
          <a:solidFill>
            <a:srgbClr val="A8B6D9"/>
          </a:solidFill>
          <a:ln w="5320">
            <a:solidFill>
              <a:srgbClr val="231F2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61595" marR="53975" indent="44450">
              <a:lnSpc>
                <a:spcPts val="450"/>
              </a:lnSpc>
              <a:spcBef>
                <a:spcPts val="40"/>
              </a:spcBef>
            </a:pPr>
            <a:r>
              <a:rPr sz="450" b="1" spc="-7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End  </a:t>
            </a:r>
            <a:r>
              <a:rPr sz="450" b="1" spc="-9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" b="1" spc="-6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ys</a:t>
            </a:r>
            <a:r>
              <a:rPr sz="450" b="1" spc="-4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" b="1" spc="-8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em</a:t>
            </a:r>
            <a:endParaRPr sz="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4509225" y="5185949"/>
            <a:ext cx="307340" cy="133370"/>
          </a:xfrm>
          <a:prstGeom prst="rect">
            <a:avLst/>
          </a:prstGeom>
          <a:solidFill>
            <a:srgbClr val="A8B6D9"/>
          </a:solidFill>
          <a:ln w="5320">
            <a:solidFill>
              <a:srgbClr val="231F2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61595" marR="53975" indent="44450">
              <a:lnSpc>
                <a:spcPts val="450"/>
              </a:lnSpc>
              <a:spcBef>
                <a:spcPts val="40"/>
              </a:spcBef>
            </a:pPr>
            <a:r>
              <a:rPr sz="450" b="1" spc="-7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End  </a:t>
            </a:r>
            <a:r>
              <a:rPr sz="450" b="1" spc="-9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" b="1" spc="-6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ys</a:t>
            </a:r>
            <a:r>
              <a:rPr sz="450" b="1" spc="-4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" b="1" spc="-8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em</a:t>
            </a:r>
            <a:endParaRPr sz="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3946526" y="5185949"/>
            <a:ext cx="307340" cy="133370"/>
          </a:xfrm>
          <a:prstGeom prst="rect">
            <a:avLst/>
          </a:prstGeom>
          <a:solidFill>
            <a:srgbClr val="A8B6D9"/>
          </a:solidFill>
          <a:ln w="5320">
            <a:solidFill>
              <a:srgbClr val="231F2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61595" marR="53975" indent="44450">
              <a:lnSpc>
                <a:spcPts val="450"/>
              </a:lnSpc>
              <a:spcBef>
                <a:spcPts val="40"/>
              </a:spcBef>
            </a:pPr>
            <a:r>
              <a:rPr sz="450" b="1" spc="-7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End  </a:t>
            </a:r>
            <a:r>
              <a:rPr sz="450" b="1" spc="-9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" b="1" spc="-6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ys</a:t>
            </a:r>
            <a:r>
              <a:rPr sz="450" b="1" spc="-4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" b="1" spc="-8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em</a:t>
            </a:r>
            <a:endParaRPr sz="45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4" name="object 164"/>
          <p:cNvGrpSpPr/>
          <p:nvPr/>
        </p:nvGrpSpPr>
        <p:grpSpPr>
          <a:xfrm>
            <a:off x="3480073" y="4771824"/>
            <a:ext cx="1267460" cy="420370"/>
            <a:chOff x="2021001" y="5280425"/>
            <a:chExt cx="1267460" cy="420370"/>
          </a:xfrm>
        </p:grpSpPr>
        <p:sp>
          <p:nvSpPr>
            <p:cNvPr id="165" name="object 165"/>
            <p:cNvSpPr/>
            <p:nvPr/>
          </p:nvSpPr>
          <p:spPr>
            <a:xfrm>
              <a:off x="2235566" y="5350129"/>
              <a:ext cx="197908" cy="6565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544706" y="5425956"/>
              <a:ext cx="197908" cy="6565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2119126" y="5285823"/>
              <a:ext cx="266065" cy="408940"/>
            </a:xfrm>
            <a:custGeom>
              <a:avLst/>
              <a:gdLst/>
              <a:ahLst/>
              <a:cxnLst/>
              <a:rect l="l" t="t" r="r" b="b"/>
              <a:pathLst>
                <a:path w="266064" h="408939">
                  <a:moveTo>
                    <a:pt x="1087" y="408732"/>
                  </a:moveTo>
                  <a:lnTo>
                    <a:pt x="0" y="255460"/>
                  </a:lnTo>
                  <a:lnTo>
                    <a:pt x="266019" y="255460"/>
                  </a:lnTo>
                  <a:lnTo>
                    <a:pt x="266019" y="0"/>
                  </a:lnTo>
                </a:path>
              </a:pathLst>
            </a:custGeom>
            <a:ln w="1065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103794" y="5675567"/>
              <a:ext cx="33655" cy="17145"/>
            </a:xfrm>
            <a:custGeom>
              <a:avLst/>
              <a:gdLst/>
              <a:ahLst/>
              <a:cxnLst/>
              <a:rect l="l" t="t" r="r" b="b"/>
              <a:pathLst>
                <a:path w="33655" h="17145">
                  <a:moveTo>
                    <a:pt x="33285" y="0"/>
                  </a:moveTo>
                  <a:lnTo>
                    <a:pt x="16642" y="16622"/>
                  </a:lnTo>
                  <a:lnTo>
                    <a:pt x="0" y="0"/>
                  </a:lnTo>
                </a:path>
              </a:pathLst>
            </a:custGeom>
            <a:ln w="106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2026399" y="5286654"/>
              <a:ext cx="265430" cy="408305"/>
            </a:xfrm>
            <a:custGeom>
              <a:avLst/>
              <a:gdLst/>
              <a:ahLst/>
              <a:cxnLst/>
              <a:rect l="l" t="t" r="r" b="b"/>
              <a:pathLst>
                <a:path w="265430" h="408304">
                  <a:moveTo>
                    <a:pt x="0" y="407908"/>
                  </a:moveTo>
                  <a:lnTo>
                    <a:pt x="0" y="177985"/>
                  </a:lnTo>
                  <a:lnTo>
                    <a:pt x="265147" y="177985"/>
                  </a:lnTo>
                  <a:lnTo>
                    <a:pt x="265147" y="0"/>
                  </a:lnTo>
                </a:path>
              </a:pathLst>
            </a:custGeom>
            <a:ln w="1065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2275128" y="5286618"/>
              <a:ext cx="33655" cy="17145"/>
            </a:xfrm>
            <a:custGeom>
              <a:avLst/>
              <a:gdLst/>
              <a:ahLst/>
              <a:cxnLst/>
              <a:rect l="l" t="t" r="r" b="b"/>
              <a:pathLst>
                <a:path w="33655" h="17145">
                  <a:moveTo>
                    <a:pt x="0" y="16622"/>
                  </a:moveTo>
                  <a:lnTo>
                    <a:pt x="16642" y="0"/>
                  </a:lnTo>
                  <a:lnTo>
                    <a:pt x="33285" y="16622"/>
                  </a:lnTo>
                </a:path>
              </a:pathLst>
            </a:custGeom>
            <a:ln w="106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2889402" y="5286159"/>
              <a:ext cx="265430" cy="408940"/>
            </a:xfrm>
            <a:custGeom>
              <a:avLst/>
              <a:gdLst/>
              <a:ahLst/>
              <a:cxnLst/>
              <a:rect l="l" t="t" r="r" b="b"/>
              <a:pathLst>
                <a:path w="265430" h="408939">
                  <a:moveTo>
                    <a:pt x="0" y="0"/>
                  </a:moveTo>
                  <a:lnTo>
                    <a:pt x="0" y="255881"/>
                  </a:lnTo>
                  <a:lnTo>
                    <a:pt x="264922" y="255881"/>
                  </a:lnTo>
                  <a:lnTo>
                    <a:pt x="264922" y="408732"/>
                  </a:lnTo>
                </a:path>
              </a:pathLst>
            </a:custGeom>
            <a:ln w="1065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2872982" y="5288523"/>
              <a:ext cx="33655" cy="17145"/>
            </a:xfrm>
            <a:custGeom>
              <a:avLst/>
              <a:gdLst/>
              <a:ahLst/>
              <a:cxnLst/>
              <a:rect l="l" t="t" r="r" b="b"/>
              <a:pathLst>
                <a:path w="33655" h="17145">
                  <a:moveTo>
                    <a:pt x="33285" y="16622"/>
                  </a:moveTo>
                  <a:lnTo>
                    <a:pt x="16633" y="0"/>
                  </a:lnTo>
                  <a:lnTo>
                    <a:pt x="0" y="16622"/>
                  </a:lnTo>
                </a:path>
              </a:pathLst>
            </a:custGeom>
            <a:ln w="106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000857" y="5286933"/>
              <a:ext cx="265430" cy="408305"/>
            </a:xfrm>
            <a:custGeom>
              <a:avLst/>
              <a:gdLst/>
              <a:ahLst/>
              <a:cxnLst/>
              <a:rect l="l" t="t" r="r" b="b"/>
              <a:pathLst>
                <a:path w="265429" h="408304">
                  <a:moveTo>
                    <a:pt x="0" y="0"/>
                  </a:moveTo>
                  <a:lnTo>
                    <a:pt x="0" y="176515"/>
                  </a:lnTo>
                  <a:lnTo>
                    <a:pt x="265138" y="176515"/>
                  </a:lnTo>
                  <a:lnTo>
                    <a:pt x="265138" y="407908"/>
                  </a:lnTo>
                </a:path>
              </a:pathLst>
            </a:custGeom>
            <a:ln w="1065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249587" y="5678264"/>
              <a:ext cx="33655" cy="17145"/>
            </a:xfrm>
            <a:custGeom>
              <a:avLst/>
              <a:gdLst/>
              <a:ahLst/>
              <a:cxnLst/>
              <a:rect l="l" t="t" r="r" b="b"/>
              <a:pathLst>
                <a:path w="33654" h="17145">
                  <a:moveTo>
                    <a:pt x="0" y="0"/>
                  </a:moveTo>
                  <a:lnTo>
                    <a:pt x="16642" y="16622"/>
                  </a:lnTo>
                  <a:lnTo>
                    <a:pt x="33275" y="0"/>
                  </a:lnTo>
                </a:path>
              </a:pathLst>
            </a:custGeom>
            <a:ln w="106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2693631" y="5290858"/>
              <a:ext cx="0" cy="398780"/>
            </a:xfrm>
            <a:custGeom>
              <a:avLst/>
              <a:gdLst/>
              <a:ahLst/>
              <a:cxnLst/>
              <a:rect l="l" t="t" r="r" b="b"/>
              <a:pathLst>
                <a:path h="398779">
                  <a:moveTo>
                    <a:pt x="0" y="0"/>
                  </a:moveTo>
                  <a:lnTo>
                    <a:pt x="0" y="398655"/>
                  </a:lnTo>
                </a:path>
              </a:pathLst>
            </a:custGeom>
            <a:ln w="1066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2677225" y="5670528"/>
              <a:ext cx="33655" cy="17145"/>
            </a:xfrm>
            <a:custGeom>
              <a:avLst/>
              <a:gdLst/>
              <a:ahLst/>
              <a:cxnLst/>
              <a:rect l="l" t="t" r="r" b="b"/>
              <a:pathLst>
                <a:path w="33655" h="17145">
                  <a:moveTo>
                    <a:pt x="33285" y="0"/>
                  </a:moveTo>
                  <a:lnTo>
                    <a:pt x="16642" y="16622"/>
                  </a:lnTo>
                  <a:lnTo>
                    <a:pt x="0" y="0"/>
                  </a:lnTo>
                </a:path>
              </a:pathLst>
            </a:custGeom>
            <a:ln w="106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2592006" y="5291162"/>
              <a:ext cx="0" cy="395605"/>
            </a:xfrm>
            <a:custGeom>
              <a:avLst/>
              <a:gdLst/>
              <a:ahLst/>
              <a:cxnLst/>
              <a:rect l="l" t="t" r="r" b="b"/>
              <a:pathLst>
                <a:path h="395604">
                  <a:moveTo>
                    <a:pt x="0" y="0"/>
                  </a:moveTo>
                  <a:lnTo>
                    <a:pt x="0" y="395134"/>
                  </a:lnTo>
                </a:path>
              </a:pathLst>
            </a:custGeom>
            <a:ln w="1066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2575598" y="5291114"/>
              <a:ext cx="33655" cy="17145"/>
            </a:xfrm>
            <a:custGeom>
              <a:avLst/>
              <a:gdLst/>
              <a:ahLst/>
              <a:cxnLst/>
              <a:rect l="l" t="t" r="r" b="b"/>
              <a:pathLst>
                <a:path w="33655" h="17145">
                  <a:moveTo>
                    <a:pt x="0" y="16622"/>
                  </a:moveTo>
                  <a:lnTo>
                    <a:pt x="16642" y="0"/>
                  </a:lnTo>
                  <a:lnTo>
                    <a:pt x="33275" y="16622"/>
                  </a:lnTo>
                </a:path>
              </a:pathLst>
            </a:custGeom>
            <a:ln w="106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9" name="object 179"/>
          <p:cNvSpPr txBox="1"/>
          <p:nvPr/>
        </p:nvSpPr>
        <p:spPr>
          <a:xfrm>
            <a:off x="4459004" y="5313674"/>
            <a:ext cx="408305" cy="273152"/>
          </a:xfrm>
          <a:prstGeom prst="rect">
            <a:avLst/>
          </a:prstGeom>
          <a:solidFill>
            <a:srgbClr val="9AC2B9"/>
          </a:solidFill>
          <a:ln w="5323">
            <a:solidFill>
              <a:srgbClr val="231F2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spcBef>
                <a:spcPts val="30"/>
              </a:spcBef>
            </a:pPr>
            <a:endParaRPr sz="500">
              <a:latin typeface="Times New Roman" panose="02020603050405020304"/>
              <a:cs typeface="Times New Roman" panose="02020603050405020304"/>
            </a:endParaRPr>
          </a:p>
          <a:p>
            <a:pPr marL="92075" marR="85725" algn="ctr">
              <a:lnSpc>
                <a:spcPts val="500"/>
              </a:lnSpc>
            </a:pPr>
            <a:r>
              <a:rPr sz="450" b="1" spc="-6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Other  </a:t>
            </a:r>
            <a:r>
              <a:rPr sz="450" b="1" spc="-9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" b="1" spc="-6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ys</a:t>
            </a:r>
            <a:r>
              <a:rPr sz="450" b="1" spc="-4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" b="1" spc="-8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ems</a:t>
            </a:r>
            <a:r>
              <a:rPr sz="450" b="1" spc="-5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,  etc.</a:t>
            </a:r>
            <a:endParaRPr sz="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3895381" y="5313674"/>
            <a:ext cx="409575" cy="235962"/>
          </a:xfrm>
          <a:prstGeom prst="rect">
            <a:avLst/>
          </a:prstGeom>
          <a:solidFill>
            <a:srgbClr val="9AC2B9"/>
          </a:solidFill>
          <a:ln w="5323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00">
              <a:latin typeface="Times New Roman" panose="02020603050405020304"/>
              <a:cs typeface="Times New Roman" panose="02020603050405020304"/>
            </a:endParaRPr>
          </a:p>
          <a:p>
            <a:pPr marL="111760" marR="76200" indent="-28575">
              <a:lnSpc>
                <a:spcPts val="500"/>
              </a:lnSpc>
            </a:pPr>
            <a:r>
              <a:rPr sz="450" b="1" spc="-6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Heads-up  Display</a:t>
            </a:r>
            <a:endParaRPr sz="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3332672" y="5313674"/>
            <a:ext cx="414020" cy="235962"/>
          </a:xfrm>
          <a:prstGeom prst="rect">
            <a:avLst/>
          </a:prstGeom>
          <a:solidFill>
            <a:srgbClr val="9AC2B9"/>
          </a:solidFill>
          <a:ln w="5323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00">
              <a:latin typeface="Times New Roman" panose="02020603050405020304"/>
              <a:cs typeface="Times New Roman" panose="02020603050405020304"/>
            </a:endParaRPr>
          </a:p>
          <a:p>
            <a:pPr marL="95885" marR="92710" indent="17780">
              <a:lnSpc>
                <a:spcPts val="500"/>
              </a:lnSpc>
            </a:pPr>
            <a:r>
              <a:rPr sz="450" b="1" spc="-6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Inertial  Platform</a:t>
            </a:r>
            <a:endParaRPr sz="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3639665" y="4511821"/>
            <a:ext cx="920750" cy="170560"/>
          </a:xfrm>
          <a:prstGeom prst="rect">
            <a:avLst/>
          </a:prstGeom>
          <a:solidFill>
            <a:srgbClr val="79BDE8"/>
          </a:solidFill>
          <a:ln w="5319">
            <a:solidFill>
              <a:srgbClr val="231F2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spcBef>
                <a:spcPts val="10"/>
              </a:spcBef>
            </a:pPr>
            <a:endParaRPr sz="550">
              <a:latin typeface="Times New Roman" panose="02020603050405020304"/>
              <a:cs typeface="Times New Roman" panose="02020603050405020304"/>
            </a:endParaRPr>
          </a:p>
          <a:p>
            <a:pPr marR="6350" algn="ctr"/>
            <a:r>
              <a:rPr sz="550" spc="-5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Switch</a:t>
            </a:r>
            <a:endParaRPr sz="55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3" name="object 183"/>
          <p:cNvGrpSpPr/>
          <p:nvPr/>
        </p:nvGrpSpPr>
        <p:grpSpPr>
          <a:xfrm>
            <a:off x="3280367" y="3282463"/>
            <a:ext cx="186055" cy="44450"/>
            <a:chOff x="1821294" y="3791064"/>
            <a:chExt cx="186055" cy="44450"/>
          </a:xfrm>
        </p:grpSpPr>
        <p:sp>
          <p:nvSpPr>
            <p:cNvPr id="184" name="object 184"/>
            <p:cNvSpPr/>
            <p:nvPr/>
          </p:nvSpPr>
          <p:spPr>
            <a:xfrm>
              <a:off x="1826691" y="3813302"/>
              <a:ext cx="175260" cy="0"/>
            </a:xfrm>
            <a:custGeom>
              <a:avLst/>
              <a:gdLst/>
              <a:ahLst/>
              <a:cxnLst/>
              <a:rect l="l" t="t" r="r" b="b"/>
              <a:pathLst>
                <a:path w="175260">
                  <a:moveTo>
                    <a:pt x="0" y="0"/>
                  </a:moveTo>
                  <a:lnTo>
                    <a:pt x="174789" y="0"/>
                  </a:lnTo>
                </a:path>
              </a:pathLst>
            </a:custGeom>
            <a:ln w="1064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982469" y="3796461"/>
              <a:ext cx="17145" cy="33655"/>
            </a:xfrm>
            <a:custGeom>
              <a:avLst/>
              <a:gdLst/>
              <a:ahLst/>
              <a:cxnLst/>
              <a:rect l="l" t="t" r="r" b="b"/>
              <a:pathLst>
                <a:path w="17144" h="33654">
                  <a:moveTo>
                    <a:pt x="0" y="0"/>
                  </a:moveTo>
                  <a:lnTo>
                    <a:pt x="16642" y="16622"/>
                  </a:lnTo>
                  <a:lnTo>
                    <a:pt x="0" y="33244"/>
                  </a:lnTo>
                </a:path>
              </a:pathLst>
            </a:custGeom>
            <a:ln w="1065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6" name="object 186"/>
          <p:cNvSpPr txBox="1"/>
          <p:nvPr/>
        </p:nvSpPr>
        <p:spPr>
          <a:xfrm>
            <a:off x="3076910" y="3186342"/>
            <a:ext cx="414020" cy="98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550" spc="-5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Azimuth</a:t>
            </a:r>
            <a:r>
              <a:rPr sz="550" spc="-10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50" spc="-3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5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3610562" y="3251620"/>
            <a:ext cx="633095" cy="814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450" b="1" spc="-6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Twisted-pair copper</a:t>
            </a:r>
            <a:r>
              <a:rPr sz="450" b="1" spc="-5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" b="1" spc="-7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wire</a:t>
            </a:r>
            <a:endParaRPr sz="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4560381" y="4054901"/>
            <a:ext cx="515620" cy="2314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ts val="650"/>
              </a:lnSpc>
              <a:spcBef>
                <a:spcPts val="105"/>
              </a:spcBef>
            </a:pPr>
            <a:r>
              <a:rPr sz="550" spc="-5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Simplex</a:t>
            </a:r>
            <a:endParaRPr sz="550">
              <a:latin typeface="Verdana" panose="020B0604030504040204"/>
              <a:cs typeface="Verdana" panose="020B0604030504040204"/>
            </a:endParaRPr>
          </a:p>
          <a:p>
            <a:pPr marR="5080">
              <a:lnSpc>
                <a:spcPts val="540"/>
              </a:lnSpc>
              <a:spcBef>
                <a:spcPts val="10"/>
              </a:spcBef>
            </a:pPr>
            <a:r>
              <a:rPr sz="450" spc="-5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100</a:t>
            </a:r>
            <a:r>
              <a:rPr sz="450" spc="-9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" spc="-4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Kbps</a:t>
            </a:r>
            <a:r>
              <a:rPr sz="450" spc="-8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" spc="-6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(maximum) </a:t>
            </a:r>
            <a:r>
              <a:rPr sz="450" spc="-3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" spc="-4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Up </a:t>
            </a:r>
            <a:r>
              <a:rPr sz="450" spc="-3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450" spc="-5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20</a:t>
            </a:r>
            <a:r>
              <a:rPr sz="450" spc="-12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" spc="-4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receivers</a:t>
            </a:r>
            <a:endParaRPr sz="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4560382" y="5740933"/>
            <a:ext cx="574675" cy="3597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ts val="650"/>
              </a:lnSpc>
              <a:spcBef>
                <a:spcPts val="105"/>
              </a:spcBef>
            </a:pPr>
            <a:r>
              <a:rPr sz="550" spc="-4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Full</a:t>
            </a:r>
            <a:r>
              <a:rPr sz="550" spc="-7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50" spc="-4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duplex</a:t>
            </a:r>
            <a:endParaRPr sz="550">
              <a:latin typeface="Verdana" panose="020B0604030504040204"/>
              <a:cs typeface="Verdana" panose="020B0604030504040204"/>
            </a:endParaRPr>
          </a:p>
          <a:p>
            <a:pPr marR="5080">
              <a:lnSpc>
                <a:spcPts val="540"/>
              </a:lnSpc>
              <a:spcBef>
                <a:spcPts val="10"/>
              </a:spcBef>
            </a:pPr>
            <a:r>
              <a:rPr sz="450" spc="-5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100 </a:t>
            </a:r>
            <a:r>
              <a:rPr sz="450" spc="-4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Mbps </a:t>
            </a:r>
            <a:r>
              <a:rPr sz="450" spc="-6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(maximum)  </a:t>
            </a:r>
            <a:r>
              <a:rPr sz="450" spc="-4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Number</a:t>
            </a:r>
            <a:r>
              <a:rPr sz="450" spc="-9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" spc="-3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450" spc="-9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" spc="-3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connections </a:t>
            </a:r>
            <a:r>
              <a:rPr sz="450" spc="-2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" spc="-4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governed </a:t>
            </a:r>
            <a:r>
              <a:rPr sz="450" spc="-5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450" spc="-8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" spc="-4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number</a:t>
            </a:r>
            <a:endParaRPr sz="450">
              <a:latin typeface="Verdana" panose="020B0604030504040204"/>
              <a:cs typeface="Verdana" panose="020B0604030504040204"/>
            </a:endParaRPr>
          </a:p>
          <a:p>
            <a:pPr>
              <a:lnSpc>
                <a:spcPts val="510"/>
              </a:lnSpc>
            </a:pPr>
            <a:r>
              <a:rPr sz="450" spc="-3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450" spc="-3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switch</a:t>
            </a:r>
            <a:r>
              <a:rPr sz="450" spc="-9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" spc="-4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ports</a:t>
            </a:r>
            <a:endParaRPr sz="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3102489" y="4784379"/>
            <a:ext cx="376555" cy="298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spcBef>
                <a:spcPts val="95"/>
              </a:spcBef>
            </a:pPr>
            <a:r>
              <a:rPr sz="450" spc="-5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Two </a:t>
            </a:r>
            <a:r>
              <a:rPr sz="450" spc="-4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pairs  category </a:t>
            </a:r>
            <a:r>
              <a:rPr sz="450" spc="-5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450" spc="-12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" spc="-5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UTP  </a:t>
            </a:r>
            <a:r>
              <a:rPr sz="450" spc="-4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twisted-pair  </a:t>
            </a:r>
            <a:r>
              <a:rPr sz="450" spc="-3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copper</a:t>
            </a:r>
            <a:r>
              <a:rPr sz="450" spc="-7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" spc="-4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wire</a:t>
            </a:r>
            <a:endParaRPr sz="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3025755" y="4201088"/>
            <a:ext cx="360045" cy="107081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600" spc="-7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ARINC</a:t>
            </a:r>
            <a:r>
              <a:rPr sz="600" spc="-114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" spc="-6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429</a:t>
            </a:r>
            <a:endParaRPr sz="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3025754" y="5963770"/>
            <a:ext cx="186690" cy="107081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600" spc="-5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AF</a:t>
            </a:r>
            <a:r>
              <a:rPr sz="600" spc="-8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DX</a:t>
            </a:r>
            <a:endParaRPr sz="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93" name="object 193"/>
          <p:cNvGrpSpPr/>
          <p:nvPr/>
        </p:nvGrpSpPr>
        <p:grpSpPr>
          <a:xfrm>
            <a:off x="6332262" y="3339018"/>
            <a:ext cx="3229610" cy="2129790"/>
            <a:chOff x="4873190" y="3847619"/>
            <a:chExt cx="3229610" cy="2129790"/>
          </a:xfrm>
        </p:grpSpPr>
        <p:sp>
          <p:nvSpPr>
            <p:cNvPr id="194" name="object 194"/>
            <p:cNvSpPr/>
            <p:nvPr/>
          </p:nvSpPr>
          <p:spPr>
            <a:xfrm>
              <a:off x="4877000" y="3851429"/>
              <a:ext cx="1558290" cy="2122170"/>
            </a:xfrm>
            <a:custGeom>
              <a:avLst/>
              <a:gdLst/>
              <a:ahLst/>
              <a:cxnLst/>
              <a:rect l="l" t="t" r="r" b="b"/>
              <a:pathLst>
                <a:path w="1558289" h="2122170">
                  <a:moveTo>
                    <a:pt x="1557900" y="0"/>
                  </a:moveTo>
                  <a:lnTo>
                    <a:pt x="0" y="0"/>
                  </a:lnTo>
                  <a:lnTo>
                    <a:pt x="0" y="2121799"/>
                  </a:lnTo>
                  <a:lnTo>
                    <a:pt x="1557900" y="2121799"/>
                  </a:lnTo>
                  <a:lnTo>
                    <a:pt x="1557900" y="0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877000" y="3851429"/>
              <a:ext cx="1558290" cy="2122170"/>
            </a:xfrm>
            <a:custGeom>
              <a:avLst/>
              <a:gdLst/>
              <a:ahLst/>
              <a:cxnLst/>
              <a:rect l="l" t="t" r="r" b="b"/>
              <a:pathLst>
                <a:path w="1558289" h="2122170">
                  <a:moveTo>
                    <a:pt x="0" y="2121799"/>
                  </a:moveTo>
                  <a:lnTo>
                    <a:pt x="1557900" y="2121799"/>
                  </a:lnTo>
                  <a:lnTo>
                    <a:pt x="1557900" y="0"/>
                  </a:lnTo>
                  <a:lnTo>
                    <a:pt x="0" y="0"/>
                  </a:lnTo>
                  <a:lnTo>
                    <a:pt x="0" y="2121799"/>
                  </a:lnTo>
                  <a:close/>
                </a:path>
              </a:pathLst>
            </a:custGeom>
            <a:ln w="73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6611924" y="4452607"/>
              <a:ext cx="1487170" cy="955040"/>
            </a:xfrm>
            <a:custGeom>
              <a:avLst/>
              <a:gdLst/>
              <a:ahLst/>
              <a:cxnLst/>
              <a:rect l="l" t="t" r="r" b="b"/>
              <a:pathLst>
                <a:path w="1487170" h="955039">
                  <a:moveTo>
                    <a:pt x="743534" y="0"/>
                  </a:moveTo>
                  <a:lnTo>
                    <a:pt x="685425" y="1436"/>
                  </a:lnTo>
                  <a:lnTo>
                    <a:pt x="628541" y="5674"/>
                  </a:lnTo>
                  <a:lnTo>
                    <a:pt x="573044" y="12608"/>
                  </a:lnTo>
                  <a:lnTo>
                    <a:pt x="519102" y="22132"/>
                  </a:lnTo>
                  <a:lnTo>
                    <a:pt x="466879" y="34139"/>
                  </a:lnTo>
                  <a:lnTo>
                    <a:pt x="416541" y="48523"/>
                  </a:lnTo>
                  <a:lnTo>
                    <a:pt x="368252" y="65179"/>
                  </a:lnTo>
                  <a:lnTo>
                    <a:pt x="322179" y="84000"/>
                  </a:lnTo>
                  <a:lnTo>
                    <a:pt x="278486" y="104880"/>
                  </a:lnTo>
                  <a:lnTo>
                    <a:pt x="237339" y="127713"/>
                  </a:lnTo>
                  <a:lnTo>
                    <a:pt x="198902" y="152392"/>
                  </a:lnTo>
                  <a:lnTo>
                    <a:pt x="163342" y="178812"/>
                  </a:lnTo>
                  <a:lnTo>
                    <a:pt x="130823" y="206866"/>
                  </a:lnTo>
                  <a:lnTo>
                    <a:pt x="101511" y="236449"/>
                  </a:lnTo>
                  <a:lnTo>
                    <a:pt x="75571" y="267454"/>
                  </a:lnTo>
                  <a:lnTo>
                    <a:pt x="53168" y="299775"/>
                  </a:lnTo>
                  <a:lnTo>
                    <a:pt x="34468" y="333306"/>
                  </a:lnTo>
                  <a:lnTo>
                    <a:pt x="8837" y="403572"/>
                  </a:lnTo>
                  <a:lnTo>
                    <a:pt x="0" y="477405"/>
                  </a:lnTo>
                  <a:lnTo>
                    <a:pt x="2236" y="514714"/>
                  </a:lnTo>
                  <a:lnTo>
                    <a:pt x="19636" y="586870"/>
                  </a:lnTo>
                  <a:lnTo>
                    <a:pt x="53168" y="655036"/>
                  </a:lnTo>
                  <a:lnTo>
                    <a:pt x="75571" y="687356"/>
                  </a:lnTo>
                  <a:lnTo>
                    <a:pt x="101511" y="718361"/>
                  </a:lnTo>
                  <a:lnTo>
                    <a:pt x="130823" y="747944"/>
                  </a:lnTo>
                  <a:lnTo>
                    <a:pt x="163342" y="775998"/>
                  </a:lnTo>
                  <a:lnTo>
                    <a:pt x="198902" y="802418"/>
                  </a:lnTo>
                  <a:lnTo>
                    <a:pt x="237339" y="827098"/>
                  </a:lnTo>
                  <a:lnTo>
                    <a:pt x="278486" y="849930"/>
                  </a:lnTo>
                  <a:lnTo>
                    <a:pt x="322179" y="870810"/>
                  </a:lnTo>
                  <a:lnTo>
                    <a:pt x="368252" y="889631"/>
                  </a:lnTo>
                  <a:lnTo>
                    <a:pt x="416541" y="906287"/>
                  </a:lnTo>
                  <a:lnTo>
                    <a:pt x="466879" y="920672"/>
                  </a:lnTo>
                  <a:lnTo>
                    <a:pt x="519102" y="932679"/>
                  </a:lnTo>
                  <a:lnTo>
                    <a:pt x="573044" y="942202"/>
                  </a:lnTo>
                  <a:lnTo>
                    <a:pt x="628541" y="949136"/>
                  </a:lnTo>
                  <a:lnTo>
                    <a:pt x="685425" y="953375"/>
                  </a:lnTo>
                  <a:lnTo>
                    <a:pt x="743534" y="954811"/>
                  </a:lnTo>
                  <a:lnTo>
                    <a:pt x="801640" y="953375"/>
                  </a:lnTo>
                  <a:lnTo>
                    <a:pt x="858524" y="949136"/>
                  </a:lnTo>
                  <a:lnTo>
                    <a:pt x="914019" y="942202"/>
                  </a:lnTo>
                  <a:lnTo>
                    <a:pt x="967960" y="932679"/>
                  </a:lnTo>
                  <a:lnTo>
                    <a:pt x="1020183" y="920672"/>
                  </a:lnTo>
                  <a:lnTo>
                    <a:pt x="1070521" y="906287"/>
                  </a:lnTo>
                  <a:lnTo>
                    <a:pt x="1118809" y="889631"/>
                  </a:lnTo>
                  <a:lnTo>
                    <a:pt x="1164883" y="870810"/>
                  </a:lnTo>
                  <a:lnTo>
                    <a:pt x="1208576" y="849930"/>
                  </a:lnTo>
                  <a:lnTo>
                    <a:pt x="1249724" y="827098"/>
                  </a:lnTo>
                  <a:lnTo>
                    <a:pt x="1288161" y="802418"/>
                  </a:lnTo>
                  <a:lnTo>
                    <a:pt x="1323722" y="775998"/>
                  </a:lnTo>
                  <a:lnTo>
                    <a:pt x="1356241" y="747944"/>
                  </a:lnTo>
                  <a:lnTo>
                    <a:pt x="1385554" y="718361"/>
                  </a:lnTo>
                  <a:lnTo>
                    <a:pt x="1411494" y="687356"/>
                  </a:lnTo>
                  <a:lnTo>
                    <a:pt x="1433897" y="655036"/>
                  </a:lnTo>
                  <a:lnTo>
                    <a:pt x="1452598" y="621505"/>
                  </a:lnTo>
                  <a:lnTo>
                    <a:pt x="1478230" y="551238"/>
                  </a:lnTo>
                  <a:lnTo>
                    <a:pt x="1487068" y="477405"/>
                  </a:lnTo>
                  <a:lnTo>
                    <a:pt x="1484831" y="440096"/>
                  </a:lnTo>
                  <a:lnTo>
                    <a:pt x="1467431" y="367940"/>
                  </a:lnTo>
                  <a:lnTo>
                    <a:pt x="1433897" y="299775"/>
                  </a:lnTo>
                  <a:lnTo>
                    <a:pt x="1411494" y="267454"/>
                  </a:lnTo>
                  <a:lnTo>
                    <a:pt x="1385554" y="236449"/>
                  </a:lnTo>
                  <a:lnTo>
                    <a:pt x="1356241" y="206866"/>
                  </a:lnTo>
                  <a:lnTo>
                    <a:pt x="1323722" y="178812"/>
                  </a:lnTo>
                  <a:lnTo>
                    <a:pt x="1288161" y="152392"/>
                  </a:lnTo>
                  <a:lnTo>
                    <a:pt x="1249724" y="127713"/>
                  </a:lnTo>
                  <a:lnTo>
                    <a:pt x="1208576" y="104880"/>
                  </a:lnTo>
                  <a:lnTo>
                    <a:pt x="1164883" y="84000"/>
                  </a:lnTo>
                  <a:lnTo>
                    <a:pt x="1118809" y="65179"/>
                  </a:lnTo>
                  <a:lnTo>
                    <a:pt x="1070521" y="48523"/>
                  </a:lnTo>
                  <a:lnTo>
                    <a:pt x="1020183" y="34139"/>
                  </a:lnTo>
                  <a:lnTo>
                    <a:pt x="967960" y="22132"/>
                  </a:lnTo>
                  <a:lnTo>
                    <a:pt x="914019" y="12608"/>
                  </a:lnTo>
                  <a:lnTo>
                    <a:pt x="858524" y="5674"/>
                  </a:lnTo>
                  <a:lnTo>
                    <a:pt x="801640" y="1436"/>
                  </a:lnTo>
                  <a:lnTo>
                    <a:pt x="743534" y="0"/>
                  </a:lnTo>
                  <a:close/>
                </a:path>
              </a:pathLst>
            </a:custGeom>
            <a:solidFill>
              <a:srgbClr val="C7C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6611922" y="4452598"/>
              <a:ext cx="1487170" cy="955040"/>
            </a:xfrm>
            <a:custGeom>
              <a:avLst/>
              <a:gdLst/>
              <a:ahLst/>
              <a:cxnLst/>
              <a:rect l="l" t="t" r="r" b="b"/>
              <a:pathLst>
                <a:path w="1487170" h="955039">
                  <a:moveTo>
                    <a:pt x="1487070" y="477414"/>
                  </a:moveTo>
                  <a:lnTo>
                    <a:pt x="1478232" y="551246"/>
                  </a:lnTo>
                  <a:lnTo>
                    <a:pt x="1452600" y="621513"/>
                  </a:lnTo>
                  <a:lnTo>
                    <a:pt x="1433900" y="655043"/>
                  </a:lnTo>
                  <a:lnTo>
                    <a:pt x="1411496" y="687364"/>
                  </a:lnTo>
                  <a:lnTo>
                    <a:pt x="1385556" y="718369"/>
                  </a:lnTo>
                  <a:lnTo>
                    <a:pt x="1356243" y="747952"/>
                  </a:lnTo>
                  <a:lnTo>
                    <a:pt x="1323724" y="776006"/>
                  </a:lnTo>
                  <a:lnTo>
                    <a:pt x="1288163" y="802426"/>
                  </a:lnTo>
                  <a:lnTo>
                    <a:pt x="1249726" y="827105"/>
                  </a:lnTo>
                  <a:lnTo>
                    <a:pt x="1208578" y="849938"/>
                  </a:lnTo>
                  <a:lnTo>
                    <a:pt x="1164885" y="870818"/>
                  </a:lnTo>
                  <a:lnTo>
                    <a:pt x="1118811" y="889639"/>
                  </a:lnTo>
                  <a:lnTo>
                    <a:pt x="1070523" y="906295"/>
                  </a:lnTo>
                  <a:lnTo>
                    <a:pt x="1020185" y="920680"/>
                  </a:lnTo>
                  <a:lnTo>
                    <a:pt x="967962" y="932687"/>
                  </a:lnTo>
                  <a:lnTo>
                    <a:pt x="914021" y="942211"/>
                  </a:lnTo>
                  <a:lnTo>
                    <a:pt x="858525" y="949145"/>
                  </a:lnTo>
                  <a:lnTo>
                    <a:pt x="801642" y="953383"/>
                  </a:lnTo>
                  <a:lnTo>
                    <a:pt x="743535" y="954819"/>
                  </a:lnTo>
                  <a:lnTo>
                    <a:pt x="685427" y="953383"/>
                  </a:lnTo>
                  <a:lnTo>
                    <a:pt x="628542" y="949145"/>
                  </a:lnTo>
                  <a:lnTo>
                    <a:pt x="573046" y="942211"/>
                  </a:lnTo>
                  <a:lnTo>
                    <a:pt x="519104" y="932687"/>
                  </a:lnTo>
                  <a:lnTo>
                    <a:pt x="466881" y="920680"/>
                  </a:lnTo>
                  <a:lnTo>
                    <a:pt x="416543" y="906295"/>
                  </a:lnTo>
                  <a:lnTo>
                    <a:pt x="368254" y="889639"/>
                  </a:lnTo>
                  <a:lnTo>
                    <a:pt x="322181" y="870818"/>
                  </a:lnTo>
                  <a:lnTo>
                    <a:pt x="278488" y="849938"/>
                  </a:lnTo>
                  <a:lnTo>
                    <a:pt x="237340" y="827105"/>
                  </a:lnTo>
                  <a:lnTo>
                    <a:pt x="198903" y="802426"/>
                  </a:lnTo>
                  <a:lnTo>
                    <a:pt x="163343" y="776006"/>
                  </a:lnTo>
                  <a:lnTo>
                    <a:pt x="130824" y="747952"/>
                  </a:lnTo>
                  <a:lnTo>
                    <a:pt x="101512" y="718369"/>
                  </a:lnTo>
                  <a:lnTo>
                    <a:pt x="75572" y="687364"/>
                  </a:lnTo>
                  <a:lnTo>
                    <a:pt x="53169" y="655043"/>
                  </a:lnTo>
                  <a:lnTo>
                    <a:pt x="34469" y="621513"/>
                  </a:lnTo>
                  <a:lnTo>
                    <a:pt x="8837" y="551246"/>
                  </a:lnTo>
                  <a:lnTo>
                    <a:pt x="0" y="477414"/>
                  </a:lnTo>
                  <a:lnTo>
                    <a:pt x="2236" y="440104"/>
                  </a:lnTo>
                  <a:lnTo>
                    <a:pt x="19636" y="367947"/>
                  </a:lnTo>
                  <a:lnTo>
                    <a:pt x="53169" y="299780"/>
                  </a:lnTo>
                  <a:lnTo>
                    <a:pt x="75572" y="267458"/>
                  </a:lnTo>
                  <a:lnTo>
                    <a:pt x="101512" y="236453"/>
                  </a:lnTo>
                  <a:lnTo>
                    <a:pt x="130824" y="206869"/>
                  </a:lnTo>
                  <a:lnTo>
                    <a:pt x="163343" y="178815"/>
                  </a:lnTo>
                  <a:lnTo>
                    <a:pt x="198903" y="152394"/>
                  </a:lnTo>
                  <a:lnTo>
                    <a:pt x="237340" y="127714"/>
                  </a:lnTo>
                  <a:lnTo>
                    <a:pt x="278488" y="104881"/>
                  </a:lnTo>
                  <a:lnTo>
                    <a:pt x="322181" y="84001"/>
                  </a:lnTo>
                  <a:lnTo>
                    <a:pt x="368254" y="65180"/>
                  </a:lnTo>
                  <a:lnTo>
                    <a:pt x="416543" y="48524"/>
                  </a:lnTo>
                  <a:lnTo>
                    <a:pt x="466881" y="34139"/>
                  </a:lnTo>
                  <a:lnTo>
                    <a:pt x="519104" y="22132"/>
                  </a:lnTo>
                  <a:lnTo>
                    <a:pt x="573046" y="12608"/>
                  </a:lnTo>
                  <a:lnTo>
                    <a:pt x="628542" y="5674"/>
                  </a:lnTo>
                  <a:lnTo>
                    <a:pt x="685427" y="1436"/>
                  </a:lnTo>
                  <a:lnTo>
                    <a:pt x="743535" y="0"/>
                  </a:lnTo>
                  <a:lnTo>
                    <a:pt x="801642" y="1436"/>
                  </a:lnTo>
                  <a:lnTo>
                    <a:pt x="858525" y="5674"/>
                  </a:lnTo>
                  <a:lnTo>
                    <a:pt x="914021" y="12608"/>
                  </a:lnTo>
                  <a:lnTo>
                    <a:pt x="967962" y="22132"/>
                  </a:lnTo>
                  <a:lnTo>
                    <a:pt x="1020185" y="34139"/>
                  </a:lnTo>
                  <a:lnTo>
                    <a:pt x="1070523" y="48524"/>
                  </a:lnTo>
                  <a:lnTo>
                    <a:pt x="1118811" y="65180"/>
                  </a:lnTo>
                  <a:lnTo>
                    <a:pt x="1164885" y="84001"/>
                  </a:lnTo>
                  <a:lnTo>
                    <a:pt x="1208578" y="104881"/>
                  </a:lnTo>
                  <a:lnTo>
                    <a:pt x="1249726" y="127714"/>
                  </a:lnTo>
                  <a:lnTo>
                    <a:pt x="1288163" y="152394"/>
                  </a:lnTo>
                  <a:lnTo>
                    <a:pt x="1323724" y="178815"/>
                  </a:lnTo>
                  <a:lnTo>
                    <a:pt x="1356243" y="206869"/>
                  </a:lnTo>
                  <a:lnTo>
                    <a:pt x="1385556" y="236453"/>
                  </a:lnTo>
                  <a:lnTo>
                    <a:pt x="1411496" y="267458"/>
                  </a:lnTo>
                  <a:lnTo>
                    <a:pt x="1433900" y="299780"/>
                  </a:lnTo>
                  <a:lnTo>
                    <a:pt x="1452600" y="333311"/>
                  </a:lnTo>
                  <a:lnTo>
                    <a:pt x="1478232" y="403580"/>
                  </a:lnTo>
                  <a:lnTo>
                    <a:pt x="1487070" y="477414"/>
                  </a:lnTo>
                  <a:close/>
                </a:path>
              </a:pathLst>
            </a:custGeom>
            <a:ln w="736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8" name="object 198"/>
          <p:cNvSpPr txBox="1"/>
          <p:nvPr/>
        </p:nvSpPr>
        <p:spPr>
          <a:xfrm>
            <a:off x="6323364" y="5556053"/>
            <a:ext cx="526415" cy="323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05"/>
              </a:lnSpc>
              <a:spcBef>
                <a:spcPts val="100"/>
              </a:spcBef>
            </a:pPr>
            <a:r>
              <a:rPr sz="850" spc="-11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ARINC</a:t>
            </a:r>
            <a:r>
              <a:rPr sz="850" spc="-19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9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653</a:t>
            </a:r>
            <a:endParaRPr sz="8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705"/>
              </a:lnSpc>
            </a:pPr>
            <a:r>
              <a:rPr sz="600" spc="-5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Sampling</a:t>
            </a:r>
            <a:r>
              <a:rPr sz="600" spc="-13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" spc="-4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ports</a:t>
            </a:r>
            <a:endParaRPr sz="600">
              <a:latin typeface="Verdana" panose="020B0604030504040204"/>
              <a:cs typeface="Verdana" panose="020B0604030504040204"/>
            </a:endParaRPr>
          </a:p>
          <a:p>
            <a:pPr marL="12700">
              <a:spcBef>
                <a:spcPts val="20"/>
              </a:spcBef>
            </a:pPr>
            <a:r>
              <a:rPr sz="600" spc="-4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Queuing</a:t>
            </a:r>
            <a:r>
              <a:rPr sz="600" spc="-9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" spc="-4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ports</a:t>
            </a:r>
            <a:endParaRPr sz="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6494820" y="3151340"/>
            <a:ext cx="1239520" cy="143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50" spc="-7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Avionics </a:t>
            </a:r>
            <a:r>
              <a:rPr sz="850" spc="-8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Computer</a:t>
            </a:r>
            <a:r>
              <a:rPr sz="850" spc="-17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10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System</a:t>
            </a:r>
            <a:endParaRPr sz="8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7185820" y="3555007"/>
            <a:ext cx="531495" cy="953338"/>
          </a:xfrm>
          <a:prstGeom prst="rect">
            <a:avLst/>
          </a:prstGeom>
          <a:solidFill>
            <a:srgbClr val="A8B6D9"/>
          </a:solidFill>
          <a:ln w="7372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 marL="89535" marR="117475" indent="76835">
              <a:lnSpc>
                <a:spcPct val="103000"/>
              </a:lnSpc>
            </a:pPr>
            <a:r>
              <a:rPr sz="750" b="1" spc="-10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End  </a:t>
            </a:r>
            <a:r>
              <a:rPr sz="750" b="1" spc="-14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750" b="1" spc="-9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ys</a:t>
            </a:r>
            <a:r>
              <a:rPr sz="750" b="1" spc="-6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750" b="1" spc="-12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em</a:t>
            </a:r>
            <a:endParaRPr sz="7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6477702" y="3555007"/>
            <a:ext cx="708660" cy="475900"/>
          </a:xfrm>
          <a:prstGeom prst="rect">
            <a:avLst/>
          </a:prstGeom>
          <a:solidFill>
            <a:srgbClr val="9AC2B9"/>
          </a:solidFill>
          <a:ln w="9834">
            <a:solidFill>
              <a:srgbClr val="231F2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spcBef>
                <a:spcPts val="30"/>
              </a:spcBef>
            </a:pPr>
            <a:endParaRPr sz="750">
              <a:latin typeface="Times New Roman" panose="02020603050405020304"/>
              <a:cs typeface="Times New Roman" panose="02020603050405020304"/>
            </a:endParaRPr>
          </a:p>
          <a:p>
            <a:pPr marL="118110" marR="110490" indent="55880">
              <a:lnSpc>
                <a:spcPct val="103000"/>
              </a:lnSpc>
            </a:pPr>
            <a:r>
              <a:rPr sz="750" b="1" spc="-9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Avionics  </a:t>
            </a:r>
            <a:r>
              <a:rPr sz="750" b="1" spc="-114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750" b="1" spc="-12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750" b="1" spc="-9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bsys</a:t>
            </a:r>
            <a:r>
              <a:rPr sz="750" b="1" spc="-6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750" b="1" spc="-8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em  </a:t>
            </a:r>
            <a:r>
              <a:rPr sz="750" b="1" spc="-8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Partition</a:t>
            </a:r>
            <a:r>
              <a:rPr sz="750" b="1" spc="-12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 1</a:t>
            </a:r>
            <a:endParaRPr sz="7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6477702" y="4685442"/>
            <a:ext cx="708660" cy="436145"/>
          </a:xfrm>
          <a:prstGeom prst="rect">
            <a:avLst/>
          </a:prstGeom>
          <a:solidFill>
            <a:srgbClr val="9AC2B9"/>
          </a:solidFill>
          <a:ln w="9834">
            <a:solidFill>
              <a:srgbClr val="231F2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18110" marR="110490" indent="55880">
              <a:lnSpc>
                <a:spcPct val="103000"/>
              </a:lnSpc>
              <a:spcBef>
                <a:spcPts val="620"/>
              </a:spcBef>
            </a:pPr>
            <a:r>
              <a:rPr sz="750" b="1" spc="-9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Avionics  </a:t>
            </a:r>
            <a:r>
              <a:rPr sz="750" b="1" spc="-114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750" b="1" spc="-12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750" b="1" spc="-9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bsys</a:t>
            </a:r>
            <a:r>
              <a:rPr sz="750" b="1" spc="-6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750" b="1" spc="-8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em  </a:t>
            </a:r>
            <a:r>
              <a:rPr sz="750" b="1" spc="-8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Partition</a:t>
            </a:r>
            <a:r>
              <a:rPr sz="750" b="1" spc="-12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 3</a:t>
            </a:r>
            <a:endParaRPr sz="7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6477702" y="4119626"/>
            <a:ext cx="708660" cy="476541"/>
          </a:xfrm>
          <a:prstGeom prst="rect">
            <a:avLst/>
          </a:prstGeom>
          <a:solidFill>
            <a:srgbClr val="C7DDD7"/>
          </a:solidFill>
          <a:ln w="9834">
            <a:solidFill>
              <a:srgbClr val="231F2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spcBef>
                <a:spcPts val="35"/>
              </a:spcBef>
            </a:pPr>
            <a:endParaRPr sz="750">
              <a:latin typeface="Times New Roman" panose="02020603050405020304"/>
              <a:cs typeface="Times New Roman" panose="02020603050405020304"/>
            </a:endParaRPr>
          </a:p>
          <a:p>
            <a:pPr marL="118110" marR="110490" indent="55880">
              <a:lnSpc>
                <a:spcPct val="103000"/>
              </a:lnSpc>
              <a:spcBef>
                <a:spcPts val="5"/>
              </a:spcBef>
            </a:pPr>
            <a:r>
              <a:rPr sz="750" b="1" spc="-9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Avionics  </a:t>
            </a:r>
            <a:r>
              <a:rPr sz="750" b="1" spc="-114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750" b="1" spc="-12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750" b="1" spc="-9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bsys</a:t>
            </a:r>
            <a:r>
              <a:rPr sz="750" b="1" spc="-6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750" b="1" spc="-8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em  </a:t>
            </a:r>
            <a:r>
              <a:rPr sz="750" b="1" spc="-8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Partition</a:t>
            </a:r>
            <a:r>
              <a:rPr sz="750" b="1" spc="-12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 2</a:t>
            </a:r>
            <a:endParaRPr sz="7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5557117" y="3661089"/>
            <a:ext cx="637540" cy="238527"/>
          </a:xfrm>
          <a:prstGeom prst="rect">
            <a:avLst/>
          </a:prstGeom>
          <a:solidFill>
            <a:srgbClr val="79BDE8"/>
          </a:solidFill>
          <a:ln w="7366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79375"/>
            <a:r>
              <a:rPr sz="750" b="1" spc="-8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Controllers</a:t>
            </a:r>
            <a:endParaRPr sz="7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5557117" y="4226905"/>
            <a:ext cx="637540" cy="238527"/>
          </a:xfrm>
          <a:prstGeom prst="rect">
            <a:avLst/>
          </a:prstGeom>
          <a:solidFill>
            <a:srgbClr val="79BDE8"/>
          </a:solidFill>
          <a:ln w="7366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149225"/>
            <a:r>
              <a:rPr sz="750" b="1" spc="-10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Sensors</a:t>
            </a:r>
            <a:endParaRPr sz="7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5557117" y="4792722"/>
            <a:ext cx="637540" cy="238527"/>
          </a:xfrm>
          <a:prstGeom prst="rect">
            <a:avLst/>
          </a:prstGeom>
          <a:solidFill>
            <a:srgbClr val="79BDE8"/>
          </a:solidFill>
          <a:ln w="7366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104775"/>
            <a:r>
              <a:rPr sz="750" b="1" spc="-8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Actuators</a:t>
            </a:r>
            <a:endParaRPr sz="7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8318840" y="4191547"/>
            <a:ext cx="495934" cy="312906"/>
          </a:xfrm>
          <a:prstGeom prst="rect">
            <a:avLst/>
          </a:prstGeom>
          <a:solidFill>
            <a:srgbClr val="DF9E9D"/>
          </a:solidFill>
          <a:ln w="7368">
            <a:solidFill>
              <a:srgbClr val="231F2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134620">
              <a:spcBef>
                <a:spcPts val="640"/>
              </a:spcBef>
            </a:pPr>
            <a:r>
              <a:rPr sz="750" b="1" spc="-12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AFDX</a:t>
            </a:r>
            <a:endParaRPr sz="750">
              <a:latin typeface="Verdana" panose="020B0604030504040204"/>
              <a:cs typeface="Verdana" panose="020B0604030504040204"/>
            </a:endParaRPr>
          </a:p>
          <a:p>
            <a:pPr marL="104140">
              <a:spcBef>
                <a:spcPts val="30"/>
              </a:spcBef>
            </a:pPr>
            <a:r>
              <a:rPr sz="750" b="1" spc="-10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Switch</a:t>
            </a:r>
            <a:endParaRPr sz="7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8972488" y="4257430"/>
            <a:ext cx="393065" cy="2462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spcBef>
                <a:spcPts val="120"/>
              </a:spcBef>
            </a:pPr>
            <a:r>
              <a:rPr sz="750" b="1" spc="-12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AFDX</a:t>
            </a:r>
            <a:endParaRPr sz="750">
              <a:latin typeface="Verdana" panose="020B0604030504040204"/>
              <a:cs typeface="Verdana" panose="020B0604030504040204"/>
            </a:endParaRPr>
          </a:p>
          <a:p>
            <a:pPr algn="ctr">
              <a:spcBef>
                <a:spcPts val="30"/>
              </a:spcBef>
            </a:pPr>
            <a:r>
              <a:rPr sz="750" b="1" spc="-10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Network</a:t>
            </a:r>
            <a:endParaRPr sz="75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09" name="object 209"/>
          <p:cNvGrpSpPr/>
          <p:nvPr/>
        </p:nvGrpSpPr>
        <p:grpSpPr>
          <a:xfrm>
            <a:off x="6187051" y="3554992"/>
            <a:ext cx="2847975" cy="2546350"/>
            <a:chOff x="4727978" y="4063593"/>
            <a:chExt cx="2847975" cy="2546350"/>
          </a:xfrm>
        </p:grpSpPr>
        <p:sp>
          <p:nvSpPr>
            <p:cNvPr id="210" name="object 210"/>
            <p:cNvSpPr/>
            <p:nvPr/>
          </p:nvSpPr>
          <p:spPr>
            <a:xfrm>
              <a:off x="5726747" y="4063593"/>
              <a:ext cx="0" cy="2546350"/>
            </a:xfrm>
            <a:custGeom>
              <a:avLst/>
              <a:gdLst/>
              <a:ahLst/>
              <a:cxnLst/>
              <a:rect l="l" t="t" r="r" b="b"/>
              <a:pathLst>
                <a:path h="2546350">
                  <a:moveTo>
                    <a:pt x="0" y="0"/>
                  </a:moveTo>
                  <a:lnTo>
                    <a:pt x="0" y="2546169"/>
                  </a:lnTo>
                </a:path>
              </a:pathLst>
            </a:custGeom>
            <a:ln w="983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7390345" y="4593547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>
                  <a:moveTo>
                    <a:pt x="0" y="177334"/>
                  </a:moveTo>
                  <a:lnTo>
                    <a:pt x="177540" y="0"/>
                  </a:lnTo>
                </a:path>
              </a:pathLst>
            </a:custGeom>
            <a:ln w="1474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7390096" y="4595657"/>
              <a:ext cx="175895" cy="175260"/>
            </a:xfrm>
            <a:custGeom>
              <a:avLst/>
              <a:gdLst/>
              <a:ahLst/>
              <a:cxnLst/>
              <a:rect l="l" t="t" r="r" b="b"/>
              <a:pathLst>
                <a:path w="175895" h="175260">
                  <a:moveTo>
                    <a:pt x="32584" y="175033"/>
                  </a:moveTo>
                  <a:lnTo>
                    <a:pt x="0" y="175033"/>
                  </a:lnTo>
                  <a:lnTo>
                    <a:pt x="0" y="142498"/>
                  </a:lnTo>
                </a:path>
                <a:path w="175895" h="175260">
                  <a:moveTo>
                    <a:pt x="142681" y="0"/>
                  </a:moveTo>
                  <a:lnTo>
                    <a:pt x="175256" y="0"/>
                  </a:lnTo>
                  <a:lnTo>
                    <a:pt x="175267" y="32534"/>
                  </a:lnTo>
                </a:path>
              </a:pathLst>
            </a:custGeom>
            <a:ln w="1474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6257899" y="4900269"/>
              <a:ext cx="605155" cy="0"/>
            </a:xfrm>
            <a:custGeom>
              <a:avLst/>
              <a:gdLst/>
              <a:ahLst/>
              <a:cxnLst/>
              <a:rect l="l" t="t" r="r" b="b"/>
              <a:pathLst>
                <a:path w="605154">
                  <a:moveTo>
                    <a:pt x="0" y="0"/>
                  </a:moveTo>
                  <a:lnTo>
                    <a:pt x="604741" y="0"/>
                  </a:lnTo>
                </a:path>
              </a:pathLst>
            </a:custGeom>
            <a:ln w="1473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6257850" y="4876965"/>
              <a:ext cx="601980" cy="46355"/>
            </a:xfrm>
            <a:custGeom>
              <a:avLst/>
              <a:gdLst/>
              <a:ahLst/>
              <a:cxnLst/>
              <a:rect l="l" t="t" r="r" b="b"/>
              <a:pathLst>
                <a:path w="601979" h="46354">
                  <a:moveTo>
                    <a:pt x="23035" y="46024"/>
                  </a:moveTo>
                  <a:lnTo>
                    <a:pt x="0" y="23017"/>
                  </a:lnTo>
                  <a:lnTo>
                    <a:pt x="23026" y="0"/>
                  </a:lnTo>
                </a:path>
                <a:path w="601979" h="46354">
                  <a:moveTo>
                    <a:pt x="578467" y="0"/>
                  </a:moveTo>
                  <a:lnTo>
                    <a:pt x="601512" y="23017"/>
                  </a:lnTo>
                  <a:lnTo>
                    <a:pt x="578477" y="46024"/>
                  </a:lnTo>
                </a:path>
              </a:pathLst>
            </a:custGeom>
            <a:ln w="1474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4735423" y="4359160"/>
              <a:ext cx="283210" cy="0"/>
            </a:xfrm>
            <a:custGeom>
              <a:avLst/>
              <a:gdLst/>
              <a:ahLst/>
              <a:cxnLst/>
              <a:rect l="l" t="t" r="r" b="b"/>
              <a:pathLst>
                <a:path w="283210">
                  <a:moveTo>
                    <a:pt x="0" y="0"/>
                  </a:moveTo>
                  <a:lnTo>
                    <a:pt x="283189" y="0"/>
                  </a:lnTo>
                </a:path>
              </a:pathLst>
            </a:custGeom>
            <a:ln w="1473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4735365" y="4335856"/>
              <a:ext cx="280035" cy="46355"/>
            </a:xfrm>
            <a:custGeom>
              <a:avLst/>
              <a:gdLst/>
              <a:ahLst/>
              <a:cxnLst/>
              <a:rect l="l" t="t" r="r" b="b"/>
              <a:pathLst>
                <a:path w="280035" h="46354">
                  <a:moveTo>
                    <a:pt x="23045" y="46024"/>
                  </a:moveTo>
                  <a:lnTo>
                    <a:pt x="0" y="23007"/>
                  </a:lnTo>
                  <a:lnTo>
                    <a:pt x="23035" y="0"/>
                  </a:lnTo>
                </a:path>
                <a:path w="280035" h="46354">
                  <a:moveTo>
                    <a:pt x="256924" y="0"/>
                  </a:moveTo>
                  <a:lnTo>
                    <a:pt x="279970" y="23007"/>
                  </a:lnTo>
                  <a:lnTo>
                    <a:pt x="256934" y="46024"/>
                  </a:lnTo>
                </a:path>
              </a:pathLst>
            </a:custGeom>
            <a:ln w="1474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4735423" y="5466092"/>
              <a:ext cx="283210" cy="0"/>
            </a:xfrm>
            <a:custGeom>
              <a:avLst/>
              <a:gdLst/>
              <a:ahLst/>
              <a:cxnLst/>
              <a:rect l="l" t="t" r="r" b="b"/>
              <a:pathLst>
                <a:path w="283210">
                  <a:moveTo>
                    <a:pt x="0" y="0"/>
                  </a:moveTo>
                  <a:lnTo>
                    <a:pt x="283199" y="0"/>
                  </a:lnTo>
                </a:path>
              </a:pathLst>
            </a:custGeom>
            <a:ln w="1473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4735355" y="5442778"/>
              <a:ext cx="280035" cy="46355"/>
            </a:xfrm>
            <a:custGeom>
              <a:avLst/>
              <a:gdLst/>
              <a:ahLst/>
              <a:cxnLst/>
              <a:rect l="l" t="t" r="r" b="b"/>
              <a:pathLst>
                <a:path w="280035" h="46354">
                  <a:moveTo>
                    <a:pt x="23055" y="46034"/>
                  </a:moveTo>
                  <a:lnTo>
                    <a:pt x="0" y="23017"/>
                  </a:lnTo>
                  <a:lnTo>
                    <a:pt x="23035" y="0"/>
                  </a:lnTo>
                </a:path>
                <a:path w="280035" h="46354">
                  <a:moveTo>
                    <a:pt x="256924" y="0"/>
                  </a:moveTo>
                  <a:lnTo>
                    <a:pt x="279980" y="23017"/>
                  </a:lnTo>
                  <a:lnTo>
                    <a:pt x="256944" y="46034"/>
                  </a:lnTo>
                </a:path>
              </a:pathLst>
            </a:custGeom>
            <a:ln w="1474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4735423" y="4900269"/>
              <a:ext cx="283210" cy="0"/>
            </a:xfrm>
            <a:custGeom>
              <a:avLst/>
              <a:gdLst/>
              <a:ahLst/>
              <a:cxnLst/>
              <a:rect l="l" t="t" r="r" b="b"/>
              <a:pathLst>
                <a:path w="283210">
                  <a:moveTo>
                    <a:pt x="0" y="0"/>
                  </a:moveTo>
                  <a:lnTo>
                    <a:pt x="283199" y="0"/>
                  </a:lnTo>
                </a:path>
              </a:pathLst>
            </a:custGeom>
            <a:ln w="1473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4735355" y="4876965"/>
              <a:ext cx="280035" cy="46355"/>
            </a:xfrm>
            <a:custGeom>
              <a:avLst/>
              <a:gdLst/>
              <a:ahLst/>
              <a:cxnLst/>
              <a:rect l="l" t="t" r="r" b="b"/>
              <a:pathLst>
                <a:path w="280035" h="46354">
                  <a:moveTo>
                    <a:pt x="23055" y="46024"/>
                  </a:moveTo>
                  <a:lnTo>
                    <a:pt x="0" y="23017"/>
                  </a:lnTo>
                  <a:lnTo>
                    <a:pt x="23035" y="0"/>
                  </a:lnTo>
                </a:path>
                <a:path w="280035" h="46354">
                  <a:moveTo>
                    <a:pt x="256924" y="0"/>
                  </a:moveTo>
                  <a:lnTo>
                    <a:pt x="279980" y="23017"/>
                  </a:lnTo>
                  <a:lnTo>
                    <a:pt x="256944" y="46024"/>
                  </a:lnTo>
                </a:path>
              </a:pathLst>
            </a:custGeom>
            <a:ln w="1474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7390853" y="5018684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>
                  <a:moveTo>
                    <a:pt x="0" y="0"/>
                  </a:moveTo>
                  <a:lnTo>
                    <a:pt x="177531" y="177314"/>
                  </a:lnTo>
                </a:path>
              </a:pathLst>
            </a:custGeom>
            <a:ln w="1474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7391019" y="5018413"/>
              <a:ext cx="175260" cy="175260"/>
            </a:xfrm>
            <a:custGeom>
              <a:avLst/>
              <a:gdLst/>
              <a:ahLst/>
              <a:cxnLst/>
              <a:rect l="l" t="t" r="r" b="b"/>
              <a:pathLst>
                <a:path w="175259" h="175260">
                  <a:moveTo>
                    <a:pt x="0" y="32554"/>
                  </a:moveTo>
                  <a:lnTo>
                    <a:pt x="0" y="0"/>
                  </a:lnTo>
                  <a:lnTo>
                    <a:pt x="32584" y="0"/>
                  </a:lnTo>
                </a:path>
                <a:path w="175259" h="175260">
                  <a:moveTo>
                    <a:pt x="175256" y="142508"/>
                  </a:moveTo>
                  <a:lnTo>
                    <a:pt x="175256" y="175053"/>
                  </a:lnTo>
                  <a:lnTo>
                    <a:pt x="142672" y="175063"/>
                  </a:lnTo>
                </a:path>
              </a:pathLst>
            </a:custGeom>
            <a:ln w="1474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3" name="object 223"/>
          <p:cNvSpPr txBox="1"/>
          <p:nvPr/>
        </p:nvSpPr>
        <p:spPr>
          <a:xfrm>
            <a:off x="7279356" y="5556053"/>
            <a:ext cx="965200" cy="526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05"/>
              </a:lnSpc>
              <a:spcBef>
                <a:spcPts val="100"/>
              </a:spcBef>
            </a:pPr>
            <a:r>
              <a:rPr sz="850" spc="-114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ARINC </a:t>
            </a:r>
            <a:r>
              <a:rPr sz="850" spc="-11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664, </a:t>
            </a:r>
            <a:r>
              <a:rPr sz="850" spc="-6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Part</a:t>
            </a:r>
            <a:r>
              <a:rPr sz="850" spc="-11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850" spc="-9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8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705"/>
              </a:lnSpc>
            </a:pPr>
            <a:r>
              <a:rPr sz="600" spc="-6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AFDX </a:t>
            </a:r>
            <a:r>
              <a:rPr sz="600" spc="-4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communications</a:t>
            </a:r>
            <a:r>
              <a:rPr sz="600" spc="-11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" spc="-4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ports</a:t>
            </a:r>
            <a:endParaRPr sz="600">
              <a:latin typeface="Verdana" panose="020B0604030504040204"/>
              <a:cs typeface="Verdana" panose="020B0604030504040204"/>
            </a:endParaRPr>
          </a:p>
          <a:p>
            <a:pPr marL="85090" marR="370205">
              <a:lnSpc>
                <a:spcPct val="103000"/>
              </a:lnSpc>
            </a:pPr>
            <a:r>
              <a:rPr sz="600" spc="-5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Sampling</a:t>
            </a:r>
            <a:r>
              <a:rPr sz="600" spc="-12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" spc="-4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ports  </a:t>
            </a:r>
            <a:r>
              <a:rPr sz="600" spc="-4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Queuing</a:t>
            </a:r>
            <a:r>
              <a:rPr sz="600" spc="-10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" spc="-4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ports</a:t>
            </a:r>
            <a:endParaRPr sz="600">
              <a:latin typeface="Verdana" panose="020B0604030504040204"/>
              <a:cs typeface="Verdana" panose="020B0604030504040204"/>
            </a:endParaRPr>
          </a:p>
          <a:p>
            <a:pPr marL="85090">
              <a:spcBef>
                <a:spcPts val="20"/>
              </a:spcBef>
            </a:pPr>
            <a:r>
              <a:rPr sz="600" spc="-5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Service </a:t>
            </a:r>
            <a:r>
              <a:rPr sz="600" spc="-3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access </a:t>
            </a:r>
            <a:r>
              <a:rPr sz="600" spc="-4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point</a:t>
            </a:r>
            <a:r>
              <a:rPr sz="600" spc="-155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" spc="-40" dirty="0">
                <a:solidFill>
                  <a:srgbClr val="010202"/>
                </a:solidFill>
                <a:latin typeface="Verdana" panose="020B0604030504040204"/>
                <a:cs typeface="Verdana" panose="020B0604030504040204"/>
              </a:rPr>
              <a:t>port</a:t>
            </a:r>
            <a:endParaRPr sz="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5674193" y="2875642"/>
            <a:ext cx="808355" cy="13144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spcBef>
                <a:spcPts val="125"/>
              </a:spcBef>
            </a:pPr>
            <a:r>
              <a:rPr sz="750" spc="10" dirty="0">
                <a:latin typeface="Arial" panose="020B0604020202020204"/>
                <a:cs typeface="Arial" panose="020B0604020202020204"/>
              </a:rPr>
              <a:t>[© Wind River]</a:t>
            </a:r>
            <a:r>
              <a:rPr sz="75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600" spc="7" baseline="28000" dirty="0">
                <a:solidFill>
                  <a:srgbClr val="3A3A3A"/>
                </a:solidFill>
                <a:latin typeface="Arial" panose="020B0604020202020204"/>
                <a:cs typeface="Arial" panose="020B0604020202020204"/>
              </a:rPr>
              <a:t>8</a:t>
            </a:r>
            <a:endParaRPr sz="600" baseline="2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5281775" y="5989183"/>
            <a:ext cx="322580" cy="13144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750" spc="10" dirty="0">
                <a:latin typeface="Arial" panose="020B0604020202020204"/>
                <a:cs typeface="Arial" panose="020B0604020202020204"/>
              </a:rPr>
              <a:t>[©</a:t>
            </a:r>
            <a:r>
              <a:rPr sz="75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750" spc="10" dirty="0">
                <a:latin typeface="Arial" panose="020B0604020202020204"/>
                <a:cs typeface="Arial" panose="020B0604020202020204"/>
              </a:rPr>
              <a:t>GE]</a:t>
            </a:r>
            <a:endParaRPr sz="7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6" name="object 226"/>
          <p:cNvSpPr txBox="1">
            <a:spLocks noGrp="1"/>
          </p:cNvSpPr>
          <p:nvPr>
            <p:ph type="title"/>
          </p:nvPr>
        </p:nvSpPr>
        <p:spPr>
          <a:xfrm>
            <a:off x="0" y="168676"/>
            <a:ext cx="12192000" cy="6222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pc="-85" dirty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</a:t>
            </a:r>
            <a:r>
              <a:rPr dirty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v</a:t>
            </a:r>
            <a:r>
              <a:rPr spc="-5" dirty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ioni</a:t>
            </a:r>
            <a:r>
              <a:rPr dirty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cs</a:t>
            </a:r>
          </a:p>
        </p:txBody>
      </p:sp>
      <p:sp>
        <p:nvSpPr>
          <p:cNvPr id="227" name="タイトル 1">
            <a:extLst>
              <a:ext uri="{FF2B5EF4-FFF2-40B4-BE49-F238E27FC236}">
                <a16:creationId xmlns="" xmlns:a16="http://schemas.microsoft.com/office/drawing/2014/main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EE185524 2022E – 1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711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54200" y="1981200"/>
            <a:ext cx="8470900" cy="4368800"/>
            <a:chOff x="330200" y="1981200"/>
            <a:chExt cx="8470900" cy="4368800"/>
          </a:xfrm>
        </p:grpSpPr>
        <p:sp>
          <p:nvSpPr>
            <p:cNvPr id="3" name="object 3"/>
            <p:cNvSpPr/>
            <p:nvPr/>
          </p:nvSpPr>
          <p:spPr>
            <a:xfrm>
              <a:off x="330200" y="1981200"/>
              <a:ext cx="8470900" cy="4368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8540" y="3525116"/>
              <a:ext cx="7966316" cy="80228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77720" y="5107077"/>
              <a:ext cx="1197772" cy="80228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73794" y="4338699"/>
              <a:ext cx="666685" cy="10960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2148" y="4705936"/>
              <a:ext cx="1446364" cy="96047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45013" y="5242674"/>
              <a:ext cx="1581962" cy="96047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15603" y="1994001"/>
              <a:ext cx="4361700" cy="21582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2838" y="3604216"/>
              <a:ext cx="7717790" cy="553720"/>
            </a:xfrm>
            <a:custGeom>
              <a:avLst/>
              <a:gdLst/>
              <a:ahLst/>
              <a:cxnLst/>
              <a:rect l="l" t="t" r="r" b="b"/>
              <a:pathLst>
                <a:path w="7717790" h="553720">
                  <a:moveTo>
                    <a:pt x="7717726" y="0"/>
                  </a:moveTo>
                  <a:lnTo>
                    <a:pt x="0" y="0"/>
                  </a:lnTo>
                  <a:lnTo>
                    <a:pt x="0" y="553686"/>
                  </a:lnTo>
                  <a:lnTo>
                    <a:pt x="7717726" y="553686"/>
                  </a:lnTo>
                  <a:lnTo>
                    <a:pt x="77177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2838" y="3604210"/>
              <a:ext cx="7717790" cy="553720"/>
            </a:xfrm>
            <a:custGeom>
              <a:avLst/>
              <a:gdLst/>
              <a:ahLst/>
              <a:cxnLst/>
              <a:rect l="l" t="t" r="r" b="b"/>
              <a:pathLst>
                <a:path w="7717790" h="553720">
                  <a:moveTo>
                    <a:pt x="0" y="0"/>
                  </a:moveTo>
                  <a:lnTo>
                    <a:pt x="7717728" y="0"/>
                  </a:lnTo>
                  <a:lnTo>
                    <a:pt x="7717728" y="553687"/>
                  </a:lnTo>
                  <a:lnTo>
                    <a:pt x="0" y="553687"/>
                  </a:lnTo>
                  <a:lnTo>
                    <a:pt x="0" y="0"/>
                  </a:lnTo>
                  <a:close/>
                </a:path>
              </a:pathLst>
            </a:custGeom>
            <a:ln w="11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737693" y="3766658"/>
            <a:ext cx="997585" cy="2045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250" spc="-5" dirty="0">
                <a:latin typeface="Arial" panose="020B0604020202020204"/>
                <a:cs typeface="Arial" panose="020B0604020202020204"/>
              </a:rPr>
              <a:t>Plant</a:t>
            </a:r>
            <a:r>
              <a:rPr sz="125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250" spc="-5" dirty="0">
                <a:latin typeface="Arial" panose="020B0604020202020204"/>
                <a:cs typeface="Arial" panose="020B0604020202020204"/>
              </a:rPr>
              <a:t>Network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58219" y="4417792"/>
            <a:ext cx="847725" cy="443070"/>
          </a:xfrm>
          <a:prstGeom prst="rect">
            <a:avLst/>
          </a:prstGeom>
          <a:ln w="11299">
            <a:solidFill>
              <a:srgbClr val="0000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198120" marR="78740" indent="-123825">
              <a:lnSpc>
                <a:spcPct val="101000"/>
              </a:lnSpc>
              <a:spcBef>
                <a:spcPts val="425"/>
              </a:spcBef>
            </a:pPr>
            <a:r>
              <a:rPr sz="1250" spc="-5" dirty="0">
                <a:latin typeface="Arial" panose="020B0604020202020204"/>
                <a:cs typeface="Arial" panose="020B0604020202020204"/>
              </a:rPr>
              <a:t>Controller  (CPU)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320303" y="4152248"/>
            <a:ext cx="960755" cy="1593850"/>
            <a:chOff x="1796302" y="4152248"/>
            <a:chExt cx="960755" cy="1593850"/>
          </a:xfrm>
        </p:grpSpPr>
        <p:sp>
          <p:nvSpPr>
            <p:cNvPr id="15" name="object 15"/>
            <p:cNvSpPr/>
            <p:nvPr/>
          </p:nvSpPr>
          <p:spPr>
            <a:xfrm>
              <a:off x="1907760" y="4152248"/>
              <a:ext cx="79098" cy="2497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28302" y="4173717"/>
              <a:ext cx="79098" cy="2497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02015" y="5186175"/>
              <a:ext cx="949325" cy="553720"/>
            </a:xfrm>
            <a:custGeom>
              <a:avLst/>
              <a:gdLst/>
              <a:ahLst/>
              <a:cxnLst/>
              <a:rect l="l" t="t" r="r" b="b"/>
              <a:pathLst>
                <a:path w="949325" h="553720">
                  <a:moveTo>
                    <a:pt x="949178" y="0"/>
                  </a:moveTo>
                  <a:lnTo>
                    <a:pt x="0" y="0"/>
                  </a:lnTo>
                  <a:lnTo>
                    <a:pt x="0" y="553686"/>
                  </a:lnTo>
                  <a:lnTo>
                    <a:pt x="949178" y="553686"/>
                  </a:lnTo>
                  <a:lnTo>
                    <a:pt x="9491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02017" y="5186175"/>
              <a:ext cx="949325" cy="553720"/>
            </a:xfrm>
            <a:custGeom>
              <a:avLst/>
              <a:gdLst/>
              <a:ahLst/>
              <a:cxnLst/>
              <a:rect l="l" t="t" r="r" b="b"/>
              <a:pathLst>
                <a:path w="949325" h="553720">
                  <a:moveTo>
                    <a:pt x="0" y="0"/>
                  </a:moveTo>
                  <a:lnTo>
                    <a:pt x="949178" y="0"/>
                  </a:lnTo>
                  <a:lnTo>
                    <a:pt x="949178" y="553687"/>
                  </a:lnTo>
                  <a:lnTo>
                    <a:pt x="0" y="553687"/>
                  </a:lnTo>
                  <a:lnTo>
                    <a:pt x="0" y="0"/>
                  </a:lnTo>
                  <a:close/>
                </a:path>
              </a:pathLst>
            </a:custGeom>
            <a:ln w="11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326016" y="5186175"/>
            <a:ext cx="949325" cy="37574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spcBef>
                <a:spcPts val="50"/>
              </a:spcBef>
            </a:pPr>
            <a:endParaRPr sz="1150">
              <a:latin typeface="Times New Roman" panose="02020603050405020304"/>
              <a:cs typeface="Times New Roman" panose="02020603050405020304"/>
            </a:endParaRPr>
          </a:p>
          <a:p>
            <a:pPr marL="222250"/>
            <a:r>
              <a:rPr sz="1250" spc="-5" dirty="0">
                <a:latin typeface="Arial" panose="020B0604020202020204"/>
                <a:cs typeface="Arial" panose="020B0604020202020204"/>
              </a:rPr>
              <a:t>Plant</a:t>
            </a:r>
            <a:r>
              <a:rPr sz="125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250" spc="-5" dirty="0">
                <a:latin typeface="Arial" panose="020B0604020202020204"/>
                <a:cs typeface="Arial" panose="020B0604020202020204"/>
              </a:rPr>
              <a:t>2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416378" y="4412078"/>
            <a:ext cx="429895" cy="859155"/>
            <a:chOff x="2892377" y="4412077"/>
            <a:chExt cx="429895" cy="859155"/>
          </a:xfrm>
        </p:grpSpPr>
        <p:sp>
          <p:nvSpPr>
            <p:cNvPr id="21" name="object 21"/>
            <p:cNvSpPr/>
            <p:nvPr/>
          </p:nvSpPr>
          <p:spPr>
            <a:xfrm>
              <a:off x="2898089" y="4417786"/>
              <a:ext cx="418465" cy="847725"/>
            </a:xfrm>
            <a:custGeom>
              <a:avLst/>
              <a:gdLst/>
              <a:ahLst/>
              <a:cxnLst/>
              <a:rect l="l" t="t" r="r" b="b"/>
              <a:pathLst>
                <a:path w="418464" h="847725">
                  <a:moveTo>
                    <a:pt x="418090" y="0"/>
                  </a:moveTo>
                  <a:lnTo>
                    <a:pt x="0" y="0"/>
                  </a:lnTo>
                  <a:lnTo>
                    <a:pt x="0" y="847481"/>
                  </a:lnTo>
                  <a:lnTo>
                    <a:pt x="418090" y="847481"/>
                  </a:lnTo>
                  <a:lnTo>
                    <a:pt x="4180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98092" y="4417792"/>
              <a:ext cx="418465" cy="847725"/>
            </a:xfrm>
            <a:custGeom>
              <a:avLst/>
              <a:gdLst/>
              <a:ahLst/>
              <a:cxnLst/>
              <a:rect l="l" t="t" r="r" b="b"/>
              <a:pathLst>
                <a:path w="418464" h="847725">
                  <a:moveTo>
                    <a:pt x="0" y="0"/>
                  </a:moveTo>
                  <a:lnTo>
                    <a:pt x="418090" y="0"/>
                  </a:lnTo>
                  <a:lnTo>
                    <a:pt x="418090" y="847481"/>
                  </a:lnTo>
                  <a:lnTo>
                    <a:pt x="0" y="847481"/>
                  </a:lnTo>
                  <a:lnTo>
                    <a:pt x="0" y="0"/>
                  </a:lnTo>
                  <a:close/>
                </a:path>
              </a:pathLst>
            </a:custGeom>
            <a:ln w="11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553113" y="4588190"/>
            <a:ext cx="166712" cy="51815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50" spc="-5" dirty="0">
                <a:latin typeface="Arial" panose="020B0604020202020204"/>
                <a:cs typeface="Arial" panose="020B0604020202020204"/>
              </a:rPr>
              <a:t>Plant</a:t>
            </a:r>
            <a:r>
              <a:rPr sz="125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250" spc="-5" dirty="0">
                <a:latin typeface="Arial" panose="020B0604020202020204"/>
                <a:cs typeface="Arial" panose="020B0604020202020204"/>
              </a:rPr>
              <a:t>3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102459" y="4587130"/>
            <a:ext cx="2325370" cy="900430"/>
            <a:chOff x="578459" y="4587130"/>
            <a:chExt cx="2325370" cy="900430"/>
          </a:xfrm>
        </p:grpSpPr>
        <p:sp>
          <p:nvSpPr>
            <p:cNvPr id="25" name="object 25"/>
            <p:cNvSpPr/>
            <p:nvPr/>
          </p:nvSpPr>
          <p:spPr>
            <a:xfrm>
              <a:off x="2056261" y="4942100"/>
              <a:ext cx="79098" cy="24407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28675" y="4920630"/>
              <a:ext cx="79086" cy="2497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76049" y="4587130"/>
              <a:ext cx="306234" cy="7907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97508" y="4756626"/>
              <a:ext cx="306234" cy="7907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4173" y="4800264"/>
              <a:ext cx="1099820" cy="681990"/>
            </a:xfrm>
            <a:custGeom>
              <a:avLst/>
              <a:gdLst/>
              <a:ahLst/>
              <a:cxnLst/>
              <a:rect l="l" t="t" r="r" b="b"/>
              <a:pathLst>
                <a:path w="1099820" h="681989">
                  <a:moveTo>
                    <a:pt x="673977" y="607674"/>
                  </a:moveTo>
                  <a:lnTo>
                    <a:pt x="289144" y="607674"/>
                  </a:lnTo>
                  <a:lnTo>
                    <a:pt x="300863" y="629013"/>
                  </a:lnTo>
                  <a:lnTo>
                    <a:pt x="361146" y="662047"/>
                  </a:lnTo>
                  <a:lnTo>
                    <a:pt x="403987" y="672952"/>
                  </a:lnTo>
                  <a:lnTo>
                    <a:pt x="451482" y="679589"/>
                  </a:lnTo>
                  <a:lnTo>
                    <a:pt x="500770" y="681563"/>
                  </a:lnTo>
                  <a:lnTo>
                    <a:pt x="548989" y="678480"/>
                  </a:lnTo>
                  <a:lnTo>
                    <a:pt x="593280" y="669944"/>
                  </a:lnTo>
                  <a:lnTo>
                    <a:pt x="630782" y="655561"/>
                  </a:lnTo>
                  <a:lnTo>
                    <a:pt x="658634" y="634936"/>
                  </a:lnTo>
                  <a:lnTo>
                    <a:pt x="673977" y="607674"/>
                  </a:lnTo>
                  <a:close/>
                </a:path>
                <a:path w="1099820" h="681989">
                  <a:moveTo>
                    <a:pt x="994242" y="607674"/>
                  </a:moveTo>
                  <a:lnTo>
                    <a:pt x="673977" y="607674"/>
                  </a:lnTo>
                  <a:lnTo>
                    <a:pt x="705963" y="624175"/>
                  </a:lnTo>
                  <a:lnTo>
                    <a:pt x="740646" y="635889"/>
                  </a:lnTo>
                  <a:lnTo>
                    <a:pt x="777254" y="643101"/>
                  </a:lnTo>
                  <a:lnTo>
                    <a:pt x="815013" y="646096"/>
                  </a:lnTo>
                  <a:lnTo>
                    <a:pt x="853150" y="645159"/>
                  </a:lnTo>
                  <a:lnTo>
                    <a:pt x="927467" y="632632"/>
                  </a:lnTo>
                  <a:lnTo>
                    <a:pt x="994021" y="607801"/>
                  </a:lnTo>
                  <a:lnTo>
                    <a:pt x="994242" y="607674"/>
                  </a:lnTo>
                  <a:close/>
                </a:path>
                <a:path w="1099820" h="681989">
                  <a:moveTo>
                    <a:pt x="293992" y="42598"/>
                  </a:moveTo>
                  <a:lnTo>
                    <a:pt x="253800" y="43866"/>
                  </a:lnTo>
                  <a:lnTo>
                    <a:pt x="214964" y="50029"/>
                  </a:lnTo>
                  <a:lnTo>
                    <a:pt x="178146" y="60530"/>
                  </a:lnTo>
                  <a:lnTo>
                    <a:pt x="113220" y="92306"/>
                  </a:lnTo>
                  <a:lnTo>
                    <a:pt x="64330" y="134725"/>
                  </a:lnTo>
                  <a:lnTo>
                    <a:pt x="36786" y="183318"/>
                  </a:lnTo>
                  <a:lnTo>
                    <a:pt x="32677" y="208533"/>
                  </a:lnTo>
                  <a:lnTo>
                    <a:pt x="35895" y="233615"/>
                  </a:lnTo>
                  <a:lnTo>
                    <a:pt x="47104" y="258006"/>
                  </a:lnTo>
                  <a:lnTo>
                    <a:pt x="66967" y="281148"/>
                  </a:lnTo>
                  <a:lnTo>
                    <a:pt x="96147" y="302480"/>
                  </a:lnTo>
                  <a:lnTo>
                    <a:pt x="58060" y="315621"/>
                  </a:lnTo>
                  <a:lnTo>
                    <a:pt x="30149" y="333611"/>
                  </a:lnTo>
                  <a:lnTo>
                    <a:pt x="11667" y="355581"/>
                  </a:lnTo>
                  <a:lnTo>
                    <a:pt x="1867" y="380662"/>
                  </a:lnTo>
                  <a:lnTo>
                    <a:pt x="0" y="407984"/>
                  </a:lnTo>
                  <a:lnTo>
                    <a:pt x="5317" y="436676"/>
                  </a:lnTo>
                  <a:lnTo>
                    <a:pt x="34517" y="494697"/>
                  </a:lnTo>
                  <a:lnTo>
                    <a:pt x="83483" y="547764"/>
                  </a:lnTo>
                  <a:lnTo>
                    <a:pt x="146232" y="588922"/>
                  </a:lnTo>
                  <a:lnTo>
                    <a:pt x="216780" y="611211"/>
                  </a:lnTo>
                  <a:lnTo>
                    <a:pt x="253109" y="613106"/>
                  </a:lnTo>
                  <a:lnTo>
                    <a:pt x="289144" y="607674"/>
                  </a:lnTo>
                  <a:lnTo>
                    <a:pt x="994242" y="607674"/>
                  </a:lnTo>
                  <a:lnTo>
                    <a:pt x="1046627" y="572948"/>
                  </a:lnTo>
                  <a:lnTo>
                    <a:pt x="1079101" y="530354"/>
                  </a:lnTo>
                  <a:lnTo>
                    <a:pt x="1085856" y="506868"/>
                  </a:lnTo>
                  <a:lnTo>
                    <a:pt x="1085259" y="482302"/>
                  </a:lnTo>
                  <a:lnTo>
                    <a:pt x="1076537" y="456941"/>
                  </a:lnTo>
                  <a:lnTo>
                    <a:pt x="1058917" y="431072"/>
                  </a:lnTo>
                  <a:lnTo>
                    <a:pt x="1031625" y="404979"/>
                  </a:lnTo>
                  <a:lnTo>
                    <a:pt x="993890" y="378947"/>
                  </a:lnTo>
                  <a:lnTo>
                    <a:pt x="1025249" y="369389"/>
                  </a:lnTo>
                  <a:lnTo>
                    <a:pt x="1071293" y="335834"/>
                  </a:lnTo>
                  <a:lnTo>
                    <a:pt x="1095424" y="288403"/>
                  </a:lnTo>
                  <a:lnTo>
                    <a:pt x="1099392" y="261500"/>
                  </a:lnTo>
                  <a:lnTo>
                    <a:pt x="1098025" y="233548"/>
                  </a:lnTo>
                  <a:lnTo>
                    <a:pt x="1079477" y="177723"/>
                  </a:lnTo>
                  <a:lnTo>
                    <a:pt x="1040166" y="127378"/>
                  </a:lnTo>
                  <a:lnTo>
                    <a:pt x="980472" y="88967"/>
                  </a:lnTo>
                  <a:lnTo>
                    <a:pt x="943102" y="76253"/>
                  </a:lnTo>
                  <a:lnTo>
                    <a:pt x="928635" y="73753"/>
                  </a:lnTo>
                  <a:lnTo>
                    <a:pt x="416060" y="73753"/>
                  </a:lnTo>
                  <a:lnTo>
                    <a:pt x="375785" y="56983"/>
                  </a:lnTo>
                  <a:lnTo>
                    <a:pt x="334875" y="46784"/>
                  </a:lnTo>
                  <a:lnTo>
                    <a:pt x="293992" y="42598"/>
                  </a:lnTo>
                  <a:close/>
                </a:path>
                <a:path w="1099820" h="681989">
                  <a:moveTo>
                    <a:pt x="622554" y="0"/>
                  </a:moveTo>
                  <a:lnTo>
                    <a:pt x="571921" y="1175"/>
                  </a:lnTo>
                  <a:lnTo>
                    <a:pt x="523616" y="7111"/>
                  </a:lnTo>
                  <a:lnTo>
                    <a:pt x="480759" y="17572"/>
                  </a:lnTo>
                  <a:lnTo>
                    <a:pt x="423862" y="51128"/>
                  </a:lnTo>
                  <a:lnTo>
                    <a:pt x="416060" y="73753"/>
                  </a:lnTo>
                  <a:lnTo>
                    <a:pt x="801472" y="73753"/>
                  </a:lnTo>
                  <a:lnTo>
                    <a:pt x="757230" y="27385"/>
                  </a:lnTo>
                  <a:lnTo>
                    <a:pt x="718327" y="12869"/>
                  </a:lnTo>
                  <a:lnTo>
                    <a:pt x="672396" y="3819"/>
                  </a:lnTo>
                  <a:lnTo>
                    <a:pt x="622554" y="0"/>
                  </a:lnTo>
                  <a:close/>
                </a:path>
                <a:path w="1099820" h="681989">
                  <a:moveTo>
                    <a:pt x="853554" y="67839"/>
                  </a:moveTo>
                  <a:lnTo>
                    <a:pt x="801472" y="73753"/>
                  </a:lnTo>
                  <a:lnTo>
                    <a:pt x="928635" y="73753"/>
                  </a:lnTo>
                  <a:lnTo>
                    <a:pt x="900780" y="68941"/>
                  </a:lnTo>
                  <a:lnTo>
                    <a:pt x="853554" y="678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4174" y="4800259"/>
              <a:ext cx="1099820" cy="681990"/>
            </a:xfrm>
            <a:custGeom>
              <a:avLst/>
              <a:gdLst/>
              <a:ahLst/>
              <a:cxnLst/>
              <a:rect l="l" t="t" r="r" b="b"/>
              <a:pathLst>
                <a:path w="1099820" h="681989">
                  <a:moveTo>
                    <a:pt x="993890" y="378954"/>
                  </a:moveTo>
                  <a:lnTo>
                    <a:pt x="1051033" y="354756"/>
                  </a:lnTo>
                  <a:lnTo>
                    <a:pt x="1086072" y="313456"/>
                  </a:lnTo>
                  <a:lnTo>
                    <a:pt x="1099390" y="261507"/>
                  </a:lnTo>
                  <a:lnTo>
                    <a:pt x="1098024" y="233555"/>
                  </a:lnTo>
                  <a:lnTo>
                    <a:pt x="1079477" y="177729"/>
                  </a:lnTo>
                  <a:lnTo>
                    <a:pt x="1040166" y="127384"/>
                  </a:lnTo>
                  <a:lnTo>
                    <a:pt x="980473" y="88972"/>
                  </a:lnTo>
                  <a:lnTo>
                    <a:pt x="943102" y="76258"/>
                  </a:lnTo>
                  <a:lnTo>
                    <a:pt x="900779" y="68946"/>
                  </a:lnTo>
                  <a:lnTo>
                    <a:pt x="853552" y="67845"/>
                  </a:lnTo>
                  <a:lnTo>
                    <a:pt x="801468" y="73759"/>
                  </a:lnTo>
                  <a:lnTo>
                    <a:pt x="785981" y="47606"/>
                  </a:lnTo>
                  <a:lnTo>
                    <a:pt x="757227" y="27388"/>
                  </a:lnTo>
                  <a:lnTo>
                    <a:pt x="718325" y="12871"/>
                  </a:lnTo>
                  <a:lnTo>
                    <a:pt x="672394" y="3820"/>
                  </a:lnTo>
                  <a:lnTo>
                    <a:pt x="622552" y="0"/>
                  </a:lnTo>
                  <a:lnTo>
                    <a:pt x="571920" y="1175"/>
                  </a:lnTo>
                  <a:lnTo>
                    <a:pt x="523616" y="7110"/>
                  </a:lnTo>
                  <a:lnTo>
                    <a:pt x="480759" y="17572"/>
                  </a:lnTo>
                  <a:lnTo>
                    <a:pt x="423862" y="51131"/>
                  </a:lnTo>
                  <a:lnTo>
                    <a:pt x="416061" y="73759"/>
                  </a:lnTo>
                  <a:lnTo>
                    <a:pt x="375786" y="56989"/>
                  </a:lnTo>
                  <a:lnTo>
                    <a:pt x="334875" y="46790"/>
                  </a:lnTo>
                  <a:lnTo>
                    <a:pt x="293992" y="42604"/>
                  </a:lnTo>
                  <a:lnTo>
                    <a:pt x="253801" y="43872"/>
                  </a:lnTo>
                  <a:lnTo>
                    <a:pt x="214964" y="50035"/>
                  </a:lnTo>
                  <a:lnTo>
                    <a:pt x="178146" y="60534"/>
                  </a:lnTo>
                  <a:lnTo>
                    <a:pt x="113220" y="92309"/>
                  </a:lnTo>
                  <a:lnTo>
                    <a:pt x="64330" y="134727"/>
                  </a:lnTo>
                  <a:lnTo>
                    <a:pt x="36786" y="183318"/>
                  </a:lnTo>
                  <a:lnTo>
                    <a:pt x="32677" y="208532"/>
                  </a:lnTo>
                  <a:lnTo>
                    <a:pt x="35895" y="233614"/>
                  </a:lnTo>
                  <a:lnTo>
                    <a:pt x="47104" y="258004"/>
                  </a:lnTo>
                  <a:lnTo>
                    <a:pt x="66967" y="281145"/>
                  </a:lnTo>
                  <a:lnTo>
                    <a:pt x="96147" y="302477"/>
                  </a:lnTo>
                  <a:lnTo>
                    <a:pt x="58059" y="315620"/>
                  </a:lnTo>
                  <a:lnTo>
                    <a:pt x="30149" y="333612"/>
                  </a:lnTo>
                  <a:lnTo>
                    <a:pt x="11667" y="355585"/>
                  </a:lnTo>
                  <a:lnTo>
                    <a:pt x="1867" y="380667"/>
                  </a:lnTo>
                  <a:lnTo>
                    <a:pt x="0" y="407990"/>
                  </a:lnTo>
                  <a:lnTo>
                    <a:pt x="5317" y="436683"/>
                  </a:lnTo>
                  <a:lnTo>
                    <a:pt x="34517" y="494703"/>
                  </a:lnTo>
                  <a:lnTo>
                    <a:pt x="83483" y="547769"/>
                  </a:lnTo>
                  <a:lnTo>
                    <a:pt x="146232" y="588925"/>
                  </a:lnTo>
                  <a:lnTo>
                    <a:pt x="216780" y="611212"/>
                  </a:lnTo>
                  <a:lnTo>
                    <a:pt x="253109" y="613105"/>
                  </a:lnTo>
                  <a:lnTo>
                    <a:pt x="289144" y="607672"/>
                  </a:lnTo>
                  <a:lnTo>
                    <a:pt x="300864" y="629014"/>
                  </a:lnTo>
                  <a:lnTo>
                    <a:pt x="361146" y="662053"/>
                  </a:lnTo>
                  <a:lnTo>
                    <a:pt x="403988" y="672959"/>
                  </a:lnTo>
                  <a:lnTo>
                    <a:pt x="451482" y="679596"/>
                  </a:lnTo>
                  <a:lnTo>
                    <a:pt x="500770" y="681571"/>
                  </a:lnTo>
                  <a:lnTo>
                    <a:pt x="548989" y="678487"/>
                  </a:lnTo>
                  <a:lnTo>
                    <a:pt x="593280" y="669950"/>
                  </a:lnTo>
                  <a:lnTo>
                    <a:pt x="630782" y="655565"/>
                  </a:lnTo>
                  <a:lnTo>
                    <a:pt x="658634" y="634937"/>
                  </a:lnTo>
                  <a:lnTo>
                    <a:pt x="673977" y="607672"/>
                  </a:lnTo>
                  <a:lnTo>
                    <a:pt x="705964" y="624174"/>
                  </a:lnTo>
                  <a:lnTo>
                    <a:pt x="740648" y="635889"/>
                  </a:lnTo>
                  <a:lnTo>
                    <a:pt x="777256" y="643101"/>
                  </a:lnTo>
                  <a:lnTo>
                    <a:pt x="815016" y="646096"/>
                  </a:lnTo>
                  <a:lnTo>
                    <a:pt x="853154" y="645160"/>
                  </a:lnTo>
                  <a:lnTo>
                    <a:pt x="927472" y="632633"/>
                  </a:lnTo>
                  <a:lnTo>
                    <a:pt x="994026" y="607802"/>
                  </a:lnTo>
                  <a:lnTo>
                    <a:pt x="1046632" y="572949"/>
                  </a:lnTo>
                  <a:lnTo>
                    <a:pt x="1079106" y="530355"/>
                  </a:lnTo>
                  <a:lnTo>
                    <a:pt x="1085861" y="506869"/>
                  </a:lnTo>
                  <a:lnTo>
                    <a:pt x="1085263" y="482304"/>
                  </a:lnTo>
                  <a:lnTo>
                    <a:pt x="1076541" y="456944"/>
                  </a:lnTo>
                  <a:lnTo>
                    <a:pt x="1058920" y="431076"/>
                  </a:lnTo>
                  <a:lnTo>
                    <a:pt x="1031627" y="404984"/>
                  </a:lnTo>
                  <a:lnTo>
                    <a:pt x="993890" y="378954"/>
                  </a:lnTo>
                  <a:close/>
                </a:path>
              </a:pathLst>
            </a:custGeom>
            <a:ln w="11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284807" y="5026574"/>
            <a:ext cx="737870" cy="2045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50" spc="-5" dirty="0">
                <a:latin typeface="Arial" panose="020B0604020202020204"/>
                <a:cs typeface="Arial" panose="020B0604020202020204"/>
              </a:rPr>
              <a:t>Scheduler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653616" y="4310380"/>
            <a:ext cx="4768850" cy="499109"/>
            <a:chOff x="1129616" y="4310379"/>
            <a:chExt cx="4768850" cy="499109"/>
          </a:xfrm>
        </p:grpSpPr>
        <p:sp>
          <p:nvSpPr>
            <p:cNvPr id="33" name="object 33"/>
            <p:cNvSpPr/>
            <p:nvPr/>
          </p:nvSpPr>
          <p:spPr>
            <a:xfrm>
              <a:off x="1135331" y="4696003"/>
              <a:ext cx="490220" cy="107950"/>
            </a:xfrm>
            <a:custGeom>
              <a:avLst/>
              <a:gdLst/>
              <a:ahLst/>
              <a:cxnLst/>
              <a:rect l="l" t="t" r="r" b="b"/>
              <a:pathLst>
                <a:path w="490219" h="107950">
                  <a:moveTo>
                    <a:pt x="0" y="107358"/>
                  </a:moveTo>
                  <a:lnTo>
                    <a:pt x="489615" y="0"/>
                  </a:lnTo>
                </a:path>
              </a:pathLst>
            </a:custGeom>
            <a:ln w="11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12036" y="4657233"/>
              <a:ext cx="106859" cy="7752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77775" y="4688986"/>
              <a:ext cx="2181225" cy="22860"/>
            </a:xfrm>
            <a:custGeom>
              <a:avLst/>
              <a:gdLst/>
              <a:ahLst/>
              <a:cxnLst/>
              <a:rect l="l" t="t" r="r" b="b"/>
              <a:pathLst>
                <a:path w="2181225" h="22860">
                  <a:moveTo>
                    <a:pt x="0" y="22599"/>
                  </a:moveTo>
                  <a:lnTo>
                    <a:pt x="2180851" y="0"/>
                  </a:lnTo>
                </a:path>
              </a:pathLst>
            </a:custGeom>
            <a:ln w="79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62523" y="4316094"/>
              <a:ext cx="226060" cy="215265"/>
            </a:xfrm>
            <a:custGeom>
              <a:avLst/>
              <a:gdLst/>
              <a:ahLst/>
              <a:cxnLst/>
              <a:rect l="l" t="t" r="r" b="b"/>
              <a:pathLst>
                <a:path w="226060" h="215264">
                  <a:moveTo>
                    <a:pt x="0" y="0"/>
                  </a:moveTo>
                  <a:lnTo>
                    <a:pt x="225994" y="0"/>
                  </a:lnTo>
                  <a:lnTo>
                    <a:pt x="225994" y="214695"/>
                  </a:lnTo>
                  <a:lnTo>
                    <a:pt x="0" y="214695"/>
                  </a:lnTo>
                  <a:lnTo>
                    <a:pt x="0" y="0"/>
                  </a:lnTo>
                  <a:close/>
                </a:path>
              </a:pathLst>
            </a:custGeom>
            <a:ln w="11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328411" y="4309049"/>
            <a:ext cx="131445" cy="2045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50" spc="-5" dirty="0">
                <a:latin typeface="Arial" panose="020B0604020202020204"/>
                <a:cs typeface="Arial" panose="020B0604020202020204"/>
              </a:rPr>
              <a:t>S</a:t>
            </a:r>
            <a:endParaRPr sz="125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732863" y="4316095"/>
            <a:ext cx="226060" cy="215265"/>
          </a:xfrm>
          <a:custGeom>
            <a:avLst/>
            <a:gdLst/>
            <a:ahLst/>
            <a:cxnLst/>
            <a:rect l="l" t="t" r="r" b="b"/>
            <a:pathLst>
              <a:path w="226060" h="215264">
                <a:moveTo>
                  <a:pt x="0" y="0"/>
                </a:moveTo>
                <a:lnTo>
                  <a:pt x="225994" y="0"/>
                </a:lnTo>
                <a:lnTo>
                  <a:pt x="225994" y="214695"/>
                </a:lnTo>
                <a:lnTo>
                  <a:pt x="0" y="214695"/>
                </a:lnTo>
                <a:lnTo>
                  <a:pt x="0" y="0"/>
                </a:lnTo>
                <a:close/>
              </a:path>
            </a:pathLst>
          </a:custGeom>
          <a:ln w="112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774752" y="4309049"/>
            <a:ext cx="131445" cy="2045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50" spc="-5" dirty="0">
                <a:latin typeface="Arial" panose="020B0604020202020204"/>
                <a:cs typeface="Arial" panose="020B0604020202020204"/>
              </a:rPr>
              <a:t>S</a:t>
            </a:r>
            <a:endParaRPr sz="125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625543" y="4316095"/>
            <a:ext cx="226060" cy="215265"/>
          </a:xfrm>
          <a:custGeom>
            <a:avLst/>
            <a:gdLst/>
            <a:ahLst/>
            <a:cxnLst/>
            <a:rect l="l" t="t" r="r" b="b"/>
            <a:pathLst>
              <a:path w="226060" h="215264">
                <a:moveTo>
                  <a:pt x="0" y="0"/>
                </a:moveTo>
                <a:lnTo>
                  <a:pt x="225994" y="0"/>
                </a:lnTo>
                <a:lnTo>
                  <a:pt x="225994" y="214695"/>
                </a:lnTo>
                <a:lnTo>
                  <a:pt x="0" y="214695"/>
                </a:lnTo>
                <a:lnTo>
                  <a:pt x="0" y="0"/>
                </a:lnTo>
                <a:close/>
              </a:path>
            </a:pathLst>
          </a:custGeom>
          <a:ln w="112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667435" y="4309049"/>
            <a:ext cx="131445" cy="2045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50" spc="-5" dirty="0">
                <a:latin typeface="Arial" panose="020B0604020202020204"/>
                <a:cs typeface="Arial" panose="020B0604020202020204"/>
              </a:rPr>
              <a:t>S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071883" y="4316095"/>
            <a:ext cx="226060" cy="215265"/>
          </a:xfrm>
          <a:custGeom>
            <a:avLst/>
            <a:gdLst/>
            <a:ahLst/>
            <a:cxnLst/>
            <a:rect l="l" t="t" r="r" b="b"/>
            <a:pathLst>
              <a:path w="226060" h="215264">
                <a:moveTo>
                  <a:pt x="0" y="0"/>
                </a:moveTo>
                <a:lnTo>
                  <a:pt x="225994" y="0"/>
                </a:lnTo>
                <a:lnTo>
                  <a:pt x="225994" y="214695"/>
                </a:lnTo>
                <a:lnTo>
                  <a:pt x="0" y="214695"/>
                </a:lnTo>
                <a:lnTo>
                  <a:pt x="0" y="0"/>
                </a:lnTo>
                <a:close/>
              </a:path>
            </a:pathLst>
          </a:custGeom>
          <a:ln w="112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113776" y="4309049"/>
            <a:ext cx="131445" cy="2045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50" spc="-5" dirty="0">
                <a:latin typeface="Arial" panose="020B0604020202020204"/>
                <a:cs typeface="Arial" panose="020B0604020202020204"/>
              </a:rPr>
              <a:t>A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179203" y="4316095"/>
            <a:ext cx="226060" cy="215265"/>
          </a:xfrm>
          <a:custGeom>
            <a:avLst/>
            <a:gdLst/>
            <a:ahLst/>
            <a:cxnLst/>
            <a:rect l="l" t="t" r="r" b="b"/>
            <a:pathLst>
              <a:path w="226060" h="215264">
                <a:moveTo>
                  <a:pt x="0" y="0"/>
                </a:moveTo>
                <a:lnTo>
                  <a:pt x="225994" y="0"/>
                </a:lnTo>
                <a:lnTo>
                  <a:pt x="225994" y="214695"/>
                </a:lnTo>
                <a:lnTo>
                  <a:pt x="0" y="214695"/>
                </a:lnTo>
                <a:lnTo>
                  <a:pt x="0" y="0"/>
                </a:lnTo>
                <a:close/>
              </a:path>
            </a:pathLst>
          </a:custGeom>
          <a:ln w="112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221094" y="4309049"/>
            <a:ext cx="131445" cy="2045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50" spc="-5" dirty="0">
                <a:latin typeface="Arial" panose="020B0604020202020204"/>
                <a:cs typeface="Arial" panose="020B0604020202020204"/>
              </a:rPr>
              <a:t>A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377072" y="4147104"/>
            <a:ext cx="1818639" cy="1000125"/>
            <a:chOff x="3853071" y="4147103"/>
            <a:chExt cx="1818639" cy="1000125"/>
          </a:xfrm>
        </p:grpSpPr>
        <p:sp>
          <p:nvSpPr>
            <p:cNvPr id="47" name="object 47"/>
            <p:cNvSpPr/>
            <p:nvPr/>
          </p:nvSpPr>
          <p:spPr>
            <a:xfrm>
              <a:off x="3858786" y="4530789"/>
              <a:ext cx="1785620" cy="179070"/>
            </a:xfrm>
            <a:custGeom>
              <a:avLst/>
              <a:gdLst/>
              <a:ahLst/>
              <a:cxnLst/>
              <a:rect l="l" t="t" r="r" b="b"/>
              <a:pathLst>
                <a:path w="1785620" h="179070">
                  <a:moveTo>
                    <a:pt x="158" y="0"/>
                  </a:moveTo>
                  <a:lnTo>
                    <a:pt x="0" y="178920"/>
                  </a:lnTo>
                </a:path>
                <a:path w="1785620" h="179070">
                  <a:moveTo>
                    <a:pt x="446498" y="0"/>
                  </a:moveTo>
                  <a:lnTo>
                    <a:pt x="451470" y="174242"/>
                  </a:lnTo>
                </a:path>
                <a:path w="1785620" h="179070">
                  <a:moveTo>
                    <a:pt x="892838" y="0"/>
                  </a:moveTo>
                  <a:lnTo>
                    <a:pt x="892465" y="169665"/>
                  </a:lnTo>
                </a:path>
                <a:path w="1785620" h="179070">
                  <a:moveTo>
                    <a:pt x="1339178" y="0"/>
                  </a:moveTo>
                  <a:lnTo>
                    <a:pt x="1344410" y="164987"/>
                  </a:lnTo>
                </a:path>
                <a:path w="1785620" h="179070">
                  <a:moveTo>
                    <a:pt x="1785518" y="0"/>
                  </a:moveTo>
                  <a:lnTo>
                    <a:pt x="1785405" y="160422"/>
                  </a:lnTo>
                </a:path>
              </a:pathLst>
            </a:custGeom>
            <a:ln w="11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869871" y="4157898"/>
              <a:ext cx="5715" cy="158750"/>
            </a:xfrm>
            <a:custGeom>
              <a:avLst/>
              <a:gdLst/>
              <a:ahLst/>
              <a:cxnLst/>
              <a:rect l="l" t="t" r="r" b="b"/>
              <a:pathLst>
                <a:path w="5714" h="158750">
                  <a:moveTo>
                    <a:pt x="2824" y="-5649"/>
                  </a:moveTo>
                  <a:lnTo>
                    <a:pt x="2824" y="163846"/>
                  </a:lnTo>
                </a:path>
              </a:pathLst>
            </a:custGeom>
            <a:ln w="16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321861" y="4157898"/>
              <a:ext cx="0" cy="158750"/>
            </a:xfrm>
            <a:custGeom>
              <a:avLst/>
              <a:gdLst/>
              <a:ahLst/>
              <a:cxnLst/>
              <a:rect l="l" t="t" r="r" b="b"/>
              <a:pathLst>
                <a:path h="158750">
                  <a:moveTo>
                    <a:pt x="0" y="158196"/>
                  </a:moveTo>
                  <a:lnTo>
                    <a:pt x="0" y="0"/>
                  </a:lnTo>
                </a:path>
              </a:pathLst>
            </a:custGeom>
            <a:ln w="11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768201" y="4157898"/>
              <a:ext cx="5715" cy="158750"/>
            </a:xfrm>
            <a:custGeom>
              <a:avLst/>
              <a:gdLst/>
              <a:ahLst/>
              <a:cxnLst/>
              <a:rect l="l" t="t" r="r" b="b"/>
              <a:pathLst>
                <a:path w="5714" h="158750">
                  <a:moveTo>
                    <a:pt x="2824" y="-5649"/>
                  </a:moveTo>
                  <a:lnTo>
                    <a:pt x="2824" y="163846"/>
                  </a:lnTo>
                </a:path>
              </a:pathLst>
            </a:custGeom>
            <a:ln w="16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214541" y="4157898"/>
              <a:ext cx="0" cy="158750"/>
            </a:xfrm>
            <a:custGeom>
              <a:avLst/>
              <a:gdLst/>
              <a:ahLst/>
              <a:cxnLst/>
              <a:rect l="l" t="t" r="r" b="b"/>
              <a:pathLst>
                <a:path h="158750">
                  <a:moveTo>
                    <a:pt x="0" y="158196"/>
                  </a:moveTo>
                  <a:lnTo>
                    <a:pt x="0" y="0"/>
                  </a:lnTo>
                </a:path>
              </a:pathLst>
            </a:custGeom>
            <a:ln w="11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650801" y="4157898"/>
              <a:ext cx="10160" cy="158750"/>
            </a:xfrm>
            <a:custGeom>
              <a:avLst/>
              <a:gdLst/>
              <a:ahLst/>
              <a:cxnLst/>
              <a:rect l="l" t="t" r="r" b="b"/>
              <a:pathLst>
                <a:path w="10160" h="158750">
                  <a:moveTo>
                    <a:pt x="5039" y="-5649"/>
                  </a:moveTo>
                  <a:lnTo>
                    <a:pt x="5039" y="163846"/>
                  </a:lnTo>
                </a:path>
              </a:pathLst>
            </a:custGeom>
            <a:ln w="213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208863" y="4847182"/>
              <a:ext cx="316865" cy="294005"/>
            </a:xfrm>
            <a:custGeom>
              <a:avLst/>
              <a:gdLst/>
              <a:ahLst/>
              <a:cxnLst/>
              <a:rect l="l" t="t" r="r" b="b"/>
              <a:pathLst>
                <a:path w="316864" h="294004">
                  <a:moveTo>
                    <a:pt x="0" y="0"/>
                  </a:moveTo>
                  <a:lnTo>
                    <a:pt x="316392" y="0"/>
                  </a:lnTo>
                  <a:lnTo>
                    <a:pt x="316392" y="293793"/>
                  </a:lnTo>
                  <a:lnTo>
                    <a:pt x="0" y="293793"/>
                  </a:lnTo>
                  <a:lnTo>
                    <a:pt x="0" y="0"/>
                  </a:lnTo>
                  <a:close/>
                </a:path>
              </a:pathLst>
            </a:custGeom>
            <a:ln w="11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819951" y="4879686"/>
            <a:ext cx="131445" cy="2045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50" spc="-5" dirty="0">
                <a:latin typeface="Arial" panose="020B0604020202020204"/>
                <a:cs typeface="Arial" panose="020B0604020202020204"/>
              </a:rPr>
              <a:t>K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704642" y="4847183"/>
            <a:ext cx="316865" cy="294005"/>
          </a:xfrm>
          <a:custGeom>
            <a:avLst/>
            <a:gdLst/>
            <a:ahLst/>
            <a:cxnLst/>
            <a:rect l="l" t="t" r="r" b="b"/>
            <a:pathLst>
              <a:path w="316864" h="294004">
                <a:moveTo>
                  <a:pt x="0" y="0"/>
                </a:moveTo>
                <a:lnTo>
                  <a:pt x="316392" y="0"/>
                </a:lnTo>
                <a:lnTo>
                  <a:pt x="316392" y="293793"/>
                </a:lnTo>
                <a:lnTo>
                  <a:pt x="0" y="293793"/>
                </a:lnTo>
                <a:lnTo>
                  <a:pt x="0" y="0"/>
                </a:lnTo>
                <a:close/>
              </a:path>
            </a:pathLst>
          </a:custGeom>
          <a:ln w="112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791730" y="4879686"/>
            <a:ext cx="131445" cy="2045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50" spc="-5" dirty="0">
                <a:latin typeface="Arial" panose="020B0604020202020204"/>
                <a:cs typeface="Arial" panose="020B0604020202020204"/>
              </a:rPr>
              <a:t>K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5740250" y="4688661"/>
            <a:ext cx="1230630" cy="1336040"/>
            <a:chOff x="4216250" y="4688661"/>
            <a:chExt cx="1230630" cy="1336040"/>
          </a:xfrm>
        </p:grpSpPr>
        <p:sp>
          <p:nvSpPr>
            <p:cNvPr id="58" name="object 58"/>
            <p:cNvSpPr/>
            <p:nvPr/>
          </p:nvSpPr>
          <p:spPr>
            <a:xfrm>
              <a:off x="4366868" y="4694376"/>
              <a:ext cx="972185" cy="147320"/>
            </a:xfrm>
            <a:custGeom>
              <a:avLst/>
              <a:gdLst/>
              <a:ahLst/>
              <a:cxnLst/>
              <a:rect l="l" t="t" r="r" b="b"/>
              <a:pathLst>
                <a:path w="972185" h="147320">
                  <a:moveTo>
                    <a:pt x="180" y="147156"/>
                  </a:moveTo>
                  <a:lnTo>
                    <a:pt x="0" y="10068"/>
                  </a:lnTo>
                </a:path>
                <a:path w="972185" h="147320">
                  <a:moveTo>
                    <a:pt x="971959" y="147156"/>
                  </a:moveTo>
                  <a:lnTo>
                    <a:pt x="971789" y="0"/>
                  </a:lnTo>
                </a:path>
              </a:pathLst>
            </a:custGeom>
            <a:ln w="11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221960" y="5336978"/>
              <a:ext cx="1219200" cy="681990"/>
            </a:xfrm>
            <a:custGeom>
              <a:avLst/>
              <a:gdLst/>
              <a:ahLst/>
              <a:cxnLst/>
              <a:rect l="l" t="t" r="r" b="b"/>
              <a:pathLst>
                <a:path w="1219200" h="681989">
                  <a:moveTo>
                    <a:pt x="747359" y="607692"/>
                  </a:moveTo>
                  <a:lnTo>
                    <a:pt x="320779" y="607692"/>
                  </a:lnTo>
                  <a:lnTo>
                    <a:pt x="333767" y="629034"/>
                  </a:lnTo>
                  <a:lnTo>
                    <a:pt x="400588" y="662071"/>
                  </a:lnTo>
                  <a:lnTo>
                    <a:pt x="448077" y="672977"/>
                  </a:lnTo>
                  <a:lnTo>
                    <a:pt x="500725" y="679614"/>
                  </a:lnTo>
                  <a:lnTo>
                    <a:pt x="555360" y="681588"/>
                  </a:lnTo>
                  <a:lnTo>
                    <a:pt x="608811" y="678504"/>
                  </a:lnTo>
                  <a:lnTo>
                    <a:pt x="657907" y="669968"/>
                  </a:lnTo>
                  <a:lnTo>
                    <a:pt x="699478" y="655583"/>
                  </a:lnTo>
                  <a:lnTo>
                    <a:pt x="730352" y="634956"/>
                  </a:lnTo>
                  <a:lnTo>
                    <a:pt x="747359" y="607692"/>
                  </a:lnTo>
                  <a:close/>
                </a:path>
                <a:path w="1219200" h="681989">
                  <a:moveTo>
                    <a:pt x="1102246" y="607692"/>
                  </a:moveTo>
                  <a:lnTo>
                    <a:pt x="747359" y="607692"/>
                  </a:lnTo>
                  <a:lnTo>
                    <a:pt x="779297" y="622833"/>
                  </a:lnTo>
                  <a:lnTo>
                    <a:pt x="813749" y="634033"/>
                  </a:lnTo>
                  <a:lnTo>
                    <a:pt x="850081" y="641502"/>
                  </a:lnTo>
                  <a:lnTo>
                    <a:pt x="887657" y="645454"/>
                  </a:lnTo>
                  <a:lnTo>
                    <a:pt x="925844" y="646098"/>
                  </a:lnTo>
                  <a:lnTo>
                    <a:pt x="964007" y="643645"/>
                  </a:lnTo>
                  <a:lnTo>
                    <a:pt x="1001511" y="638308"/>
                  </a:lnTo>
                  <a:lnTo>
                    <a:pt x="1037721" y="630297"/>
                  </a:lnTo>
                  <a:lnTo>
                    <a:pt x="1072003" y="619824"/>
                  </a:lnTo>
                  <a:lnTo>
                    <a:pt x="1102246" y="607692"/>
                  </a:lnTo>
                  <a:close/>
                </a:path>
                <a:path w="1219200" h="681989">
                  <a:moveTo>
                    <a:pt x="333667" y="42928"/>
                  </a:moveTo>
                  <a:lnTo>
                    <a:pt x="291392" y="43167"/>
                  </a:lnTo>
                  <a:lnTo>
                    <a:pt x="250311" y="47883"/>
                  </a:lnTo>
                  <a:lnTo>
                    <a:pt x="211044" y="56606"/>
                  </a:lnTo>
                  <a:lnTo>
                    <a:pt x="174210" y="68865"/>
                  </a:lnTo>
                  <a:lnTo>
                    <a:pt x="110319" y="102108"/>
                  </a:lnTo>
                  <a:lnTo>
                    <a:pt x="63596" y="143849"/>
                  </a:lnTo>
                  <a:lnTo>
                    <a:pt x="38999" y="190321"/>
                  </a:lnTo>
                  <a:lnTo>
                    <a:pt x="36546" y="214156"/>
                  </a:lnTo>
                  <a:lnTo>
                    <a:pt x="41484" y="237761"/>
                  </a:lnTo>
                  <a:lnTo>
                    <a:pt x="54431" y="260668"/>
                  </a:lnTo>
                  <a:lnTo>
                    <a:pt x="76008" y="282404"/>
                  </a:lnTo>
                  <a:lnTo>
                    <a:pt x="106834" y="302500"/>
                  </a:lnTo>
                  <a:lnTo>
                    <a:pt x="66778" y="314726"/>
                  </a:lnTo>
                  <a:lnTo>
                    <a:pt x="36757" y="331293"/>
                  </a:lnTo>
                  <a:lnTo>
                    <a:pt x="16081" y="351477"/>
                  </a:lnTo>
                  <a:lnTo>
                    <a:pt x="4059" y="374551"/>
                  </a:lnTo>
                  <a:lnTo>
                    <a:pt x="0" y="399791"/>
                  </a:lnTo>
                  <a:lnTo>
                    <a:pt x="3211" y="426472"/>
                  </a:lnTo>
                  <a:lnTo>
                    <a:pt x="28685" y="481257"/>
                  </a:lnTo>
                  <a:lnTo>
                    <a:pt x="74950" y="533103"/>
                  </a:lnTo>
                  <a:lnTo>
                    <a:pt x="136477" y="576213"/>
                  </a:lnTo>
                  <a:lnTo>
                    <a:pt x="171236" y="592678"/>
                  </a:lnTo>
                  <a:lnTo>
                    <a:pt x="207736" y="604783"/>
                  </a:lnTo>
                  <a:lnTo>
                    <a:pt x="245288" y="611804"/>
                  </a:lnTo>
                  <a:lnTo>
                    <a:pt x="283199" y="613016"/>
                  </a:lnTo>
                  <a:lnTo>
                    <a:pt x="320779" y="607692"/>
                  </a:lnTo>
                  <a:lnTo>
                    <a:pt x="1102246" y="607692"/>
                  </a:lnTo>
                  <a:lnTo>
                    <a:pt x="1156934" y="575742"/>
                  </a:lnTo>
                  <a:lnTo>
                    <a:pt x="1192279" y="537915"/>
                  </a:lnTo>
                  <a:lnTo>
                    <a:pt x="1204679" y="495309"/>
                  </a:lnTo>
                  <a:lnTo>
                    <a:pt x="1200689" y="472741"/>
                  </a:lnTo>
                  <a:lnTo>
                    <a:pt x="1189058" y="449612"/>
                  </a:lnTo>
                  <a:lnTo>
                    <a:pt x="1169153" y="426134"/>
                  </a:lnTo>
                  <a:lnTo>
                    <a:pt x="1140339" y="402516"/>
                  </a:lnTo>
                  <a:lnTo>
                    <a:pt x="1101981" y="378971"/>
                  </a:lnTo>
                  <a:lnTo>
                    <a:pt x="1134973" y="370086"/>
                  </a:lnTo>
                  <a:lnTo>
                    <a:pt x="1184459" y="339274"/>
                  </a:lnTo>
                  <a:lnTo>
                    <a:pt x="1212248" y="295605"/>
                  </a:lnTo>
                  <a:lnTo>
                    <a:pt x="1218696" y="244515"/>
                  </a:lnTo>
                  <a:lnTo>
                    <a:pt x="1214030" y="217886"/>
                  </a:lnTo>
                  <a:lnTo>
                    <a:pt x="1189138" y="165856"/>
                  </a:lnTo>
                  <a:lnTo>
                    <a:pt x="1143799" y="119995"/>
                  </a:lnTo>
                  <a:lnTo>
                    <a:pt x="1078370" y="85738"/>
                  </a:lnTo>
                  <a:lnTo>
                    <a:pt x="1038234" y="74660"/>
                  </a:lnTo>
                  <a:lnTo>
                    <a:pt x="1031783" y="73780"/>
                  </a:lnTo>
                  <a:lnTo>
                    <a:pt x="461457" y="73780"/>
                  </a:lnTo>
                  <a:lnTo>
                    <a:pt x="419319" y="57764"/>
                  </a:lnTo>
                  <a:lnTo>
                    <a:pt x="376515" y="47637"/>
                  </a:lnTo>
                  <a:lnTo>
                    <a:pt x="333667" y="42928"/>
                  </a:lnTo>
                  <a:close/>
                </a:path>
                <a:path w="1219200" h="681989">
                  <a:moveTo>
                    <a:pt x="662182" y="0"/>
                  </a:moveTo>
                  <a:lnTo>
                    <a:pt x="611403" y="3105"/>
                  </a:lnTo>
                  <a:lnTo>
                    <a:pt x="564003" y="10128"/>
                  </a:lnTo>
                  <a:lnTo>
                    <a:pt x="522646" y="20888"/>
                  </a:lnTo>
                  <a:lnTo>
                    <a:pt x="468709" y="52895"/>
                  </a:lnTo>
                  <a:lnTo>
                    <a:pt x="461457" y="73780"/>
                  </a:lnTo>
                  <a:lnTo>
                    <a:pt x="888672" y="73780"/>
                  </a:lnTo>
                  <a:lnTo>
                    <a:pt x="845821" y="30378"/>
                  </a:lnTo>
                  <a:lnTo>
                    <a:pt x="808159" y="16002"/>
                  </a:lnTo>
                  <a:lnTo>
                    <a:pt x="763223" y="6267"/>
                  </a:lnTo>
                  <a:lnTo>
                    <a:pt x="713676" y="993"/>
                  </a:lnTo>
                  <a:lnTo>
                    <a:pt x="662182" y="0"/>
                  </a:lnTo>
                  <a:close/>
                </a:path>
                <a:path w="1219200" h="681989">
                  <a:moveTo>
                    <a:pt x="943340" y="68001"/>
                  </a:moveTo>
                  <a:lnTo>
                    <a:pt x="888672" y="73780"/>
                  </a:lnTo>
                  <a:lnTo>
                    <a:pt x="1031783" y="73780"/>
                  </a:lnTo>
                  <a:lnTo>
                    <a:pt x="993209" y="68521"/>
                  </a:lnTo>
                  <a:lnTo>
                    <a:pt x="943340" y="680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21965" y="5336975"/>
              <a:ext cx="1219200" cy="681990"/>
            </a:xfrm>
            <a:custGeom>
              <a:avLst/>
              <a:gdLst/>
              <a:ahLst/>
              <a:cxnLst/>
              <a:rect l="l" t="t" r="r" b="b"/>
              <a:pathLst>
                <a:path w="1219200" h="681989">
                  <a:moveTo>
                    <a:pt x="1101969" y="378976"/>
                  </a:moveTo>
                  <a:lnTo>
                    <a:pt x="1162442" y="356631"/>
                  </a:lnTo>
                  <a:lnTo>
                    <a:pt x="1201038" y="318711"/>
                  </a:lnTo>
                  <a:lnTo>
                    <a:pt x="1218115" y="270653"/>
                  </a:lnTo>
                  <a:lnTo>
                    <a:pt x="1218695" y="244520"/>
                  </a:lnTo>
                  <a:lnTo>
                    <a:pt x="1214029" y="217891"/>
                  </a:lnTo>
                  <a:lnTo>
                    <a:pt x="1189139" y="165862"/>
                  </a:lnTo>
                  <a:lnTo>
                    <a:pt x="1143800" y="120001"/>
                  </a:lnTo>
                  <a:lnTo>
                    <a:pt x="1078372" y="85743"/>
                  </a:lnTo>
                  <a:lnTo>
                    <a:pt x="1038236" y="74664"/>
                  </a:lnTo>
                  <a:lnTo>
                    <a:pt x="993211" y="68525"/>
                  </a:lnTo>
                  <a:lnTo>
                    <a:pt x="943342" y="68004"/>
                  </a:lnTo>
                  <a:lnTo>
                    <a:pt x="888675" y="73781"/>
                  </a:lnTo>
                  <a:lnTo>
                    <a:pt x="873546" y="49577"/>
                  </a:lnTo>
                  <a:lnTo>
                    <a:pt x="808156" y="16001"/>
                  </a:lnTo>
                  <a:lnTo>
                    <a:pt x="763219" y="6266"/>
                  </a:lnTo>
                  <a:lnTo>
                    <a:pt x="713672" y="993"/>
                  </a:lnTo>
                  <a:lnTo>
                    <a:pt x="662178" y="0"/>
                  </a:lnTo>
                  <a:lnTo>
                    <a:pt x="611400" y="3105"/>
                  </a:lnTo>
                  <a:lnTo>
                    <a:pt x="564001" y="10128"/>
                  </a:lnTo>
                  <a:lnTo>
                    <a:pt x="522644" y="20889"/>
                  </a:lnTo>
                  <a:lnTo>
                    <a:pt x="468707" y="52896"/>
                  </a:lnTo>
                  <a:lnTo>
                    <a:pt x="461454" y="73781"/>
                  </a:lnTo>
                  <a:lnTo>
                    <a:pt x="419315" y="57765"/>
                  </a:lnTo>
                  <a:lnTo>
                    <a:pt x="376511" y="47638"/>
                  </a:lnTo>
                  <a:lnTo>
                    <a:pt x="333661" y="42930"/>
                  </a:lnTo>
                  <a:lnTo>
                    <a:pt x="291386" y="43169"/>
                  </a:lnTo>
                  <a:lnTo>
                    <a:pt x="250305" y="47886"/>
                  </a:lnTo>
                  <a:lnTo>
                    <a:pt x="211037" y="56609"/>
                  </a:lnTo>
                  <a:lnTo>
                    <a:pt x="174203" y="68869"/>
                  </a:lnTo>
                  <a:lnTo>
                    <a:pt x="110313" y="102113"/>
                  </a:lnTo>
                  <a:lnTo>
                    <a:pt x="63591" y="143853"/>
                  </a:lnTo>
                  <a:lnTo>
                    <a:pt x="38994" y="190325"/>
                  </a:lnTo>
                  <a:lnTo>
                    <a:pt x="36542" y="214159"/>
                  </a:lnTo>
                  <a:lnTo>
                    <a:pt x="41481" y="237764"/>
                  </a:lnTo>
                  <a:lnTo>
                    <a:pt x="54429" y="260670"/>
                  </a:lnTo>
                  <a:lnTo>
                    <a:pt x="76007" y="282405"/>
                  </a:lnTo>
                  <a:lnTo>
                    <a:pt x="106834" y="302499"/>
                  </a:lnTo>
                  <a:lnTo>
                    <a:pt x="66777" y="314726"/>
                  </a:lnTo>
                  <a:lnTo>
                    <a:pt x="36756" y="331294"/>
                  </a:lnTo>
                  <a:lnTo>
                    <a:pt x="16081" y="351478"/>
                  </a:lnTo>
                  <a:lnTo>
                    <a:pt x="4059" y="374552"/>
                  </a:lnTo>
                  <a:lnTo>
                    <a:pt x="0" y="399792"/>
                  </a:lnTo>
                  <a:lnTo>
                    <a:pt x="3212" y="426473"/>
                  </a:lnTo>
                  <a:lnTo>
                    <a:pt x="28685" y="481257"/>
                  </a:lnTo>
                  <a:lnTo>
                    <a:pt x="74950" y="533104"/>
                  </a:lnTo>
                  <a:lnTo>
                    <a:pt x="136476" y="576213"/>
                  </a:lnTo>
                  <a:lnTo>
                    <a:pt x="171234" y="592678"/>
                  </a:lnTo>
                  <a:lnTo>
                    <a:pt x="207734" y="604784"/>
                  </a:lnTo>
                  <a:lnTo>
                    <a:pt x="245284" y="611805"/>
                  </a:lnTo>
                  <a:lnTo>
                    <a:pt x="283194" y="613017"/>
                  </a:lnTo>
                  <a:lnTo>
                    <a:pt x="320772" y="607694"/>
                  </a:lnTo>
                  <a:lnTo>
                    <a:pt x="333762" y="629037"/>
                  </a:lnTo>
                  <a:lnTo>
                    <a:pt x="400584" y="662075"/>
                  </a:lnTo>
                  <a:lnTo>
                    <a:pt x="448074" y="672981"/>
                  </a:lnTo>
                  <a:lnTo>
                    <a:pt x="500721" y="679619"/>
                  </a:lnTo>
                  <a:lnTo>
                    <a:pt x="555355" y="681593"/>
                  </a:lnTo>
                  <a:lnTo>
                    <a:pt x="608806" y="678509"/>
                  </a:lnTo>
                  <a:lnTo>
                    <a:pt x="657901" y="669972"/>
                  </a:lnTo>
                  <a:lnTo>
                    <a:pt x="699471" y="655587"/>
                  </a:lnTo>
                  <a:lnTo>
                    <a:pt x="730344" y="634960"/>
                  </a:lnTo>
                  <a:lnTo>
                    <a:pt x="747349" y="607694"/>
                  </a:lnTo>
                  <a:lnTo>
                    <a:pt x="779288" y="622835"/>
                  </a:lnTo>
                  <a:lnTo>
                    <a:pt x="813741" y="634035"/>
                  </a:lnTo>
                  <a:lnTo>
                    <a:pt x="850074" y="641505"/>
                  </a:lnTo>
                  <a:lnTo>
                    <a:pt x="887651" y="645456"/>
                  </a:lnTo>
                  <a:lnTo>
                    <a:pt x="925839" y="646100"/>
                  </a:lnTo>
                  <a:lnTo>
                    <a:pt x="964002" y="643648"/>
                  </a:lnTo>
                  <a:lnTo>
                    <a:pt x="1037717" y="630299"/>
                  </a:lnTo>
                  <a:lnTo>
                    <a:pt x="1103718" y="607101"/>
                  </a:lnTo>
                  <a:lnTo>
                    <a:pt x="1156929" y="575744"/>
                  </a:lnTo>
                  <a:lnTo>
                    <a:pt x="1192272" y="537917"/>
                  </a:lnTo>
                  <a:lnTo>
                    <a:pt x="1204671" y="495311"/>
                  </a:lnTo>
                  <a:lnTo>
                    <a:pt x="1200680" y="472744"/>
                  </a:lnTo>
                  <a:lnTo>
                    <a:pt x="1189049" y="449615"/>
                  </a:lnTo>
                  <a:lnTo>
                    <a:pt x="1169143" y="426137"/>
                  </a:lnTo>
                  <a:lnTo>
                    <a:pt x="1140328" y="402520"/>
                  </a:lnTo>
                  <a:lnTo>
                    <a:pt x="1101969" y="378976"/>
                  </a:lnTo>
                  <a:close/>
                </a:path>
              </a:pathLst>
            </a:custGeom>
            <a:ln w="11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5943101" y="5563316"/>
            <a:ext cx="817244" cy="2045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50" spc="-5" dirty="0">
                <a:latin typeface="Arial" panose="020B0604020202020204"/>
                <a:cs typeface="Arial" panose="020B0604020202020204"/>
              </a:rPr>
              <a:t>Schedulers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5882089" y="4310380"/>
            <a:ext cx="2314575" cy="1035685"/>
            <a:chOff x="4358088" y="4310379"/>
            <a:chExt cx="2314575" cy="1035685"/>
          </a:xfrm>
        </p:grpSpPr>
        <p:sp>
          <p:nvSpPr>
            <p:cNvPr id="63" name="object 63"/>
            <p:cNvSpPr/>
            <p:nvPr/>
          </p:nvSpPr>
          <p:spPr>
            <a:xfrm>
              <a:off x="4833174" y="4809159"/>
              <a:ext cx="81915" cy="531495"/>
            </a:xfrm>
            <a:custGeom>
              <a:avLst/>
              <a:gdLst/>
              <a:ahLst/>
              <a:cxnLst/>
              <a:rect l="l" t="t" r="r" b="b"/>
              <a:pathLst>
                <a:path w="81914" h="531495">
                  <a:moveTo>
                    <a:pt x="0" y="530941"/>
                  </a:moveTo>
                  <a:lnTo>
                    <a:pt x="81719" y="0"/>
                  </a:lnTo>
                </a:path>
              </a:pathLst>
            </a:custGeom>
            <a:ln w="11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875741" y="4714162"/>
              <a:ext cx="78307" cy="10579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447469" y="5183146"/>
              <a:ext cx="386080" cy="157480"/>
            </a:xfrm>
            <a:custGeom>
              <a:avLst/>
              <a:gdLst/>
              <a:ahLst/>
              <a:cxnLst/>
              <a:rect l="l" t="t" r="r" b="b"/>
              <a:pathLst>
                <a:path w="386079" h="157479">
                  <a:moveTo>
                    <a:pt x="385705" y="156953"/>
                  </a:moveTo>
                  <a:lnTo>
                    <a:pt x="0" y="0"/>
                  </a:lnTo>
                </a:path>
              </a:pathLst>
            </a:custGeom>
            <a:ln w="11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358088" y="5143416"/>
              <a:ext cx="107810" cy="7677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833174" y="5177033"/>
              <a:ext cx="479425" cy="163195"/>
            </a:xfrm>
            <a:custGeom>
              <a:avLst/>
              <a:gdLst/>
              <a:ahLst/>
              <a:cxnLst/>
              <a:rect l="l" t="t" r="r" b="b"/>
              <a:pathLst>
                <a:path w="479425" h="163195">
                  <a:moveTo>
                    <a:pt x="0" y="163066"/>
                  </a:moveTo>
                  <a:lnTo>
                    <a:pt x="478860" y="0"/>
                  </a:lnTo>
                </a:path>
              </a:pathLst>
            </a:custGeom>
            <a:ln w="11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295458" y="5139292"/>
              <a:ext cx="107799" cy="7548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440564" y="4316094"/>
              <a:ext cx="226060" cy="215265"/>
            </a:xfrm>
            <a:custGeom>
              <a:avLst/>
              <a:gdLst/>
              <a:ahLst/>
              <a:cxnLst/>
              <a:rect l="l" t="t" r="r" b="b"/>
              <a:pathLst>
                <a:path w="226059" h="215264">
                  <a:moveTo>
                    <a:pt x="0" y="0"/>
                  </a:moveTo>
                  <a:lnTo>
                    <a:pt x="225994" y="0"/>
                  </a:lnTo>
                  <a:lnTo>
                    <a:pt x="225994" y="214695"/>
                  </a:lnTo>
                  <a:lnTo>
                    <a:pt x="0" y="214695"/>
                  </a:lnTo>
                  <a:lnTo>
                    <a:pt x="0" y="0"/>
                  </a:lnTo>
                  <a:close/>
                </a:path>
              </a:pathLst>
            </a:custGeom>
            <a:ln w="11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8006447" y="4309049"/>
            <a:ext cx="131445" cy="2045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50" spc="-5" dirty="0">
                <a:latin typeface="Arial" panose="020B0604020202020204"/>
                <a:cs typeface="Arial" panose="020B0604020202020204"/>
              </a:rPr>
              <a:t>A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8410903" y="4316095"/>
            <a:ext cx="226060" cy="215265"/>
          </a:xfrm>
          <a:custGeom>
            <a:avLst/>
            <a:gdLst/>
            <a:ahLst/>
            <a:cxnLst/>
            <a:rect l="l" t="t" r="r" b="b"/>
            <a:pathLst>
              <a:path w="226059" h="215264">
                <a:moveTo>
                  <a:pt x="0" y="0"/>
                </a:moveTo>
                <a:lnTo>
                  <a:pt x="225994" y="0"/>
                </a:lnTo>
                <a:lnTo>
                  <a:pt x="225994" y="214695"/>
                </a:lnTo>
                <a:lnTo>
                  <a:pt x="0" y="214695"/>
                </a:lnTo>
                <a:lnTo>
                  <a:pt x="0" y="0"/>
                </a:lnTo>
                <a:close/>
              </a:path>
            </a:pathLst>
          </a:custGeom>
          <a:ln w="112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8452788" y="4309049"/>
            <a:ext cx="131445" cy="2045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50" spc="-5" dirty="0">
                <a:latin typeface="Arial" panose="020B0604020202020204"/>
                <a:cs typeface="Arial" panose="020B0604020202020204"/>
              </a:rPr>
              <a:t>S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9224485" y="4316095"/>
            <a:ext cx="588010" cy="215265"/>
          </a:xfrm>
          <a:custGeom>
            <a:avLst/>
            <a:gdLst/>
            <a:ahLst/>
            <a:cxnLst/>
            <a:rect l="l" t="t" r="r" b="b"/>
            <a:pathLst>
              <a:path w="588009" h="215264">
                <a:moveTo>
                  <a:pt x="0" y="0"/>
                </a:moveTo>
                <a:lnTo>
                  <a:pt x="225994" y="0"/>
                </a:lnTo>
                <a:lnTo>
                  <a:pt x="225994" y="214695"/>
                </a:lnTo>
                <a:lnTo>
                  <a:pt x="0" y="214695"/>
                </a:lnTo>
                <a:lnTo>
                  <a:pt x="0" y="0"/>
                </a:lnTo>
                <a:close/>
              </a:path>
              <a:path w="588009" h="215264">
                <a:moveTo>
                  <a:pt x="361591" y="0"/>
                </a:moveTo>
                <a:lnTo>
                  <a:pt x="587586" y="0"/>
                </a:lnTo>
                <a:lnTo>
                  <a:pt x="587586" y="214695"/>
                </a:lnTo>
                <a:lnTo>
                  <a:pt x="361591" y="214695"/>
                </a:lnTo>
                <a:lnTo>
                  <a:pt x="361591" y="0"/>
                </a:lnTo>
                <a:close/>
              </a:path>
            </a:pathLst>
          </a:custGeom>
          <a:ln w="112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9266376" y="4309049"/>
            <a:ext cx="492759" cy="2045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374015" algn="l"/>
              </a:tabLst>
            </a:pPr>
            <a:r>
              <a:rPr sz="1250" spc="-5" dirty="0">
                <a:latin typeface="Arial" panose="020B0604020202020204"/>
                <a:cs typeface="Arial" panose="020B0604020202020204"/>
              </a:rPr>
              <a:t>S	A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964564" y="4971480"/>
            <a:ext cx="316865" cy="294005"/>
          </a:xfrm>
          <a:custGeom>
            <a:avLst/>
            <a:gdLst/>
            <a:ahLst/>
            <a:cxnLst/>
            <a:rect l="l" t="t" r="r" b="b"/>
            <a:pathLst>
              <a:path w="316865" h="294004">
                <a:moveTo>
                  <a:pt x="0" y="0"/>
                </a:moveTo>
                <a:lnTo>
                  <a:pt x="316392" y="0"/>
                </a:lnTo>
                <a:lnTo>
                  <a:pt x="316392" y="293793"/>
                </a:lnTo>
                <a:lnTo>
                  <a:pt x="0" y="293793"/>
                </a:lnTo>
                <a:lnTo>
                  <a:pt x="0" y="0"/>
                </a:lnTo>
                <a:close/>
              </a:path>
            </a:pathLst>
          </a:custGeom>
          <a:ln w="112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8047280" y="5003981"/>
            <a:ext cx="139700" cy="2045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50" spc="-5" dirty="0">
                <a:latin typeface="Arial" panose="020B0604020202020204"/>
                <a:cs typeface="Arial" panose="020B0604020202020204"/>
              </a:rPr>
              <a:t>N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8707523" y="5446070"/>
            <a:ext cx="316865" cy="294005"/>
          </a:xfrm>
          <a:custGeom>
            <a:avLst/>
            <a:gdLst/>
            <a:ahLst/>
            <a:cxnLst/>
            <a:rect l="l" t="t" r="r" b="b"/>
            <a:pathLst>
              <a:path w="316865" h="294004">
                <a:moveTo>
                  <a:pt x="0" y="0"/>
                </a:moveTo>
                <a:lnTo>
                  <a:pt x="316392" y="0"/>
                </a:lnTo>
                <a:lnTo>
                  <a:pt x="316392" y="293793"/>
                </a:lnTo>
                <a:lnTo>
                  <a:pt x="0" y="293793"/>
                </a:lnTo>
                <a:lnTo>
                  <a:pt x="0" y="0"/>
                </a:lnTo>
                <a:close/>
              </a:path>
            </a:pathLst>
          </a:custGeom>
          <a:ln w="112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8790244" y="5478567"/>
            <a:ext cx="139700" cy="2045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50" spc="-5" dirty="0">
                <a:latin typeface="Arial" panose="020B0604020202020204"/>
                <a:cs typeface="Arial" panose="020B0604020202020204"/>
              </a:rPr>
              <a:t>N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360083" y="4734185"/>
            <a:ext cx="316865" cy="237244"/>
          </a:xfrm>
          <a:prstGeom prst="rect">
            <a:avLst/>
          </a:prstGeom>
          <a:ln w="11299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5250">
              <a:spcBef>
                <a:spcPts val="350"/>
              </a:spcBef>
            </a:pPr>
            <a:r>
              <a:rPr sz="1250" spc="-5" dirty="0">
                <a:latin typeface="Arial" panose="020B0604020202020204"/>
                <a:cs typeface="Arial" panose="020B0604020202020204"/>
              </a:rPr>
              <a:t>N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8707523" y="4785034"/>
            <a:ext cx="316865" cy="294005"/>
          </a:xfrm>
          <a:custGeom>
            <a:avLst/>
            <a:gdLst/>
            <a:ahLst/>
            <a:cxnLst/>
            <a:rect l="l" t="t" r="r" b="b"/>
            <a:pathLst>
              <a:path w="316865" h="294004">
                <a:moveTo>
                  <a:pt x="0" y="0"/>
                </a:moveTo>
                <a:lnTo>
                  <a:pt x="316392" y="0"/>
                </a:lnTo>
                <a:lnTo>
                  <a:pt x="316392" y="293793"/>
                </a:lnTo>
                <a:lnTo>
                  <a:pt x="0" y="293793"/>
                </a:lnTo>
                <a:lnTo>
                  <a:pt x="0" y="0"/>
                </a:lnTo>
                <a:close/>
              </a:path>
            </a:pathLst>
          </a:custGeom>
          <a:ln w="112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8790244" y="4817532"/>
            <a:ext cx="139700" cy="2045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50" spc="-5" dirty="0">
                <a:latin typeface="Arial" panose="020B0604020202020204"/>
                <a:cs typeface="Arial" panose="020B0604020202020204"/>
              </a:rPr>
              <a:t>N</a:t>
            </a:r>
            <a:endParaRPr sz="125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9360083" y="5446069"/>
            <a:ext cx="316865" cy="237244"/>
          </a:xfrm>
          <a:prstGeom prst="rect">
            <a:avLst/>
          </a:prstGeom>
          <a:ln w="11299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5250">
              <a:spcBef>
                <a:spcPts val="350"/>
              </a:spcBef>
            </a:pPr>
            <a:r>
              <a:rPr sz="1250" spc="-5" dirty="0">
                <a:latin typeface="Arial" panose="020B0604020202020204"/>
                <a:cs typeface="Arial" panose="020B0604020202020204"/>
              </a:rPr>
              <a:t>N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9913771" y="4994080"/>
            <a:ext cx="316865" cy="294005"/>
          </a:xfrm>
          <a:custGeom>
            <a:avLst/>
            <a:gdLst/>
            <a:ahLst/>
            <a:cxnLst/>
            <a:rect l="l" t="t" r="r" b="b"/>
            <a:pathLst>
              <a:path w="316865" h="294004">
                <a:moveTo>
                  <a:pt x="0" y="0"/>
                </a:moveTo>
                <a:lnTo>
                  <a:pt x="316392" y="0"/>
                </a:lnTo>
                <a:lnTo>
                  <a:pt x="316392" y="293793"/>
                </a:lnTo>
                <a:lnTo>
                  <a:pt x="0" y="293793"/>
                </a:lnTo>
                <a:lnTo>
                  <a:pt x="0" y="0"/>
                </a:lnTo>
                <a:close/>
              </a:path>
            </a:pathLst>
          </a:custGeom>
          <a:ln w="112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9996489" y="5026574"/>
            <a:ext cx="139700" cy="2045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50" spc="-5" dirty="0">
                <a:latin typeface="Arial" panose="020B0604020202020204"/>
                <a:cs typeface="Arial" panose="020B0604020202020204"/>
              </a:rPr>
              <a:t>N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8037301" y="4152248"/>
            <a:ext cx="2028825" cy="1470660"/>
            <a:chOff x="6513300" y="4152248"/>
            <a:chExt cx="2028825" cy="1470660"/>
          </a:xfrm>
        </p:grpSpPr>
        <p:sp>
          <p:nvSpPr>
            <p:cNvPr id="86" name="object 86"/>
            <p:cNvSpPr/>
            <p:nvPr/>
          </p:nvSpPr>
          <p:spPr>
            <a:xfrm>
              <a:off x="6552521" y="4641572"/>
              <a:ext cx="46355" cy="330200"/>
            </a:xfrm>
            <a:custGeom>
              <a:avLst/>
              <a:gdLst/>
              <a:ahLst/>
              <a:cxnLst/>
              <a:rect l="l" t="t" r="r" b="b"/>
              <a:pathLst>
                <a:path w="46354" h="330200">
                  <a:moveTo>
                    <a:pt x="0" y="0"/>
                  </a:moveTo>
                  <a:lnTo>
                    <a:pt x="46238" y="329907"/>
                  </a:lnTo>
                </a:path>
              </a:pathLst>
            </a:custGeom>
            <a:ln w="11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513300" y="4546405"/>
              <a:ext cx="78442" cy="10552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632049" y="4589763"/>
              <a:ext cx="551815" cy="342265"/>
            </a:xfrm>
            <a:custGeom>
              <a:avLst/>
              <a:gdLst/>
              <a:ahLst/>
              <a:cxnLst/>
              <a:rect l="l" t="t" r="r" b="b"/>
              <a:pathLst>
                <a:path w="551815" h="342264">
                  <a:moveTo>
                    <a:pt x="0" y="0"/>
                  </a:moveTo>
                  <a:lnTo>
                    <a:pt x="551472" y="342167"/>
                  </a:lnTo>
                </a:path>
              </a:pathLst>
            </a:custGeom>
            <a:ln w="11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549583" y="4536462"/>
              <a:ext cx="105980" cy="8776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983324" y="4530789"/>
              <a:ext cx="340995" cy="198120"/>
            </a:xfrm>
            <a:custGeom>
              <a:avLst/>
              <a:gdLst/>
              <a:ahLst/>
              <a:cxnLst/>
              <a:rect l="l" t="t" r="r" b="b"/>
              <a:pathLst>
                <a:path w="340995" h="198120">
                  <a:moveTo>
                    <a:pt x="0" y="0"/>
                  </a:moveTo>
                  <a:lnTo>
                    <a:pt x="340766" y="198039"/>
                  </a:lnTo>
                </a:path>
              </a:pathLst>
            </a:custGeom>
            <a:ln w="11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301412" y="4693867"/>
              <a:ext cx="106488" cy="8602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674027" y="5318348"/>
              <a:ext cx="411480" cy="221615"/>
            </a:xfrm>
            <a:custGeom>
              <a:avLst/>
              <a:gdLst/>
              <a:ahLst/>
              <a:cxnLst/>
              <a:rect l="l" t="t" r="r" b="b"/>
              <a:pathLst>
                <a:path w="411479" h="221614">
                  <a:moveTo>
                    <a:pt x="0" y="0"/>
                  </a:moveTo>
                  <a:lnTo>
                    <a:pt x="411017" y="221542"/>
                  </a:lnTo>
                </a:path>
              </a:pathLst>
            </a:custGeom>
            <a:ln w="11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063315" y="5504398"/>
              <a:ext cx="106952" cy="8402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588805" y="5269804"/>
              <a:ext cx="106963" cy="8403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286089" y="5094601"/>
              <a:ext cx="88058" cy="335692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771454" y="4933128"/>
              <a:ext cx="397570" cy="15467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515689" y="4848730"/>
              <a:ext cx="304618" cy="8617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515655" y="5533902"/>
              <a:ext cx="304686" cy="8874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231573" y="4530789"/>
              <a:ext cx="253365" cy="371475"/>
            </a:xfrm>
            <a:custGeom>
              <a:avLst/>
              <a:gdLst/>
              <a:ahLst/>
              <a:cxnLst/>
              <a:rect l="l" t="t" r="r" b="b"/>
              <a:pathLst>
                <a:path w="253365" h="371475">
                  <a:moveTo>
                    <a:pt x="0" y="0"/>
                  </a:moveTo>
                  <a:lnTo>
                    <a:pt x="253306" y="370914"/>
                  </a:lnTo>
                </a:path>
              </a:pathLst>
            </a:custGeom>
            <a:ln w="11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451229" y="4876934"/>
              <a:ext cx="90273" cy="10506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160441" y="4862651"/>
              <a:ext cx="221362" cy="267374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875530" y="4543456"/>
              <a:ext cx="124398" cy="19637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164080" y="5295002"/>
              <a:ext cx="349083" cy="26145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553561" y="4157897"/>
              <a:ext cx="8890" cy="158750"/>
            </a:xfrm>
            <a:custGeom>
              <a:avLst/>
              <a:gdLst/>
              <a:ahLst/>
              <a:cxnLst/>
              <a:rect l="l" t="t" r="r" b="b"/>
              <a:pathLst>
                <a:path w="8890" h="158750">
                  <a:moveTo>
                    <a:pt x="4310" y="-5649"/>
                  </a:moveTo>
                  <a:lnTo>
                    <a:pt x="4310" y="163846"/>
                  </a:lnTo>
                </a:path>
              </a:pathLst>
            </a:custGeom>
            <a:ln w="199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983912" y="4157897"/>
              <a:ext cx="16510" cy="158750"/>
            </a:xfrm>
            <a:custGeom>
              <a:avLst/>
              <a:gdLst/>
              <a:ahLst/>
              <a:cxnLst/>
              <a:rect l="l" t="t" r="r" b="b"/>
              <a:pathLst>
                <a:path w="16509" h="158750">
                  <a:moveTo>
                    <a:pt x="7994" y="-5649"/>
                  </a:moveTo>
                  <a:lnTo>
                    <a:pt x="7994" y="163846"/>
                  </a:lnTo>
                </a:path>
              </a:pathLst>
            </a:custGeom>
            <a:ln w="27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809223" y="4157897"/>
              <a:ext cx="4445" cy="158750"/>
            </a:xfrm>
            <a:custGeom>
              <a:avLst/>
              <a:gdLst/>
              <a:ahLst/>
              <a:cxnLst/>
              <a:rect l="l" t="t" r="r" b="b"/>
              <a:pathLst>
                <a:path w="4445" h="158750">
                  <a:moveTo>
                    <a:pt x="4260" y="158196"/>
                  </a:moveTo>
                  <a:lnTo>
                    <a:pt x="0" y="0"/>
                  </a:lnTo>
                </a:path>
              </a:pathLst>
            </a:custGeom>
            <a:ln w="11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164408" y="4157897"/>
              <a:ext cx="10795" cy="158750"/>
            </a:xfrm>
            <a:custGeom>
              <a:avLst/>
              <a:gdLst/>
              <a:ahLst/>
              <a:cxnLst/>
              <a:rect l="l" t="t" r="r" b="b"/>
              <a:pathLst>
                <a:path w="10795" h="158750">
                  <a:moveTo>
                    <a:pt x="5333" y="-5649"/>
                  </a:moveTo>
                  <a:lnTo>
                    <a:pt x="5333" y="163846"/>
                  </a:lnTo>
                </a:path>
              </a:pathLst>
            </a:custGeom>
            <a:ln w="219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-12630" y="224284"/>
            <a:ext cx="12192000" cy="52655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spcBef>
                <a:spcPts val="110"/>
              </a:spcBef>
            </a:pPr>
            <a:r>
              <a:rPr sz="3600" spc="-35" dirty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Variety </a:t>
            </a:r>
            <a:r>
              <a:rPr sz="3600" dirty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of </a:t>
            </a:r>
            <a:r>
              <a:rPr lang="en-US" sz="3600" spc="-15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</a:t>
            </a:r>
            <a:r>
              <a:rPr sz="3600" spc="-15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ontrol </a:t>
            </a:r>
            <a:r>
              <a:rPr lang="en-US" sz="3600" spc="-3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</a:t>
            </a:r>
            <a:r>
              <a:rPr sz="3600" spc="-3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ystem</a:t>
            </a:r>
            <a:r>
              <a:rPr sz="3600" spc="35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sz="3600" spc="-1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</a:t>
            </a:r>
            <a:r>
              <a:rPr sz="3600" spc="-1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rchitectures</a:t>
            </a:r>
            <a:endParaRPr sz="3600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9" name="タイトル 1">
            <a:extLst>
              <a:ext uri="{FF2B5EF4-FFF2-40B4-BE49-F238E27FC236}">
                <a16:creationId xmlns="" xmlns:a16="http://schemas.microsoft.com/office/drawing/2014/main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EE185524 2022E – 1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04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Deskripsi</a:t>
            </a:r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mata</a:t>
            </a:r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kuliah</a:t>
            </a:r>
            <a:endParaRPr lang="en-ID" sz="4000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="" xmlns:a16="http://schemas.microsoft.com/office/drawing/2014/main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EE185524 2022E – 0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577" y="1690688"/>
            <a:ext cx="9501113" cy="22731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3798" y="3963877"/>
            <a:ext cx="254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Kurikulum</a:t>
            </a:r>
            <a:r>
              <a:rPr lang="en-US" dirty="0" smtClean="0"/>
              <a:t> 2018 DTE ITS)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3872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="" xmlns:a16="http://schemas.microsoft.com/office/drawing/2014/main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EE185524 2022E – 1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571" y="0"/>
            <a:ext cx="4801597" cy="6349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435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7" y="1437694"/>
            <a:ext cx="12195607" cy="3296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タイトル 1">
            <a:extLst>
              <a:ext uri="{FF2B5EF4-FFF2-40B4-BE49-F238E27FC236}">
                <a16:creationId xmlns="" xmlns:a16="http://schemas.microsoft.com/office/drawing/2014/main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EE185524 2022E – 1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658" y="313140"/>
            <a:ext cx="7395459" cy="5546594"/>
          </a:xfrm>
          <a:prstGeom prst="rect">
            <a:avLst/>
          </a:prstGeom>
        </p:spPr>
      </p:pic>
      <p:sp>
        <p:nvSpPr>
          <p:cNvPr id="5" name="タイトル 1">
            <a:extLst>
              <a:ext uri="{FF2B5EF4-FFF2-40B4-BE49-F238E27FC236}">
                <a16:creationId xmlns="" xmlns:a16="http://schemas.microsoft.com/office/drawing/2014/main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EE185524 2022E – 1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96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Deskripsi</a:t>
            </a:r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mata</a:t>
            </a:r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kuliah</a:t>
            </a:r>
            <a:endParaRPr lang="en-ID" sz="4000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="" xmlns:a16="http://schemas.microsoft.com/office/drawing/2014/main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EE185524 2022E – 0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577" y="1690688"/>
            <a:ext cx="9501113" cy="22731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3798" y="3963877"/>
            <a:ext cx="254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Kurikulum</a:t>
            </a:r>
            <a:r>
              <a:rPr lang="en-US" dirty="0" smtClean="0"/>
              <a:t> 2018 DTE ITS)</a:t>
            </a:r>
            <a:endParaRPr lang="en-ID" dirty="0"/>
          </a:p>
        </p:txBody>
      </p:sp>
      <p:sp>
        <p:nvSpPr>
          <p:cNvPr id="3" name="Rectangle 2"/>
          <p:cNvSpPr/>
          <p:nvPr/>
        </p:nvSpPr>
        <p:spPr>
          <a:xfrm>
            <a:off x="7765960" y="2588655"/>
            <a:ext cx="2614412" cy="2575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1403798" y="3127421"/>
            <a:ext cx="6091706" cy="2854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/>
          <p:cNvSpPr/>
          <p:nvPr/>
        </p:nvSpPr>
        <p:spPr>
          <a:xfrm>
            <a:off x="2225899" y="3412901"/>
            <a:ext cx="1658124" cy="2795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076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Topik</a:t>
            </a:r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/</a:t>
            </a:r>
            <a:r>
              <a:rPr lang="en-US" sz="4000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pokok</a:t>
            </a:r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bahasan</a:t>
            </a:r>
            <a:endParaRPr lang="en-ID" sz="4000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D" b="1" dirty="0" err="1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Konsep</a:t>
            </a:r>
            <a:r>
              <a:rPr lang="en-ID" b="1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dan</a:t>
            </a:r>
            <a:r>
              <a:rPr lang="en-ID" b="1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arsitektur</a:t>
            </a:r>
            <a:r>
              <a:rPr lang="en-ID" b="1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sistem</a:t>
            </a:r>
            <a:r>
              <a:rPr lang="en-ID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pengaturan</a:t>
            </a:r>
            <a:r>
              <a:rPr lang="en-ID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berjaringan</a:t>
            </a:r>
            <a:r>
              <a:rPr lang="en-ID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endParaRPr lang="en-ID" dirty="0" smtClean="0">
              <a:solidFill>
                <a:schemeClr val="tx2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D" b="1" dirty="0" err="1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Jenis-jenis</a:t>
            </a:r>
            <a:r>
              <a:rPr lang="en-ID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sistem</a:t>
            </a:r>
            <a:r>
              <a:rPr lang="en-ID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pengaturan</a:t>
            </a:r>
            <a:r>
              <a:rPr lang="en-ID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berjaringan</a:t>
            </a:r>
            <a:r>
              <a:rPr lang="en-ID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endParaRPr lang="en-ID" dirty="0" smtClean="0">
              <a:solidFill>
                <a:schemeClr val="tx2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D" b="1" dirty="0" err="1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Komponen-komponen</a:t>
            </a:r>
            <a:r>
              <a:rPr lang="en-ID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sistem</a:t>
            </a:r>
            <a:r>
              <a:rPr lang="en-ID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pengaturan</a:t>
            </a:r>
            <a:r>
              <a:rPr lang="en-ID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berjaringan</a:t>
            </a:r>
            <a:r>
              <a:rPr lang="en-ID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endParaRPr lang="en-ID" dirty="0" smtClean="0">
              <a:solidFill>
                <a:schemeClr val="tx2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D" b="1" dirty="0" err="1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Permasalahan</a:t>
            </a:r>
            <a:r>
              <a:rPr lang="en-ID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pada</a:t>
            </a:r>
            <a:r>
              <a:rPr lang="en-ID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sistem</a:t>
            </a:r>
            <a:r>
              <a:rPr lang="en-ID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pengaturan</a:t>
            </a:r>
            <a:r>
              <a:rPr lang="en-ID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berjaringan</a:t>
            </a:r>
            <a:r>
              <a:rPr lang="en-ID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endParaRPr lang="en-ID" dirty="0" smtClean="0">
              <a:solidFill>
                <a:schemeClr val="tx2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D" b="1" dirty="0" err="1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Estimasi</a:t>
            </a:r>
            <a:r>
              <a:rPr lang="en-ID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pada</a:t>
            </a:r>
            <a:r>
              <a:rPr lang="en-ID" b="1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jaringan</a:t>
            </a:r>
            <a:r>
              <a:rPr lang="en-ID" b="1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dengan</a:t>
            </a:r>
            <a:r>
              <a:rPr lang="en-ID" b="1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kehilangan</a:t>
            </a:r>
            <a:r>
              <a:rPr lang="en-ID" b="1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data </a:t>
            </a:r>
            <a:endParaRPr lang="en-ID" b="1" dirty="0" smtClean="0">
              <a:solidFill>
                <a:schemeClr val="tx2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D" b="1" dirty="0" err="1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Analisis</a:t>
            </a:r>
            <a:r>
              <a:rPr lang="en-ID" b="1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ID" b="1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sistem</a:t>
            </a:r>
            <a:r>
              <a:rPr lang="en-ID" b="1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pengaturan</a:t>
            </a:r>
            <a:r>
              <a:rPr lang="en-ID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ID" dirty="0" err="1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berjaringan</a:t>
            </a:r>
            <a:endParaRPr lang="en-ID" dirty="0">
              <a:solidFill>
                <a:schemeClr val="tx2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D" b="1" dirty="0" err="1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Perancangan</a:t>
            </a:r>
            <a:r>
              <a:rPr lang="en-ID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sistem</a:t>
            </a:r>
            <a:r>
              <a:rPr lang="en-ID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pengaturan</a:t>
            </a:r>
            <a:r>
              <a:rPr lang="en-ID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berjaringan</a:t>
            </a:r>
            <a:r>
              <a:rPr lang="en-ID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ID" b="1" dirty="0" err="1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Aplikasi</a:t>
            </a:r>
            <a:r>
              <a:rPr lang="en-ID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sistem</a:t>
            </a:r>
            <a:r>
              <a:rPr lang="en-ID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pengaturan</a:t>
            </a:r>
            <a:r>
              <a:rPr lang="en-ID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ID" dirty="0" err="1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berjaringan</a:t>
            </a:r>
            <a:endParaRPr lang="en-ID" dirty="0">
              <a:solidFill>
                <a:schemeClr val="tx2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="" xmlns:a16="http://schemas.microsoft.com/office/drawing/2014/main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EE185524 2022E – 0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48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Rencana</a:t>
            </a:r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perkuliahan</a:t>
            </a:r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(</a:t>
            </a:r>
            <a:r>
              <a:rPr lang="en-US" sz="4000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sangat</a:t>
            </a:r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tentatif</a:t>
            </a:r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  <a:endParaRPr lang="en-ID" sz="4000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224585"/>
            <a:ext cx="5494361" cy="395237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Introduction and overview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Introduction and overview</a:t>
            </a:r>
            <a:endParaRPr lang="en-US" sz="2400" dirty="0" smtClean="0">
              <a:solidFill>
                <a:schemeClr val="tx2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Linear system with delay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Nonlinear system with delay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Nonlinear system with delay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Identification and estimation of delayed system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Dead time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Midterm</a:t>
            </a:r>
          </a:p>
          <a:p>
            <a:pPr marL="514350" indent="-514350">
              <a:buAutoNum type="arabicPeriod"/>
            </a:pPr>
            <a:endParaRPr lang="en-US" sz="2400" dirty="0" smtClean="0">
              <a:solidFill>
                <a:schemeClr val="tx2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514350" indent="-514350">
              <a:buAutoNum type="arabicPeriod"/>
            </a:pPr>
            <a:endParaRPr lang="en-ID" dirty="0">
              <a:solidFill>
                <a:schemeClr val="tx2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199" y="1684688"/>
            <a:ext cx="14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Minggu</a:t>
            </a:r>
            <a:r>
              <a:rPr lang="en-US" sz="20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ke</a:t>
            </a:r>
            <a:r>
              <a:rPr lang="en-US" sz="20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-:</a:t>
            </a:r>
            <a:endParaRPr lang="en-ID" sz="2000" dirty="0">
              <a:solidFill>
                <a:schemeClr val="tx2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32560" y="2224585"/>
            <a:ext cx="5494361" cy="3952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9"/>
            </a:pPr>
            <a:r>
              <a:rPr lang="en-US" sz="2400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Sampling </a:t>
            </a: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theory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Information theory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Quantized system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Stabilization of delayed system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System over networks</a:t>
            </a:r>
            <a:r>
              <a:rPr lang="en-US" sz="2400" b="1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/Paper presentation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400" b="1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Paper </a:t>
            </a:r>
            <a:r>
              <a:rPr lang="en-US" sz="2400" b="1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presentation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400" b="1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Paper </a:t>
            </a:r>
            <a:r>
              <a:rPr lang="en-US" sz="2400" b="1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presentation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400" b="1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Final exam</a:t>
            </a:r>
          </a:p>
          <a:p>
            <a:pPr marL="457200" indent="-457200">
              <a:buFont typeface="+mj-lt"/>
              <a:buAutoNum type="arabicPeriod" startAt="9"/>
            </a:pPr>
            <a:endParaRPr lang="en-US" sz="2400" dirty="0" smtClean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ID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="" xmlns:a16="http://schemas.microsoft.com/office/drawing/2014/main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EE185524 2022E – 0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57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 F-Y. Wang and D. Liu, </a:t>
            </a:r>
            <a:r>
              <a:rPr lang="en-US" i="1" dirty="0" smtClean="0">
                <a:solidFill>
                  <a:schemeClr val="tx2"/>
                </a:solidFill>
              </a:rPr>
              <a:t>Networked control systems</a:t>
            </a:r>
            <a:r>
              <a:rPr lang="en-US" dirty="0" smtClean="0">
                <a:solidFill>
                  <a:schemeClr val="tx2"/>
                </a:solidFill>
              </a:rPr>
              <a:t>: </a:t>
            </a:r>
            <a:r>
              <a:rPr lang="en-US" i="1" dirty="0" smtClean="0">
                <a:solidFill>
                  <a:schemeClr val="tx2"/>
                </a:solidFill>
              </a:rPr>
              <a:t>Theory and applications, </a:t>
            </a:r>
            <a:r>
              <a:rPr lang="en-US" dirty="0" smtClean="0">
                <a:solidFill>
                  <a:schemeClr val="tx2"/>
                </a:solidFill>
              </a:rPr>
              <a:t>Springer</a:t>
            </a:r>
            <a:r>
              <a:rPr lang="en-US" i="1" dirty="0" smtClean="0">
                <a:solidFill>
                  <a:schemeClr val="tx2"/>
                </a:solidFill>
              </a:rPr>
              <a:t>, </a:t>
            </a:r>
            <a:r>
              <a:rPr lang="en-US" dirty="0" smtClean="0">
                <a:solidFill>
                  <a:schemeClr val="tx2"/>
                </a:solidFill>
              </a:rPr>
              <a:t>2008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 A. </a:t>
            </a:r>
            <a:r>
              <a:rPr lang="en-US" dirty="0" err="1" smtClean="0">
                <a:solidFill>
                  <a:schemeClr val="tx2"/>
                </a:solidFill>
              </a:rPr>
              <a:t>Bemporad</a:t>
            </a:r>
            <a:r>
              <a:rPr lang="en-US" dirty="0" smtClean="0">
                <a:solidFill>
                  <a:schemeClr val="tx2"/>
                </a:solidFill>
              </a:rPr>
              <a:t>, M. </a:t>
            </a:r>
            <a:r>
              <a:rPr lang="en-US" dirty="0" err="1" smtClean="0">
                <a:solidFill>
                  <a:schemeClr val="tx2"/>
                </a:solidFill>
              </a:rPr>
              <a:t>Heemels</a:t>
            </a:r>
            <a:r>
              <a:rPr lang="en-US" dirty="0" smtClean="0">
                <a:solidFill>
                  <a:schemeClr val="tx2"/>
                </a:solidFill>
              </a:rPr>
              <a:t>, and M. Johansson, </a:t>
            </a:r>
            <a:r>
              <a:rPr lang="en-US" i="1" dirty="0" smtClean="0">
                <a:solidFill>
                  <a:schemeClr val="tx2"/>
                </a:solidFill>
              </a:rPr>
              <a:t>Networked control systems</a:t>
            </a:r>
            <a:r>
              <a:rPr lang="en-US" dirty="0" smtClean="0">
                <a:solidFill>
                  <a:schemeClr val="tx2"/>
                </a:solidFill>
              </a:rPr>
              <a:t>, Springer, 2010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Research papers related to NCS</a:t>
            </a:r>
            <a:endParaRPr lang="en-ID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Referensi</a:t>
            </a:r>
            <a:endParaRPr lang="en-ID" sz="4000" dirty="0">
              <a:solidFill>
                <a:schemeClr val="tx2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="" xmlns:a16="http://schemas.microsoft.com/office/drawing/2014/main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EE185524 2022E – 0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9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Komponen</a:t>
            </a:r>
            <a:r>
              <a:rPr lang="en-US" sz="40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penilaian</a:t>
            </a:r>
            <a:endParaRPr lang="en-ID" sz="4000" dirty="0">
              <a:solidFill>
                <a:schemeClr val="tx2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601" cy="4486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Tugas</a:t>
            </a: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 30%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ETS: 20%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EAS: 25%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Project (Review </a:t>
            </a:r>
            <a:r>
              <a:rPr lang="en-US" sz="2400" dirty="0" err="1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paper+presentasi</a:t>
            </a: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): 25%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2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Ketidakhadiran</a:t>
            </a: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&lt;= 25% </a:t>
            </a:r>
            <a:r>
              <a:rPr lang="en-US" sz="2400" dirty="0" err="1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untuk</a:t>
            </a: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lulus</a:t>
            </a:r>
          </a:p>
          <a:p>
            <a:pPr marL="514350" indent="-514350">
              <a:buAutoNum type="arabicPeriod"/>
            </a:pPr>
            <a:endParaRPr lang="en-ID" dirty="0">
              <a:solidFill>
                <a:schemeClr val="tx2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="" xmlns:a16="http://schemas.microsoft.com/office/drawing/2014/main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EE185524 2022E – 0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17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Lain-lain</a:t>
            </a:r>
            <a:endParaRPr lang="en-ID" sz="4000" dirty="0">
              <a:solidFill>
                <a:schemeClr val="tx2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601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Dosen</a:t>
            </a: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Yurid Eka Nugraha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AJ-104/B105(?)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yurid@its.ac.id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Materi</a:t>
            </a: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perkuliahan</a:t>
            </a: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diupload</a:t>
            </a: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di </a:t>
            </a:r>
            <a:r>
              <a:rPr lang="en-US" sz="2400" dirty="0" err="1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myITS</a:t>
            </a:r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classroom</a:t>
            </a:r>
            <a:endParaRPr lang="en-US" sz="2400" dirty="0" smtClean="0">
              <a:solidFill>
                <a:schemeClr val="tx2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="" xmlns:a16="http://schemas.microsoft.com/office/drawing/2014/main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EE185524 2022E – 0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39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513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5325</TotalTime>
  <Words>865</Words>
  <Application>Microsoft Office PowerPoint</Application>
  <PresentationFormat>Widescreen</PresentationFormat>
  <Paragraphs>236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Carlito</vt:lpstr>
      <vt:lpstr>CMU Bright</vt:lpstr>
      <vt:lpstr>CMU Sans Serif</vt:lpstr>
      <vt:lpstr>Times New Roman</vt:lpstr>
      <vt:lpstr>Verdana</vt:lpstr>
      <vt:lpstr>Wingdings</vt:lpstr>
      <vt:lpstr>Office Theme</vt:lpstr>
      <vt:lpstr>Equation</vt:lpstr>
      <vt:lpstr>EE185524  Sistem Pengaturan Berjaringan (2 sks)</vt:lpstr>
      <vt:lpstr>Deskripsi mata kuliah</vt:lpstr>
      <vt:lpstr>Deskripsi mata kuliah</vt:lpstr>
      <vt:lpstr>Topik/pokok bahasan</vt:lpstr>
      <vt:lpstr>Rencana perkuliahan (sangat tentatif)</vt:lpstr>
      <vt:lpstr>Referensi</vt:lpstr>
      <vt:lpstr>Komponen penilaian</vt:lpstr>
      <vt:lpstr>Lain-lain</vt:lpstr>
      <vt:lpstr>PowerPoint Presentation</vt:lpstr>
      <vt:lpstr>NCS architecture </vt:lpstr>
      <vt:lpstr>NCS Architecture </vt:lpstr>
      <vt:lpstr>NCS Architecture </vt:lpstr>
      <vt:lpstr>PowerPoint Presentation</vt:lpstr>
      <vt:lpstr>PowerPoint Presentation</vt:lpstr>
      <vt:lpstr>NCS Architecture </vt:lpstr>
      <vt:lpstr>Desired Development Process</vt:lpstr>
      <vt:lpstr>Automotive Electronics</vt:lpstr>
      <vt:lpstr>Avionics</vt:lpstr>
      <vt:lpstr>Variety of control system architectures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Pengaturan Formasi dan Kolaborasi</dc:title>
  <dc:creator>Microsoft account</dc:creator>
  <cp:lastModifiedBy>Microsoft account</cp:lastModifiedBy>
  <cp:revision>29</cp:revision>
  <dcterms:created xsi:type="dcterms:W3CDTF">2023-01-16T15:28:53Z</dcterms:created>
  <dcterms:modified xsi:type="dcterms:W3CDTF">2023-02-09T01:23:02Z</dcterms:modified>
</cp:coreProperties>
</file>