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1"/>
  </p:notesMasterIdLst>
  <p:handoutMasterIdLst>
    <p:handoutMasterId r:id="rId22"/>
  </p:handoutMasterIdLst>
  <p:sldIdLst>
    <p:sldId id="256" r:id="rId2"/>
    <p:sldId id="258" r:id="rId3"/>
    <p:sldId id="262" r:id="rId4"/>
    <p:sldId id="263" r:id="rId5"/>
    <p:sldId id="264" r:id="rId6"/>
    <p:sldId id="265" r:id="rId7"/>
    <p:sldId id="266" r:id="rId8"/>
    <p:sldId id="267" r:id="rId9"/>
    <p:sldId id="268" r:id="rId10"/>
    <p:sldId id="271" r:id="rId11"/>
    <p:sldId id="270" r:id="rId12"/>
    <p:sldId id="279" r:id="rId13"/>
    <p:sldId id="272" r:id="rId14"/>
    <p:sldId id="273" r:id="rId15"/>
    <p:sldId id="274" r:id="rId16"/>
    <p:sldId id="275" r:id="rId17"/>
    <p:sldId id="276" r:id="rId18"/>
    <p:sldId id="278" r:id="rId19"/>
    <p:sldId id="260" r:id="rId20"/>
  </p:sldIdLst>
  <p:sldSz cx="12192000" cy="6858000"/>
  <p:notesSz cx="6858000" cy="9144000"/>
  <p:defaultTextStyle>
    <a:defPPr rtl="0">
      <a:defRPr lang="id-ID"/>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83791" autoAdjust="0"/>
  </p:normalViewPr>
  <p:slideViewPr>
    <p:cSldViewPr snapToGrid="0">
      <p:cViewPr varScale="1">
        <p:scale>
          <a:sx n="45" d="100"/>
          <a:sy n="45" d="100"/>
        </p:scale>
        <p:origin x="43" y="4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67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a:p>
        </p:txBody>
      </p:sp>
      <p:sp>
        <p:nvSpPr>
          <p:cNvPr id="3" name="Tampungan Tanggal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9840AC-DD2B-41DF-911A-478D049C37EF}" type="datetime1">
              <a:rPr lang="id-ID" smtClean="0"/>
              <a:t>05/06/2023</a:t>
            </a:fld>
            <a:endParaRPr lang="id-ID"/>
          </a:p>
        </p:txBody>
      </p:sp>
      <p:sp>
        <p:nvSpPr>
          <p:cNvPr id="4" name="Tampungan Kaki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a:p>
        </p:txBody>
      </p:sp>
      <p:sp>
        <p:nvSpPr>
          <p:cNvPr id="5" name="Tampungan Nomor Slid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d-ID" smtClean="0"/>
              <a:t>‹#›</a:t>
            </a:fld>
            <a:endParaRPr lang="id-ID"/>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noProof="0"/>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2874F4-EADD-4BB5-97BE-EB2E17C97B85}" type="datetime1">
              <a:rPr lang="id-ID" noProof="0" smtClean="0"/>
              <a:t>05/06/2023</a:t>
            </a:fld>
            <a:endParaRPr lang="id-ID" noProof="0" dirty="0"/>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d-ID" noProof="0"/>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noProof="0" dirty="0"/>
              <a:t>Edit gaya teks Master</a:t>
            </a:r>
          </a:p>
          <a:p>
            <a:pPr lvl="1" rtl="0"/>
            <a:r>
              <a:rPr lang="id-ID" noProof="0" dirty="0"/>
              <a:t>Tingkat kedua</a:t>
            </a:r>
          </a:p>
          <a:p>
            <a:pPr lvl="2" rtl="0"/>
            <a:r>
              <a:rPr lang="id-ID" noProof="0" dirty="0"/>
              <a:t>Tingkat ketiga</a:t>
            </a:r>
          </a:p>
          <a:p>
            <a:pPr lvl="3" rtl="0"/>
            <a:r>
              <a:rPr lang="id-ID" noProof="0" dirty="0"/>
              <a:t>Tingkat keempat</a:t>
            </a:r>
          </a:p>
          <a:p>
            <a:pPr lvl="4" rtl="0"/>
            <a:r>
              <a:rPr lang="id-ID" noProof="0" dirty="0"/>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noProof="0"/>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d-ID" noProof="0" smtClean="0"/>
              <a:t>‹#›</a:t>
            </a:fld>
            <a:endParaRPr lang="id-ID"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rtlCol="0"/>
          <a:lstStyle/>
          <a:p>
            <a:pPr rtl="0"/>
            <a:endParaRPr lang="id-ID"/>
          </a:p>
        </p:txBody>
      </p:sp>
      <p:sp>
        <p:nvSpPr>
          <p:cNvPr id="4" name="Tampungan Nomor Slide 3"/>
          <p:cNvSpPr>
            <a:spLocks noGrp="1"/>
          </p:cNvSpPr>
          <p:nvPr>
            <p:ph type="sldNum" sz="quarter" idx="5"/>
          </p:nvPr>
        </p:nvSpPr>
        <p:spPr/>
        <p:txBody>
          <a:bodyPr rtlCol="0"/>
          <a:lstStyle/>
          <a:p>
            <a:pPr rtl="0"/>
            <a:fld id="{C6B3AB32-59DF-41F1-9618-EDFBF5049629}" type="slidenum">
              <a:rPr lang="id-ID" smtClean="0"/>
              <a:t>1</a:t>
            </a:fld>
            <a:endParaRPr lang="id-ID"/>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10</a:t>
            </a:fld>
            <a:endParaRPr lang="id-ID"/>
          </a:p>
        </p:txBody>
      </p:sp>
    </p:spTree>
    <p:extLst>
      <p:ext uri="{BB962C8B-B14F-4D97-AF65-F5344CB8AC3E}">
        <p14:creationId xmlns:p14="http://schemas.microsoft.com/office/powerpoint/2010/main" val="273789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id-ID" dirty="0"/>
              <a:t>Untuk mengatasi dua kemungkinan kekurangan ini dan menyediakan pengontrol yang lebih mudah diterapkan dan andal, kami akan mengusulkan metode berikut menggunakan tipe khusus dari fungsi penyimpanan yang bergantung pada jam (yaitu, fungsi linear sepotong-sepotong)</a:t>
            </a:r>
          </a:p>
        </p:txBody>
      </p:sp>
      <p:sp>
        <p:nvSpPr>
          <p:cNvPr id="4" name="Tampungan Nomor Slide 3"/>
          <p:cNvSpPr>
            <a:spLocks noGrp="1"/>
          </p:cNvSpPr>
          <p:nvPr>
            <p:ph type="sldNum" sz="quarter" idx="5"/>
          </p:nvPr>
        </p:nvSpPr>
        <p:spPr/>
        <p:txBody>
          <a:bodyPr/>
          <a:lstStyle/>
          <a:p>
            <a:pPr rtl="0"/>
            <a:fld id="{C6B3AB32-59DF-41F1-9618-EDFBF5049629}" type="slidenum">
              <a:rPr lang="id-ID" smtClean="0"/>
              <a:t>11</a:t>
            </a:fld>
            <a:endParaRPr lang="id-ID"/>
          </a:p>
        </p:txBody>
      </p:sp>
    </p:spTree>
    <p:extLst>
      <p:ext uri="{BB962C8B-B14F-4D97-AF65-F5344CB8AC3E}">
        <p14:creationId xmlns:p14="http://schemas.microsoft.com/office/powerpoint/2010/main" val="242486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12</a:t>
            </a:fld>
            <a:endParaRPr lang="id-ID"/>
          </a:p>
        </p:txBody>
      </p:sp>
    </p:spTree>
    <p:extLst>
      <p:ext uri="{BB962C8B-B14F-4D97-AF65-F5344CB8AC3E}">
        <p14:creationId xmlns:p14="http://schemas.microsoft.com/office/powerpoint/2010/main" val="815587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13</a:t>
            </a:fld>
            <a:endParaRPr lang="id-ID"/>
          </a:p>
        </p:txBody>
      </p:sp>
    </p:spTree>
    <p:extLst>
      <p:ext uri="{BB962C8B-B14F-4D97-AF65-F5344CB8AC3E}">
        <p14:creationId xmlns:p14="http://schemas.microsoft.com/office/powerpoint/2010/main" val="3571038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14</a:t>
            </a:fld>
            <a:endParaRPr lang="id-ID"/>
          </a:p>
        </p:txBody>
      </p:sp>
    </p:spTree>
    <p:extLst>
      <p:ext uri="{BB962C8B-B14F-4D97-AF65-F5344CB8AC3E}">
        <p14:creationId xmlns:p14="http://schemas.microsoft.com/office/powerpoint/2010/main" val="1557626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15</a:t>
            </a:fld>
            <a:endParaRPr lang="id-ID"/>
          </a:p>
        </p:txBody>
      </p:sp>
    </p:spTree>
    <p:extLst>
      <p:ext uri="{BB962C8B-B14F-4D97-AF65-F5344CB8AC3E}">
        <p14:creationId xmlns:p14="http://schemas.microsoft.com/office/powerpoint/2010/main" val="192750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id-ID" dirty="0"/>
              <a:t>Gambar 3(a) dan (b) bahwa kedua pengontrol memang mampu menstabilkan sistem </a:t>
            </a:r>
            <a:r>
              <a:rPr lang="id-ID" dirty="0" err="1"/>
              <a:t>loop</a:t>
            </a:r>
            <a:r>
              <a:rPr lang="id-ID" dirty="0"/>
              <a:t> tertutup dengan kuat di bawah lingkungan kontrol jaringan, dan kedua kondisi </a:t>
            </a:r>
            <a:r>
              <a:rPr lang="id-ID" dirty="0" err="1"/>
              <a:t>plant</a:t>
            </a:r>
            <a:r>
              <a:rPr lang="id-ID" dirty="0"/>
              <a:t> menyatu dengan cepat ke nol ketika sinyal gangguan menghilang.</a:t>
            </a:r>
          </a:p>
        </p:txBody>
      </p:sp>
      <p:sp>
        <p:nvSpPr>
          <p:cNvPr id="4" name="Tampungan Nomor Slide 3"/>
          <p:cNvSpPr>
            <a:spLocks noGrp="1"/>
          </p:cNvSpPr>
          <p:nvPr>
            <p:ph type="sldNum" sz="quarter" idx="5"/>
          </p:nvPr>
        </p:nvSpPr>
        <p:spPr/>
        <p:txBody>
          <a:bodyPr/>
          <a:lstStyle/>
          <a:p>
            <a:pPr rtl="0"/>
            <a:fld id="{C6B3AB32-59DF-41F1-9618-EDFBF5049629}" type="slidenum">
              <a:rPr lang="id-ID" smtClean="0"/>
              <a:t>16</a:t>
            </a:fld>
            <a:endParaRPr lang="id-ID"/>
          </a:p>
        </p:txBody>
      </p:sp>
    </p:spTree>
    <p:extLst>
      <p:ext uri="{BB962C8B-B14F-4D97-AF65-F5344CB8AC3E}">
        <p14:creationId xmlns:p14="http://schemas.microsoft.com/office/powerpoint/2010/main" val="132258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id-ID" dirty="0"/>
              <a:t>Selain itu, dibandingkan dengan metode </a:t>
            </a:r>
            <a:r>
              <a:rPr lang="en-US" dirty="0" err="1"/>
              <a:t>roboust</a:t>
            </a:r>
            <a:r>
              <a:rPr lang="en-US" dirty="0"/>
              <a:t> </a:t>
            </a:r>
            <a:r>
              <a:rPr lang="id-ID" dirty="0"/>
              <a:t>kontrol, skema kontrol DSI yang diusulkan memberikan </a:t>
            </a:r>
            <a:r>
              <a:rPr lang="id-ID" dirty="0" err="1"/>
              <a:t>scheme</a:t>
            </a:r>
            <a:r>
              <a:rPr lang="id-ID" dirty="0"/>
              <a:t> </a:t>
            </a:r>
            <a:r>
              <a:rPr lang="id-ID" dirty="0" err="1"/>
              <a:t>renders</a:t>
            </a:r>
            <a:r>
              <a:rPr lang="id-ID" dirty="0"/>
              <a:t> </a:t>
            </a:r>
            <a:r>
              <a:rPr lang="id-ID" dirty="0" err="1"/>
              <a:t>better</a:t>
            </a:r>
            <a:r>
              <a:rPr lang="id-ID" dirty="0"/>
              <a:t> </a:t>
            </a:r>
            <a:r>
              <a:rPr lang="id-ID" dirty="0" err="1"/>
              <a:t>disturbance</a:t>
            </a:r>
            <a:r>
              <a:rPr lang="id-ID" dirty="0"/>
              <a:t> </a:t>
            </a:r>
            <a:r>
              <a:rPr lang="id-ID" dirty="0" err="1"/>
              <a:t>rejection</a:t>
            </a:r>
            <a:r>
              <a:rPr lang="id-ID" dirty="0"/>
              <a:t> </a:t>
            </a:r>
            <a:r>
              <a:rPr lang="id-ID" dirty="0" err="1"/>
              <a:t>performance</a:t>
            </a:r>
            <a:r>
              <a:rPr lang="en-US" dirty="0"/>
              <a:t> </a:t>
            </a:r>
            <a:r>
              <a:rPr lang="id-ID" dirty="0"/>
              <a:t>dengan tidak hanya respons keadaan </a:t>
            </a:r>
            <a:r>
              <a:rPr lang="en-US" dirty="0"/>
              <a:t>plant</a:t>
            </a:r>
            <a:r>
              <a:rPr lang="id-ID" dirty="0"/>
              <a:t> yang lebih kecil tetapi juga upaya kontrol yang lebih sedikit [Gambar. 3(c)]</a:t>
            </a:r>
            <a:r>
              <a:rPr lang="en-US" dirty="0"/>
              <a:t>. </a:t>
            </a:r>
            <a:r>
              <a:rPr lang="en-US" dirty="0" err="1"/>
              <a:t>Keuntungan</a:t>
            </a:r>
            <a:r>
              <a:rPr lang="en-US" dirty="0"/>
              <a:t> </a:t>
            </a:r>
            <a:r>
              <a:rPr lang="en-US" dirty="0" err="1"/>
              <a:t>kinerja</a:t>
            </a:r>
            <a:r>
              <a:rPr lang="en-US" dirty="0"/>
              <a:t> </a:t>
            </a:r>
            <a:r>
              <a:rPr lang="en-US" dirty="0" err="1"/>
              <a:t>ini</a:t>
            </a:r>
            <a:r>
              <a:rPr lang="en-US" dirty="0"/>
              <a:t> </a:t>
            </a:r>
            <a:r>
              <a:rPr lang="en-US" dirty="0" err="1"/>
              <a:t>dapat</a:t>
            </a:r>
            <a:r>
              <a:rPr lang="en-US" dirty="0"/>
              <a:t> </a:t>
            </a:r>
            <a:r>
              <a:rPr lang="en-US" dirty="0" err="1"/>
              <a:t>dikaitkan</a:t>
            </a:r>
            <a:r>
              <a:rPr lang="en-US" dirty="0"/>
              <a:t> </a:t>
            </a:r>
            <a:r>
              <a:rPr lang="en-US" dirty="0" err="1"/>
              <a:t>dengan</a:t>
            </a:r>
            <a:r>
              <a:rPr lang="en-US" dirty="0"/>
              <a:t> </a:t>
            </a:r>
            <a:r>
              <a:rPr lang="en-US" dirty="0" err="1"/>
              <a:t>penggabungan</a:t>
            </a:r>
            <a:r>
              <a:rPr lang="en-US" dirty="0"/>
              <a:t> </a:t>
            </a:r>
            <a:r>
              <a:rPr lang="en-US" dirty="0" err="1"/>
              <a:t>informasi</a:t>
            </a:r>
            <a:r>
              <a:rPr lang="en-US" dirty="0"/>
              <a:t> </a:t>
            </a:r>
            <a:r>
              <a:rPr lang="en-US" dirty="0" err="1"/>
              <a:t>penundaan</a:t>
            </a:r>
            <a:r>
              <a:rPr lang="en-US" dirty="0"/>
              <a:t> yang </a:t>
            </a:r>
            <a:r>
              <a:rPr lang="en-US" dirty="0" err="1"/>
              <a:t>diinduksi</a:t>
            </a:r>
            <a:r>
              <a:rPr lang="en-US" dirty="0"/>
              <a:t> </a:t>
            </a:r>
            <a:r>
              <a:rPr lang="en-US" dirty="0" err="1"/>
              <a:t>jaringan</a:t>
            </a:r>
            <a:r>
              <a:rPr lang="en-US" dirty="0"/>
              <a:t> </a:t>
            </a:r>
            <a:r>
              <a:rPr lang="en-US" dirty="0" err="1"/>
              <a:t>ke</a:t>
            </a:r>
            <a:r>
              <a:rPr lang="en-US" dirty="0"/>
              <a:t> </a:t>
            </a:r>
            <a:r>
              <a:rPr lang="en-US" dirty="0" err="1"/>
              <a:t>struktur</a:t>
            </a:r>
            <a:r>
              <a:rPr lang="en-US" dirty="0"/>
              <a:t> </a:t>
            </a:r>
            <a:r>
              <a:rPr lang="en-US" dirty="0" err="1"/>
              <a:t>pengontrol</a:t>
            </a:r>
            <a:r>
              <a:rPr lang="en-US" dirty="0"/>
              <a:t> DSI </a:t>
            </a:r>
            <a:r>
              <a:rPr lang="id-ID" dirty="0" err="1"/>
              <a:t>Fig</a:t>
            </a:r>
            <a:r>
              <a:rPr lang="id-ID" dirty="0"/>
              <a:t>. 3(d)</a:t>
            </a:r>
            <a:r>
              <a:rPr lang="en-US" dirty="0"/>
              <a:t>.</a:t>
            </a:r>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17</a:t>
            </a:fld>
            <a:endParaRPr lang="id-ID"/>
          </a:p>
        </p:txBody>
      </p:sp>
    </p:spTree>
    <p:extLst>
      <p:ext uri="{BB962C8B-B14F-4D97-AF65-F5344CB8AC3E}">
        <p14:creationId xmlns:p14="http://schemas.microsoft.com/office/powerpoint/2010/main" val="1171996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paper introduced an innovative control design approach for networked control systems (NCS) that addresses network-induced delays in both directions - from the continuous-time plant to the discrete-time controller (measurement delay) and vice versa (actuation delay). The proposed method combines IQC framework and linear impulsive control techniques to effectively manage these delays.</a:t>
            </a:r>
          </a:p>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18</a:t>
            </a:fld>
            <a:endParaRPr lang="id-ID"/>
          </a:p>
        </p:txBody>
      </p:sp>
    </p:spTree>
    <p:extLst>
      <p:ext uri="{BB962C8B-B14F-4D97-AF65-F5344CB8AC3E}">
        <p14:creationId xmlns:p14="http://schemas.microsoft.com/office/powerpoint/2010/main" val="4176706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rtlCol="0"/>
          <a:lstStyle/>
          <a:p>
            <a:pPr rtl="0"/>
            <a:endParaRPr lang="id-ID"/>
          </a:p>
        </p:txBody>
      </p:sp>
      <p:sp>
        <p:nvSpPr>
          <p:cNvPr id="4" name="Tampungan Nomor Slide 3"/>
          <p:cNvSpPr>
            <a:spLocks noGrp="1"/>
          </p:cNvSpPr>
          <p:nvPr>
            <p:ph type="sldNum" sz="quarter" idx="5"/>
          </p:nvPr>
        </p:nvSpPr>
        <p:spPr/>
        <p:txBody>
          <a:bodyPr rtlCol="0"/>
          <a:lstStyle/>
          <a:p>
            <a:pPr rtl="0"/>
            <a:fld id="{C6B3AB32-59DF-41F1-9618-EDFBF5049629}" type="slidenum">
              <a:rPr lang="id-ID" smtClean="0"/>
              <a:t>19</a:t>
            </a:fld>
            <a:endParaRPr lang="id-ID"/>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the associated delay behavior will be modeled as an impulsive effect acting on the nominal NCS dynamics.</a:t>
            </a:r>
          </a:p>
          <a:p>
            <a:endParaRPr lang="en-US" dirty="0"/>
          </a:p>
          <a:p>
            <a:r>
              <a:rPr lang="en-US" dirty="0"/>
              <a:t>for actuation delay, the considered NCS is first transformed to an equivalent linear fractional transformation (LFT) model, so that dynamic IQCs can be used to fully capture the nonlinear behavior of the time-varying delay.</a:t>
            </a:r>
          </a:p>
          <a:p>
            <a:endParaRPr lang="en-US" dirty="0"/>
          </a:p>
          <a:p>
            <a:r>
              <a:rPr lang="en-US" dirty="0"/>
              <a:t>DSI controller is constructed in a full-information feedback manner, that is, both plant states and the IQC dynamic states are used for feedback control, while real-time measurements of the network induced time-varying delays (measurement delay and actuation delay) are also used for controller gain scheduling.</a:t>
            </a:r>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2</a:t>
            </a:fld>
            <a:endParaRPr lang="id-ID"/>
          </a:p>
        </p:txBody>
      </p:sp>
    </p:spTree>
    <p:extLst>
      <p:ext uri="{BB962C8B-B14F-4D97-AF65-F5344CB8AC3E}">
        <p14:creationId xmlns:p14="http://schemas.microsoft.com/office/powerpoint/2010/main" val="72662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objective is to design a control law using the IQC mechanism such that the overall networked control system is robustly stabilized against the network-induced delays τ1(t) and τ2(t) and achieves an L2-gain performance from the disturbance d(t) to the error output e(t), that is, e(t)2 &lt; </a:t>
            </a:r>
            <a:r>
              <a:rPr lang="en-US" dirty="0" err="1"/>
              <a:t>γd</a:t>
            </a:r>
            <a:r>
              <a:rPr lang="en-US" dirty="0"/>
              <a:t>(t)2 for some positive number γ under zero initial conditions.</a:t>
            </a:r>
          </a:p>
          <a:p>
            <a:endParaRPr lang="en-US" dirty="0"/>
          </a:p>
          <a:p>
            <a:r>
              <a:rPr lang="id-ID" dirty="0"/>
              <a:t>tujuannya adalah untuk merancang undang-undang kontrol menggunakan mekanisme IQC sedemikian rupa sehingga keseluruhan sistem kontrol jaringan distabilkan dengan kuat terhadap penundaan yang diinduksi jaringan </a:t>
            </a:r>
            <a:r>
              <a:rPr lang="el-GR" dirty="0"/>
              <a:t>τ1(</a:t>
            </a:r>
            <a:r>
              <a:rPr lang="id-ID" dirty="0"/>
              <a:t>t) dan </a:t>
            </a:r>
            <a:r>
              <a:rPr lang="el-GR" dirty="0"/>
              <a:t>τ2(</a:t>
            </a:r>
            <a:r>
              <a:rPr lang="id-ID" dirty="0"/>
              <a:t>t) dan mencapai kinerja penguatan L2 dari gangguan d(t) ke </a:t>
            </a:r>
            <a:r>
              <a:rPr lang="id-ID" dirty="0" err="1"/>
              <a:t>output</a:t>
            </a:r>
            <a:r>
              <a:rPr lang="id-ID" dirty="0"/>
              <a:t> kesalahan e(t), yaitu, e(t)2 &lt; </a:t>
            </a:r>
            <a:r>
              <a:rPr lang="el-GR" dirty="0"/>
              <a:t>γ</a:t>
            </a:r>
            <a:r>
              <a:rPr lang="id-ID" dirty="0"/>
              <a:t>d(t)2 untuk beberapa angka positif </a:t>
            </a:r>
            <a:r>
              <a:rPr lang="el-GR" dirty="0"/>
              <a:t>γ </a:t>
            </a:r>
            <a:r>
              <a:rPr lang="id-ID" dirty="0"/>
              <a:t>dalam kondisi awal nol.</a:t>
            </a:r>
          </a:p>
        </p:txBody>
      </p:sp>
      <p:sp>
        <p:nvSpPr>
          <p:cNvPr id="4" name="Tampungan Nomor Slide 3"/>
          <p:cNvSpPr>
            <a:spLocks noGrp="1"/>
          </p:cNvSpPr>
          <p:nvPr>
            <p:ph type="sldNum" sz="quarter" idx="5"/>
          </p:nvPr>
        </p:nvSpPr>
        <p:spPr/>
        <p:txBody>
          <a:bodyPr/>
          <a:lstStyle/>
          <a:p>
            <a:pPr rtl="0"/>
            <a:fld id="{C6B3AB32-59DF-41F1-9618-EDFBF5049629}" type="slidenum">
              <a:rPr lang="id-ID" smtClean="0"/>
              <a:t>3</a:t>
            </a:fld>
            <a:endParaRPr lang="id-ID"/>
          </a:p>
        </p:txBody>
      </p:sp>
    </p:spTree>
    <p:extLst>
      <p:ext uri="{BB962C8B-B14F-4D97-AF65-F5344CB8AC3E}">
        <p14:creationId xmlns:p14="http://schemas.microsoft.com/office/powerpoint/2010/main" val="391584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4</a:t>
            </a:fld>
            <a:endParaRPr lang="id-ID"/>
          </a:p>
        </p:txBody>
      </p:sp>
    </p:spTree>
    <p:extLst>
      <p:ext uri="{BB962C8B-B14F-4D97-AF65-F5344CB8AC3E}">
        <p14:creationId xmlns:p14="http://schemas.microsoft.com/office/powerpoint/2010/main" val="132951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Under this formulation, the nonlinear behavior of the time-varying delay τ1(t) can thus be captured using dynamic IQCs as defined in Section II-B.</a:t>
            </a:r>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5</a:t>
            </a:fld>
            <a:endParaRPr lang="id-ID"/>
          </a:p>
        </p:txBody>
      </p:sp>
    </p:spTree>
    <p:extLst>
      <p:ext uri="{BB962C8B-B14F-4D97-AF65-F5344CB8AC3E}">
        <p14:creationId xmlns:p14="http://schemas.microsoft.com/office/powerpoint/2010/main" val="252490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6</a:t>
            </a:fld>
            <a:endParaRPr lang="id-ID"/>
          </a:p>
        </p:txBody>
      </p:sp>
    </p:spTree>
    <p:extLst>
      <p:ext uri="{BB962C8B-B14F-4D97-AF65-F5344CB8AC3E}">
        <p14:creationId xmlns:p14="http://schemas.microsoft.com/office/powerpoint/2010/main" val="140310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The actuation delay τ1(t) is treated as a nonlinear perturbation interconnecting to a nominal linear system [see (7)] and dynamic IQCs are used to characterize its input–output behavior, while the measurement delay information τ2(t) is hidden in the impulsive dynamics as mentioned before</a:t>
            </a:r>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7</a:t>
            </a:fld>
            <a:endParaRPr lang="id-ID"/>
          </a:p>
        </p:txBody>
      </p:sp>
    </p:spTree>
    <p:extLst>
      <p:ext uri="{BB962C8B-B14F-4D97-AF65-F5344CB8AC3E}">
        <p14:creationId xmlns:p14="http://schemas.microsoft.com/office/powerpoint/2010/main" val="319600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8</a:t>
            </a:fld>
            <a:endParaRPr lang="id-ID"/>
          </a:p>
        </p:txBody>
      </p:sp>
    </p:spTree>
    <p:extLst>
      <p:ext uri="{BB962C8B-B14F-4D97-AF65-F5344CB8AC3E}">
        <p14:creationId xmlns:p14="http://schemas.microsoft.com/office/powerpoint/2010/main" val="2454555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pPr rtl="0"/>
            <a:fld id="{C6B3AB32-59DF-41F1-9618-EDFBF5049629}" type="slidenum">
              <a:rPr lang="id-ID" smtClean="0"/>
              <a:t>9</a:t>
            </a:fld>
            <a:endParaRPr lang="id-ID"/>
          </a:p>
        </p:txBody>
      </p:sp>
    </p:spTree>
    <p:extLst>
      <p:ext uri="{BB962C8B-B14F-4D97-AF65-F5344CB8AC3E}">
        <p14:creationId xmlns:p14="http://schemas.microsoft.com/office/powerpoint/2010/main" val="19539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7" name="Persegi panjang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Judul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US" noProof="0"/>
              <a:t>Click to edit Master title style</a:t>
            </a:r>
            <a:endParaRPr lang="id-ID" noProof="0"/>
          </a:p>
        </p:txBody>
      </p:sp>
      <p:sp>
        <p:nvSpPr>
          <p:cNvPr id="3" name="Subjudu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id-ID" noProof="0"/>
          </a:p>
        </p:txBody>
      </p:sp>
      <p:sp>
        <p:nvSpPr>
          <p:cNvPr id="4" name="Tampungan Tanggal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3C86931-9B14-4BC8-91F5-7D30125D9348}" type="datetime1">
              <a:rPr lang="id-ID" noProof="0" smtClean="0"/>
              <a:t>05/06/2023</a:t>
            </a:fld>
            <a:endParaRPr lang="id-ID" noProof="0"/>
          </a:p>
        </p:txBody>
      </p:sp>
      <p:sp>
        <p:nvSpPr>
          <p:cNvPr id="5" name="Tampungan Kaki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d-ID" noProof="0"/>
          </a:p>
        </p:txBody>
      </p:sp>
      <p:sp>
        <p:nvSpPr>
          <p:cNvPr id="6" name="Tampungan Nomor Slid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8" name="Persegi panjang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Judul 1"/>
          <p:cNvSpPr>
            <a:spLocks noGrp="1"/>
          </p:cNvSpPr>
          <p:nvPr>
            <p:ph type="title"/>
          </p:nvPr>
        </p:nvSpPr>
        <p:spPr>
          <a:xfrm>
            <a:off x="581192" y="702156"/>
            <a:ext cx="11029616" cy="1013800"/>
          </a:xfrm>
        </p:spPr>
        <p:txBody>
          <a:bodyPr rtlCol="0"/>
          <a:lstStyle/>
          <a:p>
            <a:pPr rtl="0"/>
            <a:r>
              <a:rPr lang="en-US" noProof="0"/>
              <a:t>Click to edit Master title style</a:t>
            </a:r>
            <a:endParaRPr lang="id-ID" noProof="0"/>
          </a:p>
        </p:txBody>
      </p:sp>
      <p:sp>
        <p:nvSpPr>
          <p:cNvPr id="3" name="Placeholder Teks Vertik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ampungan Tanggal 3"/>
          <p:cNvSpPr>
            <a:spLocks noGrp="1"/>
          </p:cNvSpPr>
          <p:nvPr>
            <p:ph type="dt" sz="half" idx="10"/>
          </p:nvPr>
        </p:nvSpPr>
        <p:spPr/>
        <p:txBody>
          <a:bodyPr rtlCol="0"/>
          <a:lstStyle/>
          <a:p>
            <a:pPr rtl="0"/>
            <a:fld id="{504BE1B6-F93E-420F-900B-E2E24C906C51}" type="datetime1">
              <a:rPr lang="id-ID" noProof="0" smtClean="0"/>
              <a:t>05/06/2023</a:t>
            </a:fld>
            <a:endParaRPr lang="id-ID" noProof="0"/>
          </a:p>
        </p:txBody>
      </p:sp>
      <p:sp>
        <p:nvSpPr>
          <p:cNvPr id="5" name="Tampungan Kaki 4"/>
          <p:cNvSpPr>
            <a:spLocks noGrp="1"/>
          </p:cNvSpPr>
          <p:nvPr>
            <p:ph type="ftr" sz="quarter" idx="11"/>
          </p:nvPr>
        </p:nvSpPr>
        <p:spPr/>
        <p:txBody>
          <a:bodyPr rtlCol="0"/>
          <a:lstStyle/>
          <a:p>
            <a:pPr rtl="0"/>
            <a:endParaRPr lang="id-ID" noProof="0"/>
          </a:p>
        </p:txBody>
      </p:sp>
      <p:sp>
        <p:nvSpPr>
          <p:cNvPr id="6" name="Tampungan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ks dan Judul Vertikal">
    <p:spTree>
      <p:nvGrpSpPr>
        <p:cNvPr id="1" name=""/>
        <p:cNvGrpSpPr/>
        <p:nvPr/>
      </p:nvGrpSpPr>
      <p:grpSpPr>
        <a:xfrm>
          <a:off x="0" y="0"/>
          <a:ext cx="0" cy="0"/>
          <a:chOff x="0" y="0"/>
          <a:chExt cx="0" cy="0"/>
        </a:xfrm>
      </p:grpSpPr>
      <p:sp>
        <p:nvSpPr>
          <p:cNvPr id="7" name="Persegi panjang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Judul Vertikal 1"/>
          <p:cNvSpPr>
            <a:spLocks noGrp="1"/>
          </p:cNvSpPr>
          <p:nvPr>
            <p:ph type="title" orient="vert"/>
          </p:nvPr>
        </p:nvSpPr>
        <p:spPr>
          <a:xfrm>
            <a:off x="8839201" y="675726"/>
            <a:ext cx="2004164" cy="5183073"/>
          </a:xfrm>
        </p:spPr>
        <p:txBody>
          <a:bodyPr vert="eaVert" rtlCol="0"/>
          <a:lstStyle/>
          <a:p>
            <a:pPr rtl="0"/>
            <a:r>
              <a:rPr lang="en-US" noProof="0"/>
              <a:t>Click to edit Master title style</a:t>
            </a:r>
            <a:endParaRPr lang="id-ID" noProof="0"/>
          </a:p>
        </p:txBody>
      </p:sp>
      <p:sp>
        <p:nvSpPr>
          <p:cNvPr id="3" name="Placeholder Teks Vertikal 2"/>
          <p:cNvSpPr>
            <a:spLocks noGrp="1"/>
          </p:cNvSpPr>
          <p:nvPr>
            <p:ph type="body" orient="vert" idx="1" hasCustomPrompt="1"/>
          </p:nvPr>
        </p:nvSpPr>
        <p:spPr>
          <a:xfrm>
            <a:off x="774923" y="675726"/>
            <a:ext cx="7896279" cy="5183073"/>
          </a:xfrm>
        </p:spPr>
        <p:txBody>
          <a:bodyPr vert="eaVert" rtlCol="0" anchor="t"/>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ampungan Tanggal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821D569-E1CE-47F7-9254-E66DB19637E4}" type="datetime1">
              <a:rPr lang="id-ID" noProof="0" smtClean="0"/>
              <a:t>05/06/2023</a:t>
            </a:fld>
            <a:endParaRPr lang="id-ID" noProof="0"/>
          </a:p>
        </p:txBody>
      </p:sp>
      <p:sp>
        <p:nvSpPr>
          <p:cNvPr id="5" name="Tampungan Kaki 4"/>
          <p:cNvSpPr>
            <a:spLocks noGrp="1"/>
          </p:cNvSpPr>
          <p:nvPr>
            <p:ph type="ftr" sz="quarter" idx="11"/>
          </p:nvPr>
        </p:nvSpPr>
        <p:spPr>
          <a:xfrm>
            <a:off x="774923" y="5951811"/>
            <a:ext cx="7896279" cy="365125"/>
          </a:xfrm>
        </p:spPr>
        <p:txBody>
          <a:bodyPr rtlCol="0"/>
          <a:lstStyle/>
          <a:p>
            <a:pPr rtl="0"/>
            <a:endParaRPr lang="id-ID" noProof="0"/>
          </a:p>
        </p:txBody>
      </p:sp>
      <p:sp>
        <p:nvSpPr>
          <p:cNvPr id="6" name="Tampungan Nomor Slid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7" name="Persegi panjang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Judul 1"/>
          <p:cNvSpPr>
            <a:spLocks noGrp="1"/>
          </p:cNvSpPr>
          <p:nvPr>
            <p:ph type="title"/>
          </p:nvPr>
        </p:nvSpPr>
        <p:spPr>
          <a:xfrm>
            <a:off x="581192" y="702156"/>
            <a:ext cx="11029616" cy="1013800"/>
          </a:xfrm>
        </p:spPr>
        <p:txBody>
          <a:bodyPr rtlCol="0"/>
          <a:lstStyle/>
          <a:p>
            <a:pPr rtl="0"/>
            <a:r>
              <a:rPr lang="en-US" noProof="0"/>
              <a:t>Click to edit Master title style</a:t>
            </a:r>
            <a:endParaRPr lang="id-ID" noProof="0"/>
          </a:p>
        </p:txBody>
      </p:sp>
      <p:sp>
        <p:nvSpPr>
          <p:cNvPr id="3" name="Tampungan Konten 2"/>
          <p:cNvSpPr>
            <a:spLocks noGrp="1"/>
          </p:cNvSpPr>
          <p:nvPr>
            <p:ph idx="1" hasCustomPrompt="1"/>
          </p:nvPr>
        </p:nvSpPr>
        <p:spPr>
          <a:xfrm>
            <a:off x="581192" y="2180496"/>
            <a:ext cx="11029615" cy="3678303"/>
          </a:xfrm>
        </p:spPr>
        <p:txBody>
          <a:bodyPr rtlCol="0"/>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ampungan Tanggal 3"/>
          <p:cNvSpPr>
            <a:spLocks noGrp="1"/>
          </p:cNvSpPr>
          <p:nvPr>
            <p:ph type="dt" sz="half" idx="10"/>
          </p:nvPr>
        </p:nvSpPr>
        <p:spPr/>
        <p:txBody>
          <a:bodyPr rtlCol="0"/>
          <a:lstStyle/>
          <a:p>
            <a:pPr rtl="0"/>
            <a:fld id="{3088EA5F-6055-4DB7-8525-E9EC5EA86ADA}" type="datetime1">
              <a:rPr lang="id-ID" noProof="0" smtClean="0"/>
              <a:t>05/06/2023</a:t>
            </a:fld>
            <a:endParaRPr lang="id-ID" noProof="0"/>
          </a:p>
        </p:txBody>
      </p:sp>
      <p:sp>
        <p:nvSpPr>
          <p:cNvPr id="5" name="Tampungan Kaki 4"/>
          <p:cNvSpPr>
            <a:spLocks noGrp="1"/>
          </p:cNvSpPr>
          <p:nvPr>
            <p:ph type="ftr" sz="quarter" idx="11"/>
          </p:nvPr>
        </p:nvSpPr>
        <p:spPr/>
        <p:txBody>
          <a:bodyPr rtlCol="0"/>
          <a:lstStyle/>
          <a:p>
            <a:pPr rtl="0"/>
            <a:endParaRPr lang="id-ID" noProof="0"/>
          </a:p>
        </p:txBody>
      </p:sp>
      <p:sp>
        <p:nvSpPr>
          <p:cNvPr id="6" name="Tampungan Nomor Slide 5"/>
          <p:cNvSpPr>
            <a:spLocks noGrp="1"/>
          </p:cNvSpPr>
          <p:nvPr>
            <p:ph type="sldNum" sz="quarter" idx="12"/>
          </p:nvPr>
        </p:nvSpPr>
        <p:spPr>
          <a:xfrm>
            <a:off x="10558300" y="5956137"/>
            <a:ext cx="1052508" cy="365125"/>
          </a:xfrm>
        </p:spPr>
        <p:txBody>
          <a:bodyPr rtlCol="0"/>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8" name="Persegi panjang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Judul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US" noProof="0"/>
              <a:t>Click to edit Master title style</a:t>
            </a:r>
            <a:endParaRPr lang="id-ID" noProof="0"/>
          </a:p>
        </p:txBody>
      </p:sp>
      <p:sp>
        <p:nvSpPr>
          <p:cNvPr id="3" name="Tampungan Teks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d-ID" noProof="0"/>
              <a:t>Edit gaya teks Master</a:t>
            </a:r>
          </a:p>
        </p:txBody>
      </p:sp>
      <p:sp>
        <p:nvSpPr>
          <p:cNvPr id="4" name="Tampungan Tanggal 3"/>
          <p:cNvSpPr>
            <a:spLocks noGrp="1"/>
          </p:cNvSpPr>
          <p:nvPr>
            <p:ph type="dt" sz="half" idx="10"/>
          </p:nvPr>
        </p:nvSpPr>
        <p:spPr/>
        <p:txBody>
          <a:bodyPr rtlCol="0"/>
          <a:lstStyle>
            <a:lvl1pPr>
              <a:defRPr>
                <a:solidFill>
                  <a:schemeClr val="accent1">
                    <a:lumMod val="75000"/>
                    <a:lumOff val="25000"/>
                  </a:schemeClr>
                </a:solidFill>
              </a:defRPr>
            </a:lvl1pPr>
          </a:lstStyle>
          <a:p>
            <a:pPr rtl="0"/>
            <a:fld id="{D1FAC0DD-EAD8-43F6-AF37-933A63D14C7F}" type="datetime1">
              <a:rPr lang="id-ID" noProof="0" smtClean="0"/>
              <a:t>05/06/2023</a:t>
            </a:fld>
            <a:endParaRPr lang="id-ID" noProof="0"/>
          </a:p>
        </p:txBody>
      </p:sp>
      <p:sp>
        <p:nvSpPr>
          <p:cNvPr id="5" name="Tampungan Kaki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d-ID" noProof="0"/>
          </a:p>
        </p:txBody>
      </p:sp>
      <p:sp>
        <p:nvSpPr>
          <p:cNvPr id="6" name="Tampungan Nomor Slid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Persegi panjang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Judul 1"/>
          <p:cNvSpPr>
            <a:spLocks noGrp="1"/>
          </p:cNvSpPr>
          <p:nvPr>
            <p:ph type="title"/>
          </p:nvPr>
        </p:nvSpPr>
        <p:spPr>
          <a:xfrm>
            <a:off x="581193" y="729658"/>
            <a:ext cx="11029616" cy="988332"/>
          </a:xfrm>
        </p:spPr>
        <p:txBody>
          <a:bodyPr rtlCol="0"/>
          <a:lstStyle/>
          <a:p>
            <a:pPr rtl="0"/>
            <a:r>
              <a:rPr lang="en-US" noProof="0"/>
              <a:t>Click to edit Master title style</a:t>
            </a:r>
            <a:endParaRPr lang="id-ID" noProof="0"/>
          </a:p>
        </p:txBody>
      </p:sp>
      <p:sp>
        <p:nvSpPr>
          <p:cNvPr id="3" name="Tampungan Konten 2"/>
          <p:cNvSpPr>
            <a:spLocks noGrp="1"/>
          </p:cNvSpPr>
          <p:nvPr>
            <p:ph sz="half" idx="1" hasCustomPrompt="1"/>
          </p:nvPr>
        </p:nvSpPr>
        <p:spPr>
          <a:xfrm>
            <a:off x="581193" y="2228003"/>
            <a:ext cx="5422390" cy="3633047"/>
          </a:xfrm>
        </p:spPr>
        <p:txBody>
          <a:bodyPr rtlCol="0">
            <a:normAutofit/>
          </a:bodyPr>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ampungan Konten 3"/>
          <p:cNvSpPr>
            <a:spLocks noGrp="1"/>
          </p:cNvSpPr>
          <p:nvPr>
            <p:ph sz="half" idx="2" hasCustomPrompt="1"/>
          </p:nvPr>
        </p:nvSpPr>
        <p:spPr>
          <a:xfrm>
            <a:off x="6188417" y="2228003"/>
            <a:ext cx="5422392" cy="3633047"/>
          </a:xfrm>
        </p:spPr>
        <p:txBody>
          <a:bodyPr rtlCol="0">
            <a:normAutofit/>
          </a:bodyPr>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5" name="Tampungan Tanggal 4"/>
          <p:cNvSpPr>
            <a:spLocks noGrp="1"/>
          </p:cNvSpPr>
          <p:nvPr>
            <p:ph type="dt" sz="half" idx="10"/>
          </p:nvPr>
        </p:nvSpPr>
        <p:spPr/>
        <p:txBody>
          <a:bodyPr rtlCol="0"/>
          <a:lstStyle/>
          <a:p>
            <a:pPr rtl="0"/>
            <a:fld id="{E363679A-494F-4F38-904D-64FE582970BF}" type="datetime1">
              <a:rPr lang="id-ID" noProof="0" smtClean="0"/>
              <a:t>05/06/2023</a:t>
            </a:fld>
            <a:endParaRPr lang="id-ID" noProof="0"/>
          </a:p>
        </p:txBody>
      </p:sp>
      <p:sp>
        <p:nvSpPr>
          <p:cNvPr id="6" name="Tampungan Kaki 5"/>
          <p:cNvSpPr>
            <a:spLocks noGrp="1"/>
          </p:cNvSpPr>
          <p:nvPr>
            <p:ph type="ftr" sz="quarter" idx="11"/>
          </p:nvPr>
        </p:nvSpPr>
        <p:spPr/>
        <p:txBody>
          <a:bodyPr rtlCol="0"/>
          <a:lstStyle/>
          <a:p>
            <a:pPr rtl="0"/>
            <a:endParaRPr lang="id-ID" noProof="0"/>
          </a:p>
        </p:txBody>
      </p:sp>
      <p:sp>
        <p:nvSpPr>
          <p:cNvPr id="7" name="Tampungan Nomor Slide 6"/>
          <p:cNvSpPr>
            <a:spLocks noGrp="1"/>
          </p:cNvSpPr>
          <p:nvPr>
            <p:ph type="sldNum" sz="quarter" idx="12"/>
          </p:nvPr>
        </p:nvSpPr>
        <p:spPr/>
        <p:txBody>
          <a:bodyPr rtlCol="0"/>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1" name="Persegi panjang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Judul 1"/>
          <p:cNvSpPr>
            <a:spLocks noGrp="1"/>
          </p:cNvSpPr>
          <p:nvPr>
            <p:ph type="title"/>
          </p:nvPr>
        </p:nvSpPr>
        <p:spPr>
          <a:xfrm>
            <a:off x="581193" y="729658"/>
            <a:ext cx="11029616" cy="988332"/>
          </a:xfrm>
        </p:spPr>
        <p:txBody>
          <a:bodyPr rtlCol="0"/>
          <a:lstStyle/>
          <a:p>
            <a:pPr rtl="0"/>
            <a:r>
              <a:rPr lang="en-US" noProof="0"/>
              <a:t>Click to edit Master title style</a:t>
            </a:r>
            <a:endParaRPr lang="id-ID" noProof="0"/>
          </a:p>
        </p:txBody>
      </p:sp>
      <p:sp>
        <p:nvSpPr>
          <p:cNvPr id="3" name="Tampungan Teks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a:t>Edit gaya teks Master</a:t>
            </a:r>
          </a:p>
        </p:txBody>
      </p:sp>
      <p:sp>
        <p:nvSpPr>
          <p:cNvPr id="4" name="Tampungan Konten 3"/>
          <p:cNvSpPr>
            <a:spLocks noGrp="1"/>
          </p:cNvSpPr>
          <p:nvPr>
            <p:ph sz="half" idx="2" hasCustomPrompt="1"/>
          </p:nvPr>
        </p:nvSpPr>
        <p:spPr>
          <a:xfrm>
            <a:off x="581194" y="2926052"/>
            <a:ext cx="5393100" cy="2934999"/>
          </a:xfrm>
        </p:spPr>
        <p:txBody>
          <a:bodyPr rtlCol="0" anchor="t">
            <a:normAutofit/>
          </a:bodyPr>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5" name="Tampungan Teks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a:t>Edit gaya teks Master</a:t>
            </a:r>
          </a:p>
        </p:txBody>
      </p:sp>
      <p:sp>
        <p:nvSpPr>
          <p:cNvPr id="6" name="Tampungan Konten 5"/>
          <p:cNvSpPr>
            <a:spLocks noGrp="1"/>
          </p:cNvSpPr>
          <p:nvPr>
            <p:ph sz="quarter" idx="4" hasCustomPrompt="1"/>
          </p:nvPr>
        </p:nvSpPr>
        <p:spPr>
          <a:xfrm>
            <a:off x="6217709" y="2926052"/>
            <a:ext cx="5393100" cy="2934999"/>
          </a:xfrm>
        </p:spPr>
        <p:txBody>
          <a:bodyPr rtlCol="0" anchor="t">
            <a:normAutofit/>
          </a:bodyPr>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7" name="Tampungan Tanggal 6"/>
          <p:cNvSpPr>
            <a:spLocks noGrp="1"/>
          </p:cNvSpPr>
          <p:nvPr>
            <p:ph type="dt" sz="half" idx="10"/>
          </p:nvPr>
        </p:nvSpPr>
        <p:spPr/>
        <p:txBody>
          <a:bodyPr rtlCol="0"/>
          <a:lstStyle/>
          <a:p>
            <a:pPr rtl="0"/>
            <a:fld id="{DF68FF75-3D9C-495B-8758-E8476987A866}" type="datetime1">
              <a:rPr lang="id-ID" noProof="0" smtClean="0"/>
              <a:t>05/06/2023</a:t>
            </a:fld>
            <a:endParaRPr lang="id-ID" noProof="0"/>
          </a:p>
        </p:txBody>
      </p:sp>
      <p:sp>
        <p:nvSpPr>
          <p:cNvPr id="8" name="Tampungan Kaki 7"/>
          <p:cNvSpPr>
            <a:spLocks noGrp="1"/>
          </p:cNvSpPr>
          <p:nvPr>
            <p:ph type="ftr" sz="quarter" idx="11"/>
          </p:nvPr>
        </p:nvSpPr>
        <p:spPr/>
        <p:txBody>
          <a:bodyPr rtlCol="0"/>
          <a:lstStyle/>
          <a:p>
            <a:pPr rtl="0"/>
            <a:endParaRPr lang="id-ID" noProof="0"/>
          </a:p>
        </p:txBody>
      </p:sp>
      <p:sp>
        <p:nvSpPr>
          <p:cNvPr id="9" name="Tampungan Nomor Slide 8"/>
          <p:cNvSpPr>
            <a:spLocks noGrp="1"/>
          </p:cNvSpPr>
          <p:nvPr>
            <p:ph type="sldNum" sz="quarter" idx="12"/>
          </p:nvPr>
        </p:nvSpPr>
        <p:spPr/>
        <p:txBody>
          <a:bodyPr rtlCol="0"/>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3" name="Tampungan Tanggal 2"/>
          <p:cNvSpPr>
            <a:spLocks noGrp="1"/>
          </p:cNvSpPr>
          <p:nvPr>
            <p:ph type="dt" sz="half" idx="10"/>
          </p:nvPr>
        </p:nvSpPr>
        <p:spPr/>
        <p:txBody>
          <a:bodyPr rtlCol="0"/>
          <a:lstStyle/>
          <a:p>
            <a:pPr rtl="0"/>
            <a:fld id="{687D2ED1-BF29-4F46-9E3A-AC02AC3DEB75}" type="datetime1">
              <a:rPr lang="id-ID" noProof="0" smtClean="0"/>
              <a:t>05/06/2023</a:t>
            </a:fld>
            <a:endParaRPr lang="id-ID" noProof="0"/>
          </a:p>
        </p:txBody>
      </p:sp>
      <p:sp>
        <p:nvSpPr>
          <p:cNvPr id="4" name="Tampungan Kaki 3"/>
          <p:cNvSpPr>
            <a:spLocks noGrp="1"/>
          </p:cNvSpPr>
          <p:nvPr>
            <p:ph type="ftr" sz="quarter" idx="11"/>
          </p:nvPr>
        </p:nvSpPr>
        <p:spPr/>
        <p:txBody>
          <a:bodyPr rtlCol="0"/>
          <a:lstStyle/>
          <a:p>
            <a:pPr rtl="0"/>
            <a:endParaRPr lang="id-ID" noProof="0"/>
          </a:p>
        </p:txBody>
      </p:sp>
      <p:sp>
        <p:nvSpPr>
          <p:cNvPr id="5" name="Tampungan Nomor Slide 4"/>
          <p:cNvSpPr>
            <a:spLocks noGrp="1"/>
          </p:cNvSpPr>
          <p:nvPr>
            <p:ph type="sldNum" sz="quarter" idx="12"/>
          </p:nvPr>
        </p:nvSpPr>
        <p:spPr/>
        <p:txBody>
          <a:bodyPr rtlCol="0"/>
          <a:lstStyle/>
          <a:p>
            <a:pPr rtl="0"/>
            <a:fld id="{D57F1E4F-1CFF-5643-939E-217C01CDF565}" type="slidenum">
              <a:rPr lang="id-ID" noProof="0" smtClean="0"/>
              <a:pPr/>
              <a:t>‹#›</a:t>
            </a:fld>
            <a:endParaRPr lang="id-ID" noProof="0"/>
          </a:p>
        </p:txBody>
      </p:sp>
      <p:sp>
        <p:nvSpPr>
          <p:cNvPr id="7" name="Persegi panjang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Judul 1"/>
          <p:cNvSpPr>
            <a:spLocks noGrp="1"/>
          </p:cNvSpPr>
          <p:nvPr>
            <p:ph type="title"/>
          </p:nvPr>
        </p:nvSpPr>
        <p:spPr>
          <a:xfrm>
            <a:off x="575894" y="729658"/>
            <a:ext cx="11029616" cy="988332"/>
          </a:xfrm>
        </p:spPr>
        <p:txBody>
          <a:bodyPr rtlCol="0"/>
          <a:lstStyle/>
          <a:p>
            <a:pPr rtl="0"/>
            <a:r>
              <a:rPr lang="en-US" noProof="0"/>
              <a:t>Click to edit Master title style</a:t>
            </a:r>
            <a:endParaRPr lang="id-ID"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p:cNvSpPr>
            <a:spLocks noGrp="1"/>
          </p:cNvSpPr>
          <p:nvPr>
            <p:ph type="dt" sz="half" idx="10"/>
          </p:nvPr>
        </p:nvSpPr>
        <p:spPr/>
        <p:txBody>
          <a:bodyPr rtlCol="0"/>
          <a:lstStyle/>
          <a:p>
            <a:pPr rtl="0"/>
            <a:fld id="{FCEA994C-F43D-43F4-85D3-8632DE93F8C5}" type="datetime1">
              <a:rPr lang="id-ID" noProof="0" smtClean="0"/>
              <a:t>05/06/2023</a:t>
            </a:fld>
            <a:endParaRPr lang="id-ID" noProof="0"/>
          </a:p>
        </p:txBody>
      </p:sp>
      <p:sp>
        <p:nvSpPr>
          <p:cNvPr id="3" name="Tampungan Kaki 2"/>
          <p:cNvSpPr>
            <a:spLocks noGrp="1"/>
          </p:cNvSpPr>
          <p:nvPr>
            <p:ph type="ftr" sz="quarter" idx="11"/>
          </p:nvPr>
        </p:nvSpPr>
        <p:spPr/>
        <p:txBody>
          <a:bodyPr rtlCol="0"/>
          <a:lstStyle/>
          <a:p>
            <a:pPr rtl="0"/>
            <a:endParaRPr lang="id-ID" noProof="0"/>
          </a:p>
        </p:txBody>
      </p:sp>
      <p:sp>
        <p:nvSpPr>
          <p:cNvPr id="4" name="Tampungan Nomor Slide 3"/>
          <p:cNvSpPr>
            <a:spLocks noGrp="1"/>
          </p:cNvSpPr>
          <p:nvPr>
            <p:ph type="sldNum" sz="quarter" idx="12"/>
          </p:nvPr>
        </p:nvSpPr>
        <p:spPr/>
        <p:txBody>
          <a:bodyPr rtlCol="0"/>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9" name="Persegi panjang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Judul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US" noProof="0"/>
              <a:t>Click to edit Master title style</a:t>
            </a:r>
            <a:endParaRPr lang="id-ID" noProof="0"/>
          </a:p>
        </p:txBody>
      </p:sp>
      <p:sp>
        <p:nvSpPr>
          <p:cNvPr id="3" name="Tampungan Konten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ampungan Teks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noProof="0"/>
              <a:t>Edit gaya teks Master</a:t>
            </a:r>
          </a:p>
        </p:txBody>
      </p:sp>
      <p:sp>
        <p:nvSpPr>
          <p:cNvPr id="5" name="Tampungan Tanggal 4"/>
          <p:cNvSpPr>
            <a:spLocks noGrp="1"/>
          </p:cNvSpPr>
          <p:nvPr>
            <p:ph type="dt" sz="half" idx="10"/>
          </p:nvPr>
        </p:nvSpPr>
        <p:spPr/>
        <p:txBody>
          <a:bodyPr rtlCol="0"/>
          <a:lstStyle>
            <a:lvl1pPr>
              <a:defRPr>
                <a:solidFill>
                  <a:schemeClr val="accent1">
                    <a:lumMod val="75000"/>
                    <a:lumOff val="25000"/>
                  </a:schemeClr>
                </a:solidFill>
              </a:defRPr>
            </a:lvl1pPr>
          </a:lstStyle>
          <a:p>
            <a:pPr rtl="0"/>
            <a:fld id="{59B16705-BA03-4D3F-88FE-3FFF0187CC6F}" type="datetime1">
              <a:rPr lang="id-ID" noProof="0" smtClean="0"/>
              <a:t>05/06/2023</a:t>
            </a:fld>
            <a:endParaRPr lang="id-ID" noProof="0"/>
          </a:p>
        </p:txBody>
      </p:sp>
      <p:sp>
        <p:nvSpPr>
          <p:cNvPr id="6" name="Tampungan Kaki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d-ID" noProof="0"/>
          </a:p>
        </p:txBody>
      </p:sp>
      <p:sp>
        <p:nvSpPr>
          <p:cNvPr id="7" name="Tampungan Nomor Slid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US" noProof="0"/>
              <a:t>Click to edit Master title style</a:t>
            </a:r>
            <a:endParaRPr lang="id-ID" noProof="0"/>
          </a:p>
        </p:txBody>
      </p:sp>
      <p:sp>
        <p:nvSpPr>
          <p:cNvPr id="3" name="Tampungan Gamba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id-ID" noProof="0"/>
          </a:p>
        </p:txBody>
      </p:sp>
      <p:sp>
        <p:nvSpPr>
          <p:cNvPr id="4" name="Tampungan Teks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noProof="0"/>
              <a:t>Edit gaya teks Master</a:t>
            </a:r>
          </a:p>
        </p:txBody>
      </p:sp>
      <p:sp>
        <p:nvSpPr>
          <p:cNvPr id="5" name="Tampungan Tanggal 4"/>
          <p:cNvSpPr>
            <a:spLocks noGrp="1"/>
          </p:cNvSpPr>
          <p:nvPr>
            <p:ph type="dt" sz="half" idx="10"/>
          </p:nvPr>
        </p:nvSpPr>
        <p:spPr/>
        <p:txBody>
          <a:bodyPr rtlCol="0"/>
          <a:lstStyle/>
          <a:p>
            <a:pPr rtl="0"/>
            <a:fld id="{4DFB6B3E-AA6B-4647-8244-C52EFBCF3FE2}" type="datetime1">
              <a:rPr lang="id-ID" noProof="0" smtClean="0"/>
              <a:t>05/06/2023</a:t>
            </a:fld>
            <a:endParaRPr lang="id-ID" noProof="0"/>
          </a:p>
        </p:txBody>
      </p:sp>
      <p:sp>
        <p:nvSpPr>
          <p:cNvPr id="6" name="Tampungan Kaki 5"/>
          <p:cNvSpPr>
            <a:spLocks noGrp="1"/>
          </p:cNvSpPr>
          <p:nvPr>
            <p:ph type="ftr" sz="quarter" idx="11"/>
          </p:nvPr>
        </p:nvSpPr>
        <p:spPr/>
        <p:txBody>
          <a:bodyPr rtlCol="0"/>
          <a:lstStyle/>
          <a:p>
            <a:pPr rtl="0"/>
            <a:endParaRPr lang="id-ID" noProof="0"/>
          </a:p>
        </p:txBody>
      </p:sp>
      <p:sp>
        <p:nvSpPr>
          <p:cNvPr id="7" name="Tampungan Nomor Slide 6"/>
          <p:cNvSpPr>
            <a:spLocks noGrp="1"/>
          </p:cNvSpPr>
          <p:nvPr>
            <p:ph type="sldNum" sz="quarter" idx="12"/>
          </p:nvPr>
        </p:nvSpPr>
        <p:spPr/>
        <p:txBody>
          <a:bodyPr rtlCol="0"/>
          <a:lstStyle/>
          <a:p>
            <a:pPr rtl="0"/>
            <a:fld id="{D57F1E4F-1CFF-5643-939E-217C01CDF565}" type="slidenum">
              <a:rPr lang="id-ID" noProof="0" smtClean="0"/>
              <a:pPr/>
              <a:t>‹#›</a:t>
            </a:fld>
            <a:endParaRPr lang="id-ID"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d-ID" noProof="0"/>
              <a:t>Klik untuk mengedit gaya judul Master</a:t>
            </a:r>
          </a:p>
        </p:txBody>
      </p:sp>
      <p:sp>
        <p:nvSpPr>
          <p:cNvPr id="3" name="Tampungan Teks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d-ID" noProof="0"/>
              <a:t>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ampungan Tanggal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E389EF0-A983-467C-A41F-1982A3E114D4}" type="datetime1">
              <a:rPr lang="id-ID" noProof="0" smtClean="0"/>
              <a:t>05/06/2023</a:t>
            </a:fld>
            <a:endParaRPr lang="id-ID" noProof="0"/>
          </a:p>
        </p:txBody>
      </p:sp>
      <p:sp>
        <p:nvSpPr>
          <p:cNvPr id="5" name="Tampungan Kaki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d-ID" noProof="0"/>
          </a:p>
        </p:txBody>
      </p:sp>
      <p:sp>
        <p:nvSpPr>
          <p:cNvPr id="6" name="Tampungan Nomor Slid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d-ID" noProof="0" smtClean="0"/>
              <a:pPr/>
              <a:t>‹#›</a:t>
            </a:fld>
            <a:endParaRPr lang="id-ID" noProof="0"/>
          </a:p>
        </p:txBody>
      </p:sp>
      <p:sp>
        <p:nvSpPr>
          <p:cNvPr id="9" name="Persegi panjang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Persegi panjang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Persegi panjang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70.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90.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30.png"/></Relationships>
</file>

<file path=ppt/slides/_rels/slide16.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0.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Persegi panjang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Gambar 6" descr="Koneksi Digital">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Persegi panjang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Persegi panjang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Persegi panjang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Persegi panjang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Judul 1">
            <a:extLst>
              <a:ext uri="{FF2B5EF4-FFF2-40B4-BE49-F238E27FC236}">
                <a16:creationId xmlns:a16="http://schemas.microsoft.com/office/drawing/2014/main" id="{C02C5318-1A1E-49D0-B2E2-A4B0FA9E8A40}"/>
              </a:ext>
            </a:extLst>
          </p:cNvPr>
          <p:cNvSpPr>
            <a:spLocks noGrp="1"/>
          </p:cNvSpPr>
          <p:nvPr>
            <p:ph type="ctrTitle"/>
          </p:nvPr>
        </p:nvSpPr>
        <p:spPr>
          <a:xfrm>
            <a:off x="581191" y="4431624"/>
            <a:ext cx="10993549" cy="1475886"/>
          </a:xfrm>
        </p:spPr>
        <p:txBody>
          <a:bodyPr rtlCol="0">
            <a:noAutofit/>
          </a:bodyPr>
          <a:lstStyle/>
          <a:p>
            <a:pPr rtl="0"/>
            <a:r>
              <a:rPr lang="en-US" sz="3000" dirty="0">
                <a:solidFill>
                  <a:schemeClr val="bg1"/>
                </a:solidFill>
              </a:rPr>
              <a:t>Paper Presentation – Delay Scheduled impulsive Control for networked control system – </a:t>
            </a:r>
            <a:r>
              <a:rPr lang="en-US" sz="3000" dirty="0" err="1">
                <a:solidFill>
                  <a:schemeClr val="bg1"/>
                </a:solidFill>
              </a:rPr>
              <a:t>chengzhi</a:t>
            </a:r>
            <a:r>
              <a:rPr lang="en-US" sz="3000" dirty="0">
                <a:solidFill>
                  <a:schemeClr val="bg1"/>
                </a:solidFill>
              </a:rPr>
              <a:t> yuan</a:t>
            </a:r>
            <a:endParaRPr lang="id-ID" sz="3000" dirty="0">
              <a:solidFill>
                <a:schemeClr val="bg1"/>
              </a:solidFill>
            </a:endParaRPr>
          </a:p>
        </p:txBody>
      </p:sp>
      <p:sp>
        <p:nvSpPr>
          <p:cNvPr id="3" name="Subjudul 2">
            <a:extLst>
              <a:ext uri="{FF2B5EF4-FFF2-40B4-BE49-F238E27FC236}">
                <a16:creationId xmlns:a16="http://schemas.microsoft.com/office/drawing/2014/main" id="{48B6CF59-4E5B-494D-A2F7-97ADD01E6497}"/>
              </a:ext>
            </a:extLst>
          </p:cNvPr>
          <p:cNvSpPr>
            <a:spLocks noGrp="1"/>
          </p:cNvSpPr>
          <p:nvPr>
            <p:ph type="subTitle" idx="1"/>
          </p:nvPr>
        </p:nvSpPr>
        <p:spPr>
          <a:xfrm>
            <a:off x="581194" y="5856712"/>
            <a:ext cx="10993546" cy="484822"/>
          </a:xfrm>
        </p:spPr>
        <p:txBody>
          <a:bodyPr rtlCol="0">
            <a:normAutofit/>
          </a:bodyPr>
          <a:lstStyle/>
          <a:p>
            <a:pPr rtl="0"/>
            <a:r>
              <a:rPr lang="en-US" dirty="0">
                <a:solidFill>
                  <a:srgbClr val="7CEBFF"/>
                </a:solidFill>
              </a:rPr>
              <a:t>Muhammad Azriel r – </a:t>
            </a:r>
            <a:r>
              <a:rPr lang="en-US" sz="1800" dirty="0">
                <a:solidFill>
                  <a:srgbClr val="7CEBFF"/>
                </a:solidFill>
                <a:latin typeface="Calibri" panose="020F0502020204030204" pitchFamily="34" charset="0"/>
                <a:cs typeface="Arial" panose="020B0604020202020204" pitchFamily="34" charset="0"/>
              </a:rPr>
              <a:t>6022221047</a:t>
            </a:r>
            <a:endParaRPr lang="id-ID"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907275"/>
            <a:ext cx="11029616" cy="544665"/>
          </a:xfrm>
        </p:spPr>
        <p:txBody>
          <a:bodyPr rtlCol="0"/>
          <a:lstStyle/>
          <a:p>
            <a:pPr rtl="0"/>
            <a:r>
              <a:rPr lang="en-US" b="1" dirty="0"/>
              <a:t>Controller synthesis</a:t>
            </a:r>
            <a:endParaRPr lang="id-ID" b="1" dirty="0"/>
          </a:p>
        </p:txBody>
      </p:sp>
      <p:sp>
        <p:nvSpPr>
          <p:cNvPr id="7" name="TextBox 6">
            <a:extLst>
              <a:ext uri="{FF2B5EF4-FFF2-40B4-BE49-F238E27FC236}">
                <a16:creationId xmlns:a16="http://schemas.microsoft.com/office/drawing/2014/main" id="{FF7DDC6E-8247-866A-79AC-8941962677C6}"/>
              </a:ext>
            </a:extLst>
          </p:cNvPr>
          <p:cNvSpPr txBox="1"/>
          <p:nvPr/>
        </p:nvSpPr>
        <p:spPr>
          <a:xfrm>
            <a:off x="496525" y="1938830"/>
            <a:ext cx="6175208" cy="400110"/>
          </a:xfrm>
          <a:prstGeom prst="rect">
            <a:avLst/>
          </a:prstGeom>
          <a:noFill/>
        </p:spPr>
        <p:txBody>
          <a:bodyPr wrap="square" rtlCol="0">
            <a:spAutoFit/>
          </a:bodyPr>
          <a:lstStyle/>
          <a:p>
            <a:r>
              <a:rPr lang="en-US" sz="2000" dirty="0"/>
              <a:t>Based on the IQC analysis result established in theorem 1</a:t>
            </a:r>
            <a:endParaRPr lang="id-ID" sz="2000" dirty="0"/>
          </a:p>
        </p:txBody>
      </p:sp>
      <p:pic>
        <p:nvPicPr>
          <p:cNvPr id="10" name="Picture 9">
            <a:extLst>
              <a:ext uri="{FF2B5EF4-FFF2-40B4-BE49-F238E27FC236}">
                <a16:creationId xmlns:a16="http://schemas.microsoft.com/office/drawing/2014/main" id="{B63B829D-A098-F698-EB33-320DE5C4E107}"/>
              </a:ext>
            </a:extLst>
          </p:cNvPr>
          <p:cNvPicPr>
            <a:picLocks noChangeAspect="1"/>
          </p:cNvPicPr>
          <p:nvPr/>
        </p:nvPicPr>
        <p:blipFill>
          <a:blip r:embed="rId3"/>
          <a:stretch>
            <a:fillRect/>
          </a:stretch>
        </p:blipFill>
        <p:spPr>
          <a:xfrm>
            <a:off x="581191" y="2400495"/>
            <a:ext cx="6095730" cy="3935038"/>
          </a:xfrm>
          <a:prstGeom prst="rect">
            <a:avLst/>
          </a:prstGeom>
          <a:ln>
            <a:solidFill>
              <a:srgbClr val="FF0000"/>
            </a:solidFill>
          </a:ln>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FA25E2-D29E-1B04-16BE-F6FD2E9D50AF}"/>
                  </a:ext>
                </a:extLst>
              </p:cNvPr>
              <p:cNvSpPr txBox="1"/>
              <p:nvPr/>
            </p:nvSpPr>
            <p:spPr>
              <a:xfrm>
                <a:off x="6807199" y="2038083"/>
                <a:ext cx="5232399" cy="1015663"/>
              </a:xfrm>
              <a:prstGeom prst="rect">
                <a:avLst/>
              </a:prstGeom>
              <a:noFill/>
            </p:spPr>
            <p:txBody>
              <a:bodyPr wrap="square" rtlCol="0">
                <a:spAutoFit/>
              </a:bodyPr>
              <a:lstStyle/>
              <a:p>
                <a:r>
                  <a:rPr lang="en-US" sz="2000" dirty="0"/>
                  <a:t>Controller coefficient matrices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𝑐</m:t>
                        </m:r>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𝜌</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𝑐</m:t>
                        </m:r>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𝑘</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𝑐</m:t>
                        </m:r>
                        <m:r>
                          <a:rPr lang="en-US" sz="2000" b="0" i="1" smtClean="0">
                            <a:latin typeface="Cambria Math" panose="02040503050406030204" pitchFamily="18" charset="0"/>
                          </a:rPr>
                          <m:t>3</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𝑘</m:t>
                            </m:r>
                          </m:sub>
                        </m:sSub>
                      </m:e>
                    </m:d>
                  </m:oMath>
                </a14:m>
                <a:r>
                  <a:rPr lang="en-US" sz="2000" dirty="0"/>
                  <a:t> can be calculated online at each impulse time instant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𝑘</m:t>
                        </m:r>
                      </m:sub>
                    </m:sSub>
                  </m:oMath>
                </a14:m>
                <a:r>
                  <a:rPr lang="en-US" sz="2000" dirty="0"/>
                  <a:t> </a:t>
                </a:r>
                <a:endParaRPr lang="id-ID" sz="2000" dirty="0"/>
              </a:p>
            </p:txBody>
          </p:sp>
        </mc:Choice>
        <mc:Fallback xmlns="">
          <p:sp>
            <p:nvSpPr>
              <p:cNvPr id="11" name="TextBox 10">
                <a:extLst>
                  <a:ext uri="{FF2B5EF4-FFF2-40B4-BE49-F238E27FC236}">
                    <a16:creationId xmlns:a16="http://schemas.microsoft.com/office/drawing/2014/main" id="{67FA25E2-D29E-1B04-16BE-F6FD2E9D50AF}"/>
                  </a:ext>
                </a:extLst>
              </p:cNvPr>
              <p:cNvSpPr txBox="1">
                <a:spLocks noRot="1" noChangeAspect="1" noMove="1" noResize="1" noEditPoints="1" noAdjustHandles="1" noChangeArrowheads="1" noChangeShapeType="1" noTextEdit="1"/>
              </p:cNvSpPr>
              <p:nvPr/>
            </p:nvSpPr>
            <p:spPr>
              <a:xfrm>
                <a:off x="6807199" y="2038083"/>
                <a:ext cx="5232399" cy="1015663"/>
              </a:xfrm>
              <a:prstGeom prst="rect">
                <a:avLst/>
              </a:prstGeom>
              <a:blipFill>
                <a:blip r:embed="rId4"/>
                <a:stretch>
                  <a:fillRect l="-1282" t="-2994" b="-9581"/>
                </a:stretch>
              </a:blipFill>
            </p:spPr>
            <p:txBody>
              <a:bodyPr/>
              <a:lstStyle/>
              <a:p>
                <a:r>
                  <a:rPr lang="id-ID">
                    <a:noFill/>
                  </a:rPr>
                  <a:t> </a:t>
                </a:r>
              </a:p>
            </p:txBody>
          </p:sp>
        </mc:Fallback>
      </mc:AlternateContent>
      <p:pic>
        <p:nvPicPr>
          <p:cNvPr id="13" name="Picture 12">
            <a:extLst>
              <a:ext uri="{FF2B5EF4-FFF2-40B4-BE49-F238E27FC236}">
                <a16:creationId xmlns:a16="http://schemas.microsoft.com/office/drawing/2014/main" id="{14AFAA20-FB73-7C23-4D64-D8512FF7ACCC}"/>
              </a:ext>
            </a:extLst>
          </p:cNvPr>
          <p:cNvPicPr>
            <a:picLocks noChangeAspect="1"/>
          </p:cNvPicPr>
          <p:nvPr/>
        </p:nvPicPr>
        <p:blipFill>
          <a:blip r:embed="rId5"/>
          <a:stretch>
            <a:fillRect/>
          </a:stretch>
        </p:blipFill>
        <p:spPr>
          <a:xfrm>
            <a:off x="6807199" y="3050097"/>
            <a:ext cx="5314661" cy="584986"/>
          </a:xfrm>
          <a:prstGeom prst="rect">
            <a:avLst/>
          </a:prstGeom>
        </p:spPr>
      </p:pic>
      <p:pic>
        <p:nvPicPr>
          <p:cNvPr id="15" name="Picture 14">
            <a:extLst>
              <a:ext uri="{FF2B5EF4-FFF2-40B4-BE49-F238E27FC236}">
                <a16:creationId xmlns:a16="http://schemas.microsoft.com/office/drawing/2014/main" id="{9B78F677-2A8B-A5B2-3A36-69BA3D6B7E79}"/>
              </a:ext>
            </a:extLst>
          </p:cNvPr>
          <p:cNvPicPr>
            <a:picLocks noChangeAspect="1"/>
          </p:cNvPicPr>
          <p:nvPr/>
        </p:nvPicPr>
        <p:blipFill>
          <a:blip r:embed="rId6"/>
          <a:stretch>
            <a:fillRect/>
          </a:stretch>
        </p:blipFill>
        <p:spPr>
          <a:xfrm>
            <a:off x="7191206" y="3804255"/>
            <a:ext cx="4419601" cy="2901654"/>
          </a:xfrm>
          <a:prstGeom prst="rect">
            <a:avLst/>
          </a:prstGeom>
        </p:spPr>
      </p:pic>
    </p:spTree>
    <p:extLst>
      <p:ext uri="{BB962C8B-B14F-4D97-AF65-F5344CB8AC3E}">
        <p14:creationId xmlns:p14="http://schemas.microsoft.com/office/powerpoint/2010/main" val="302195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64258" y="958075"/>
            <a:ext cx="11029616" cy="544665"/>
          </a:xfrm>
        </p:spPr>
        <p:txBody>
          <a:bodyPr rtlCol="0"/>
          <a:lstStyle/>
          <a:p>
            <a:pPr rtl="0"/>
            <a:r>
              <a:rPr lang="en-US" b="1" dirty="0"/>
              <a:t>Controller synthesis</a:t>
            </a:r>
            <a:endParaRPr lang="id-ID"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7DDC6E-8247-866A-79AC-8941962677C6}"/>
                  </a:ext>
                </a:extLst>
              </p:cNvPr>
              <p:cNvSpPr txBox="1"/>
              <p:nvPr/>
            </p:nvSpPr>
            <p:spPr>
              <a:xfrm>
                <a:off x="496525" y="1938830"/>
                <a:ext cx="6175208" cy="1323439"/>
              </a:xfrm>
              <a:prstGeom prst="rect">
                <a:avLst/>
              </a:prstGeom>
              <a:noFill/>
            </p:spPr>
            <p:txBody>
              <a:bodyPr wrap="square" rtlCol="0">
                <a:spAutoFit/>
              </a:bodyPr>
              <a:lstStyle/>
              <a:p>
                <a:r>
                  <a:rPr lang="en-US" sz="2000" dirty="0"/>
                  <a:t>Remark 2: </a:t>
                </a:r>
              </a:p>
              <a:p>
                <a:pPr marL="342900" indent="-342900">
                  <a:buFont typeface="Arial" panose="020B0604020202020204" pitchFamily="34" charset="0"/>
                  <a:buChar char="•"/>
                </a:pPr>
                <a:r>
                  <a:rPr lang="en-US" sz="2000" dirty="0"/>
                  <a:t>in theorem 2, the synthesis condition equation below are formulated parameter-dependent linear matrix inequalities for </a:t>
                </a:r>
                <a14:m>
                  <m:oMath xmlns:m="http://schemas.openxmlformats.org/officeDocument/2006/math">
                    <m:r>
                      <a:rPr lang="en-US" sz="2000" b="0" i="1" smtClean="0">
                        <a:latin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∈[0,</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oMath>
                </a14:m>
                <a:r>
                  <a:rPr lang="en-US" sz="2000" dirty="0"/>
                  <a:t> and </a:t>
                </a:r>
                <a14:m>
                  <m:oMath xmlns:m="http://schemas.openxmlformats.org/officeDocument/2006/math">
                    <m:r>
                      <a:rPr lang="en-US" sz="2000" b="0" i="1" smtClean="0">
                        <a:latin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𝑚𝑎𝑥</m:t>
                            </m:r>
                          </m:sub>
                        </m:sSub>
                      </m:e>
                    </m:d>
                  </m:oMath>
                </a14:m>
                <a:r>
                  <a:rPr lang="en-US" sz="2000" dirty="0"/>
                  <a:t>.  </a:t>
                </a:r>
                <a:endParaRPr lang="id-ID" sz="2000" dirty="0"/>
              </a:p>
            </p:txBody>
          </p:sp>
        </mc:Choice>
        <mc:Fallback xmlns="">
          <p:sp>
            <p:nvSpPr>
              <p:cNvPr id="7" name="TextBox 6">
                <a:extLst>
                  <a:ext uri="{FF2B5EF4-FFF2-40B4-BE49-F238E27FC236}">
                    <a16:creationId xmlns:a16="http://schemas.microsoft.com/office/drawing/2014/main" id="{FF7DDC6E-8247-866A-79AC-8941962677C6}"/>
                  </a:ext>
                </a:extLst>
              </p:cNvPr>
              <p:cNvSpPr txBox="1">
                <a:spLocks noRot="1" noChangeAspect="1" noMove="1" noResize="1" noEditPoints="1" noAdjustHandles="1" noChangeArrowheads="1" noChangeShapeType="1" noTextEdit="1"/>
              </p:cNvSpPr>
              <p:nvPr/>
            </p:nvSpPr>
            <p:spPr>
              <a:xfrm>
                <a:off x="496525" y="1938830"/>
                <a:ext cx="6175208" cy="1323439"/>
              </a:xfrm>
              <a:prstGeom prst="rect">
                <a:avLst/>
              </a:prstGeom>
              <a:blipFill>
                <a:blip r:embed="rId3"/>
                <a:stretch>
                  <a:fillRect l="-987" t="-2304" b="-7373"/>
                </a:stretch>
              </a:blipFill>
            </p:spPr>
            <p:txBody>
              <a:bodyPr/>
              <a:lstStyle/>
              <a:p>
                <a:r>
                  <a:rPr lang="id-ID">
                    <a:noFill/>
                  </a:rPr>
                  <a:t> </a:t>
                </a:r>
              </a:p>
            </p:txBody>
          </p:sp>
        </mc:Fallback>
      </mc:AlternateContent>
      <p:pic>
        <p:nvPicPr>
          <p:cNvPr id="5" name="Picture 4">
            <a:extLst>
              <a:ext uri="{FF2B5EF4-FFF2-40B4-BE49-F238E27FC236}">
                <a16:creationId xmlns:a16="http://schemas.microsoft.com/office/drawing/2014/main" id="{59E897EE-5C5A-D1EE-FD5A-7D3773D17FA2}"/>
              </a:ext>
            </a:extLst>
          </p:cNvPr>
          <p:cNvPicPr>
            <a:picLocks noChangeAspect="1"/>
          </p:cNvPicPr>
          <p:nvPr/>
        </p:nvPicPr>
        <p:blipFill>
          <a:blip r:embed="rId4"/>
          <a:stretch>
            <a:fillRect/>
          </a:stretch>
        </p:blipFill>
        <p:spPr>
          <a:xfrm>
            <a:off x="581191" y="3507625"/>
            <a:ext cx="6244644" cy="2118566"/>
          </a:xfrm>
          <a:prstGeom prst="rect">
            <a:avLst/>
          </a:prstGeom>
        </p:spPr>
      </p:pic>
      <p:pic>
        <p:nvPicPr>
          <p:cNvPr id="8" name="Picture 7">
            <a:extLst>
              <a:ext uri="{FF2B5EF4-FFF2-40B4-BE49-F238E27FC236}">
                <a16:creationId xmlns:a16="http://schemas.microsoft.com/office/drawing/2014/main" id="{5B01AD67-C830-B730-6097-8C1AFCF58FD0}"/>
              </a:ext>
            </a:extLst>
          </p:cNvPr>
          <p:cNvPicPr>
            <a:picLocks noChangeAspect="1"/>
          </p:cNvPicPr>
          <p:nvPr/>
        </p:nvPicPr>
        <p:blipFill>
          <a:blip r:embed="rId5"/>
          <a:stretch>
            <a:fillRect/>
          </a:stretch>
        </p:blipFill>
        <p:spPr>
          <a:xfrm>
            <a:off x="6825835" y="1998115"/>
            <a:ext cx="5037660" cy="2861770"/>
          </a:xfrm>
          <a:prstGeom prst="rect">
            <a:avLst/>
          </a:prstGeom>
        </p:spPr>
      </p:pic>
      <p:pic>
        <p:nvPicPr>
          <p:cNvPr id="4" name="Picture 3">
            <a:extLst>
              <a:ext uri="{FF2B5EF4-FFF2-40B4-BE49-F238E27FC236}">
                <a16:creationId xmlns:a16="http://schemas.microsoft.com/office/drawing/2014/main" id="{13566324-4AC2-2D59-F703-B67C0A58D84A}"/>
              </a:ext>
            </a:extLst>
          </p:cNvPr>
          <p:cNvPicPr>
            <a:picLocks noChangeAspect="1"/>
          </p:cNvPicPr>
          <p:nvPr/>
        </p:nvPicPr>
        <p:blipFill>
          <a:blip r:embed="rId6"/>
          <a:stretch>
            <a:fillRect/>
          </a:stretch>
        </p:blipFill>
        <p:spPr>
          <a:xfrm>
            <a:off x="7010399" y="4927636"/>
            <a:ext cx="4685323" cy="1777963"/>
          </a:xfrm>
          <a:prstGeom prst="rect">
            <a:avLst/>
          </a:prstGeom>
        </p:spPr>
      </p:pic>
    </p:spTree>
    <p:extLst>
      <p:ext uri="{BB962C8B-B14F-4D97-AF65-F5344CB8AC3E}">
        <p14:creationId xmlns:p14="http://schemas.microsoft.com/office/powerpoint/2010/main" val="402387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64258" y="958075"/>
            <a:ext cx="11029616" cy="544665"/>
          </a:xfrm>
        </p:spPr>
        <p:txBody>
          <a:bodyPr rtlCol="0"/>
          <a:lstStyle/>
          <a:p>
            <a:pPr rtl="0"/>
            <a:r>
              <a:rPr lang="en-US" b="1" dirty="0"/>
              <a:t>Controller synthesis</a:t>
            </a:r>
            <a:endParaRPr lang="id-ID" b="1"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F7DDC6E-8247-866A-79AC-8941962677C6}"/>
                  </a:ext>
                </a:extLst>
              </p:cNvPr>
              <p:cNvSpPr txBox="1"/>
              <p:nvPr/>
            </p:nvSpPr>
            <p:spPr>
              <a:xfrm>
                <a:off x="496524" y="1938830"/>
                <a:ext cx="11289075" cy="3168816"/>
              </a:xfrm>
              <a:prstGeom prst="rect">
                <a:avLst/>
              </a:prstGeom>
              <a:noFill/>
            </p:spPr>
            <p:txBody>
              <a:bodyPr wrap="square" rtlCol="0">
                <a:spAutoFit/>
              </a:bodyPr>
              <a:lstStyle/>
              <a:p>
                <a:r>
                  <a:rPr lang="en-US" sz="2000" dirty="0"/>
                  <a:t>Proof: </a:t>
                </a:r>
              </a:p>
              <a:p>
                <a:pPr marL="342900" indent="-342900">
                  <a:buFont typeface="Arial" panose="020B0604020202020204" pitchFamily="34" charset="0"/>
                  <a:buChar char="•"/>
                </a:pPr>
                <a:r>
                  <a:rPr lang="en-US" sz="2000" dirty="0"/>
                  <a:t>From theorem 2 combined with the piecewise linearity of </a:t>
                </a:r>
                <a14:m>
                  <m:oMath xmlns:m="http://schemas.openxmlformats.org/officeDocument/2006/math">
                    <m:r>
                      <a:rPr lang="en-US" sz="2000" b="0" i="1" smtClean="0">
                        <a:latin typeface="Cambria Math" panose="02040503050406030204" pitchFamily="18" charset="0"/>
                      </a:rPr>
                      <m:t>𝑄</m:t>
                    </m:r>
                    <m:r>
                      <a:rPr lang="en-US" sz="2000" b="0" i="1" smtClean="0">
                        <a:latin typeface="Cambria Math" panose="02040503050406030204" pitchFamily="18" charset="0"/>
                      </a:rPr>
                      <m:t>(</m:t>
                    </m:r>
                    <m:r>
                      <a:rPr lang="en-US" sz="2000" b="0" i="1" smtClean="0">
                        <a:latin typeface="Cambria Math" panose="02040503050406030204" pitchFamily="18" charset="0"/>
                      </a:rPr>
                      <m:t>𝜏</m:t>
                    </m:r>
                    <m:r>
                      <a:rPr lang="en-US" sz="2000" b="0" i="1" smtClean="0">
                        <a:latin typeface="Cambria Math" panose="02040503050406030204" pitchFamily="18" charset="0"/>
                      </a:rPr>
                      <m:t>)</m:t>
                    </m:r>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𝐹</m:t>
                            </m:r>
                          </m:e>
                        </m:acc>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r>
                      <a:rPr lang="en-US" sz="2000" b="0" i="1" smtClean="0">
                        <a:latin typeface="Cambria Math" panose="02040503050406030204" pitchFamily="18" charset="0"/>
                      </a:rPr>
                      <m:t>𝜃</m:t>
                    </m:r>
                    <m:r>
                      <a:rPr lang="en-US" sz="2000" b="0" i="1" smtClean="0">
                        <a:latin typeface="Cambria Math" panose="02040503050406030204" pitchFamily="18" charset="0"/>
                      </a:rPr>
                      <m:t>)</m:t>
                    </m:r>
                  </m:oMath>
                </a14:m>
                <a:r>
                  <a:rPr lang="en-US" sz="2000" dirty="0"/>
                  <a:t> </a:t>
                </a:r>
              </a:p>
              <a:p>
                <a:endParaRPr lang="en-US" sz="2000" dirty="0"/>
              </a:p>
              <a:p>
                <a:endParaRPr lang="en-US" sz="2000" dirty="0"/>
              </a:p>
              <a:p>
                <a:endParaRPr lang="en-US" sz="2000" dirty="0"/>
              </a:p>
              <a:p>
                <a:endParaRPr lang="en-US" sz="2000" dirty="0"/>
              </a:p>
              <a:p>
                <a:pPr marL="342900" indent="-342900">
                  <a:buFont typeface="Arial" panose="020B0604020202020204" pitchFamily="34" charset="0"/>
                  <a:buChar char="•"/>
                </a:pPr>
                <a:r>
                  <a:rPr lang="en-US" sz="2000" dirty="0"/>
                  <a:t>Observe that equation below can be written by denoting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11</m:t>
                        </m:r>
                      </m:sub>
                    </m:sSub>
                    <m:r>
                      <a:rPr lang="en-US" sz="2000" b="0" i="1" smtClean="0">
                        <a:latin typeface="Cambria Math" panose="02040503050406030204" pitchFamily="18" charset="0"/>
                      </a:rPr>
                      <m:t>=(</m:t>
                    </m:r>
                    <m:r>
                      <a:rPr lang="en-US" sz="2000" b="0" i="1" smtClean="0">
                        <a:latin typeface="Cambria Math" panose="02040503050406030204" pitchFamily="18" charset="0"/>
                      </a:rPr>
                      <m:t>𝜏</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m:t>
                            </m:r>
                          </m:e>
                          <m:sub>
                            <m:r>
                              <a:rPr lang="en-US" sz="2000" b="0" i="1" smtClean="0">
                                <a:latin typeface="Cambria Math" panose="02040503050406030204" pitchFamily="18" charset="0"/>
                              </a:rPr>
                              <m:t>1</m:t>
                            </m:r>
                          </m:sub>
                        </m:sSub>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𝑙</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+1</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1</m:t>
                        </m:r>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panose="02040503050406030204" pitchFamily="18" charset="0"/>
                                  </a:rPr>
                                  <m:t>𝜏</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𝜏</m:t>
                                    </m:r>
                                  </m:e>
                                  <m:sub>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i="1">
                                            <a:latin typeface="Cambria Math" panose="02040503050406030204" pitchFamily="18" charset="0"/>
                                          </a:rPr>
                                          <m:t>1</m:t>
                                        </m:r>
                                      </m:sub>
                                    </m:sSub>
                                  </m:sub>
                                </m:sSub>
                              </m:e>
                            </m:d>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+1</m:t>
                                </m:r>
                              </m:sub>
                            </m:sSub>
                          </m:den>
                        </m:f>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b="0" i="1" smtClean="0">
                            <a:latin typeface="Cambria Math" panose="02040503050406030204" pitchFamily="18" charset="0"/>
                          </a:rPr>
                          <m:t>2</m:t>
                        </m:r>
                        <m:r>
                          <a:rPr lang="en-US" sz="2000" i="1">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𝜃</m:t>
                        </m:r>
                      </m:e>
                      <m:sub>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b="0" i="1" smtClean="0">
                                <a:latin typeface="Cambria Math" panose="02040503050406030204" pitchFamily="18" charset="0"/>
                              </a:rPr>
                              <m:t>2</m:t>
                            </m:r>
                          </m:sub>
                        </m:sSub>
                      </m:sub>
                    </m:sSub>
                    <m:r>
                      <a:rPr lang="en-US" sz="2000" i="1">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+1</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2</m:t>
                        </m:r>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b="0" i="1" smtClean="0">
                                <a:latin typeface="Cambria Math" panose="02040503050406030204" pitchFamily="18" charset="0"/>
                              </a:rPr>
                              <m:t>2</m:t>
                            </m:r>
                          </m:sub>
                        </m:sSub>
                      </m:sub>
                    </m:sSub>
                    <m:r>
                      <a:rPr lang="en-US" sz="2000" i="1">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+1</m:t>
                        </m:r>
                      </m:sub>
                    </m:sSub>
                  </m:oMath>
                </a14:m>
                <a:r>
                  <a:rPr lang="en-US" sz="2000" dirty="0"/>
                  <a:t> for all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𝑰</m:t>
                    </m:r>
                    <m:r>
                      <a:rPr lang="en-US" sz="2000" b="0" i="1" smtClean="0">
                        <a:latin typeface="Cambria Math" panose="02040503050406030204" pitchFamily="18" charset="0"/>
                        <a:ea typeface="Cambria Math" panose="02040503050406030204" pitchFamily="18" charset="0"/>
                      </a:rPr>
                      <m:t>[0,</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−1]</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b="0" i="1" smtClean="0">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𝑰</m:t>
                    </m:r>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oMath>
                </a14:m>
                <a:r>
                  <a:rPr lang="en-US" sz="2000" dirty="0"/>
                  <a:t> </a:t>
                </a:r>
                <a:endParaRPr lang="id-ID" sz="2000" dirty="0"/>
              </a:p>
            </p:txBody>
          </p:sp>
        </mc:Choice>
        <mc:Fallback>
          <p:sp>
            <p:nvSpPr>
              <p:cNvPr id="7" name="TextBox 6">
                <a:extLst>
                  <a:ext uri="{FF2B5EF4-FFF2-40B4-BE49-F238E27FC236}">
                    <a16:creationId xmlns:a16="http://schemas.microsoft.com/office/drawing/2014/main" id="{FF7DDC6E-8247-866A-79AC-8941962677C6}"/>
                  </a:ext>
                </a:extLst>
              </p:cNvPr>
              <p:cNvSpPr txBox="1">
                <a:spLocks noRot="1" noChangeAspect="1" noMove="1" noResize="1" noEditPoints="1" noAdjustHandles="1" noChangeArrowheads="1" noChangeShapeType="1" noTextEdit="1"/>
              </p:cNvSpPr>
              <p:nvPr/>
            </p:nvSpPr>
            <p:spPr>
              <a:xfrm>
                <a:off x="496524" y="1938830"/>
                <a:ext cx="11289075" cy="3168816"/>
              </a:xfrm>
              <a:prstGeom prst="rect">
                <a:avLst/>
              </a:prstGeom>
              <a:blipFill>
                <a:blip r:embed="rId3"/>
                <a:stretch>
                  <a:fillRect l="-540" t="-962" b="-1346"/>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5DD7E62E-A8BF-A1DA-DE4A-16B494861348}"/>
              </a:ext>
            </a:extLst>
          </p:cNvPr>
          <p:cNvPicPr>
            <a:picLocks noChangeAspect="1"/>
          </p:cNvPicPr>
          <p:nvPr/>
        </p:nvPicPr>
        <p:blipFill>
          <a:blip r:embed="rId4"/>
          <a:stretch>
            <a:fillRect/>
          </a:stretch>
        </p:blipFill>
        <p:spPr>
          <a:xfrm>
            <a:off x="3177844" y="2674956"/>
            <a:ext cx="5230613" cy="630017"/>
          </a:xfrm>
          <a:prstGeom prst="rect">
            <a:avLst/>
          </a:prstGeom>
        </p:spPr>
      </p:pic>
      <p:pic>
        <p:nvPicPr>
          <p:cNvPr id="9" name="Picture 8">
            <a:extLst>
              <a:ext uri="{FF2B5EF4-FFF2-40B4-BE49-F238E27FC236}">
                <a16:creationId xmlns:a16="http://schemas.microsoft.com/office/drawing/2014/main" id="{5E2531B1-31C8-2EEA-4061-3626C6D48F85}"/>
              </a:ext>
            </a:extLst>
          </p:cNvPr>
          <p:cNvPicPr>
            <a:picLocks noChangeAspect="1"/>
          </p:cNvPicPr>
          <p:nvPr/>
        </p:nvPicPr>
        <p:blipFill>
          <a:blip r:embed="rId5"/>
          <a:stretch>
            <a:fillRect/>
          </a:stretch>
        </p:blipFill>
        <p:spPr>
          <a:xfrm>
            <a:off x="3177844" y="3324472"/>
            <a:ext cx="5230612" cy="638542"/>
          </a:xfrm>
          <a:prstGeom prst="rect">
            <a:avLst/>
          </a:prstGeom>
        </p:spPr>
      </p:pic>
      <p:pic>
        <p:nvPicPr>
          <p:cNvPr id="11" name="Picture 10">
            <a:extLst>
              <a:ext uri="{FF2B5EF4-FFF2-40B4-BE49-F238E27FC236}">
                <a16:creationId xmlns:a16="http://schemas.microsoft.com/office/drawing/2014/main" id="{2637A820-B74E-230B-49A4-DF073752C169}"/>
              </a:ext>
            </a:extLst>
          </p:cNvPr>
          <p:cNvPicPr>
            <a:picLocks noChangeAspect="1"/>
          </p:cNvPicPr>
          <p:nvPr/>
        </p:nvPicPr>
        <p:blipFill>
          <a:blip r:embed="rId6"/>
          <a:stretch>
            <a:fillRect/>
          </a:stretch>
        </p:blipFill>
        <p:spPr>
          <a:xfrm>
            <a:off x="4078501" y="5088460"/>
            <a:ext cx="3795499" cy="1045871"/>
          </a:xfrm>
          <a:prstGeom prst="rect">
            <a:avLst/>
          </a:prstGeom>
        </p:spPr>
      </p:pic>
    </p:spTree>
    <p:extLst>
      <p:ext uri="{BB962C8B-B14F-4D97-AF65-F5344CB8AC3E}">
        <p14:creationId xmlns:p14="http://schemas.microsoft.com/office/powerpoint/2010/main" val="201326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924212"/>
            <a:ext cx="11029616" cy="544665"/>
          </a:xfrm>
        </p:spPr>
        <p:txBody>
          <a:bodyPr rtlCol="0"/>
          <a:lstStyle/>
          <a:p>
            <a:pPr rtl="0"/>
            <a:r>
              <a:rPr lang="en-US" b="1"/>
              <a:t>Example </a:t>
            </a:r>
            <a:endParaRPr lang="id-ID" b="1" dirty="0"/>
          </a:p>
        </p:txBody>
      </p:sp>
      <p:sp>
        <p:nvSpPr>
          <p:cNvPr id="7" name="TextBox 6">
            <a:extLst>
              <a:ext uri="{FF2B5EF4-FFF2-40B4-BE49-F238E27FC236}">
                <a16:creationId xmlns:a16="http://schemas.microsoft.com/office/drawing/2014/main" id="{FF7DDC6E-8247-866A-79AC-8941962677C6}"/>
              </a:ext>
            </a:extLst>
          </p:cNvPr>
          <p:cNvSpPr txBox="1"/>
          <p:nvPr/>
        </p:nvSpPr>
        <p:spPr>
          <a:xfrm>
            <a:off x="496525" y="1938830"/>
            <a:ext cx="9544942"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An application to a simple dc motor</a:t>
            </a:r>
          </a:p>
          <a:p>
            <a:pPr marL="342900" indent="-342900">
              <a:buFont typeface="Wingdings" panose="05000000000000000000" pitchFamily="2" charset="2"/>
              <a:buChar char="Ø"/>
            </a:pPr>
            <a:r>
              <a:rPr lang="en-US" sz="2000" dirty="0"/>
              <a:t>Demonstrating the IQC-based design procedure and the effectiveness of DSI control</a:t>
            </a:r>
          </a:p>
          <a:p>
            <a:pPr marL="342900" indent="-342900">
              <a:buFont typeface="Wingdings" panose="05000000000000000000" pitchFamily="2" charset="2"/>
              <a:buChar char="Ø"/>
            </a:pPr>
            <a:r>
              <a:rPr lang="en-US" sz="2000" dirty="0"/>
              <a:t>Dc motor parameter </a:t>
            </a:r>
            <a:endParaRPr lang="id-ID" sz="2000" dirty="0"/>
          </a:p>
        </p:txBody>
      </p:sp>
      <p:pic>
        <p:nvPicPr>
          <p:cNvPr id="6" name="Picture 5">
            <a:extLst>
              <a:ext uri="{FF2B5EF4-FFF2-40B4-BE49-F238E27FC236}">
                <a16:creationId xmlns:a16="http://schemas.microsoft.com/office/drawing/2014/main" id="{C9F7EAF2-BA42-552F-FA0B-33A68619E4BB}"/>
              </a:ext>
            </a:extLst>
          </p:cNvPr>
          <p:cNvPicPr>
            <a:picLocks noChangeAspect="1"/>
          </p:cNvPicPr>
          <p:nvPr/>
        </p:nvPicPr>
        <p:blipFill>
          <a:blip r:embed="rId3"/>
          <a:stretch>
            <a:fillRect/>
          </a:stretch>
        </p:blipFill>
        <p:spPr>
          <a:xfrm>
            <a:off x="3024174" y="2954493"/>
            <a:ext cx="6143651" cy="193002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C96801-70DF-DF0A-4E1B-08ED220B58FE}"/>
                  </a:ext>
                </a:extLst>
              </p:cNvPr>
              <p:cNvSpPr txBox="1"/>
              <p:nvPr/>
            </p:nvSpPr>
            <p:spPr>
              <a:xfrm>
                <a:off x="581191" y="4918125"/>
                <a:ext cx="9544942"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primary goal to achieve optimal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m:t>
                        </m:r>
                      </m:sub>
                    </m:sSub>
                  </m:oMath>
                </a14:m>
                <a:r>
                  <a:rPr lang="en-US" sz="2000" dirty="0"/>
                  <a:t> stabilization</a:t>
                </a:r>
              </a:p>
              <a:p>
                <a:pPr marL="342900" indent="-342900">
                  <a:buFont typeface="Wingdings" panose="05000000000000000000" pitchFamily="2" charset="2"/>
                  <a:buChar char="Ø"/>
                </a:pPr>
                <a:r>
                  <a:rPr lang="en-US" sz="2000" dirty="0"/>
                  <a:t>Assumed that the dc motor plant is connected to a digital controller though a communication network</a:t>
                </a:r>
              </a:p>
            </p:txBody>
          </p:sp>
        </mc:Choice>
        <mc:Fallback xmlns="">
          <p:sp>
            <p:nvSpPr>
              <p:cNvPr id="9" name="TextBox 8">
                <a:extLst>
                  <a:ext uri="{FF2B5EF4-FFF2-40B4-BE49-F238E27FC236}">
                    <a16:creationId xmlns:a16="http://schemas.microsoft.com/office/drawing/2014/main" id="{CBC96801-70DF-DF0A-4E1B-08ED220B58FE}"/>
                  </a:ext>
                </a:extLst>
              </p:cNvPr>
              <p:cNvSpPr txBox="1">
                <a:spLocks noRot="1" noChangeAspect="1" noMove="1" noResize="1" noEditPoints="1" noAdjustHandles="1" noChangeArrowheads="1" noChangeShapeType="1" noTextEdit="1"/>
              </p:cNvSpPr>
              <p:nvPr/>
            </p:nvSpPr>
            <p:spPr>
              <a:xfrm>
                <a:off x="581191" y="4918125"/>
                <a:ext cx="9544942" cy="1015663"/>
              </a:xfrm>
              <a:prstGeom prst="rect">
                <a:avLst/>
              </a:prstGeom>
              <a:blipFill>
                <a:blip r:embed="rId4"/>
                <a:stretch>
                  <a:fillRect l="-575" t="-3614" b="-10241"/>
                </a:stretch>
              </a:blipFill>
            </p:spPr>
            <p:txBody>
              <a:bodyPr/>
              <a:lstStyle/>
              <a:p>
                <a:r>
                  <a:rPr lang="id-ID">
                    <a:noFill/>
                  </a:rPr>
                  <a:t> </a:t>
                </a:r>
              </a:p>
            </p:txBody>
          </p:sp>
        </mc:Fallback>
      </mc:AlternateContent>
    </p:spTree>
    <p:extLst>
      <p:ext uri="{BB962C8B-B14F-4D97-AF65-F5344CB8AC3E}">
        <p14:creationId xmlns:p14="http://schemas.microsoft.com/office/powerpoint/2010/main" val="283626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924212"/>
            <a:ext cx="11029616" cy="544665"/>
          </a:xfrm>
        </p:spPr>
        <p:txBody>
          <a:bodyPr rtlCol="0"/>
          <a:lstStyle/>
          <a:p>
            <a:pPr rtl="0"/>
            <a:r>
              <a:rPr lang="en-US" b="1"/>
              <a:t>Example </a:t>
            </a:r>
            <a:endParaRPr lang="id-ID" b="1" dirty="0"/>
          </a:p>
        </p:txBody>
      </p:sp>
      <p:sp>
        <p:nvSpPr>
          <p:cNvPr id="7" name="TextBox 6">
            <a:extLst>
              <a:ext uri="{FF2B5EF4-FFF2-40B4-BE49-F238E27FC236}">
                <a16:creationId xmlns:a16="http://schemas.microsoft.com/office/drawing/2014/main" id="{FF7DDC6E-8247-866A-79AC-8941962677C6}"/>
              </a:ext>
            </a:extLst>
          </p:cNvPr>
          <p:cNvSpPr txBox="1"/>
          <p:nvPr/>
        </p:nvSpPr>
        <p:spPr>
          <a:xfrm>
            <a:off x="496525" y="1938830"/>
            <a:ext cx="9544942"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continuous-time linear model </a:t>
            </a:r>
            <a:endParaRPr lang="id-ID" sz="2000" dirty="0"/>
          </a:p>
        </p:txBody>
      </p:sp>
      <p:pic>
        <p:nvPicPr>
          <p:cNvPr id="4" name="Picture 3">
            <a:extLst>
              <a:ext uri="{FF2B5EF4-FFF2-40B4-BE49-F238E27FC236}">
                <a16:creationId xmlns:a16="http://schemas.microsoft.com/office/drawing/2014/main" id="{2EF73100-778B-5383-E4DA-EFD2994DCBB9}"/>
              </a:ext>
            </a:extLst>
          </p:cNvPr>
          <p:cNvPicPr>
            <a:picLocks noChangeAspect="1"/>
          </p:cNvPicPr>
          <p:nvPr/>
        </p:nvPicPr>
        <p:blipFill>
          <a:blip r:embed="rId3"/>
          <a:stretch>
            <a:fillRect/>
          </a:stretch>
        </p:blipFill>
        <p:spPr>
          <a:xfrm>
            <a:off x="2682280" y="2338940"/>
            <a:ext cx="5173432" cy="151681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427D43-54E6-7E2B-2EF3-59C33D3814D2}"/>
                  </a:ext>
                </a:extLst>
              </p:cNvPr>
              <p:cNvSpPr txBox="1"/>
              <p:nvPr/>
            </p:nvSpPr>
            <p:spPr>
              <a:xfrm>
                <a:off x="496525" y="3855758"/>
                <a:ext cx="9544942" cy="43973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Characterize the associated delay operator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𝜏</m:t>
                        </m:r>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oMath>
                </a14:m>
                <a:r>
                  <a:rPr lang="en-US" sz="2000" dirty="0"/>
                  <a:t> </a:t>
                </a:r>
                <a:endParaRPr lang="id-ID" sz="2000" dirty="0"/>
              </a:p>
            </p:txBody>
          </p:sp>
        </mc:Choice>
        <mc:Fallback xmlns="">
          <p:sp>
            <p:nvSpPr>
              <p:cNvPr id="5" name="TextBox 4">
                <a:extLst>
                  <a:ext uri="{FF2B5EF4-FFF2-40B4-BE49-F238E27FC236}">
                    <a16:creationId xmlns:a16="http://schemas.microsoft.com/office/drawing/2014/main" id="{05427D43-54E6-7E2B-2EF3-59C33D3814D2}"/>
                  </a:ext>
                </a:extLst>
              </p:cNvPr>
              <p:cNvSpPr txBox="1">
                <a:spLocks noRot="1" noChangeAspect="1" noMove="1" noResize="1" noEditPoints="1" noAdjustHandles="1" noChangeArrowheads="1" noChangeShapeType="1" noTextEdit="1"/>
              </p:cNvSpPr>
              <p:nvPr/>
            </p:nvSpPr>
            <p:spPr>
              <a:xfrm>
                <a:off x="496525" y="3855758"/>
                <a:ext cx="9544942" cy="439736"/>
              </a:xfrm>
              <a:prstGeom prst="rect">
                <a:avLst/>
              </a:prstGeom>
              <a:blipFill>
                <a:blip r:embed="rId4"/>
                <a:stretch>
                  <a:fillRect l="-575" t="-4167" b="-19444"/>
                </a:stretch>
              </a:blipFill>
            </p:spPr>
            <p:txBody>
              <a:bodyPr/>
              <a:lstStyle/>
              <a:p>
                <a:r>
                  <a:rPr lang="id-ID">
                    <a:noFill/>
                  </a:rPr>
                  <a:t> </a:t>
                </a:r>
              </a:p>
            </p:txBody>
          </p:sp>
        </mc:Fallback>
      </mc:AlternateContent>
      <p:pic>
        <p:nvPicPr>
          <p:cNvPr id="10" name="Picture 9">
            <a:extLst>
              <a:ext uri="{FF2B5EF4-FFF2-40B4-BE49-F238E27FC236}">
                <a16:creationId xmlns:a16="http://schemas.microsoft.com/office/drawing/2014/main" id="{277600A3-7FB8-2F4F-9D1E-CC5FCB67EB2C}"/>
              </a:ext>
            </a:extLst>
          </p:cNvPr>
          <p:cNvPicPr>
            <a:picLocks noChangeAspect="1"/>
          </p:cNvPicPr>
          <p:nvPr/>
        </p:nvPicPr>
        <p:blipFill>
          <a:blip r:embed="rId5"/>
          <a:stretch>
            <a:fillRect/>
          </a:stretch>
        </p:blipFill>
        <p:spPr>
          <a:xfrm>
            <a:off x="2885479" y="4337827"/>
            <a:ext cx="5233654" cy="674440"/>
          </a:xfrm>
          <a:prstGeom prst="rect">
            <a:avLst/>
          </a:prstGeom>
        </p:spPr>
      </p:pic>
      <p:pic>
        <p:nvPicPr>
          <p:cNvPr id="12" name="Picture 11">
            <a:extLst>
              <a:ext uri="{FF2B5EF4-FFF2-40B4-BE49-F238E27FC236}">
                <a16:creationId xmlns:a16="http://schemas.microsoft.com/office/drawing/2014/main" id="{AED031ED-14A9-A7AA-912A-4DE12EF1E0D6}"/>
              </a:ext>
            </a:extLst>
          </p:cNvPr>
          <p:cNvPicPr>
            <a:picLocks noChangeAspect="1"/>
          </p:cNvPicPr>
          <p:nvPr/>
        </p:nvPicPr>
        <p:blipFill>
          <a:blip r:embed="rId6"/>
          <a:stretch>
            <a:fillRect/>
          </a:stretch>
        </p:blipFill>
        <p:spPr>
          <a:xfrm>
            <a:off x="3749079" y="5221681"/>
            <a:ext cx="3515321" cy="1424214"/>
          </a:xfrm>
          <a:prstGeom prst="rect">
            <a:avLst/>
          </a:prstGeom>
        </p:spPr>
      </p:pic>
    </p:spTree>
    <p:extLst>
      <p:ext uri="{BB962C8B-B14F-4D97-AF65-F5344CB8AC3E}">
        <p14:creationId xmlns:p14="http://schemas.microsoft.com/office/powerpoint/2010/main" val="12842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924212"/>
            <a:ext cx="11029616" cy="544665"/>
          </a:xfrm>
        </p:spPr>
        <p:txBody>
          <a:bodyPr rtlCol="0"/>
          <a:lstStyle/>
          <a:p>
            <a:pPr rtl="0"/>
            <a:r>
              <a:rPr lang="en-US" b="1"/>
              <a:t>Example </a:t>
            </a:r>
            <a:endParaRPr lang="id-ID" b="1" dirty="0"/>
          </a:p>
        </p:txBody>
      </p:sp>
      <p:sp>
        <p:nvSpPr>
          <p:cNvPr id="7" name="TextBox 6">
            <a:extLst>
              <a:ext uri="{FF2B5EF4-FFF2-40B4-BE49-F238E27FC236}">
                <a16:creationId xmlns:a16="http://schemas.microsoft.com/office/drawing/2014/main" id="{FF7DDC6E-8247-866A-79AC-8941962677C6}"/>
              </a:ext>
            </a:extLst>
          </p:cNvPr>
          <p:cNvSpPr txBox="1"/>
          <p:nvPr/>
        </p:nvSpPr>
        <p:spPr>
          <a:xfrm>
            <a:off x="496525" y="1938830"/>
            <a:ext cx="9544942"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IQC-induced dynamics can be expressed in state-space (8), with the system matrices  </a:t>
            </a:r>
            <a:endParaRPr lang="id-ID" sz="2000" dirty="0"/>
          </a:p>
        </p:txBody>
      </p:sp>
      <p:pic>
        <p:nvPicPr>
          <p:cNvPr id="6" name="Picture 5">
            <a:extLst>
              <a:ext uri="{FF2B5EF4-FFF2-40B4-BE49-F238E27FC236}">
                <a16:creationId xmlns:a16="http://schemas.microsoft.com/office/drawing/2014/main" id="{CB769107-68FE-A2DF-55AA-B690ACED29B3}"/>
              </a:ext>
            </a:extLst>
          </p:cNvPr>
          <p:cNvPicPr>
            <a:picLocks noChangeAspect="1"/>
          </p:cNvPicPr>
          <p:nvPr/>
        </p:nvPicPr>
        <p:blipFill>
          <a:blip r:embed="rId3"/>
          <a:stretch>
            <a:fillRect/>
          </a:stretch>
        </p:blipFill>
        <p:spPr>
          <a:xfrm>
            <a:off x="2874799" y="2506133"/>
            <a:ext cx="4487861" cy="209933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7548D1D-29A3-0134-5F94-6CDECFA80D0A}"/>
                  </a:ext>
                </a:extLst>
              </p:cNvPr>
              <p:cNvSpPr txBox="1"/>
              <p:nvPr/>
            </p:nvSpPr>
            <p:spPr>
              <a:xfrm>
                <a:off x="496525" y="4605466"/>
                <a:ext cx="10391608"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IQC-based design scheme provides a systematic yet simple design framework for NCS. </a:t>
                </a:r>
              </a:p>
              <a:p>
                <a:pPr marL="342900" indent="-342900">
                  <a:buFont typeface="Wingdings" panose="05000000000000000000" pitchFamily="2" charset="2"/>
                  <a:buChar char="Ø"/>
                </a:pPr>
                <a:r>
                  <a:rPr lang="en-US" sz="2000" dirty="0"/>
                  <a:t>Delay parameter spaces </a:t>
                </a: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𝑚𝑖𝑛</m:t>
                            </m:r>
                          </m:sub>
                        </m:sSub>
                      </m:e>
                    </m:d>
                    <m:r>
                      <a:rPr lang="en-US" sz="2000" b="0" i="1" smtClean="0">
                        <a:latin typeface="Cambria Math" panose="02040503050406030204" pitchFamily="18" charset="0"/>
                      </a:rPr>
                      <m:t>=[0,0.1]</m:t>
                    </m:r>
                  </m:oMath>
                </a14:m>
                <a:r>
                  <a:rPr lang="en-US" sz="2000" dirty="0"/>
                  <a:t> and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𝑚𝑖𝑛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𝑚𝑎𝑥</m:t>
                            </m:r>
                          </m:sub>
                        </m:sSub>
                      </m:e>
                    </m:d>
                    <m:r>
                      <a:rPr lang="en-US" sz="2000" b="0" i="1" smtClean="0">
                        <a:latin typeface="Cambria Math" panose="02040503050406030204" pitchFamily="18" charset="0"/>
                      </a:rPr>
                      <m:t>=[0.1,0.3]</m:t>
                    </m:r>
                  </m:oMath>
                </a14:m>
                <a:endParaRPr lang="en-US" sz="2000" dirty="0"/>
              </a:p>
              <a:p>
                <a:pPr marL="342900" indent="-342900">
                  <a:buFont typeface="Wingdings" panose="05000000000000000000" pitchFamily="2" charset="2"/>
                  <a:buChar char="Ø"/>
                </a:pPr>
                <a:r>
                  <a:rPr lang="en-US" sz="2000" dirty="0"/>
                  <a:t>DSI control with system data to solve the MLI optimization, get an optimal solution </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=3.9269,</m:t>
                    </m:r>
                  </m:oMath>
                </a14:m>
                <a:r>
                  <a:rPr lang="en-US" sz="2000" dirty="0"/>
                  <a:t> and 31 and 21 number of matrices, controller gain matrices </a:t>
                </a:r>
                <a14:m>
                  <m:oMath xmlns:m="http://schemas.openxmlformats.org/officeDocument/2006/math">
                    <m:r>
                      <a:rPr lang="id-ID" sz="2000" i="1" dirty="0" smtClean="0">
                        <a:latin typeface="Cambria Math" panose="02040503050406030204" pitchFamily="18" charset="0"/>
                      </a:rPr>
                      <m:t>𝐹𝑐</m:t>
                    </m:r>
                    <m:r>
                      <a:rPr lang="id-ID" sz="2000" i="1" dirty="0" smtClean="0">
                        <a:latin typeface="Cambria Math" panose="02040503050406030204" pitchFamily="18" charset="0"/>
                      </a:rPr>
                      <m:t>1(</m:t>
                    </m:r>
                    <m:r>
                      <a:rPr lang="el-GR" sz="2000" i="1" dirty="0">
                        <a:latin typeface="Cambria Math" panose="02040503050406030204" pitchFamily="18" charset="0"/>
                      </a:rPr>
                      <m:t>𝜌</m:t>
                    </m:r>
                    <m:r>
                      <a:rPr lang="id-ID" sz="2000" i="1" dirty="0">
                        <a:latin typeface="Cambria Math" panose="02040503050406030204" pitchFamily="18" charset="0"/>
                      </a:rPr>
                      <m:t>𝑘</m:t>
                    </m:r>
                    <m:r>
                      <a:rPr lang="id-ID" sz="2000" i="1" dirty="0">
                        <a:latin typeface="Cambria Math" panose="02040503050406030204" pitchFamily="18" charset="0"/>
                      </a:rPr>
                      <m:t>), </m:t>
                    </m:r>
                    <m:r>
                      <a:rPr lang="id-ID" sz="2000" i="1" dirty="0">
                        <a:latin typeface="Cambria Math" panose="02040503050406030204" pitchFamily="18" charset="0"/>
                      </a:rPr>
                      <m:t>𝐹𝑐</m:t>
                    </m:r>
                    <m:r>
                      <a:rPr lang="id-ID" sz="2000" i="1" dirty="0">
                        <a:latin typeface="Cambria Math" panose="02040503050406030204" pitchFamily="18" charset="0"/>
                      </a:rPr>
                      <m:t>2(</m:t>
                    </m:r>
                    <m:r>
                      <a:rPr lang="el-GR" sz="2000" i="1" dirty="0">
                        <a:latin typeface="Cambria Math" panose="02040503050406030204" pitchFamily="18" charset="0"/>
                      </a:rPr>
                      <m:t>𝜌</m:t>
                    </m:r>
                    <m:r>
                      <a:rPr lang="id-ID" sz="2000" i="1" dirty="0">
                        <a:latin typeface="Cambria Math" panose="02040503050406030204" pitchFamily="18" charset="0"/>
                      </a:rPr>
                      <m:t>𝑘</m:t>
                    </m:r>
                    <m:r>
                      <a:rPr lang="id-ID" sz="2000" i="1" dirty="0">
                        <a:latin typeface="Cambria Math" panose="02040503050406030204" pitchFamily="18" charset="0"/>
                      </a:rPr>
                      <m:t>), </m:t>
                    </m:r>
                    <m:r>
                      <a:rPr lang="id-ID" sz="2000" i="1" dirty="0">
                        <a:latin typeface="Cambria Math" panose="02040503050406030204" pitchFamily="18" charset="0"/>
                      </a:rPr>
                      <m:t>𝐹𝑐</m:t>
                    </m:r>
                    <m:r>
                      <a:rPr lang="id-ID" sz="2000" i="1" dirty="0">
                        <a:latin typeface="Cambria Math" panose="02040503050406030204" pitchFamily="18" charset="0"/>
                      </a:rPr>
                      <m:t>3(</m:t>
                    </m:r>
                    <m:r>
                      <a:rPr lang="el-GR" sz="2000" i="1" dirty="0">
                        <a:latin typeface="Cambria Math" panose="02040503050406030204" pitchFamily="18" charset="0"/>
                      </a:rPr>
                      <m:t>𝜌</m:t>
                    </m:r>
                    <m:r>
                      <a:rPr lang="id-ID" sz="2000" i="1" dirty="0">
                        <a:latin typeface="Cambria Math" panose="02040503050406030204" pitchFamily="18" charset="0"/>
                      </a:rPr>
                      <m:t>𝑘</m:t>
                    </m:r>
                    <m:r>
                      <a:rPr lang="id-ID" sz="2000" i="1" dirty="0">
                        <a:latin typeface="Cambria Math" panose="02040503050406030204" pitchFamily="18" charset="0"/>
                      </a:rPr>
                      <m:t>)</m:t>
                    </m:r>
                  </m:oMath>
                </a14:m>
                <a:endParaRPr lang="en-US" sz="2000" dirty="0"/>
              </a:p>
              <a:p>
                <a:pPr marL="342900" indent="-342900">
                  <a:buFont typeface="Wingdings" panose="05000000000000000000" pitchFamily="2" charset="2"/>
                  <a:buChar char="Ø"/>
                </a:pPr>
                <a:r>
                  <a:rPr lang="en-US" sz="2000" dirty="0"/>
                  <a:t>The corresponding optimized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sz="2000" b="0" i="1" smtClean="0">
                            <a:latin typeface="Cambria Math" panose="02040503050406030204" pitchFamily="18" charset="0"/>
                            <a:ea typeface="Cambria Math" panose="02040503050406030204" pitchFamily="18" charset="0"/>
                          </a:rPr>
                          <m:t>2</m:t>
                        </m:r>
                      </m:sub>
                    </m:sSub>
                  </m:oMath>
                </a14:m>
                <a:r>
                  <a:rPr lang="en-US" sz="2000" dirty="0"/>
                  <a:t> gain is obtained </a:t>
                </a: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=5.3271</m:t>
                    </m:r>
                  </m:oMath>
                </a14:m>
                <a:r>
                  <a:rPr lang="en-US" sz="2000" dirty="0"/>
                  <a:t>, which larger than the DSI control,  robust controller gains </a:t>
                </a:r>
                <a14:m>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=[−0.1415  −0.0058   0.0235]</m:t>
                    </m:r>
                  </m:oMath>
                </a14:m>
                <a:r>
                  <a:rPr lang="en-US" sz="2000" dirty="0"/>
                  <a:t>. </a:t>
                </a:r>
                <a:endParaRPr lang="id-ID" sz="2000" dirty="0"/>
              </a:p>
            </p:txBody>
          </p:sp>
        </mc:Choice>
        <mc:Fallback xmlns="">
          <p:sp>
            <p:nvSpPr>
              <p:cNvPr id="8" name="TextBox 7">
                <a:extLst>
                  <a:ext uri="{FF2B5EF4-FFF2-40B4-BE49-F238E27FC236}">
                    <a16:creationId xmlns:a16="http://schemas.microsoft.com/office/drawing/2014/main" id="{27548D1D-29A3-0134-5F94-6CDECFA80D0A}"/>
                  </a:ext>
                </a:extLst>
              </p:cNvPr>
              <p:cNvSpPr txBox="1">
                <a:spLocks noRot="1" noChangeAspect="1" noMove="1" noResize="1" noEditPoints="1" noAdjustHandles="1" noChangeArrowheads="1" noChangeShapeType="1" noTextEdit="1"/>
              </p:cNvSpPr>
              <p:nvPr/>
            </p:nvSpPr>
            <p:spPr>
              <a:xfrm>
                <a:off x="496525" y="4605466"/>
                <a:ext cx="10391608" cy="2246769"/>
              </a:xfrm>
              <a:prstGeom prst="rect">
                <a:avLst/>
              </a:prstGeom>
              <a:blipFill>
                <a:blip r:embed="rId4"/>
                <a:stretch>
                  <a:fillRect l="-528" t="-1355" b="-3794"/>
                </a:stretch>
              </a:blipFill>
            </p:spPr>
            <p:txBody>
              <a:bodyPr/>
              <a:lstStyle/>
              <a:p>
                <a:r>
                  <a:rPr lang="id-ID">
                    <a:noFill/>
                  </a:rPr>
                  <a:t> </a:t>
                </a:r>
              </a:p>
            </p:txBody>
          </p:sp>
        </mc:Fallback>
      </mc:AlternateContent>
    </p:spTree>
    <p:extLst>
      <p:ext uri="{BB962C8B-B14F-4D97-AF65-F5344CB8AC3E}">
        <p14:creationId xmlns:p14="http://schemas.microsoft.com/office/powerpoint/2010/main" val="125719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en-US" b="1"/>
              <a:t>Example </a:t>
            </a:r>
            <a:endParaRPr lang="id-ID" b="1" dirty="0"/>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32D8CCF7-996D-D80F-7A08-C134F81CD73E}"/>
                  </a:ext>
                </a:extLst>
              </p:cNvPr>
              <p:cNvSpPr>
                <a:spLocks noGrp="1"/>
              </p:cNvSpPr>
              <p:nvPr>
                <p:ph type="body" idx="1"/>
              </p:nvPr>
            </p:nvSpPr>
            <p:spPr>
              <a:xfrm>
                <a:off x="887219" y="2250892"/>
                <a:ext cx="5087075" cy="536005"/>
              </a:xfrm>
            </p:spPr>
            <p:txBody>
              <a:bodyPr/>
              <a:lstStyle/>
              <a:p>
                <a:r>
                  <a:rPr lang="en-US" dirty="0"/>
                  <a:t>Dc motor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𝑤</m:t>
                    </m:r>
                  </m:oMath>
                </a14:m>
                <a:endParaRPr lang="en-US" dirty="0"/>
              </a:p>
            </p:txBody>
          </p:sp>
        </mc:Choice>
        <mc:Fallback xmlns="">
          <p:sp>
            <p:nvSpPr>
              <p:cNvPr id="9" name="Text Placeholder 2">
                <a:extLst>
                  <a:ext uri="{FF2B5EF4-FFF2-40B4-BE49-F238E27FC236}">
                    <a16:creationId xmlns:a16="http://schemas.microsoft.com/office/drawing/2014/main" id="{32D8CCF7-996D-D80F-7A08-C134F81CD73E}"/>
                  </a:ext>
                </a:extLst>
              </p:cNvPr>
              <p:cNvSpPr>
                <a:spLocks noGrp="1" noRot="1" noChangeAspect="1" noMove="1" noResize="1" noEditPoints="1" noAdjustHandles="1" noChangeArrowheads="1" noChangeShapeType="1" noTextEdit="1"/>
              </p:cNvSpPr>
              <p:nvPr>
                <p:ph type="body" idx="1"/>
              </p:nvPr>
            </p:nvSpPr>
            <p:spPr>
              <a:xfrm>
                <a:off x="887219" y="2250892"/>
                <a:ext cx="5087075" cy="536005"/>
              </a:xfrm>
              <a:blipFill>
                <a:blip r:embed="rId3"/>
                <a:stretch>
                  <a:fillRect l="-1559" b="-18182"/>
                </a:stretch>
              </a:blipFill>
            </p:spPr>
            <p:txBody>
              <a:bodyPr/>
              <a:lstStyle/>
              <a:p>
                <a:r>
                  <a:rPr lang="id-ID">
                    <a:noFill/>
                  </a:rPr>
                  <a:t> </a:t>
                </a:r>
              </a:p>
            </p:txBody>
          </p:sp>
        </mc:Fallback>
      </mc:AlternateContent>
      <p:pic>
        <p:nvPicPr>
          <p:cNvPr id="10" name="Content Placeholder 9">
            <a:extLst>
              <a:ext uri="{FF2B5EF4-FFF2-40B4-BE49-F238E27FC236}">
                <a16:creationId xmlns:a16="http://schemas.microsoft.com/office/drawing/2014/main" id="{610BF2C6-F96E-5F3A-1C30-8E69A3B2F6CA}"/>
              </a:ext>
            </a:extLst>
          </p:cNvPr>
          <p:cNvPicPr>
            <a:picLocks noGrp="1" noChangeAspect="1"/>
          </p:cNvPicPr>
          <p:nvPr>
            <p:ph sz="half" idx="2"/>
          </p:nvPr>
        </p:nvPicPr>
        <p:blipFill>
          <a:blip r:embed="rId4"/>
          <a:stretch>
            <a:fillRect/>
          </a:stretch>
        </p:blipFill>
        <p:spPr>
          <a:xfrm>
            <a:off x="581193" y="2930179"/>
            <a:ext cx="5400542" cy="2930872"/>
          </a:xfrm>
        </p:spPr>
      </p:pic>
      <mc:AlternateContent xmlns:mc="http://schemas.openxmlformats.org/markup-compatibility/2006" xmlns:a14="http://schemas.microsoft.com/office/drawing/2010/main">
        <mc:Choice Requires="a14">
          <p:sp>
            <p:nvSpPr>
              <p:cNvPr id="13" name="Text Placeholder 4">
                <a:extLst>
                  <a:ext uri="{FF2B5EF4-FFF2-40B4-BE49-F238E27FC236}">
                    <a16:creationId xmlns:a16="http://schemas.microsoft.com/office/drawing/2014/main" id="{5116325C-9CB5-DD48-111E-8896FE0234DF}"/>
                  </a:ext>
                </a:extLst>
              </p:cNvPr>
              <p:cNvSpPr>
                <a:spLocks noGrp="1"/>
              </p:cNvSpPr>
              <p:nvPr>
                <p:ph type="body" sz="quarter" idx="3"/>
              </p:nvPr>
            </p:nvSpPr>
            <p:spPr>
              <a:xfrm>
                <a:off x="6523735" y="2250892"/>
                <a:ext cx="5087073" cy="553373"/>
              </a:xfrm>
            </p:spPr>
            <p:txBody>
              <a:bodyPr/>
              <a:lstStyle/>
              <a:p>
                <a:r>
                  <a:rPr lang="en-US" dirty="0"/>
                  <a:t>Dc motor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𝑎</m:t>
                        </m:r>
                      </m:sub>
                    </m:sSub>
                  </m:oMath>
                </a14:m>
                <a:endParaRPr lang="en-US" dirty="0"/>
              </a:p>
            </p:txBody>
          </p:sp>
        </mc:Choice>
        <mc:Fallback xmlns="">
          <p:sp>
            <p:nvSpPr>
              <p:cNvPr id="13" name="Text Placeholder 4">
                <a:extLst>
                  <a:ext uri="{FF2B5EF4-FFF2-40B4-BE49-F238E27FC236}">
                    <a16:creationId xmlns:a16="http://schemas.microsoft.com/office/drawing/2014/main" id="{5116325C-9CB5-DD48-111E-8896FE0234DF}"/>
                  </a:ext>
                </a:extLst>
              </p:cNvPr>
              <p:cNvSpPr>
                <a:spLocks noGrp="1" noRot="1" noChangeAspect="1" noMove="1" noResize="1" noEditPoints="1" noAdjustHandles="1" noChangeArrowheads="1" noChangeShapeType="1" noTextEdit="1"/>
              </p:cNvSpPr>
              <p:nvPr>
                <p:ph type="body" sz="quarter" idx="3"/>
              </p:nvPr>
            </p:nvSpPr>
            <p:spPr>
              <a:xfrm>
                <a:off x="6523735" y="2250892"/>
                <a:ext cx="5087073" cy="553373"/>
              </a:xfrm>
              <a:blipFill>
                <a:blip r:embed="rId5"/>
                <a:stretch>
                  <a:fillRect l="-1557" b="-17582"/>
                </a:stretch>
              </a:blipFill>
            </p:spPr>
            <p:txBody>
              <a:bodyPr/>
              <a:lstStyle/>
              <a:p>
                <a:r>
                  <a:rPr lang="id-ID">
                    <a:noFill/>
                  </a:rPr>
                  <a:t> </a:t>
                </a:r>
              </a:p>
            </p:txBody>
          </p:sp>
        </mc:Fallback>
      </mc:AlternateContent>
      <p:pic>
        <p:nvPicPr>
          <p:cNvPr id="4" name="Picture 3">
            <a:extLst>
              <a:ext uri="{FF2B5EF4-FFF2-40B4-BE49-F238E27FC236}">
                <a16:creationId xmlns:a16="http://schemas.microsoft.com/office/drawing/2014/main" id="{F508D876-6873-42AD-E6CA-8ADB5ECABD91}"/>
              </a:ext>
            </a:extLst>
          </p:cNvPr>
          <p:cNvPicPr>
            <a:picLocks noChangeAspect="1"/>
          </p:cNvPicPr>
          <p:nvPr/>
        </p:nvPicPr>
        <p:blipFill>
          <a:blip r:embed="rId6"/>
          <a:stretch>
            <a:fillRect/>
          </a:stretch>
        </p:blipFill>
        <p:spPr>
          <a:xfrm>
            <a:off x="6298912" y="2926052"/>
            <a:ext cx="5230693" cy="2934999"/>
          </a:xfrm>
          <a:prstGeom prst="rect">
            <a:avLst/>
          </a:prstGeom>
          <a:noFill/>
        </p:spPr>
      </p:pic>
    </p:spTree>
    <p:extLst>
      <p:ext uri="{BB962C8B-B14F-4D97-AF65-F5344CB8AC3E}">
        <p14:creationId xmlns:p14="http://schemas.microsoft.com/office/powerpoint/2010/main" val="102734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en-US" b="1"/>
              <a:t>Example </a:t>
            </a:r>
            <a:endParaRPr lang="id-ID" b="1" dirty="0"/>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32D8CCF7-996D-D80F-7A08-C134F81CD73E}"/>
                  </a:ext>
                </a:extLst>
              </p:cNvPr>
              <p:cNvSpPr>
                <a:spLocks noGrp="1"/>
              </p:cNvSpPr>
              <p:nvPr>
                <p:ph type="body" idx="1"/>
              </p:nvPr>
            </p:nvSpPr>
            <p:spPr>
              <a:xfrm>
                <a:off x="887219" y="2250892"/>
                <a:ext cx="5087075" cy="536005"/>
              </a:xfrm>
            </p:spPr>
            <p:txBody>
              <a:bodyPr/>
              <a:lstStyle/>
              <a:p>
                <a:r>
                  <a:rPr lang="en-US" dirty="0"/>
                  <a:t>Control input </a:t>
                </a:r>
                <a14:m>
                  <m:oMath xmlns:m="http://schemas.openxmlformats.org/officeDocument/2006/math">
                    <m:r>
                      <a:rPr lang="en-US" b="0" i="1" smtClean="0">
                        <a:latin typeface="Cambria Math" panose="02040503050406030204" pitchFamily="18" charset="0"/>
                      </a:rPr>
                      <m:t>𝑢</m:t>
                    </m:r>
                  </m:oMath>
                </a14:m>
                <a:endParaRPr lang="en-US" dirty="0"/>
              </a:p>
            </p:txBody>
          </p:sp>
        </mc:Choice>
        <mc:Fallback xmlns="">
          <p:sp>
            <p:nvSpPr>
              <p:cNvPr id="9" name="Text Placeholder 2">
                <a:extLst>
                  <a:ext uri="{FF2B5EF4-FFF2-40B4-BE49-F238E27FC236}">
                    <a16:creationId xmlns:a16="http://schemas.microsoft.com/office/drawing/2014/main" id="{32D8CCF7-996D-D80F-7A08-C134F81CD73E}"/>
                  </a:ext>
                </a:extLst>
              </p:cNvPr>
              <p:cNvSpPr>
                <a:spLocks noGrp="1" noRot="1" noChangeAspect="1" noMove="1" noResize="1" noEditPoints="1" noAdjustHandles="1" noChangeArrowheads="1" noChangeShapeType="1" noTextEdit="1"/>
              </p:cNvSpPr>
              <p:nvPr>
                <p:ph type="body" idx="1"/>
              </p:nvPr>
            </p:nvSpPr>
            <p:spPr>
              <a:xfrm>
                <a:off x="887219" y="2250892"/>
                <a:ext cx="5087075" cy="536005"/>
              </a:xfrm>
              <a:blipFill>
                <a:blip r:embed="rId3"/>
                <a:stretch>
                  <a:fillRect l="-1559" b="-2386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 Placeholder 4">
                <a:extLst>
                  <a:ext uri="{FF2B5EF4-FFF2-40B4-BE49-F238E27FC236}">
                    <a16:creationId xmlns:a16="http://schemas.microsoft.com/office/drawing/2014/main" id="{5116325C-9CB5-DD48-111E-8896FE0234DF}"/>
                  </a:ext>
                </a:extLst>
              </p:cNvPr>
              <p:cNvSpPr>
                <a:spLocks noGrp="1"/>
              </p:cNvSpPr>
              <p:nvPr>
                <p:ph type="body" sz="quarter" idx="3"/>
              </p:nvPr>
            </p:nvSpPr>
            <p:spPr>
              <a:xfrm>
                <a:off x="6523735" y="2250892"/>
                <a:ext cx="5087073" cy="553373"/>
              </a:xfrm>
            </p:spPr>
            <p:txBody>
              <a:bodyPr/>
              <a:lstStyle/>
              <a:p>
                <a:r>
                  <a:rPr lang="en-US" dirty="0"/>
                  <a:t>Controller gains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𝑐</m:t>
                        </m:r>
                      </m:sub>
                    </m:sSub>
                  </m:oMath>
                </a14:m>
                <a:endParaRPr lang="en-US" dirty="0"/>
              </a:p>
            </p:txBody>
          </p:sp>
        </mc:Choice>
        <mc:Fallback xmlns="">
          <p:sp>
            <p:nvSpPr>
              <p:cNvPr id="13" name="Text Placeholder 4">
                <a:extLst>
                  <a:ext uri="{FF2B5EF4-FFF2-40B4-BE49-F238E27FC236}">
                    <a16:creationId xmlns:a16="http://schemas.microsoft.com/office/drawing/2014/main" id="{5116325C-9CB5-DD48-111E-8896FE0234DF}"/>
                  </a:ext>
                </a:extLst>
              </p:cNvPr>
              <p:cNvSpPr>
                <a:spLocks noGrp="1" noRot="1" noChangeAspect="1" noMove="1" noResize="1" noEditPoints="1" noAdjustHandles="1" noChangeArrowheads="1" noChangeShapeType="1" noTextEdit="1"/>
              </p:cNvSpPr>
              <p:nvPr>
                <p:ph type="body" sz="quarter" idx="3"/>
              </p:nvPr>
            </p:nvSpPr>
            <p:spPr>
              <a:xfrm>
                <a:off x="6523735" y="2250892"/>
                <a:ext cx="5087073" cy="553373"/>
              </a:xfrm>
              <a:blipFill>
                <a:blip r:embed="rId4"/>
                <a:stretch>
                  <a:fillRect l="-1557" b="-23077"/>
                </a:stretch>
              </a:blipFill>
            </p:spPr>
            <p:txBody>
              <a:bodyPr/>
              <a:lstStyle/>
              <a:p>
                <a:r>
                  <a:rPr lang="id-ID">
                    <a:noFill/>
                  </a:rPr>
                  <a:t> </a:t>
                </a:r>
              </a:p>
            </p:txBody>
          </p:sp>
        </mc:Fallback>
      </mc:AlternateContent>
      <p:pic>
        <p:nvPicPr>
          <p:cNvPr id="11" name="Content Placeholder 10">
            <a:extLst>
              <a:ext uri="{FF2B5EF4-FFF2-40B4-BE49-F238E27FC236}">
                <a16:creationId xmlns:a16="http://schemas.microsoft.com/office/drawing/2014/main" id="{D13CEBCB-E446-83C4-75FC-A7974E961DDA}"/>
              </a:ext>
            </a:extLst>
          </p:cNvPr>
          <p:cNvPicPr>
            <a:picLocks noGrp="1" noChangeAspect="1"/>
          </p:cNvPicPr>
          <p:nvPr>
            <p:ph sz="half" idx="2"/>
          </p:nvPr>
        </p:nvPicPr>
        <p:blipFill>
          <a:blip r:embed="rId5"/>
          <a:stretch>
            <a:fillRect/>
          </a:stretch>
        </p:blipFill>
        <p:spPr>
          <a:xfrm>
            <a:off x="662395" y="2901275"/>
            <a:ext cx="5143656" cy="2934998"/>
          </a:xfrm>
        </p:spPr>
      </p:pic>
      <p:pic>
        <p:nvPicPr>
          <p:cNvPr id="14" name="Picture 13">
            <a:extLst>
              <a:ext uri="{FF2B5EF4-FFF2-40B4-BE49-F238E27FC236}">
                <a16:creationId xmlns:a16="http://schemas.microsoft.com/office/drawing/2014/main" id="{90D12892-DCAC-D0B3-F532-30A9BCD8F367}"/>
              </a:ext>
            </a:extLst>
          </p:cNvPr>
          <p:cNvPicPr>
            <a:picLocks noChangeAspect="1"/>
          </p:cNvPicPr>
          <p:nvPr/>
        </p:nvPicPr>
        <p:blipFill>
          <a:blip r:embed="rId6"/>
          <a:stretch>
            <a:fillRect/>
          </a:stretch>
        </p:blipFill>
        <p:spPr>
          <a:xfrm>
            <a:off x="6416645" y="2901275"/>
            <a:ext cx="4437622" cy="3070355"/>
          </a:xfrm>
          <a:prstGeom prst="rect">
            <a:avLst/>
          </a:prstGeom>
        </p:spPr>
      </p:pic>
    </p:spTree>
    <p:extLst>
      <p:ext uri="{BB962C8B-B14F-4D97-AF65-F5344CB8AC3E}">
        <p14:creationId xmlns:p14="http://schemas.microsoft.com/office/powerpoint/2010/main" val="61905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924212"/>
            <a:ext cx="11029616" cy="544665"/>
          </a:xfrm>
        </p:spPr>
        <p:txBody>
          <a:bodyPr rtlCol="0"/>
          <a:lstStyle/>
          <a:p>
            <a:pPr rtl="0"/>
            <a:r>
              <a:rPr lang="en-US" b="1" dirty="0"/>
              <a:t>Conclusion </a:t>
            </a:r>
            <a:endParaRPr lang="id-ID" b="1" dirty="0"/>
          </a:p>
        </p:txBody>
      </p:sp>
      <p:sp>
        <p:nvSpPr>
          <p:cNvPr id="7" name="TextBox 6">
            <a:extLst>
              <a:ext uri="{FF2B5EF4-FFF2-40B4-BE49-F238E27FC236}">
                <a16:creationId xmlns:a16="http://schemas.microsoft.com/office/drawing/2014/main" id="{FF7DDC6E-8247-866A-79AC-8941962677C6}"/>
              </a:ext>
            </a:extLst>
          </p:cNvPr>
          <p:cNvSpPr txBox="1"/>
          <p:nvPr/>
        </p:nvSpPr>
        <p:spPr>
          <a:xfrm>
            <a:off x="496525" y="1938830"/>
            <a:ext cx="9544942"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proposed method combines IQC framework and linear impulsive control techniques to effectively manage these delays.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Delay Scheduled Impulsive (DSI) controller, uses full-information feedback and real-time measurement of network-induced actuation and measurement delays for controller gain scheduling. This approach offers a systematic framework for NCS analysis and synthesis.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robustness and effectiveness of the proposed design scheme was demonstrated through successful application to a dc motor system, thereby validating its potential for practical implementations. This method enables a finite number of LMIs for synthesis conditions, solvable using existing convex optimization algorithms.</a:t>
            </a:r>
            <a:endParaRPr lang="id-ID" sz="2000" dirty="0"/>
          </a:p>
        </p:txBody>
      </p:sp>
    </p:spTree>
    <p:extLst>
      <p:ext uri="{BB962C8B-B14F-4D97-AF65-F5344CB8AC3E}">
        <p14:creationId xmlns:p14="http://schemas.microsoft.com/office/powerpoint/2010/main" val="154889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Persegi panjang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Persegi panjang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Persegi panjang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Persegi panjang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Persegi panjang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Judul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n-US" dirty="0">
                <a:solidFill>
                  <a:srgbClr val="FFFFFF"/>
                </a:solidFill>
              </a:rPr>
              <a:t>Thank you</a:t>
            </a:r>
            <a:br>
              <a:rPr lang="en-US" dirty="0">
                <a:solidFill>
                  <a:srgbClr val="FFFFFF"/>
                </a:solidFill>
              </a:rPr>
            </a:br>
            <a:endParaRPr lang="id-ID" dirty="0">
              <a:solidFill>
                <a:srgbClr val="FFFFFF"/>
              </a:solidFill>
            </a:endParaRPr>
          </a:p>
        </p:txBody>
      </p:sp>
      <p:pic>
        <p:nvPicPr>
          <p:cNvPr id="5" name="Gambar 4" descr="Nomor Digital">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2" y="924211"/>
            <a:ext cx="11029616" cy="544665"/>
          </a:xfrm>
        </p:spPr>
        <p:txBody>
          <a:bodyPr rtlCol="0"/>
          <a:lstStyle/>
          <a:p>
            <a:pPr rtl="0"/>
            <a:r>
              <a:rPr lang="en-US" b="1" dirty="0"/>
              <a:t>Background</a:t>
            </a:r>
            <a:endParaRPr lang="id-ID" b="1" dirty="0"/>
          </a:p>
        </p:txBody>
      </p:sp>
      <p:pic>
        <p:nvPicPr>
          <p:cNvPr id="6" name="Picture 5">
            <a:extLst>
              <a:ext uri="{FF2B5EF4-FFF2-40B4-BE49-F238E27FC236}">
                <a16:creationId xmlns:a16="http://schemas.microsoft.com/office/drawing/2014/main" id="{4EE40B54-3D84-38CA-C4EC-33A85A995D7C}"/>
              </a:ext>
            </a:extLst>
          </p:cNvPr>
          <p:cNvPicPr>
            <a:picLocks noChangeAspect="1"/>
          </p:cNvPicPr>
          <p:nvPr/>
        </p:nvPicPr>
        <p:blipFill>
          <a:blip r:embed="rId3"/>
          <a:stretch>
            <a:fillRect/>
          </a:stretch>
        </p:blipFill>
        <p:spPr>
          <a:xfrm>
            <a:off x="0" y="2305675"/>
            <a:ext cx="5918203" cy="2775042"/>
          </a:xfrm>
          <a:prstGeom prst="rect">
            <a:avLst/>
          </a:prstGeom>
        </p:spPr>
      </p:pic>
      <p:sp>
        <p:nvSpPr>
          <p:cNvPr id="9" name="TextBox 8">
            <a:extLst>
              <a:ext uri="{FF2B5EF4-FFF2-40B4-BE49-F238E27FC236}">
                <a16:creationId xmlns:a16="http://schemas.microsoft.com/office/drawing/2014/main" id="{4C2E92F8-8389-01E6-5340-91469D56938B}"/>
              </a:ext>
            </a:extLst>
          </p:cNvPr>
          <p:cNvSpPr txBox="1"/>
          <p:nvPr/>
        </p:nvSpPr>
        <p:spPr>
          <a:xfrm>
            <a:off x="6096000" y="2305675"/>
            <a:ext cx="6095999"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NCS analysis and synthesis with two control method.</a:t>
            </a:r>
          </a:p>
          <a:p>
            <a:pPr marL="285750" indent="-285750">
              <a:buFont typeface="Arial" panose="020B0604020202020204" pitchFamily="34" charset="0"/>
              <a:buChar char="•"/>
            </a:pPr>
            <a:r>
              <a:rPr lang="en-US" sz="2000" dirty="0"/>
              <a:t>The linear impulsive control technique and dynamics integral quadratic constraints (IQCs) based robust control technique.</a:t>
            </a:r>
          </a:p>
          <a:p>
            <a:pPr marL="285750" indent="-285750">
              <a:buFont typeface="Arial" panose="020B0604020202020204" pitchFamily="34" charset="0"/>
              <a:buChar char="•"/>
            </a:pPr>
            <a:r>
              <a:rPr lang="en-US" sz="2000" dirty="0"/>
              <a:t>Two class of NCSs with time-varying delay</a:t>
            </a:r>
          </a:p>
          <a:p>
            <a:pPr marL="285750" indent="-285750">
              <a:buFont typeface="Arial" panose="020B0604020202020204" pitchFamily="34" charset="0"/>
              <a:buChar char="•"/>
            </a:pPr>
            <a:r>
              <a:rPr lang="en-US" sz="2000" dirty="0"/>
              <a:t>From the continuous-time plant to the discrete-time controller (measurement delay) and from the discrete-time controller back to the continuous-time plant (actuation delay). </a:t>
            </a:r>
            <a:endParaRPr lang="id-ID" sz="20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13216B-D16F-0E2D-BC28-D3C86CDBD6C1}"/>
                  </a:ext>
                </a:extLst>
              </p:cNvPr>
              <p:cNvSpPr txBox="1"/>
              <p:nvPr/>
            </p:nvSpPr>
            <p:spPr>
              <a:xfrm>
                <a:off x="0" y="5282218"/>
                <a:ext cx="1219199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Network system constructed delay scheduled impulsive (DSI) for controller.</a:t>
                </a:r>
              </a:p>
              <a:p>
                <a:pPr marL="285750" indent="-285750">
                  <a:buFont typeface="Arial" panose="020B0604020202020204" pitchFamily="34" charset="0"/>
                  <a:buChar char="•"/>
                </a:pPr>
                <a:r>
                  <a:rPr lang="en-US" sz="2000" dirty="0"/>
                  <a:t>Robust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sz="2000" b="0" i="1" smtClean="0">
                            <a:latin typeface="Cambria Math" panose="02040503050406030204" pitchFamily="18" charset="0"/>
                            <a:ea typeface="Cambria Math" panose="02040503050406030204" pitchFamily="18" charset="0"/>
                          </a:rPr>
                          <m:t>2</m:t>
                        </m:r>
                      </m:sub>
                    </m:sSub>
                  </m:oMath>
                </a14:m>
                <a:r>
                  <a:rPr lang="en-US" sz="2000" dirty="0"/>
                  <a:t> stability analysis and controller synthesis investigated utilizing the IQC mechanism and clock-dependent storage functions. </a:t>
                </a:r>
              </a:p>
            </p:txBody>
          </p:sp>
        </mc:Choice>
        <mc:Fallback xmlns="">
          <p:sp>
            <p:nvSpPr>
              <p:cNvPr id="10" name="TextBox 9">
                <a:extLst>
                  <a:ext uri="{FF2B5EF4-FFF2-40B4-BE49-F238E27FC236}">
                    <a16:creationId xmlns:a16="http://schemas.microsoft.com/office/drawing/2014/main" id="{ED13216B-D16F-0E2D-BC28-D3C86CDBD6C1}"/>
                  </a:ext>
                </a:extLst>
              </p:cNvPr>
              <p:cNvSpPr txBox="1">
                <a:spLocks noRot="1" noChangeAspect="1" noMove="1" noResize="1" noEditPoints="1" noAdjustHandles="1" noChangeArrowheads="1" noChangeShapeType="1" noTextEdit="1"/>
              </p:cNvSpPr>
              <p:nvPr/>
            </p:nvSpPr>
            <p:spPr>
              <a:xfrm>
                <a:off x="0" y="5282218"/>
                <a:ext cx="12191999" cy="1015663"/>
              </a:xfrm>
              <a:prstGeom prst="rect">
                <a:avLst/>
              </a:prstGeom>
              <a:blipFill>
                <a:blip r:embed="rId4"/>
                <a:stretch>
                  <a:fillRect l="-450" t="-3614" b="-10241"/>
                </a:stretch>
              </a:blipFill>
            </p:spPr>
            <p:txBody>
              <a:bodyPr/>
              <a:lstStyle/>
              <a:p>
                <a:r>
                  <a:rPr lang="id-ID">
                    <a:noFill/>
                  </a:rPr>
                  <a:t> </a:t>
                </a:r>
              </a:p>
            </p:txBody>
          </p:sp>
        </mc:Fallback>
      </mc:AlternateContent>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687144"/>
            <a:ext cx="11029616" cy="544665"/>
          </a:xfrm>
        </p:spPr>
        <p:txBody>
          <a:bodyPr rtlCol="0"/>
          <a:lstStyle/>
          <a:p>
            <a:pPr rtl="0"/>
            <a:r>
              <a:rPr lang="en-US" b="1" dirty="0"/>
              <a:t>Problem Formulation </a:t>
            </a:r>
            <a:endParaRPr lang="id-ID" b="1" dirty="0"/>
          </a:p>
        </p:txBody>
      </p:sp>
      <p:sp>
        <p:nvSpPr>
          <p:cNvPr id="9" name="TextBox 8">
            <a:extLst>
              <a:ext uri="{FF2B5EF4-FFF2-40B4-BE49-F238E27FC236}">
                <a16:creationId xmlns:a16="http://schemas.microsoft.com/office/drawing/2014/main" id="{4C2E92F8-8389-01E6-5340-91469D56938B}"/>
              </a:ext>
            </a:extLst>
          </p:cNvPr>
          <p:cNvSpPr txBox="1"/>
          <p:nvPr/>
        </p:nvSpPr>
        <p:spPr>
          <a:xfrm>
            <a:off x="0" y="1967012"/>
            <a:ext cx="1219199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Mathematical model for physical plant as continuous-time linear time-invariant (LTI) system</a:t>
            </a:r>
            <a:endParaRPr lang="id-ID" sz="2000" dirty="0"/>
          </a:p>
        </p:txBody>
      </p:sp>
      <p:sp>
        <p:nvSpPr>
          <p:cNvPr id="3" name="TextBox 2">
            <a:extLst>
              <a:ext uri="{FF2B5EF4-FFF2-40B4-BE49-F238E27FC236}">
                <a16:creationId xmlns:a16="http://schemas.microsoft.com/office/drawing/2014/main" id="{754756D1-8B75-C11C-6CA0-79B71A2E54FB}"/>
              </a:ext>
            </a:extLst>
          </p:cNvPr>
          <p:cNvSpPr txBox="1"/>
          <p:nvPr/>
        </p:nvSpPr>
        <p:spPr>
          <a:xfrm>
            <a:off x="581191" y="1231809"/>
            <a:ext cx="5751876" cy="461665"/>
          </a:xfrm>
          <a:prstGeom prst="rect">
            <a:avLst/>
          </a:prstGeom>
          <a:noFill/>
        </p:spPr>
        <p:txBody>
          <a:bodyPr wrap="square" rtlCol="0">
            <a:spAutoFit/>
          </a:bodyPr>
          <a:lstStyle/>
          <a:p>
            <a:r>
              <a:rPr lang="en-US" sz="2400" dirty="0">
                <a:solidFill>
                  <a:schemeClr val="bg1"/>
                </a:solidFill>
              </a:rPr>
              <a:t>- Networked control and control objective</a:t>
            </a:r>
            <a:endParaRPr lang="id-ID" sz="2400" dirty="0">
              <a:solidFill>
                <a:schemeClr val="bg1"/>
              </a:solidFill>
            </a:endParaRPr>
          </a:p>
        </p:txBody>
      </p:sp>
      <p:pic>
        <p:nvPicPr>
          <p:cNvPr id="5" name="Picture 4">
            <a:extLst>
              <a:ext uri="{FF2B5EF4-FFF2-40B4-BE49-F238E27FC236}">
                <a16:creationId xmlns:a16="http://schemas.microsoft.com/office/drawing/2014/main" id="{690D7A8F-7B91-8176-41C8-817B736ACDCC}"/>
              </a:ext>
            </a:extLst>
          </p:cNvPr>
          <p:cNvPicPr>
            <a:picLocks noChangeAspect="1"/>
          </p:cNvPicPr>
          <p:nvPr/>
        </p:nvPicPr>
        <p:blipFill>
          <a:blip r:embed="rId3"/>
          <a:stretch>
            <a:fillRect/>
          </a:stretch>
        </p:blipFill>
        <p:spPr>
          <a:xfrm>
            <a:off x="4087674" y="2367122"/>
            <a:ext cx="4016647" cy="822523"/>
          </a:xfrm>
          <a:prstGeom prst="rect">
            <a:avLst/>
          </a:prstGeom>
        </p:spPr>
      </p:pic>
      <p:sp>
        <p:nvSpPr>
          <p:cNvPr id="7" name="TextBox 6">
            <a:extLst>
              <a:ext uri="{FF2B5EF4-FFF2-40B4-BE49-F238E27FC236}">
                <a16:creationId xmlns:a16="http://schemas.microsoft.com/office/drawing/2014/main" id="{26D0C29E-C21F-DFE4-F721-25D517C16A1C}"/>
              </a:ext>
            </a:extLst>
          </p:cNvPr>
          <p:cNvSpPr txBox="1"/>
          <p:nvPr/>
        </p:nvSpPr>
        <p:spPr>
          <a:xfrm>
            <a:off x="16936" y="3318127"/>
            <a:ext cx="1219199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Controller design for linear model with input output delays </a:t>
            </a:r>
            <a:endParaRPr lang="id-ID" sz="2000" dirty="0"/>
          </a:p>
        </p:txBody>
      </p:sp>
      <p:pic>
        <p:nvPicPr>
          <p:cNvPr id="11" name="Picture 10">
            <a:extLst>
              <a:ext uri="{FF2B5EF4-FFF2-40B4-BE49-F238E27FC236}">
                <a16:creationId xmlns:a16="http://schemas.microsoft.com/office/drawing/2014/main" id="{5B4FB65B-925E-BE21-B8D5-55AA1C3AB459}"/>
              </a:ext>
            </a:extLst>
          </p:cNvPr>
          <p:cNvPicPr>
            <a:picLocks noChangeAspect="1"/>
          </p:cNvPicPr>
          <p:nvPr/>
        </p:nvPicPr>
        <p:blipFill>
          <a:blip r:embed="rId4"/>
          <a:stretch>
            <a:fillRect/>
          </a:stretch>
        </p:blipFill>
        <p:spPr>
          <a:xfrm>
            <a:off x="4087675" y="3718237"/>
            <a:ext cx="4016647" cy="1046353"/>
          </a:xfrm>
          <a:prstGeom prst="rect">
            <a:avLst/>
          </a:prstGeom>
        </p:spPr>
      </p:pic>
      <p:pic>
        <p:nvPicPr>
          <p:cNvPr id="14" name="Picture 13">
            <a:extLst>
              <a:ext uri="{FF2B5EF4-FFF2-40B4-BE49-F238E27FC236}">
                <a16:creationId xmlns:a16="http://schemas.microsoft.com/office/drawing/2014/main" id="{6342EBBE-D8A2-C407-C444-7AC81D384AF5}"/>
              </a:ext>
            </a:extLst>
          </p:cNvPr>
          <p:cNvPicPr>
            <a:picLocks noChangeAspect="1"/>
          </p:cNvPicPr>
          <p:nvPr/>
        </p:nvPicPr>
        <p:blipFill>
          <a:blip r:embed="rId5"/>
          <a:stretch>
            <a:fillRect/>
          </a:stretch>
        </p:blipFill>
        <p:spPr>
          <a:xfrm>
            <a:off x="4087674" y="4925090"/>
            <a:ext cx="4016647" cy="1064933"/>
          </a:xfrm>
          <a:prstGeom prst="rect">
            <a:avLst/>
          </a:prstGeom>
        </p:spPr>
      </p:pic>
    </p:spTree>
    <p:extLst>
      <p:ext uri="{BB962C8B-B14F-4D97-AF65-F5344CB8AC3E}">
        <p14:creationId xmlns:p14="http://schemas.microsoft.com/office/powerpoint/2010/main" val="286072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687144"/>
            <a:ext cx="11029616" cy="544665"/>
          </a:xfrm>
        </p:spPr>
        <p:txBody>
          <a:bodyPr rtlCol="0"/>
          <a:lstStyle/>
          <a:p>
            <a:pPr rtl="0"/>
            <a:r>
              <a:rPr lang="en-US" b="1" dirty="0"/>
              <a:t>Problem Formulation </a:t>
            </a:r>
            <a:endParaRPr lang="id-ID" b="1" dirty="0"/>
          </a:p>
        </p:txBody>
      </p:sp>
      <p:sp>
        <p:nvSpPr>
          <p:cNvPr id="3" name="TextBox 2">
            <a:extLst>
              <a:ext uri="{FF2B5EF4-FFF2-40B4-BE49-F238E27FC236}">
                <a16:creationId xmlns:a16="http://schemas.microsoft.com/office/drawing/2014/main" id="{754756D1-8B75-C11C-6CA0-79B71A2E54FB}"/>
              </a:ext>
            </a:extLst>
          </p:cNvPr>
          <p:cNvSpPr txBox="1"/>
          <p:nvPr/>
        </p:nvSpPr>
        <p:spPr>
          <a:xfrm>
            <a:off x="581191" y="1231809"/>
            <a:ext cx="5751876" cy="461665"/>
          </a:xfrm>
          <a:prstGeom prst="rect">
            <a:avLst/>
          </a:prstGeom>
          <a:noFill/>
        </p:spPr>
        <p:txBody>
          <a:bodyPr wrap="square" rtlCol="0">
            <a:spAutoFit/>
          </a:bodyPr>
          <a:lstStyle/>
          <a:p>
            <a:r>
              <a:rPr lang="en-US" sz="2400" dirty="0">
                <a:solidFill>
                  <a:schemeClr val="bg1"/>
                </a:solidFill>
              </a:rPr>
              <a:t>- Basic Definitions</a:t>
            </a:r>
            <a:endParaRPr lang="id-ID" sz="2400" dirty="0">
              <a:solidFill>
                <a:schemeClr val="bg1"/>
              </a:solidFill>
            </a:endParaRPr>
          </a:p>
        </p:txBody>
      </p:sp>
      <p:pic>
        <p:nvPicPr>
          <p:cNvPr id="6" name="Picture 5">
            <a:extLst>
              <a:ext uri="{FF2B5EF4-FFF2-40B4-BE49-F238E27FC236}">
                <a16:creationId xmlns:a16="http://schemas.microsoft.com/office/drawing/2014/main" id="{FC3C6F05-387F-F25F-37DE-2E6122B795EA}"/>
              </a:ext>
            </a:extLst>
          </p:cNvPr>
          <p:cNvPicPr>
            <a:picLocks noChangeAspect="1"/>
          </p:cNvPicPr>
          <p:nvPr/>
        </p:nvPicPr>
        <p:blipFill>
          <a:blip r:embed="rId3"/>
          <a:stretch>
            <a:fillRect/>
          </a:stretch>
        </p:blipFill>
        <p:spPr>
          <a:xfrm>
            <a:off x="33864" y="2455284"/>
            <a:ext cx="6062135" cy="1779242"/>
          </a:xfrm>
          <a:prstGeom prst="rect">
            <a:avLst/>
          </a:prstGeom>
        </p:spPr>
      </p:pic>
      <p:pic>
        <p:nvPicPr>
          <p:cNvPr id="10" name="Picture 9">
            <a:extLst>
              <a:ext uri="{FF2B5EF4-FFF2-40B4-BE49-F238E27FC236}">
                <a16:creationId xmlns:a16="http://schemas.microsoft.com/office/drawing/2014/main" id="{B09EFAE2-8C63-80D9-0586-A9357D7060E1}"/>
              </a:ext>
            </a:extLst>
          </p:cNvPr>
          <p:cNvPicPr>
            <a:picLocks noChangeAspect="1"/>
          </p:cNvPicPr>
          <p:nvPr/>
        </p:nvPicPr>
        <p:blipFill>
          <a:blip r:embed="rId4"/>
          <a:stretch>
            <a:fillRect/>
          </a:stretch>
        </p:blipFill>
        <p:spPr>
          <a:xfrm>
            <a:off x="1733519" y="4234526"/>
            <a:ext cx="2628956" cy="1190763"/>
          </a:xfrm>
          <a:prstGeom prst="rect">
            <a:avLst/>
          </a:prstGeom>
        </p:spPr>
      </p:pic>
      <p:pic>
        <p:nvPicPr>
          <p:cNvPr id="13" name="Picture 12">
            <a:extLst>
              <a:ext uri="{FF2B5EF4-FFF2-40B4-BE49-F238E27FC236}">
                <a16:creationId xmlns:a16="http://schemas.microsoft.com/office/drawing/2014/main" id="{407DAFD2-0562-4742-0BB6-592F3BDB682A}"/>
              </a:ext>
            </a:extLst>
          </p:cNvPr>
          <p:cNvPicPr>
            <a:picLocks noChangeAspect="1"/>
          </p:cNvPicPr>
          <p:nvPr/>
        </p:nvPicPr>
        <p:blipFill>
          <a:blip r:embed="rId5"/>
          <a:stretch>
            <a:fillRect/>
          </a:stretch>
        </p:blipFill>
        <p:spPr>
          <a:xfrm>
            <a:off x="6095999" y="2020645"/>
            <a:ext cx="6040460" cy="1408355"/>
          </a:xfrm>
          <a:prstGeom prst="rect">
            <a:avLst/>
          </a:prstGeom>
        </p:spPr>
      </p:pic>
      <p:pic>
        <p:nvPicPr>
          <p:cNvPr id="16" name="Picture 15">
            <a:extLst>
              <a:ext uri="{FF2B5EF4-FFF2-40B4-BE49-F238E27FC236}">
                <a16:creationId xmlns:a16="http://schemas.microsoft.com/office/drawing/2014/main" id="{0906A07E-C7F2-4FA2-C937-78B22126919C}"/>
              </a:ext>
            </a:extLst>
          </p:cNvPr>
          <p:cNvPicPr>
            <a:picLocks noChangeAspect="1"/>
          </p:cNvPicPr>
          <p:nvPr/>
        </p:nvPicPr>
        <p:blipFill>
          <a:blip r:embed="rId6"/>
          <a:stretch>
            <a:fillRect/>
          </a:stretch>
        </p:blipFill>
        <p:spPr>
          <a:xfrm>
            <a:off x="5787799" y="4095405"/>
            <a:ext cx="6348660" cy="1779242"/>
          </a:xfrm>
          <a:prstGeom prst="rect">
            <a:avLst/>
          </a:prstGeom>
        </p:spPr>
      </p:pic>
    </p:spTree>
    <p:extLst>
      <p:ext uri="{BB962C8B-B14F-4D97-AF65-F5344CB8AC3E}">
        <p14:creationId xmlns:p14="http://schemas.microsoft.com/office/powerpoint/2010/main" val="234391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687144"/>
            <a:ext cx="11029616" cy="544665"/>
          </a:xfrm>
        </p:spPr>
        <p:txBody>
          <a:bodyPr rtlCol="0"/>
          <a:lstStyle/>
          <a:p>
            <a:pPr rtl="0"/>
            <a:r>
              <a:rPr lang="en-US" b="1" dirty="0"/>
              <a:t>Problem Formulation </a:t>
            </a:r>
            <a:endParaRPr lang="id-ID"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2E92F8-8389-01E6-5340-91469D56938B}"/>
                  </a:ext>
                </a:extLst>
              </p:cNvPr>
              <p:cNvSpPr txBox="1"/>
              <p:nvPr/>
            </p:nvSpPr>
            <p:spPr>
              <a:xfrm>
                <a:off x="67733" y="1967012"/>
                <a:ext cx="5349028" cy="1371979"/>
              </a:xfrm>
              <a:prstGeom prst="rect">
                <a:avLst/>
              </a:prstGeom>
              <a:noFill/>
            </p:spPr>
            <p:txBody>
              <a:bodyPr wrap="square" rtlCol="0">
                <a:spAutoFit/>
              </a:bodyPr>
              <a:lstStyle/>
              <a:p>
                <a:pPr marL="285750" indent="-285750">
                  <a:buFont typeface="Arial" panose="020B0604020202020204" pitchFamily="34" charset="0"/>
                  <a:buChar char="•"/>
                </a:pPr>
                <a:r>
                  <a:rPr lang="en-US" sz="2000" dirty="0"/>
                  <a:t>Linear fractional transformation (LFT) model with a delay uncertainty block </a:t>
                </a:r>
                <a14:m>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1</m:t>
                            </m:r>
                          </m:sub>
                        </m:sSub>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r>
                      <a:rPr lang="en-US" sz="2000" b="0" i="1" smtClean="0">
                        <a:latin typeface="Cambria Math" panose="02040503050406030204" pitchFamily="18" charset="0"/>
                      </a:rPr>
                      <m:t>≔</m:t>
                    </m:r>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r>
                      <a:rPr lang="en-US" sz="2000" b="0" i="1" smtClean="0">
                        <a:latin typeface="Cambria Math" panose="02040503050406030204" pitchFamily="18" charset="0"/>
                      </a:rPr>
                      <m:t>−</m:t>
                    </m:r>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a14:m>
                <a:r>
                  <a:rPr lang="en-US" sz="2000" dirty="0"/>
                  <a:t>, the following LFT system </a:t>
                </a:r>
                <a:endParaRPr lang="id-ID" sz="2000" dirty="0"/>
              </a:p>
            </p:txBody>
          </p:sp>
        </mc:Choice>
        <mc:Fallback xmlns="">
          <p:sp>
            <p:nvSpPr>
              <p:cNvPr id="9" name="TextBox 8">
                <a:extLst>
                  <a:ext uri="{FF2B5EF4-FFF2-40B4-BE49-F238E27FC236}">
                    <a16:creationId xmlns:a16="http://schemas.microsoft.com/office/drawing/2014/main" id="{4C2E92F8-8389-01E6-5340-91469D56938B}"/>
                  </a:ext>
                </a:extLst>
              </p:cNvPr>
              <p:cNvSpPr txBox="1">
                <a:spLocks noRot="1" noChangeAspect="1" noMove="1" noResize="1" noEditPoints="1" noAdjustHandles="1" noChangeArrowheads="1" noChangeShapeType="1" noTextEdit="1"/>
              </p:cNvSpPr>
              <p:nvPr/>
            </p:nvSpPr>
            <p:spPr>
              <a:xfrm>
                <a:off x="67733" y="1967012"/>
                <a:ext cx="5349028" cy="1371979"/>
              </a:xfrm>
              <a:prstGeom prst="rect">
                <a:avLst/>
              </a:prstGeom>
              <a:blipFill>
                <a:blip r:embed="rId3"/>
                <a:stretch>
                  <a:fillRect l="-1025" t="-2667" b="-7111"/>
                </a:stretch>
              </a:blipFill>
            </p:spPr>
            <p:txBody>
              <a:bodyPr/>
              <a:lstStyle/>
              <a:p>
                <a:r>
                  <a:rPr lang="id-ID">
                    <a:noFill/>
                  </a:rPr>
                  <a:t> </a:t>
                </a:r>
              </a:p>
            </p:txBody>
          </p:sp>
        </mc:Fallback>
      </mc:AlternateContent>
      <p:sp>
        <p:nvSpPr>
          <p:cNvPr id="3" name="TextBox 2">
            <a:extLst>
              <a:ext uri="{FF2B5EF4-FFF2-40B4-BE49-F238E27FC236}">
                <a16:creationId xmlns:a16="http://schemas.microsoft.com/office/drawing/2014/main" id="{754756D1-8B75-C11C-6CA0-79B71A2E54FB}"/>
              </a:ext>
            </a:extLst>
          </p:cNvPr>
          <p:cNvSpPr txBox="1"/>
          <p:nvPr/>
        </p:nvSpPr>
        <p:spPr>
          <a:xfrm>
            <a:off x="581191" y="1231809"/>
            <a:ext cx="6412276" cy="461665"/>
          </a:xfrm>
          <a:prstGeom prst="rect">
            <a:avLst/>
          </a:prstGeom>
          <a:noFill/>
        </p:spPr>
        <p:txBody>
          <a:bodyPr wrap="square" rtlCol="0">
            <a:spAutoFit/>
          </a:bodyPr>
          <a:lstStyle/>
          <a:p>
            <a:r>
              <a:rPr lang="en-US" sz="2400" dirty="0">
                <a:solidFill>
                  <a:schemeClr val="bg1"/>
                </a:solidFill>
              </a:rPr>
              <a:t>- Delay Scheduled Impulsive Controller Structure </a:t>
            </a:r>
            <a:endParaRPr lang="id-ID" sz="2400" dirty="0">
              <a:solidFill>
                <a:schemeClr val="bg1"/>
              </a:solidFill>
            </a:endParaRPr>
          </a:p>
        </p:txBody>
      </p:sp>
      <p:pic>
        <p:nvPicPr>
          <p:cNvPr id="6" name="Picture 5">
            <a:extLst>
              <a:ext uri="{FF2B5EF4-FFF2-40B4-BE49-F238E27FC236}">
                <a16:creationId xmlns:a16="http://schemas.microsoft.com/office/drawing/2014/main" id="{7C675E2A-598B-3A49-7982-96DAAA71C616}"/>
              </a:ext>
            </a:extLst>
          </p:cNvPr>
          <p:cNvPicPr>
            <a:picLocks noChangeAspect="1"/>
          </p:cNvPicPr>
          <p:nvPr/>
        </p:nvPicPr>
        <p:blipFill>
          <a:blip r:embed="rId4"/>
          <a:stretch>
            <a:fillRect/>
          </a:stretch>
        </p:blipFill>
        <p:spPr>
          <a:xfrm>
            <a:off x="232279" y="3429000"/>
            <a:ext cx="4884471" cy="1474086"/>
          </a:xfrm>
          <a:prstGeom prst="rect">
            <a:avLst/>
          </a:prstGeom>
          <a:ln>
            <a:solidFill>
              <a:srgbClr val="FF0000"/>
            </a:solidFill>
          </a:ln>
        </p:spPr>
      </p:pic>
      <p:pic>
        <p:nvPicPr>
          <p:cNvPr id="12" name="Picture 11">
            <a:extLst>
              <a:ext uri="{FF2B5EF4-FFF2-40B4-BE49-F238E27FC236}">
                <a16:creationId xmlns:a16="http://schemas.microsoft.com/office/drawing/2014/main" id="{87C4EF45-752D-49BC-6867-948FE989B51F}"/>
              </a:ext>
            </a:extLst>
          </p:cNvPr>
          <p:cNvPicPr>
            <a:picLocks noChangeAspect="1"/>
          </p:cNvPicPr>
          <p:nvPr/>
        </p:nvPicPr>
        <p:blipFill>
          <a:blip r:embed="rId5"/>
          <a:stretch>
            <a:fillRect/>
          </a:stretch>
        </p:blipFill>
        <p:spPr>
          <a:xfrm>
            <a:off x="5269147" y="1967012"/>
            <a:ext cx="6657451" cy="3468588"/>
          </a:xfrm>
          <a:prstGeom prst="rect">
            <a:avLst/>
          </a:prstGeom>
        </p:spPr>
      </p:pic>
      <p:sp>
        <p:nvSpPr>
          <p:cNvPr id="13" name="TextBox 12">
            <a:extLst>
              <a:ext uri="{FF2B5EF4-FFF2-40B4-BE49-F238E27FC236}">
                <a16:creationId xmlns:a16="http://schemas.microsoft.com/office/drawing/2014/main" id="{3C228E96-CDFA-8495-0F72-30BD29475B52}"/>
              </a:ext>
            </a:extLst>
          </p:cNvPr>
          <p:cNvSpPr txBox="1"/>
          <p:nvPr/>
        </p:nvSpPr>
        <p:spPr>
          <a:xfrm>
            <a:off x="5416761" y="5509083"/>
            <a:ext cx="5349028" cy="400110"/>
          </a:xfrm>
          <a:prstGeom prst="rect">
            <a:avLst/>
          </a:prstGeom>
          <a:noFill/>
        </p:spPr>
        <p:txBody>
          <a:bodyPr wrap="square" rtlCol="0">
            <a:spAutoFit/>
          </a:bodyPr>
          <a:lstStyle/>
          <a:p>
            <a:r>
              <a:rPr lang="en-US" sz="2000" dirty="0"/>
              <a:t>This assumption does not any loss generality. </a:t>
            </a:r>
            <a:endParaRPr lang="id-ID" sz="2000" dirty="0"/>
          </a:p>
        </p:txBody>
      </p:sp>
    </p:spTree>
    <p:extLst>
      <p:ext uri="{BB962C8B-B14F-4D97-AF65-F5344CB8AC3E}">
        <p14:creationId xmlns:p14="http://schemas.microsoft.com/office/powerpoint/2010/main" val="11506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687144"/>
            <a:ext cx="11029616" cy="544665"/>
          </a:xfrm>
        </p:spPr>
        <p:txBody>
          <a:bodyPr rtlCol="0"/>
          <a:lstStyle/>
          <a:p>
            <a:pPr rtl="0"/>
            <a:r>
              <a:rPr lang="en-US" b="1" dirty="0"/>
              <a:t>Problem Formulation </a:t>
            </a:r>
            <a:endParaRPr lang="id-ID"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2E92F8-8389-01E6-5340-91469D56938B}"/>
                  </a:ext>
                </a:extLst>
              </p:cNvPr>
              <p:cNvSpPr txBox="1"/>
              <p:nvPr/>
            </p:nvSpPr>
            <p:spPr>
              <a:xfrm>
                <a:off x="67733" y="1967012"/>
                <a:ext cx="9465734" cy="466025"/>
              </a:xfrm>
              <a:prstGeom prst="rect">
                <a:avLst/>
              </a:prstGeom>
              <a:noFill/>
            </p:spPr>
            <p:txBody>
              <a:bodyPr wrap="square" rtlCol="0">
                <a:spAutoFit/>
              </a:bodyPr>
              <a:lstStyle/>
              <a:p>
                <a:r>
                  <a:rPr lang="en-US" sz="2000" dirty="0"/>
                  <a:t>Under assumption 1, the IQC-inducted LTI system </a:t>
                </a:r>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m:rPr>
                                    <m:sty m:val="p"/>
                                  </m:rPr>
                                  <a:rPr lang="el-GR" sz="2000" b="0" i="1" smtClean="0">
                                    <a:latin typeface="Cambria Math" panose="02040503050406030204" pitchFamily="18" charset="0"/>
                                    <a:ea typeface="Cambria Math" panose="02040503050406030204" pitchFamily="18" charset="0"/>
                                  </a:rPr>
                                  <m:t>Ψ</m:t>
                                </m:r>
                              </m:e>
                              <m:sub>
                                <m:r>
                                  <a:rPr lang="en-US" sz="2000" b="0" i="1" smtClean="0">
                                    <a:latin typeface="Cambria Math" panose="02040503050406030204" pitchFamily="18" charset="0"/>
                                    <a:ea typeface="Cambria Math" panose="02040503050406030204" pitchFamily="18" charset="0"/>
                                  </a:rPr>
                                  <m:t>𝑖</m:t>
                                </m:r>
                              </m:sub>
                            </m:sSub>
                          </m:e>
                        </m:d>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𝜋</m:t>
                            </m:r>
                          </m:sub>
                        </m:sSub>
                      </m:sup>
                    </m:sSubSup>
                  </m:oMath>
                </a14:m>
                <a:r>
                  <a:rPr lang="en-US" sz="2000" dirty="0"/>
                  <a:t> for delay nonlinearity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1</m:t>
                            </m:r>
                          </m:sub>
                        </m:sSub>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𝑣</m:t>
                        </m:r>
                      </m:e>
                    </m:d>
                  </m:oMath>
                </a14:m>
                <a:endParaRPr lang="id-ID" sz="2000" dirty="0"/>
              </a:p>
            </p:txBody>
          </p:sp>
        </mc:Choice>
        <mc:Fallback xmlns="">
          <p:sp>
            <p:nvSpPr>
              <p:cNvPr id="9" name="TextBox 8">
                <a:extLst>
                  <a:ext uri="{FF2B5EF4-FFF2-40B4-BE49-F238E27FC236}">
                    <a16:creationId xmlns:a16="http://schemas.microsoft.com/office/drawing/2014/main" id="{4C2E92F8-8389-01E6-5340-91469D56938B}"/>
                  </a:ext>
                </a:extLst>
              </p:cNvPr>
              <p:cNvSpPr txBox="1">
                <a:spLocks noRot="1" noChangeAspect="1" noMove="1" noResize="1" noEditPoints="1" noAdjustHandles="1" noChangeArrowheads="1" noChangeShapeType="1" noTextEdit="1"/>
              </p:cNvSpPr>
              <p:nvPr/>
            </p:nvSpPr>
            <p:spPr>
              <a:xfrm>
                <a:off x="67733" y="1967012"/>
                <a:ext cx="9465734" cy="466025"/>
              </a:xfrm>
              <a:prstGeom prst="rect">
                <a:avLst/>
              </a:prstGeom>
              <a:blipFill>
                <a:blip r:embed="rId3"/>
                <a:stretch>
                  <a:fillRect l="-644" b="-17105"/>
                </a:stretch>
              </a:blipFill>
            </p:spPr>
            <p:txBody>
              <a:bodyPr/>
              <a:lstStyle/>
              <a:p>
                <a:r>
                  <a:rPr lang="id-ID">
                    <a:noFill/>
                  </a:rPr>
                  <a:t> </a:t>
                </a:r>
              </a:p>
            </p:txBody>
          </p:sp>
        </mc:Fallback>
      </mc:AlternateContent>
      <p:sp>
        <p:nvSpPr>
          <p:cNvPr id="3" name="TextBox 2">
            <a:extLst>
              <a:ext uri="{FF2B5EF4-FFF2-40B4-BE49-F238E27FC236}">
                <a16:creationId xmlns:a16="http://schemas.microsoft.com/office/drawing/2014/main" id="{754756D1-8B75-C11C-6CA0-79B71A2E54FB}"/>
              </a:ext>
            </a:extLst>
          </p:cNvPr>
          <p:cNvSpPr txBox="1"/>
          <p:nvPr/>
        </p:nvSpPr>
        <p:spPr>
          <a:xfrm>
            <a:off x="581191" y="1231809"/>
            <a:ext cx="6412276" cy="461665"/>
          </a:xfrm>
          <a:prstGeom prst="rect">
            <a:avLst/>
          </a:prstGeom>
          <a:noFill/>
        </p:spPr>
        <p:txBody>
          <a:bodyPr wrap="square" rtlCol="0">
            <a:spAutoFit/>
          </a:bodyPr>
          <a:lstStyle/>
          <a:p>
            <a:r>
              <a:rPr lang="en-US" sz="2400" dirty="0">
                <a:solidFill>
                  <a:schemeClr val="bg1"/>
                </a:solidFill>
              </a:rPr>
              <a:t>- Delay Scheduled Impulsive Controller Structure </a:t>
            </a:r>
            <a:endParaRPr lang="id-ID" sz="2400" dirty="0">
              <a:solidFill>
                <a:schemeClr val="bg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228E96-CDFA-8495-0F72-30BD29475B52}"/>
                  </a:ext>
                </a:extLst>
              </p:cNvPr>
              <p:cNvSpPr txBox="1"/>
              <p:nvPr/>
            </p:nvSpPr>
            <p:spPr>
              <a:xfrm>
                <a:off x="67733" y="3226395"/>
                <a:ext cx="10617200" cy="400110"/>
              </a:xfrm>
              <a:prstGeom prst="rect">
                <a:avLst/>
              </a:prstGeom>
              <a:noFill/>
            </p:spPr>
            <p:txBody>
              <a:bodyPr wrap="square" rtlCol="0">
                <a:spAutoFit/>
              </a:bodyPr>
              <a:lstStyle/>
              <a:p>
                <a:r>
                  <a:rPr lang="en-US" sz="2000" dirty="0"/>
                  <a:t>Assumption 1 renders the associated output matrices with the following structure for all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l-GR" sz="2000" b="1" i="1" smtClean="0">
                        <a:latin typeface="Cambria Math" panose="02040503050406030204" pitchFamily="18" charset="0"/>
                        <a:ea typeface="Cambria Math" panose="02040503050406030204" pitchFamily="18" charset="0"/>
                      </a:rPr>
                      <m:t>𝜤</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𝜋</m:t>
                            </m:r>
                          </m:sub>
                        </m:sSub>
                      </m:e>
                    </m:d>
                  </m:oMath>
                </a14:m>
                <a:r>
                  <a:rPr lang="en-US" sz="2000" dirty="0"/>
                  <a:t> </a:t>
                </a:r>
                <a:endParaRPr lang="id-ID" sz="2000" dirty="0"/>
              </a:p>
            </p:txBody>
          </p:sp>
        </mc:Choice>
        <mc:Fallback xmlns="">
          <p:sp>
            <p:nvSpPr>
              <p:cNvPr id="13" name="TextBox 12">
                <a:extLst>
                  <a:ext uri="{FF2B5EF4-FFF2-40B4-BE49-F238E27FC236}">
                    <a16:creationId xmlns:a16="http://schemas.microsoft.com/office/drawing/2014/main" id="{3C228E96-CDFA-8495-0F72-30BD29475B52}"/>
                  </a:ext>
                </a:extLst>
              </p:cNvPr>
              <p:cNvSpPr txBox="1">
                <a:spLocks noRot="1" noChangeAspect="1" noMove="1" noResize="1" noEditPoints="1" noAdjustHandles="1" noChangeArrowheads="1" noChangeShapeType="1" noTextEdit="1"/>
              </p:cNvSpPr>
              <p:nvPr/>
            </p:nvSpPr>
            <p:spPr>
              <a:xfrm>
                <a:off x="67733" y="3226395"/>
                <a:ext cx="10617200" cy="400110"/>
              </a:xfrm>
              <a:prstGeom prst="rect">
                <a:avLst/>
              </a:prstGeom>
              <a:blipFill>
                <a:blip r:embed="rId4"/>
                <a:stretch>
                  <a:fillRect l="-574" t="-7576" b="-25758"/>
                </a:stretch>
              </a:blipFill>
            </p:spPr>
            <p:txBody>
              <a:bodyPr/>
              <a:lstStyle/>
              <a:p>
                <a:r>
                  <a:rPr lang="id-ID">
                    <a:noFill/>
                  </a:rPr>
                  <a:t> </a:t>
                </a:r>
              </a:p>
            </p:txBody>
          </p:sp>
        </mc:Fallback>
      </mc:AlternateContent>
      <p:pic>
        <p:nvPicPr>
          <p:cNvPr id="5" name="Picture 4">
            <a:extLst>
              <a:ext uri="{FF2B5EF4-FFF2-40B4-BE49-F238E27FC236}">
                <a16:creationId xmlns:a16="http://schemas.microsoft.com/office/drawing/2014/main" id="{48D843C5-FE21-8096-D3F3-45E6A35C366D}"/>
              </a:ext>
            </a:extLst>
          </p:cNvPr>
          <p:cNvPicPr>
            <a:picLocks noChangeAspect="1"/>
          </p:cNvPicPr>
          <p:nvPr/>
        </p:nvPicPr>
        <p:blipFill>
          <a:blip r:embed="rId5"/>
          <a:stretch>
            <a:fillRect/>
          </a:stretch>
        </p:blipFill>
        <p:spPr>
          <a:xfrm>
            <a:off x="2965082" y="2461855"/>
            <a:ext cx="4903358" cy="769641"/>
          </a:xfrm>
          <a:prstGeom prst="rect">
            <a:avLst/>
          </a:prstGeom>
          <a:ln>
            <a:solidFill>
              <a:srgbClr val="FF0000"/>
            </a:solidFill>
          </a:ln>
        </p:spPr>
      </p:pic>
      <p:pic>
        <p:nvPicPr>
          <p:cNvPr id="8" name="Picture 7">
            <a:extLst>
              <a:ext uri="{FF2B5EF4-FFF2-40B4-BE49-F238E27FC236}">
                <a16:creationId xmlns:a16="http://schemas.microsoft.com/office/drawing/2014/main" id="{BEC69A13-AF90-6CEB-5DA3-EF8023DBE154}"/>
              </a:ext>
            </a:extLst>
          </p:cNvPr>
          <p:cNvPicPr>
            <a:picLocks noChangeAspect="1"/>
          </p:cNvPicPr>
          <p:nvPr/>
        </p:nvPicPr>
        <p:blipFill>
          <a:blip r:embed="rId6"/>
          <a:stretch>
            <a:fillRect/>
          </a:stretch>
        </p:blipFill>
        <p:spPr>
          <a:xfrm>
            <a:off x="2965081" y="3688060"/>
            <a:ext cx="5539745" cy="739563"/>
          </a:xfrm>
          <a:prstGeom prst="rect">
            <a:avLst/>
          </a:prstGeom>
        </p:spPr>
      </p:pic>
      <p:sp>
        <p:nvSpPr>
          <p:cNvPr id="10" name="TextBox 9">
            <a:extLst>
              <a:ext uri="{FF2B5EF4-FFF2-40B4-BE49-F238E27FC236}">
                <a16:creationId xmlns:a16="http://schemas.microsoft.com/office/drawing/2014/main" id="{C04DD7DD-1425-97BC-F8C3-65836A2517DB}"/>
              </a:ext>
            </a:extLst>
          </p:cNvPr>
          <p:cNvSpPr txBox="1"/>
          <p:nvPr/>
        </p:nvSpPr>
        <p:spPr>
          <a:xfrm>
            <a:off x="67733" y="4489178"/>
            <a:ext cx="106172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fulfill control objective, propose a new IQC based control synthesis with full-information feedback. </a:t>
            </a:r>
          </a:p>
          <a:p>
            <a:pPr marL="342900" indent="-342900">
              <a:buFont typeface="Arial" panose="020B0604020202020204" pitchFamily="34" charset="0"/>
              <a:buChar char="•"/>
            </a:pPr>
            <a:r>
              <a:rPr lang="en-US" sz="2000" dirty="0"/>
              <a:t>The proposed control law designed by following delay-scheduled impulsive (DSI) controller structure </a:t>
            </a:r>
          </a:p>
        </p:txBody>
      </p:sp>
      <p:pic>
        <p:nvPicPr>
          <p:cNvPr id="14" name="Picture 13">
            <a:extLst>
              <a:ext uri="{FF2B5EF4-FFF2-40B4-BE49-F238E27FC236}">
                <a16:creationId xmlns:a16="http://schemas.microsoft.com/office/drawing/2014/main" id="{73D4C410-44EE-5EA3-4BDA-098BEBD9E4B9}"/>
              </a:ext>
            </a:extLst>
          </p:cNvPr>
          <p:cNvPicPr>
            <a:picLocks noChangeAspect="1"/>
          </p:cNvPicPr>
          <p:nvPr/>
        </p:nvPicPr>
        <p:blipFill>
          <a:blip r:embed="rId7"/>
          <a:stretch>
            <a:fillRect/>
          </a:stretch>
        </p:blipFill>
        <p:spPr>
          <a:xfrm>
            <a:off x="2965081" y="5778913"/>
            <a:ext cx="6271072" cy="391943"/>
          </a:xfrm>
          <a:prstGeom prst="rect">
            <a:avLst/>
          </a:prstGeom>
          <a:ln>
            <a:solidFill>
              <a:srgbClr val="FF0000"/>
            </a:solidFill>
          </a:ln>
        </p:spPr>
      </p:pic>
    </p:spTree>
    <p:extLst>
      <p:ext uri="{BB962C8B-B14F-4D97-AF65-F5344CB8AC3E}">
        <p14:creationId xmlns:p14="http://schemas.microsoft.com/office/powerpoint/2010/main" val="143498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687144"/>
            <a:ext cx="11029616" cy="544665"/>
          </a:xfrm>
        </p:spPr>
        <p:txBody>
          <a:bodyPr rtlCol="0"/>
          <a:lstStyle/>
          <a:p>
            <a:pPr rtl="0"/>
            <a:r>
              <a:rPr lang="en-US" b="1" dirty="0"/>
              <a:t>Problem Formulation </a:t>
            </a:r>
            <a:endParaRPr lang="id-ID"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2E92F8-8389-01E6-5340-91469D56938B}"/>
                  </a:ext>
                </a:extLst>
              </p:cNvPr>
              <p:cNvSpPr txBox="1"/>
              <p:nvPr/>
            </p:nvSpPr>
            <p:spPr>
              <a:xfrm>
                <a:off x="1337726" y="2204078"/>
                <a:ext cx="9465734" cy="429285"/>
              </a:xfrm>
              <a:prstGeom prst="rect">
                <a:avLst/>
              </a:prstGeom>
              <a:noFill/>
            </p:spPr>
            <p:txBody>
              <a:bodyPr wrap="square" rtlCol="0">
                <a:spAutoFit/>
              </a:bodyPr>
              <a:lstStyle/>
              <a:p>
                <a:r>
                  <a:rPr lang="en-US" sz="2000" dirty="0"/>
                  <a:t>Assumed that the impulse sequence </a:t>
                </a:r>
                <a14:m>
                  <m:oMath xmlns:m="http://schemas.openxmlformats.org/officeDocument/2006/math">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𝑘</m:t>
                                </m:r>
                              </m:sub>
                            </m:sSub>
                          </m:e>
                        </m:d>
                      </m:e>
                      <m:sub>
                        <m:r>
                          <a:rPr lang="en-US" sz="2000" b="0" i="1" smtClean="0">
                            <a:latin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m:t>
                            </m:r>
                          </m:sub>
                        </m:sSub>
                      </m:sub>
                    </m:sSub>
                  </m:oMath>
                </a14:m>
                <a:r>
                  <a:rPr lang="en-US" sz="2000" dirty="0"/>
                  <a:t>obeys a ranged dwell-time constant,</a:t>
                </a:r>
                <a:endParaRPr lang="id-ID" sz="2000" dirty="0"/>
              </a:p>
            </p:txBody>
          </p:sp>
        </mc:Choice>
        <mc:Fallback xmlns="">
          <p:sp>
            <p:nvSpPr>
              <p:cNvPr id="9" name="TextBox 8">
                <a:extLst>
                  <a:ext uri="{FF2B5EF4-FFF2-40B4-BE49-F238E27FC236}">
                    <a16:creationId xmlns:a16="http://schemas.microsoft.com/office/drawing/2014/main" id="{4C2E92F8-8389-01E6-5340-91469D56938B}"/>
                  </a:ext>
                </a:extLst>
              </p:cNvPr>
              <p:cNvSpPr txBox="1">
                <a:spLocks noRot="1" noChangeAspect="1" noMove="1" noResize="1" noEditPoints="1" noAdjustHandles="1" noChangeArrowheads="1" noChangeShapeType="1" noTextEdit="1"/>
              </p:cNvSpPr>
              <p:nvPr/>
            </p:nvSpPr>
            <p:spPr>
              <a:xfrm>
                <a:off x="1337726" y="2204078"/>
                <a:ext cx="9465734" cy="429285"/>
              </a:xfrm>
              <a:prstGeom prst="rect">
                <a:avLst/>
              </a:prstGeom>
              <a:blipFill>
                <a:blip r:embed="rId3"/>
                <a:stretch>
                  <a:fillRect l="-644" t="-8571" b="-18571"/>
                </a:stretch>
              </a:blipFill>
            </p:spPr>
            <p:txBody>
              <a:bodyPr/>
              <a:lstStyle/>
              <a:p>
                <a:r>
                  <a:rPr lang="id-ID">
                    <a:noFill/>
                  </a:rPr>
                  <a:t> </a:t>
                </a:r>
              </a:p>
            </p:txBody>
          </p:sp>
        </mc:Fallback>
      </mc:AlternateContent>
      <p:sp>
        <p:nvSpPr>
          <p:cNvPr id="3" name="TextBox 2">
            <a:extLst>
              <a:ext uri="{FF2B5EF4-FFF2-40B4-BE49-F238E27FC236}">
                <a16:creationId xmlns:a16="http://schemas.microsoft.com/office/drawing/2014/main" id="{754756D1-8B75-C11C-6CA0-79B71A2E54FB}"/>
              </a:ext>
            </a:extLst>
          </p:cNvPr>
          <p:cNvSpPr txBox="1"/>
          <p:nvPr/>
        </p:nvSpPr>
        <p:spPr>
          <a:xfrm>
            <a:off x="581191" y="1231809"/>
            <a:ext cx="6412276" cy="461665"/>
          </a:xfrm>
          <a:prstGeom prst="rect">
            <a:avLst/>
          </a:prstGeom>
          <a:noFill/>
        </p:spPr>
        <p:txBody>
          <a:bodyPr wrap="square" rtlCol="0">
            <a:spAutoFit/>
          </a:bodyPr>
          <a:lstStyle/>
          <a:p>
            <a:r>
              <a:rPr lang="en-US" sz="2400" dirty="0">
                <a:solidFill>
                  <a:schemeClr val="bg1"/>
                </a:solidFill>
              </a:rPr>
              <a:t>- Delay Scheduled Impulsive Controller Structure </a:t>
            </a:r>
            <a:endParaRPr lang="id-ID" sz="2400" dirty="0">
              <a:solidFill>
                <a:schemeClr val="bg1"/>
              </a:solidFill>
            </a:endParaRPr>
          </a:p>
        </p:txBody>
      </p:sp>
      <p:pic>
        <p:nvPicPr>
          <p:cNvPr id="11" name="Picture 10">
            <a:extLst>
              <a:ext uri="{FF2B5EF4-FFF2-40B4-BE49-F238E27FC236}">
                <a16:creationId xmlns:a16="http://schemas.microsoft.com/office/drawing/2014/main" id="{3BA5EC56-3B7D-9D47-CDC7-7D4065099E49}"/>
              </a:ext>
            </a:extLst>
          </p:cNvPr>
          <p:cNvPicPr>
            <a:picLocks noChangeAspect="1"/>
          </p:cNvPicPr>
          <p:nvPr/>
        </p:nvPicPr>
        <p:blipFill>
          <a:blip r:embed="rId4"/>
          <a:stretch>
            <a:fillRect/>
          </a:stretch>
        </p:blipFill>
        <p:spPr>
          <a:xfrm>
            <a:off x="3352793" y="2710357"/>
            <a:ext cx="5435600" cy="179055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A46FCBB-6A19-EE6E-2117-879052D4DBE7}"/>
                  </a:ext>
                </a:extLst>
              </p:cNvPr>
              <p:cNvSpPr txBox="1"/>
              <p:nvPr/>
            </p:nvSpPr>
            <p:spPr>
              <a:xfrm>
                <a:off x="1337726" y="4658006"/>
                <a:ext cx="9465734" cy="1323439"/>
              </a:xfrm>
              <a:prstGeom prst="rect">
                <a:avLst/>
              </a:prstGeom>
              <a:noFill/>
              <a:ln>
                <a:solidFill>
                  <a:schemeClr val="accent2"/>
                </a:solidFill>
              </a:ln>
            </p:spPr>
            <p:txBody>
              <a:bodyPr wrap="square" rtlCol="0">
                <a:spAutoFit/>
              </a:bodyPr>
              <a:lstStyle/>
              <a:p>
                <a:r>
                  <a:rPr lang="en-US" sz="2000" dirty="0"/>
                  <a:t>Remark 1: </a:t>
                </a:r>
              </a:p>
              <a:p>
                <a:pPr marL="342900" indent="-342900">
                  <a:buFont typeface="Wingdings" panose="05000000000000000000" pitchFamily="2" charset="2"/>
                  <a:buChar char="Ø"/>
                </a:pPr>
                <a:r>
                  <a:rPr lang="en-US" sz="2000" dirty="0"/>
                  <a:t>When data packet loss occurs, it can be incorporated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𝜌</m:t>
                        </m:r>
                      </m:e>
                      <m:sub>
                        <m:r>
                          <a:rPr lang="en-US" sz="2000" b="0" i="1" smtClean="0">
                            <a:latin typeface="Cambria Math" panose="02040503050406030204" pitchFamily="18" charset="0"/>
                          </a:rPr>
                          <m:t>𝑘</m:t>
                        </m:r>
                      </m:sub>
                    </m:sSub>
                  </m:oMath>
                </a14:m>
                <a:r>
                  <a:rPr lang="en-US" sz="2000" dirty="0"/>
                  <a:t> because losing </a:t>
                </a:r>
                <a14:m>
                  <m:oMath xmlns:m="http://schemas.openxmlformats.org/officeDocument/2006/math">
                    <m:r>
                      <a:rPr lang="en-US" sz="2000" b="0" i="1" smtClean="0">
                        <a:latin typeface="Cambria Math" panose="02040503050406030204" pitchFamily="18" charset="0"/>
                      </a:rPr>
                      <m:t>𝑁</m:t>
                    </m:r>
                  </m:oMath>
                </a14:m>
                <a:r>
                  <a:rPr lang="en-US" sz="2000" dirty="0"/>
                  <a:t> packets would simply mean that the controller needs to wait </a:t>
                </a:r>
                <a14:m>
                  <m:oMath xmlns:m="http://schemas.openxmlformats.org/officeDocument/2006/math">
                    <m:r>
                      <a:rPr lang="en-US" sz="2000" b="0" i="1" smtClean="0">
                        <a:latin typeface="Cambria Math" panose="02040503050406030204" pitchFamily="18" charset="0"/>
                      </a:rPr>
                      <m:t>𝑁</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2</m:t>
                        </m:r>
                      </m:sub>
                    </m:sSub>
                  </m:oMath>
                </a14:m>
                <a:r>
                  <a:rPr lang="en-US" sz="2000" dirty="0"/>
                  <a:t> instead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2</m:t>
                        </m:r>
                      </m:sub>
                    </m:sSub>
                  </m:oMath>
                </a14:m>
                <a:r>
                  <a:rPr lang="en-US" sz="2000" dirty="0"/>
                  <a:t> seconds. </a:t>
                </a:r>
                <a:endParaRPr lang="id-ID" sz="2000" dirty="0"/>
              </a:p>
            </p:txBody>
          </p:sp>
        </mc:Choice>
        <mc:Fallback xmlns="">
          <p:sp>
            <p:nvSpPr>
              <p:cNvPr id="12" name="TextBox 11">
                <a:extLst>
                  <a:ext uri="{FF2B5EF4-FFF2-40B4-BE49-F238E27FC236}">
                    <a16:creationId xmlns:a16="http://schemas.microsoft.com/office/drawing/2014/main" id="{9A46FCBB-6A19-EE6E-2117-879052D4DBE7}"/>
                  </a:ext>
                </a:extLst>
              </p:cNvPr>
              <p:cNvSpPr txBox="1">
                <a:spLocks noRot="1" noChangeAspect="1" noMove="1" noResize="1" noEditPoints="1" noAdjustHandles="1" noChangeArrowheads="1" noChangeShapeType="1" noTextEdit="1"/>
              </p:cNvSpPr>
              <p:nvPr/>
            </p:nvSpPr>
            <p:spPr>
              <a:xfrm>
                <a:off x="1337726" y="4658006"/>
                <a:ext cx="9465734" cy="1323439"/>
              </a:xfrm>
              <a:prstGeom prst="rect">
                <a:avLst/>
              </a:prstGeom>
              <a:blipFill>
                <a:blip r:embed="rId5"/>
                <a:stretch>
                  <a:fillRect l="-579" t="-1826" b="-6849"/>
                </a:stretch>
              </a:blipFill>
              <a:ln>
                <a:solidFill>
                  <a:schemeClr val="accent2"/>
                </a:solidFill>
              </a:ln>
            </p:spPr>
            <p:txBody>
              <a:bodyPr/>
              <a:lstStyle/>
              <a:p>
                <a:r>
                  <a:rPr lang="id-ID">
                    <a:noFill/>
                  </a:rPr>
                  <a:t> </a:t>
                </a:r>
              </a:p>
            </p:txBody>
          </p:sp>
        </mc:Fallback>
      </mc:AlternateContent>
    </p:spTree>
    <p:extLst>
      <p:ext uri="{BB962C8B-B14F-4D97-AF65-F5344CB8AC3E}">
        <p14:creationId xmlns:p14="http://schemas.microsoft.com/office/powerpoint/2010/main" val="75579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687144"/>
            <a:ext cx="11029616" cy="544665"/>
          </a:xfrm>
        </p:spPr>
        <p:txBody>
          <a:bodyPr rtlCol="0"/>
          <a:lstStyle/>
          <a:p>
            <a:pPr rtl="0"/>
            <a:r>
              <a:rPr lang="en-US" b="1" dirty="0"/>
              <a:t>Problem Formulation </a:t>
            </a:r>
            <a:endParaRPr lang="id-ID" b="1" dirty="0"/>
          </a:p>
        </p:txBody>
      </p:sp>
      <p:sp>
        <p:nvSpPr>
          <p:cNvPr id="9" name="TextBox 8">
            <a:extLst>
              <a:ext uri="{FF2B5EF4-FFF2-40B4-BE49-F238E27FC236}">
                <a16:creationId xmlns:a16="http://schemas.microsoft.com/office/drawing/2014/main" id="{4C2E92F8-8389-01E6-5340-91469D56938B}"/>
              </a:ext>
            </a:extLst>
          </p:cNvPr>
          <p:cNvSpPr txBox="1"/>
          <p:nvPr/>
        </p:nvSpPr>
        <p:spPr>
          <a:xfrm>
            <a:off x="474124" y="2023496"/>
            <a:ext cx="9465734" cy="707886"/>
          </a:xfrm>
          <a:prstGeom prst="rect">
            <a:avLst/>
          </a:prstGeom>
          <a:noFill/>
        </p:spPr>
        <p:txBody>
          <a:bodyPr wrap="square" rtlCol="0">
            <a:spAutoFit/>
          </a:bodyPr>
          <a:lstStyle/>
          <a:p>
            <a:r>
              <a:rPr lang="en-US" sz="2000" dirty="0"/>
              <a:t>Connecting the controller (9) to the controlled plant (7) and absorbing the IQC-inducted dynamics (8). Result closed-loop system can be equivalently formulated.   </a:t>
            </a:r>
            <a:endParaRPr lang="id-ID" sz="2000" dirty="0"/>
          </a:p>
        </p:txBody>
      </p:sp>
      <p:sp>
        <p:nvSpPr>
          <p:cNvPr id="3" name="TextBox 2">
            <a:extLst>
              <a:ext uri="{FF2B5EF4-FFF2-40B4-BE49-F238E27FC236}">
                <a16:creationId xmlns:a16="http://schemas.microsoft.com/office/drawing/2014/main" id="{754756D1-8B75-C11C-6CA0-79B71A2E54FB}"/>
              </a:ext>
            </a:extLst>
          </p:cNvPr>
          <p:cNvSpPr txBox="1"/>
          <p:nvPr/>
        </p:nvSpPr>
        <p:spPr>
          <a:xfrm>
            <a:off x="581191" y="1231809"/>
            <a:ext cx="6412276" cy="461665"/>
          </a:xfrm>
          <a:prstGeom prst="rect">
            <a:avLst/>
          </a:prstGeom>
          <a:noFill/>
        </p:spPr>
        <p:txBody>
          <a:bodyPr wrap="square" rtlCol="0">
            <a:spAutoFit/>
          </a:bodyPr>
          <a:lstStyle/>
          <a:p>
            <a:r>
              <a:rPr lang="en-US" sz="2400" dirty="0">
                <a:solidFill>
                  <a:schemeClr val="bg1"/>
                </a:solidFill>
              </a:rPr>
              <a:t>- Delay Scheduled Impulsive Controller Structure </a:t>
            </a:r>
            <a:endParaRPr lang="id-ID" sz="2400" dirty="0">
              <a:solidFill>
                <a:schemeClr val="bg1"/>
              </a:solidFill>
            </a:endParaRPr>
          </a:p>
        </p:txBody>
      </p:sp>
      <p:pic>
        <p:nvPicPr>
          <p:cNvPr id="5" name="Picture 4">
            <a:extLst>
              <a:ext uri="{FF2B5EF4-FFF2-40B4-BE49-F238E27FC236}">
                <a16:creationId xmlns:a16="http://schemas.microsoft.com/office/drawing/2014/main" id="{0A1F264B-AF00-4333-9527-9D348D3CE670}"/>
              </a:ext>
            </a:extLst>
          </p:cNvPr>
          <p:cNvPicPr>
            <a:picLocks noChangeAspect="1"/>
          </p:cNvPicPr>
          <p:nvPr/>
        </p:nvPicPr>
        <p:blipFill>
          <a:blip r:embed="rId3"/>
          <a:stretch>
            <a:fillRect/>
          </a:stretch>
        </p:blipFill>
        <p:spPr>
          <a:xfrm>
            <a:off x="3585344" y="2705926"/>
            <a:ext cx="5130996" cy="1188742"/>
          </a:xfrm>
          <a:prstGeom prst="rect">
            <a:avLst/>
          </a:prstGeom>
          <a:ln>
            <a:solidFill>
              <a:srgbClr val="FF0000"/>
            </a:solidFill>
          </a:ln>
        </p:spPr>
      </p:pic>
      <p:pic>
        <p:nvPicPr>
          <p:cNvPr id="7" name="Picture 6">
            <a:extLst>
              <a:ext uri="{FF2B5EF4-FFF2-40B4-BE49-F238E27FC236}">
                <a16:creationId xmlns:a16="http://schemas.microsoft.com/office/drawing/2014/main" id="{78550FC1-1945-F609-1118-85C0DEB6F867}"/>
              </a:ext>
            </a:extLst>
          </p:cNvPr>
          <p:cNvPicPr>
            <a:picLocks noChangeAspect="1"/>
          </p:cNvPicPr>
          <p:nvPr/>
        </p:nvPicPr>
        <p:blipFill>
          <a:blip r:embed="rId4"/>
          <a:stretch>
            <a:fillRect/>
          </a:stretch>
        </p:blipFill>
        <p:spPr>
          <a:xfrm>
            <a:off x="1401520" y="4126618"/>
            <a:ext cx="4512151" cy="2044237"/>
          </a:xfrm>
          <a:prstGeom prst="rect">
            <a:avLst/>
          </a:prstGeom>
        </p:spPr>
      </p:pic>
      <p:pic>
        <p:nvPicPr>
          <p:cNvPr id="10" name="Picture 9">
            <a:extLst>
              <a:ext uri="{FF2B5EF4-FFF2-40B4-BE49-F238E27FC236}">
                <a16:creationId xmlns:a16="http://schemas.microsoft.com/office/drawing/2014/main" id="{8154B9CE-CB3E-B43C-3D00-90DAB22F5CA6}"/>
              </a:ext>
            </a:extLst>
          </p:cNvPr>
          <p:cNvPicPr>
            <a:picLocks noChangeAspect="1"/>
          </p:cNvPicPr>
          <p:nvPr/>
        </p:nvPicPr>
        <p:blipFill>
          <a:blip r:embed="rId5"/>
          <a:stretch>
            <a:fillRect/>
          </a:stretch>
        </p:blipFill>
        <p:spPr>
          <a:xfrm>
            <a:off x="7139936" y="4126618"/>
            <a:ext cx="3426454" cy="2367817"/>
          </a:xfrm>
          <a:prstGeom prst="rect">
            <a:avLst/>
          </a:prstGeom>
        </p:spPr>
      </p:pic>
    </p:spTree>
    <p:extLst>
      <p:ext uri="{BB962C8B-B14F-4D97-AF65-F5344CB8AC3E}">
        <p14:creationId xmlns:p14="http://schemas.microsoft.com/office/powerpoint/2010/main" val="334589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21633EB-7DCB-4DDC-80AF-C885A3EE1245}"/>
              </a:ext>
            </a:extLst>
          </p:cNvPr>
          <p:cNvSpPr>
            <a:spLocks noGrp="1"/>
          </p:cNvSpPr>
          <p:nvPr>
            <p:ph type="title"/>
          </p:nvPr>
        </p:nvSpPr>
        <p:spPr>
          <a:xfrm>
            <a:off x="581191" y="687144"/>
            <a:ext cx="11029616" cy="544665"/>
          </a:xfrm>
        </p:spPr>
        <p:txBody>
          <a:bodyPr rtlCol="0"/>
          <a:lstStyle/>
          <a:p>
            <a:pPr rtl="0"/>
            <a:r>
              <a:rPr lang="en-US" b="1" dirty="0"/>
              <a:t>Problem Formulation </a:t>
            </a:r>
            <a:endParaRPr lang="id-ID"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2E92F8-8389-01E6-5340-91469D56938B}"/>
                  </a:ext>
                </a:extLst>
              </p:cNvPr>
              <p:cNvSpPr txBox="1"/>
              <p:nvPr/>
            </p:nvSpPr>
            <p:spPr>
              <a:xfrm>
                <a:off x="474124" y="2023496"/>
                <a:ext cx="9465734" cy="400110"/>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id-ID" sz="2000" i="1" smtClean="0">
                            <a:latin typeface="Cambria Math" panose="02040503050406030204" pitchFamily="18" charset="0"/>
                            <a:ea typeface="Cambria Math" panose="02040503050406030204" pitchFamily="18" charset="0"/>
                          </a:rPr>
                          <m:t>ℒ</m:t>
                        </m:r>
                      </m:e>
                      <m:sub>
                        <m:r>
                          <a:rPr lang="en-US" sz="2000" b="0" i="1" smtClean="0">
                            <a:latin typeface="Cambria Math" panose="02040503050406030204" pitchFamily="18" charset="0"/>
                            <a:ea typeface="Cambria Math" panose="02040503050406030204" pitchFamily="18" charset="0"/>
                          </a:rPr>
                          <m:t>2</m:t>
                        </m:r>
                      </m:sub>
                    </m:sSub>
                  </m:oMath>
                </a14:m>
                <a:r>
                  <a:rPr lang="en-US" sz="2000" dirty="0"/>
                  <a:t> stability condition for impulsive closed-loop system (10) by using the IQCs</a:t>
                </a:r>
                <a:endParaRPr lang="id-ID" sz="2000" dirty="0"/>
              </a:p>
            </p:txBody>
          </p:sp>
        </mc:Choice>
        <mc:Fallback xmlns="">
          <p:sp>
            <p:nvSpPr>
              <p:cNvPr id="9" name="TextBox 8">
                <a:extLst>
                  <a:ext uri="{FF2B5EF4-FFF2-40B4-BE49-F238E27FC236}">
                    <a16:creationId xmlns:a16="http://schemas.microsoft.com/office/drawing/2014/main" id="{4C2E92F8-8389-01E6-5340-91469D56938B}"/>
                  </a:ext>
                </a:extLst>
              </p:cNvPr>
              <p:cNvSpPr txBox="1">
                <a:spLocks noRot="1" noChangeAspect="1" noMove="1" noResize="1" noEditPoints="1" noAdjustHandles="1" noChangeArrowheads="1" noChangeShapeType="1" noTextEdit="1"/>
              </p:cNvSpPr>
              <p:nvPr/>
            </p:nvSpPr>
            <p:spPr>
              <a:xfrm>
                <a:off x="474124" y="2023496"/>
                <a:ext cx="9465734" cy="400110"/>
              </a:xfrm>
              <a:prstGeom prst="rect">
                <a:avLst/>
              </a:prstGeom>
              <a:blipFill>
                <a:blip r:embed="rId3"/>
                <a:stretch>
                  <a:fillRect t="-9091" b="-25758"/>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4756D1-8B75-C11C-6CA0-79B71A2E54FB}"/>
                  </a:ext>
                </a:extLst>
              </p:cNvPr>
              <p:cNvSpPr txBox="1"/>
              <p:nvPr/>
            </p:nvSpPr>
            <p:spPr>
              <a:xfrm>
                <a:off x="581191" y="1231809"/>
                <a:ext cx="6412276" cy="461665"/>
              </a:xfrm>
              <a:prstGeom prst="rect">
                <a:avLst/>
              </a:prstGeom>
              <a:noFill/>
            </p:spPr>
            <p:txBody>
              <a:bodyPr wrap="square" rtlCol="0">
                <a:spAutoFit/>
              </a:bodyPr>
              <a:lstStyle/>
              <a:p>
                <a:r>
                  <a:rPr lang="en-US" sz="2400" dirty="0">
                    <a:solidFill>
                      <a:schemeClr val="bg1"/>
                    </a:solidFill>
                  </a:rPr>
                  <a:t>- </a:t>
                </a:r>
                <a14:m>
                  <m:oMath xmlns:m="http://schemas.openxmlformats.org/officeDocument/2006/math">
                    <m:sSub>
                      <m:sSubPr>
                        <m:ctrlPr>
                          <a:rPr lang="en-US" sz="2400" b="0" i="1" smtClean="0">
                            <a:solidFill>
                              <a:schemeClr val="bg1"/>
                            </a:solidFill>
                            <a:latin typeface="Cambria Math" panose="02040503050406030204" pitchFamily="18" charset="0"/>
                            <a:ea typeface="Cambria Math" panose="02040503050406030204" pitchFamily="18" charset="0"/>
                          </a:rPr>
                        </m:ctrlPr>
                      </m:sSubPr>
                      <m:e>
                        <m:r>
                          <a:rPr lang="en-US" sz="2400" i="1" smtClean="0">
                            <a:solidFill>
                              <a:schemeClr val="bg1"/>
                            </a:solidFill>
                            <a:latin typeface="Cambria Math" panose="02040503050406030204" pitchFamily="18" charset="0"/>
                            <a:ea typeface="Cambria Math" panose="02040503050406030204" pitchFamily="18" charset="0"/>
                          </a:rPr>
                          <m:t>ℒ</m:t>
                        </m:r>
                      </m:e>
                      <m:sub>
                        <m:r>
                          <a:rPr lang="en-US" sz="2400" b="0" i="1" smtClean="0">
                            <a:solidFill>
                              <a:schemeClr val="bg1"/>
                            </a:solidFill>
                            <a:latin typeface="Cambria Math" panose="02040503050406030204" pitchFamily="18" charset="0"/>
                            <a:ea typeface="Cambria Math" panose="02040503050406030204" pitchFamily="18" charset="0"/>
                          </a:rPr>
                          <m:t>2</m:t>
                        </m:r>
                      </m:sub>
                    </m:sSub>
                  </m:oMath>
                </a14:m>
                <a:r>
                  <a:rPr lang="en-US" sz="2400" dirty="0">
                    <a:solidFill>
                      <a:schemeClr val="bg1"/>
                    </a:solidFill>
                  </a:rPr>
                  <a:t> stability analysis </a:t>
                </a:r>
                <a:endParaRPr lang="id-ID" sz="2400" dirty="0">
                  <a:solidFill>
                    <a:schemeClr val="bg1"/>
                  </a:solidFill>
                </a:endParaRPr>
              </a:p>
            </p:txBody>
          </p:sp>
        </mc:Choice>
        <mc:Fallback xmlns="">
          <p:sp>
            <p:nvSpPr>
              <p:cNvPr id="3" name="TextBox 2">
                <a:extLst>
                  <a:ext uri="{FF2B5EF4-FFF2-40B4-BE49-F238E27FC236}">
                    <a16:creationId xmlns:a16="http://schemas.microsoft.com/office/drawing/2014/main" id="{754756D1-8B75-C11C-6CA0-79B71A2E54FB}"/>
                  </a:ext>
                </a:extLst>
              </p:cNvPr>
              <p:cNvSpPr txBox="1">
                <a:spLocks noRot="1" noChangeAspect="1" noMove="1" noResize="1" noEditPoints="1" noAdjustHandles="1" noChangeArrowheads="1" noChangeShapeType="1" noTextEdit="1"/>
              </p:cNvSpPr>
              <p:nvPr/>
            </p:nvSpPr>
            <p:spPr>
              <a:xfrm>
                <a:off x="581191" y="1231809"/>
                <a:ext cx="6412276" cy="461665"/>
              </a:xfrm>
              <a:prstGeom prst="rect">
                <a:avLst/>
              </a:prstGeom>
              <a:blipFill>
                <a:blip r:embed="rId4"/>
                <a:stretch>
                  <a:fillRect l="-1426" t="-10526" b="-28947"/>
                </a:stretch>
              </a:blipFill>
            </p:spPr>
            <p:txBody>
              <a:bodyPr/>
              <a:lstStyle/>
              <a:p>
                <a:r>
                  <a:rPr lang="id-ID">
                    <a:noFill/>
                  </a:rPr>
                  <a:t> </a:t>
                </a:r>
              </a:p>
            </p:txBody>
          </p:sp>
        </mc:Fallback>
      </mc:AlternateContent>
      <p:pic>
        <p:nvPicPr>
          <p:cNvPr id="6" name="Picture 5">
            <a:extLst>
              <a:ext uri="{FF2B5EF4-FFF2-40B4-BE49-F238E27FC236}">
                <a16:creationId xmlns:a16="http://schemas.microsoft.com/office/drawing/2014/main" id="{E08FC9BF-A7A4-6D93-B667-90FB4A62E079}"/>
              </a:ext>
            </a:extLst>
          </p:cNvPr>
          <p:cNvPicPr>
            <a:picLocks noChangeAspect="1"/>
          </p:cNvPicPr>
          <p:nvPr/>
        </p:nvPicPr>
        <p:blipFill>
          <a:blip r:embed="rId5"/>
          <a:stretch>
            <a:fillRect/>
          </a:stretch>
        </p:blipFill>
        <p:spPr>
          <a:xfrm>
            <a:off x="581142" y="2423606"/>
            <a:ext cx="4351876" cy="4249958"/>
          </a:xfrm>
          <a:prstGeom prst="rect">
            <a:avLst/>
          </a:prstGeom>
        </p:spPr>
      </p:pic>
      <p:pic>
        <p:nvPicPr>
          <p:cNvPr id="5" name="Picture 4">
            <a:extLst>
              <a:ext uri="{FF2B5EF4-FFF2-40B4-BE49-F238E27FC236}">
                <a16:creationId xmlns:a16="http://schemas.microsoft.com/office/drawing/2014/main" id="{A460E2D2-E27C-9B36-DB52-E488C70D7B1E}"/>
              </a:ext>
            </a:extLst>
          </p:cNvPr>
          <p:cNvPicPr>
            <a:picLocks noChangeAspect="1"/>
          </p:cNvPicPr>
          <p:nvPr/>
        </p:nvPicPr>
        <p:blipFill>
          <a:blip r:embed="rId6"/>
          <a:stretch>
            <a:fillRect/>
          </a:stretch>
        </p:blipFill>
        <p:spPr>
          <a:xfrm>
            <a:off x="5206991" y="2423606"/>
            <a:ext cx="4839886" cy="3819770"/>
          </a:xfrm>
          <a:prstGeom prst="rect">
            <a:avLst/>
          </a:prstGeom>
        </p:spPr>
      </p:pic>
      <p:pic>
        <p:nvPicPr>
          <p:cNvPr id="8" name="Picture 7">
            <a:extLst>
              <a:ext uri="{FF2B5EF4-FFF2-40B4-BE49-F238E27FC236}">
                <a16:creationId xmlns:a16="http://schemas.microsoft.com/office/drawing/2014/main" id="{91ECEB0D-8D15-5869-2E6C-305B6DCAB718}"/>
              </a:ext>
            </a:extLst>
          </p:cNvPr>
          <p:cNvPicPr>
            <a:picLocks noChangeAspect="1"/>
          </p:cNvPicPr>
          <p:nvPr/>
        </p:nvPicPr>
        <p:blipFill>
          <a:blip r:embed="rId7"/>
          <a:stretch>
            <a:fillRect/>
          </a:stretch>
        </p:blipFill>
        <p:spPr>
          <a:xfrm>
            <a:off x="5206991" y="6243376"/>
            <a:ext cx="4839886" cy="533978"/>
          </a:xfrm>
          <a:prstGeom prst="rect">
            <a:avLst/>
          </a:prstGeom>
        </p:spPr>
      </p:pic>
    </p:spTree>
    <p:extLst>
      <p:ext uri="{BB962C8B-B14F-4D97-AF65-F5344CB8AC3E}">
        <p14:creationId xmlns:p14="http://schemas.microsoft.com/office/powerpoint/2010/main" val="923059371"/>
      </p:ext>
    </p:extLst>
  </p:cSld>
  <p:clrMapOvr>
    <a:masterClrMapping/>
  </p:clrMapOvr>
</p:sld>
</file>

<file path=ppt/theme/theme1.xml><?xml version="1.0" encoding="utf-8"?>
<a:theme xmlns:a="http://schemas.openxmlformats.org/drawingml/2006/main" name="Dividen">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2_TF56390039_Win32" id="{78AE54AB-9F9E-4B3C-A87D-915BFC930178}" vid="{75A96158-0F84-4C74-BFE6-EC96CDF4A13E}"/>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Desain teknologi</Template>
  <TotalTime>762</TotalTime>
  <Words>1395</Words>
  <Application>Microsoft Office PowerPoint</Application>
  <PresentationFormat>Widescreen</PresentationFormat>
  <Paragraphs>111</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Gill Sans MT</vt:lpstr>
      <vt:lpstr>Wingdings</vt:lpstr>
      <vt:lpstr>Wingdings 2</vt:lpstr>
      <vt:lpstr>Dividen</vt:lpstr>
      <vt:lpstr>Paper Presentation – Delay Scheduled impulsive Control for networked control system – chengzhi yuan</vt:lpstr>
      <vt:lpstr>Background</vt:lpstr>
      <vt:lpstr>Problem Formulation </vt:lpstr>
      <vt:lpstr>Problem Formulation </vt:lpstr>
      <vt:lpstr>Problem Formulation </vt:lpstr>
      <vt:lpstr>Problem Formulation </vt:lpstr>
      <vt:lpstr>Problem Formulation </vt:lpstr>
      <vt:lpstr>Problem Formulation </vt:lpstr>
      <vt:lpstr>Problem Formulation </vt:lpstr>
      <vt:lpstr>Controller synthesis</vt:lpstr>
      <vt:lpstr>Controller synthesis</vt:lpstr>
      <vt:lpstr>Controller synthesis</vt:lpstr>
      <vt:lpstr>Example </vt:lpstr>
      <vt:lpstr>Example </vt:lpstr>
      <vt:lpstr>Example </vt:lpstr>
      <vt:lpstr>Example </vt:lpstr>
      <vt:lpstr>Example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Presentation</dc:title>
  <dc:creator>Muhammad Azriel Rizqifadiilah</dc:creator>
  <cp:lastModifiedBy>Muhammad Azriel Rizqifadiilah</cp:lastModifiedBy>
  <cp:revision>16</cp:revision>
  <dcterms:created xsi:type="dcterms:W3CDTF">2023-05-28T03:30:41Z</dcterms:created>
  <dcterms:modified xsi:type="dcterms:W3CDTF">2023-06-05T02:49:38Z</dcterms:modified>
</cp:coreProperties>
</file>