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2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68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90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1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8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4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3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4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282" y="94129"/>
            <a:ext cx="9144000" cy="115672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Sistem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Pengaturan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Formasi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Kolaborasi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894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Yurid Eka Nugraha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TSP DTE FTEIC 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2779" y="214654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EE185523</a:t>
            </a:r>
            <a:endParaRPr lang="en-ID" sz="3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894" y="3402104"/>
            <a:ext cx="9144000" cy="63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Graph theory and algebraic graph theory</a:t>
            </a:r>
            <a:endParaRPr lang="en-ID" sz="44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Adjacency matrix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\documentclass{article}&#10;\usepackage{amsmath}&#10;\usepackage{amsfonts}&#10;\pagestyle{empty}&#10;\begin{document}&#10;&#10;$A=[a_{ij}], A \in \mathbb{R}^{|\mathcal{V}|\times|\mathcal{V}|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9" y="1492147"/>
            <a:ext cx="3401821" cy="420852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pagestyle{empty}&#10;\begin{document}&#10;&#10;\begin{align*}&#10;a_{ij}:=&#10;\begin{cases}&#10;1 &amp; (i,j)\in \mathcal{E},\\&#10;0 &amp; \mathrm{otherwise}&#10;\end{cases}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2103370"/>
            <a:ext cx="3273322" cy="1074063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begin{align*}&#10;A=&#10;\begin{bmatrix}&#10;0 &amp; 0 &amp; 1 &amp; 0 &amp; 0 &amp; 0 &amp; 0 &amp; 0 &amp; 0 \\&#10;0 &amp; 0 &amp; 0 &amp; 0 &amp; 0 &amp; 0 &amp; 0 &amp; 0 &amp; 0 \\&#10;0 &amp; 0 &amp; 0 &amp; 0 &amp; 0 &amp; 0 &amp; 0 &amp; 0 &amp; 0 \\&#10;0 &amp; 1 &amp; 0 &amp; 0 &amp; 1 &amp; 0 &amp; 0 &amp; 0 &amp; 0 \\&#10;0 &amp; 0 &amp; 1 &amp; 0 &amp; 0 &amp; 1 &amp; 0 &amp; 0 &amp; 0 \\&#10;0 &amp; 0 &amp; 0 &amp; 0 &amp; 1 &amp; 0 &amp; 0 &amp; 0 &amp; 0 \\&#10;0 &amp; 0 &amp; 0 &amp; 0 &amp; 1 &amp; 0 &amp; 0 &amp; 0 &amp; 1 \\&#10;0 &amp; 0 &amp; 0 &amp; 0 &amp; 0 &amp; 1 &amp; 0 &amp; 0 &amp; 0 \\&#10;0 &amp; 0 &amp; 0 &amp; 0 &amp; 0 &amp; 0 &amp; 0 &amp; 0 &amp; 0 \\&#10;\end{bmatrix}&#10;\end{alig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3491368"/>
            <a:ext cx="3937041" cy="273291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20267898">
            <a:off x="5403097" y="4372430"/>
            <a:ext cx="2022482" cy="313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8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Adjacency matrix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5" y="1519989"/>
            <a:ext cx="11596985" cy="42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Laplacian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matrix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documentclass{article}&#10;\usepackage{amsmath}&#10;\usepackage{amsfonts}&#10;\pagestyle{empty}&#10;\begin{document}&#10;&#10;$L:=D_{\mathrm{out}}-A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2357934"/>
            <a:ext cx="2213800" cy="313594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fonts}&#10;\pagestyle{empty}&#10;\begin{document}&#10;&#10;$L:=D-A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1592423"/>
            <a:ext cx="1796678" cy="25812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21446" y="1486507"/>
            <a:ext cx="2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(undirected)</a:t>
            </a:r>
            <a:endParaRPr lang="en-ID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3576719" y="2253121"/>
            <a:ext cx="227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(directed)</a:t>
            </a:r>
            <a:endParaRPr lang="en-ID" sz="2800" dirty="0"/>
          </a:p>
        </p:txBody>
      </p:sp>
      <p:sp>
        <p:nvSpPr>
          <p:cNvPr id="8" name="Rectangle 7"/>
          <p:cNvSpPr/>
          <p:nvPr/>
        </p:nvSpPr>
        <p:spPr>
          <a:xfrm>
            <a:off x="1155057" y="3401468"/>
            <a:ext cx="6022027" cy="2132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800"/>
          </a:p>
        </p:txBody>
      </p:sp>
      <p:sp>
        <p:nvSpPr>
          <p:cNvPr id="10" name="TextBox 9"/>
          <p:cNvSpPr txBox="1"/>
          <p:nvPr/>
        </p:nvSpPr>
        <p:spPr>
          <a:xfrm>
            <a:off x="1155057" y="2939937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Properties:</a:t>
            </a:r>
            <a:endParaRPr lang="en-ID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31295" y="3517346"/>
            <a:ext cx="5913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row-sums </a:t>
            </a:r>
            <a:r>
              <a:rPr lang="en-US" sz="2800" dirty="0"/>
              <a:t>are </a:t>
            </a:r>
            <a:r>
              <a:rPr lang="en-US" sz="2800" dirty="0" smtClean="0"/>
              <a:t>zero,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non-diagonal </a:t>
            </a:r>
            <a:r>
              <a:rPr lang="en-US" sz="2800" dirty="0"/>
              <a:t>entries are </a:t>
            </a:r>
            <a:r>
              <a:rPr lang="en-US" sz="2800" dirty="0" smtClean="0"/>
              <a:t>non-positive,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diagonal </a:t>
            </a:r>
            <a:r>
              <a:rPr lang="en-US" sz="2800" dirty="0"/>
              <a:t>entries are non-negative. </a:t>
            </a:r>
            <a:br>
              <a:rPr lang="en-US" sz="2800" dirty="0"/>
            </a:br>
            <a:endParaRPr lang="en-ID" sz="2800" dirty="0"/>
          </a:p>
        </p:txBody>
      </p:sp>
      <p:sp>
        <p:nvSpPr>
          <p:cNvPr id="39" name="Rectangle 38"/>
          <p:cNvSpPr/>
          <p:nvPr/>
        </p:nvSpPr>
        <p:spPr>
          <a:xfrm>
            <a:off x="1130787" y="5588385"/>
            <a:ext cx="2260590" cy="590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/>
          <p:cNvSpPr txBox="1"/>
          <p:nvPr/>
        </p:nvSpPr>
        <p:spPr>
          <a:xfrm>
            <a:off x="1198540" y="5655712"/>
            <a:ext cx="467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Applications?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554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Incidence matrix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13738" y="166080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904020" y="2371311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670503" y="2964436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10300136" y="234129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1011600" y="166080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1011600" y="429420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10328535" y="357520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939879" y="354556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8194936" y="429420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596938" y="3958768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713336" y="2074004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10083703" y="2754497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10083703" y="3377636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626938" y="2074004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741735" y="3988408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88114" y="3382542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9336542" y="2803033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usepackage{amsfonts}&#10;\pagestyle{empty}&#10;\begin{document}&#10;&#10;$B=[b_{ie}], \ B \in \mathbb{R}^{|\mathcal{V}|\times|\mathcal{E}|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1592423"/>
            <a:ext cx="3512084" cy="41122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fonts}&#10;\pagestyle{empty}&#10;\begin{document}&#10;&#10;\begin{align*}&#10;b_{ie}:=&#10;\begin{cases}&#10;1 &amp; \mathrm{if} \ $i$ \ \text{is the tail of} \ e,\\&#10;-1 &amp; \text{if $i$ is the head of $e$ (with arrow)}, \\&#10;0 &amp; \mathrm{otherwise}&#10;\end{cases}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7" y="2194791"/>
            <a:ext cx="7223964" cy="151738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177577" y="4351623"/>
            <a:ext cx="4678902" cy="1021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/>
          <p:cNvSpPr txBox="1"/>
          <p:nvPr/>
        </p:nvSpPr>
        <p:spPr>
          <a:xfrm>
            <a:off x="1245330" y="4418950"/>
            <a:ext cx="4674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edges have to be labeled independently</a:t>
            </a:r>
            <a:endParaRPr lang="en-ID" sz="2800" dirty="0"/>
          </a:p>
        </p:txBody>
      </p:sp>
      <p:pic>
        <p:nvPicPr>
          <p:cNvPr id="14" name="Picture 13" descr="\documentclass{article}&#10;\usepackage{amsmath}&#10;\usepackage{amsfonts}&#10;\pagestyle{empty}&#10;\begin{document}&#10;&#10;$e_{1}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62" y="2034665"/>
            <a:ext cx="228632" cy="179247"/>
          </a:xfrm>
          <a:prstGeom prst="rect">
            <a:avLst/>
          </a:prstGeom>
        </p:spPr>
      </p:pic>
      <p:pic>
        <p:nvPicPr>
          <p:cNvPr id="2" name="Picture 1" descr="\documentclass{article}&#10;\usepackage{amsmath}&#10;\usepackage{amsfonts}&#10;\pagestyle{empty}&#10;\begin{document}&#10;&#10;$e_{2}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38" y="2003398"/>
            <a:ext cx="237884" cy="1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stCxn id="21" idx="6"/>
            <a:endCxn id="16" idx="3"/>
          </p:cNvCxnSpPr>
          <p:nvPr/>
        </p:nvCxnSpPr>
        <p:spPr>
          <a:xfrm flipV="1">
            <a:off x="8016550" y="2228555"/>
            <a:ext cx="2463242" cy="2302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  <a:endCxn id="17" idx="0"/>
          </p:cNvCxnSpPr>
          <p:nvPr/>
        </p:nvCxnSpPr>
        <p:spPr>
          <a:xfrm>
            <a:off x="8024236" y="2228555"/>
            <a:ext cx="2467445" cy="2279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Graph?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2" descr="https://www.digi.com/getattachment/bd000dbc-ddfd-417c-af9d-d29e4258a77b/robot-formation1.png?lang=en-us&amp;width=493&amp;height=249&amp;ext=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5" y="2060369"/>
            <a:ext cx="46958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 2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548426" y="4444974"/>
            <a:ext cx="1516253" cy="248589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4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(digi.com)</a:t>
            </a:r>
            <a:endParaRPr kumimoji="1" lang="en-US" altLang="ja-JP" sz="14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49471" y="3106271"/>
            <a:ext cx="1048870" cy="43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7611036" y="1815355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/>
          <p:cNvSpPr/>
          <p:nvPr/>
        </p:nvSpPr>
        <p:spPr>
          <a:xfrm>
            <a:off x="8301318" y="252586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9067801" y="311898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9697434" y="2495848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/>
          <p:cNvSpPr/>
          <p:nvPr/>
        </p:nvSpPr>
        <p:spPr>
          <a:xfrm>
            <a:off x="10408898" y="1815355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 rot="19131210">
            <a:off x="10408898" y="4448759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 rot="19131210">
            <a:off x="9725833" y="3729759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 rot="19131210">
            <a:off x="8337177" y="3700119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 rot="19131210">
            <a:off x="7592234" y="4448759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 descr="\documentclass{article}&#10;\usepackage{amsmath}&#10;\pagestyle{empty}&#10;\begin{document}&#10;&#10;$\mathcal{G}=(\mathcal{V},\mathcal{E})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55" y="5443001"/>
            <a:ext cx="1551561" cy="35570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$G=\{V,E\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54" y="5903620"/>
            <a:ext cx="1726565" cy="3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Euler &amp; K</a:t>
            </a:r>
            <a:r>
              <a:rPr lang="en-ID" dirty="0" smtClean="0"/>
              <a:t>ö</a:t>
            </a:r>
            <a:r>
              <a:rPr lang="en-US" dirty="0" err="1" smtClean="0"/>
              <a:t>nigsberg</a:t>
            </a:r>
            <a:r>
              <a:rPr lang="en-US" dirty="0" smtClean="0"/>
              <a:t> bridge (1736)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68" y="2003549"/>
            <a:ext cx="5023864" cy="3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8976" y="1506071"/>
            <a:ext cx="6323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Graph = {Nodes, edges}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Vertices/nodes   : {1,2,3,4,5,6,7,8,9}</a:t>
            </a:r>
          </a:p>
          <a:p>
            <a:endParaRPr lang="en-US" sz="2400" dirty="0" smtClean="0"/>
          </a:p>
          <a:p>
            <a:r>
              <a:rPr lang="en-US" sz="2400" dirty="0" smtClean="0"/>
              <a:t>   Edges/links: {(1,3),(3,5),(5,7),…}</a:t>
            </a:r>
            <a:endParaRPr lang="en-ID" sz="2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Graph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102453" y="1864014"/>
            <a:ext cx="2474050" cy="237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7" idx="5"/>
            <a:endCxn id="33" idx="1"/>
          </p:cNvCxnSpPr>
          <p:nvPr/>
        </p:nvCxnSpPr>
        <p:spPr>
          <a:xfrm>
            <a:off x="8097970" y="1919270"/>
            <a:ext cx="2439691" cy="230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sp>
        <p:nvSpPr>
          <p:cNvPr id="42" name="TextBox 41"/>
          <p:cNvSpPr txBox="1"/>
          <p:nvPr/>
        </p:nvSpPr>
        <p:spPr>
          <a:xfrm>
            <a:off x="959278" y="4019647"/>
            <a:ext cx="606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Degree    : number of edges adjacent to a vertex </a:t>
            </a:r>
            <a:endParaRPr lang="en-ID" sz="2400" dirty="0"/>
          </a:p>
        </p:txBody>
      </p:sp>
      <p:pic>
        <p:nvPicPr>
          <p:cNvPr id="46" name="Picture 45" descr="\documentclass{article}&#10;\usepackage{amsmath}&#10;\pagestyle{empty}&#10;\begin{document}&#10;&#10;$d_i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76" y="4099482"/>
            <a:ext cx="221316" cy="257897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i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49" y="2345717"/>
            <a:ext cx="81160" cy="20634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i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64" y="4487339"/>
            <a:ext cx="81160" cy="2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Graph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102453" y="1864014"/>
            <a:ext cx="2474050" cy="2375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7" idx="5"/>
            <a:endCxn id="34" idx="5"/>
          </p:cNvCxnSpPr>
          <p:nvPr/>
        </p:nvCxnSpPr>
        <p:spPr>
          <a:xfrm>
            <a:off x="8097970" y="1919270"/>
            <a:ext cx="2114797" cy="1914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sp>
        <p:nvSpPr>
          <p:cNvPr id="16" name="TextBox 15"/>
          <p:cNvSpPr txBox="1"/>
          <p:nvPr/>
        </p:nvSpPr>
        <p:spPr>
          <a:xfrm>
            <a:off x="961787" y="1506070"/>
            <a:ext cx="6514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Walk</a:t>
            </a:r>
            <a:r>
              <a:rPr lang="en-US" sz="2400" i="1" dirty="0" smtClean="0"/>
              <a:t>/</a:t>
            </a:r>
            <a:r>
              <a:rPr lang="en-US" sz="2400" b="1" dirty="0" smtClean="0"/>
              <a:t>path</a:t>
            </a:r>
            <a:r>
              <a:rPr lang="en-US" sz="2400" dirty="0"/>
              <a:t>:</a:t>
            </a:r>
            <a:r>
              <a:rPr lang="en-US" sz="2400" dirty="0" smtClean="0"/>
              <a:t> an </a:t>
            </a:r>
            <a:r>
              <a:rPr lang="en-US" sz="2400" dirty="0"/>
              <a:t>ordered sequence of nodes such that any pair of consecutive nodes in the sequence is an edge of the </a:t>
            </a:r>
            <a:r>
              <a:rPr lang="en-US" sz="2400" dirty="0" smtClean="0"/>
              <a:t>graph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(undirected) </a:t>
            </a:r>
            <a:r>
              <a:rPr lang="en-US" sz="2400" dirty="0"/>
              <a:t>graph is </a:t>
            </a:r>
            <a:r>
              <a:rPr lang="en-US" sz="2400" b="1" dirty="0"/>
              <a:t>connected</a:t>
            </a:r>
            <a:r>
              <a:rPr lang="en-US" sz="2400" i="1" dirty="0"/>
              <a:t> </a:t>
            </a:r>
            <a:r>
              <a:rPr lang="en-US" sz="2400" dirty="0"/>
              <a:t>if there exists a walk between any two </a:t>
            </a:r>
            <a:r>
              <a:rPr lang="en-US" sz="2400" dirty="0" smtClean="0"/>
              <a:t>nodes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a graph is not connected, then it is composed of multiple </a:t>
            </a:r>
            <a:r>
              <a:rPr lang="en-US" sz="2400" b="1" dirty="0"/>
              <a:t>connected </a:t>
            </a:r>
            <a:r>
              <a:rPr lang="en-US" sz="2400" b="1" dirty="0" smtClean="0"/>
              <a:t>components</a:t>
            </a:r>
            <a:r>
              <a:rPr lang="en-US" sz="2400" dirty="0"/>
              <a:t/>
            </a:r>
            <a:br>
              <a:rPr lang="en-US" sz="2400" dirty="0"/>
            </a:b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827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8976" y="1506071"/>
            <a:ext cx="5165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Digraph: directed graph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Vertices/nodes  : {1,2,3,4,5,6,7,8,9}</a:t>
            </a:r>
          </a:p>
          <a:p>
            <a:endParaRPr lang="en-US" sz="2400" dirty="0" smtClean="0"/>
          </a:p>
          <a:p>
            <a:r>
              <a:rPr lang="en-US" sz="2400" dirty="0" smtClean="0"/>
              <a:t>   Edges/links: {(1,3),(5,3),(7,5),…}</a:t>
            </a:r>
            <a:endParaRPr lang="en-ID" sz="2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Digraph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59278" y="4019647"/>
            <a:ext cx="627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In-degree</a:t>
            </a:r>
            <a:r>
              <a:rPr lang="en-US" sz="2400" dirty="0" smtClean="0"/>
              <a:t> (resp., </a:t>
            </a:r>
            <a:r>
              <a:rPr lang="en-US" sz="2400" b="1" dirty="0" smtClean="0"/>
              <a:t>out-degree</a:t>
            </a:r>
            <a:r>
              <a:rPr lang="en-US" sz="2400" dirty="0" smtClean="0"/>
              <a:t>)</a:t>
            </a:r>
            <a:r>
              <a:rPr lang="en-US" sz="2400" i="1" dirty="0" smtClean="0"/>
              <a:t>: </a:t>
            </a:r>
            <a:r>
              <a:rPr lang="en-US" sz="2400" dirty="0" smtClean="0"/>
              <a:t>the </a:t>
            </a:r>
            <a:r>
              <a:rPr lang="en-US" sz="2400" dirty="0"/>
              <a:t>number of in-neighbors </a:t>
            </a:r>
            <a:r>
              <a:rPr lang="en-US" sz="2400" dirty="0" smtClean="0"/>
              <a:t>(resp., out neighbors)</a:t>
            </a:r>
            <a:r>
              <a:rPr lang="en-US" sz="2400" dirty="0"/>
              <a:t/>
            </a:r>
            <a:br>
              <a:rPr lang="en-US" sz="2400" dirty="0"/>
            </a:br>
            <a:endParaRPr lang="en-ID" sz="2400" dirty="0"/>
          </a:p>
        </p:txBody>
      </p:sp>
      <p:pic>
        <p:nvPicPr>
          <p:cNvPr id="57" name="Picture 56" descr="\documentclass{article}&#10;\usepackage{amsmath}&#10;\pagestyle{empty}&#10;\begin{document}&#10;&#10;$i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64" y="2373268"/>
            <a:ext cx="67065" cy="1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Digraph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1787" y="1506070"/>
            <a:ext cx="651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Directed walks:</a:t>
            </a:r>
            <a:r>
              <a:rPr lang="en-US" sz="2400" i="1" dirty="0" smtClean="0"/>
              <a:t> </a:t>
            </a:r>
            <a:r>
              <a:rPr lang="en-US" sz="2400" dirty="0" smtClean="0"/>
              <a:t>An </a:t>
            </a:r>
            <a:r>
              <a:rPr lang="en-US" sz="2400" b="1" dirty="0"/>
              <a:t>ordered</a:t>
            </a:r>
            <a:r>
              <a:rPr lang="en-US" sz="2400" dirty="0"/>
              <a:t> sequence of nodes such that any pair of consecutive nodes in the sequence is a directed edge of the digraph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702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Digraph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64" y="1919270"/>
            <a:ext cx="65141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strongly </a:t>
            </a:r>
            <a:r>
              <a:rPr lang="en-US" sz="2400" b="1" dirty="0"/>
              <a:t>connected </a:t>
            </a:r>
            <a:r>
              <a:rPr lang="en-US" sz="2400" dirty="0"/>
              <a:t>if there exists a directed walk from any node to any other </a:t>
            </a:r>
            <a:r>
              <a:rPr lang="en-US" sz="2400" dirty="0" smtClean="0"/>
              <a:t>node,</a:t>
            </a:r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weakly </a:t>
            </a:r>
            <a:r>
              <a:rPr lang="en-US" sz="2400" b="1" dirty="0"/>
              <a:t>connected </a:t>
            </a:r>
            <a:r>
              <a:rPr lang="en-US" sz="2400" dirty="0"/>
              <a:t>if the undirected version of the digraph is connected;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possesses</a:t>
            </a:r>
            <a:r>
              <a:rPr lang="en-US" sz="2400" b="1" dirty="0" smtClean="0"/>
              <a:t> </a:t>
            </a:r>
            <a:r>
              <a:rPr lang="en-US" sz="2400" b="1" dirty="0"/>
              <a:t>a globally reachable node </a:t>
            </a:r>
            <a:r>
              <a:rPr lang="en-US" sz="2400" dirty="0"/>
              <a:t>if one of its nodes can be reached from any other node by traversing a directed </a:t>
            </a:r>
            <a:r>
              <a:rPr lang="en-US" sz="2400" dirty="0" smtClean="0"/>
              <a:t>walk</a:t>
            </a:r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possesses</a:t>
            </a:r>
            <a:r>
              <a:rPr lang="en-US" sz="2400" b="1" dirty="0" smtClean="0"/>
              <a:t> </a:t>
            </a:r>
            <a:r>
              <a:rPr lang="en-US" sz="2400" b="1" dirty="0"/>
              <a:t>a directed spanning tree </a:t>
            </a:r>
            <a:r>
              <a:rPr lang="en-US" sz="2400" dirty="0"/>
              <a:t>if one of its nodes is the </a:t>
            </a:r>
            <a:r>
              <a:rPr lang="en-US" sz="2400" b="1" dirty="0"/>
              <a:t>root</a:t>
            </a:r>
            <a:r>
              <a:rPr lang="en-US" sz="2400" dirty="0"/>
              <a:t> of directed walks to every other </a:t>
            </a:r>
            <a:r>
              <a:rPr lang="en-US" sz="2400" dirty="0" smtClean="0"/>
              <a:t>node</a:t>
            </a:r>
            <a:r>
              <a:rPr lang="en-US" sz="2400" dirty="0"/>
              <a:t/>
            </a:r>
            <a:br>
              <a:rPr lang="en-US" sz="2400" dirty="0"/>
            </a:br>
            <a:endParaRPr lang="en-ID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61787" y="1429275"/>
            <a:ext cx="651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Connectedness notion: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59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579791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Degree matrix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84770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D" dirty="0"/>
          </a:p>
        </p:txBody>
      </p:sp>
      <p:sp>
        <p:nvSpPr>
          <p:cNvPr id="28" name="Oval 27"/>
          <p:cNvSpPr/>
          <p:nvPr/>
        </p:nvSpPr>
        <p:spPr>
          <a:xfrm>
            <a:off x="8375052" y="2216577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D" dirty="0"/>
          </a:p>
        </p:txBody>
      </p:sp>
      <p:sp>
        <p:nvSpPr>
          <p:cNvPr id="30" name="Oval 29"/>
          <p:cNvSpPr/>
          <p:nvPr/>
        </p:nvSpPr>
        <p:spPr>
          <a:xfrm>
            <a:off x="9141535" y="2809702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D" dirty="0"/>
          </a:p>
        </p:txBody>
      </p:sp>
      <p:sp>
        <p:nvSpPr>
          <p:cNvPr id="31" name="Oval 30"/>
          <p:cNvSpPr/>
          <p:nvPr/>
        </p:nvSpPr>
        <p:spPr>
          <a:xfrm>
            <a:off x="9771168" y="2186563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D" dirty="0"/>
          </a:p>
        </p:txBody>
      </p:sp>
      <p:sp>
        <p:nvSpPr>
          <p:cNvPr id="32" name="Oval 31"/>
          <p:cNvSpPr/>
          <p:nvPr/>
        </p:nvSpPr>
        <p:spPr>
          <a:xfrm>
            <a:off x="10482632" y="1506070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D" dirty="0"/>
          </a:p>
        </p:txBody>
      </p:sp>
      <p:sp>
        <p:nvSpPr>
          <p:cNvPr id="33" name="Oval 32"/>
          <p:cNvSpPr/>
          <p:nvPr/>
        </p:nvSpPr>
        <p:spPr>
          <a:xfrm rot="21264447">
            <a:off x="10482632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D" dirty="0"/>
          </a:p>
        </p:txBody>
      </p:sp>
      <p:sp>
        <p:nvSpPr>
          <p:cNvPr id="34" name="Oval 33"/>
          <p:cNvSpPr/>
          <p:nvPr/>
        </p:nvSpPr>
        <p:spPr>
          <a:xfrm>
            <a:off x="9799567" y="3420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5" name="Oval 34"/>
          <p:cNvSpPr/>
          <p:nvPr/>
        </p:nvSpPr>
        <p:spPr>
          <a:xfrm>
            <a:off x="8410911" y="339083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D" dirty="0"/>
          </a:p>
        </p:txBody>
      </p:sp>
      <p:sp>
        <p:nvSpPr>
          <p:cNvPr id="36" name="Oval 35"/>
          <p:cNvSpPr/>
          <p:nvPr/>
        </p:nvSpPr>
        <p:spPr>
          <a:xfrm rot="21381859">
            <a:off x="7665968" y="4139474"/>
            <a:ext cx="484094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D" dirty="0"/>
          </a:p>
        </p:txBody>
      </p:sp>
      <p:cxnSp>
        <p:nvCxnSpPr>
          <p:cNvPr id="4" name="Straight Arrow Connector 3"/>
          <p:cNvCxnSpPr>
            <a:stCxn id="36" idx="7"/>
            <a:endCxn id="35" idx="3"/>
          </p:cNvCxnSpPr>
          <p:nvPr/>
        </p:nvCxnSpPr>
        <p:spPr>
          <a:xfrm flipV="1">
            <a:off x="8067970" y="3804034"/>
            <a:ext cx="413835" cy="3958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7"/>
            <a:endCxn id="32" idx="3"/>
          </p:cNvCxnSpPr>
          <p:nvPr/>
        </p:nvCxnSpPr>
        <p:spPr>
          <a:xfrm flipV="1">
            <a:off x="10184368" y="1919270"/>
            <a:ext cx="369158" cy="3381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1" idx="3"/>
            <a:endCxn id="30" idx="7"/>
          </p:cNvCxnSpPr>
          <p:nvPr/>
        </p:nvCxnSpPr>
        <p:spPr>
          <a:xfrm flipH="1">
            <a:off x="9554735" y="2599763"/>
            <a:ext cx="287327" cy="280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0" idx="5"/>
          </p:cNvCxnSpPr>
          <p:nvPr/>
        </p:nvCxnSpPr>
        <p:spPr>
          <a:xfrm flipH="1" flipV="1">
            <a:off x="9554735" y="3222902"/>
            <a:ext cx="315726" cy="2684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8" idx="1"/>
          </p:cNvCxnSpPr>
          <p:nvPr/>
        </p:nvCxnSpPr>
        <p:spPr>
          <a:xfrm>
            <a:off x="8097970" y="1919270"/>
            <a:ext cx="347976" cy="368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3" idx="1"/>
          </p:cNvCxnSpPr>
          <p:nvPr/>
        </p:nvCxnSpPr>
        <p:spPr>
          <a:xfrm>
            <a:off x="10212767" y="3833674"/>
            <a:ext cx="324894" cy="39418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9146" y="3227808"/>
            <a:ext cx="315726" cy="23882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807574" y="2648299"/>
            <a:ext cx="347976" cy="2635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documentclass{article}&#10;\usepackage{amsmath}&#10;\usepackage{amsfonts}&#10;\pagestyle{empty}&#10;\begin{document}&#10;&#10;$D=[d_{ij}], D \in \mathbb{R}^{|\mathcal{V}|\times|\mathcal{V}|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8" y="1492147"/>
            <a:ext cx="3468375" cy="42079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pagestyle{empty}&#10;\begin{document}&#10;&#10;\begin{align*}&#10;d_{ij}:=&#10;\begin{cases}&#10;d_i &amp; i=j,\\&#10;0 &amp; \mathrm{otherwise}&#10;\end{cases}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55" y="2329043"/>
            <a:ext cx="3393429" cy="1072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2815" y="3837528"/>
            <a:ext cx="4877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Digraph: how a vertex (</a:t>
            </a:r>
            <a:r>
              <a:rPr lang="en-US" sz="2800" b="1" dirty="0" smtClean="0"/>
              <a:t>agent</a:t>
            </a:r>
            <a:r>
              <a:rPr lang="en-US" sz="2800" dirty="0" smtClean="0"/>
              <a:t>) influences others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998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545,3262"/>
  <p:tag name="LATEXADDIN" val="\documentclass{article}&#10;\usepackage{amsmath}&#10;\pagestyle{empty}&#10;\begin{document}&#10;&#10;$\mathcal{G}=(\mathcal{V},\mathcal{E})$&#10;&#10;&#10;\end{document}"/>
  <p:tag name="IGUANATEXSIZE" val="28"/>
  <p:tag name="IGUANATEXCURSOR" val="119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5521"/>
  <p:tag name="ORIGINALWIDTH" val="1146,16"/>
  <p:tag name="LATEXADDIN" val="\documentclass{article}&#10;\usepackage{amsmath}&#10;\usepackage{amsfonts}&#10;\pagestyle{empty}&#10;\begin{document}&#10;&#10;\begin{align*}&#10;a_{ij}:=&#10;\begin{cases}&#10;1 &amp; (i,j)\in \mathcal{E},\\&#10;0 &amp; \mathrm{otherwise}&#10;\end{cases}&#10;\end{align*}&#10;&#10;&#10;\end{document}"/>
  <p:tag name="IGUANATEXSIZE" val="28"/>
  <p:tag name="IGUANATEXCURSOR" val="12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4,938"/>
  <p:tag name="ORIGINALWIDTH" val="1937,52"/>
  <p:tag name="LATEXADDIN" val="\documentclass{article}&#10;\usepackage{amsmath}&#10;\pagestyle{empty}&#10;\begin{document}&#10;&#10;\begin{align*}&#10;A=&#10;\begin{bmatrix}&#10;0 &amp; 0 &amp; 1 &amp; 0 &amp; 0 &amp; 0 &amp; 0 &amp; 0 &amp; 0 \\&#10;0 &amp; 0 &amp; 0 &amp; 0 &amp; 0 &amp; 0 &amp; 0 &amp; 0 &amp; 0 \\&#10;0 &amp; 0 &amp; 0 &amp; 0 &amp; 0 &amp; 0 &amp; 0 &amp; 0 &amp; 0 \\&#10;0 &amp; 1 &amp; 0 &amp; 0 &amp; 1 &amp; 0 &amp; 0 &amp; 0 &amp; 0 \\&#10;0 &amp; 0 &amp; 1 &amp; 0 &amp; 0 &amp; 1 &amp; 0 &amp; 0 &amp; 0 \\&#10;0 &amp; 0 &amp; 0 &amp; 0 &amp; 1 &amp; 0 &amp; 0 &amp; 0 &amp; 0 \\&#10;0 &amp; 0 &amp; 0 &amp; 0 &amp; 1 &amp; 0 &amp; 0 &amp; 0 &amp; 1 \\&#10;0 &amp; 0 &amp; 0 &amp; 0 &amp; 0 &amp; 1 &amp; 0 &amp; 0 &amp; 0 \\&#10;0 &amp; 0 &amp; 0 &amp; 0 &amp; 0 &amp; 0 &amp; 0 &amp; 0 &amp; 0 \\&#10;\end{bmatrix}&#10;\end{align*}&#10;&#10;&#10;\end{document}"/>
  <p:tag name="IGUANATEXSIZE" val="20"/>
  <p:tag name="IGUANATEXCURSOR" val="43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652"/>
  <p:tag name="ORIGINALWIDTH" val="775,6083"/>
  <p:tag name="LATEXADDIN" val="\documentclass{article}&#10;\usepackage{amsmath}&#10;\usepackage{amsfonts}&#10;\pagestyle{empty}&#10;\begin{document}&#10;&#10;$L:=D_{\mathrm{out}}-A$&#10;&#10;&#10;\end{document}"/>
  <p:tag name="IGUANATEXSIZE" val="28"/>
  <p:tag name="IGUANATEXCURSOR" val="10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628,5877"/>
  <p:tag name="LATEXADDIN" val="\documentclass{article}&#10;\usepackage{amsmath}&#10;\usepackage{amsfonts}&#10;\pagestyle{empty}&#10;\begin{document}&#10;&#10;$L:=D-A$&#10;&#10;&#10;\end{document}"/>
  <p:tag name="IGUANATEXSIZE" val="28"/>
  <p:tag name="IGUANATEXCURSOR" val="10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698"/>
  <p:tag name="ORIGINALWIDTH" val="1227,171"/>
  <p:tag name="LATEXADDIN" val="\documentclass{article}&#10;\usepackage{amsmath}&#10;\usepackage{amsfonts}&#10;\pagestyle{empty}&#10;\begin{document}&#10;&#10;$B=[b_{ie}], \ B \in \mathbb{R}^{|\mathcal{V}|\times|\mathcal{E}|}$&#10;&#10;&#10;\end{document}"/>
  <p:tag name="IGUANATEXSIZE" val="28"/>
  <p:tag name="IGUANATEXCURSOR" val="11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,823"/>
  <p:tag name="ORIGINALWIDTH" val="2523,352"/>
  <p:tag name="LATEXADDIN" val="\documentclass{article}&#10;\usepackage{amsmath}&#10;\usepackage{amsfonts}&#10;\pagestyle{empty}&#10;\begin{document}&#10;&#10;\begin{align*}&#10;b_{ie}:=&#10;\begin{cases}&#10;1 &amp; \mathrm{if} \ $i$ \ \text{is the tail of} \ e,\\&#10;-1 &amp; \text{if $i$ is the head of $e$ (with arrow)}, \\&#10;0 &amp; \mathrm{otherwise}&#10;\end{cases}&#10;\end{align*}&#10;&#10;&#10;\end{document}"/>
  <p:tag name="IGUANATEXSIZE" val="28"/>
  <p:tag name="IGUANATEXCURSOR" val="230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93,76307"/>
  <p:tag name="LATEXADDIN" val="\documentclass{article}&#10;\usepackage{amsmath}&#10;\usepackage{amsfonts}&#10;\pagestyle{empty}&#10;\begin{document}&#10;&#10;$e_{1}$&#10;&#10;&#10;\end{document}"/>
  <p:tag name="IGUANATEXSIZE" val="24"/>
  <p:tag name="IGUANATEXCURSOR" val="109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1024"/>
  <p:tag name="ORIGINALWIDTH" val="96,76347"/>
  <p:tag name="LATEXADDIN" val="\documentclass{article}&#10;\usepackage{amsmath}&#10;\usepackage{amsfonts}&#10;\pagestyle{empty}&#10;\begin{document}&#10;&#10;$e_{2}$&#10;&#10;&#10;\end{document}"/>
  <p:tag name="IGUANATEXSIZE" val="24"/>
  <p:tag name="IGUANATEXCURSOR" val="108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06,8347"/>
  <p:tag name="LATEXADDIN" val="\documentclass{article}&#10;\usepackage{amsmath}&#10;\pagestyle{empty}&#10;\begin{document}&#10;&#10;$G=\{V,E\}$&#10;&#10;&#10;\end{document}"/>
  <p:tag name="IGUANATEXSIZE" val="28"/>
  <p:tag name="IGUANATEXCURSOR" val="89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90,76268"/>
  <p:tag name="LATEXADDIN" val="\documentclass{article}&#10;\usepackage{amsmath}&#10;\pagestyle{empty}&#10;\begin{document}&#10;&#10;$d_i$&#10;&#10;&#10;\end{document}"/>
  <p:tag name="IGUANATEXSIZE" val="24"/>
  <p:tag name="IGUANATEXCURSOR" val="84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01173"/>
  <p:tag name="ORIGINALWIDTH" val="33,00457"/>
  <p:tag name="LATEXADDIN" val="\documentclass{article}&#10;\usepackage{amsmath}&#10;\pagestyle{empty}&#10;\begin{document}&#10;&#10;$i$&#10;&#10;&#10;\end{document}"/>
  <p:tag name="IGUANATEXSIZE" val="24"/>
  <p:tag name="IGUANATEXCURSOR" val="8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01173"/>
  <p:tag name="ORIGINALWIDTH" val="33,00457"/>
  <p:tag name="LATEXADDIN" val="\documentclass{article}&#10;\usepackage{amsmath}&#10;\pagestyle{empty}&#10;\begin{document}&#10;&#10;$i$&#10;&#10;&#10;\end{document}"/>
  <p:tag name="IGUANATEXSIZE" val="24"/>
  <p:tag name="IGUANATEXCURSOR" val="8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01173"/>
  <p:tag name="ORIGINALWIDTH" val="33,00457"/>
  <p:tag name="LATEXADDIN" val="\documentclass{article}&#10;\usepackage{amsmath}&#10;\pagestyle{empty}&#10;\begin{document}&#10;&#10;$i$&#10;&#10;&#10;\end{document}"/>
  <p:tag name="IGUANATEXSIZE" val="20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,0206"/>
  <p:tag name="ORIGINALWIDTH" val="1216,67"/>
  <p:tag name="LATEXADDIN" val="\documentclass{article}&#10;\usepackage{amsmath}&#10;\usepackage{amsfonts}&#10;\pagestyle{empty}&#10;\begin{document}&#10;&#10;$D=[d_{ij}], D \in \mathbb{R}^{|\mathcal{V}|\times|\mathcal{V}|}$&#10;&#10;&#10;\end{document}"/>
  <p:tag name="IGUANATEXSIZE" val="28"/>
  <p:tag name="IGUANATEXCURSOR" val="154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5521"/>
  <p:tag name="ORIGINALWIDTH" val="1188,916"/>
  <p:tag name="LATEXADDIN" val="\documentclass{article}&#10;\usepackage{amsmath}&#10;\usepackage{amsfonts}&#10;\pagestyle{empty}&#10;\begin{document}&#10;&#10;\begin{align*}&#10;d_{ij}:=&#10;\begin{cases}&#10;d_i &amp; i=j,\\&#10;0 &amp; \mathrm{otherwise}&#10;\end{cases}&#10;\end{align*}&#10;&#10;&#10;\end{document}"/>
  <p:tag name="IGUANATEXSIZE" val="28"/>
  <p:tag name="IGUANATEXCURSOR" val="12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,0206"/>
  <p:tag name="ORIGINALWIDTH" val="1192,667"/>
  <p:tag name="LATEXADDIN" val="\documentclass{article}&#10;\usepackage{amsmath}&#10;\usepackage{amsfonts}&#10;\pagestyle{empty}&#10;\begin{document}&#10;&#10;$A=[a_{ij}], A \in \mathbb{R}^{|\mathcal{V}|\times|\mathcal{V}|}$&#10;&#10;&#10;\end{document}"/>
  <p:tag name="IGUANATEXSIZE" val="28"/>
  <p:tag name="IGUANATEXCURSOR" val="117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438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CMU Bright</vt:lpstr>
      <vt:lpstr>CMU Sans Serif</vt:lpstr>
      <vt:lpstr>Verdana</vt:lpstr>
      <vt:lpstr>Wingdings</vt:lpstr>
      <vt:lpstr>Office Theme</vt:lpstr>
      <vt:lpstr>Sistem Pengaturan Formasi dan Kolaborasi</vt:lpstr>
      <vt:lpstr>PowerPoint Presentation</vt:lpstr>
      <vt:lpstr>Euler &amp; Königsberg bridge (1736)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Pengaturan Formasi dan Kolaborasi</dc:title>
  <dc:creator>yurid</dc:creator>
  <cp:lastModifiedBy>Microsoft account</cp:lastModifiedBy>
  <cp:revision>60</cp:revision>
  <dcterms:created xsi:type="dcterms:W3CDTF">2023-01-16T15:28:53Z</dcterms:created>
  <dcterms:modified xsi:type="dcterms:W3CDTF">2023-02-07T02:16:33Z</dcterms:modified>
</cp:coreProperties>
</file>