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4" r:id="rId2"/>
    <p:sldId id="275" r:id="rId3"/>
    <p:sldId id="256" r:id="rId4"/>
    <p:sldId id="267" r:id="rId5"/>
    <p:sldId id="276" r:id="rId6"/>
    <p:sldId id="271" r:id="rId7"/>
    <p:sldId id="270" r:id="rId8"/>
    <p:sldId id="265" r:id="rId9"/>
    <p:sldId id="262" r:id="rId10"/>
    <p:sldId id="268" r:id="rId11"/>
    <p:sldId id="269" r:id="rId12"/>
    <p:sldId id="266" r:id="rId13"/>
    <p:sldId id="272" r:id="rId14"/>
    <p:sldId id="27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0DACB-7577-4E5B-B224-F4EB9DE5AA16}" type="datetimeFigureOut">
              <a:rPr lang="en-ID" smtClean="0"/>
              <a:t>13/02/2023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66C7B-276B-43F2-A73D-13A5381F7C3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5991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0DACB-7577-4E5B-B224-F4EB9DE5AA16}" type="datetimeFigureOut">
              <a:rPr lang="en-ID" smtClean="0"/>
              <a:t>13/02/2023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66C7B-276B-43F2-A73D-13A5381F7C3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88220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0DACB-7577-4E5B-B224-F4EB9DE5AA16}" type="datetimeFigureOut">
              <a:rPr lang="en-ID" smtClean="0"/>
              <a:t>13/02/2023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66C7B-276B-43F2-A73D-13A5381F7C3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13682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0DACB-7577-4E5B-B224-F4EB9DE5AA16}" type="datetimeFigureOut">
              <a:rPr lang="en-ID" smtClean="0"/>
              <a:t>13/02/2023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66C7B-276B-43F2-A73D-13A5381F7C3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13900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0DACB-7577-4E5B-B224-F4EB9DE5AA16}" type="datetimeFigureOut">
              <a:rPr lang="en-ID" smtClean="0"/>
              <a:t>13/02/2023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66C7B-276B-43F2-A73D-13A5381F7C3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77985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0DACB-7577-4E5B-B224-F4EB9DE5AA16}" type="datetimeFigureOut">
              <a:rPr lang="en-ID" smtClean="0"/>
              <a:t>13/02/2023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66C7B-276B-43F2-A73D-13A5381F7C3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49178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0DACB-7577-4E5B-B224-F4EB9DE5AA16}" type="datetimeFigureOut">
              <a:rPr lang="en-ID" smtClean="0"/>
              <a:t>13/02/2023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66C7B-276B-43F2-A73D-13A5381F7C3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96861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0DACB-7577-4E5B-B224-F4EB9DE5AA16}" type="datetimeFigureOut">
              <a:rPr lang="en-ID" smtClean="0"/>
              <a:t>13/02/2023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66C7B-276B-43F2-A73D-13A5381F7C3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75474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0DACB-7577-4E5B-B224-F4EB9DE5AA16}" type="datetimeFigureOut">
              <a:rPr lang="en-ID" smtClean="0"/>
              <a:t>13/02/2023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66C7B-276B-43F2-A73D-13A5381F7C3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83340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0DACB-7577-4E5B-B224-F4EB9DE5AA16}" type="datetimeFigureOut">
              <a:rPr lang="en-ID" smtClean="0"/>
              <a:t>13/02/2023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66C7B-276B-43F2-A73D-13A5381F7C3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95372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0DACB-7577-4E5B-B224-F4EB9DE5AA16}" type="datetimeFigureOut">
              <a:rPr lang="en-ID" smtClean="0"/>
              <a:t>13/02/2023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66C7B-276B-43F2-A73D-13A5381F7C3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67242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C0DACB-7577-4E5B-B224-F4EB9DE5AA16}" type="datetimeFigureOut">
              <a:rPr lang="en-ID" smtClean="0"/>
              <a:t>13/02/2023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66C7B-276B-43F2-A73D-13A5381F7C3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38906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3" Type="http://schemas.openxmlformats.org/officeDocument/2006/relationships/tags" Target="../tags/tag42.xml"/><Relationship Id="rId7" Type="http://schemas.openxmlformats.org/officeDocument/2006/relationships/slideLayout" Target="../slideLayouts/slideLayout1.xml"/><Relationship Id="rId12" Type="http://schemas.openxmlformats.org/officeDocument/2006/relationships/image" Target="../media/image31.png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6" Type="http://schemas.openxmlformats.org/officeDocument/2006/relationships/tags" Target="../tags/tag45.xml"/><Relationship Id="rId11" Type="http://schemas.openxmlformats.org/officeDocument/2006/relationships/image" Target="../media/image30.png"/><Relationship Id="rId5" Type="http://schemas.openxmlformats.org/officeDocument/2006/relationships/tags" Target="../tags/tag44.xml"/><Relationship Id="rId10" Type="http://schemas.openxmlformats.org/officeDocument/2006/relationships/image" Target="../media/image29.png"/><Relationship Id="rId4" Type="http://schemas.openxmlformats.org/officeDocument/2006/relationships/tags" Target="../tags/tag43.xml"/><Relationship Id="rId9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tags" Target="../tags/tag50.xml"/><Relationship Id="rId7" Type="http://schemas.openxmlformats.org/officeDocument/2006/relationships/slideLayout" Target="../slideLayouts/slideLayout1.xml"/><Relationship Id="rId12" Type="http://schemas.openxmlformats.org/officeDocument/2006/relationships/image" Target="../media/image38.png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6" Type="http://schemas.openxmlformats.org/officeDocument/2006/relationships/tags" Target="../tags/tag53.xml"/><Relationship Id="rId11" Type="http://schemas.openxmlformats.org/officeDocument/2006/relationships/image" Target="../media/image37.png"/><Relationship Id="rId5" Type="http://schemas.openxmlformats.org/officeDocument/2006/relationships/tags" Target="../tags/tag52.xml"/><Relationship Id="rId10" Type="http://schemas.openxmlformats.org/officeDocument/2006/relationships/image" Target="../media/image36.png"/><Relationship Id="rId4" Type="http://schemas.openxmlformats.org/officeDocument/2006/relationships/tags" Target="../tags/tag51.xml"/><Relationship Id="rId9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13" Type="http://schemas.openxmlformats.org/officeDocument/2006/relationships/image" Target="../media/image5.png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image" Target="../media/image4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image" Target="../media/image3.png"/><Relationship Id="rId5" Type="http://schemas.openxmlformats.org/officeDocument/2006/relationships/tags" Target="../tags/tag5.xml"/><Relationship Id="rId15" Type="http://schemas.openxmlformats.org/officeDocument/2006/relationships/image" Target="../media/image7.png"/><Relationship Id="rId10" Type="http://schemas.openxmlformats.org/officeDocument/2006/relationships/image" Target="../media/image2.png"/><Relationship Id="rId4" Type="http://schemas.openxmlformats.org/officeDocument/2006/relationships/tags" Target="../tags/tag4.xml"/><Relationship Id="rId9" Type="http://schemas.openxmlformats.org/officeDocument/2006/relationships/image" Target="../media/image1.png"/><Relationship Id="rId1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15.xml"/><Relationship Id="rId13" Type="http://schemas.openxmlformats.org/officeDocument/2006/relationships/image" Target="../media/image2.png"/><Relationship Id="rId18" Type="http://schemas.openxmlformats.org/officeDocument/2006/relationships/image" Target="../media/image7.png"/><Relationship Id="rId3" Type="http://schemas.openxmlformats.org/officeDocument/2006/relationships/tags" Target="../tags/tag10.xml"/><Relationship Id="rId21" Type="http://schemas.openxmlformats.org/officeDocument/2006/relationships/image" Target="../media/image10.png"/><Relationship Id="rId7" Type="http://schemas.openxmlformats.org/officeDocument/2006/relationships/tags" Target="../tags/tag14.xml"/><Relationship Id="rId12" Type="http://schemas.openxmlformats.org/officeDocument/2006/relationships/image" Target="../media/image1.png"/><Relationship Id="rId17" Type="http://schemas.openxmlformats.org/officeDocument/2006/relationships/image" Target="../media/image6.png"/><Relationship Id="rId2" Type="http://schemas.openxmlformats.org/officeDocument/2006/relationships/tags" Target="../tags/tag9.xml"/><Relationship Id="rId16" Type="http://schemas.openxmlformats.org/officeDocument/2006/relationships/image" Target="../media/image5.png"/><Relationship Id="rId20" Type="http://schemas.openxmlformats.org/officeDocument/2006/relationships/image" Target="../media/image9.png"/><Relationship Id="rId1" Type="http://schemas.openxmlformats.org/officeDocument/2006/relationships/tags" Target="../tags/tag8.xml"/><Relationship Id="rId6" Type="http://schemas.openxmlformats.org/officeDocument/2006/relationships/tags" Target="../tags/tag13.xml"/><Relationship Id="rId11" Type="http://schemas.openxmlformats.org/officeDocument/2006/relationships/slideLayout" Target="../slideLayouts/slideLayout1.xml"/><Relationship Id="rId5" Type="http://schemas.openxmlformats.org/officeDocument/2006/relationships/tags" Target="../tags/tag12.xml"/><Relationship Id="rId15" Type="http://schemas.openxmlformats.org/officeDocument/2006/relationships/image" Target="../media/image4.png"/><Relationship Id="rId10" Type="http://schemas.openxmlformats.org/officeDocument/2006/relationships/tags" Target="../tags/tag17.xml"/><Relationship Id="rId19" Type="http://schemas.openxmlformats.org/officeDocument/2006/relationships/image" Target="../media/image8.png"/><Relationship Id="rId4" Type="http://schemas.openxmlformats.org/officeDocument/2006/relationships/tags" Target="../tags/tag11.xml"/><Relationship Id="rId9" Type="http://schemas.openxmlformats.org/officeDocument/2006/relationships/tags" Target="../tags/tag16.xml"/><Relationship Id="rId14" Type="http://schemas.openxmlformats.org/officeDocument/2006/relationships/image" Target="../media/image3.png"/><Relationship Id="rId22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13" Type="http://schemas.openxmlformats.org/officeDocument/2006/relationships/image" Target="../media/image6.png"/><Relationship Id="rId3" Type="http://schemas.openxmlformats.org/officeDocument/2006/relationships/tags" Target="../tags/tag20.xml"/><Relationship Id="rId7" Type="http://schemas.openxmlformats.org/officeDocument/2006/relationships/tags" Target="../tags/tag24.xml"/><Relationship Id="rId12" Type="http://schemas.openxmlformats.org/officeDocument/2006/relationships/image" Target="../media/image5.png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tags" Target="../tags/tag23.xml"/><Relationship Id="rId11" Type="http://schemas.openxmlformats.org/officeDocument/2006/relationships/image" Target="../media/image14.png"/><Relationship Id="rId5" Type="http://schemas.openxmlformats.org/officeDocument/2006/relationships/tags" Target="../tags/tag22.xml"/><Relationship Id="rId15" Type="http://schemas.openxmlformats.org/officeDocument/2006/relationships/image" Target="../media/image15.png"/><Relationship Id="rId10" Type="http://schemas.openxmlformats.org/officeDocument/2006/relationships/image" Target="../media/image13.png"/><Relationship Id="rId4" Type="http://schemas.openxmlformats.org/officeDocument/2006/relationships/tags" Target="../tags/tag21.xml"/><Relationship Id="rId9" Type="http://schemas.openxmlformats.org/officeDocument/2006/relationships/image" Target="../media/image12.png"/><Relationship Id="rId1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5.xml"/><Relationship Id="rId4" Type="http://schemas.openxmlformats.org/officeDocument/2006/relationships/image" Target="../media/image16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tags" Target="../tags/tag28.xml"/><Relationship Id="rId7" Type="http://schemas.openxmlformats.org/officeDocument/2006/relationships/image" Target="../media/image18.png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image" Target="../media/image17.png"/><Relationship Id="rId5" Type="http://schemas.openxmlformats.org/officeDocument/2006/relationships/slideLayout" Target="../slideLayouts/slideLayout1.xml"/><Relationship Id="rId10" Type="http://schemas.openxmlformats.org/officeDocument/2006/relationships/image" Target="../media/image14.png"/><Relationship Id="rId4" Type="http://schemas.openxmlformats.org/officeDocument/2006/relationships/tags" Target="../tags/tag29.xml"/><Relationship Id="rId9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37.xml"/><Relationship Id="rId13" Type="http://schemas.openxmlformats.org/officeDocument/2006/relationships/image" Target="../media/image22.png"/><Relationship Id="rId3" Type="http://schemas.openxmlformats.org/officeDocument/2006/relationships/tags" Target="../tags/tag32.xml"/><Relationship Id="rId7" Type="http://schemas.openxmlformats.org/officeDocument/2006/relationships/tags" Target="../tags/tag36.xml"/><Relationship Id="rId12" Type="http://schemas.openxmlformats.org/officeDocument/2006/relationships/image" Target="../media/image21.png"/><Relationship Id="rId2" Type="http://schemas.openxmlformats.org/officeDocument/2006/relationships/tags" Target="../tags/tag31.xml"/><Relationship Id="rId16" Type="http://schemas.openxmlformats.org/officeDocument/2006/relationships/image" Target="../media/image25.png"/><Relationship Id="rId1" Type="http://schemas.openxmlformats.org/officeDocument/2006/relationships/tags" Target="../tags/tag30.xml"/><Relationship Id="rId6" Type="http://schemas.openxmlformats.org/officeDocument/2006/relationships/tags" Target="../tags/tag35.xml"/><Relationship Id="rId11" Type="http://schemas.openxmlformats.org/officeDocument/2006/relationships/slideLayout" Target="../slideLayouts/slideLayout1.xml"/><Relationship Id="rId5" Type="http://schemas.openxmlformats.org/officeDocument/2006/relationships/tags" Target="../tags/tag34.xml"/><Relationship Id="rId15" Type="http://schemas.openxmlformats.org/officeDocument/2006/relationships/image" Target="../media/image24.png"/><Relationship Id="rId10" Type="http://schemas.openxmlformats.org/officeDocument/2006/relationships/tags" Target="../tags/tag39.xml"/><Relationship Id="rId4" Type="http://schemas.openxmlformats.org/officeDocument/2006/relationships/tags" Target="../tags/tag33.xml"/><Relationship Id="rId9" Type="http://schemas.openxmlformats.org/officeDocument/2006/relationships/tags" Target="../tags/tag38.xml"/><Relationship Id="rId1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33624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376518"/>
            <a:ext cx="12192000" cy="64181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err="1" smtClean="0">
                <a:solidFill>
                  <a:schemeClr val="tx2"/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Perron-Frobenius</a:t>
            </a:r>
            <a:r>
              <a:rPr lang="en-US" sz="4000" dirty="0" smtClean="0">
                <a:solidFill>
                  <a:schemeClr val="tx2"/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 theory</a:t>
            </a:r>
            <a:endParaRPr lang="en-ID" sz="4000" dirty="0">
              <a:solidFill>
                <a:schemeClr val="tx2"/>
              </a:solidFill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9" name="タイトル 1">
            <a:extLst>
              <a:ext uri="{FF2B5EF4-FFF2-40B4-BE49-F238E27FC236}">
                <a16:creationId xmlns:a16="http://schemas.microsoft.com/office/drawing/2014/main" xmlns="" id="{9FFFDFAA-439A-3D15-EEC3-E45F2BADDC48}"/>
              </a:ext>
            </a:extLst>
          </p:cNvPr>
          <p:cNvSpPr txBox="1">
            <a:spLocks/>
          </p:cNvSpPr>
          <p:nvPr/>
        </p:nvSpPr>
        <p:spPr>
          <a:xfrm>
            <a:off x="1177577" y="6565073"/>
            <a:ext cx="9811586" cy="280115"/>
          </a:xfrm>
          <a:prstGeom prst="rect">
            <a:avLst/>
          </a:prstGeom>
          <a:noFill/>
          <a:effectLst/>
        </p:spPr>
        <p:txBody>
          <a:bodyPr lIns="0" tIns="0" rIns="0" bIns="0"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kumimoji="1" sz="2000" b="0" i="0" kern="1200" cap="none" spc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/>
                <a:latin typeface="A-OTF 黎ミン Pro M"/>
                <a:ea typeface="A-OTF 黎ミン Pro M"/>
                <a:cs typeface="A-OTF 黎ミン Pro M"/>
              </a:defRPr>
            </a:lvl1pPr>
          </a:lstStyle>
          <a:p>
            <a:pPr lvl="0" algn="ctr">
              <a:lnSpc>
                <a:spcPct val="110000"/>
              </a:lnSpc>
              <a:defRPr/>
            </a:pPr>
            <a:r>
              <a:rPr kumimoji="0" lang="en-US" sz="1600" dirty="0" smtClean="0">
                <a:ln>
                  <a:noFill/>
                </a:ln>
                <a:solidFill>
                  <a:schemeClr val="tx2"/>
                </a:solidFill>
                <a:latin typeface="CMU Sans Serif" panose="02000603000000000000" pitchFamily="50" charset="0"/>
                <a:ea typeface="CMU Sans Serif" panose="02000603000000000000" pitchFamily="50" charset="0"/>
                <a:cs typeface="CMU Sans Serif" panose="02000603000000000000" pitchFamily="50" charset="0"/>
              </a:rPr>
              <a:t>EE185523 2022E – 2</a:t>
            </a:r>
            <a:endParaRPr kumimoji="1" lang="en-US" altLang="ja-JP" sz="1600" i="0" u="none" strike="noStrike" kern="1200" cap="none" spc="0" normalizeH="0" baseline="0" noProof="0" dirty="0">
              <a:ln w="18415" cmpd="sng">
                <a:noFill/>
                <a:prstDash val="solid"/>
              </a:ln>
              <a:solidFill>
                <a:schemeClr val="tx2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846" y="1317812"/>
            <a:ext cx="10777851" cy="262497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532964" y="4057601"/>
            <a:ext cx="1728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reducible matrix</a:t>
            </a:r>
            <a:endParaRPr lang="en-ID" dirty="0"/>
          </a:p>
        </p:txBody>
      </p:sp>
      <p:sp>
        <p:nvSpPr>
          <p:cNvPr id="28" name="TextBox 27"/>
          <p:cNvSpPr txBox="1"/>
          <p:nvPr/>
        </p:nvSpPr>
        <p:spPr>
          <a:xfrm>
            <a:off x="4654740" y="4057601"/>
            <a:ext cx="2882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irreducible but not primitive</a:t>
            </a:r>
            <a:endParaRPr lang="en-ID" dirty="0"/>
          </a:p>
        </p:txBody>
      </p:sp>
      <p:sp>
        <p:nvSpPr>
          <p:cNvPr id="29" name="TextBox 28"/>
          <p:cNvSpPr txBox="1"/>
          <p:nvPr/>
        </p:nvSpPr>
        <p:spPr>
          <a:xfrm>
            <a:off x="9406033" y="4057601"/>
            <a:ext cx="1019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primitive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03972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376518"/>
            <a:ext cx="12192000" cy="64181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solidFill>
                  <a:schemeClr val="tx2"/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Application: matrix powers</a:t>
            </a:r>
            <a:endParaRPr lang="en-ID" sz="4000" dirty="0">
              <a:solidFill>
                <a:schemeClr val="tx2"/>
              </a:solidFill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9" name="タイトル 1">
            <a:extLst>
              <a:ext uri="{FF2B5EF4-FFF2-40B4-BE49-F238E27FC236}">
                <a16:creationId xmlns:a16="http://schemas.microsoft.com/office/drawing/2014/main" xmlns="" id="{9FFFDFAA-439A-3D15-EEC3-E45F2BADDC48}"/>
              </a:ext>
            </a:extLst>
          </p:cNvPr>
          <p:cNvSpPr txBox="1">
            <a:spLocks/>
          </p:cNvSpPr>
          <p:nvPr/>
        </p:nvSpPr>
        <p:spPr>
          <a:xfrm>
            <a:off x="1177577" y="6565073"/>
            <a:ext cx="9811586" cy="280115"/>
          </a:xfrm>
          <a:prstGeom prst="rect">
            <a:avLst/>
          </a:prstGeom>
          <a:noFill/>
          <a:effectLst/>
        </p:spPr>
        <p:txBody>
          <a:bodyPr lIns="0" tIns="0" rIns="0" bIns="0"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kumimoji="1" sz="2000" b="0" i="0" kern="1200" cap="none" spc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/>
                <a:latin typeface="A-OTF 黎ミン Pro M"/>
                <a:ea typeface="A-OTF 黎ミン Pro M"/>
                <a:cs typeface="A-OTF 黎ミン Pro M"/>
              </a:defRPr>
            </a:lvl1pPr>
          </a:lstStyle>
          <a:p>
            <a:pPr lvl="0" algn="ctr">
              <a:lnSpc>
                <a:spcPct val="110000"/>
              </a:lnSpc>
              <a:defRPr/>
            </a:pPr>
            <a:r>
              <a:rPr kumimoji="0" lang="en-US" sz="1600" dirty="0" smtClean="0">
                <a:ln>
                  <a:noFill/>
                </a:ln>
                <a:solidFill>
                  <a:schemeClr val="tx2"/>
                </a:solidFill>
                <a:latin typeface="CMU Sans Serif" panose="02000603000000000000" pitchFamily="50" charset="0"/>
                <a:ea typeface="CMU Sans Serif" panose="02000603000000000000" pitchFamily="50" charset="0"/>
                <a:cs typeface="CMU Sans Serif" panose="02000603000000000000" pitchFamily="50" charset="0"/>
              </a:rPr>
              <a:t>EE185523 2022E – 2</a:t>
            </a:r>
            <a:endParaRPr kumimoji="1" lang="en-US" altLang="ja-JP" sz="1600" i="0" u="none" strike="noStrike" kern="1200" cap="none" spc="0" normalizeH="0" baseline="0" noProof="0" dirty="0">
              <a:ln w="18415" cmpd="sng">
                <a:noFill/>
                <a:prstDash val="solid"/>
              </a:ln>
              <a:solidFill>
                <a:schemeClr val="tx2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48871" y="1374460"/>
            <a:ext cx="10408023" cy="20530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" name="TextBox 11"/>
          <p:cNvSpPr txBox="1"/>
          <p:nvPr/>
        </p:nvSpPr>
        <p:spPr>
          <a:xfrm>
            <a:off x="1075765" y="1448690"/>
            <a:ext cx="14141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Theorem:</a:t>
            </a:r>
            <a:endParaRPr lang="en-ID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1075764" y="2136771"/>
            <a:ext cx="90902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For a primitive matrix    with dominant eigenvectors    and   : </a:t>
            </a:r>
            <a:endParaRPr lang="en-ID" sz="2400" dirty="0"/>
          </a:p>
        </p:txBody>
      </p:sp>
      <p:pic>
        <p:nvPicPr>
          <p:cNvPr id="3" name="Picture 2" descr="\documentclass{article}&#10;\usepackage{amsmath}&#10;\pagestyle{empty}&#10;\begin{document}&#10;&#10;$A$&#10;&#10;&#10;\end{document}" title="IguanaTex Bitmap Display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518" y="2237492"/>
            <a:ext cx="208512" cy="217658"/>
          </a:xfrm>
          <a:prstGeom prst="rect">
            <a:avLst/>
          </a:prstGeom>
        </p:spPr>
      </p:pic>
      <p:pic>
        <p:nvPicPr>
          <p:cNvPr id="4" name="Picture 3" descr="\documentclass{article}&#10;\usepackage{amsmath}&#10;\pagestyle{empty}&#10;\begin{document}&#10;&#10;$v$&#10;&#10;&#10;\end{document}" title="IguanaTex Bitmap Display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3990" y="2290340"/>
            <a:ext cx="134325" cy="137584"/>
          </a:xfrm>
          <a:prstGeom prst="rect">
            <a:avLst/>
          </a:prstGeom>
        </p:spPr>
      </p:pic>
      <p:pic>
        <p:nvPicPr>
          <p:cNvPr id="5" name="Picture 4" descr="\documentclass{article}&#10;\usepackage{amsmath}&#10;\pagestyle{empty}&#10;\begin{document}&#10;&#10;$w$&#10;&#10;&#10;\end{document}" title="IguanaTex Bitmap Display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9033" y="2290976"/>
            <a:ext cx="205247" cy="138218"/>
          </a:xfrm>
          <a:prstGeom prst="rect">
            <a:avLst/>
          </a:prstGeom>
        </p:spPr>
      </p:pic>
      <p:pic>
        <p:nvPicPr>
          <p:cNvPr id="16" name="Picture 15" descr="\documentclass{article}&#10;\usepackage{amsmath}&#10;\pagestyle{empty}&#10;\begin{document}&#10;&#10;$\lim_{k\to\infty} \frac{A^k}{\lambda^k}=vw^{\mathrm{T}}$&#10;&#10;&#10;\end{document}" title="IguanaTex Bitmap Display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8998" y="2607579"/>
            <a:ext cx="2508743" cy="434546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1062318" y="3971643"/>
            <a:ext cx="10394576" cy="21526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24" name="TextBox 23"/>
          <p:cNvSpPr txBox="1"/>
          <p:nvPr/>
        </p:nvSpPr>
        <p:spPr>
          <a:xfrm>
            <a:off x="1048871" y="4133548"/>
            <a:ext cx="13564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Example:</a:t>
            </a:r>
            <a:endParaRPr lang="en-ID" sz="2400" dirty="0"/>
          </a:p>
        </p:txBody>
      </p:sp>
      <p:pic>
        <p:nvPicPr>
          <p:cNvPr id="31" name="Picture 30" descr="\documentclass{article}&#10;\usepackage{amsmath}&#10;\pagestyle{empty}&#10;\begin{document}&#10;&#10;\begin{align*}&#10;A=\begin{bmatrix}&#10;1/2 &amp; 1/2 &amp; 0 \\ 1/3 &amp; 1/3 &amp; 1/3 \\ 1/4 &amp; 1/4 &amp; 1/2&#10;\end{bmatrix} \to&#10;A^{1000}= ?&#10;\end{align*}&#10;&#10;\end{document}" title="IguanaTex Bitmap Display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5378" y="4595213"/>
            <a:ext cx="4656021" cy="1099897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1075764" y="2974958"/>
            <a:ext cx="90902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</a:t>
            </a:r>
            <a:r>
              <a:rPr lang="en-US" sz="2400" dirty="0" smtClean="0"/>
              <a:t>ith            . </a:t>
            </a:r>
            <a:endParaRPr lang="en-ID" sz="2400" dirty="0"/>
          </a:p>
        </p:txBody>
      </p:sp>
      <p:pic>
        <p:nvPicPr>
          <p:cNvPr id="34" name="Picture 33" descr="\documentclass{article}&#10;\usepackage{amsmath}&#10;\pagestyle{empty}&#10;\begin{document}&#10;&#10;$v^{\mathrm{T}}w=1$&#10;&#10;&#10;\end{document}" title="IguanaTex Bitmap Display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7376" y="3047582"/>
            <a:ext cx="1128338" cy="262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245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376518"/>
            <a:ext cx="12192000" cy="64181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solidFill>
                  <a:schemeClr val="tx2"/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Discrete linear systems</a:t>
            </a:r>
            <a:endParaRPr lang="en-ID" sz="4000" dirty="0">
              <a:solidFill>
                <a:schemeClr val="tx2"/>
              </a:solidFill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9" name="タイトル 1">
            <a:extLst>
              <a:ext uri="{FF2B5EF4-FFF2-40B4-BE49-F238E27FC236}">
                <a16:creationId xmlns:a16="http://schemas.microsoft.com/office/drawing/2014/main" xmlns="" id="{9FFFDFAA-439A-3D15-EEC3-E45F2BADDC48}"/>
              </a:ext>
            </a:extLst>
          </p:cNvPr>
          <p:cNvSpPr txBox="1">
            <a:spLocks/>
          </p:cNvSpPr>
          <p:nvPr/>
        </p:nvSpPr>
        <p:spPr>
          <a:xfrm>
            <a:off x="1177577" y="6565073"/>
            <a:ext cx="9811586" cy="280115"/>
          </a:xfrm>
          <a:prstGeom prst="rect">
            <a:avLst/>
          </a:prstGeom>
          <a:noFill/>
          <a:effectLst/>
        </p:spPr>
        <p:txBody>
          <a:bodyPr lIns="0" tIns="0" rIns="0" bIns="0"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kumimoji="1" sz="2000" b="0" i="0" kern="1200" cap="none" spc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/>
                <a:latin typeface="A-OTF 黎ミン Pro M"/>
                <a:ea typeface="A-OTF 黎ミン Pro M"/>
                <a:cs typeface="A-OTF 黎ミン Pro M"/>
              </a:defRPr>
            </a:lvl1pPr>
          </a:lstStyle>
          <a:p>
            <a:pPr lvl="0" algn="ctr">
              <a:lnSpc>
                <a:spcPct val="110000"/>
              </a:lnSpc>
              <a:defRPr/>
            </a:pPr>
            <a:r>
              <a:rPr kumimoji="0" lang="en-US" sz="1600" dirty="0" smtClean="0">
                <a:ln>
                  <a:noFill/>
                </a:ln>
                <a:solidFill>
                  <a:schemeClr val="tx2"/>
                </a:solidFill>
                <a:latin typeface="CMU Sans Serif" panose="02000603000000000000" pitchFamily="50" charset="0"/>
                <a:ea typeface="CMU Sans Serif" panose="02000603000000000000" pitchFamily="50" charset="0"/>
                <a:cs typeface="CMU Sans Serif" panose="02000603000000000000" pitchFamily="50" charset="0"/>
              </a:rPr>
              <a:t>EE185523 2022E – 2</a:t>
            </a:r>
            <a:endParaRPr kumimoji="1" lang="en-US" altLang="ja-JP" sz="1600" i="0" u="none" strike="noStrike" kern="1200" cap="none" spc="0" normalizeH="0" baseline="0" noProof="0" dirty="0">
              <a:ln w="18415" cmpd="sng">
                <a:noFill/>
                <a:prstDash val="solid"/>
              </a:ln>
              <a:solidFill>
                <a:schemeClr val="tx2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0" name="Picture 9" descr="\documentclass{article}&#10;\usepackage{amsmath}&#10;\usepackage{amsfonts}&#10;\pagestyle{empty}&#10;\begin{document}&#10;&#10;$x[k+1]=Ax[k]$, \ $x[0]=x_0, \ x \in \mathbb{R}^n, A \in \mathbb{R}^{n\times n}$&#10;&#10;&#10;\end{document}" title="IguanaTex Bitmap Display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9970" y="1797863"/>
            <a:ext cx="6268858" cy="30743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507536" y="2425714"/>
            <a:ext cx="7168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or.. </a:t>
            </a:r>
            <a:endParaRPr lang="en-ID" sz="2400" dirty="0">
              <a:solidFill>
                <a:schemeClr val="tx2"/>
              </a:solidFill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</p:txBody>
      </p:sp>
      <p:pic>
        <p:nvPicPr>
          <p:cNvPr id="5" name="Picture 4" descr="\documentclass{article}&#10;\usepackage{amsmath}&#10;\pagestyle{empty}&#10;\begin{document}&#10;&#10;$x[k]=A^k x_0$&#10;&#10;&#10;\end{document}" title="IguanaTex Bitmap Display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2240" y="3207791"/>
            <a:ext cx="1567454" cy="335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315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376518"/>
            <a:ext cx="12192000" cy="64181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solidFill>
                  <a:schemeClr val="tx2"/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Semi-convergent and convergent matrices</a:t>
            </a:r>
            <a:endParaRPr lang="en-ID" sz="4000" dirty="0">
              <a:solidFill>
                <a:schemeClr val="tx2"/>
              </a:solidFill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9" name="タイトル 1">
            <a:extLst>
              <a:ext uri="{FF2B5EF4-FFF2-40B4-BE49-F238E27FC236}">
                <a16:creationId xmlns:a16="http://schemas.microsoft.com/office/drawing/2014/main" xmlns="" id="{9FFFDFAA-439A-3D15-EEC3-E45F2BADDC48}"/>
              </a:ext>
            </a:extLst>
          </p:cNvPr>
          <p:cNvSpPr txBox="1">
            <a:spLocks/>
          </p:cNvSpPr>
          <p:nvPr/>
        </p:nvSpPr>
        <p:spPr>
          <a:xfrm>
            <a:off x="1177577" y="6565073"/>
            <a:ext cx="9811586" cy="280115"/>
          </a:xfrm>
          <a:prstGeom prst="rect">
            <a:avLst/>
          </a:prstGeom>
          <a:noFill/>
          <a:effectLst/>
        </p:spPr>
        <p:txBody>
          <a:bodyPr lIns="0" tIns="0" rIns="0" bIns="0"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kumimoji="1" sz="2000" b="0" i="0" kern="1200" cap="none" spc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/>
                <a:latin typeface="A-OTF 黎ミン Pro M"/>
                <a:ea typeface="A-OTF 黎ミン Pro M"/>
                <a:cs typeface="A-OTF 黎ミン Pro M"/>
              </a:defRPr>
            </a:lvl1pPr>
          </a:lstStyle>
          <a:p>
            <a:pPr lvl="0" algn="ctr">
              <a:lnSpc>
                <a:spcPct val="110000"/>
              </a:lnSpc>
              <a:defRPr/>
            </a:pPr>
            <a:r>
              <a:rPr kumimoji="0" lang="en-US" sz="1600" dirty="0" smtClean="0">
                <a:ln>
                  <a:noFill/>
                </a:ln>
                <a:solidFill>
                  <a:schemeClr val="tx2"/>
                </a:solidFill>
                <a:latin typeface="CMU Sans Serif" panose="02000603000000000000" pitchFamily="50" charset="0"/>
                <a:ea typeface="CMU Sans Serif" panose="02000603000000000000" pitchFamily="50" charset="0"/>
                <a:cs typeface="CMU Sans Serif" panose="02000603000000000000" pitchFamily="50" charset="0"/>
              </a:rPr>
              <a:t>EE185523 2022E – 2</a:t>
            </a:r>
            <a:endParaRPr kumimoji="1" lang="en-US" altLang="ja-JP" sz="1600" i="0" u="none" strike="noStrike" kern="1200" cap="none" spc="0" normalizeH="0" baseline="0" noProof="0" dirty="0">
              <a:ln w="18415" cmpd="sng">
                <a:noFill/>
                <a:prstDash val="solid"/>
              </a:ln>
              <a:solidFill>
                <a:schemeClr val="tx2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048871" y="1374460"/>
            <a:ext cx="10408023" cy="27239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0" name="TextBox 19"/>
          <p:cNvSpPr txBox="1"/>
          <p:nvPr/>
        </p:nvSpPr>
        <p:spPr>
          <a:xfrm>
            <a:off x="1075765" y="1448690"/>
            <a:ext cx="15263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Definition:</a:t>
            </a:r>
            <a:endParaRPr lang="en-ID" sz="2400" dirty="0"/>
          </a:p>
        </p:txBody>
      </p:sp>
      <p:sp>
        <p:nvSpPr>
          <p:cNvPr id="21" name="TextBox 20"/>
          <p:cNvSpPr txBox="1"/>
          <p:nvPr/>
        </p:nvSpPr>
        <p:spPr>
          <a:xfrm>
            <a:off x="1102659" y="2284663"/>
            <a:ext cx="101121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 smtClean="0"/>
              <a:t>Semi-convergent </a:t>
            </a:r>
            <a:r>
              <a:rPr lang="en-US" sz="2400" dirty="0" smtClean="0"/>
              <a:t>if                  exists</a:t>
            </a:r>
          </a:p>
          <a:p>
            <a:endParaRPr lang="en-US" sz="2400" b="1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 smtClean="0"/>
              <a:t>Convergent </a:t>
            </a:r>
            <a:r>
              <a:rPr lang="en-US" sz="2400" dirty="0" smtClean="0"/>
              <a:t>(also called </a:t>
            </a:r>
            <a:r>
              <a:rPr lang="en-US" sz="2400" dirty="0" err="1" smtClean="0"/>
              <a:t>Schur</a:t>
            </a:r>
            <a:r>
              <a:rPr lang="en-US" sz="2400" dirty="0"/>
              <a:t> </a:t>
            </a:r>
            <a:r>
              <a:rPr lang="en-US" sz="2400" dirty="0" smtClean="0"/>
              <a:t>stable)</a:t>
            </a:r>
            <a:r>
              <a:rPr lang="en-US" sz="2400" b="1" dirty="0" smtClean="0"/>
              <a:t> </a:t>
            </a:r>
            <a:r>
              <a:rPr lang="en-US" sz="2400" dirty="0" smtClean="0"/>
              <a:t>if it is semi-convergent and</a:t>
            </a:r>
          </a:p>
        </p:txBody>
      </p:sp>
      <p:pic>
        <p:nvPicPr>
          <p:cNvPr id="3" name="Picture 2" descr="\documentclass{article}&#10;\usepackage{amsmath}&#10;\usepackage{amsfonts}&#10;\pagestyle{empty}&#10;\begin{document}&#10;&#10;$\lim_{k \to \infty} A^k$&#10;&#10;&#10;\end{document}" title="IguanaTex Bitmap Display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596" y="2311557"/>
            <a:ext cx="1452186" cy="316374"/>
          </a:xfrm>
          <a:prstGeom prst="rect">
            <a:avLst/>
          </a:prstGeom>
        </p:spPr>
      </p:pic>
      <p:pic>
        <p:nvPicPr>
          <p:cNvPr id="26" name="Picture 25" descr="\documentclass{article}&#10;\usepackage{amsmath}&#10;\usepackage{amsfonts}&#10;\pagestyle{empty}&#10;\begin{document}&#10;&#10;$A$&#10;&#10;&#10;\end{document}" title="IguanaTex Bitmap Display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941010"/>
            <a:ext cx="209404" cy="223892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1787192" y="1859069"/>
            <a:ext cx="473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is:</a:t>
            </a:r>
            <a:endParaRPr lang="en-ID" sz="2400" dirty="0"/>
          </a:p>
        </p:txBody>
      </p:sp>
      <p:pic>
        <p:nvPicPr>
          <p:cNvPr id="29" name="Picture 28" descr="\documentclass{article}&#10;\usepackage{amsmath}&#10;\usepackage{amsfonts}&#10;\pagestyle{empty}&#10;\begin{document}&#10;&#10;$\lim_{k \to \infty} A^k = \mathbf{0}_{n\times n}$&#10;&#10;&#10;\end{document}" title="IguanaTex Bitmap Display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8702" y="3488888"/>
            <a:ext cx="2549393" cy="318993"/>
          </a:xfrm>
          <a:prstGeom prst="rect">
            <a:avLst/>
          </a:prstGeom>
        </p:spPr>
      </p:pic>
      <p:sp>
        <p:nvSpPr>
          <p:cNvPr id="30" name="Down Arrow 29"/>
          <p:cNvSpPr/>
          <p:nvPr/>
        </p:nvSpPr>
        <p:spPr>
          <a:xfrm>
            <a:off x="5795782" y="4208929"/>
            <a:ext cx="215053" cy="52443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1" name="Rectangle 30"/>
          <p:cNvSpPr/>
          <p:nvPr/>
        </p:nvSpPr>
        <p:spPr>
          <a:xfrm>
            <a:off x="1048871" y="5005884"/>
            <a:ext cx="10408023" cy="9242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2" name="TextBox 31"/>
          <p:cNvSpPr txBox="1"/>
          <p:nvPr/>
        </p:nvSpPr>
        <p:spPr>
          <a:xfrm>
            <a:off x="1177577" y="5237171"/>
            <a:ext cx="100372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If    is semi convergent with                         , then </a:t>
            </a:r>
            <a:endParaRPr lang="en-ID" sz="2400" dirty="0"/>
          </a:p>
        </p:txBody>
      </p:sp>
      <p:pic>
        <p:nvPicPr>
          <p:cNvPr id="34" name="Picture 33" descr="\documentclass{article}&#10;\usepackage{amsmath}&#10;\usepackage{amsfonts}&#10;\pagestyle{empty}&#10;\begin{document}&#10;&#10;$A_{\infty}:=\lim_{k \to \infty} A^k$&#10;&#10;&#10;\end{document}" title="IguanaTex Bitmap Display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6643" y="5282922"/>
            <a:ext cx="2432506" cy="317051"/>
          </a:xfrm>
          <a:prstGeom prst="rect">
            <a:avLst/>
          </a:prstGeom>
        </p:spPr>
      </p:pic>
      <p:pic>
        <p:nvPicPr>
          <p:cNvPr id="36" name="Picture 35" descr="\documentclass{article}&#10;\usepackage{amsmath}&#10;\usepackage{amsfonts}&#10;\pagestyle{empty}&#10;\begin{document}&#10;&#10;$\lim_{k \to \infty} x(k)=A_{\infty}x_0$&#10;&#10;&#10;\end{document}" title="IguanaTex Bitmap Display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9102" y="5282921"/>
            <a:ext cx="2864915" cy="315827"/>
          </a:xfrm>
          <a:prstGeom prst="rect">
            <a:avLst/>
          </a:prstGeom>
        </p:spPr>
      </p:pic>
      <p:pic>
        <p:nvPicPr>
          <p:cNvPr id="37" name="Picture 36" descr="\documentclass{article}&#10;\usepackage{amsmath}&#10;\usepackage{amsfonts}&#10;\pagestyle{empty}&#10;\begin{document}&#10;&#10;$A$&#10;&#10;&#10;\end{document}" title="IguanaTex Bitmap Display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5342610"/>
            <a:ext cx="209404" cy="223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303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Assignment 1: Graph theory and Matrix theory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Homework problems will be uploaded to </a:t>
            </a:r>
            <a:r>
              <a:rPr lang="en-US" dirty="0" err="1" smtClean="0"/>
              <a:t>myITS</a:t>
            </a:r>
            <a:r>
              <a:rPr lang="en-US" dirty="0" smtClean="0"/>
              <a:t> classroom (as well as the slides)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Deadline: one week after </a:t>
            </a:r>
            <a:r>
              <a:rPr lang="en-US" smtClean="0"/>
              <a:t>the problem uploaded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69044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Previously..</a:t>
            </a:r>
            <a:endParaRPr lang="en-ID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Graph theory and algebraic graph theory review</a:t>
            </a:r>
            <a:endParaRPr lang="en-ID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1408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33282" y="94129"/>
            <a:ext cx="9144000" cy="1156728"/>
          </a:xfrm>
        </p:spPr>
        <p:txBody>
          <a:bodyPr>
            <a:normAutofit fontScale="90000"/>
          </a:bodyPr>
          <a:lstStyle/>
          <a:p>
            <a:r>
              <a:rPr lang="en-US" sz="4000" dirty="0" err="1" smtClean="0">
                <a:solidFill>
                  <a:schemeClr val="tx2"/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Sistem</a:t>
            </a:r>
            <a:r>
              <a:rPr lang="en-US" sz="4000" dirty="0" smtClean="0">
                <a:solidFill>
                  <a:schemeClr val="tx2"/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 </a:t>
            </a:r>
            <a:r>
              <a:rPr lang="en-US" sz="4000" dirty="0" err="1" smtClean="0">
                <a:solidFill>
                  <a:schemeClr val="tx2"/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Pengaturan</a:t>
            </a:r>
            <a:r>
              <a:rPr lang="en-US" sz="4000" dirty="0" smtClean="0">
                <a:solidFill>
                  <a:schemeClr val="tx2"/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 </a:t>
            </a:r>
            <a:r>
              <a:rPr lang="en-US" sz="4000" dirty="0" err="1" smtClean="0">
                <a:solidFill>
                  <a:schemeClr val="tx2"/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Formasi</a:t>
            </a:r>
            <a:r>
              <a:rPr lang="en-US" sz="4000" dirty="0" smtClean="0">
                <a:solidFill>
                  <a:schemeClr val="tx2"/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 </a:t>
            </a:r>
            <a:r>
              <a:rPr lang="en-US" sz="4000" dirty="0" err="1" smtClean="0">
                <a:solidFill>
                  <a:schemeClr val="tx2"/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dan</a:t>
            </a:r>
            <a:r>
              <a:rPr lang="en-US" sz="4000" dirty="0" smtClean="0">
                <a:solidFill>
                  <a:schemeClr val="tx2"/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 </a:t>
            </a:r>
            <a:r>
              <a:rPr lang="en-US" sz="4000" dirty="0" err="1" smtClean="0">
                <a:solidFill>
                  <a:schemeClr val="tx2"/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Kolaborasi</a:t>
            </a:r>
            <a:endParaRPr lang="en-ID" sz="4000" dirty="0">
              <a:solidFill>
                <a:schemeClr val="tx2"/>
              </a:solidFill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0894" y="5202238"/>
            <a:ext cx="9144000" cy="1655762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Yurid Eka Nugraha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TSP DTE FTEIC ITS</a:t>
            </a:r>
          </a:p>
        </p:txBody>
      </p:sp>
      <p:sp>
        <p:nvSpPr>
          <p:cNvPr id="4" name="Rectangle 3"/>
          <p:cNvSpPr/>
          <p:nvPr/>
        </p:nvSpPr>
        <p:spPr>
          <a:xfrm>
            <a:off x="5102779" y="214654"/>
            <a:ext cx="19864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tx2"/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EE185523</a:t>
            </a:r>
            <a:endParaRPr lang="en-ID" sz="3200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550894" y="2823881"/>
            <a:ext cx="9144000" cy="63677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 smtClean="0">
                <a:solidFill>
                  <a:schemeClr val="tx2"/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Matrix Theory (Review)</a:t>
            </a:r>
            <a:endParaRPr lang="en-ID" sz="4400" dirty="0">
              <a:solidFill>
                <a:schemeClr val="tx2"/>
              </a:solidFill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3684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376518"/>
            <a:ext cx="12192000" cy="64181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solidFill>
                  <a:schemeClr val="tx2"/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Eigenvalues and eigenvector</a:t>
            </a:r>
            <a:endParaRPr lang="en-ID" sz="4000" dirty="0">
              <a:solidFill>
                <a:schemeClr val="tx2"/>
              </a:solidFill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9" name="タイトル 1">
            <a:extLst>
              <a:ext uri="{FF2B5EF4-FFF2-40B4-BE49-F238E27FC236}">
                <a16:creationId xmlns:a16="http://schemas.microsoft.com/office/drawing/2014/main" xmlns="" id="{9FFFDFAA-439A-3D15-EEC3-E45F2BADDC48}"/>
              </a:ext>
            </a:extLst>
          </p:cNvPr>
          <p:cNvSpPr txBox="1">
            <a:spLocks/>
          </p:cNvSpPr>
          <p:nvPr/>
        </p:nvSpPr>
        <p:spPr>
          <a:xfrm>
            <a:off x="1177577" y="6565073"/>
            <a:ext cx="9811586" cy="280115"/>
          </a:xfrm>
          <a:prstGeom prst="rect">
            <a:avLst/>
          </a:prstGeom>
          <a:noFill/>
          <a:effectLst/>
        </p:spPr>
        <p:txBody>
          <a:bodyPr lIns="0" tIns="0" rIns="0" bIns="0"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kumimoji="1" sz="2000" b="0" i="0" kern="1200" cap="none" spc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/>
                <a:latin typeface="A-OTF 黎ミン Pro M"/>
                <a:ea typeface="A-OTF 黎ミン Pro M"/>
                <a:cs typeface="A-OTF 黎ミン Pro M"/>
              </a:defRPr>
            </a:lvl1pPr>
          </a:lstStyle>
          <a:p>
            <a:pPr lvl="0" algn="ctr">
              <a:lnSpc>
                <a:spcPct val="110000"/>
              </a:lnSpc>
              <a:defRPr/>
            </a:pPr>
            <a:r>
              <a:rPr kumimoji="0" lang="en-US" sz="1600" dirty="0" smtClean="0">
                <a:ln>
                  <a:noFill/>
                </a:ln>
                <a:solidFill>
                  <a:schemeClr val="tx2"/>
                </a:solidFill>
                <a:latin typeface="CMU Sans Serif" panose="02000603000000000000" pitchFamily="50" charset="0"/>
                <a:ea typeface="CMU Sans Serif" panose="02000603000000000000" pitchFamily="50" charset="0"/>
                <a:cs typeface="CMU Sans Serif" panose="02000603000000000000" pitchFamily="50" charset="0"/>
              </a:rPr>
              <a:t>EE185523 2022E – 2</a:t>
            </a:r>
            <a:endParaRPr kumimoji="1" lang="en-US" altLang="ja-JP" sz="1600" i="0" u="none" strike="noStrike" kern="1200" cap="none" spc="0" normalizeH="0" baseline="0" noProof="0" dirty="0">
              <a:ln w="18415" cmpd="sng">
                <a:noFill/>
                <a:prstDash val="solid"/>
              </a:ln>
              <a:solidFill>
                <a:schemeClr val="tx2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06128" y="1391539"/>
            <a:ext cx="10408023" cy="15057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TextBox 2"/>
          <p:cNvSpPr txBox="1"/>
          <p:nvPr/>
        </p:nvSpPr>
        <p:spPr>
          <a:xfrm>
            <a:off x="1075765" y="1448690"/>
            <a:ext cx="15263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Definition:</a:t>
            </a:r>
            <a:endParaRPr lang="en-ID" sz="2400" dirty="0"/>
          </a:p>
        </p:txBody>
      </p:sp>
      <p:pic>
        <p:nvPicPr>
          <p:cNvPr id="4" name="Picture 3" descr="\documentclass{article}&#10;\usepackage{amsmath}&#10;\usepackage{amsfonts}&#10;\pagestyle{empty}&#10;\begin{document}&#10;&#10;$\lambda \in \mathbb{C}$&#10;&#10;&#10;\end{document}" title="IguanaTex Bitmap Display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578" y="2021510"/>
            <a:ext cx="748416" cy="233987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122980" y="1922118"/>
            <a:ext cx="84369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         is an </a:t>
            </a:r>
            <a:r>
              <a:rPr lang="en-US" sz="2400" b="1" dirty="0" smtClean="0"/>
              <a:t>eigenvalue </a:t>
            </a:r>
            <a:r>
              <a:rPr lang="en-US" sz="2400" dirty="0" smtClean="0"/>
              <a:t>of</a:t>
            </a:r>
            <a:r>
              <a:rPr lang="en-US" sz="2400" b="1" dirty="0" smtClean="0"/>
              <a:t>              </a:t>
            </a:r>
            <a:r>
              <a:rPr lang="en-US" sz="2400" dirty="0" smtClean="0"/>
              <a:t>with eigenvector           </a:t>
            </a:r>
          </a:p>
          <a:p>
            <a:r>
              <a:rPr lang="en-US" sz="2400" dirty="0" smtClean="0"/>
              <a:t>if satisfies</a:t>
            </a:r>
            <a:endParaRPr lang="en-ID" sz="2400" dirty="0"/>
          </a:p>
        </p:txBody>
      </p:sp>
      <p:pic>
        <p:nvPicPr>
          <p:cNvPr id="20" name="Picture 19" descr="\documentclass{article}&#10;\usepackage{amsmath}&#10;\usepackage{amsfonts}&#10;\pagestyle{empty}&#10;\begin{document}&#10;&#10;$A \in \mathbb{R}^{n\times n}$&#10;&#10;&#10;\end{document}" title="IguanaTex Bitmap Display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8764" y="2007821"/>
            <a:ext cx="1295408" cy="232976"/>
          </a:xfrm>
          <a:prstGeom prst="rect">
            <a:avLst/>
          </a:prstGeom>
        </p:spPr>
      </p:pic>
      <p:pic>
        <p:nvPicPr>
          <p:cNvPr id="11" name="Picture 10" descr="\documentclass{article}&#10;\usepackage{amsmath}&#10;\usepackage{amsfonts}&#10;\pagestyle{empty}&#10;\begin{document}&#10;&#10;$v \in \mathbb{C}^n$&#10;&#10;&#10;\end{document}" title="IguanaTex Bitmap Display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7405" y="1992987"/>
            <a:ext cx="885073" cy="227472"/>
          </a:xfrm>
          <a:prstGeom prst="rect">
            <a:avLst/>
          </a:prstGeom>
        </p:spPr>
      </p:pic>
      <p:pic>
        <p:nvPicPr>
          <p:cNvPr id="13" name="Picture 12" descr="\documentclass{article}&#10;\usepackage{amsmath}&#10;\usepackage{amsfonts}&#10;\pagestyle{empty}&#10;\begin{document}&#10;&#10;$Av=\lambda v$&#10;&#10;&#10;\end{document}" title="IguanaTex Bitmap Display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2145" y="2377572"/>
            <a:ext cx="1108340" cy="222000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1075765" y="3426064"/>
            <a:ext cx="10394576" cy="12909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pic>
        <p:nvPicPr>
          <p:cNvPr id="27" name="Picture 26" descr="\documentclass{article}&#10;\usepackage{amsmath}&#10;\pagestyle{empty}&#10;\begin{document}&#10;&#10;\begin{align*}&#10;\begin{bmatrix}&#10;0 &amp; 1 \\ 1 &amp; 0&#10;\end{bmatrix}&#10;\end{align*}&#10;&#10;\end{document}" title="IguanaTex Bitmap Display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1336" y="3779597"/>
            <a:ext cx="646356" cy="607740"/>
          </a:xfrm>
          <a:prstGeom prst="rect">
            <a:avLst/>
          </a:prstGeom>
        </p:spPr>
      </p:pic>
      <p:pic>
        <p:nvPicPr>
          <p:cNvPr id="28" name="Picture 27" descr="\documentclass{article}&#10;\usepackage{amsmath}&#10;\pagestyle{empty}&#10;\begin{document}&#10;&#10;\begin{align*}&#10;\begin{bmatrix}&#10;1/2 &amp; 1/2 \\ 1 &amp; 0&#10;\end{bmatrix}&#10;\end{align*}&#10;&#10;\end{document}" title="IguanaTex Bitmap Display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9124" y="3779597"/>
            <a:ext cx="1152626" cy="608845"/>
          </a:xfrm>
          <a:prstGeom prst="rect">
            <a:avLst/>
          </a:prstGeom>
        </p:spPr>
      </p:pic>
      <p:pic>
        <p:nvPicPr>
          <p:cNvPr id="29" name="Picture 28" descr="\documentclass{article}&#10;\usepackage{amsmath}&#10;\pagestyle{empty}&#10;\begin{document}&#10;&#10;\begin{align*}&#10;\begin{bmatrix}&#10;1/2 &amp; 1/2 \\ 1/3 &amp; 1/2&#10;\end{bmatrix}&#10;\end{align*}&#10;&#10;\end{document}" title="IguanaTex Bitmap Display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817" y="3778492"/>
            <a:ext cx="1152787" cy="609952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1116106" y="3446012"/>
            <a:ext cx="1061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Example:</a:t>
            </a:r>
            <a:endParaRPr lang="en-ID" dirty="0"/>
          </a:p>
        </p:txBody>
      </p:sp>
      <p:sp>
        <p:nvSpPr>
          <p:cNvPr id="31" name="TextBox 30"/>
          <p:cNvSpPr txBox="1"/>
          <p:nvPr/>
        </p:nvSpPr>
        <p:spPr>
          <a:xfrm>
            <a:off x="2844514" y="5245731"/>
            <a:ext cx="7457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left?</a:t>
            </a:r>
            <a:endParaRPr lang="en-ID" sz="2400" dirty="0"/>
          </a:p>
        </p:txBody>
      </p:sp>
      <p:sp>
        <p:nvSpPr>
          <p:cNvPr id="32" name="TextBox 31"/>
          <p:cNvSpPr txBox="1"/>
          <p:nvPr/>
        </p:nvSpPr>
        <p:spPr>
          <a:xfrm>
            <a:off x="8121231" y="5225350"/>
            <a:ext cx="933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right?</a:t>
            </a:r>
            <a:endParaRPr lang="en-ID" sz="2400" dirty="0"/>
          </a:p>
        </p:txBody>
      </p:sp>
    </p:spTree>
    <p:extLst>
      <p:ext uri="{BB962C8B-B14F-4D97-AF65-F5344CB8AC3E}">
        <p14:creationId xmlns:p14="http://schemas.microsoft.com/office/powerpoint/2010/main" val="1899584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376518"/>
            <a:ext cx="12192000" cy="64181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solidFill>
                  <a:schemeClr val="tx2"/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Eigenvalues and eigenvector</a:t>
            </a:r>
            <a:endParaRPr lang="en-ID" sz="4000" dirty="0">
              <a:solidFill>
                <a:schemeClr val="tx2"/>
              </a:solidFill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9" name="タイトル 1">
            <a:extLst>
              <a:ext uri="{FF2B5EF4-FFF2-40B4-BE49-F238E27FC236}">
                <a16:creationId xmlns:a16="http://schemas.microsoft.com/office/drawing/2014/main" xmlns="" id="{9FFFDFAA-439A-3D15-EEC3-E45F2BADDC48}"/>
              </a:ext>
            </a:extLst>
          </p:cNvPr>
          <p:cNvSpPr txBox="1">
            <a:spLocks/>
          </p:cNvSpPr>
          <p:nvPr/>
        </p:nvSpPr>
        <p:spPr>
          <a:xfrm>
            <a:off x="1177577" y="6565073"/>
            <a:ext cx="9811586" cy="280115"/>
          </a:xfrm>
          <a:prstGeom prst="rect">
            <a:avLst/>
          </a:prstGeom>
          <a:noFill/>
          <a:effectLst/>
        </p:spPr>
        <p:txBody>
          <a:bodyPr lIns="0" tIns="0" rIns="0" bIns="0"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kumimoji="1" sz="2000" b="0" i="0" kern="1200" cap="none" spc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/>
                <a:latin typeface="A-OTF 黎ミン Pro M"/>
                <a:ea typeface="A-OTF 黎ミン Pro M"/>
                <a:cs typeface="A-OTF 黎ミン Pro M"/>
              </a:defRPr>
            </a:lvl1pPr>
          </a:lstStyle>
          <a:p>
            <a:pPr lvl="0" algn="ctr">
              <a:lnSpc>
                <a:spcPct val="110000"/>
              </a:lnSpc>
              <a:defRPr/>
            </a:pPr>
            <a:r>
              <a:rPr kumimoji="0" lang="en-US" sz="1600" dirty="0" smtClean="0">
                <a:ln>
                  <a:noFill/>
                </a:ln>
                <a:solidFill>
                  <a:schemeClr val="tx2"/>
                </a:solidFill>
                <a:latin typeface="CMU Sans Serif" panose="02000603000000000000" pitchFamily="50" charset="0"/>
                <a:ea typeface="CMU Sans Serif" panose="02000603000000000000" pitchFamily="50" charset="0"/>
                <a:cs typeface="CMU Sans Serif" panose="02000603000000000000" pitchFamily="50" charset="0"/>
              </a:rPr>
              <a:t>EE185523 2022E – 2</a:t>
            </a:r>
            <a:endParaRPr kumimoji="1" lang="en-US" altLang="ja-JP" sz="1600" i="0" u="none" strike="noStrike" kern="1200" cap="none" spc="0" normalizeH="0" baseline="0" noProof="0" dirty="0">
              <a:ln w="18415" cmpd="sng">
                <a:noFill/>
                <a:prstDash val="solid"/>
              </a:ln>
              <a:solidFill>
                <a:schemeClr val="tx2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06128" y="1391539"/>
            <a:ext cx="10408023" cy="15057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TextBox 2"/>
          <p:cNvSpPr txBox="1"/>
          <p:nvPr/>
        </p:nvSpPr>
        <p:spPr>
          <a:xfrm>
            <a:off x="1075765" y="1448690"/>
            <a:ext cx="15263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Definition:</a:t>
            </a:r>
            <a:endParaRPr lang="en-ID" sz="2400" dirty="0"/>
          </a:p>
        </p:txBody>
      </p:sp>
      <p:pic>
        <p:nvPicPr>
          <p:cNvPr id="4" name="Picture 3" descr="\documentclass{article}&#10;\usepackage{amsmath}&#10;\usepackage{amsfonts}&#10;\pagestyle{empty}&#10;\begin{document}&#10;&#10;$\lambda \in \mathbb{C}$&#10;&#10;&#10;\end{document}" title="IguanaTex Bitmap Display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578" y="2021510"/>
            <a:ext cx="748416" cy="233987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122980" y="1922118"/>
            <a:ext cx="84369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         is an </a:t>
            </a:r>
            <a:r>
              <a:rPr lang="en-US" sz="2400" b="1" dirty="0" smtClean="0"/>
              <a:t>eigenvalue </a:t>
            </a:r>
            <a:r>
              <a:rPr lang="en-US" sz="2400" dirty="0" smtClean="0"/>
              <a:t>of</a:t>
            </a:r>
            <a:r>
              <a:rPr lang="en-US" sz="2400" b="1" dirty="0" smtClean="0"/>
              <a:t>              </a:t>
            </a:r>
            <a:r>
              <a:rPr lang="en-US" sz="2400" dirty="0" smtClean="0"/>
              <a:t>with eigenvector           </a:t>
            </a:r>
          </a:p>
          <a:p>
            <a:r>
              <a:rPr lang="en-US" sz="2400" dirty="0" smtClean="0"/>
              <a:t>if satisfies</a:t>
            </a:r>
            <a:endParaRPr lang="en-ID" sz="2400" dirty="0"/>
          </a:p>
        </p:txBody>
      </p:sp>
      <p:pic>
        <p:nvPicPr>
          <p:cNvPr id="20" name="Picture 19" descr="\documentclass{article}&#10;\usepackage{amsmath}&#10;\usepackage{amsfonts}&#10;\pagestyle{empty}&#10;\begin{document}&#10;&#10;$A \in \mathbb{R}^{n\times n}$&#10;&#10;&#10;\end{document}" title="IguanaTex Bitmap Display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8764" y="2007821"/>
            <a:ext cx="1295408" cy="232976"/>
          </a:xfrm>
          <a:prstGeom prst="rect">
            <a:avLst/>
          </a:prstGeom>
        </p:spPr>
      </p:pic>
      <p:pic>
        <p:nvPicPr>
          <p:cNvPr id="11" name="Picture 10" descr="\documentclass{article}&#10;\usepackage{amsmath}&#10;\usepackage{amsfonts}&#10;\pagestyle{empty}&#10;\begin{document}&#10;&#10;$v \in \mathbb{C}^n$&#10;&#10;&#10;\end{document}" title="IguanaTex Bitmap Display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7405" y="1992987"/>
            <a:ext cx="885073" cy="227472"/>
          </a:xfrm>
          <a:prstGeom prst="rect">
            <a:avLst/>
          </a:prstGeom>
        </p:spPr>
      </p:pic>
      <p:pic>
        <p:nvPicPr>
          <p:cNvPr id="13" name="Picture 12" descr="\documentclass{article}&#10;\usepackage{amsmath}&#10;\usepackage{amsfonts}&#10;\pagestyle{empty}&#10;\begin{document}&#10;&#10;$Av=\lambda v$&#10;&#10;&#10;\end{document}" title="IguanaTex Bitmap Display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2145" y="2377572"/>
            <a:ext cx="1108340" cy="222000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1075765" y="3426064"/>
            <a:ext cx="10394576" cy="12909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pic>
        <p:nvPicPr>
          <p:cNvPr id="27" name="Picture 26" descr="\documentclass{article}&#10;\usepackage{amsmath}&#10;\pagestyle{empty}&#10;\begin{document}&#10;&#10;\begin{align*}&#10;\begin{bmatrix}&#10;0 &amp; 1 \\ 1 &amp; 0&#10;\end{bmatrix}&#10;\end{align*}&#10;&#10;\end{document}" title="IguanaTex Bitmap Display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1336" y="3779597"/>
            <a:ext cx="646356" cy="607740"/>
          </a:xfrm>
          <a:prstGeom prst="rect">
            <a:avLst/>
          </a:prstGeom>
        </p:spPr>
      </p:pic>
      <p:pic>
        <p:nvPicPr>
          <p:cNvPr id="28" name="Picture 27" descr="\documentclass{article}&#10;\usepackage{amsmath}&#10;\pagestyle{empty}&#10;\begin{document}&#10;&#10;\begin{align*}&#10;\begin{bmatrix}&#10;1/2 &amp; 1/2 \\ 1 &amp; 0&#10;\end{bmatrix}&#10;\end{align*}&#10;&#10;\end{document}" title="IguanaTex Bitmap Display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9124" y="3779597"/>
            <a:ext cx="1152626" cy="608845"/>
          </a:xfrm>
          <a:prstGeom prst="rect">
            <a:avLst/>
          </a:prstGeom>
        </p:spPr>
      </p:pic>
      <p:pic>
        <p:nvPicPr>
          <p:cNvPr id="29" name="Picture 28" descr="\documentclass{article}&#10;\usepackage{amsmath}&#10;\pagestyle{empty}&#10;\begin{document}&#10;&#10;\begin{align*}&#10;\begin{bmatrix}&#10;1/2 &amp; 1/2 \\ 1/3 &amp; 1/2&#10;\end{bmatrix}&#10;\end{align*}&#10;&#10;\end{document}" title="IguanaTex Bitmap Display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8444" y="3733968"/>
            <a:ext cx="1152787" cy="609952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1116106" y="3446012"/>
            <a:ext cx="1061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Example:</a:t>
            </a:r>
            <a:endParaRPr lang="en-ID" dirty="0"/>
          </a:p>
        </p:txBody>
      </p:sp>
      <p:pic>
        <p:nvPicPr>
          <p:cNvPr id="5" name="Picture 4" descr="\documentclass{article}&#10;\usepackage{amsmath}&#10;\pagestyle{empty}&#10;\begin{document}&#10;&#10;&#10;$\lambda_1=1, \ \lambda_2=-1$&#10;&#10;&#10;\end{document}" title="IguanaTex Bitmap Display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955" y="4440110"/>
            <a:ext cx="1810765" cy="224059"/>
          </a:xfrm>
          <a:prstGeom prst="rect">
            <a:avLst/>
          </a:prstGeom>
        </p:spPr>
      </p:pic>
      <p:pic>
        <p:nvPicPr>
          <p:cNvPr id="6" name="Picture 5" descr="\documentclass{article}&#10;\usepackage{amsmath}&#10;\pagestyle{empty}&#10;\begin{document}&#10;&#10;&#10;$\lambda_1=-1/2, \ \lambda_2=1$&#10;&#10;&#10;\end{document}" title="IguanaTex Bitmap Display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3381" y="4440110"/>
            <a:ext cx="2064072" cy="253630"/>
          </a:xfrm>
          <a:prstGeom prst="rect">
            <a:avLst/>
          </a:prstGeom>
        </p:spPr>
      </p:pic>
      <p:pic>
        <p:nvPicPr>
          <p:cNvPr id="10" name="Picture 9" descr="\documentclass{article}&#10;\usepackage{amsmath}&#10;\pagestyle{empty}&#10;\begin{document}&#10;&#10;&#10;$\lambda_1=\frac{3+\sqrt{6}}{6}, \ \lambda_2=\frac{3-\sqrt{6}}{6}$&#10;&#10;&#10;\end{document}" title="IguanaTex Bitmap Display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1114" y="4356031"/>
            <a:ext cx="2524250" cy="34884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075765" y="4829390"/>
            <a:ext cx="9239250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62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376518"/>
            <a:ext cx="12192000" cy="64181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solidFill>
                  <a:schemeClr val="tx2"/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Stochastic matrices</a:t>
            </a:r>
            <a:endParaRPr lang="en-ID" sz="4000" dirty="0">
              <a:solidFill>
                <a:schemeClr val="tx2"/>
              </a:solidFill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9" name="タイトル 1">
            <a:extLst>
              <a:ext uri="{FF2B5EF4-FFF2-40B4-BE49-F238E27FC236}">
                <a16:creationId xmlns:a16="http://schemas.microsoft.com/office/drawing/2014/main" xmlns="" id="{9FFFDFAA-439A-3D15-EEC3-E45F2BADDC48}"/>
              </a:ext>
            </a:extLst>
          </p:cNvPr>
          <p:cNvSpPr txBox="1">
            <a:spLocks/>
          </p:cNvSpPr>
          <p:nvPr/>
        </p:nvSpPr>
        <p:spPr>
          <a:xfrm>
            <a:off x="1177577" y="6565073"/>
            <a:ext cx="9811586" cy="280115"/>
          </a:xfrm>
          <a:prstGeom prst="rect">
            <a:avLst/>
          </a:prstGeom>
          <a:noFill/>
          <a:effectLst/>
        </p:spPr>
        <p:txBody>
          <a:bodyPr lIns="0" tIns="0" rIns="0" bIns="0"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kumimoji="1" sz="2000" b="0" i="0" kern="1200" cap="none" spc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/>
                <a:latin typeface="A-OTF 黎ミン Pro M"/>
                <a:ea typeface="A-OTF 黎ミン Pro M"/>
                <a:cs typeface="A-OTF 黎ミン Pro M"/>
              </a:defRPr>
            </a:lvl1pPr>
          </a:lstStyle>
          <a:p>
            <a:pPr lvl="0" algn="ctr">
              <a:lnSpc>
                <a:spcPct val="110000"/>
              </a:lnSpc>
              <a:defRPr/>
            </a:pPr>
            <a:r>
              <a:rPr kumimoji="0" lang="en-US" sz="1600" dirty="0" smtClean="0">
                <a:ln>
                  <a:noFill/>
                </a:ln>
                <a:solidFill>
                  <a:schemeClr val="tx2"/>
                </a:solidFill>
                <a:latin typeface="CMU Sans Serif" panose="02000603000000000000" pitchFamily="50" charset="0"/>
                <a:ea typeface="CMU Sans Serif" panose="02000603000000000000" pitchFamily="50" charset="0"/>
                <a:cs typeface="CMU Sans Serif" panose="02000603000000000000" pitchFamily="50" charset="0"/>
              </a:rPr>
              <a:t>EE185523 2022E – 2</a:t>
            </a:r>
            <a:endParaRPr kumimoji="1" lang="en-US" altLang="ja-JP" sz="1600" i="0" u="none" strike="noStrike" kern="1200" cap="none" spc="0" normalizeH="0" baseline="0" noProof="0" dirty="0">
              <a:ln w="18415" cmpd="sng">
                <a:noFill/>
                <a:prstDash val="solid"/>
              </a:ln>
              <a:solidFill>
                <a:schemeClr val="tx2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048871" y="1374460"/>
            <a:ext cx="10408023" cy="35878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TextBox 2"/>
          <p:cNvSpPr txBox="1"/>
          <p:nvPr/>
        </p:nvSpPr>
        <p:spPr>
          <a:xfrm>
            <a:off x="1075765" y="1448690"/>
            <a:ext cx="15263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Definition:</a:t>
            </a:r>
            <a:endParaRPr lang="en-ID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102659" y="2284621"/>
            <a:ext cx="1011218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 smtClean="0"/>
              <a:t>Non-negative </a:t>
            </a:r>
            <a:r>
              <a:rPr lang="en-US" sz="2400" dirty="0" smtClean="0"/>
              <a:t>if </a:t>
            </a:r>
            <a:endParaRPr lang="en-US" sz="2400" b="1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b="1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 smtClean="0"/>
              <a:t>Row stochastic </a:t>
            </a:r>
            <a:r>
              <a:rPr lang="en-US" sz="2400" dirty="0" smtClean="0"/>
              <a:t>if non-negative and</a:t>
            </a:r>
          </a:p>
          <a:p>
            <a:r>
              <a:rPr lang="en-US" sz="2400" dirty="0" smtClean="0"/>
              <a:t> </a:t>
            </a:r>
            <a:endParaRPr lang="en-US" sz="2400" b="1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 smtClean="0"/>
              <a:t>Column stochastic </a:t>
            </a:r>
            <a:r>
              <a:rPr lang="en-US" sz="2400" dirty="0" smtClean="0"/>
              <a:t>if non-negative and</a:t>
            </a:r>
          </a:p>
          <a:p>
            <a:endParaRPr lang="en-US" sz="2400" b="1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 smtClean="0"/>
              <a:t>Doubly stochastic </a:t>
            </a:r>
            <a:r>
              <a:rPr lang="en-US" sz="2400" dirty="0" smtClean="0"/>
              <a:t>if row stochastic and column stochastic </a:t>
            </a:r>
            <a:endParaRPr lang="en-ID" sz="2400" b="1" dirty="0"/>
          </a:p>
        </p:txBody>
      </p:sp>
      <p:pic>
        <p:nvPicPr>
          <p:cNvPr id="10" name="Picture 9" descr="\documentclass{article}&#10;\usepackage{amsmath}&#10;\usepackage{amsfonts}&#10;\pagestyle{empty}&#10;\begin{document}&#10;&#10;$A \textbf{1}_n=\textbf{1}_n$&#10;&#10;&#10;\end{document}" title="IguanaTex Bitmap Display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0118" y="3086705"/>
            <a:ext cx="1280737" cy="270890"/>
          </a:xfrm>
          <a:prstGeom prst="rect">
            <a:avLst/>
          </a:prstGeom>
        </p:spPr>
      </p:pic>
      <p:pic>
        <p:nvPicPr>
          <p:cNvPr id="12" name="Picture 11" descr="\documentclass{article}&#10;\usepackage{amsmath}&#10;\usepackage{amsfonts}&#10;\pagestyle{empty}&#10;\begin{document}&#10;&#10;$A^{\mathrm{T}} \textbf{1}_n=\textbf{1}_n$&#10;&#10;&#10;\end{document}" title="IguanaTex Bitmap Display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354" y="3757448"/>
            <a:ext cx="1471339" cy="310438"/>
          </a:xfrm>
          <a:prstGeom prst="rect">
            <a:avLst/>
          </a:prstGeom>
        </p:spPr>
      </p:pic>
      <p:pic>
        <p:nvPicPr>
          <p:cNvPr id="14" name="Picture 13" descr="\documentclass{article}&#10;\usepackage{amsmath}&#10;\usepackage{amsfonts}&#10;\pagestyle{empty}&#10;\begin{document}&#10;&#10;$A$&#10;&#10;&#10;\end{document}" title="IguanaTex Bitmap Display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941010"/>
            <a:ext cx="209404" cy="22389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787192" y="1859069"/>
            <a:ext cx="473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is:</a:t>
            </a:r>
            <a:endParaRPr lang="en-ID" sz="2400" dirty="0"/>
          </a:p>
        </p:txBody>
      </p:sp>
      <p:sp>
        <p:nvSpPr>
          <p:cNvPr id="16" name="Rectangle 15"/>
          <p:cNvSpPr/>
          <p:nvPr/>
        </p:nvSpPr>
        <p:spPr>
          <a:xfrm>
            <a:off x="1062318" y="5118216"/>
            <a:ext cx="10394576" cy="12909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7" name="TextBox 16"/>
          <p:cNvSpPr txBox="1"/>
          <p:nvPr/>
        </p:nvSpPr>
        <p:spPr>
          <a:xfrm>
            <a:off x="1102659" y="5138164"/>
            <a:ext cx="1061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Example:</a:t>
            </a:r>
            <a:endParaRPr lang="en-ID" dirty="0"/>
          </a:p>
        </p:txBody>
      </p:sp>
      <p:pic>
        <p:nvPicPr>
          <p:cNvPr id="19" name="Picture 18" descr="\documentclass{article}&#10;\usepackage{amsmath}&#10;\pagestyle{empty}&#10;\begin{document}&#10;&#10;\begin{align*}&#10;\begin{bmatrix}&#10;0 &amp; 1 \\ 1 &amp; 0&#10;\end{bmatrix}&#10;\end{align*}&#10;&#10;\end{document}" title="IguanaTex Bitmap Display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7889" y="5471749"/>
            <a:ext cx="646356" cy="607740"/>
          </a:xfrm>
          <a:prstGeom prst="rect">
            <a:avLst/>
          </a:prstGeom>
        </p:spPr>
      </p:pic>
      <p:pic>
        <p:nvPicPr>
          <p:cNvPr id="21" name="Picture 20" descr="\documentclass{article}&#10;\usepackage{amsmath}&#10;\pagestyle{empty}&#10;\begin{document}&#10;&#10;\begin{align*}&#10;\begin{bmatrix}&#10;1/2 &amp; 1/2 \\ 1 &amp; 0&#10;\end{bmatrix}&#10;\end{align*}&#10;&#10;\end{document}" title="IguanaTex Bitmap Display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5677" y="5471749"/>
            <a:ext cx="1152626" cy="608845"/>
          </a:xfrm>
          <a:prstGeom prst="rect">
            <a:avLst/>
          </a:prstGeom>
        </p:spPr>
      </p:pic>
      <p:pic>
        <p:nvPicPr>
          <p:cNvPr id="23" name="Picture 22" descr="\documentclass{article}&#10;\usepackage{amsmath}&#10;\pagestyle{empty}&#10;\begin{document}&#10;&#10;\begin{align*}&#10;\begin{bmatrix}&#10;1/2 &amp; 1/2 \\ 1/3 &amp; 1/2&#10;\end{bmatrix}&#10;\end{align*}&#10;&#10;\end{document}" title="IguanaTex Bitmap Display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3370" y="5470644"/>
            <a:ext cx="1152787" cy="609952"/>
          </a:xfrm>
          <a:prstGeom prst="rect">
            <a:avLst/>
          </a:prstGeom>
        </p:spPr>
      </p:pic>
      <p:pic>
        <p:nvPicPr>
          <p:cNvPr id="25" name="Picture 24" descr="\documentclass{article}&#10;\usepackage{amsmath}&#10;\pagestyle{empty}&#10;\begin{document}&#10;&#10;$a_{ij}\geq 0, \ \forall a_{ij}$&#10;&#10;&#10;\end{document}" title="IguanaTex Bitmap Display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9770" y="2338452"/>
            <a:ext cx="1664440" cy="299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453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376518"/>
            <a:ext cx="12192000" cy="64181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solidFill>
                  <a:schemeClr val="tx2"/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Spectral properties</a:t>
            </a:r>
            <a:endParaRPr lang="en-ID" sz="4000" dirty="0">
              <a:solidFill>
                <a:schemeClr val="tx2"/>
              </a:solidFill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9" name="タイトル 1">
            <a:extLst>
              <a:ext uri="{FF2B5EF4-FFF2-40B4-BE49-F238E27FC236}">
                <a16:creationId xmlns:a16="http://schemas.microsoft.com/office/drawing/2014/main" xmlns="" id="{9FFFDFAA-439A-3D15-EEC3-E45F2BADDC48}"/>
              </a:ext>
            </a:extLst>
          </p:cNvPr>
          <p:cNvSpPr txBox="1">
            <a:spLocks/>
          </p:cNvSpPr>
          <p:nvPr/>
        </p:nvSpPr>
        <p:spPr>
          <a:xfrm>
            <a:off x="1177577" y="6565073"/>
            <a:ext cx="9811586" cy="280115"/>
          </a:xfrm>
          <a:prstGeom prst="rect">
            <a:avLst/>
          </a:prstGeom>
          <a:noFill/>
          <a:effectLst/>
        </p:spPr>
        <p:txBody>
          <a:bodyPr lIns="0" tIns="0" rIns="0" bIns="0"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kumimoji="1" sz="2000" b="0" i="0" kern="1200" cap="none" spc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/>
                <a:latin typeface="A-OTF 黎ミン Pro M"/>
                <a:ea typeface="A-OTF 黎ミン Pro M"/>
                <a:cs typeface="A-OTF 黎ミン Pro M"/>
              </a:defRPr>
            </a:lvl1pPr>
          </a:lstStyle>
          <a:p>
            <a:pPr lvl="0" algn="ctr">
              <a:lnSpc>
                <a:spcPct val="110000"/>
              </a:lnSpc>
              <a:defRPr/>
            </a:pPr>
            <a:r>
              <a:rPr kumimoji="0" lang="en-US" sz="1600" dirty="0" smtClean="0">
                <a:ln>
                  <a:noFill/>
                </a:ln>
                <a:solidFill>
                  <a:schemeClr val="tx2"/>
                </a:solidFill>
                <a:latin typeface="CMU Sans Serif" panose="02000603000000000000" pitchFamily="50" charset="0"/>
                <a:ea typeface="CMU Sans Serif" panose="02000603000000000000" pitchFamily="50" charset="0"/>
                <a:cs typeface="CMU Sans Serif" panose="02000603000000000000" pitchFamily="50" charset="0"/>
              </a:rPr>
              <a:t>EE185523 2022E – 2</a:t>
            </a:r>
            <a:endParaRPr kumimoji="1" lang="en-US" altLang="ja-JP" sz="1600" i="0" u="none" strike="noStrike" kern="1200" cap="none" spc="0" normalizeH="0" baseline="0" noProof="0" dirty="0">
              <a:ln w="18415" cmpd="sng">
                <a:noFill/>
                <a:prstDash val="solid"/>
              </a:ln>
              <a:solidFill>
                <a:schemeClr val="tx2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74060" y="5153083"/>
            <a:ext cx="10408023" cy="94627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TextBox 2"/>
          <p:cNvSpPr txBox="1"/>
          <p:nvPr/>
        </p:nvSpPr>
        <p:spPr>
          <a:xfrm>
            <a:off x="900954" y="5227313"/>
            <a:ext cx="12073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Lemma:</a:t>
            </a:r>
            <a:endParaRPr lang="en-ID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1328865" y="5637691"/>
            <a:ext cx="8541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For a row-stochastic matrix    , the largest eigenvalue norm is 1</a:t>
            </a:r>
            <a:endParaRPr lang="en-ID" sz="2400" dirty="0"/>
          </a:p>
        </p:txBody>
      </p:sp>
      <p:pic>
        <p:nvPicPr>
          <p:cNvPr id="14" name="Picture 13" descr="\documentclass{article}&#10;\usepackage{amsmath}&#10;\usepackage{amsfonts}&#10;\pagestyle{empty}&#10;\begin{document}&#10;&#10;$A$&#10;&#10;&#10;\end{document}" title="IguanaTex Bitmap Display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3492" y="5741571"/>
            <a:ext cx="209404" cy="223892"/>
          </a:xfrm>
          <a:prstGeom prst="rect">
            <a:avLst/>
          </a:prstGeom>
        </p:spPr>
      </p:pic>
      <p:pic>
        <p:nvPicPr>
          <p:cNvPr id="1026" name="Picture 2" descr="Twitter \ Gabriel Peyré على تويتر: &quot;Gershgorin circle theorem locates the  eigenvalues of a matrix in the union of disks centered at the diagonal  entries. Implies invisibility of diagonally dominant matrices.  https://t.co/XSvyXCzuqI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6762" y="1115156"/>
            <a:ext cx="5417857" cy="4063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923184" y="1115156"/>
            <a:ext cx="32335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Gersgorin</a:t>
            </a:r>
            <a:r>
              <a:rPr lang="en-US" sz="2400" dirty="0" smtClean="0"/>
              <a:t> disk theorem:</a:t>
            </a:r>
            <a:endParaRPr lang="en-ID" sz="2400" dirty="0"/>
          </a:p>
        </p:txBody>
      </p:sp>
      <p:sp>
        <p:nvSpPr>
          <p:cNvPr id="4" name="Rectangle 3"/>
          <p:cNvSpPr/>
          <p:nvPr/>
        </p:nvSpPr>
        <p:spPr>
          <a:xfrm>
            <a:off x="4234592" y="4925457"/>
            <a:ext cx="279698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D" sz="1100" dirty="0"/>
              <a:t>https://www.geogebra.org/m/wDEj3Xg9</a:t>
            </a:r>
          </a:p>
        </p:txBody>
      </p:sp>
    </p:spTree>
    <p:extLst>
      <p:ext uri="{BB962C8B-B14F-4D97-AF65-F5344CB8AC3E}">
        <p14:creationId xmlns:p14="http://schemas.microsoft.com/office/powerpoint/2010/main" val="3452283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376518"/>
            <a:ext cx="12192000" cy="64181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solidFill>
                  <a:schemeClr val="tx2"/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Irreducibility and primitive matrices</a:t>
            </a:r>
            <a:endParaRPr lang="en-ID" sz="4000" dirty="0">
              <a:solidFill>
                <a:schemeClr val="tx2"/>
              </a:solidFill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9" name="タイトル 1">
            <a:extLst>
              <a:ext uri="{FF2B5EF4-FFF2-40B4-BE49-F238E27FC236}">
                <a16:creationId xmlns:a16="http://schemas.microsoft.com/office/drawing/2014/main" xmlns="" id="{9FFFDFAA-439A-3D15-EEC3-E45F2BADDC48}"/>
              </a:ext>
            </a:extLst>
          </p:cNvPr>
          <p:cNvSpPr txBox="1">
            <a:spLocks/>
          </p:cNvSpPr>
          <p:nvPr/>
        </p:nvSpPr>
        <p:spPr>
          <a:xfrm>
            <a:off x="1177577" y="6565073"/>
            <a:ext cx="9811586" cy="280115"/>
          </a:xfrm>
          <a:prstGeom prst="rect">
            <a:avLst/>
          </a:prstGeom>
          <a:noFill/>
          <a:effectLst/>
        </p:spPr>
        <p:txBody>
          <a:bodyPr lIns="0" tIns="0" rIns="0" bIns="0"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kumimoji="1" sz="2000" b="0" i="0" kern="1200" cap="none" spc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/>
                <a:latin typeface="A-OTF 黎ミン Pro M"/>
                <a:ea typeface="A-OTF 黎ミン Pro M"/>
                <a:cs typeface="A-OTF 黎ミン Pro M"/>
              </a:defRPr>
            </a:lvl1pPr>
          </a:lstStyle>
          <a:p>
            <a:pPr lvl="0" algn="ctr">
              <a:lnSpc>
                <a:spcPct val="110000"/>
              </a:lnSpc>
              <a:defRPr/>
            </a:pPr>
            <a:r>
              <a:rPr kumimoji="0" lang="en-US" sz="1600" dirty="0" smtClean="0">
                <a:ln>
                  <a:noFill/>
                </a:ln>
                <a:solidFill>
                  <a:schemeClr val="tx2"/>
                </a:solidFill>
                <a:latin typeface="CMU Sans Serif" panose="02000603000000000000" pitchFamily="50" charset="0"/>
                <a:ea typeface="CMU Sans Serif" panose="02000603000000000000" pitchFamily="50" charset="0"/>
                <a:cs typeface="CMU Sans Serif" panose="02000603000000000000" pitchFamily="50" charset="0"/>
              </a:rPr>
              <a:t>EE185523 2022E – 2</a:t>
            </a:r>
            <a:endParaRPr kumimoji="1" lang="en-US" altLang="ja-JP" sz="1600" i="0" u="none" strike="noStrike" kern="1200" cap="none" spc="0" normalizeH="0" baseline="0" noProof="0" dirty="0">
              <a:ln w="18415" cmpd="sng">
                <a:noFill/>
                <a:prstDash val="solid"/>
              </a:ln>
              <a:solidFill>
                <a:schemeClr val="tx2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48871" y="1374460"/>
            <a:ext cx="10408023" cy="47333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TextBox 5"/>
          <p:cNvSpPr txBox="1"/>
          <p:nvPr/>
        </p:nvSpPr>
        <p:spPr>
          <a:xfrm>
            <a:off x="1075765" y="1448690"/>
            <a:ext cx="15263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Definition:</a:t>
            </a:r>
            <a:endParaRPr lang="en-ID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102659" y="2284663"/>
            <a:ext cx="101121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 smtClean="0"/>
              <a:t>Irreducible </a:t>
            </a:r>
            <a:r>
              <a:rPr lang="en-US" sz="2400" dirty="0" smtClean="0"/>
              <a:t>if non-negative and              is positive</a:t>
            </a:r>
          </a:p>
          <a:p>
            <a:r>
              <a:rPr lang="en-US" sz="2400" dirty="0" smtClean="0"/>
              <a:t> </a:t>
            </a:r>
            <a:endParaRPr lang="en-US" sz="2400" b="1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 smtClean="0"/>
              <a:t>Primitive </a:t>
            </a:r>
            <a:r>
              <a:rPr lang="en-US" sz="2400" dirty="0" smtClean="0"/>
              <a:t>if there exists non-negative         such that      positive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/>
              <a:t>A primitive matrix is always irreducible</a:t>
            </a:r>
          </a:p>
          <a:p>
            <a:endParaRPr lang="en-US" sz="2400" b="1" dirty="0" smtClean="0"/>
          </a:p>
        </p:txBody>
      </p:sp>
      <p:pic>
        <p:nvPicPr>
          <p:cNvPr id="3" name="Picture 2" descr="\documentclass{article}&#10;\usepackage{amsmath}&#10;\usepackage{amsfonts}&#10;\pagestyle{empty}&#10;\begin{document}&#10;&#10;$\sum_{k=0}^{n-1} A^k$&#10;&#10;&#10;\end{document}" title="IguanaTex Bitmap Display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1407" y="2284663"/>
            <a:ext cx="1182949" cy="400747"/>
          </a:xfrm>
          <a:prstGeom prst="rect">
            <a:avLst/>
          </a:prstGeom>
        </p:spPr>
      </p:pic>
      <p:pic>
        <p:nvPicPr>
          <p:cNvPr id="13" name="Picture 12" descr="\documentclass{article}&#10;\usepackage{amsmath}&#10;\usepackage{amsfonts}&#10;\pagestyle{empty}&#10;\begin{document}&#10;&#10;$k\in \mathbb{N}$&#10;&#10;&#10;\end{document}" title="IguanaTex Bitmap Display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1235" y="3098940"/>
            <a:ext cx="738665" cy="225100"/>
          </a:xfrm>
          <a:prstGeom prst="rect">
            <a:avLst/>
          </a:prstGeom>
        </p:spPr>
      </p:pic>
      <p:pic>
        <p:nvPicPr>
          <p:cNvPr id="14" name="Picture 13" descr="\documentclass{article}&#10;\usepackage{amsmath}&#10;\pagestyle{empty}&#10;\begin{document}&#10;&#10;$A^k$&#10;&#10;&#10;\end{document}" title="IguanaTex Bitmap Display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5543" y="3066143"/>
            <a:ext cx="338375" cy="25789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18160" y="4592987"/>
            <a:ext cx="9269441" cy="1437435"/>
          </a:xfrm>
          <a:prstGeom prst="rect">
            <a:avLst/>
          </a:prstGeom>
        </p:spPr>
      </p:pic>
      <p:pic>
        <p:nvPicPr>
          <p:cNvPr id="16" name="Picture 15" descr="\documentclass{article}&#10;\usepackage{amsmath}&#10;\usepackage{amsfonts}&#10;\pagestyle{empty}&#10;\begin{document}&#10;&#10;$A$&#10;&#10;&#10;\end{document}" title="IguanaTex Bitmap Display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941010"/>
            <a:ext cx="209404" cy="223892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787192" y="1859069"/>
            <a:ext cx="473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is:</a:t>
            </a:r>
            <a:endParaRPr lang="en-ID" sz="2400" dirty="0"/>
          </a:p>
        </p:txBody>
      </p:sp>
    </p:spTree>
    <p:extLst>
      <p:ext uri="{BB962C8B-B14F-4D97-AF65-F5344CB8AC3E}">
        <p14:creationId xmlns:p14="http://schemas.microsoft.com/office/powerpoint/2010/main" val="2451263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376518"/>
            <a:ext cx="12192000" cy="64181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err="1" smtClean="0">
                <a:solidFill>
                  <a:schemeClr val="tx2"/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Perron-Frobenius</a:t>
            </a:r>
            <a:r>
              <a:rPr lang="en-US" sz="4000" dirty="0" smtClean="0">
                <a:solidFill>
                  <a:schemeClr val="tx2"/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 theory</a:t>
            </a:r>
            <a:endParaRPr lang="en-ID" sz="4000" dirty="0">
              <a:solidFill>
                <a:schemeClr val="tx2"/>
              </a:solidFill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9" name="タイトル 1">
            <a:extLst>
              <a:ext uri="{FF2B5EF4-FFF2-40B4-BE49-F238E27FC236}">
                <a16:creationId xmlns:a16="http://schemas.microsoft.com/office/drawing/2014/main" xmlns="" id="{9FFFDFAA-439A-3D15-EEC3-E45F2BADDC48}"/>
              </a:ext>
            </a:extLst>
          </p:cNvPr>
          <p:cNvSpPr txBox="1">
            <a:spLocks/>
          </p:cNvSpPr>
          <p:nvPr/>
        </p:nvSpPr>
        <p:spPr>
          <a:xfrm>
            <a:off x="1177577" y="6565073"/>
            <a:ext cx="9811586" cy="280115"/>
          </a:xfrm>
          <a:prstGeom prst="rect">
            <a:avLst/>
          </a:prstGeom>
          <a:noFill/>
          <a:effectLst/>
        </p:spPr>
        <p:txBody>
          <a:bodyPr lIns="0" tIns="0" rIns="0" bIns="0"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kumimoji="1" sz="2000" b="0" i="0" kern="1200" cap="none" spc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/>
                <a:latin typeface="A-OTF 黎ミン Pro M"/>
                <a:ea typeface="A-OTF 黎ミン Pro M"/>
                <a:cs typeface="A-OTF 黎ミン Pro M"/>
              </a:defRPr>
            </a:lvl1pPr>
          </a:lstStyle>
          <a:p>
            <a:pPr lvl="0" algn="ctr">
              <a:lnSpc>
                <a:spcPct val="110000"/>
              </a:lnSpc>
              <a:defRPr/>
            </a:pPr>
            <a:r>
              <a:rPr kumimoji="0" lang="en-US" sz="1600" dirty="0" smtClean="0">
                <a:ln>
                  <a:noFill/>
                </a:ln>
                <a:solidFill>
                  <a:schemeClr val="tx2"/>
                </a:solidFill>
                <a:latin typeface="CMU Sans Serif" panose="02000603000000000000" pitchFamily="50" charset="0"/>
                <a:ea typeface="CMU Sans Serif" panose="02000603000000000000" pitchFamily="50" charset="0"/>
                <a:cs typeface="CMU Sans Serif" panose="02000603000000000000" pitchFamily="50" charset="0"/>
              </a:rPr>
              <a:t>EE185523 2022E – 2</a:t>
            </a:r>
            <a:endParaRPr kumimoji="1" lang="en-US" altLang="ja-JP" sz="1600" i="0" u="none" strike="noStrike" kern="1200" cap="none" spc="0" normalizeH="0" baseline="0" noProof="0" dirty="0">
              <a:ln w="18415" cmpd="sng">
                <a:noFill/>
                <a:prstDash val="solid"/>
              </a:ln>
              <a:solidFill>
                <a:schemeClr val="tx2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48871" y="1374460"/>
            <a:ext cx="10408023" cy="47333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TextBox 4"/>
          <p:cNvSpPr txBox="1"/>
          <p:nvPr/>
        </p:nvSpPr>
        <p:spPr>
          <a:xfrm>
            <a:off x="1075765" y="1448690"/>
            <a:ext cx="37160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Perron-Frobenius</a:t>
            </a:r>
            <a:r>
              <a:rPr lang="en-US" sz="2400" dirty="0" smtClean="0"/>
              <a:t> Theorem:</a:t>
            </a:r>
            <a:endParaRPr lang="en-ID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075765" y="2233781"/>
            <a:ext cx="101121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/>
              <a:t> there exists a real eigenvalue                 for all other eigenvalues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 </a:t>
            </a:r>
            <a:r>
              <a:rPr lang="en-US" sz="2400" dirty="0" smtClean="0"/>
              <a:t>the eigenvectors of    can be selected non-negative 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497097" y="1908147"/>
            <a:ext cx="48364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If    is non-negative, then </a:t>
            </a:r>
            <a:endParaRPr lang="en-ID" sz="2400" dirty="0"/>
          </a:p>
        </p:txBody>
      </p:sp>
      <p:pic>
        <p:nvPicPr>
          <p:cNvPr id="2" name="Picture 1" descr="\documentclass{article}&#10;\usepackage{amsmath}&#10;\pagestyle{empty}&#10;\begin{document}&#10;&#10;$A$&#10;&#10;&#10;\end{document}" title="IguanaTex Bitmap Display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9054" y="1998898"/>
            <a:ext cx="209675" cy="219243"/>
          </a:xfrm>
          <a:prstGeom prst="rect">
            <a:avLst/>
          </a:prstGeom>
        </p:spPr>
      </p:pic>
      <p:pic>
        <p:nvPicPr>
          <p:cNvPr id="3" name="Picture 2" descr="\documentclass{article}&#10;\usepackage{amsmath}&#10;\usepackage{amsfonts}&#10;\pagestyle{empty}&#10;\begin{document}&#10;&#10;$\lambda\geq|\mu|\geq 0$&#10;&#10;&#10;\end{document}" title="IguanaTex Bitmap Display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7005" y="2277216"/>
            <a:ext cx="1469707" cy="313836"/>
          </a:xfrm>
          <a:prstGeom prst="rect">
            <a:avLst/>
          </a:prstGeom>
        </p:spPr>
      </p:pic>
      <p:pic>
        <p:nvPicPr>
          <p:cNvPr id="16" name="Picture 15" descr="\documentclass{article}&#10;\usepackage{amsmath}&#10;\usepackage{amsfonts}&#10;\pagestyle{empty}&#10;\begin{document}&#10;&#10;$\mu$&#10;&#10;&#10;\end{document}" title="IguanaTex Bitmap Display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2506" y="2355118"/>
            <a:ext cx="165342" cy="207964"/>
          </a:xfrm>
          <a:prstGeom prst="rect">
            <a:avLst/>
          </a:prstGeom>
        </p:spPr>
      </p:pic>
      <p:pic>
        <p:nvPicPr>
          <p:cNvPr id="18" name="Picture 17" descr="\documentclass{article}&#10;\usepackage{amsmath}&#10;\usepackage{amsfonts}&#10;\pagestyle{empty}&#10;\begin{document}&#10;&#10;$\lambda$&#10;&#10;&#10;\end{document}" title="IguanaTex Bitmap Display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358" y="2667846"/>
            <a:ext cx="150666" cy="222121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497096" y="3132968"/>
            <a:ext cx="6934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If additionally     is irreducible, then </a:t>
            </a:r>
            <a:endParaRPr lang="en-ID" sz="2400" dirty="0"/>
          </a:p>
        </p:txBody>
      </p:sp>
      <p:pic>
        <p:nvPicPr>
          <p:cNvPr id="20" name="Picture 19" descr="\documentclass{article}&#10;\usepackage{amsmath}&#10;\pagestyle{empty}&#10;\begin{document}&#10;&#10;$A$&#10;&#10;&#10;\end{document}" title="IguanaTex Bitmap Display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5807" y="3201660"/>
            <a:ext cx="209675" cy="219243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048871" y="3489595"/>
            <a:ext cx="101121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/>
              <a:t> the eigenvalue    is strictly positive and simple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/>
              <a:t> the eigenvectors of    are unique and positive </a:t>
            </a:r>
          </a:p>
        </p:txBody>
      </p:sp>
      <p:pic>
        <p:nvPicPr>
          <p:cNvPr id="22" name="Picture 21" descr="\documentclass{article}&#10;\usepackage{amsmath}&#10;\usepackage{amsfonts}&#10;\pagestyle{empty}&#10;\begin{document}&#10;&#10;$\lambda$&#10;&#10;&#10;\end{document}" title="IguanaTex Bitmap Display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4170" y="3590770"/>
            <a:ext cx="150666" cy="222121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1497096" y="4644018"/>
            <a:ext cx="6934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If additionally     is primitive, then </a:t>
            </a:r>
            <a:endParaRPr lang="en-ID" sz="2400" dirty="0"/>
          </a:p>
        </p:txBody>
      </p:sp>
      <p:pic>
        <p:nvPicPr>
          <p:cNvPr id="25" name="Picture 24" descr="\documentclass{article}&#10;\usepackage{amsmath}&#10;\pagestyle{empty}&#10;\begin{document}&#10;&#10;$A$&#10;&#10;&#10;\end{document}" title="IguanaTex Bitmap Display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5807" y="4712710"/>
            <a:ext cx="209675" cy="219243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1075765" y="4973703"/>
            <a:ext cx="101121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/>
              <a:t> the eigenvalue    satisfies </a:t>
            </a:r>
          </a:p>
        </p:txBody>
      </p:sp>
      <p:pic>
        <p:nvPicPr>
          <p:cNvPr id="27" name="Picture 26" descr="\documentclass{article}&#10;\usepackage{amsmath}&#10;\usepackage{amsfonts}&#10;\pagestyle{empty}&#10;\begin{document}&#10;&#10;$\lambda$&#10;&#10;&#10;\end{document}" title="IguanaTex Bitmap Display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0644" y="5080027"/>
            <a:ext cx="150666" cy="222121"/>
          </a:xfrm>
          <a:prstGeom prst="rect">
            <a:avLst/>
          </a:prstGeom>
        </p:spPr>
      </p:pic>
      <p:pic>
        <p:nvPicPr>
          <p:cNvPr id="30" name="Picture 29" descr="\documentclass{article}&#10;\usepackage{amsmath}&#10;\usepackage{amsfonts}&#10;\pagestyle{empty}&#10;\begin{document}&#10;&#10;$\lambda &gt; |\mu|$&#10;&#10;&#10;\end{document}" title="IguanaTex Bitmap Display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502" y="5014919"/>
            <a:ext cx="894368" cy="319233"/>
          </a:xfrm>
          <a:prstGeom prst="rect">
            <a:avLst/>
          </a:prstGeom>
        </p:spPr>
      </p:pic>
      <p:pic>
        <p:nvPicPr>
          <p:cNvPr id="31" name="Picture 30" descr="\documentclass{article}&#10;\usepackage{amsmath}&#10;\usepackage{amsfonts}&#10;\pagestyle{empty}&#10;\begin{document}&#10;&#10;$\lambda$&#10;&#10;&#10;\end{document}" title="IguanaTex Bitmap Display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7464" y="3932199"/>
            <a:ext cx="150666" cy="222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461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3,01299"/>
  <p:tag name="ORIGINALWIDTH" val="303,7924"/>
  <p:tag name="LATEXADDIN" val="\documentclass{article}&#10;\usepackage{amsmath}&#10;\usepackage{amsfonts}&#10;\pagestyle{empty}&#10;\begin{document}&#10;&#10;$\lambda \in \mathbb{C}$&#10;&#10;&#10;\end{document}"/>
  <p:tag name="IGUANATEXSIZE" val="24"/>
  <p:tag name="IGUANATEXCURSOR" val="126"/>
  <p:tag name="TRANSPARENCY" val="True"/>
  <p:tag name="FILENAME" val=""/>
  <p:tag name="LATEXENGINEID" val="1"/>
  <p:tag name="TEMPFOLDER" val="C:\iguana\"/>
  <p:tag name="LATEXFORMHEIGHT" val="312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3,01299"/>
  <p:tag name="ORIGINALWIDTH" val="360,8003"/>
  <p:tag name="LATEXADDIN" val="\documentclass{article}&#10;\usepackage{amsmath}&#10;\usepackage{amsfonts}&#10;\pagestyle{empty}&#10;\begin{document}&#10;&#10;$v \in \mathbb{C}^n$&#10;&#10;&#10;\end{document}"/>
  <p:tag name="IGUANATEXSIZE" val="24"/>
  <p:tag name="IGUANATEXCURSOR" val="65"/>
  <p:tag name="TRANSPARENCY" val="True"/>
  <p:tag name="FILENAME" val=""/>
  <p:tag name="LATEXENGINEID" val="1"/>
  <p:tag name="TEMPFOLDER" val="C:\iguana\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,76268"/>
  <p:tag name="ORIGINALWIDTH" val="450,8129"/>
  <p:tag name="LATEXADDIN" val="\documentclass{article}&#10;\usepackage{amsmath}&#10;\usepackage{amsfonts}&#10;\pagestyle{empty}&#10;\begin{document}&#10;&#10;$Av=\lambda v$&#10;&#10;&#10;\end{document}"/>
  <p:tag name="IGUANATEXSIZE" val="24"/>
  <p:tag name="IGUANATEXCURSOR" val="116"/>
  <p:tag name="TRANSPARENCY" val="True"/>
  <p:tag name="FILENAME" val=""/>
  <p:tag name="LATEXENGINEID" val="1"/>
  <p:tag name="TEMPFOLDER" val="C:\iguana\"/>
  <p:tag name="LATEXFORMHEIGHT" val="312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8,5417"/>
  <p:tag name="ORIGINALWIDTH" val="318,0444"/>
  <p:tag name="LATEXADDIN" val="\documentclass{article}&#10;\usepackage{amsmath}&#10;\pagestyle{empty}&#10;\begin{document}&#10;&#10;\begin{align*}&#10;\begin{bmatrix}&#10;0 &amp; 1 \\ 1 &amp; 0&#10;\end{bmatrix}&#10;\end{align*}&#10;&#10;\end{document}"/>
  <p:tag name="IGUANATEXSIZE" val="20"/>
  <p:tag name="IGUANATEXCURSOR" val="152"/>
  <p:tag name="TRANSPARENCY" val="True"/>
  <p:tag name="FILENAME" val=""/>
  <p:tag name="LATEXENGINEID" val="1"/>
  <p:tag name="TEMPFOLDER" val="C:\iguana\"/>
  <p:tag name="LATEXFORMHEIGHT" val="312"/>
  <p:tag name="LATEXFORMWIDTH" val="384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8,5417"/>
  <p:tag name="ORIGINALWIDTH" val="567,0792"/>
  <p:tag name="LATEXADDIN" val="\documentclass{article}&#10;\usepackage{amsmath}&#10;\pagestyle{empty}&#10;\begin{document}&#10;&#10;\begin{align*}&#10;\begin{bmatrix}&#10;1/2 &amp; 1/2 \\ 1 &amp; 0&#10;\end{bmatrix}&#10;\end{align*}&#10;&#10;\end{document}"/>
  <p:tag name="IGUANATEXSIZE" val="20"/>
  <p:tag name="IGUANATEXCURSOR" val="121"/>
  <p:tag name="TRANSPARENCY" val="True"/>
  <p:tag name="FILENAME" val=""/>
  <p:tag name="LATEXENGINEID" val="1"/>
  <p:tag name="TEMPFOLDER" val="C:\iguana\"/>
  <p:tag name="LATEXFORMHEIGHT" val="312"/>
  <p:tag name="LATEXFORMWIDTH" val="384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8,5417"/>
  <p:tag name="ORIGINALWIDTH" val="567,0792"/>
  <p:tag name="LATEXADDIN" val="\documentclass{article}&#10;\usepackage{amsmath}&#10;\pagestyle{empty}&#10;\begin{document}&#10;&#10;\begin{align*}&#10;\begin{bmatrix}&#10;1/2 &amp; 1/2 \\ 1/3 &amp; 1/2&#10;\end{bmatrix}&#10;\end{align*}&#10;&#10;\end{document}"/>
  <p:tag name="IGUANATEXSIZE" val="20"/>
  <p:tag name="IGUANATEXCURSOR" val="128"/>
  <p:tag name="TRANSPARENCY" val="True"/>
  <p:tag name="FILENAME" val=""/>
  <p:tag name="LATEXENGINEID" val="1"/>
  <p:tag name="TEMPFOLDER" val="C:\iguana\"/>
  <p:tag name="LATEXFORMHEIGHT" val="312"/>
  <p:tag name="LATEXFORMWIDTH" val="384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,2654"/>
  <p:tag name="ORIGINALWIDTH" val="891,1243"/>
  <p:tag name="LATEXADDIN" val="\documentclass{article}&#10;\usepackage{amsmath}&#10;\pagestyle{empty}&#10;\begin{document}&#10;&#10;&#10;$\lambda_1=1, \ \lambda_2=-1$&#10;&#10;&#10;\end{document}"/>
  <p:tag name="IGUANATEXSIZE" val="20"/>
  <p:tag name="IGUANATEXCURSOR" val="110"/>
  <p:tag name="TRANSPARENCY" val="True"/>
  <p:tag name="FILENAME" val=""/>
  <p:tag name="LATEXENGINEID" val="1"/>
  <p:tag name="TEMPFOLDER" val="C:\iguana\"/>
  <p:tag name="LATEXFORMHEIGHT" val="312"/>
  <p:tag name="LATEXFORMWIDTH" val="384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174"/>
  <p:tag name="ORIGINALWIDTH" val="1015,642"/>
  <p:tag name="LATEXADDIN" val="\documentclass{article}&#10;\usepackage{amsmath}&#10;\pagestyle{empty}&#10;\begin{document}&#10;&#10;&#10;$\lambda_1=-1/2, \ \lambda_2=1$&#10;&#10;&#10;\end{document}"/>
  <p:tag name="IGUANATEXSIZE" val="20"/>
  <p:tag name="IGUANATEXCURSOR" val="111"/>
  <p:tag name="TRANSPARENCY" val="True"/>
  <p:tag name="FILENAME" val=""/>
  <p:tag name="LATEXENGINEID" val="1"/>
  <p:tag name="TEMPFOLDER" val="C:\iguana\"/>
  <p:tag name="LATEXFORMHEIGHT" val="312"/>
  <p:tag name="LATEXFORMWIDTH" val="384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70,2738"/>
  <p:tag name="ORIGINALWIDTH" val="1240,673"/>
  <p:tag name="LATEXADDIN" val="\documentclass{article}&#10;\usepackage{amsmath}&#10;\pagestyle{empty}&#10;\begin{document}&#10;&#10;&#10;$\lambda_1=\frac{3+\sqrt{6}}{6}, \ \lambda_2=\frac{3-\sqrt{6}}{6}$&#10;&#10;&#10;\end{document}"/>
  <p:tag name="IGUANATEXSIZE" val="20"/>
  <p:tag name="IGUANATEXCURSOR" val="142"/>
  <p:tag name="TRANSPARENCY" val="True"/>
  <p:tag name="FILENAME" val=""/>
  <p:tag name="LATEXENGINEID" val="1"/>
  <p:tag name="TEMPFOLDER" val="C:\iguana\"/>
  <p:tag name="LATEXFORMHEIGHT" val="312"/>
  <p:tag name="LATEXFORMWIDTH" val="384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8,7652"/>
  <p:tag name="ORIGINALWIDTH" val="523,5731"/>
  <p:tag name="LATEXADDIN" val="\documentclass{article}&#10;\usepackage{amsmath}&#10;\usepackage{amsfonts}&#10;\pagestyle{empty}&#10;\begin{document}&#10;&#10;$A \textbf{1}_n=\textbf{1}_n$&#10;&#10;&#10;\end{document}"/>
  <p:tag name="IGUANATEXSIZE" val="24"/>
  <p:tag name="IGUANATEXCURSOR" val="131"/>
  <p:tag name="TRANSPARENCY" val="True"/>
  <p:tag name="FILENAME" val=""/>
  <p:tag name="LATEXENGINEID" val="1"/>
  <p:tag name="TEMPFOLDER" val="C:\iguana\"/>
  <p:tag name="LATEXFORMHEIGHT" val="312"/>
  <p:tag name="LATEXFORMWIDTH" val="384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,7672"/>
  <p:tag name="ORIGINALWIDTH" val="600,8339"/>
  <p:tag name="LATEXADDIN" val="\documentclass{article}&#10;\usepackage{amsmath}&#10;\usepackage{amsfonts}&#10;\pagestyle{empty}&#10;\begin{document}&#10;&#10;$A^{\mathrm{T}} \textbf{1}_n=\textbf{1}_n$&#10;&#10;&#10;\end{document}"/>
  <p:tag name="IGUANATEXSIZE" val="24"/>
  <p:tag name="IGUANATEXCURSOR" val="117"/>
  <p:tag name="TRANSPARENCY" val="True"/>
  <p:tag name="FILENAME" val=""/>
  <p:tag name="LATEXENGINEID" val="1"/>
  <p:tag name="TEMPFOLDER" val="C:\iguana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5,26331"/>
  <p:tag name="ORIGINALWIDTH" val="528,0737"/>
  <p:tag name="LATEXADDIN" val="\documentclass{article}&#10;\usepackage{amsmath}&#10;\usepackage{amsfonts}&#10;\pagestyle{empty}&#10;\begin{document}&#10;&#10;$A \in \mathbb{R}^{n\times n}$&#10;&#10;&#10;\end{document}"/>
  <p:tag name="IGUANATEXSIZE" val="24"/>
  <p:tag name="IGUANATEXCURSOR" val="131"/>
  <p:tag name="TRANSPARENCY" val="True"/>
  <p:tag name="FILENAME" val=""/>
  <p:tag name="LATEXENGINEID" val="1"/>
  <p:tag name="TEMPFOLDER" val="C:\iguana\"/>
  <p:tag name="LATEXFORMHEIGHT" val="312"/>
  <p:tag name="LATEXFORMWIDTH" val="384"/>
  <p:tag name="LATEXFORMWRAP" val="True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,26244"/>
  <p:tag name="ORIGINALWIDTH" val="85,51197"/>
  <p:tag name="LATEXADDIN" val="\documentclass{article}&#10;\usepackage{amsmath}&#10;\usepackage{amsfonts}&#10;\pagestyle{empty}&#10;\begin{document}&#10;&#10;$A$&#10;&#10;&#10;\end{document}"/>
  <p:tag name="IGUANATEXSIZE" val="24"/>
  <p:tag name="IGUANATEXCURSOR" val="105"/>
  <p:tag name="TRANSPARENCY" val="True"/>
  <p:tag name="FILENAME" val=""/>
  <p:tag name="LATEXENGINEID" val="1"/>
  <p:tag name="TEMPFOLDER" val="C:\iguana\"/>
  <p:tag name="LATEXFORMHEIGHT" val="312"/>
  <p:tag name="LATEXFORMWIDTH" val="384"/>
  <p:tag name="LATEXFORMWRAP" val="True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8,5417"/>
  <p:tag name="ORIGINALWIDTH" val="318,0444"/>
  <p:tag name="LATEXADDIN" val="\documentclass{article}&#10;\usepackage{amsmath}&#10;\pagestyle{empty}&#10;\begin{document}&#10;&#10;\begin{align*}&#10;\begin{bmatrix}&#10;0 &amp; 1 \\ 1 &amp; 0&#10;\end{bmatrix}&#10;\end{align*}&#10;&#10;\end{document}"/>
  <p:tag name="IGUANATEXSIZE" val="20"/>
  <p:tag name="IGUANATEXCURSOR" val="152"/>
  <p:tag name="TRANSPARENCY" val="True"/>
  <p:tag name="FILENAME" val=""/>
  <p:tag name="LATEXENGINEID" val="1"/>
  <p:tag name="TEMPFOLDER" val="C:\iguana\"/>
  <p:tag name="LATEXFORMHEIGHT" val="312"/>
  <p:tag name="LATEXFORMWIDTH" val="384"/>
  <p:tag name="LATEXFORMWRAP" val="True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8,5417"/>
  <p:tag name="ORIGINALWIDTH" val="567,0792"/>
  <p:tag name="LATEXADDIN" val="\documentclass{article}&#10;\usepackage{amsmath}&#10;\pagestyle{empty}&#10;\begin{document}&#10;&#10;\begin{align*}&#10;\begin{bmatrix}&#10;1/2 &amp; 1/2 \\ 1 &amp; 0&#10;\end{bmatrix}&#10;\end{align*}&#10;&#10;\end{document}"/>
  <p:tag name="IGUANATEXSIZE" val="20"/>
  <p:tag name="IGUANATEXCURSOR" val="121"/>
  <p:tag name="TRANSPARENCY" val="True"/>
  <p:tag name="FILENAME" val=""/>
  <p:tag name="LATEXENGINEID" val="1"/>
  <p:tag name="TEMPFOLDER" val="C:\iguana\"/>
  <p:tag name="LATEXFORMHEIGHT" val="312"/>
  <p:tag name="LATEXFORMWIDTH" val="384"/>
  <p:tag name="LATEXFORMWRAP" val="True"/>
  <p:tag name="BITMAPVECTOR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8,5417"/>
  <p:tag name="ORIGINALWIDTH" val="567,0792"/>
  <p:tag name="LATEXADDIN" val="\documentclass{article}&#10;\usepackage{amsmath}&#10;\pagestyle{empty}&#10;\begin{document}&#10;&#10;\begin{align*}&#10;\begin{bmatrix}&#10;1/2 &amp; 1/2 \\ 1/3 &amp; 1/2&#10;\end{bmatrix}&#10;\end{align*}&#10;&#10;\end{document}"/>
  <p:tag name="IGUANATEXSIZE" val="20"/>
  <p:tag name="IGUANATEXCURSOR" val="128"/>
  <p:tag name="TRANSPARENCY" val="True"/>
  <p:tag name="FILENAME" val=""/>
  <p:tag name="LATEXENGINEID" val="1"/>
  <p:tag name="TEMPFOLDER" val="C:\iguana\"/>
  <p:tag name="LATEXFORMHEIGHT" val="312"/>
  <p:tag name="LATEXFORMWIDTH" val="384"/>
  <p:tag name="LATEXFORMWRAP" val="True"/>
  <p:tag name="BITMAPVECTOR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,0172"/>
  <p:tag name="ORIGINALWIDTH" val="682,5953"/>
  <p:tag name="LATEXADDIN" val="\documentclass{article}&#10;\usepackage{amsmath}&#10;\pagestyle{empty}&#10;\begin{document}&#10;&#10;$a_{ij}\geq 0, \ \forall a_{ij}$&#10;&#10;&#10;\end{document}"/>
  <p:tag name="IGUANATEXSIZE" val="24"/>
  <p:tag name="IGUANATEXCURSOR" val="111"/>
  <p:tag name="TRANSPARENCY" val="True"/>
  <p:tag name="FILENAME" val=""/>
  <p:tag name="LATEXENGINEID" val="1"/>
  <p:tag name="TEMPFOLDER" val="C:\iguana\"/>
  <p:tag name="LATEXFORMHEIGHT" val="312"/>
  <p:tag name="LATEXFORMWIDTH" val="384"/>
  <p:tag name="LATEXFORMWRAP" val="True"/>
  <p:tag name="BITMAPVECTOR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,26244"/>
  <p:tag name="ORIGINALWIDTH" val="85,51197"/>
  <p:tag name="LATEXADDIN" val="\documentclass{article}&#10;\usepackage{amsmath}&#10;\usepackage{amsfonts}&#10;\pagestyle{empty}&#10;\begin{document}&#10;&#10;$A$&#10;&#10;&#10;\end{document}"/>
  <p:tag name="IGUANATEXSIZE" val="24"/>
  <p:tag name="IGUANATEXCURSOR" val="105"/>
  <p:tag name="TRANSPARENCY" val="True"/>
  <p:tag name="FILENAME" val=""/>
  <p:tag name="LATEXENGINEID" val="1"/>
  <p:tag name="TEMPFOLDER" val="C:\iguana\"/>
  <p:tag name="LATEXFORMHEIGHT" val="312"/>
  <p:tag name="LATEXFORMWIDTH" val="384"/>
  <p:tag name="LATEXFORMWRAP" val="True"/>
  <p:tag name="BITMAPVECTOR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9,7723"/>
  <p:tag name="ORIGINALWIDTH" val="483,0674"/>
  <p:tag name="LATEXADDIN" val="\documentclass{article}&#10;\usepackage{amsmath}&#10;\usepackage{amsfonts}&#10;\pagestyle{empty}&#10;\begin{document}&#10;&#10;$\sum_{k=0}^{n-1} A^k$&#10;&#10;&#10;\end{document}"/>
  <p:tag name="IGUANATEXSIZE" val="24"/>
  <p:tag name="IGUANATEXCURSOR" val="124"/>
  <p:tag name="TRANSPARENCY" val="True"/>
  <p:tag name="FILENAME" val=""/>
  <p:tag name="LATEXENGINEID" val="1"/>
  <p:tag name="TEMPFOLDER" val="C:\iguana\"/>
  <p:tag name="LATEXFORMHEIGHT" val="312"/>
  <p:tag name="LATEXFORMWIDTH" val="384"/>
  <p:tag name="LATEXFORMWRAP" val="True"/>
  <p:tag name="BITMAPVECTOR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1,51276"/>
  <p:tag name="ORIGINALWIDTH" val="301,5421"/>
  <p:tag name="LATEXADDIN" val="\documentclass{article}&#10;\usepackage{amsmath}&#10;\usepackage{amsfonts}&#10;\pagestyle{empty}&#10;\begin{document}&#10;&#10;$k\in \mathbb{N}$&#10;&#10;&#10;\end{document}"/>
  <p:tag name="IGUANATEXSIZE" val="24"/>
  <p:tag name="IGUANATEXCURSOR" val="65"/>
  <p:tag name="TRANSPARENCY" val="True"/>
  <p:tag name="FILENAME" val=""/>
  <p:tag name="LATEXENGINEID" val="1"/>
  <p:tag name="TEMPFOLDER" val="C:\iguana\"/>
  <p:tag name="LATEXFORMHEIGHT" val="312"/>
  <p:tag name="LATEXFORMWIDTH" val="384"/>
  <p:tag name="LATEXFORMWRAP" val="True"/>
  <p:tag name="BITMAPVECTOR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5,7647"/>
  <p:tag name="ORIGINALWIDTH" val="138,7694"/>
  <p:tag name="LATEXADDIN" val="\documentclass{article}&#10;\usepackage{amsmath}&#10;\pagestyle{empty}&#10;\begin{document}&#10;&#10;$A^k$&#10;&#10;&#10;\end{document}"/>
  <p:tag name="IGUANATEXSIZE" val="24"/>
  <p:tag name="IGUANATEXCURSOR" val="85"/>
  <p:tag name="TRANSPARENCY" val="True"/>
  <p:tag name="FILENAME" val=""/>
  <p:tag name="LATEXENGINEID" val="1"/>
  <p:tag name="TEMPFOLDER" val="C:\iguana\"/>
  <p:tag name="LATEXFORMHEIGHT" val="312"/>
  <p:tag name="LATEXFORMWIDTH" val="384"/>
  <p:tag name="LATEXFORMWRAP" val="True"/>
  <p:tag name="BITMAPVECTOR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,26244"/>
  <p:tag name="ORIGINALWIDTH" val="85,51197"/>
  <p:tag name="LATEXADDIN" val="\documentclass{article}&#10;\usepackage{amsmath}&#10;\usepackage{amsfonts}&#10;\pagestyle{empty}&#10;\begin{document}&#10;&#10;$A$&#10;&#10;&#10;\end{document}"/>
  <p:tag name="IGUANATEXSIZE" val="24"/>
  <p:tag name="IGUANATEXCURSOR" val="105"/>
  <p:tag name="TRANSPARENCY" val="True"/>
  <p:tag name="FILENAME" val=""/>
  <p:tag name="LATEXENGINEID" val="1"/>
  <p:tag name="TEMPFOLDER" val="C:\iguana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3,01299"/>
  <p:tag name="ORIGINALWIDTH" val="360,8003"/>
  <p:tag name="LATEXADDIN" val="\documentclass{article}&#10;\usepackage{amsmath}&#10;\usepackage{amsfonts}&#10;\pagestyle{empty}&#10;\begin{document}&#10;&#10;$v \in \mathbb{C}^n$&#10;&#10;&#10;\end{document}"/>
  <p:tag name="IGUANATEXSIZE" val="24"/>
  <p:tag name="IGUANATEXCURSOR" val="65"/>
  <p:tag name="TRANSPARENCY" val="True"/>
  <p:tag name="FILENAME" val=""/>
  <p:tag name="LATEXENGINEID" val="1"/>
  <p:tag name="TEMPFOLDER" val="C:\iguana\"/>
  <p:tag name="LATEXFORMHEIGHT" val="312"/>
  <p:tag name="LATEXFORMWIDTH" val="384"/>
  <p:tag name="LATEXFORMWRAP" val="True"/>
  <p:tag name="BITMAPVECTOR" val="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,26244"/>
  <p:tag name="ORIGINALWIDTH" val="85,51197"/>
  <p:tag name="LATEXADDIN" val="\documentclass{article}&#10;\usepackage{amsmath}&#10;\pagestyle{empty}&#10;\begin{document}&#10;&#10;$A$&#10;&#10;&#10;\end{document}"/>
  <p:tag name="IGUANATEXSIZE" val="24"/>
  <p:tag name="IGUANATEXCURSOR" val="83"/>
  <p:tag name="TRANSPARENCY" val="True"/>
  <p:tag name="FILENAME" val=""/>
  <p:tag name="LATEXENGINEID" val="1"/>
  <p:tag name="TEMPFOLDER" val="C:\iguana\"/>
  <p:tag name="LATEXFORMHEIGHT" val="312"/>
  <p:tag name="LATEXFORMWIDTH" val="384"/>
  <p:tag name="LATEXFORMWRAP" val="True"/>
  <p:tag name="BITMAPVECTOR" val="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174"/>
  <p:tag name="ORIGINALWIDTH" val="600,0838"/>
  <p:tag name="LATEXADDIN" val="\documentclass{article}&#10;\usepackage{amsmath}&#10;\usepackage{amsfonts}&#10;\pagestyle{empty}&#10;\begin{document}&#10;&#10;$\lambda\geq|\mu|\geq 0$&#10;&#10;&#10;\end{document}"/>
  <p:tag name="IGUANATEXSIZE" val="24"/>
  <p:tag name="IGUANATEXCURSOR" val="126"/>
  <p:tag name="TRANSPARENCY" val="True"/>
  <p:tag name="FILENAME" val=""/>
  <p:tag name="LATEXENGINEID" val="1"/>
  <p:tag name="TEMPFOLDER" val="C:\iguana\"/>
  <p:tag name="LATEXFORMHEIGHT" val="312"/>
  <p:tag name="LATEXFORMWIDTH" val="384"/>
  <p:tag name="LATEXFORMWRAP" val="True"/>
  <p:tag name="BITMAPVECTOR" val="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2,5115"/>
  <p:tag name="ORIGINALWIDTH" val="67,50945"/>
  <p:tag name="LATEXADDIN" val="\documentclass{article}&#10;\usepackage{amsmath}&#10;\usepackage{amsfonts}&#10;\pagestyle{empty}&#10;\begin{document}&#10;&#10;$\mu$&#10;&#10;&#10;\end{document}"/>
  <p:tag name="IGUANATEXSIZE" val="24"/>
  <p:tag name="IGUANATEXCURSOR" val="107"/>
  <p:tag name="TRANSPARENCY" val="True"/>
  <p:tag name="FILENAME" val=""/>
  <p:tag name="LATEXENGINEID" val="1"/>
  <p:tag name="TEMPFOLDER" val="C:\iguana\"/>
  <p:tag name="LATEXFORMHEIGHT" val="312"/>
  <p:tag name="LATEXFORMWIDTH" val="384"/>
  <p:tag name="LATEXFORMWRAP" val="True"/>
  <p:tag name="BITMAPVECTOR" val="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,76228"/>
  <p:tag name="ORIGINALWIDTH" val="61,50858"/>
  <p:tag name="LATEXADDIN" val="\documentclass{article}&#10;\usepackage{amsmath}&#10;\usepackage{amsfonts}&#10;\pagestyle{empty}&#10;\begin{document}&#10;&#10;$\lambda$&#10;&#10;&#10;\end{document}"/>
  <p:tag name="IGUANATEXSIZE" val="24"/>
  <p:tag name="IGUANATEXCURSOR" val="111"/>
  <p:tag name="TRANSPARENCY" val="True"/>
  <p:tag name="FILENAME" val=""/>
  <p:tag name="LATEXENGINEID" val="1"/>
  <p:tag name="TEMPFOLDER" val="C:\iguana\"/>
  <p:tag name="LATEXFORMHEIGHT" val="312"/>
  <p:tag name="LATEXFORMWIDTH" val="384"/>
  <p:tag name="LATEXFORMWRAP" val="True"/>
  <p:tag name="BITMAPVECTOR" val="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,26244"/>
  <p:tag name="ORIGINALWIDTH" val="85,51197"/>
  <p:tag name="LATEXADDIN" val="\documentclass{article}&#10;\usepackage{amsmath}&#10;\pagestyle{empty}&#10;\begin{document}&#10;&#10;$A$&#10;&#10;&#10;\end{document}"/>
  <p:tag name="IGUANATEXSIZE" val="24"/>
  <p:tag name="IGUANATEXCURSOR" val="83"/>
  <p:tag name="TRANSPARENCY" val="True"/>
  <p:tag name="FILENAME" val=""/>
  <p:tag name="LATEXENGINEID" val="1"/>
  <p:tag name="TEMPFOLDER" val="C:\iguana\"/>
  <p:tag name="LATEXFORMHEIGHT" val="312"/>
  <p:tag name="LATEXFORMWIDTH" val="384"/>
  <p:tag name="LATEXFORMWRAP" val="True"/>
  <p:tag name="BITMAPVECTOR" val="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,76228"/>
  <p:tag name="ORIGINALWIDTH" val="61,50858"/>
  <p:tag name="LATEXADDIN" val="\documentclass{article}&#10;\usepackage{amsmath}&#10;\usepackage{amsfonts}&#10;\pagestyle{empty}&#10;\begin{document}&#10;&#10;$\lambda$&#10;&#10;&#10;\end{document}"/>
  <p:tag name="IGUANATEXSIZE" val="24"/>
  <p:tag name="IGUANATEXCURSOR" val="111"/>
  <p:tag name="TRANSPARENCY" val="True"/>
  <p:tag name="FILENAME" val=""/>
  <p:tag name="LATEXENGINEID" val="1"/>
  <p:tag name="TEMPFOLDER" val="C:\iguana\"/>
  <p:tag name="LATEXFORMHEIGHT" val="312"/>
  <p:tag name="LATEXFORMWIDTH" val="384"/>
  <p:tag name="LATEXFORMWRAP" val="True"/>
  <p:tag name="BITMAPVECTOR" val="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,26244"/>
  <p:tag name="ORIGINALWIDTH" val="85,51197"/>
  <p:tag name="LATEXADDIN" val="\documentclass{article}&#10;\usepackage{amsmath}&#10;\pagestyle{empty}&#10;\begin{document}&#10;&#10;$A$&#10;&#10;&#10;\end{document}"/>
  <p:tag name="IGUANATEXSIZE" val="24"/>
  <p:tag name="IGUANATEXCURSOR" val="83"/>
  <p:tag name="TRANSPARENCY" val="True"/>
  <p:tag name="FILENAME" val=""/>
  <p:tag name="LATEXENGINEID" val="1"/>
  <p:tag name="TEMPFOLDER" val="C:\iguana\"/>
  <p:tag name="LATEXFORMHEIGHT" val="312"/>
  <p:tag name="LATEXFORMWIDTH" val="384"/>
  <p:tag name="LATEXFORMWRAP" val="True"/>
  <p:tag name="BITMAPVECTOR" val="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,76228"/>
  <p:tag name="ORIGINALWIDTH" val="61,50858"/>
  <p:tag name="LATEXADDIN" val="\documentclass{article}&#10;\usepackage{amsmath}&#10;\usepackage{amsfonts}&#10;\pagestyle{empty}&#10;\begin{document}&#10;&#10;$\lambda$&#10;&#10;&#10;\end{document}"/>
  <p:tag name="IGUANATEXSIZE" val="24"/>
  <p:tag name="IGUANATEXCURSOR" val="111"/>
  <p:tag name="TRANSPARENCY" val="True"/>
  <p:tag name="FILENAME" val=""/>
  <p:tag name="LATEXENGINEID" val="1"/>
  <p:tag name="TEMPFOLDER" val="C:\iguana\"/>
  <p:tag name="LATEXFORMHEIGHT" val="312"/>
  <p:tag name="LATEXFORMWIDTH" val="384"/>
  <p:tag name="LATEXFORMWRAP" val="True"/>
  <p:tag name="BITMAPVECTOR" val="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174"/>
  <p:tag name="ORIGINALWIDTH" val="361,5505"/>
  <p:tag name="LATEXADDIN" val="\documentclass{article}&#10;\usepackage{amsmath}&#10;\usepackage{amsfonts}&#10;\pagestyle{empty}&#10;\begin{document}&#10;&#10;$\lambda &gt; |\mu|$&#10;&#10;&#10;\end{document}"/>
  <p:tag name="IGUANATEXSIZE" val="24"/>
  <p:tag name="IGUANATEXCURSOR" val="113"/>
  <p:tag name="TRANSPARENCY" val="True"/>
  <p:tag name="FILENAME" val=""/>
  <p:tag name="LATEXENGINEID" val="1"/>
  <p:tag name="TEMPFOLDER" val="C:\iguana\"/>
  <p:tag name="LATEXFORMHEIGHT" val="312"/>
  <p:tag name="LATEXFORMWIDTH" val="384"/>
  <p:tag name="LATEXFORMWRAP" val="True"/>
  <p:tag name="BITMAPVECTOR" val="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,76228"/>
  <p:tag name="ORIGINALWIDTH" val="61,50858"/>
  <p:tag name="LATEXADDIN" val="\documentclass{article}&#10;\usepackage{amsmath}&#10;\usepackage{amsfonts}&#10;\pagestyle{empty}&#10;\begin{document}&#10;&#10;$\lambda$&#10;&#10;&#10;\end{document}"/>
  <p:tag name="IGUANATEXSIZE" val="24"/>
  <p:tag name="IGUANATEXCURSOR" val="111"/>
  <p:tag name="TRANSPARENCY" val="True"/>
  <p:tag name="FILENAME" val=""/>
  <p:tag name="LATEXENGINEID" val="1"/>
  <p:tag name="TEMPFOLDER" val="C:\iguana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,76268"/>
  <p:tag name="ORIGINALWIDTH" val="450,8129"/>
  <p:tag name="LATEXADDIN" val="\documentclass{article}&#10;\usepackage{amsmath}&#10;\usepackage{amsfonts}&#10;\pagestyle{empty}&#10;\begin{document}&#10;&#10;$Av=\lambda v$&#10;&#10;&#10;\end{document}"/>
  <p:tag name="IGUANATEXSIZE" val="24"/>
  <p:tag name="IGUANATEXCURSOR" val="116"/>
  <p:tag name="TRANSPARENCY" val="True"/>
  <p:tag name="FILENAME" val=""/>
  <p:tag name="LATEXENGINEID" val="1"/>
  <p:tag name="TEMPFOLDER" val="C:\iguana\"/>
  <p:tag name="LATEXFORMHEIGHT" val="312"/>
  <p:tag name="LATEXFORMWIDTH" val="384"/>
  <p:tag name="LATEXFORMWRAP" val="True"/>
  <p:tag name="BITMAPVECTOR" val="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,26244"/>
  <p:tag name="ORIGINALWIDTH" val="85,51197"/>
  <p:tag name="LATEXADDIN" val="\documentclass{article}&#10;\usepackage{amsmath}&#10;\pagestyle{empty}&#10;\begin{document}&#10;&#10;$A$&#10;&#10;&#10;\end{document}"/>
  <p:tag name="IGUANATEXSIZE" val="24"/>
  <p:tag name="IGUANATEXCURSOR" val="83"/>
  <p:tag name="TRANSPARENCY" val="True"/>
  <p:tag name="FILENAME" val=""/>
  <p:tag name="LATEXENGINEID" val="1"/>
  <p:tag name="TEMPFOLDER" val="C:\iguana\"/>
  <p:tag name="LATEXFORMHEIGHT" val="312"/>
  <p:tag name="LATEXFORMWIDTH" val="384"/>
  <p:tag name="LATEXFORMWRAP" val="True"/>
  <p:tag name="BITMAPVECTOR" val="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,25787"/>
  <p:tag name="ORIGINALWIDTH" val="54,75764"/>
  <p:tag name="LATEXADDIN" val="\documentclass{article}&#10;\usepackage{amsmath}&#10;\pagestyle{empty}&#10;\begin{document}&#10;&#10;$v$&#10;&#10;&#10;\end{document}"/>
  <p:tag name="IGUANATEXSIZE" val="24"/>
  <p:tag name="IGUANATEXCURSOR" val="83"/>
  <p:tag name="TRANSPARENCY" val="True"/>
  <p:tag name="FILENAME" val=""/>
  <p:tag name="LATEXENGINEID" val="1"/>
  <p:tag name="TEMPFOLDER" val="C:\iguana\"/>
  <p:tag name="LATEXFORMHEIGHT" val="312"/>
  <p:tag name="LATEXFORMWIDTH" val="384"/>
  <p:tag name="LATEXFORMWRAP" val="True"/>
  <p:tag name="BITMAPVECTOR" val="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,25787"/>
  <p:tag name="ORIGINALWIDTH" val="82,5115"/>
  <p:tag name="LATEXADDIN" val="\documentclass{article}&#10;\usepackage{amsmath}&#10;\pagestyle{empty}&#10;\begin{document}&#10;&#10;$w$&#10;&#10;&#10;\end{document}"/>
  <p:tag name="IGUANATEXSIZE" val="24"/>
  <p:tag name="IGUANATEXCURSOR" val="83"/>
  <p:tag name="TRANSPARENCY" val="True"/>
  <p:tag name="FILENAME" val=""/>
  <p:tag name="LATEXENGINEID" val="1"/>
  <p:tag name="TEMPFOLDER" val="C:\iguana\"/>
  <p:tag name="LATEXFORMHEIGHT" val="312"/>
  <p:tag name="LATEXFORMWIDTH" val="384"/>
  <p:tag name="LATEXFORMWRAP" val="True"/>
  <p:tag name="BITMAPVECTOR" val="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75,5245"/>
  <p:tag name="ORIGINALWIDTH" val="999,1395"/>
  <p:tag name="LATEXADDIN" val="\documentclass{article}&#10;\usepackage{amsmath}&#10;\pagestyle{empty}&#10;\begin{document}&#10;&#10;$\lim_{k\to\infty} \frac{A^k}{\lambda^k}=vw^{\mathrm{T}}$&#10;&#10;&#10;\end{document}"/>
  <p:tag name="IGUANATEXSIZE" val="24"/>
  <p:tag name="IGUANATEXCURSOR" val="122"/>
  <p:tag name="TRANSPARENCY" val="True"/>
  <p:tag name="FILENAME" val=""/>
  <p:tag name="LATEXENGINEID" val="1"/>
  <p:tag name="TEMPFOLDER" val="C:\iguana\"/>
  <p:tag name="LATEXFORMHEIGHT" val="312"/>
  <p:tag name="LATEXFORMWIDTH" val="384"/>
  <p:tag name="LATEXFORMWRAP" val="True"/>
  <p:tag name="BITMAPVECTOR" val="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48,5626"/>
  <p:tag name="ORIGINALWIDTH" val="1906,016"/>
  <p:tag name="LATEXADDIN" val="\documentclass{article}&#10;\usepackage{amsmath}&#10;\pagestyle{empty}&#10;\begin{document}&#10;&#10;\begin{align*}&#10;A=\begin{bmatrix}&#10;1/2 &amp; 1/2 &amp; 0 \\ 1/3 &amp; 1/3 &amp; 1/3 \\ 1/4 &amp; 1/4 &amp; 1/2&#10;\end{bmatrix} \to&#10;A^{1000}= ?&#10;\end{align*}&#10;&#10;\end{document}"/>
  <p:tag name="IGUANATEXSIZE" val="24"/>
  <p:tag name="IGUANATEXCURSOR" val="193"/>
  <p:tag name="TRANSPARENCY" val="True"/>
  <p:tag name="FILENAME" val=""/>
  <p:tag name="LATEXENGINEID" val="1"/>
  <p:tag name="TEMPFOLDER" val="C:\iguana\"/>
  <p:tag name="LATEXFORMHEIGHT" val="312"/>
  <p:tag name="LATEXFORMWIDTH" val="384"/>
  <p:tag name="LATEXFORMWRAP" val="True"/>
  <p:tag name="BITMAPVECTOR" val="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5,7647"/>
  <p:tag name="ORIGINALWIDTH" val="449,3127"/>
  <p:tag name="LATEXADDIN" val="\documentclass{article}&#10;\usepackage{amsmath}&#10;\pagestyle{empty}&#10;\begin{document}&#10;&#10;$v^{\mathrm{T}}w=1$&#10;&#10;&#10;\end{document}"/>
  <p:tag name="IGUANATEXSIZE" val="24"/>
  <p:tag name="IGUANATEXCURSOR" val="99"/>
  <p:tag name="TRANSPARENCY" val="True"/>
  <p:tag name="FILENAME" val=""/>
  <p:tag name="LATEXENGINEID" val="1"/>
  <p:tag name="TEMPFOLDER" val="C:\iguana\"/>
  <p:tag name="LATEXFORMHEIGHT" val="312"/>
  <p:tag name="LATEXFORMWIDTH" val="384"/>
  <p:tag name="LATEXFORMWRAP" val="True"/>
  <p:tag name="BITMAPVECTOR" val="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174"/>
  <p:tag name="ORIGINALWIDTH" val="2567,608"/>
  <p:tag name="LATEXADDIN" val="\documentclass{article}&#10;\usepackage{amsmath}&#10;\usepackage{amsfonts}&#10;\pagestyle{empty}&#10;\begin{document}&#10;&#10;$x[k+1]=Ax[k]$, \ $x[0]=x_0, \ x \in \mathbb{R}^n, A \in \mathbb{R}^{n\times n}$&#10;&#10;&#10;\end{document}"/>
  <p:tag name="IGUANATEXSIZE" val="24"/>
  <p:tag name="IGUANATEXCURSOR" val="133"/>
  <p:tag name="TRANSPARENCY" val="True"/>
  <p:tag name="FILENAME" val=""/>
  <p:tag name="LATEXENGINEID" val="1"/>
  <p:tag name="TEMPFOLDER" val="C:\iguana\"/>
  <p:tag name="LATEXFORMHEIGHT" val="312"/>
  <p:tag name="LATEXFORMWIDTH" val="384"/>
  <p:tag name="LATEXFORMWRAP" val="True"/>
  <p:tag name="BITMAPVECTOR" val="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6,5191"/>
  <p:tag name="ORIGINALWIDTH" val="642,0896"/>
  <p:tag name="LATEXADDIN" val="\documentclass{article}&#10;\usepackage{amsmath}&#10;\pagestyle{empty}&#10;\begin{document}&#10;&#10;$x[k]=A^k x_0$&#10;&#10;&#10;\end{document}"/>
  <p:tag name="IGUANATEXSIZE" val="24"/>
  <p:tag name="IGUANATEXCURSOR" val="95"/>
  <p:tag name="TRANSPARENCY" val="True"/>
  <p:tag name="FILENAME" val=""/>
  <p:tag name="LATEXENGINEID" val="1"/>
  <p:tag name="TEMPFOLDER" val="C:\iguana\"/>
  <p:tag name="LATEXFORMHEIGHT" val="312"/>
  <p:tag name="LATEXFORMWIDTH" val="384"/>
  <p:tag name="LATEXFORMWRAP" val="True"/>
  <p:tag name="BITMAPVECTOR" val="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,2675"/>
  <p:tag name="ORIGINALWIDTH" val="592,5827"/>
  <p:tag name="LATEXADDIN" val="\documentclass{article}&#10;\usepackage{amsmath}&#10;\usepackage{amsfonts}&#10;\pagestyle{empty}&#10;\begin{document}&#10;&#10;$\lim_{k \to \infty} A^k$&#10;&#10;&#10;\end{document}"/>
  <p:tag name="IGUANATEXSIZE" val="24"/>
  <p:tag name="IGUANATEXCURSOR" val="115"/>
  <p:tag name="TRANSPARENCY" val="True"/>
  <p:tag name="FILENAME" val=""/>
  <p:tag name="LATEXENGINEID" val="1"/>
  <p:tag name="TEMPFOLDER" val="C:\iguana\"/>
  <p:tag name="LATEXFORMHEIGHT" val="312"/>
  <p:tag name="LATEXFORMWIDTH" val="384"/>
  <p:tag name="LATEXFORMWRAP" val="True"/>
  <p:tag name="BITMAPVECTOR" val="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,26244"/>
  <p:tag name="ORIGINALWIDTH" val="85,51197"/>
  <p:tag name="LATEXADDIN" val="\documentclass{article}&#10;\usepackage{amsmath}&#10;\usepackage{amsfonts}&#10;\pagestyle{empty}&#10;\begin{document}&#10;&#10;$A$&#10;&#10;&#10;\end{document}"/>
  <p:tag name="IGUANATEXSIZE" val="24"/>
  <p:tag name="IGUANATEXCURSOR" val="105"/>
  <p:tag name="TRANSPARENCY" val="True"/>
  <p:tag name="FILENAME" val=""/>
  <p:tag name="LATEXENGINEID" val="1"/>
  <p:tag name="TEMPFOLDER" val="C:\iguana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8,5417"/>
  <p:tag name="ORIGINALWIDTH" val="318,0444"/>
  <p:tag name="LATEXADDIN" val="\documentclass{article}&#10;\usepackage{amsmath}&#10;\pagestyle{empty}&#10;\begin{document}&#10;&#10;\begin{align*}&#10;\begin{bmatrix}&#10;0 &amp; 1 \\ 1 &amp; 0&#10;\end{bmatrix}&#10;\end{align*}&#10;&#10;\end{document}"/>
  <p:tag name="IGUANATEXSIZE" val="20"/>
  <p:tag name="IGUANATEXCURSOR" val="152"/>
  <p:tag name="TRANSPARENCY" val="True"/>
  <p:tag name="FILENAME" val=""/>
  <p:tag name="LATEXENGINEID" val="1"/>
  <p:tag name="TEMPFOLDER" val="C:\iguana\"/>
  <p:tag name="LATEXFORMHEIGHT" val="312"/>
  <p:tag name="LATEXFORMWIDTH" val="384"/>
  <p:tag name="LATEXFORMWRAP" val="True"/>
  <p:tag name="BITMAPVECTOR" val="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6,0176"/>
  <p:tag name="ORIGINALWIDTH" val="1038,895"/>
  <p:tag name="LATEXADDIN" val="\documentclass{article}&#10;\usepackage{amsmath}&#10;\usepackage{amsfonts}&#10;\pagestyle{empty}&#10;\begin{document}&#10;&#10;$\lim_{k \to \infty} A^k = \mathbf{0}_{n\times n}$&#10;&#10;&#10;\end{document}"/>
  <p:tag name="IGUANATEXSIZE" val="24"/>
  <p:tag name="IGUANATEXCURSOR" val="137"/>
  <p:tag name="TRANSPARENCY" val="True"/>
  <p:tag name="FILENAME" val=""/>
  <p:tag name="LATEXENGINEID" val="1"/>
  <p:tag name="TEMPFOLDER" val="C:\iguana\"/>
  <p:tag name="LATEXFORMHEIGHT" val="312"/>
  <p:tag name="LATEXFORMWIDTH" val="384"/>
  <p:tag name="LATEXFORMWRAP" val="True"/>
  <p:tag name="BITMAPVECTOR" val="0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,2675"/>
  <p:tag name="ORIGINALWIDTH" val="991,6384"/>
  <p:tag name="LATEXADDIN" val="\documentclass{article}&#10;\usepackage{amsmath}&#10;\usepackage{amsfonts}&#10;\pagestyle{empty}&#10;\begin{document}&#10;&#10;$A_{\infty}:=\lim_{k \to \infty} A^k$&#10;&#10;&#10;\end{document}"/>
  <p:tag name="IGUANATEXSIZE" val="24"/>
  <p:tag name="IGUANATEXCURSOR" val="116"/>
  <p:tag name="TRANSPARENCY" val="True"/>
  <p:tag name="FILENAME" val=""/>
  <p:tag name="LATEXENGINEID" val="1"/>
  <p:tag name="TEMPFOLDER" val="C:\iguana\"/>
  <p:tag name="LATEXFORMHEIGHT" val="312"/>
  <p:tag name="LATEXFORMWIDTH" val="384"/>
  <p:tag name="LATEXFORMWRAP" val="True"/>
  <p:tag name="BITMAPVECTOR" val="0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174"/>
  <p:tag name="ORIGINALWIDTH" val="1167,163"/>
  <p:tag name="LATEXADDIN" val="\documentclass{article}&#10;\usepackage{amsmath}&#10;\usepackage{amsfonts}&#10;\pagestyle{empty}&#10;\begin{document}&#10;&#10;$\lim_{k \to \infty} x(k)=A_{\infty}x_0$&#10;&#10;&#10;\end{document}"/>
  <p:tag name="IGUANATEXSIZE" val="24"/>
  <p:tag name="IGUANATEXCURSOR" val="143"/>
  <p:tag name="TRANSPARENCY" val="True"/>
  <p:tag name="FILENAME" val=""/>
  <p:tag name="LATEXENGINEID" val="1"/>
  <p:tag name="TEMPFOLDER" val="C:\iguana\"/>
  <p:tag name="LATEXFORMHEIGHT" val="312"/>
  <p:tag name="LATEXFORMWIDTH" val="384"/>
  <p:tag name="LATEXFORMWRAP" val="True"/>
  <p:tag name="BITMAPVECTOR" val="0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,26244"/>
  <p:tag name="ORIGINALWIDTH" val="85,51197"/>
  <p:tag name="LATEXADDIN" val="\documentclass{article}&#10;\usepackage{amsmath}&#10;\usepackage{amsfonts}&#10;\pagestyle{empty}&#10;\begin{document}&#10;&#10;$A$&#10;&#10;&#10;\end{document}"/>
  <p:tag name="IGUANATEXSIZE" val="24"/>
  <p:tag name="IGUANATEXCURSOR" val="105"/>
  <p:tag name="TRANSPARENCY" val="True"/>
  <p:tag name="FILENAME" val=""/>
  <p:tag name="LATEXENGINEID" val="1"/>
  <p:tag name="TEMPFOLDER" val="C:\iguana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8,5417"/>
  <p:tag name="ORIGINALWIDTH" val="567,0792"/>
  <p:tag name="LATEXADDIN" val="\documentclass{article}&#10;\usepackage{amsmath}&#10;\pagestyle{empty}&#10;\begin{document}&#10;&#10;\begin{align*}&#10;\begin{bmatrix}&#10;1/2 &amp; 1/2 \\ 1 &amp; 0&#10;\end{bmatrix}&#10;\end{align*}&#10;&#10;\end{document}"/>
  <p:tag name="IGUANATEXSIZE" val="20"/>
  <p:tag name="IGUANATEXCURSOR" val="121"/>
  <p:tag name="TRANSPARENCY" val="True"/>
  <p:tag name="FILENAME" val=""/>
  <p:tag name="LATEXENGINEID" val="1"/>
  <p:tag name="TEMPFOLDER" val="C:\iguana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8,5417"/>
  <p:tag name="ORIGINALWIDTH" val="567,0792"/>
  <p:tag name="LATEXADDIN" val="\documentclass{article}&#10;\usepackage{amsmath}&#10;\pagestyle{empty}&#10;\begin{document}&#10;&#10;\begin{align*}&#10;\begin{bmatrix}&#10;1/2 &amp; 1/2 \\ 1/3 &amp; 1/2&#10;\end{bmatrix}&#10;\end{align*}&#10;&#10;\end{document}"/>
  <p:tag name="IGUANATEXSIZE" val="20"/>
  <p:tag name="IGUANATEXCURSOR" val="128"/>
  <p:tag name="TRANSPARENCY" val="True"/>
  <p:tag name="FILENAME" val=""/>
  <p:tag name="LATEXENGINEID" val="1"/>
  <p:tag name="TEMPFOLDER" val="C:\iguana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3,01299"/>
  <p:tag name="ORIGINALWIDTH" val="303,7924"/>
  <p:tag name="LATEXADDIN" val="\documentclass{article}&#10;\usepackage{amsmath}&#10;\usepackage{amsfonts}&#10;\pagestyle{empty}&#10;\begin{document}&#10;&#10;$\lambda \in \mathbb{C}$&#10;&#10;&#10;\end{document}"/>
  <p:tag name="IGUANATEXSIZE" val="24"/>
  <p:tag name="IGUANATEXCURSOR" val="126"/>
  <p:tag name="TRANSPARENCY" val="True"/>
  <p:tag name="FILENAME" val=""/>
  <p:tag name="LATEXENGINEID" val="1"/>
  <p:tag name="TEMPFOLDER" val="C:\iguana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5,26331"/>
  <p:tag name="ORIGINALWIDTH" val="528,0737"/>
  <p:tag name="LATEXADDIN" val="\documentclass{article}&#10;\usepackage{amsmath}&#10;\usepackage{amsfonts}&#10;\pagestyle{empty}&#10;\begin{document}&#10;&#10;$A \in \mathbb{R}^{n\times n}$&#10;&#10;&#10;\end{document}"/>
  <p:tag name="IGUANATEXSIZE" val="24"/>
  <p:tag name="IGUANATEXCURSOR" val="131"/>
  <p:tag name="TRANSPARENCY" val="True"/>
  <p:tag name="FILENAME" val=""/>
  <p:tag name="LATEXENGINEID" val="1"/>
  <p:tag name="TEMPFOLDER" val="C:\iguana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Custom 1">
      <a:dk1>
        <a:srgbClr val="44546A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CMU Bright"/>
        <a:ea typeface=""/>
        <a:cs typeface=""/>
      </a:majorFont>
      <a:minorFont>
        <a:latin typeface="CMU Sans Serif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5619</TotalTime>
  <Words>338</Words>
  <Application>Microsoft Office PowerPoint</Application>
  <PresentationFormat>Widescreen</PresentationFormat>
  <Paragraphs>86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CMU Bright</vt:lpstr>
      <vt:lpstr>CMU Sans Serif</vt:lpstr>
      <vt:lpstr>Verdana</vt:lpstr>
      <vt:lpstr>Wingdings</vt:lpstr>
      <vt:lpstr>Office Theme</vt:lpstr>
      <vt:lpstr>PowerPoint Presentation</vt:lpstr>
      <vt:lpstr>Previously..</vt:lpstr>
      <vt:lpstr>Sistem Pengaturan Formasi dan Kolaborasi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 Pengaturan Formasi dan Kolaborasi</dc:title>
  <dc:creator>Microsoft account</dc:creator>
  <cp:lastModifiedBy>Microsoft account</cp:lastModifiedBy>
  <cp:revision>43</cp:revision>
  <dcterms:created xsi:type="dcterms:W3CDTF">2023-01-16T15:28:53Z</dcterms:created>
  <dcterms:modified xsi:type="dcterms:W3CDTF">2023-02-13T23:59:16Z</dcterms:modified>
</cp:coreProperties>
</file>