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6" r:id="rId5"/>
    <p:sldId id="269" r:id="rId6"/>
    <p:sldId id="267" r:id="rId7"/>
    <p:sldId id="270" r:id="rId8"/>
    <p:sldId id="272" r:id="rId9"/>
    <p:sldId id="274" r:id="rId10"/>
    <p:sldId id="268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BBB2-8B64-4CCB-B2E2-013FE029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1F851-7682-4B1C-8558-088F5A579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D355-EAF2-4A30-9FAB-F23EB616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319A2-2B62-46EE-9303-FD8FE296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6177-AFBB-4EB5-A9D9-CC112FAE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CE3-88CF-46BD-89A9-7C9CDBC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71128-DCD6-41C9-A804-895E493E2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B9C5-12BA-4CA7-96E2-E6807898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BB3C-E450-4644-9F24-9671C0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426F-E452-407F-80AB-B8D0464C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3A392-1070-4274-937C-0A3D4E914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D3A69-19F4-464A-805E-E7DA5B60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9548-CC3D-4329-972C-5B002DEA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90EF-DF89-4347-85D4-3428FA0B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4A50-992B-4D81-9B0B-130EC9D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CAF8-5F52-472D-B2BC-053E1F25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05147"/>
            <a:ext cx="11869270" cy="5134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9FAB-B001-4F65-9008-9FA529C7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694624"/>
            <a:ext cx="11869270" cy="6058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7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8341-583A-4F02-9EB6-BAC11780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D1351-5E8A-441F-A792-8993C5321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D3A5-9879-410B-B807-CE87EDE7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556D-1AB7-47F5-AEC9-9564C80A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7FFE-8A87-4286-A390-17AA4406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ABD0-988F-457E-8875-29B6367A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DCA7-57D3-48FD-AED5-27D812149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2B75C-472D-4A18-AA9B-1DF7CECCA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FAAAD-BD44-4D68-860B-2784D4C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0D6CC-7069-4BB3-A471-260FDA8F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DFE18-34B9-4B84-BB5E-AD4F9B27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5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4C1A-B6C8-4BDE-B2A8-7FAAAD5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A47D6-F35A-4344-B4AB-B75E2049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D7AB-C0FD-47B9-B7F6-1C77B367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A44F1-42DD-4E9B-98A1-58508A464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61C3F-97CC-4CD8-B314-BF739CDCC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CAC68-1169-4BBA-9DAA-6949F338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40180-0CDC-4CA0-96F6-7BF5C467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C7B6D-70AB-4323-B50B-42EF7DE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9D74-6D3D-4758-B9C4-9F264BA7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97AF8-DCE5-4E79-B9A3-ECFE48A8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AAD13-5C73-4576-A01B-0D0E84B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F30F8-B41D-43C8-BBCA-0C9739E4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E6A67-A110-4713-8898-AD971B2C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3B15C-ECB6-4270-8EBB-6D922C32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F28CF-5559-4C9E-873F-65D8E276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5B07-6794-49B6-AD6B-4F8B98A4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F2C4-2091-4771-A3B3-50A29E12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F3924-6BC6-4E68-A246-1A7F6D58B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0D197-7DB1-4B1C-8955-DA97D9C7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FC9E-18B6-417A-A78F-56049E0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7646-3471-4D6C-A078-7DC34BE5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A92A-31AF-4602-BE1F-26D2816E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F1A6-3B42-47F8-A394-E43A4C5AF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D600-2CC5-479F-A2EA-49B2A597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561A-D911-44BC-A27F-3BB84BC0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C07B4-5AA2-4179-A5C3-19EBCB5A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D8AAE-D716-408A-9B55-779C86E6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9CBA8-F5B7-476C-84D3-19A770D5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D12F-0F3D-4CE1-8129-57D1DEC3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2ECC-2A30-47B9-BB92-E37F3D98B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757F-0CAC-4F4F-90D6-7C636CDB106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0553-92A5-44C3-BF76-E5C7F0295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0259-18E4-4458-B9FD-85634548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00856-9F3A-4558-8105-E844B742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2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46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45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96DB-0C3D-411D-85C0-ACB8FDD21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MISSILE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DE98A-6A2A-4CF9-B9F6-FE9DB9BC8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0C2797-99FD-491F-8BC9-4E76B0C57035}"/>
              </a:ext>
            </a:extLst>
          </p:cNvPr>
          <p:cNvSpPr/>
          <p:nvPr/>
        </p:nvSpPr>
        <p:spPr>
          <a:xfrm>
            <a:off x="2674341" y="3276142"/>
            <a:ext cx="548640" cy="5486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715B88-CD59-4117-B700-1190323B39D7}"/>
                  </a:ext>
                </a:extLst>
              </p:cNvPr>
              <p:cNvSpPr/>
              <p:nvPr/>
            </p:nvSpPr>
            <p:spPr>
              <a:xfrm rot="5400000">
                <a:off x="4001875" y="3047542"/>
                <a:ext cx="822960" cy="10058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bIns="2743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715B88-CD59-4117-B700-1190323B3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01875" y="3047542"/>
                <a:ext cx="822960" cy="1005840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D3086BD-5A90-44F4-B2A5-BDA3F98336FB}"/>
                  </a:ext>
                </a:extLst>
              </p:cNvPr>
              <p:cNvSpPr/>
              <p:nvPr/>
            </p:nvSpPr>
            <p:spPr>
              <a:xfrm rot="5400000">
                <a:off x="4001875" y="1925083"/>
                <a:ext cx="822960" cy="10058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bIns="2743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D3086BD-5A90-44F4-B2A5-BDA3F983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01875" y="1925083"/>
                <a:ext cx="822960" cy="1005840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2DB557-FB7E-4479-94D5-D1B5A045233D}"/>
              </a:ext>
            </a:extLst>
          </p:cNvPr>
          <p:cNvCxnSpPr>
            <a:stCxn id="2" idx="6"/>
            <a:endCxn id="3" idx="3"/>
          </p:cNvCxnSpPr>
          <p:nvPr/>
        </p:nvCxnSpPr>
        <p:spPr>
          <a:xfrm>
            <a:off x="3222981" y="3550462"/>
            <a:ext cx="6874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6E80CB-85BA-44D5-81BE-C683843934C0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rot="5400000" flipH="1" flipV="1">
            <a:off x="3005479" y="2371186"/>
            <a:ext cx="848139" cy="9617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38D4EB-D6CB-4906-A727-D5B349117F5A}"/>
                  </a:ext>
                </a:extLst>
              </p:cNvPr>
              <p:cNvSpPr/>
              <p:nvPr/>
            </p:nvSpPr>
            <p:spPr>
              <a:xfrm>
                <a:off x="5419197" y="2016523"/>
                <a:ext cx="731520" cy="822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38D4EB-D6CB-4906-A727-D5B349117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97" y="2016523"/>
                <a:ext cx="731520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FBD67-24CB-4A78-B618-8F4DC9532196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>
            <a:off x="4916275" y="2428003"/>
            <a:ext cx="502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C417D53-2597-48AE-9C93-3AA2B144DFC7}"/>
              </a:ext>
            </a:extLst>
          </p:cNvPr>
          <p:cNvSpPr/>
          <p:nvPr/>
        </p:nvSpPr>
        <p:spPr>
          <a:xfrm>
            <a:off x="6453861" y="3276142"/>
            <a:ext cx="548640" cy="5486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6410D9-75A6-420A-A3FC-9C1E3C728E63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>
            <a:off x="4916275" y="3550462"/>
            <a:ext cx="15375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6">
            <a:extLst>
              <a:ext uri="{FF2B5EF4-FFF2-40B4-BE49-F238E27FC236}">
                <a16:creationId xmlns:a16="http://schemas.microsoft.com/office/drawing/2014/main" id="{10C90365-F2EF-447C-8CC8-AD086D8BA494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>
            <a:off x="6150717" y="2428003"/>
            <a:ext cx="577464" cy="8481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BFC6D2-B073-443D-91F2-FAA3806457A9}"/>
                  </a:ext>
                </a:extLst>
              </p:cNvPr>
              <p:cNvSpPr/>
              <p:nvPr/>
            </p:nvSpPr>
            <p:spPr>
              <a:xfrm>
                <a:off x="7459701" y="3138982"/>
                <a:ext cx="731520" cy="822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BFC6D2-B073-443D-91F2-FAA380645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01" y="3138982"/>
                <a:ext cx="731520" cy="822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96AB8B7-B172-48F3-9CD8-F9EB80C21DF7}"/>
                  </a:ext>
                </a:extLst>
              </p:cNvPr>
              <p:cNvSpPr/>
              <p:nvPr/>
            </p:nvSpPr>
            <p:spPr>
              <a:xfrm rot="5400000">
                <a:off x="8644466" y="3047542"/>
                <a:ext cx="822960" cy="10058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bIns="2743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96AB8B7-B172-48F3-9CD8-F9EB80C21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44466" y="3047542"/>
                <a:ext cx="822960" cy="1005840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B0F4CC1F-1DD2-4B8A-B2D6-CFC3BD0F6F8C}"/>
              </a:ext>
            </a:extLst>
          </p:cNvPr>
          <p:cNvSpPr/>
          <p:nvPr/>
        </p:nvSpPr>
        <p:spPr>
          <a:xfrm>
            <a:off x="10258554" y="3138982"/>
            <a:ext cx="1097280" cy="8229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MISSILE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989737-295F-452E-BD69-EFC910919E98}"/>
              </a:ext>
            </a:extLst>
          </p:cNvPr>
          <p:cNvCxnSpPr>
            <a:cxnSpLocks/>
            <a:stCxn id="18" idx="6"/>
            <a:endCxn id="30" idx="1"/>
          </p:cNvCxnSpPr>
          <p:nvPr/>
        </p:nvCxnSpPr>
        <p:spPr>
          <a:xfrm>
            <a:off x="7002501" y="355046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C36748-0879-40B4-9876-1069893F1B52}"/>
              </a:ext>
            </a:extLst>
          </p:cNvPr>
          <p:cNvCxnSpPr>
            <a:cxnSpLocks/>
            <a:stCxn id="30" idx="3"/>
            <a:endCxn id="33" idx="3"/>
          </p:cNvCxnSpPr>
          <p:nvPr/>
        </p:nvCxnSpPr>
        <p:spPr>
          <a:xfrm>
            <a:off x="8191221" y="3550462"/>
            <a:ext cx="3618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EF1982-08FF-4D06-8802-DE1D3242EC03}"/>
              </a:ext>
            </a:extLst>
          </p:cNvPr>
          <p:cNvCxnSpPr>
            <a:cxnSpLocks/>
            <a:stCxn id="33" idx="0"/>
            <a:endCxn id="41" idx="1"/>
          </p:cNvCxnSpPr>
          <p:nvPr/>
        </p:nvCxnSpPr>
        <p:spPr>
          <a:xfrm>
            <a:off x="9558866" y="3550462"/>
            <a:ext cx="6996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CCDB00-7D66-43D7-890E-7116B6C4B760}"/>
              </a:ext>
            </a:extLst>
          </p:cNvPr>
          <p:cNvCxnSpPr>
            <a:cxnSpLocks/>
          </p:cNvCxnSpPr>
          <p:nvPr/>
        </p:nvCxnSpPr>
        <p:spPr>
          <a:xfrm>
            <a:off x="2217141" y="355046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">
            <a:extLst>
              <a:ext uri="{FF2B5EF4-FFF2-40B4-BE49-F238E27FC236}">
                <a16:creationId xmlns:a16="http://schemas.microsoft.com/office/drawing/2014/main" id="{5FC21C34-5082-4968-AF29-6E12A00002F6}"/>
              </a:ext>
            </a:extLst>
          </p:cNvPr>
          <p:cNvCxnSpPr>
            <a:cxnSpLocks/>
          </p:cNvCxnSpPr>
          <p:nvPr/>
        </p:nvCxnSpPr>
        <p:spPr>
          <a:xfrm rot="5400000" flipH="1">
            <a:off x="8623569" y="1927401"/>
            <a:ext cx="137160" cy="3931920"/>
          </a:xfrm>
          <a:prstGeom prst="bentConnector3">
            <a:avLst>
              <a:gd name="adj1" fmla="val -6376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">
            <a:extLst>
              <a:ext uri="{FF2B5EF4-FFF2-40B4-BE49-F238E27FC236}">
                <a16:creationId xmlns:a16="http://schemas.microsoft.com/office/drawing/2014/main" id="{601D3C38-44FB-4DB8-B7C1-14938165FD2F}"/>
              </a:ext>
            </a:extLst>
          </p:cNvPr>
          <p:cNvCxnSpPr>
            <a:cxnSpLocks/>
          </p:cNvCxnSpPr>
          <p:nvPr/>
        </p:nvCxnSpPr>
        <p:spPr>
          <a:xfrm rot="5400000" flipH="1">
            <a:off x="6904096" y="-130001"/>
            <a:ext cx="137160" cy="8046720"/>
          </a:xfrm>
          <a:prstGeom prst="bentConnector3">
            <a:avLst>
              <a:gd name="adj1" fmla="val -7898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73F6BB-53CB-462F-9F2C-3E04F31C8C18}"/>
                  </a:ext>
                </a:extLst>
              </p:cNvPr>
              <p:cNvSpPr txBox="1"/>
              <p:nvPr/>
            </p:nvSpPr>
            <p:spPr>
              <a:xfrm>
                <a:off x="1183572" y="3138982"/>
                <a:ext cx="1431033" cy="457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73F6BB-53CB-462F-9F2C-3E04F31C8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72" y="3138982"/>
                <a:ext cx="1431033" cy="457946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32E7D7-1DFA-4ED9-AB42-652CF71E3F32}"/>
                  </a:ext>
                </a:extLst>
              </p:cNvPr>
              <p:cNvSpPr txBox="1"/>
              <p:nvPr/>
            </p:nvSpPr>
            <p:spPr>
              <a:xfrm>
                <a:off x="2948661" y="4583362"/>
                <a:ext cx="4472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32E7D7-1DFA-4ED9-AB42-652CF71E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61" y="4583362"/>
                <a:ext cx="447237" cy="430887"/>
              </a:xfrm>
              <a:prstGeom prst="rect">
                <a:avLst/>
              </a:prstGeom>
              <a:blipFill>
                <a:blip r:embed="rId8"/>
                <a:stretch>
                  <a:fillRect l="-1370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BFB5-D531-403C-B34B-BE3FBB9A5EDE}"/>
                  </a:ext>
                </a:extLst>
              </p:cNvPr>
              <p:cNvSpPr txBox="1"/>
              <p:nvPr/>
            </p:nvSpPr>
            <p:spPr>
              <a:xfrm>
                <a:off x="6712146" y="4360747"/>
                <a:ext cx="4093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BFB5-D531-403C-B34B-BE3FBB9A5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46" y="4360747"/>
                <a:ext cx="409343" cy="430887"/>
              </a:xfrm>
              <a:prstGeom prst="rect">
                <a:avLst/>
              </a:prstGeom>
              <a:blipFill>
                <a:blip r:embed="rId9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4B20C-7DFC-4E00-ABE7-DE9ABE0BE97C}"/>
                  </a:ext>
                </a:extLst>
              </p:cNvPr>
              <p:cNvSpPr txBox="1"/>
              <p:nvPr/>
            </p:nvSpPr>
            <p:spPr>
              <a:xfrm>
                <a:off x="2188358" y="3465510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4B20C-7DFC-4E00-ABE7-DE9ABE0BE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58" y="3465510"/>
                <a:ext cx="45877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5896E-5264-4D1D-A713-93E9F2348C39}"/>
                  </a:ext>
                </a:extLst>
              </p:cNvPr>
              <p:cNvSpPr txBox="1"/>
              <p:nvPr/>
            </p:nvSpPr>
            <p:spPr>
              <a:xfrm>
                <a:off x="2912253" y="3773184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5896E-5264-4D1D-A713-93E9F234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253" y="3773184"/>
                <a:ext cx="45877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8C0A95-20F1-47AC-902F-A030ABBD7D13}"/>
                  </a:ext>
                </a:extLst>
              </p:cNvPr>
              <p:cNvSpPr txBox="1"/>
              <p:nvPr/>
            </p:nvSpPr>
            <p:spPr>
              <a:xfrm>
                <a:off x="6314165" y="2888248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8C0A95-20F1-47AC-902F-A030ABBD7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65" y="2888248"/>
                <a:ext cx="45877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97F1F4-CD4C-433E-B404-44CA519E790C}"/>
                  </a:ext>
                </a:extLst>
              </p:cNvPr>
              <p:cNvSpPr txBox="1"/>
              <p:nvPr/>
            </p:nvSpPr>
            <p:spPr>
              <a:xfrm>
                <a:off x="6038798" y="3520943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97F1F4-CD4C-433E-B404-44CA519E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98" y="3520943"/>
                <a:ext cx="45877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789D9D-CAF8-42CF-BC84-F9AD075ED010}"/>
                  </a:ext>
                </a:extLst>
              </p:cNvPr>
              <p:cNvSpPr txBox="1"/>
              <p:nvPr/>
            </p:nvSpPr>
            <p:spPr>
              <a:xfrm>
                <a:off x="6687427" y="3805375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789D9D-CAF8-42CF-BC84-F9AD075E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27" y="3805375"/>
                <a:ext cx="4587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46030E-02B8-46E6-8A33-EA9500769569}"/>
                  </a:ext>
                </a:extLst>
              </p:cNvPr>
              <p:cNvSpPr txBox="1"/>
              <p:nvPr/>
            </p:nvSpPr>
            <p:spPr>
              <a:xfrm>
                <a:off x="9517405" y="3108111"/>
                <a:ext cx="566052" cy="460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46030E-02B8-46E6-8A33-EA9500769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05" y="3108111"/>
                <a:ext cx="566052" cy="460960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BD54A2A-17C5-43C4-99B8-957B171DAA09}"/>
              </a:ext>
            </a:extLst>
          </p:cNvPr>
          <p:cNvSpPr txBox="1"/>
          <p:nvPr/>
        </p:nvSpPr>
        <p:spPr>
          <a:xfrm>
            <a:off x="4683661" y="1585635"/>
            <a:ext cx="2318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Discrete integrator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2A3B09-819E-449D-9E2B-DC4432F2D865}"/>
              </a:ext>
            </a:extLst>
          </p:cNvPr>
          <p:cNvSpPr txBox="1"/>
          <p:nvPr/>
        </p:nvSpPr>
        <p:spPr>
          <a:xfrm>
            <a:off x="7002501" y="2384200"/>
            <a:ext cx="161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Discrete integrator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6C309-2BE0-4728-8D55-12A929EE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roll</a:t>
            </a:r>
          </a:p>
        </p:txBody>
      </p:sp>
    </p:spTree>
    <p:extLst>
      <p:ext uri="{BB962C8B-B14F-4D97-AF65-F5344CB8AC3E}">
        <p14:creationId xmlns:p14="http://schemas.microsoft.com/office/powerpoint/2010/main" val="301599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0C2797-99FD-491F-8BC9-4E76B0C57035}"/>
              </a:ext>
            </a:extLst>
          </p:cNvPr>
          <p:cNvSpPr/>
          <p:nvPr/>
        </p:nvSpPr>
        <p:spPr>
          <a:xfrm>
            <a:off x="1978055" y="2806358"/>
            <a:ext cx="548640" cy="5486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715B88-CD59-4117-B700-1190323B39D7}"/>
                  </a:ext>
                </a:extLst>
              </p:cNvPr>
              <p:cNvSpPr/>
              <p:nvPr/>
            </p:nvSpPr>
            <p:spPr>
              <a:xfrm rot="5400000">
                <a:off x="3013549" y="2577758"/>
                <a:ext cx="822960" cy="10058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bIns="2743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715B88-CD59-4117-B700-1190323B3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13549" y="2577758"/>
                <a:ext cx="822960" cy="1005840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2DB557-FB7E-4479-94D5-D1B5A045233D}"/>
              </a:ext>
            </a:extLst>
          </p:cNvPr>
          <p:cNvCxnSpPr>
            <a:stCxn id="2" idx="6"/>
            <a:endCxn id="3" idx="3"/>
          </p:cNvCxnSpPr>
          <p:nvPr/>
        </p:nvCxnSpPr>
        <p:spPr>
          <a:xfrm>
            <a:off x="2526695" y="3080678"/>
            <a:ext cx="3954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C417D53-2597-48AE-9C93-3AA2B144DFC7}"/>
              </a:ext>
            </a:extLst>
          </p:cNvPr>
          <p:cNvSpPr/>
          <p:nvPr/>
        </p:nvSpPr>
        <p:spPr>
          <a:xfrm>
            <a:off x="4348749" y="2806352"/>
            <a:ext cx="548640" cy="5486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6410D9-75A6-420A-A3FC-9C1E3C728E6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927949" y="3080664"/>
            <a:ext cx="420800" cy="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96AB8B7-B172-48F3-9CD8-F9EB80C21DF7}"/>
                  </a:ext>
                </a:extLst>
              </p:cNvPr>
              <p:cNvSpPr/>
              <p:nvPr/>
            </p:nvSpPr>
            <p:spPr>
              <a:xfrm rot="5400000">
                <a:off x="5337337" y="2577758"/>
                <a:ext cx="822960" cy="10058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bIns="2743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en-US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96AB8B7-B172-48F3-9CD8-F9EB80C21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37337" y="2577758"/>
                <a:ext cx="822960" cy="1005840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B0F4CC1F-1DD2-4B8A-B2D6-CFC3BD0F6F8C}"/>
              </a:ext>
            </a:extLst>
          </p:cNvPr>
          <p:cNvSpPr/>
          <p:nvPr/>
        </p:nvSpPr>
        <p:spPr>
          <a:xfrm>
            <a:off x="9668294" y="2669198"/>
            <a:ext cx="1097280" cy="8229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MISSILE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989737-295F-452E-BD69-EFC910919E98}"/>
              </a:ext>
            </a:extLst>
          </p:cNvPr>
          <p:cNvCxnSpPr>
            <a:cxnSpLocks/>
            <a:stCxn id="18" idx="6"/>
            <a:endCxn id="33" idx="3"/>
          </p:cNvCxnSpPr>
          <p:nvPr/>
        </p:nvCxnSpPr>
        <p:spPr>
          <a:xfrm>
            <a:off x="4897389" y="3080672"/>
            <a:ext cx="348508" cy="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EF1982-08FF-4D06-8802-DE1D3242EC03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6251737" y="3080672"/>
            <a:ext cx="330024" cy="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CCDB00-7D66-43D7-890E-7116B6C4B760}"/>
              </a:ext>
            </a:extLst>
          </p:cNvPr>
          <p:cNvCxnSpPr>
            <a:cxnSpLocks/>
          </p:cNvCxnSpPr>
          <p:nvPr/>
        </p:nvCxnSpPr>
        <p:spPr>
          <a:xfrm>
            <a:off x="1520855" y="3080678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">
            <a:extLst>
              <a:ext uri="{FF2B5EF4-FFF2-40B4-BE49-F238E27FC236}">
                <a16:creationId xmlns:a16="http://schemas.microsoft.com/office/drawing/2014/main" id="{5FC21C34-5082-4968-AF29-6E12A00002F6}"/>
              </a:ext>
            </a:extLst>
          </p:cNvPr>
          <p:cNvCxnSpPr>
            <a:cxnSpLocks/>
            <a:stCxn id="38" idx="1"/>
            <a:endCxn id="18" idx="4"/>
          </p:cNvCxnSpPr>
          <p:nvPr/>
        </p:nvCxnSpPr>
        <p:spPr>
          <a:xfrm rot="10800000">
            <a:off x="4623069" y="3354993"/>
            <a:ext cx="2126472" cy="9039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">
            <a:extLst>
              <a:ext uri="{FF2B5EF4-FFF2-40B4-BE49-F238E27FC236}">
                <a16:creationId xmlns:a16="http://schemas.microsoft.com/office/drawing/2014/main" id="{601D3C38-44FB-4DB8-B7C1-14938165FD2F}"/>
              </a:ext>
            </a:extLst>
          </p:cNvPr>
          <p:cNvCxnSpPr>
            <a:cxnSpLocks/>
          </p:cNvCxnSpPr>
          <p:nvPr/>
        </p:nvCxnSpPr>
        <p:spPr>
          <a:xfrm rot="5400000" flipH="1">
            <a:off x="6163483" y="-558716"/>
            <a:ext cx="137160" cy="7964559"/>
          </a:xfrm>
          <a:prstGeom prst="bentConnector3">
            <a:avLst>
              <a:gd name="adj1" fmla="val -13287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73F6BB-53CB-462F-9F2C-3E04F31C8C18}"/>
                  </a:ext>
                </a:extLst>
              </p:cNvPr>
              <p:cNvSpPr txBox="1"/>
              <p:nvPr/>
            </p:nvSpPr>
            <p:spPr>
              <a:xfrm>
                <a:off x="1196679" y="2589986"/>
                <a:ext cx="767774" cy="457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73F6BB-53CB-462F-9F2C-3E04F31C8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79" y="2589986"/>
                <a:ext cx="767774" cy="457946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32E7D7-1DFA-4ED9-AB42-652CF71E3F32}"/>
                  </a:ext>
                </a:extLst>
              </p:cNvPr>
              <p:cNvSpPr txBox="1"/>
              <p:nvPr/>
            </p:nvSpPr>
            <p:spPr>
              <a:xfrm>
                <a:off x="2215967" y="4926175"/>
                <a:ext cx="4106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32E7D7-1DFA-4ED9-AB42-652CF71E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67" y="4926175"/>
                <a:ext cx="41069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BFB5-D531-403C-B34B-BE3FBB9A5EDE}"/>
                  </a:ext>
                </a:extLst>
              </p:cNvPr>
              <p:cNvSpPr txBox="1"/>
              <p:nvPr/>
            </p:nvSpPr>
            <p:spPr>
              <a:xfrm>
                <a:off x="4623069" y="3825195"/>
                <a:ext cx="410689" cy="450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BFB5-D531-403C-B34B-BE3FBB9A5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069" y="3825195"/>
                <a:ext cx="410689" cy="450508"/>
              </a:xfrm>
              <a:prstGeom prst="rect">
                <a:avLst/>
              </a:prstGeom>
              <a:blipFill>
                <a:blip r:embed="rId6"/>
                <a:stretch>
                  <a:fillRect r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4B20C-7DFC-4E00-ABE7-DE9ABE0BE97C}"/>
                  </a:ext>
                </a:extLst>
              </p:cNvPr>
              <p:cNvSpPr txBox="1"/>
              <p:nvPr/>
            </p:nvSpPr>
            <p:spPr>
              <a:xfrm>
                <a:off x="1492072" y="2995726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4B20C-7DFC-4E00-ABE7-DE9ABE0BE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72" y="2995726"/>
                <a:ext cx="45877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5896E-5264-4D1D-A713-93E9F2348C39}"/>
                  </a:ext>
                </a:extLst>
              </p:cNvPr>
              <p:cNvSpPr txBox="1"/>
              <p:nvPr/>
            </p:nvSpPr>
            <p:spPr>
              <a:xfrm>
                <a:off x="2215967" y="3303400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5896E-5264-4D1D-A713-93E9F234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67" y="3303400"/>
                <a:ext cx="45877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97F1F4-CD4C-433E-B404-44CA519E790C}"/>
                  </a:ext>
                </a:extLst>
              </p:cNvPr>
              <p:cNvSpPr txBox="1"/>
              <p:nvPr/>
            </p:nvSpPr>
            <p:spPr>
              <a:xfrm>
                <a:off x="3927950" y="3047932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97F1F4-CD4C-433E-B404-44CA519E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50" y="3047932"/>
                <a:ext cx="4587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789D9D-CAF8-42CF-BC84-F9AD075ED010}"/>
                  </a:ext>
                </a:extLst>
              </p:cNvPr>
              <p:cNvSpPr txBox="1"/>
              <p:nvPr/>
            </p:nvSpPr>
            <p:spPr>
              <a:xfrm>
                <a:off x="4583521" y="3335579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789D9D-CAF8-42CF-BC84-F9AD075E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521" y="3335579"/>
                <a:ext cx="45877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46030E-02B8-46E6-8A33-EA9500769569}"/>
                  </a:ext>
                </a:extLst>
              </p:cNvPr>
              <p:cNvSpPr txBox="1"/>
              <p:nvPr/>
            </p:nvSpPr>
            <p:spPr>
              <a:xfrm>
                <a:off x="9120757" y="2641626"/>
                <a:ext cx="54040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46030E-02B8-46E6-8A33-EA9500769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757" y="2641626"/>
                <a:ext cx="540404" cy="430887"/>
              </a:xfrm>
              <a:prstGeom prst="rect">
                <a:avLst/>
              </a:prstGeom>
              <a:blipFill>
                <a:blip r:embed="rId11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0456C309-2BE0-4728-8D55-12A929EE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ketinggian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818EE18-41DB-4B57-84E8-300BE9182186}"/>
                  </a:ext>
                </a:extLst>
              </p:cNvPr>
              <p:cNvSpPr/>
              <p:nvPr/>
            </p:nvSpPr>
            <p:spPr>
              <a:xfrm>
                <a:off x="6749541" y="3847445"/>
                <a:ext cx="731520" cy="822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818EE18-41DB-4B57-84E8-300BE9182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41" y="3847445"/>
                <a:ext cx="731520" cy="822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44B53172-3C33-43FD-A276-AE153D40F9E8}"/>
              </a:ext>
            </a:extLst>
          </p:cNvPr>
          <p:cNvSpPr/>
          <p:nvPr/>
        </p:nvSpPr>
        <p:spPr>
          <a:xfrm>
            <a:off x="6581761" y="2806352"/>
            <a:ext cx="548640" cy="5486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395E0C-BECA-4B3A-946F-CE53B11D9E1C}"/>
                  </a:ext>
                </a:extLst>
              </p:cNvPr>
              <p:cNvSpPr/>
              <p:nvPr/>
            </p:nvSpPr>
            <p:spPr>
              <a:xfrm>
                <a:off x="7935706" y="2670716"/>
                <a:ext cx="1133613" cy="822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Control</a:t>
                </a: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395E0C-BECA-4B3A-946F-CE53B11D9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06" y="2670716"/>
                <a:ext cx="1133613" cy="822960"/>
              </a:xfrm>
              <a:prstGeom prst="rect">
                <a:avLst/>
              </a:prstGeom>
              <a:blipFill>
                <a:blip r:embed="rId13"/>
                <a:stretch>
                  <a:fillRect r="-5319" b="-10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A59D3D-6A93-4F49-B4B9-E1A4735927CA}"/>
              </a:ext>
            </a:extLst>
          </p:cNvPr>
          <p:cNvCxnSpPr>
            <a:cxnSpLocks/>
            <a:stCxn id="45" idx="6"/>
            <a:endCxn id="50" idx="1"/>
          </p:cNvCxnSpPr>
          <p:nvPr/>
        </p:nvCxnSpPr>
        <p:spPr>
          <a:xfrm>
            <a:off x="7130401" y="3080672"/>
            <a:ext cx="805305" cy="1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876EFA-5941-456C-9740-3CFCF307E1A9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V="1">
            <a:off x="9069319" y="3080678"/>
            <a:ext cx="598975" cy="1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F66902-E24D-4EBA-9118-20923BD4C813}"/>
              </a:ext>
            </a:extLst>
          </p:cNvPr>
          <p:cNvSpPr txBox="1"/>
          <p:nvPr/>
        </p:nvSpPr>
        <p:spPr>
          <a:xfrm>
            <a:off x="5963271" y="4646975"/>
            <a:ext cx="2334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Discrete derivative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540FA0-2143-468C-B8C6-CCE55D1D255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856081" y="2394871"/>
            <a:ext cx="0" cy="411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D04E6E-1876-4CC2-B259-977B6EBD9B6E}"/>
                  </a:ext>
                </a:extLst>
              </p:cNvPr>
              <p:cNvSpPr txBox="1"/>
              <p:nvPr/>
            </p:nvSpPr>
            <p:spPr>
              <a:xfrm>
                <a:off x="7076446" y="2578610"/>
                <a:ext cx="910698" cy="502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D04E6E-1876-4CC2-B259-977B6EBD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46" y="2578610"/>
                <a:ext cx="910698" cy="502061"/>
              </a:xfrm>
              <a:prstGeom prst="rect">
                <a:avLst/>
              </a:prstGeom>
              <a:blipFill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D57888-B75C-4930-B45B-A72A2F35E56A}"/>
                  </a:ext>
                </a:extLst>
              </p:cNvPr>
              <p:cNvSpPr txBox="1"/>
              <p:nvPr/>
            </p:nvSpPr>
            <p:spPr>
              <a:xfrm>
                <a:off x="6530250" y="2072377"/>
                <a:ext cx="38824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D57888-B75C-4930-B45B-A72A2F35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250" y="2072377"/>
                <a:ext cx="388247" cy="430887"/>
              </a:xfrm>
              <a:prstGeom prst="rect">
                <a:avLst/>
              </a:prstGeom>
              <a:blipFill>
                <a:blip r:embed="rId1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671BBB3-A114-4FA3-870B-2D672071D5F8}"/>
                  </a:ext>
                </a:extLst>
              </p:cNvPr>
              <p:cNvSpPr txBox="1"/>
              <p:nvPr/>
            </p:nvSpPr>
            <p:spPr>
              <a:xfrm>
                <a:off x="6182738" y="3000077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671BBB3-A114-4FA3-870B-2D672071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38" y="3000077"/>
                <a:ext cx="4587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69E317D-76DF-403C-AF7F-7F5CEB0D7717}"/>
                  </a:ext>
                </a:extLst>
              </p:cNvPr>
              <p:cNvSpPr txBox="1"/>
              <p:nvPr/>
            </p:nvSpPr>
            <p:spPr>
              <a:xfrm>
                <a:off x="6444768" y="2370840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69E317D-76DF-403C-AF7F-7F5CEB0D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768" y="2370840"/>
                <a:ext cx="45877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6">
            <a:extLst>
              <a:ext uri="{FF2B5EF4-FFF2-40B4-BE49-F238E27FC236}">
                <a16:creationId xmlns:a16="http://schemas.microsoft.com/office/drawing/2014/main" id="{EE7BFB11-FCEF-4E0D-9EB5-B34A4566267E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 rot="5400000">
            <a:off x="8465615" y="2507605"/>
            <a:ext cx="766767" cy="27358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2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0C2797-99FD-491F-8BC9-4E76B0C57035}"/>
              </a:ext>
            </a:extLst>
          </p:cNvPr>
          <p:cNvSpPr/>
          <p:nvPr/>
        </p:nvSpPr>
        <p:spPr>
          <a:xfrm>
            <a:off x="2674341" y="3276142"/>
            <a:ext cx="548640" cy="5486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715B88-CD59-4117-B700-1190323B39D7}"/>
                  </a:ext>
                </a:extLst>
              </p:cNvPr>
              <p:cNvSpPr/>
              <p:nvPr/>
            </p:nvSpPr>
            <p:spPr>
              <a:xfrm rot="5400000">
                <a:off x="4001178" y="3047542"/>
                <a:ext cx="822960" cy="10058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bIns="2743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715B88-CD59-4117-B700-1190323B3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01178" y="3047542"/>
                <a:ext cx="822960" cy="1005840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D3086BD-5A90-44F4-B2A5-BDA3F98336FB}"/>
                  </a:ext>
                </a:extLst>
              </p:cNvPr>
              <p:cNvSpPr/>
              <p:nvPr/>
            </p:nvSpPr>
            <p:spPr>
              <a:xfrm rot="5400000">
                <a:off x="4001178" y="1925083"/>
                <a:ext cx="822960" cy="10058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bIns="2743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D3086BD-5A90-44F4-B2A5-BDA3F983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01178" y="1925083"/>
                <a:ext cx="822960" cy="1005840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2DB557-FB7E-4479-94D5-D1B5A045233D}"/>
              </a:ext>
            </a:extLst>
          </p:cNvPr>
          <p:cNvCxnSpPr>
            <a:stCxn id="2" idx="6"/>
            <a:endCxn id="3" idx="3"/>
          </p:cNvCxnSpPr>
          <p:nvPr/>
        </p:nvCxnSpPr>
        <p:spPr>
          <a:xfrm>
            <a:off x="3222981" y="3550462"/>
            <a:ext cx="686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6E80CB-85BA-44D5-81BE-C683843934C0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rot="5400000" flipH="1" flipV="1">
            <a:off x="3005130" y="2371535"/>
            <a:ext cx="848139" cy="961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38D4EB-D6CB-4906-A727-D5B349117F5A}"/>
                  </a:ext>
                </a:extLst>
              </p:cNvPr>
              <p:cNvSpPr/>
              <p:nvPr/>
            </p:nvSpPr>
            <p:spPr>
              <a:xfrm>
                <a:off x="5419197" y="2016523"/>
                <a:ext cx="731520" cy="822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38D4EB-D6CB-4906-A727-D5B349117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97" y="2016523"/>
                <a:ext cx="731520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FBD67-24CB-4A78-B618-8F4DC9532196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>
            <a:off x="4915578" y="2428003"/>
            <a:ext cx="503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C417D53-2597-48AE-9C93-3AA2B144DFC7}"/>
              </a:ext>
            </a:extLst>
          </p:cNvPr>
          <p:cNvSpPr/>
          <p:nvPr/>
        </p:nvSpPr>
        <p:spPr>
          <a:xfrm>
            <a:off x="6453861" y="3276142"/>
            <a:ext cx="548640" cy="5486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6410D9-75A6-420A-A3FC-9C1E3C728E63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>
            <a:off x="4915578" y="3550462"/>
            <a:ext cx="1538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6">
            <a:extLst>
              <a:ext uri="{FF2B5EF4-FFF2-40B4-BE49-F238E27FC236}">
                <a16:creationId xmlns:a16="http://schemas.microsoft.com/office/drawing/2014/main" id="{10C90365-F2EF-447C-8CC8-AD086D8BA494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>
            <a:off x="6150717" y="2428003"/>
            <a:ext cx="577464" cy="8481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BFC6D2-B073-443D-91F2-FAA3806457A9}"/>
                  </a:ext>
                </a:extLst>
              </p:cNvPr>
              <p:cNvSpPr/>
              <p:nvPr/>
            </p:nvSpPr>
            <p:spPr>
              <a:xfrm>
                <a:off x="7459701" y="3138982"/>
                <a:ext cx="731520" cy="822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BFC6D2-B073-443D-91F2-FAA380645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01" y="3138982"/>
                <a:ext cx="731520" cy="822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96AB8B7-B172-48F3-9CD8-F9EB80C21DF7}"/>
                  </a:ext>
                </a:extLst>
              </p:cNvPr>
              <p:cNvSpPr/>
              <p:nvPr/>
            </p:nvSpPr>
            <p:spPr>
              <a:xfrm rot="5400000">
                <a:off x="8644466" y="3047542"/>
                <a:ext cx="822960" cy="10058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bIns="2743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96AB8B7-B172-48F3-9CD8-F9EB80C21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44466" y="3047542"/>
                <a:ext cx="822960" cy="1005840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B0F4CC1F-1DD2-4B8A-B2D6-CFC3BD0F6F8C}"/>
              </a:ext>
            </a:extLst>
          </p:cNvPr>
          <p:cNvSpPr/>
          <p:nvPr/>
        </p:nvSpPr>
        <p:spPr>
          <a:xfrm>
            <a:off x="10258554" y="3138982"/>
            <a:ext cx="1097280" cy="8229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MISSILE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989737-295F-452E-BD69-EFC910919E98}"/>
              </a:ext>
            </a:extLst>
          </p:cNvPr>
          <p:cNvCxnSpPr>
            <a:cxnSpLocks/>
            <a:stCxn id="18" idx="6"/>
            <a:endCxn id="30" idx="1"/>
          </p:cNvCxnSpPr>
          <p:nvPr/>
        </p:nvCxnSpPr>
        <p:spPr>
          <a:xfrm>
            <a:off x="7002501" y="355046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C36748-0879-40B4-9876-1069893F1B52}"/>
              </a:ext>
            </a:extLst>
          </p:cNvPr>
          <p:cNvCxnSpPr>
            <a:cxnSpLocks/>
            <a:stCxn id="30" idx="3"/>
            <a:endCxn id="33" idx="3"/>
          </p:cNvCxnSpPr>
          <p:nvPr/>
        </p:nvCxnSpPr>
        <p:spPr>
          <a:xfrm>
            <a:off x="8191221" y="3550462"/>
            <a:ext cx="3618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EF1982-08FF-4D06-8802-DE1D3242EC03}"/>
              </a:ext>
            </a:extLst>
          </p:cNvPr>
          <p:cNvCxnSpPr>
            <a:cxnSpLocks/>
            <a:stCxn id="33" idx="0"/>
            <a:endCxn id="41" idx="1"/>
          </p:cNvCxnSpPr>
          <p:nvPr/>
        </p:nvCxnSpPr>
        <p:spPr>
          <a:xfrm>
            <a:off x="9558866" y="3550462"/>
            <a:ext cx="6996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CCDB00-7D66-43D7-890E-7116B6C4B760}"/>
              </a:ext>
            </a:extLst>
          </p:cNvPr>
          <p:cNvCxnSpPr>
            <a:cxnSpLocks/>
          </p:cNvCxnSpPr>
          <p:nvPr/>
        </p:nvCxnSpPr>
        <p:spPr>
          <a:xfrm>
            <a:off x="2217141" y="355046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">
            <a:extLst>
              <a:ext uri="{FF2B5EF4-FFF2-40B4-BE49-F238E27FC236}">
                <a16:creationId xmlns:a16="http://schemas.microsoft.com/office/drawing/2014/main" id="{5FC21C34-5082-4968-AF29-6E12A00002F6}"/>
              </a:ext>
            </a:extLst>
          </p:cNvPr>
          <p:cNvCxnSpPr>
            <a:cxnSpLocks/>
          </p:cNvCxnSpPr>
          <p:nvPr/>
        </p:nvCxnSpPr>
        <p:spPr>
          <a:xfrm rot="5400000" flipH="1">
            <a:off x="8623569" y="1927401"/>
            <a:ext cx="137160" cy="3931920"/>
          </a:xfrm>
          <a:prstGeom prst="bentConnector3">
            <a:avLst>
              <a:gd name="adj1" fmla="val -6376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">
            <a:extLst>
              <a:ext uri="{FF2B5EF4-FFF2-40B4-BE49-F238E27FC236}">
                <a16:creationId xmlns:a16="http://schemas.microsoft.com/office/drawing/2014/main" id="{601D3C38-44FB-4DB8-B7C1-14938165FD2F}"/>
              </a:ext>
            </a:extLst>
          </p:cNvPr>
          <p:cNvCxnSpPr>
            <a:cxnSpLocks/>
          </p:cNvCxnSpPr>
          <p:nvPr/>
        </p:nvCxnSpPr>
        <p:spPr>
          <a:xfrm rot="5400000" flipH="1">
            <a:off x="6904096" y="-130001"/>
            <a:ext cx="137160" cy="8046720"/>
          </a:xfrm>
          <a:prstGeom prst="bentConnector3">
            <a:avLst>
              <a:gd name="adj1" fmla="val -7898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73F6BB-53CB-462F-9F2C-3E04F31C8C18}"/>
                  </a:ext>
                </a:extLst>
              </p:cNvPr>
              <p:cNvSpPr txBox="1"/>
              <p:nvPr/>
            </p:nvSpPr>
            <p:spPr>
              <a:xfrm>
                <a:off x="1837914" y="3097037"/>
                <a:ext cx="809452" cy="457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73F6BB-53CB-462F-9F2C-3E04F31C8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914" y="3097037"/>
                <a:ext cx="809452" cy="457946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32E7D7-1DFA-4ED9-AB42-652CF71E3F32}"/>
                  </a:ext>
                </a:extLst>
              </p:cNvPr>
              <p:cNvSpPr txBox="1"/>
              <p:nvPr/>
            </p:nvSpPr>
            <p:spPr>
              <a:xfrm>
                <a:off x="2948661" y="4583362"/>
                <a:ext cx="4516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32E7D7-1DFA-4ED9-AB42-652CF71E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61" y="4583362"/>
                <a:ext cx="451662" cy="430887"/>
              </a:xfrm>
              <a:prstGeom prst="rect">
                <a:avLst/>
              </a:prstGeom>
              <a:blipFill>
                <a:blip r:embed="rId8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BFB5-D531-403C-B34B-BE3FBB9A5EDE}"/>
                  </a:ext>
                </a:extLst>
              </p:cNvPr>
              <p:cNvSpPr txBox="1"/>
              <p:nvPr/>
            </p:nvSpPr>
            <p:spPr>
              <a:xfrm>
                <a:off x="6712146" y="4360747"/>
                <a:ext cx="3896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FBFB5-D531-403C-B34B-BE3FBB9A5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46" y="4360747"/>
                <a:ext cx="38965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4B20C-7DFC-4E00-ABE7-DE9ABE0BE97C}"/>
                  </a:ext>
                </a:extLst>
              </p:cNvPr>
              <p:cNvSpPr txBox="1"/>
              <p:nvPr/>
            </p:nvSpPr>
            <p:spPr>
              <a:xfrm>
                <a:off x="2188358" y="3465510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4B20C-7DFC-4E00-ABE7-DE9ABE0BE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58" y="3465510"/>
                <a:ext cx="45877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5896E-5264-4D1D-A713-93E9F2348C39}"/>
                  </a:ext>
                </a:extLst>
              </p:cNvPr>
              <p:cNvSpPr txBox="1"/>
              <p:nvPr/>
            </p:nvSpPr>
            <p:spPr>
              <a:xfrm>
                <a:off x="2912253" y="3773184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E5896E-5264-4D1D-A713-93E9F234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253" y="3773184"/>
                <a:ext cx="45877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8C0A95-20F1-47AC-902F-A030ABBD7D13}"/>
                  </a:ext>
                </a:extLst>
              </p:cNvPr>
              <p:cNvSpPr txBox="1"/>
              <p:nvPr/>
            </p:nvSpPr>
            <p:spPr>
              <a:xfrm>
                <a:off x="6314165" y="2888248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8C0A95-20F1-47AC-902F-A030ABBD7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65" y="2888248"/>
                <a:ext cx="45877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97F1F4-CD4C-433E-B404-44CA519E790C}"/>
                  </a:ext>
                </a:extLst>
              </p:cNvPr>
              <p:cNvSpPr txBox="1"/>
              <p:nvPr/>
            </p:nvSpPr>
            <p:spPr>
              <a:xfrm>
                <a:off x="6038798" y="3520943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97F1F4-CD4C-433E-B404-44CA519E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98" y="3520943"/>
                <a:ext cx="45877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789D9D-CAF8-42CF-BC84-F9AD075ED010}"/>
                  </a:ext>
                </a:extLst>
              </p:cNvPr>
              <p:cNvSpPr txBox="1"/>
              <p:nvPr/>
            </p:nvSpPr>
            <p:spPr>
              <a:xfrm>
                <a:off x="6687427" y="3805375"/>
                <a:ext cx="4587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789D9D-CAF8-42CF-BC84-F9AD075E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27" y="3805375"/>
                <a:ext cx="4587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46030E-02B8-46E6-8A33-EA9500769569}"/>
                  </a:ext>
                </a:extLst>
              </p:cNvPr>
              <p:cNvSpPr txBox="1"/>
              <p:nvPr/>
            </p:nvSpPr>
            <p:spPr>
              <a:xfrm>
                <a:off x="9557161" y="3108111"/>
                <a:ext cx="571054" cy="460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46030E-02B8-46E6-8A33-EA9500769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161" y="3108111"/>
                <a:ext cx="571054" cy="460960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BD54A2A-17C5-43C4-99B8-957B171DAA09}"/>
              </a:ext>
            </a:extLst>
          </p:cNvPr>
          <p:cNvSpPr txBox="1"/>
          <p:nvPr/>
        </p:nvSpPr>
        <p:spPr>
          <a:xfrm>
            <a:off x="4683661" y="1585635"/>
            <a:ext cx="2318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Discrete integrator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2A3B09-819E-449D-9E2B-DC4432F2D865}"/>
              </a:ext>
            </a:extLst>
          </p:cNvPr>
          <p:cNvSpPr txBox="1"/>
          <p:nvPr/>
        </p:nvSpPr>
        <p:spPr>
          <a:xfrm>
            <a:off x="7002501" y="2384200"/>
            <a:ext cx="161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Discrete integrator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6C309-2BE0-4728-8D55-12A929EE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heading</a:t>
            </a:r>
          </a:p>
        </p:txBody>
      </p:sp>
    </p:spTree>
    <p:extLst>
      <p:ext uri="{BB962C8B-B14F-4D97-AF65-F5344CB8AC3E}">
        <p14:creationId xmlns:p14="http://schemas.microsoft.com/office/powerpoint/2010/main" val="426042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307AE8-AD62-4390-BF42-477CCA198D13}"/>
              </a:ext>
            </a:extLst>
          </p:cNvPr>
          <p:cNvSpPr/>
          <p:nvPr/>
        </p:nvSpPr>
        <p:spPr>
          <a:xfrm>
            <a:off x="0" y="-38910"/>
            <a:ext cx="12192000" cy="46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/>
              <a:t>SISTEM PENGATURAN DAN PEMANDUAN RUDAL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FD7FE-0DBE-4DC9-9191-6459F2EF9A63}"/>
              </a:ext>
            </a:extLst>
          </p:cNvPr>
          <p:cNvSpPr/>
          <p:nvPr/>
        </p:nvSpPr>
        <p:spPr>
          <a:xfrm>
            <a:off x="0" y="428018"/>
            <a:ext cx="12192000" cy="274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FF0000"/>
                </a:solidFill>
              </a:rPr>
              <a:t>LABORATORIUM SISTEM DAN SIBERNETIKA ITS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4C737-CDE1-4CEE-8E28-079314587995}"/>
              </a:ext>
            </a:extLst>
          </p:cNvPr>
          <p:cNvSpPr txBox="1"/>
          <p:nvPr/>
        </p:nvSpPr>
        <p:spPr>
          <a:xfrm>
            <a:off x="2733469" y="856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255D0A-6072-4C7B-A4C2-E313A46B8C12}"/>
              </a:ext>
            </a:extLst>
          </p:cNvPr>
          <p:cNvSpPr/>
          <p:nvPr/>
        </p:nvSpPr>
        <p:spPr>
          <a:xfrm>
            <a:off x="3375493" y="856034"/>
            <a:ext cx="5992238" cy="359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err="1">
                <a:solidFill>
                  <a:schemeClr val="tx1"/>
                </a:solidFill>
              </a:rPr>
              <a:t>Pengantar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D114E-134B-4840-9347-0399E246E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2" y="1330942"/>
            <a:ext cx="5760720" cy="377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25B8F-F83D-40EA-B719-278811C0217B}"/>
              </a:ext>
            </a:extLst>
          </p:cNvPr>
          <p:cNvSpPr txBox="1"/>
          <p:nvPr/>
        </p:nvSpPr>
        <p:spPr>
          <a:xfrm>
            <a:off x="184826" y="1566153"/>
            <a:ext cx="591117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sz="2000" dirty="0"/>
              <a:t>Rudal adalah senjata militer otonom berkecepatan tinggi untuk menghancurkan target jarak jauh.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Rudal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simulasi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cruise subsonic (&lt; 1 Mach), surface to sea, inertial guidance, short range, solid and liquid propulsion.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rudal</a:t>
            </a:r>
            <a:r>
              <a:rPr lang="en-US" sz="2000" dirty="0"/>
              <a:t> </a:t>
            </a:r>
            <a:r>
              <a:rPr lang="en-US" sz="2000" dirty="0" err="1"/>
              <a:t>terbagi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subsistem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seeker, guidance (</a:t>
            </a:r>
            <a:r>
              <a:rPr lang="en-US" sz="2000" dirty="0" err="1"/>
              <a:t>pemandu</a:t>
            </a:r>
            <a:r>
              <a:rPr lang="en-US" sz="2000" dirty="0"/>
              <a:t>), dan autopilot.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Seeker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subsistem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mendeteksi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target.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Guidance (</a:t>
            </a:r>
            <a:r>
              <a:rPr lang="en-US" sz="2000" dirty="0" err="1"/>
              <a:t>pemandu</a:t>
            </a:r>
            <a:r>
              <a:rPr lang="en-US" sz="2000" dirty="0"/>
              <a:t>) </a:t>
            </a:r>
            <a:r>
              <a:rPr lang="en-US" sz="2000" dirty="0" err="1"/>
              <a:t>bertugas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seeker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pemandu</a:t>
            </a:r>
            <a:r>
              <a:rPr lang="en-US" sz="2000" dirty="0"/>
              <a:t> </a:t>
            </a:r>
            <a:r>
              <a:rPr lang="en-US" sz="2000" dirty="0" err="1"/>
              <a:t>gerak</a:t>
            </a:r>
            <a:r>
              <a:rPr lang="en-US" sz="2000" dirty="0"/>
              <a:t> </a:t>
            </a:r>
            <a:r>
              <a:rPr lang="en-US" sz="2000" dirty="0" err="1"/>
              <a:t>rudal</a:t>
            </a:r>
            <a:r>
              <a:rPr lang="en-US" sz="2000" dirty="0"/>
              <a:t>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Autopilot </a:t>
            </a:r>
            <a:r>
              <a:rPr lang="en-US" sz="2000" dirty="0" err="1"/>
              <a:t>menerjemahkan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pemandu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defleksi</a:t>
            </a:r>
            <a:r>
              <a:rPr lang="en-US" sz="2000" dirty="0"/>
              <a:t> </a:t>
            </a:r>
            <a:r>
              <a:rPr lang="en-US" sz="2000" dirty="0" err="1"/>
              <a:t>sirip-siripnya</a:t>
            </a:r>
            <a:r>
              <a:rPr lang="en-US" sz="2000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C19855-008E-401A-BECA-71668B3A8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40" y="5247026"/>
            <a:ext cx="5881502" cy="118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352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307AE8-AD62-4390-BF42-477CCA198D13}"/>
              </a:ext>
            </a:extLst>
          </p:cNvPr>
          <p:cNvSpPr/>
          <p:nvPr/>
        </p:nvSpPr>
        <p:spPr>
          <a:xfrm>
            <a:off x="0" y="-38910"/>
            <a:ext cx="12192000" cy="46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/>
              <a:t>SISTEM PENGATURAN DAN PEMANDUAN RUDAL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FD7FE-0DBE-4DC9-9191-6459F2EF9A63}"/>
              </a:ext>
            </a:extLst>
          </p:cNvPr>
          <p:cNvSpPr/>
          <p:nvPr/>
        </p:nvSpPr>
        <p:spPr>
          <a:xfrm>
            <a:off x="0" y="428018"/>
            <a:ext cx="12192000" cy="274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FF0000"/>
                </a:solidFill>
              </a:rPr>
              <a:t>LABORATORIUM SISTEM DAN SIBERNETIKA ITS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127D4-5F18-4A7E-82A6-2F86145B3535}"/>
              </a:ext>
            </a:extLst>
          </p:cNvPr>
          <p:cNvSpPr txBox="1"/>
          <p:nvPr/>
        </p:nvSpPr>
        <p:spPr>
          <a:xfrm>
            <a:off x="2733469" y="856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CC356A-9F5E-401E-8010-9FD0A3A6424F}"/>
              </a:ext>
            </a:extLst>
          </p:cNvPr>
          <p:cNvSpPr/>
          <p:nvPr/>
        </p:nvSpPr>
        <p:spPr>
          <a:xfrm>
            <a:off x="3375493" y="856034"/>
            <a:ext cx="5992238" cy="359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err="1">
                <a:solidFill>
                  <a:schemeClr val="tx1"/>
                </a:solidFill>
              </a:rPr>
              <a:t>Pengantar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A7A5B-657F-4E56-B0A9-9457B1A181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2" y="1347720"/>
            <a:ext cx="5760720" cy="377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A87E21-3864-4DA0-815F-067226D94232}"/>
              </a:ext>
            </a:extLst>
          </p:cNvPr>
          <p:cNvSpPr txBox="1"/>
          <p:nvPr/>
        </p:nvSpPr>
        <p:spPr>
          <a:xfrm>
            <a:off x="184826" y="1566153"/>
            <a:ext cx="591117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sz="2000" dirty="0"/>
              <a:t>Rudal adalah senjata militer otonom berkecepatan tinggi untuk menghancurkan target jarak jauh.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Rudal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simulasi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cruise subsonic (&lt; 1 Mach), surface to sea, inertial guidance, short range, solid and liquid propulsion.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rudal</a:t>
            </a:r>
            <a:r>
              <a:rPr lang="en-US" sz="2000" dirty="0"/>
              <a:t> </a:t>
            </a:r>
            <a:r>
              <a:rPr lang="en-US" sz="2000" dirty="0" err="1"/>
              <a:t>terbagi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subsistem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seeker, guidance (</a:t>
            </a:r>
            <a:r>
              <a:rPr lang="en-US" sz="2000" dirty="0" err="1"/>
              <a:t>pemandu</a:t>
            </a:r>
            <a:r>
              <a:rPr lang="en-US" sz="2000" dirty="0"/>
              <a:t>), dan autopilot.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Seeker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subsistem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mendeteksi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target.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Guidance (</a:t>
            </a:r>
            <a:r>
              <a:rPr lang="en-US" sz="2000" dirty="0" err="1"/>
              <a:t>pemandu</a:t>
            </a:r>
            <a:r>
              <a:rPr lang="en-US" sz="2000" dirty="0"/>
              <a:t>) </a:t>
            </a:r>
            <a:r>
              <a:rPr lang="en-US" sz="2000" dirty="0" err="1"/>
              <a:t>bertugas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seeker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pemandu</a:t>
            </a:r>
            <a:r>
              <a:rPr lang="en-US" sz="2000" dirty="0"/>
              <a:t> </a:t>
            </a:r>
            <a:r>
              <a:rPr lang="en-US" sz="2000" dirty="0" err="1"/>
              <a:t>gerak</a:t>
            </a:r>
            <a:r>
              <a:rPr lang="en-US" sz="2000" dirty="0"/>
              <a:t> </a:t>
            </a:r>
            <a:r>
              <a:rPr lang="en-US" sz="2000" dirty="0" err="1"/>
              <a:t>rudal</a:t>
            </a:r>
            <a:r>
              <a:rPr lang="en-US" sz="2000" dirty="0"/>
              <a:t>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Autopilot </a:t>
            </a:r>
            <a:r>
              <a:rPr lang="en-US" sz="2000" dirty="0" err="1"/>
              <a:t>menerjemahkan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pemandu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defleksi</a:t>
            </a:r>
            <a:r>
              <a:rPr lang="en-US" sz="2000" dirty="0"/>
              <a:t> </a:t>
            </a:r>
            <a:r>
              <a:rPr lang="en-US" sz="2000" dirty="0" err="1"/>
              <a:t>sirip-siripnya</a:t>
            </a:r>
            <a:r>
              <a:rPr lang="en-US" sz="2000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D64023-BB83-4558-9DB3-57E4C49A7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40" y="5278399"/>
            <a:ext cx="5881502" cy="1188720"/>
          </a:xfrm>
          <a:prstGeom prst="rect">
            <a:avLst/>
          </a:prstGeom>
          <a:noFill/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31744F-A71F-496D-844F-634F0498F9C7}"/>
              </a:ext>
            </a:extLst>
          </p:cNvPr>
          <p:cNvSpPr/>
          <p:nvPr/>
        </p:nvSpPr>
        <p:spPr>
          <a:xfrm>
            <a:off x="3375493" y="1215955"/>
            <a:ext cx="5992238" cy="1720191"/>
          </a:xfrm>
          <a:prstGeom prst="roundRect">
            <a:avLst>
              <a:gd name="adj" fmla="val 317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Spesifikasi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rudal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err="1">
                <a:solidFill>
                  <a:schemeClr val="tx1"/>
                </a:solidFill>
              </a:rPr>
              <a:t>Konfigurasi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sirip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kendali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pengaturan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sudut</a:t>
            </a:r>
            <a:r>
              <a:rPr lang="en-US" dirty="0">
                <a:solidFill>
                  <a:schemeClr val="tx1"/>
                </a:solidFill>
              </a:rPr>
              <a:t> roll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pengaturan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ketinggian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pengaturan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sudut</a:t>
            </a:r>
            <a:r>
              <a:rPr lang="en-US" dirty="0">
                <a:solidFill>
                  <a:schemeClr val="tx1"/>
                </a:solidFill>
              </a:rPr>
              <a:t> heading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pemanduan</a:t>
            </a:r>
            <a:r>
              <a:rPr lang="en-US" dirty="0">
                <a:solidFill>
                  <a:schemeClr val="tx1"/>
                </a:solidFill>
              </a:rPr>
              <a:t> waypoints</a:t>
            </a:r>
          </a:p>
        </p:txBody>
      </p:sp>
    </p:spTree>
    <p:extLst>
      <p:ext uri="{BB962C8B-B14F-4D97-AF65-F5344CB8AC3E}">
        <p14:creationId xmlns:p14="http://schemas.microsoft.com/office/powerpoint/2010/main" val="198741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307AE8-AD62-4390-BF42-477CCA198D13}"/>
              </a:ext>
            </a:extLst>
          </p:cNvPr>
          <p:cNvSpPr/>
          <p:nvPr/>
        </p:nvSpPr>
        <p:spPr>
          <a:xfrm>
            <a:off x="0" y="-38910"/>
            <a:ext cx="12192000" cy="46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/>
              <a:t>SISTEM PENGATURAN DAN PEMANDUAN RUDAL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FD7FE-0DBE-4DC9-9191-6459F2EF9A63}"/>
              </a:ext>
            </a:extLst>
          </p:cNvPr>
          <p:cNvSpPr/>
          <p:nvPr/>
        </p:nvSpPr>
        <p:spPr>
          <a:xfrm>
            <a:off x="0" y="428018"/>
            <a:ext cx="12192000" cy="274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FF0000"/>
                </a:solidFill>
              </a:rPr>
              <a:t>LABORATORIUM SISTEM DAN SIBERNETIKA ITS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4C737-CDE1-4CEE-8E28-079314587995}"/>
              </a:ext>
            </a:extLst>
          </p:cNvPr>
          <p:cNvSpPr txBox="1"/>
          <p:nvPr/>
        </p:nvSpPr>
        <p:spPr>
          <a:xfrm>
            <a:off x="2733469" y="856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255D0A-6072-4C7B-A4C2-E313A46B8C12}"/>
              </a:ext>
            </a:extLst>
          </p:cNvPr>
          <p:cNvSpPr/>
          <p:nvPr/>
        </p:nvSpPr>
        <p:spPr>
          <a:xfrm>
            <a:off x="3375493" y="856034"/>
            <a:ext cx="5992238" cy="359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err="1">
                <a:solidFill>
                  <a:schemeClr val="tx1"/>
                </a:solidFill>
              </a:rPr>
              <a:t>Spesifikasi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rudal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D114E-134B-4840-9347-0399E246E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2" y="2212422"/>
            <a:ext cx="5760720" cy="377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25B8F-F83D-40EA-B719-278811C0217B}"/>
              </a:ext>
            </a:extLst>
          </p:cNvPr>
          <p:cNvSpPr txBox="1"/>
          <p:nvPr/>
        </p:nvSpPr>
        <p:spPr>
          <a:xfrm>
            <a:off x="184826" y="1566153"/>
            <a:ext cx="5911174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err="1"/>
              <a:t>Rudal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simulasi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mengacu</a:t>
            </a:r>
            <a:r>
              <a:rPr lang="en-US" sz="1600" dirty="0"/>
              <a:t> pada </a:t>
            </a:r>
            <a:r>
              <a:rPr lang="en-US" sz="1600" dirty="0" err="1"/>
              <a:t>rudal</a:t>
            </a:r>
            <a:r>
              <a:rPr lang="en-US" sz="1600" dirty="0"/>
              <a:t> C705 </a:t>
            </a:r>
            <a:r>
              <a:rPr lang="en-US" sz="1600" dirty="0" err="1"/>
              <a:t>buatan</a:t>
            </a:r>
            <a:r>
              <a:rPr lang="en-US" sz="1600" dirty="0"/>
              <a:t> </a:t>
            </a:r>
            <a:r>
              <a:rPr lang="en-US" sz="1600" dirty="0" err="1"/>
              <a:t>Cina</a:t>
            </a:r>
            <a:r>
              <a:rPr lang="en-US" sz="16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Parameter </a:t>
            </a:r>
            <a:r>
              <a:rPr lang="en-US" sz="1600" dirty="0" err="1"/>
              <a:t>fisik</a:t>
            </a:r>
            <a:r>
              <a:rPr lang="en-US" sz="1600" dirty="0"/>
              <a:t>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Massa 		= 340 kg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Panjang		= 3.675 m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Diameter		= 0.28 m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Gaya booster	= 30 </a:t>
            </a:r>
            <a:r>
              <a:rPr lang="en-US" sz="1600" dirty="0" err="1"/>
              <a:t>kN</a:t>
            </a:r>
            <a:r>
              <a:rPr lang="en-US" sz="1600" dirty="0"/>
              <a:t> (3 </a:t>
            </a:r>
            <a:r>
              <a:rPr lang="en-US" sz="1600" dirty="0" err="1"/>
              <a:t>detik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Gaya thruster 	= 910 N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Parameter </a:t>
            </a:r>
            <a:r>
              <a:rPr lang="en-US" sz="1600" dirty="0" err="1"/>
              <a:t>aerodinamik</a:t>
            </a:r>
            <a:r>
              <a:rPr lang="en-US" sz="1600" dirty="0"/>
              <a:t>:</a:t>
            </a:r>
          </a:p>
          <a:p>
            <a:pPr>
              <a:spcAft>
                <a:spcPts val="300"/>
              </a:spcAft>
            </a:pPr>
            <a:r>
              <a:rPr lang="en-US" sz="1600" dirty="0" err="1"/>
              <a:t>Koefisien</a:t>
            </a:r>
            <a:r>
              <a:rPr lang="en-US" sz="1600" dirty="0"/>
              <a:t> </a:t>
            </a:r>
            <a:r>
              <a:rPr lang="en-US" sz="1600" dirty="0" err="1"/>
              <a:t>hambatan</a:t>
            </a:r>
            <a:r>
              <a:rPr lang="en-US" sz="1600" dirty="0"/>
              <a:t> </a:t>
            </a:r>
            <a:r>
              <a:rPr lang="en-US" sz="1600" dirty="0" err="1"/>
              <a:t>udara</a:t>
            </a:r>
            <a:r>
              <a:rPr lang="en-US" sz="1600" dirty="0"/>
              <a:t>	= 0.079</a:t>
            </a:r>
          </a:p>
          <a:p>
            <a:pPr>
              <a:spcAft>
                <a:spcPts val="300"/>
              </a:spcAft>
            </a:pPr>
            <a:r>
              <a:rPr lang="en-US" sz="1600" dirty="0" err="1"/>
              <a:t>Koefisien</a:t>
            </a:r>
            <a:r>
              <a:rPr lang="en-US" sz="1600" dirty="0"/>
              <a:t> </a:t>
            </a:r>
            <a:r>
              <a:rPr lang="en-US" sz="1600" dirty="0" err="1"/>
              <a:t>gaya</a:t>
            </a:r>
            <a:r>
              <a:rPr lang="en-US" sz="1600" dirty="0"/>
              <a:t> </a:t>
            </a:r>
            <a:r>
              <a:rPr lang="en-US" sz="1600" dirty="0" err="1"/>
              <a:t>angkat</a:t>
            </a:r>
            <a:r>
              <a:rPr lang="en-US" sz="1600" dirty="0"/>
              <a:t> 		= 0.125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 err="1"/>
              <a:t>Kemampuan</a:t>
            </a:r>
            <a:r>
              <a:rPr lang="en-US" sz="1600" dirty="0"/>
              <a:t>: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menghancurkan</a:t>
            </a:r>
            <a:r>
              <a:rPr lang="en-US" sz="1600" dirty="0"/>
              <a:t> </a:t>
            </a:r>
            <a:r>
              <a:rPr lang="en-US" sz="1600" dirty="0" err="1"/>
              <a:t>kapal</a:t>
            </a:r>
            <a:r>
              <a:rPr lang="en-US" sz="1600" dirty="0"/>
              <a:t>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err="1"/>
              <a:t>seberat</a:t>
            </a:r>
            <a:r>
              <a:rPr lang="en-US" sz="1600" dirty="0"/>
              <a:t> 3.000 ton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US" sz="1600" dirty="0" err="1"/>
              <a:t>Menembak</a:t>
            </a:r>
            <a:r>
              <a:rPr lang="en-US" sz="1600" dirty="0"/>
              <a:t> target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170 km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mencapai</a:t>
            </a:r>
            <a:r>
              <a:rPr lang="en-US" sz="1600" dirty="0"/>
              <a:t> target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target &gt; 95.7%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US" sz="1600" dirty="0" err="1"/>
              <a:t>Ketinggian</a:t>
            </a:r>
            <a:r>
              <a:rPr lang="en-US" sz="1600" dirty="0"/>
              <a:t> </a:t>
            </a:r>
            <a:r>
              <a:rPr lang="en-US" sz="1600" dirty="0" err="1"/>
              <a:t>jelajah</a:t>
            </a:r>
            <a:r>
              <a:rPr lang="en-US" sz="1600" dirty="0"/>
              <a:t> </a:t>
            </a:r>
            <a:r>
              <a:rPr lang="en-US" sz="1600" dirty="0" err="1"/>
              <a:t>terendah</a:t>
            </a:r>
            <a:r>
              <a:rPr lang="en-US" sz="1600" dirty="0"/>
              <a:t> 12-15 meter di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permukaan</a:t>
            </a:r>
            <a:r>
              <a:rPr lang="en-US" sz="1600" dirty="0"/>
              <a:t> </a:t>
            </a:r>
            <a:r>
              <a:rPr lang="en-US" sz="1600" dirty="0" err="1"/>
              <a:t>laut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63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307AE8-AD62-4390-BF42-477CCA198D13}"/>
              </a:ext>
            </a:extLst>
          </p:cNvPr>
          <p:cNvSpPr/>
          <p:nvPr/>
        </p:nvSpPr>
        <p:spPr>
          <a:xfrm>
            <a:off x="0" y="-38910"/>
            <a:ext cx="12192000" cy="46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/>
              <a:t>SISTEM PENGATURAN DAN PEMANDUAN RUDAL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FD7FE-0DBE-4DC9-9191-6459F2EF9A63}"/>
              </a:ext>
            </a:extLst>
          </p:cNvPr>
          <p:cNvSpPr/>
          <p:nvPr/>
        </p:nvSpPr>
        <p:spPr>
          <a:xfrm>
            <a:off x="0" y="428018"/>
            <a:ext cx="12192000" cy="274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FF0000"/>
                </a:solidFill>
              </a:rPr>
              <a:t>LABORATORIUM SISTEM DAN SIBERNETIKA ITS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4C737-CDE1-4CEE-8E28-079314587995}"/>
              </a:ext>
            </a:extLst>
          </p:cNvPr>
          <p:cNvSpPr txBox="1"/>
          <p:nvPr/>
        </p:nvSpPr>
        <p:spPr>
          <a:xfrm>
            <a:off x="2733469" y="856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255D0A-6072-4C7B-A4C2-E313A46B8C12}"/>
              </a:ext>
            </a:extLst>
          </p:cNvPr>
          <p:cNvSpPr/>
          <p:nvPr/>
        </p:nvSpPr>
        <p:spPr>
          <a:xfrm>
            <a:off x="3375493" y="856034"/>
            <a:ext cx="5992238" cy="359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err="1">
                <a:solidFill>
                  <a:schemeClr val="tx1"/>
                </a:solidFill>
              </a:rPr>
              <a:t>Konfigurasi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sirip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kendali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D114E-134B-4840-9347-0399E246E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6" b="38060"/>
          <a:stretch/>
        </p:blipFill>
        <p:spPr bwMode="auto">
          <a:xfrm>
            <a:off x="6246454" y="1339650"/>
            <a:ext cx="5760720" cy="94795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925B8F-F83D-40EA-B719-278811C0217B}"/>
                  </a:ext>
                </a:extLst>
              </p:cNvPr>
              <p:cNvSpPr txBox="1"/>
              <p:nvPr/>
            </p:nvSpPr>
            <p:spPr>
              <a:xfrm>
                <a:off x="184826" y="1566153"/>
                <a:ext cx="5911174" cy="4994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Rudal C705 </a:t>
                </a:r>
                <a:r>
                  <a:rPr lang="en-US" sz="2000" dirty="0" err="1"/>
                  <a:t>dikendalikan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melalui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empat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sirip</a:t>
                </a:r>
                <a:r>
                  <a:rPr lang="en-US" sz="2000" dirty="0"/>
                  <a:t> di </a:t>
                </a:r>
                <a:r>
                  <a:rPr lang="en-US" sz="2000" dirty="0" err="1"/>
                  <a:t>belakang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tersusun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konfigurasi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silang</a:t>
                </a:r>
                <a:r>
                  <a:rPr lang="en-US" sz="2000" dirty="0"/>
                  <a:t> (X). </a:t>
                </a:r>
                <a:r>
                  <a:rPr lang="en-US" sz="2000" dirty="0" err="1"/>
                  <a:t>Keempat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sirip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defleksi</a:t>
                </a:r>
                <a:r>
                  <a:rPr lang="en-US" sz="2000" dirty="0"/>
                  <a:t> 0 </a:t>
                </a:r>
                <a:r>
                  <a:rPr lang="en-US" sz="2000" dirty="0" err="1"/>
                  <a:t>s.d.</a:t>
                </a:r>
                <a:r>
                  <a:rPr lang="en-US" sz="2000" dirty="0"/>
                  <a:t> 10</a:t>
                </a:r>
                <a:r>
                  <a:rPr lang="en-US" sz="2000" baseline="30000" dirty="0"/>
                  <a:t>0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menghasilkan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macam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gerak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yaitu</a:t>
                </a:r>
                <a:r>
                  <a:rPr lang="en-US" sz="200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Roll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err="1"/>
                  <a:t>berputar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terhadap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sumbu</a:t>
                </a:r>
                <a:r>
                  <a:rPr lang="en-US" sz="2000" dirty="0"/>
                  <a:t> X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Pitch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err="1"/>
                  <a:t>berputar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terhadap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sumbu</a:t>
                </a:r>
                <a:r>
                  <a:rPr lang="en-US" sz="2000" dirty="0"/>
                  <a:t> Y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Yaw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err="1"/>
                  <a:t>berputar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terhadap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sumbu</a:t>
                </a:r>
                <a:r>
                  <a:rPr lang="en-US" sz="2000" dirty="0"/>
                  <a:t> Z</a:t>
                </a:r>
              </a:p>
              <a:p>
                <a:pPr>
                  <a:spcAft>
                    <a:spcPts val="600"/>
                  </a:spcAft>
                </a:pPr>
                <a:endParaRPr lang="en-US" sz="2000" dirty="0"/>
              </a:p>
              <a:p>
                <a:pPr>
                  <a:spcAft>
                    <a:spcPts val="600"/>
                  </a:spcAft>
                </a:pPr>
                <a:r>
                  <a:rPr lang="en-US" sz="2000" dirty="0" err="1"/>
                  <a:t>Konfigurasi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menghasilkan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gerak</a:t>
                </a:r>
                <a:r>
                  <a:rPr lang="en-US" sz="2000" dirty="0"/>
                  <a:t> roll </a:t>
                </a:r>
                <a:r>
                  <a:rPr lang="en-US" sz="2000" dirty="0" err="1"/>
                  <a:t>disebut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konfigurasi</a:t>
                </a:r>
                <a:r>
                  <a:rPr lang="en-US" sz="2000" dirty="0"/>
                  <a:t> </a:t>
                </a:r>
                <a:r>
                  <a:rPr lang="en-US" sz="2000" i="1" dirty="0"/>
                  <a:t>aileron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disimbolkan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Konfigurasi yang </a:t>
                </a:r>
                <a:r>
                  <a:rPr lang="en-US" sz="2000" dirty="0" err="1"/>
                  <a:t>menghasilkan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gerak</a:t>
                </a:r>
                <a:r>
                  <a:rPr lang="en-US" sz="2000" dirty="0"/>
                  <a:t> pitch </a:t>
                </a:r>
                <a:r>
                  <a:rPr lang="en-US" sz="2000" dirty="0" err="1"/>
                  <a:t>disebut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konfigurasi</a:t>
                </a:r>
                <a:r>
                  <a:rPr lang="en-US" sz="2000" dirty="0"/>
                  <a:t> </a:t>
                </a:r>
                <a:r>
                  <a:rPr lang="en-US" sz="2000" i="1" dirty="0"/>
                  <a:t>elevator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disimbolkan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Konfigurasi yang </a:t>
                </a:r>
                <a:r>
                  <a:rPr lang="en-US" sz="2000" dirty="0" err="1"/>
                  <a:t>menghasilkan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gerak</a:t>
                </a:r>
                <a:r>
                  <a:rPr lang="en-US" sz="2000" dirty="0"/>
                  <a:t> roll </a:t>
                </a:r>
                <a:r>
                  <a:rPr lang="en-US" sz="2000" dirty="0" err="1"/>
                  <a:t>disebut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konfigurasi</a:t>
                </a:r>
                <a:r>
                  <a:rPr lang="en-US" sz="2000" dirty="0"/>
                  <a:t> </a:t>
                </a:r>
                <a:r>
                  <a:rPr lang="en-US" sz="2000" i="1" dirty="0"/>
                  <a:t>rudder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disimbolkan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925B8F-F83D-40EA-B719-278811C0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26" y="1566153"/>
                <a:ext cx="5911174" cy="4994444"/>
              </a:xfrm>
              <a:prstGeom prst="rect">
                <a:avLst/>
              </a:prstGeom>
              <a:blipFill>
                <a:blip r:embed="rId3"/>
                <a:stretch>
                  <a:fillRect l="-1031" t="-733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45BA9E3-B1E9-432A-98E0-4C3C06F3F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8300"/>
          <a:stretch/>
        </p:blipFill>
        <p:spPr bwMode="auto">
          <a:xfrm>
            <a:off x="6246454" y="2377745"/>
            <a:ext cx="5775113" cy="156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28B803-3F6C-4521-9AA8-D475B0558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16" y="4043754"/>
            <a:ext cx="2913340" cy="26220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5C904D-4C40-4A5F-A0BB-F0D1A9F4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17" y="4222657"/>
            <a:ext cx="2922838" cy="22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A9EF19-B225-410A-9544-3D43A4995528}"/>
              </a:ext>
            </a:extLst>
          </p:cNvPr>
          <p:cNvSpPr txBox="1"/>
          <p:nvPr/>
        </p:nvSpPr>
        <p:spPr>
          <a:xfrm>
            <a:off x="9628202" y="6270860"/>
            <a:ext cx="21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defleksi</a:t>
            </a:r>
            <a:r>
              <a:rPr lang="en-US" dirty="0"/>
              <a:t> </a:t>
            </a:r>
            <a:r>
              <a:rPr lang="en-US" dirty="0" err="1"/>
              <a:t>sirip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C739D-5F3E-4581-8189-81EACE2E8DE7}"/>
              </a:ext>
            </a:extLst>
          </p:cNvPr>
          <p:cNvSpPr txBox="1"/>
          <p:nvPr/>
        </p:nvSpPr>
        <p:spPr>
          <a:xfrm>
            <a:off x="7099069" y="6288077"/>
            <a:ext cx="170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rotasi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65146-0FBA-4B10-AD6B-FCB33E251887}"/>
              </a:ext>
            </a:extLst>
          </p:cNvPr>
          <p:cNvSpPr/>
          <p:nvPr/>
        </p:nvSpPr>
        <p:spPr>
          <a:xfrm>
            <a:off x="0" y="-38910"/>
            <a:ext cx="12192000" cy="46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/>
              <a:t>SISTEM PENGATURAN DAN PEMANDUAN RUDAL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EA79D-F366-4D84-8848-EB7F89D2E3FD}"/>
              </a:ext>
            </a:extLst>
          </p:cNvPr>
          <p:cNvSpPr/>
          <p:nvPr/>
        </p:nvSpPr>
        <p:spPr>
          <a:xfrm>
            <a:off x="0" y="428018"/>
            <a:ext cx="12192000" cy="274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FF0000"/>
                </a:solidFill>
              </a:rPr>
              <a:t>LABORATORIUM SISTEM DAN SIBERNETIKA ITS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7AF03-D028-4E23-AF34-B1C7AEB81A73}"/>
              </a:ext>
            </a:extLst>
          </p:cNvPr>
          <p:cNvSpPr txBox="1"/>
          <p:nvPr/>
        </p:nvSpPr>
        <p:spPr>
          <a:xfrm>
            <a:off x="2733469" y="856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58807B-D5F7-42D1-88AA-087D7103ACE8}"/>
              </a:ext>
            </a:extLst>
          </p:cNvPr>
          <p:cNvSpPr/>
          <p:nvPr/>
        </p:nvSpPr>
        <p:spPr>
          <a:xfrm>
            <a:off x="3375493" y="856034"/>
            <a:ext cx="5992238" cy="359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pengaturan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sudut</a:t>
            </a:r>
            <a:r>
              <a:rPr lang="en-US" dirty="0">
                <a:solidFill>
                  <a:schemeClr val="tx1"/>
                </a:solidFill>
              </a:rPr>
              <a:t> roll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81C53-98BE-4ADF-8F2C-CB9648EDDA92}"/>
                  </a:ext>
                </a:extLst>
              </p:cNvPr>
              <p:cNvSpPr txBox="1"/>
              <p:nvPr/>
            </p:nvSpPr>
            <p:spPr>
              <a:xfrm>
                <a:off x="185839" y="1287731"/>
                <a:ext cx="5340485" cy="140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 err="1"/>
                  <a:t>Sistem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pengaturan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sudut</a:t>
                </a:r>
                <a:r>
                  <a:rPr lang="en-US" sz="1600" dirty="0"/>
                  <a:t> roll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err="1"/>
                  <a:t>bertugas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menjaga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rudal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dalam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posisi</a:t>
                </a:r>
                <a:r>
                  <a:rPr lang="en-US" sz="1600" dirty="0"/>
                  <a:t> </a:t>
                </a:r>
                <a:r>
                  <a:rPr lang="en-US" sz="1600" i="1" dirty="0"/>
                  <a:t>cross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yaitu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keempat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sirip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kendali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dalam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posisi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silang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selama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penerbangan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Posisi</a:t>
                </a:r>
                <a:r>
                  <a:rPr lang="en-US" sz="1600" dirty="0"/>
                  <a:t> </a:t>
                </a:r>
                <a:r>
                  <a:rPr lang="en-US" sz="1600" i="1" dirty="0"/>
                  <a:t>cross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dicapai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sudut</a:t>
                </a:r>
                <a:r>
                  <a:rPr lang="en-US" sz="1600" dirty="0"/>
                  <a:t> roll 0 </a:t>
                </a:r>
                <a:r>
                  <a:rPr lang="en-US" sz="1600" dirty="0" err="1"/>
                  <a:t>derajat</a:t>
                </a:r>
                <a:r>
                  <a:rPr lang="en-US" sz="16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DIAGRAM BLOK SISTEM PENGATURAN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81C53-98BE-4ADF-8F2C-CB9648ED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9" y="1287731"/>
                <a:ext cx="5340485" cy="1400383"/>
              </a:xfrm>
              <a:prstGeom prst="rect">
                <a:avLst/>
              </a:prstGeom>
              <a:blipFill>
                <a:blip r:embed="rId2"/>
                <a:stretch>
                  <a:fillRect l="-570" t="-1304" b="-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8ABA1-1633-40D8-B29C-258E37639E23}"/>
                  </a:ext>
                </a:extLst>
              </p:cNvPr>
              <p:cNvSpPr txBox="1"/>
              <p:nvPr/>
            </p:nvSpPr>
            <p:spPr>
              <a:xfrm>
                <a:off x="185839" y="4438520"/>
                <a:ext cx="6099242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INPUT</a:t>
                </a:r>
              </a:p>
              <a:p>
                <a:pPr marL="0" indent="0">
                  <a:buNone/>
                </a:pPr>
                <a:r>
                  <a:rPr lang="en-US" sz="1600" b="0" dirty="0" err="1"/>
                  <a:t>Sudut</a:t>
                </a:r>
                <a:r>
                  <a:rPr lang="en-US" sz="1600" b="0" dirty="0"/>
                  <a:t> roll </a:t>
                </a:r>
                <a:r>
                  <a:rPr lang="en-US" sz="1600" b="0" dirty="0" err="1"/>
                  <a:t>awal</a:t>
                </a:r>
                <a:r>
                  <a:rPr lang="en-US" sz="16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) 	: …….. </a:t>
                </a:r>
                <a:r>
                  <a:rPr lang="en-US" sz="1600" dirty="0" err="1"/>
                  <a:t>derajat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Parameter </a:t>
                </a:r>
                <a:r>
                  <a:rPr lang="en-US" sz="1600" dirty="0" err="1"/>
                  <a:t>kontroler</a:t>
                </a:r>
                <a:r>
                  <a:rPr lang="en-US" sz="1600" dirty="0"/>
                  <a:t>:</a:t>
                </a:r>
              </a:p>
              <a:p>
                <a:pPr marL="2333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2333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2333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/>
                  <a:t>Waktu sampling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)	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  <a:p>
                <a:r>
                  <a:rPr lang="en-US" sz="1600" dirty="0"/>
                  <a:t>Waktu </a:t>
                </a:r>
                <a:r>
                  <a:rPr lang="en-US" sz="1600" dirty="0" err="1"/>
                  <a:t>aktivasi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kontroler</a:t>
                </a:r>
                <a:r>
                  <a:rPr lang="en-US" sz="1600" dirty="0"/>
                  <a:t> 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  <a:p>
                <a:r>
                  <a:rPr lang="en-US" sz="1600" dirty="0" err="1"/>
                  <a:t>Durasi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simulasi</a:t>
                </a:r>
                <a:r>
                  <a:rPr lang="en-US" sz="1600" dirty="0"/>
                  <a:t> 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8ABA1-1633-40D8-B29C-258E37639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9" y="4438520"/>
                <a:ext cx="6099242" cy="2308324"/>
              </a:xfrm>
              <a:prstGeom prst="rect">
                <a:avLst/>
              </a:prstGeom>
              <a:blipFill>
                <a:blip r:embed="rId3"/>
                <a:stretch>
                  <a:fillRect l="-500" t="-792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F0A296A-8531-42A3-829B-DE8C15BBA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55" y="2597645"/>
            <a:ext cx="5065758" cy="17478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C56F-8C5B-4567-B61F-1F2441D3A9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40" t="3333" r="8240" b="3189"/>
          <a:stretch/>
        </p:blipFill>
        <p:spPr>
          <a:xfrm>
            <a:off x="5458969" y="1369652"/>
            <a:ext cx="6733030" cy="537719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A07B8-3F60-44B1-B2A8-D06ED33120B6}"/>
              </a:ext>
            </a:extLst>
          </p:cNvPr>
          <p:cNvSpPr/>
          <p:nvPr/>
        </p:nvSpPr>
        <p:spPr>
          <a:xfrm>
            <a:off x="3768061" y="6390226"/>
            <a:ext cx="1542952" cy="3168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6911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65146-0FBA-4B10-AD6B-FCB33E251887}"/>
              </a:ext>
            </a:extLst>
          </p:cNvPr>
          <p:cNvSpPr/>
          <p:nvPr/>
        </p:nvSpPr>
        <p:spPr>
          <a:xfrm>
            <a:off x="0" y="-38910"/>
            <a:ext cx="12192000" cy="46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/>
              <a:t>SISTEM PENGATURAN DAN PEMANDUAN RUDAL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EA79D-F366-4D84-8848-EB7F89D2E3FD}"/>
              </a:ext>
            </a:extLst>
          </p:cNvPr>
          <p:cNvSpPr/>
          <p:nvPr/>
        </p:nvSpPr>
        <p:spPr>
          <a:xfrm>
            <a:off x="0" y="428018"/>
            <a:ext cx="12192000" cy="274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FF0000"/>
                </a:solidFill>
              </a:rPr>
              <a:t>LABORATORIUM SISTEM DAN SIBERNETIKA ITS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7AF03-D028-4E23-AF34-B1C7AEB81A73}"/>
              </a:ext>
            </a:extLst>
          </p:cNvPr>
          <p:cNvSpPr txBox="1"/>
          <p:nvPr/>
        </p:nvSpPr>
        <p:spPr>
          <a:xfrm>
            <a:off x="2733469" y="856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58807B-D5F7-42D1-88AA-087D7103ACE8}"/>
              </a:ext>
            </a:extLst>
          </p:cNvPr>
          <p:cNvSpPr/>
          <p:nvPr/>
        </p:nvSpPr>
        <p:spPr>
          <a:xfrm>
            <a:off x="3375493" y="856034"/>
            <a:ext cx="5992238" cy="359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pengaturan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ketinggian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81C53-98BE-4ADF-8F2C-CB9648EDDA92}"/>
                  </a:ext>
                </a:extLst>
              </p:cNvPr>
              <p:cNvSpPr txBox="1"/>
              <p:nvPr/>
            </p:nvSpPr>
            <p:spPr>
              <a:xfrm>
                <a:off x="185839" y="1287731"/>
                <a:ext cx="534048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/>
                  <a:t>Sistem </a:t>
                </a:r>
                <a:r>
                  <a:rPr lang="en-US" sz="1600" dirty="0" err="1"/>
                  <a:t>pengaturan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ketinggian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err="1"/>
                  <a:t>bertugas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menjaga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rudal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dalam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ketinggian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ditentukan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selama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fase</a:t>
                </a:r>
                <a:r>
                  <a:rPr lang="en-US" sz="1600" dirty="0"/>
                  <a:t> </a:t>
                </a:r>
                <a:r>
                  <a:rPr lang="en-US" sz="1600" i="1" dirty="0"/>
                  <a:t>cruising</a:t>
                </a:r>
                <a:r>
                  <a:rPr lang="en-US" sz="1600" dirty="0"/>
                  <a:t> (</a:t>
                </a:r>
                <a:r>
                  <a:rPr lang="en-US" sz="1600" dirty="0" err="1"/>
                  <a:t>penerbangan</a:t>
                </a:r>
                <a:r>
                  <a:rPr lang="en-US" sz="1600" dirty="0"/>
                  <a:t>).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DIAGRAM BLOK SISTEM PENGATURAN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81C53-98BE-4ADF-8F2C-CB9648ED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9" y="1287731"/>
                <a:ext cx="5340485" cy="1154162"/>
              </a:xfrm>
              <a:prstGeom prst="rect">
                <a:avLst/>
              </a:prstGeom>
              <a:blipFill>
                <a:blip r:embed="rId2"/>
                <a:stretch>
                  <a:fillRect l="-570" t="-1579" b="-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8ABA1-1633-40D8-B29C-258E37639E23}"/>
                  </a:ext>
                </a:extLst>
              </p:cNvPr>
              <p:cNvSpPr txBox="1"/>
              <p:nvPr/>
            </p:nvSpPr>
            <p:spPr>
              <a:xfrm>
                <a:off x="185839" y="4269557"/>
                <a:ext cx="6099242" cy="2322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INPUT</a:t>
                </a:r>
              </a:p>
              <a:p>
                <a:pPr marL="0" indent="0">
                  <a:buNone/>
                </a:pPr>
                <a:r>
                  <a:rPr lang="en-US" sz="1600" b="0" dirty="0" err="1"/>
                  <a:t>Ketinggian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awal</a:t>
                </a:r>
                <a:r>
                  <a:rPr lang="en-US" sz="16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) 	: …….. m</a:t>
                </a:r>
              </a:p>
              <a:p>
                <a:pPr marL="0" indent="0">
                  <a:buNone/>
                </a:pPr>
                <a:r>
                  <a:rPr lang="en-US" sz="1600" b="0" dirty="0" err="1"/>
                  <a:t>Ketinggian</a:t>
                </a:r>
                <a:r>
                  <a:rPr lang="en-US" sz="1600" b="0" dirty="0"/>
                  <a:t> yang </a:t>
                </a:r>
                <a:r>
                  <a:rPr lang="en-US" sz="1600" b="0" dirty="0" err="1"/>
                  <a:t>diinginkan</a:t>
                </a:r>
                <a:r>
                  <a:rPr lang="en-US" sz="16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1600" dirty="0"/>
                  <a:t>)	 : …….. m </a:t>
                </a:r>
              </a:p>
              <a:p>
                <a:pPr marL="0" indent="0">
                  <a:buNone/>
                </a:pPr>
                <a:r>
                  <a:rPr lang="en-US" sz="1600" dirty="0"/>
                  <a:t>Parameter </a:t>
                </a:r>
                <a:r>
                  <a:rPr lang="en-US" sz="1600" dirty="0" err="1"/>
                  <a:t>kontroler</a:t>
                </a:r>
                <a:r>
                  <a:rPr lang="en-US" sz="1600" dirty="0"/>
                  <a:t>:</a:t>
                </a:r>
              </a:p>
              <a:p>
                <a:pPr marL="2333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2333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/>
                  <a:t>Waktu sampling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)	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  <a:p>
                <a:r>
                  <a:rPr lang="en-US" sz="1600" dirty="0"/>
                  <a:t>Waktu </a:t>
                </a:r>
                <a:r>
                  <a:rPr lang="en-US" sz="1600" dirty="0" err="1"/>
                  <a:t>aktivasi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kontroler</a:t>
                </a:r>
                <a:r>
                  <a:rPr lang="en-US" sz="1600" dirty="0"/>
                  <a:t> 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  <a:p>
                <a:r>
                  <a:rPr lang="en-US" sz="1600" dirty="0" err="1"/>
                  <a:t>Durasi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simulasi</a:t>
                </a:r>
                <a:r>
                  <a:rPr lang="en-US" sz="1600" dirty="0"/>
                  <a:t> 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8ABA1-1633-40D8-B29C-258E37639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9" y="4269557"/>
                <a:ext cx="6099242" cy="2322559"/>
              </a:xfrm>
              <a:prstGeom prst="rect">
                <a:avLst/>
              </a:prstGeom>
              <a:blipFill>
                <a:blip r:embed="rId3"/>
                <a:stretch>
                  <a:fillRect l="-500" t="-787" b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2DFD96E-3883-4136-BAF6-39BC0CB08F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9" t="3783" r="7936" b="3702"/>
          <a:stretch/>
        </p:blipFill>
        <p:spPr>
          <a:xfrm>
            <a:off x="5172504" y="1369652"/>
            <a:ext cx="7019496" cy="5398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C123CA-5E7A-4BE9-AB23-D5CBE0856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40" y="2355072"/>
            <a:ext cx="4902996" cy="167049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EBD978-FE8D-4883-8500-07E09CF3BCEA}"/>
              </a:ext>
            </a:extLst>
          </p:cNvPr>
          <p:cNvSpPr/>
          <p:nvPr/>
        </p:nvSpPr>
        <p:spPr>
          <a:xfrm>
            <a:off x="3768061" y="6390226"/>
            <a:ext cx="1542952" cy="3168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96248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65146-0FBA-4B10-AD6B-FCB33E251887}"/>
              </a:ext>
            </a:extLst>
          </p:cNvPr>
          <p:cNvSpPr/>
          <p:nvPr/>
        </p:nvSpPr>
        <p:spPr>
          <a:xfrm>
            <a:off x="0" y="-38910"/>
            <a:ext cx="12192000" cy="46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/>
              <a:t>SISTEM PENGATURAN DAN PEMANDUAN RUDAL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EA79D-F366-4D84-8848-EB7F89D2E3FD}"/>
              </a:ext>
            </a:extLst>
          </p:cNvPr>
          <p:cNvSpPr/>
          <p:nvPr/>
        </p:nvSpPr>
        <p:spPr>
          <a:xfrm>
            <a:off x="0" y="428018"/>
            <a:ext cx="12192000" cy="274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FF0000"/>
                </a:solidFill>
              </a:rPr>
              <a:t>LABORATORIUM SISTEM DAN SIBERNETIKA ITS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7AF03-D028-4E23-AF34-B1C7AEB81A73}"/>
              </a:ext>
            </a:extLst>
          </p:cNvPr>
          <p:cNvSpPr txBox="1"/>
          <p:nvPr/>
        </p:nvSpPr>
        <p:spPr>
          <a:xfrm>
            <a:off x="2733469" y="856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58807B-D5F7-42D1-88AA-087D7103ACE8}"/>
              </a:ext>
            </a:extLst>
          </p:cNvPr>
          <p:cNvSpPr/>
          <p:nvPr/>
        </p:nvSpPr>
        <p:spPr>
          <a:xfrm>
            <a:off x="3375493" y="856034"/>
            <a:ext cx="5992238" cy="359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pengaturan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sudut</a:t>
            </a:r>
            <a:r>
              <a:rPr lang="en-US" dirty="0">
                <a:solidFill>
                  <a:schemeClr val="tx1"/>
                </a:solidFill>
              </a:rPr>
              <a:t> heading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81C53-98BE-4ADF-8F2C-CB9648EDDA92}"/>
                  </a:ext>
                </a:extLst>
              </p:cNvPr>
              <p:cNvSpPr txBox="1"/>
              <p:nvPr/>
            </p:nvSpPr>
            <p:spPr>
              <a:xfrm>
                <a:off x="185839" y="1287731"/>
                <a:ext cx="534048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dirty="0"/>
                  <a:t>Sudut heading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sudut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hadap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rudal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terhadap</a:t>
                </a:r>
                <a:r>
                  <a:rPr lang="en-US" sz="1600" dirty="0"/>
                  <a:t> Utara. </a:t>
                </a:r>
                <a:r>
                  <a:rPr lang="en-US" sz="1600" dirty="0" err="1"/>
                  <a:t>Sistem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pengaturan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sudut</a:t>
                </a:r>
                <a:r>
                  <a:rPr lang="en-US" sz="1600" dirty="0"/>
                  <a:t> heading </a:t>
                </a:r>
                <a:r>
                  <a:rPr lang="en-US" sz="1600" dirty="0" err="1"/>
                  <a:t>bertugas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mengarahkan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rudal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menuju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posisi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diinginkan</a:t>
                </a:r>
                <a:r>
                  <a:rPr lang="en-US" sz="16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DIAGRAM BLOK SISTEM PENGATURAN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81C53-98BE-4ADF-8F2C-CB9648ED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9" y="1287731"/>
                <a:ext cx="5340485" cy="1154162"/>
              </a:xfrm>
              <a:prstGeom prst="rect">
                <a:avLst/>
              </a:prstGeom>
              <a:blipFill>
                <a:blip r:embed="rId2"/>
                <a:stretch>
                  <a:fillRect l="-570" t="-1579" b="-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8ABA1-1633-40D8-B29C-258E37639E23}"/>
                  </a:ext>
                </a:extLst>
              </p:cNvPr>
              <p:cNvSpPr txBox="1"/>
              <p:nvPr/>
            </p:nvSpPr>
            <p:spPr>
              <a:xfrm>
                <a:off x="185839" y="4289435"/>
                <a:ext cx="6099242" cy="2574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INPUT</a:t>
                </a:r>
              </a:p>
              <a:p>
                <a:pPr marL="0" indent="0">
                  <a:buNone/>
                </a:pPr>
                <a:r>
                  <a:rPr lang="en-US" sz="1600" b="0" dirty="0" err="1"/>
                  <a:t>Sudut</a:t>
                </a:r>
                <a:r>
                  <a:rPr lang="en-US" sz="1600" b="0" dirty="0"/>
                  <a:t> heading </a:t>
                </a:r>
                <a:r>
                  <a:rPr lang="en-US" sz="1600" b="0" dirty="0" err="1"/>
                  <a:t>awal</a:t>
                </a:r>
                <a:r>
                  <a:rPr lang="en-US" sz="16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)	        : …….. </a:t>
                </a:r>
                <a:r>
                  <a:rPr lang="en-US" sz="1600" dirty="0" err="1"/>
                  <a:t>derajat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0" dirty="0" err="1"/>
                  <a:t>Sudut</a:t>
                </a:r>
                <a:r>
                  <a:rPr lang="en-US" sz="1600" b="0" dirty="0"/>
                  <a:t> heading yang </a:t>
                </a:r>
                <a:r>
                  <a:rPr lang="en-US" sz="1600" b="0" dirty="0" err="1"/>
                  <a:t>diinginkan</a:t>
                </a:r>
                <a:r>
                  <a:rPr lang="en-US" sz="16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1600" dirty="0"/>
                  <a:t>) : …….. </a:t>
                </a:r>
                <a:r>
                  <a:rPr lang="en-US" sz="1600" dirty="0" err="1"/>
                  <a:t>derajat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Parameter </a:t>
                </a:r>
                <a:r>
                  <a:rPr lang="en-US" sz="1600" dirty="0" err="1"/>
                  <a:t>kontroler</a:t>
                </a:r>
                <a:r>
                  <a:rPr lang="en-US" sz="1600" dirty="0"/>
                  <a:t>:</a:t>
                </a:r>
              </a:p>
              <a:p>
                <a:pPr marL="2333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2333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228600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/>
                  <a:t>Waktu sampling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)	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  <a:p>
                <a:r>
                  <a:rPr lang="en-US" sz="1600" dirty="0"/>
                  <a:t>Waktu </a:t>
                </a:r>
                <a:r>
                  <a:rPr lang="en-US" sz="1600" dirty="0" err="1"/>
                  <a:t>aktivasi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kontroler</a:t>
                </a:r>
                <a:r>
                  <a:rPr lang="en-US" sz="1600" dirty="0"/>
                  <a:t> 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  <a:p>
                <a:r>
                  <a:rPr lang="en-US" sz="1600" dirty="0" err="1"/>
                  <a:t>Durasi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simulasi</a:t>
                </a:r>
                <a:r>
                  <a:rPr lang="en-US" sz="1600" dirty="0"/>
                  <a:t> : …….. </a:t>
                </a:r>
                <a:r>
                  <a:rPr lang="en-US" sz="1600" dirty="0" err="1"/>
                  <a:t>detik</a:t>
                </a:r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8ABA1-1633-40D8-B29C-258E37639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9" y="4289435"/>
                <a:ext cx="6099242" cy="2574294"/>
              </a:xfrm>
              <a:prstGeom prst="rect">
                <a:avLst/>
              </a:prstGeom>
              <a:blipFill>
                <a:blip r:embed="rId3"/>
                <a:stretch>
                  <a:fillRect l="-500" t="-711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6E67EE2-462E-4C86-8D76-AABC83CDC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75" y="2418071"/>
            <a:ext cx="5078587" cy="187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979B45-5AF1-4C6C-8219-4CF81357F2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4" t="3044" r="7244" b="2754"/>
          <a:stretch/>
        </p:blipFill>
        <p:spPr>
          <a:xfrm>
            <a:off x="5320853" y="1317548"/>
            <a:ext cx="6812615" cy="548081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68CF75-C70C-491B-BFBD-3FA95BD66CCB}"/>
              </a:ext>
            </a:extLst>
          </p:cNvPr>
          <p:cNvSpPr/>
          <p:nvPr/>
        </p:nvSpPr>
        <p:spPr>
          <a:xfrm>
            <a:off x="3768061" y="6390226"/>
            <a:ext cx="1542952" cy="3168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409538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65146-0FBA-4B10-AD6B-FCB33E251887}"/>
              </a:ext>
            </a:extLst>
          </p:cNvPr>
          <p:cNvSpPr/>
          <p:nvPr/>
        </p:nvSpPr>
        <p:spPr>
          <a:xfrm>
            <a:off x="0" y="-38910"/>
            <a:ext cx="12192000" cy="4669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/>
              <a:t>SISTEM PENGATURAN DAN PEMANDUAN RUDAL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EA79D-F366-4D84-8848-EB7F89D2E3FD}"/>
              </a:ext>
            </a:extLst>
          </p:cNvPr>
          <p:cNvSpPr/>
          <p:nvPr/>
        </p:nvSpPr>
        <p:spPr>
          <a:xfrm>
            <a:off x="0" y="428018"/>
            <a:ext cx="12192000" cy="274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FF0000"/>
                </a:solidFill>
              </a:rPr>
              <a:t>LABORATORIUM SISTEM DAN SIBERNETIKA ITS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7AF03-D028-4E23-AF34-B1C7AEB81A73}"/>
              </a:ext>
            </a:extLst>
          </p:cNvPr>
          <p:cNvSpPr txBox="1"/>
          <p:nvPr/>
        </p:nvSpPr>
        <p:spPr>
          <a:xfrm>
            <a:off x="2733469" y="856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58807B-D5F7-42D1-88AA-087D7103ACE8}"/>
              </a:ext>
            </a:extLst>
          </p:cNvPr>
          <p:cNvSpPr/>
          <p:nvPr/>
        </p:nvSpPr>
        <p:spPr>
          <a:xfrm>
            <a:off x="3375493" y="856034"/>
            <a:ext cx="5992238" cy="359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pemanduan</a:t>
            </a:r>
            <a:r>
              <a:rPr lang="en-US" dirty="0">
                <a:solidFill>
                  <a:schemeClr val="tx1"/>
                </a:solidFill>
              </a:rPr>
              <a:t> waypoints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81C53-98BE-4ADF-8F2C-CB9648EDDA92}"/>
              </a:ext>
            </a:extLst>
          </p:cNvPr>
          <p:cNvSpPr txBox="1"/>
          <p:nvPr/>
        </p:nvSpPr>
        <p:spPr>
          <a:xfrm>
            <a:off x="185839" y="1287731"/>
            <a:ext cx="534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pemanduan</a:t>
            </a:r>
            <a:r>
              <a:rPr lang="en-US" sz="1600" dirty="0"/>
              <a:t> waypoints </a:t>
            </a:r>
            <a:r>
              <a:rPr lang="en-US" sz="1600" dirty="0" err="1"/>
              <a:t>bertugas</a:t>
            </a:r>
            <a:r>
              <a:rPr lang="en-US" sz="1600" dirty="0"/>
              <a:t> </a:t>
            </a:r>
            <a:r>
              <a:rPr lang="en-US" sz="1600" dirty="0" err="1"/>
              <a:t>memandu</a:t>
            </a:r>
            <a:r>
              <a:rPr lang="en-US" sz="1600" dirty="0"/>
              <a:t> </a:t>
            </a:r>
            <a:r>
              <a:rPr lang="en-US" sz="1600" dirty="0" err="1"/>
              <a:t>rudal</a:t>
            </a:r>
            <a:r>
              <a:rPr lang="en-US" sz="1600" dirty="0"/>
              <a:t>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empat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koordinat</a:t>
            </a:r>
            <a:r>
              <a:rPr lang="en-US" sz="1600" dirty="0"/>
              <a:t> yang </a:t>
            </a:r>
            <a:r>
              <a:rPr lang="en-US" sz="1600" dirty="0" err="1"/>
              <a:t>ditentukan</a:t>
            </a:r>
            <a:r>
              <a:rPr lang="en-US" sz="1600" dirty="0"/>
              <a:t>.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rudal</a:t>
            </a:r>
            <a:r>
              <a:rPr lang="en-US" sz="1600" dirty="0"/>
              <a:t> </a:t>
            </a:r>
            <a:r>
              <a:rPr lang="en-US" sz="1600" dirty="0" err="1"/>
              <a:t>menghindari</a:t>
            </a:r>
            <a:r>
              <a:rPr lang="en-US" sz="1600" dirty="0"/>
              <a:t> </a:t>
            </a:r>
            <a:r>
              <a:rPr lang="en-US" sz="1600" dirty="0" err="1"/>
              <a:t>halangan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gunung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pulau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fase</a:t>
            </a:r>
            <a:r>
              <a:rPr lang="en-US" sz="1600" dirty="0"/>
              <a:t> </a:t>
            </a:r>
            <a:r>
              <a:rPr lang="en-US" sz="1600" i="1" dirty="0"/>
              <a:t>cruising</a:t>
            </a:r>
            <a:r>
              <a:rPr lang="en-US" sz="1600" dirty="0"/>
              <a:t> (</a:t>
            </a:r>
            <a:r>
              <a:rPr lang="en-US" sz="1600" dirty="0" err="1"/>
              <a:t>penerbangan</a:t>
            </a:r>
            <a:r>
              <a:rPr lang="en-US" sz="1600" dirty="0"/>
              <a:t>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8ABA1-1633-40D8-B29C-258E37639E23}"/>
              </a:ext>
            </a:extLst>
          </p:cNvPr>
          <p:cNvSpPr txBox="1"/>
          <p:nvPr/>
        </p:nvSpPr>
        <p:spPr>
          <a:xfrm>
            <a:off x="185839" y="4746633"/>
            <a:ext cx="55490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INPUT</a:t>
            </a:r>
          </a:p>
          <a:p>
            <a:pPr marL="0" indent="0">
              <a:buNone/>
            </a:pPr>
            <a:r>
              <a:rPr lang="en-US" sz="1600" b="0" dirty="0" err="1"/>
              <a:t>Ketinggian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terbang: …….. m</a:t>
            </a:r>
          </a:p>
          <a:p>
            <a:pPr marL="0" indent="0">
              <a:buNone/>
            </a:pPr>
            <a:r>
              <a:rPr lang="en-US" sz="1600" dirty="0" err="1"/>
              <a:t>Koordinat</a:t>
            </a:r>
            <a:r>
              <a:rPr lang="en-US" sz="1600" dirty="0"/>
              <a:t> waypoints: (X+: Utara, Y+: Barat)</a:t>
            </a:r>
          </a:p>
          <a:p>
            <a:pPr marL="228600">
              <a:buNone/>
            </a:pPr>
            <a:r>
              <a:rPr lang="en-US" sz="1600" dirty="0"/>
              <a:t>WP1: X: ……, Y: ……. </a:t>
            </a:r>
          </a:p>
          <a:p>
            <a:pPr marL="228600"/>
            <a:r>
              <a:rPr lang="en-US" sz="1600" dirty="0"/>
              <a:t>WP2: X: ……, Y: …….</a:t>
            </a:r>
          </a:p>
          <a:p>
            <a:pPr marL="228600"/>
            <a:r>
              <a:rPr lang="en-US" sz="1600" dirty="0"/>
              <a:t>WP3: X: ……, Y: …….</a:t>
            </a:r>
          </a:p>
          <a:p>
            <a:pPr marL="228600"/>
            <a:r>
              <a:rPr lang="en-US" sz="1600" dirty="0"/>
              <a:t>WP4: X: ……, Y: ……. (</a:t>
            </a:r>
            <a:r>
              <a:rPr lang="en-US" sz="1600" dirty="0" err="1"/>
              <a:t>Koordinat</a:t>
            </a:r>
            <a:r>
              <a:rPr lang="en-US" sz="1600" dirty="0"/>
              <a:t> target)</a:t>
            </a:r>
          </a:p>
          <a:p>
            <a:r>
              <a:rPr lang="en-US" sz="1600" dirty="0" err="1"/>
              <a:t>Durasi</a:t>
            </a:r>
            <a:r>
              <a:rPr lang="en-US" sz="1600" dirty="0"/>
              <a:t> </a:t>
            </a:r>
            <a:r>
              <a:rPr lang="en-US" sz="1600" dirty="0" err="1"/>
              <a:t>simulasi</a:t>
            </a:r>
            <a:r>
              <a:rPr lang="en-US" sz="1600" dirty="0"/>
              <a:t> : …….. </a:t>
            </a:r>
            <a:r>
              <a:rPr lang="en-US" sz="1600" dirty="0" err="1"/>
              <a:t>detik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AC443-C5BD-4153-92A9-CD56DCB4C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8" t="3623" r="7378" b="3043"/>
          <a:stretch/>
        </p:blipFill>
        <p:spPr>
          <a:xfrm>
            <a:off x="5208105" y="1369651"/>
            <a:ext cx="6983896" cy="5418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A8A2EB-D007-4B58-9C5F-760F4FEA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2" y="2364949"/>
            <a:ext cx="3184087" cy="255065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996FF1-213C-4E3F-B12F-BE6FE42F411B}"/>
              </a:ext>
            </a:extLst>
          </p:cNvPr>
          <p:cNvSpPr/>
          <p:nvPr/>
        </p:nvSpPr>
        <p:spPr>
          <a:xfrm>
            <a:off x="3768061" y="6390226"/>
            <a:ext cx="1542952" cy="3168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0559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948</Words>
  <Application>Microsoft Office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GUI MISSILE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blok sistem pengaturan sudut roll</vt:lpstr>
      <vt:lpstr>Diagram blok sistem pengaturan ketinggian</vt:lpstr>
      <vt:lpstr>Diagram blok sistem pengaturan sudut heading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MISSILE CONTROL SYSTEM</dc:title>
  <dc:creator>Mochamad Nur Qomarudin</dc:creator>
  <cp:lastModifiedBy>Mochamad Nur Qomarudin</cp:lastModifiedBy>
  <cp:revision>50</cp:revision>
  <dcterms:created xsi:type="dcterms:W3CDTF">2021-05-19T10:07:20Z</dcterms:created>
  <dcterms:modified xsi:type="dcterms:W3CDTF">2021-07-07T13:53:47Z</dcterms:modified>
</cp:coreProperties>
</file>