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f6e22eb29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f6e22eb29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f6e22eb29d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f6e22eb29d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170f5c1e2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170f5c1e2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70f5c1e2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70f5c1e2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1716abc51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1716abc51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170f5c1e2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170f5c1e2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170f5c1e2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170f5c1e2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170f5c1e2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170f5c1e2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170f5c1e2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170f5c1e2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170f5c1e2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170f5c1e2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713013d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713013d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170f5c1e2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170f5c1e2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170f5c1e2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170f5c1e2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170f5c1e2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170f5c1e2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f6e22eb29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f6e22eb29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170f5c1e2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170f5c1e2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f713013d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f713013d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6e22eb29d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6e22eb29d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f6e22eb29d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f6e22eb29d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f6e22eb29d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f6e22eb29d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f713013d6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f713013d6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Metode Waterfall</a:t>
            </a:r>
            <a:endParaRPr/>
          </a:p>
        </p:txBody>
      </p:sp>
      <p:sp>
        <p:nvSpPr>
          <p:cNvPr id="135" name="Google Shape;135;p13"/>
          <p:cNvSpPr txBox="1"/>
          <p:nvPr>
            <p:ph idx="1" type="subTitle"/>
          </p:nvPr>
        </p:nvSpPr>
        <p:spPr>
          <a:xfrm>
            <a:off x="2821975" y="2657150"/>
            <a:ext cx="5878200" cy="1986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sz="2400"/>
              <a:t>Kelompok 6</a:t>
            </a:r>
            <a:endParaRPr sz="2400"/>
          </a:p>
          <a:p>
            <a:pPr indent="0" lvl="0" marL="0" rtl="0" algn="ctr">
              <a:spcBef>
                <a:spcPts val="0"/>
              </a:spcBef>
              <a:spcAft>
                <a:spcPts val="0"/>
              </a:spcAft>
              <a:buNone/>
            </a:pPr>
            <a:r>
              <a:t/>
            </a:r>
            <a:endParaRPr/>
          </a:p>
          <a:p>
            <a:pPr indent="0" lvl="0" marL="0" rtl="0" algn="l">
              <a:spcBef>
                <a:spcPts val="0"/>
              </a:spcBef>
              <a:spcAft>
                <a:spcPts val="0"/>
              </a:spcAft>
              <a:buNone/>
            </a:pPr>
            <a:r>
              <a:rPr lang="id"/>
              <a:t>202010370311366	Rizqi Wildan Muzaki</a:t>
            </a:r>
            <a:endParaRPr/>
          </a:p>
          <a:p>
            <a:pPr indent="0" lvl="0" marL="0" rtl="0" algn="l">
              <a:spcBef>
                <a:spcPts val="0"/>
              </a:spcBef>
              <a:spcAft>
                <a:spcPts val="0"/>
              </a:spcAft>
              <a:buNone/>
            </a:pPr>
            <a:r>
              <a:rPr lang="id"/>
              <a:t>202010370311353	M Azriel Akbar S</a:t>
            </a:r>
            <a:endParaRPr/>
          </a:p>
          <a:p>
            <a:pPr indent="0" lvl="0" marL="0" rtl="0" algn="l">
              <a:spcBef>
                <a:spcPts val="0"/>
              </a:spcBef>
              <a:spcAft>
                <a:spcPts val="0"/>
              </a:spcAft>
              <a:buNone/>
            </a:pPr>
            <a:r>
              <a:rPr lang="id"/>
              <a:t>202010370311362	Alden Naufal </a:t>
            </a:r>
            <a:r>
              <a:rPr lang="id"/>
              <a:t>Faros</a:t>
            </a:r>
            <a:endParaRPr/>
          </a:p>
          <a:p>
            <a:pPr indent="0" lvl="0" marL="0" rtl="0" algn="l">
              <a:spcBef>
                <a:spcPts val="0"/>
              </a:spcBef>
              <a:spcAft>
                <a:spcPts val="0"/>
              </a:spcAft>
              <a:buNone/>
            </a:pPr>
            <a:r>
              <a:rPr lang="id"/>
              <a:t>202010370311363	Muhammad Rahadian Arya S</a:t>
            </a:r>
            <a:endParaRPr/>
          </a:p>
          <a:p>
            <a:pPr indent="0" lvl="0" marL="0" rtl="0" algn="l">
              <a:spcBef>
                <a:spcPts val="0"/>
              </a:spcBef>
              <a:spcAft>
                <a:spcPts val="0"/>
              </a:spcAft>
              <a:buNone/>
            </a:pPr>
            <a:r>
              <a:rPr lang="id"/>
              <a:t>202010370311380	M Aqil Anggoro</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Keunggulan</a:t>
            </a:r>
            <a:r>
              <a:rPr lang="id"/>
              <a:t> </a:t>
            </a:r>
            <a:endParaRPr/>
          </a:p>
        </p:txBody>
      </p:sp>
      <p:sp>
        <p:nvSpPr>
          <p:cNvPr id="181" name="Google Shape;181;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Memiliki alur yang jelas, membuat pengerjaan proyek akan semakin mendetail</a:t>
            </a:r>
            <a:endParaRPr/>
          </a:p>
          <a:p>
            <a:pPr indent="-311150" lvl="0" marL="457200" rtl="0" algn="l">
              <a:spcBef>
                <a:spcPts val="0"/>
              </a:spcBef>
              <a:spcAft>
                <a:spcPts val="0"/>
              </a:spcAft>
              <a:buSzPts val="1300"/>
              <a:buChar char="-"/>
            </a:pPr>
            <a:r>
              <a:rPr lang="id"/>
              <a:t>Pada tahap pengembanga n melalui metode ini, dibutuhkan analisa data yang jelas dan lengkap. Hal tersebut membuat proyek memiliki tujuan akhir yang jelas</a:t>
            </a:r>
            <a:endParaRPr/>
          </a:p>
          <a:p>
            <a:pPr indent="-311150" lvl="0" marL="457200" rtl="0" algn="l">
              <a:spcBef>
                <a:spcPts val="0"/>
              </a:spcBef>
              <a:spcAft>
                <a:spcPts val="0"/>
              </a:spcAft>
              <a:buSzPts val="1300"/>
              <a:buChar char="-"/>
            </a:pPr>
            <a:r>
              <a:rPr lang="id"/>
              <a:t>Setiap progres dan informasi bisa tercatat dan dapat diakses oleh pengembang yang lain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idx="1" type="body"/>
          </p:nvPr>
        </p:nvSpPr>
        <p:spPr>
          <a:xfrm>
            <a:off x="1297500" y="13842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Pengerjaan yang tidak bisa dilakukan secara paralel, sehingga memakan banyak waktu.</a:t>
            </a:r>
            <a:endParaRPr/>
          </a:p>
          <a:p>
            <a:pPr indent="-311150" lvl="0" marL="457200" rtl="0" algn="l">
              <a:spcBef>
                <a:spcPts val="0"/>
              </a:spcBef>
              <a:spcAft>
                <a:spcPts val="0"/>
              </a:spcAft>
              <a:buSzPts val="1300"/>
              <a:buChar char="-"/>
            </a:pPr>
            <a:r>
              <a:rPr lang="id"/>
              <a:t>Sulit untuk mengadaptasi jika terjadi perubahan spesifikasi pada suatu tahapan pengembangan </a:t>
            </a:r>
            <a:endParaRPr/>
          </a:p>
          <a:p>
            <a:pPr indent="-311150" lvl="0" marL="457200" rtl="0" algn="l">
              <a:spcBef>
                <a:spcPts val="0"/>
              </a:spcBef>
              <a:spcAft>
                <a:spcPts val="0"/>
              </a:spcAft>
              <a:buSzPts val="1300"/>
              <a:buChar char="-"/>
            </a:pPr>
            <a:r>
              <a:rPr lang="id"/>
              <a:t>Potensi kenaikan biaya yang besar</a:t>
            </a:r>
            <a:endParaRPr/>
          </a:p>
          <a:p>
            <a:pPr indent="0" lvl="0" marL="0" rtl="0" algn="l">
              <a:spcBef>
                <a:spcPts val="1200"/>
              </a:spcBef>
              <a:spcAft>
                <a:spcPts val="1200"/>
              </a:spcAft>
              <a:buNone/>
            </a:pPr>
            <a:r>
              <a:t/>
            </a:r>
            <a:endParaRPr/>
          </a:p>
        </p:txBody>
      </p:sp>
      <p:sp>
        <p:nvSpPr>
          <p:cNvPr id="187" name="Google Shape;18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Kekurangan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400"/>
              <a:t>Manager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idx="1" type="body"/>
          </p:nvPr>
        </p:nvSpPr>
        <p:spPr>
          <a:xfrm>
            <a:off x="1317350" y="63625"/>
            <a:ext cx="7038900" cy="50064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id"/>
              <a:t>Merupakan pemantauan terhadap kegiatan atau aktivitas-aktivitas suatu proyek, sehingga diketahui sudah sesuai dengan yang telah ditentukan pada project management plan atau tidak. </a:t>
            </a:r>
            <a:endParaRPr/>
          </a:p>
          <a:p>
            <a:pPr indent="-311150" lvl="0" marL="457200" rtl="0" algn="l">
              <a:spcBef>
                <a:spcPts val="0"/>
              </a:spcBef>
              <a:spcAft>
                <a:spcPts val="0"/>
              </a:spcAft>
              <a:buSzPts val="1300"/>
              <a:buChar char="●"/>
            </a:pPr>
            <a:r>
              <a:rPr lang="id"/>
              <a:t>Dilakukan pengecekan terhadap estimasi dan rencana awal. Jika belum, maka tindakan apa yang harus dilakukan agar tujuan proyek bisa terpenuhi </a:t>
            </a:r>
            <a:endParaRPr/>
          </a:p>
          <a:p>
            <a:pPr indent="0" lvl="0" marL="0" rtl="0" algn="l">
              <a:spcBef>
                <a:spcPts val="1200"/>
              </a:spcBef>
              <a:spcAft>
                <a:spcPts val="0"/>
              </a:spcAft>
              <a:buNone/>
            </a:pPr>
            <a:r>
              <a:rPr lang="id"/>
              <a:t> 	Tujuan : </a:t>
            </a:r>
            <a:endParaRPr/>
          </a:p>
          <a:p>
            <a:pPr indent="-311150" lvl="0" marL="457200" rtl="0" algn="l">
              <a:spcBef>
                <a:spcPts val="1200"/>
              </a:spcBef>
              <a:spcAft>
                <a:spcPts val="0"/>
              </a:spcAft>
              <a:buSzPts val="1300"/>
              <a:buChar char="●"/>
            </a:pPr>
            <a:r>
              <a:rPr lang="id"/>
              <a:t>Memastikan pencapaian tujuan proyek apakah sesuai dengan target yang telah ditentukan </a:t>
            </a:r>
            <a:endParaRPr/>
          </a:p>
          <a:p>
            <a:pPr indent="-311150" lvl="0" marL="457200" rtl="0" algn="l">
              <a:spcBef>
                <a:spcPts val="0"/>
              </a:spcBef>
              <a:spcAft>
                <a:spcPts val="0"/>
              </a:spcAft>
              <a:buSzPts val="1300"/>
              <a:buChar char="●"/>
            </a:pPr>
            <a:r>
              <a:rPr lang="id"/>
              <a:t>Memantau pelaksanaan proyek agar sesuai dengan estimasi dan rencana awal</a:t>
            </a:r>
            <a:r>
              <a:rPr lang="id"/>
              <a:t> </a:t>
            </a:r>
            <a:endParaRPr/>
          </a:p>
          <a:p>
            <a:pPr indent="-311150" lvl="0" marL="457200" rtl="0" algn="l">
              <a:spcBef>
                <a:spcPts val="0"/>
              </a:spcBef>
              <a:spcAft>
                <a:spcPts val="0"/>
              </a:spcAft>
              <a:buSzPts val="1300"/>
              <a:buChar char="●"/>
            </a:pPr>
            <a:r>
              <a:rPr lang="id"/>
              <a:t>Mendapatkan masukan untuk memperbaharui project management plan jika diperlukan.</a:t>
            </a:r>
            <a:endParaRPr/>
          </a:p>
          <a:p>
            <a:pPr indent="0" lvl="0" marL="0" rtl="0" algn="l">
              <a:spcBef>
                <a:spcPts val="1200"/>
              </a:spcBef>
              <a:spcAft>
                <a:spcPts val="0"/>
              </a:spcAft>
              <a:buNone/>
            </a:pPr>
            <a:r>
              <a:rPr lang="id"/>
              <a:t> 	Mekanisme : </a:t>
            </a:r>
            <a:endParaRPr/>
          </a:p>
          <a:p>
            <a:pPr indent="0" lvl="0" marL="0" rtl="0" algn="l">
              <a:spcBef>
                <a:spcPts val="1200"/>
              </a:spcBef>
              <a:spcAft>
                <a:spcPts val="0"/>
              </a:spcAft>
              <a:buNone/>
            </a:pPr>
            <a:r>
              <a:rPr lang="id"/>
              <a:t>1. Pengendalian terhadap time, scope, dan quality : </a:t>
            </a:r>
            <a:endParaRPr/>
          </a:p>
          <a:p>
            <a:pPr indent="0" lvl="0" marL="0" rtl="0" algn="l">
              <a:spcBef>
                <a:spcPts val="1200"/>
              </a:spcBef>
              <a:spcAft>
                <a:spcPts val="0"/>
              </a:spcAft>
              <a:buNone/>
            </a:pPr>
            <a:r>
              <a:rPr lang="id"/>
              <a:t>• Membandingkan rencana jadwal, lingkup &amp; kualitas terhadap actual progress</a:t>
            </a:r>
            <a:endParaRPr/>
          </a:p>
          <a:p>
            <a:pPr indent="0" lvl="0" marL="0" rtl="0" algn="l">
              <a:spcBef>
                <a:spcPts val="1200"/>
              </a:spcBef>
              <a:spcAft>
                <a:spcPts val="0"/>
              </a:spcAft>
              <a:buNone/>
            </a:pPr>
            <a:r>
              <a:rPr lang="id"/>
              <a:t>2. Pengendalian terhadap biaya (cost) </a:t>
            </a:r>
            <a:endParaRPr/>
          </a:p>
          <a:p>
            <a:pPr indent="0" lvl="0" marL="0" rtl="0" algn="l">
              <a:spcBef>
                <a:spcPts val="1200"/>
              </a:spcBef>
              <a:spcAft>
                <a:spcPts val="0"/>
              </a:spcAft>
              <a:buNone/>
            </a:pPr>
            <a:r>
              <a:rPr lang="id"/>
              <a:t>• Menentukan biaya yang telah dikeluarkan dari dimulainya suatu proyek sampai dengan saat ini (actual expenditure) • Membandingkan actal expenditure dengan rencana anggaran • Menentukan biaya dan waktu dari saat ini sampai dengan selesainya suatu proyek (estimate to complete)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3" name="Google Shape;203;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Menentukan biaya dan waktu dari saat ini sampai dengan selesainya suatu proyek (estimate to complete)</a:t>
            </a:r>
            <a:endParaRPr/>
          </a:p>
          <a:p>
            <a:pPr indent="-311150" lvl="0" marL="457200" rtl="0" algn="l">
              <a:spcBef>
                <a:spcPts val="0"/>
              </a:spcBef>
              <a:spcAft>
                <a:spcPts val="0"/>
              </a:spcAft>
              <a:buSzPts val="1300"/>
              <a:buChar char="●"/>
            </a:pPr>
            <a:r>
              <a:rPr lang="id"/>
              <a:t>Menentukan biaya &amp; waktu penyelesaian proyek (estimate at completion)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id"/>
              <a:t>3. Membuat laporan tentang status dan kemajuan proyek berdasarkan informasi yang diperoleh terhadap kontrol scope, time, quality, dan cost</a:t>
            </a:r>
            <a:endParaRPr/>
          </a:p>
          <a:p>
            <a:pPr indent="0" lvl="0" marL="0" rtl="0" algn="l">
              <a:spcBef>
                <a:spcPts val="1200"/>
              </a:spcBef>
              <a:spcAft>
                <a:spcPts val="1200"/>
              </a:spcAft>
              <a:buNone/>
            </a:pPr>
            <a:r>
              <a:rPr lang="id"/>
              <a:t>4. Jika dari hasil pemantauan dibutuhkan melakukan perubahan rencana, maka lakukan re-planning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400"/>
              <a:t>Project Initiation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idx="1" type="body"/>
          </p:nvPr>
        </p:nvSpPr>
        <p:spPr>
          <a:xfrm>
            <a:off x="1297500" y="211050"/>
            <a:ext cx="7038900" cy="466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Inisiasi proyek merupakan tahap yang mengawali sebuah proyek, dimana pada tahap ini diberikan gambaran global suatu proyek dalam bentuk definisi proyek (project definition).</a:t>
            </a:r>
            <a:endParaRPr/>
          </a:p>
          <a:p>
            <a:pPr indent="0" lvl="0" marL="457200" rtl="0" algn="l">
              <a:spcBef>
                <a:spcPts val="1200"/>
              </a:spcBef>
              <a:spcAft>
                <a:spcPts val="0"/>
              </a:spcAft>
              <a:buNone/>
            </a:pPr>
            <a:r>
              <a:rPr lang="id"/>
              <a:t> Tujuan :</a:t>
            </a:r>
            <a:endParaRPr/>
          </a:p>
          <a:p>
            <a:pPr indent="-311150" lvl="0" marL="457200" rtl="0" algn="l">
              <a:lnSpc>
                <a:spcPct val="100000"/>
              </a:lnSpc>
              <a:spcBef>
                <a:spcPts val="1200"/>
              </a:spcBef>
              <a:spcAft>
                <a:spcPts val="0"/>
              </a:spcAft>
              <a:buSzPts val="1300"/>
              <a:buChar char="●"/>
            </a:pPr>
            <a:r>
              <a:rPr lang="id"/>
              <a:t>Menentukan tujuan proyek secara rinci </a:t>
            </a:r>
            <a:endParaRPr/>
          </a:p>
          <a:p>
            <a:pPr indent="-311150" lvl="0" marL="457200" rtl="0" algn="l">
              <a:lnSpc>
                <a:spcPct val="100000"/>
              </a:lnSpc>
              <a:spcBef>
                <a:spcPts val="0"/>
              </a:spcBef>
              <a:spcAft>
                <a:spcPts val="0"/>
              </a:spcAft>
              <a:buSzPts val="1300"/>
              <a:buChar char="●"/>
            </a:pPr>
            <a:r>
              <a:rPr lang="id"/>
              <a:t>Mengidentifikasi faktor-faktor penentu keberhasilan (critical success factor) untuk pelaksanaan proyek </a:t>
            </a:r>
            <a:endParaRPr/>
          </a:p>
          <a:p>
            <a:pPr indent="-311150" lvl="0" marL="457200" rtl="0" algn="l">
              <a:lnSpc>
                <a:spcPct val="100000"/>
              </a:lnSpc>
              <a:spcBef>
                <a:spcPts val="0"/>
              </a:spcBef>
              <a:spcAft>
                <a:spcPts val="0"/>
              </a:spcAft>
              <a:buSzPts val="1300"/>
              <a:buChar char="●"/>
            </a:pPr>
            <a:r>
              <a:rPr lang="id"/>
              <a:t>Menentukan ruang lingkup proyek, jadwal proyek, asumsi proyek, serta batasan-batasan   proyek sebagai acuan dalam membuat project management plan </a:t>
            </a:r>
            <a:endParaRPr/>
          </a:p>
          <a:p>
            <a:pPr indent="-311150" lvl="0" marL="457200" rtl="0" algn="l">
              <a:lnSpc>
                <a:spcPct val="100000"/>
              </a:lnSpc>
              <a:spcBef>
                <a:spcPts val="0"/>
              </a:spcBef>
              <a:spcAft>
                <a:spcPts val="0"/>
              </a:spcAft>
              <a:buSzPts val="1300"/>
              <a:buChar char="●"/>
            </a:pPr>
            <a:r>
              <a:rPr lang="id"/>
              <a:t>Menentukan kriteria keberhasilan proyek</a:t>
            </a:r>
            <a:endParaRPr/>
          </a:p>
          <a:p>
            <a:pPr indent="0" lvl="0" marL="0" rtl="0" algn="l">
              <a:lnSpc>
                <a:spcPct val="100000"/>
              </a:lnSpc>
              <a:spcBef>
                <a:spcPts val="1200"/>
              </a:spcBef>
              <a:spcAft>
                <a:spcPts val="0"/>
              </a:spcAft>
              <a:buNone/>
            </a:pPr>
            <a:r>
              <a:rPr lang="id"/>
              <a:t> 	Mekanisme : </a:t>
            </a:r>
            <a:endParaRPr/>
          </a:p>
          <a:p>
            <a:pPr indent="-311150" lvl="0" marL="457200" rtl="0" algn="l">
              <a:lnSpc>
                <a:spcPct val="100000"/>
              </a:lnSpc>
              <a:spcBef>
                <a:spcPts val="1200"/>
              </a:spcBef>
              <a:spcAft>
                <a:spcPts val="0"/>
              </a:spcAft>
              <a:buSzPts val="1300"/>
              <a:buChar char="●"/>
            </a:pPr>
            <a:r>
              <a:rPr lang="id"/>
              <a:t>Project owner memberi tugas kepada project manager dan project team </a:t>
            </a:r>
            <a:endParaRPr/>
          </a:p>
          <a:p>
            <a:pPr indent="-311150" lvl="0" marL="457200" rtl="0" algn="l">
              <a:lnSpc>
                <a:spcPct val="100000"/>
              </a:lnSpc>
              <a:spcBef>
                <a:spcPts val="0"/>
              </a:spcBef>
              <a:spcAft>
                <a:spcPts val="0"/>
              </a:spcAft>
              <a:buSzPts val="1300"/>
              <a:buChar char="●"/>
            </a:pPr>
            <a:r>
              <a:rPr lang="id"/>
              <a:t>Project manager dan project team secara bersama-sama membuat project definition dan disetujui oleh project owner </a:t>
            </a:r>
            <a:endParaRPr/>
          </a:p>
          <a:p>
            <a:pPr indent="-311150" lvl="0" marL="457200" rtl="0" algn="l">
              <a:lnSpc>
                <a:spcPct val="100000"/>
              </a:lnSpc>
              <a:spcBef>
                <a:spcPts val="0"/>
              </a:spcBef>
              <a:spcAft>
                <a:spcPts val="0"/>
              </a:spcAft>
              <a:buSzPts val="1300"/>
              <a:buChar char="●"/>
            </a:pPr>
            <a:r>
              <a:rPr lang="id"/>
              <a:t>Project definition yang telah dibuat, selanjutnya akan dijadikan sebagai acuan atau landasan dalam pembuatan project management plan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400"/>
              <a:t>Project Planning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idx="1" type="body"/>
          </p:nvPr>
        </p:nvSpPr>
        <p:spPr>
          <a:xfrm>
            <a:off x="1297500" y="169175"/>
            <a:ext cx="7038900" cy="48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a:t>
            </a:r>
            <a:r>
              <a:rPr lang="id"/>
              <a:t>lanning merupakan deskripsi detail dari definisi proyek yang telah dibuat.</a:t>
            </a:r>
            <a:endParaRPr/>
          </a:p>
          <a:p>
            <a:pPr indent="457200" lvl="0" marL="0" rtl="0" algn="l">
              <a:spcBef>
                <a:spcPts val="1200"/>
              </a:spcBef>
              <a:spcAft>
                <a:spcPts val="0"/>
              </a:spcAft>
              <a:buNone/>
            </a:pPr>
            <a:r>
              <a:rPr lang="id"/>
              <a:t>Tujuan : </a:t>
            </a:r>
            <a:endParaRPr/>
          </a:p>
          <a:p>
            <a:pPr indent="-311150" lvl="0" marL="457200" rtl="0" algn="l">
              <a:spcBef>
                <a:spcPts val="1200"/>
              </a:spcBef>
              <a:spcAft>
                <a:spcPts val="0"/>
              </a:spcAft>
              <a:buSzPts val="1300"/>
              <a:buChar char="●"/>
            </a:pPr>
            <a:r>
              <a:rPr lang="id"/>
              <a:t>Mendefinisikan ruang lingkup proyek </a:t>
            </a:r>
            <a:endParaRPr/>
          </a:p>
          <a:p>
            <a:pPr indent="-311150" lvl="0" marL="457200" rtl="0" algn="l">
              <a:spcBef>
                <a:spcPts val="0"/>
              </a:spcBef>
              <a:spcAft>
                <a:spcPts val="0"/>
              </a:spcAft>
              <a:buSzPts val="1300"/>
              <a:buChar char="●"/>
            </a:pPr>
            <a:r>
              <a:rPr lang="id"/>
              <a:t>Membuat detail jadwal pelaksanaan proyek </a:t>
            </a:r>
            <a:endParaRPr/>
          </a:p>
          <a:p>
            <a:pPr indent="-311150" lvl="0" marL="457200" rtl="0" algn="l">
              <a:spcBef>
                <a:spcPts val="0"/>
              </a:spcBef>
              <a:spcAft>
                <a:spcPts val="0"/>
              </a:spcAft>
              <a:buSzPts val="1300"/>
              <a:buChar char="●"/>
            </a:pPr>
            <a:r>
              <a:rPr lang="id"/>
              <a:t>Menentukan alokasi dana yang dibutuhkan proyek </a:t>
            </a:r>
            <a:endParaRPr/>
          </a:p>
          <a:p>
            <a:pPr indent="-311150" lvl="0" marL="457200" rtl="0" algn="l">
              <a:spcBef>
                <a:spcPts val="0"/>
              </a:spcBef>
              <a:spcAft>
                <a:spcPts val="0"/>
              </a:spcAft>
              <a:buSzPts val="1300"/>
              <a:buChar char="●"/>
            </a:pPr>
            <a:r>
              <a:rPr lang="id"/>
              <a:t>Menetapkan prosedur dan mekanisme pengontrolan proyek </a:t>
            </a:r>
            <a:endParaRPr/>
          </a:p>
          <a:p>
            <a:pPr indent="-311150" lvl="0" marL="457200" rtl="0" algn="l">
              <a:spcBef>
                <a:spcPts val="0"/>
              </a:spcBef>
              <a:spcAft>
                <a:spcPts val="0"/>
              </a:spcAft>
              <a:buSzPts val="1300"/>
              <a:buChar char="●"/>
            </a:pPr>
            <a:r>
              <a:rPr lang="id"/>
              <a:t>Menentukan kualifikasi, peran dan tanggung jawab, serta jumlah personil yang dibutuhkan untuk melaksanakan proyek</a:t>
            </a:r>
            <a:endParaRPr/>
          </a:p>
          <a:p>
            <a:pPr indent="457200" lvl="0" marL="0" rtl="0" algn="l">
              <a:spcBef>
                <a:spcPts val="1200"/>
              </a:spcBef>
              <a:spcAft>
                <a:spcPts val="0"/>
              </a:spcAft>
              <a:buNone/>
            </a:pPr>
            <a:r>
              <a:rPr lang="id"/>
              <a:t>Mekanisme : </a:t>
            </a:r>
            <a:endParaRPr/>
          </a:p>
          <a:p>
            <a:pPr indent="-311150" lvl="0" marL="457200" rtl="0" algn="l">
              <a:spcBef>
                <a:spcPts val="1200"/>
              </a:spcBef>
              <a:spcAft>
                <a:spcPts val="0"/>
              </a:spcAft>
              <a:buSzPts val="1300"/>
              <a:buChar char="●"/>
            </a:pPr>
            <a:r>
              <a:rPr lang="id"/>
              <a:t>Project manager bersama-sama dengan project team mempelajari kembali definisi proyek. </a:t>
            </a:r>
            <a:endParaRPr/>
          </a:p>
          <a:p>
            <a:pPr indent="-311150" lvl="0" marL="457200" rtl="0" algn="l">
              <a:spcBef>
                <a:spcPts val="0"/>
              </a:spcBef>
              <a:spcAft>
                <a:spcPts val="0"/>
              </a:spcAft>
              <a:buSzPts val="1300"/>
              <a:buChar char="●"/>
            </a:pPr>
            <a:r>
              <a:rPr lang="id"/>
              <a:t>Membuat project management plan berdasarkan project definition yang telah dibuat. </a:t>
            </a:r>
            <a:endParaRPr/>
          </a:p>
          <a:p>
            <a:pPr indent="-311150" lvl="0" marL="457200" rtl="0" algn="l">
              <a:spcBef>
                <a:spcPts val="0"/>
              </a:spcBef>
              <a:spcAft>
                <a:spcPts val="0"/>
              </a:spcAft>
              <a:buSzPts val="1300"/>
              <a:buChar char="●"/>
            </a:pPr>
            <a:r>
              <a:rPr lang="id"/>
              <a:t>Persetujuan dari project owner bahwa project management plan tersebut akan dijadikan acuan dalam pelaksanaan proyek.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400"/>
              <a:t>Project Executing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400"/>
              <a:t>Pengertian </a:t>
            </a:r>
            <a:endParaRPr sz="2400"/>
          </a:p>
          <a:p>
            <a:pPr indent="457200" lvl="0" marL="457200" rtl="0" algn="l">
              <a:spcBef>
                <a:spcPts val="0"/>
              </a:spcBef>
              <a:spcAft>
                <a:spcPts val="0"/>
              </a:spcAft>
              <a:buNone/>
            </a:pPr>
            <a:r>
              <a:rPr lang="id" sz="2400"/>
              <a:t>Metode </a:t>
            </a:r>
            <a:endParaRPr sz="2400"/>
          </a:p>
          <a:p>
            <a:pPr indent="457200" lvl="0" marL="1371600" rtl="0" algn="l">
              <a:spcBef>
                <a:spcPts val="0"/>
              </a:spcBef>
              <a:spcAft>
                <a:spcPts val="0"/>
              </a:spcAft>
              <a:buNone/>
            </a:pPr>
            <a:r>
              <a:rPr lang="id" sz="2400"/>
              <a:t>Waterfall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idx="1" type="body"/>
          </p:nvPr>
        </p:nvSpPr>
        <p:spPr>
          <a:xfrm>
            <a:off x="1297500" y="191550"/>
            <a:ext cx="7038900" cy="478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a:t>
            </a:r>
            <a:r>
              <a:rPr lang="id"/>
              <a:t>xecution adalah pelaksanaan/realisasi dari rencana proyek dalam project management plan.</a:t>
            </a:r>
            <a:endParaRPr/>
          </a:p>
          <a:p>
            <a:pPr indent="457200" lvl="0" marL="0" rtl="0" algn="l">
              <a:spcBef>
                <a:spcPts val="1200"/>
              </a:spcBef>
              <a:spcAft>
                <a:spcPts val="0"/>
              </a:spcAft>
              <a:buNone/>
            </a:pPr>
            <a:r>
              <a:rPr lang="id"/>
              <a:t>Tujuan : </a:t>
            </a:r>
            <a:endParaRPr/>
          </a:p>
          <a:p>
            <a:pPr indent="-311150" lvl="0" marL="457200" rtl="0" algn="l">
              <a:spcBef>
                <a:spcPts val="1200"/>
              </a:spcBef>
              <a:spcAft>
                <a:spcPts val="0"/>
              </a:spcAft>
              <a:buSzPts val="1300"/>
              <a:buChar char="●"/>
            </a:pPr>
            <a:r>
              <a:rPr lang="id"/>
              <a:t>Merealisasikan perencanaan proyek dalam project management plan </a:t>
            </a:r>
            <a:endParaRPr/>
          </a:p>
          <a:p>
            <a:pPr indent="-311150" lvl="0" marL="457200" rtl="0" algn="l">
              <a:spcBef>
                <a:spcPts val="0"/>
              </a:spcBef>
              <a:spcAft>
                <a:spcPts val="0"/>
              </a:spcAft>
              <a:buSzPts val="1300"/>
              <a:buChar char="●"/>
            </a:pPr>
            <a:r>
              <a:rPr lang="id"/>
              <a:t>Mengkordinasikan kinerja project team &amp; mengoptimalkannya, serta memanfaatkan sumber daya non-personil </a:t>
            </a:r>
            <a:endParaRPr/>
          </a:p>
          <a:p>
            <a:pPr indent="-311150" lvl="0" marL="457200" rtl="0" algn="l">
              <a:spcBef>
                <a:spcPts val="0"/>
              </a:spcBef>
              <a:spcAft>
                <a:spcPts val="0"/>
              </a:spcAft>
              <a:buSzPts val="1300"/>
              <a:buChar char="●"/>
            </a:pPr>
            <a:r>
              <a:rPr lang="id"/>
              <a:t>Merealisasikan perubahan perencanaan proyek yang telah disetujui.</a:t>
            </a:r>
            <a:endParaRPr/>
          </a:p>
          <a:p>
            <a:pPr indent="0" lvl="0" marL="457200" rtl="0" algn="l">
              <a:spcBef>
                <a:spcPts val="1200"/>
              </a:spcBef>
              <a:spcAft>
                <a:spcPts val="0"/>
              </a:spcAft>
              <a:buNone/>
            </a:pPr>
            <a:r>
              <a:rPr lang="id"/>
              <a:t>Mekanisme, Setelah project management plan ditetapkan sebagai acuan pelaksanaan proyek, maka dilakukan :</a:t>
            </a:r>
            <a:endParaRPr/>
          </a:p>
          <a:p>
            <a:pPr indent="-311150" lvl="0" marL="457200" rtl="0" algn="l">
              <a:spcBef>
                <a:spcPts val="1200"/>
              </a:spcBef>
              <a:spcAft>
                <a:spcPts val="0"/>
              </a:spcAft>
              <a:buSzPts val="1300"/>
              <a:buChar char="●"/>
            </a:pPr>
            <a:r>
              <a:rPr lang="id"/>
              <a:t>Project manager &amp; project team membentuk kerja sama tim selama proyek berlangsung (disebut pembentukan team building)</a:t>
            </a:r>
            <a:endParaRPr/>
          </a:p>
          <a:p>
            <a:pPr indent="-311150" lvl="0" marL="457200" rtl="0" algn="l">
              <a:spcBef>
                <a:spcPts val="0"/>
              </a:spcBef>
              <a:spcAft>
                <a:spcPts val="0"/>
              </a:spcAft>
              <a:buSzPts val="1300"/>
              <a:buChar char="●"/>
            </a:pPr>
            <a:r>
              <a:rPr lang="id"/>
              <a:t>Manajer proyek &amp; tim proyek melaksanakan semua tugas yang sudah tertuang di dalam project management plan </a:t>
            </a:r>
            <a:endParaRPr/>
          </a:p>
          <a:p>
            <a:pPr indent="-311150" lvl="0" marL="457200" rtl="0" algn="l">
              <a:spcBef>
                <a:spcPts val="0"/>
              </a:spcBef>
              <a:spcAft>
                <a:spcPts val="0"/>
              </a:spcAft>
              <a:buSzPts val="1300"/>
              <a:buChar char="●"/>
            </a:pPr>
            <a:r>
              <a:rPr lang="id"/>
              <a:t>Membuat laporan pelaksanaan proyek </a:t>
            </a:r>
            <a:endParaRPr/>
          </a:p>
          <a:p>
            <a:pPr indent="-311150" lvl="0" marL="457200" rtl="0" algn="l">
              <a:spcBef>
                <a:spcPts val="0"/>
              </a:spcBef>
              <a:spcAft>
                <a:spcPts val="0"/>
              </a:spcAft>
              <a:buSzPts val="1300"/>
              <a:buChar char="●"/>
            </a:pPr>
            <a:r>
              <a:rPr lang="id"/>
              <a:t>Mendapatkan persetujuan atau approval untuk setiap fase pekerjaan atau deliverable proyek yang telah diselesaikan</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400"/>
              <a:t>Project Closing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idx="1" type="body"/>
          </p:nvPr>
        </p:nvSpPr>
        <p:spPr>
          <a:xfrm>
            <a:off x="1290050" y="94650"/>
            <a:ext cx="7038900" cy="4944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Merupakan akhir dari serangkaian kegiatan proyek </a:t>
            </a:r>
            <a:endParaRPr/>
          </a:p>
          <a:p>
            <a:pPr indent="-311150" lvl="0" marL="457200" rtl="0" algn="l">
              <a:spcBef>
                <a:spcPts val="0"/>
              </a:spcBef>
              <a:spcAft>
                <a:spcPts val="0"/>
              </a:spcAft>
              <a:buSzPts val="1300"/>
              <a:buChar char="●"/>
            </a:pPr>
            <a:r>
              <a:rPr lang="id"/>
              <a:t>Tahap ini akan memberikan laporan tentang hasil-hasil apa saja yang telah diperoleh dari suatu rangkaian aktivitas-aktivitas proyek yang telah dilaksanakan. </a:t>
            </a:r>
            <a:endParaRPr/>
          </a:p>
          <a:p>
            <a:pPr indent="-311150" lvl="0" marL="457200" rtl="0" algn="l">
              <a:spcBef>
                <a:spcPts val="0"/>
              </a:spcBef>
              <a:spcAft>
                <a:spcPts val="0"/>
              </a:spcAft>
              <a:buSzPts val="1300"/>
              <a:buChar char="●"/>
            </a:pPr>
            <a:r>
              <a:rPr lang="id"/>
              <a:t>Pada tahap ini harus diyakinakan bahwa semua deliverable proyek telah dipenuhi, dan demikian juga dengan pekerjaan-pekerjaan yang belum terselesaikan harus segera dicatat dan tertuang dalam bentuk laporan resmi. </a:t>
            </a:r>
            <a:endParaRPr/>
          </a:p>
          <a:p>
            <a:pPr indent="-311150" lvl="0" marL="457200" rtl="0" algn="l">
              <a:spcBef>
                <a:spcPts val="0"/>
              </a:spcBef>
              <a:spcAft>
                <a:spcPts val="0"/>
              </a:spcAft>
              <a:buSzPts val="1300"/>
              <a:buChar char="●"/>
            </a:pPr>
            <a:r>
              <a:rPr lang="id"/>
              <a:t>Langkah terakhir adalah pembubaran tim </a:t>
            </a:r>
            <a:endParaRPr/>
          </a:p>
          <a:p>
            <a:pPr indent="457200" lvl="0" marL="0" rtl="0" algn="l">
              <a:spcBef>
                <a:spcPts val="1200"/>
              </a:spcBef>
              <a:spcAft>
                <a:spcPts val="0"/>
              </a:spcAft>
              <a:buNone/>
            </a:pPr>
            <a:r>
              <a:rPr lang="id"/>
              <a:t>Tujuan : </a:t>
            </a:r>
            <a:endParaRPr/>
          </a:p>
          <a:p>
            <a:pPr indent="-311150" lvl="0" marL="457200" rtl="0" algn="l">
              <a:spcBef>
                <a:spcPts val="1200"/>
              </a:spcBef>
              <a:spcAft>
                <a:spcPts val="0"/>
              </a:spcAft>
              <a:buSzPts val="1300"/>
              <a:buChar char="●"/>
            </a:pPr>
            <a:r>
              <a:rPr lang="id"/>
              <a:t>Secara formal mengakhiri proyek dengan semua pihak yang terlibat </a:t>
            </a:r>
            <a:endParaRPr/>
          </a:p>
          <a:p>
            <a:pPr indent="-311150" lvl="0" marL="457200" rtl="0" algn="l">
              <a:spcBef>
                <a:spcPts val="0"/>
              </a:spcBef>
              <a:spcAft>
                <a:spcPts val="0"/>
              </a:spcAft>
              <a:buSzPts val="1300"/>
              <a:buChar char="●"/>
            </a:pPr>
            <a:r>
              <a:rPr lang="id"/>
              <a:t>Mengakhiri penugasan anggota tim proyek</a:t>
            </a:r>
            <a:endParaRPr/>
          </a:p>
          <a:p>
            <a:pPr indent="0" lvl="0" marL="0" rtl="0" algn="l">
              <a:spcBef>
                <a:spcPts val="1200"/>
              </a:spcBef>
              <a:spcAft>
                <a:spcPts val="0"/>
              </a:spcAft>
              <a:buNone/>
            </a:pPr>
            <a:r>
              <a:rPr lang="id"/>
              <a:t> 	Mekanisme : </a:t>
            </a:r>
            <a:endParaRPr/>
          </a:p>
          <a:p>
            <a:pPr indent="-311150" lvl="0" marL="457200" rtl="0" algn="l">
              <a:spcBef>
                <a:spcPts val="1200"/>
              </a:spcBef>
              <a:spcAft>
                <a:spcPts val="0"/>
              </a:spcAft>
              <a:buSzPts val="1300"/>
              <a:buChar char="●"/>
            </a:pPr>
            <a:r>
              <a:rPr lang="id"/>
              <a:t>Laporan pelaksanaan pekerjaan </a:t>
            </a:r>
            <a:endParaRPr/>
          </a:p>
          <a:p>
            <a:pPr indent="-311150" lvl="0" marL="457200" rtl="0" algn="l">
              <a:spcBef>
                <a:spcPts val="0"/>
              </a:spcBef>
              <a:spcAft>
                <a:spcPts val="0"/>
              </a:spcAft>
              <a:buSzPts val="1300"/>
              <a:buChar char="●"/>
            </a:pPr>
            <a:r>
              <a:rPr lang="id"/>
              <a:t>Laporan penyelesaian pekerjaan </a:t>
            </a:r>
            <a:endParaRPr/>
          </a:p>
          <a:p>
            <a:pPr indent="-311150" lvl="0" marL="457200" rtl="0" algn="l">
              <a:spcBef>
                <a:spcPts val="0"/>
              </a:spcBef>
              <a:spcAft>
                <a:spcPts val="0"/>
              </a:spcAft>
              <a:buSzPts val="1300"/>
              <a:buChar char="●"/>
            </a:pPr>
            <a:r>
              <a:rPr lang="id"/>
              <a:t>Berita acara penyelesaian pekerjaan </a:t>
            </a:r>
            <a:endParaRPr/>
          </a:p>
          <a:p>
            <a:pPr indent="-311150" lvl="0" marL="457200" rtl="0" algn="l">
              <a:spcBef>
                <a:spcPts val="0"/>
              </a:spcBef>
              <a:spcAft>
                <a:spcPts val="0"/>
              </a:spcAft>
              <a:buSzPts val="1300"/>
              <a:buChar char="●"/>
            </a:pPr>
            <a:r>
              <a:rPr lang="id"/>
              <a:t>Berita acara serah terima pekerjaan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15"/>
          <p:cNvPicPr preferRelativeResize="0"/>
          <p:nvPr/>
        </p:nvPicPr>
        <p:blipFill rotWithShape="1">
          <a:blip r:embed="rId3">
            <a:alphaModFix/>
          </a:blip>
          <a:srcRect b="8766" l="18270" r="18314" t="20190"/>
          <a:stretch/>
        </p:blipFill>
        <p:spPr>
          <a:xfrm>
            <a:off x="1670150" y="1038625"/>
            <a:ext cx="5416430" cy="3413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idx="1" type="body"/>
          </p:nvPr>
        </p:nvSpPr>
        <p:spPr>
          <a:xfrm>
            <a:off x="1297500" y="1567550"/>
            <a:ext cx="7038900" cy="3413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d"/>
              <a:t>Waterfall adalah model klasik yang bersifat sistematis, berurutan dalam membangun software. Nama model ini sebenarnya adalah “Linear Sequential Model”. Model ini sering disebut juga dengan “classic life cycle” atau metode waterfall. Model ini melakukan pendekatan secara sistematis dan berurutan. Disebut dengan waterfall karena tahap demi tahap yang dilalui harus menunggu selesainya tahap sebelumnya dan berjalan berurutan.</a:t>
            </a:r>
            <a:endParaRPr/>
          </a:p>
          <a:p>
            <a:pPr indent="0" lvl="0" marL="0" rtl="0" algn="just">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400"/>
              <a:t>Alur</a:t>
            </a:r>
            <a:endParaRPr sz="2400"/>
          </a:p>
          <a:p>
            <a:pPr indent="0" lvl="0" marL="457200" rtl="0" algn="l">
              <a:spcBef>
                <a:spcPts val="0"/>
              </a:spcBef>
              <a:spcAft>
                <a:spcPts val="0"/>
              </a:spcAft>
              <a:buNone/>
            </a:pPr>
            <a:r>
              <a:rPr lang="id" sz="2400"/>
              <a:t>Metode </a:t>
            </a:r>
            <a:endParaRPr sz="2400"/>
          </a:p>
          <a:p>
            <a:pPr indent="457200" lvl="0" marL="457200" rtl="0" algn="l">
              <a:spcBef>
                <a:spcPts val="0"/>
              </a:spcBef>
              <a:spcAft>
                <a:spcPts val="0"/>
              </a:spcAft>
              <a:buNone/>
            </a:pPr>
            <a:r>
              <a:rPr lang="id" sz="2400"/>
              <a:t>Waterfall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Requirements</a:t>
            </a:r>
            <a:endParaRPr/>
          </a:p>
          <a:p>
            <a:pPr indent="0" lvl="0" marL="457200" rtl="0" algn="l">
              <a:spcBef>
                <a:spcPts val="1200"/>
              </a:spcBef>
              <a:spcAft>
                <a:spcPts val="0"/>
              </a:spcAft>
              <a:buNone/>
            </a:pPr>
            <a:r>
              <a:rPr lang="id"/>
              <a:t>Mengumpulkan kebutuhan secara lengkap untuk dianalisis dan mendefinisikan kebutuhan apa saja yang harus dicapai oleh program. Informasi dapat diperoleh melalui wawancara, diskusi, atau survey.</a:t>
            </a:r>
            <a:endParaRPr/>
          </a:p>
          <a:p>
            <a:pPr indent="-311150" lvl="0" marL="457200" rtl="0" algn="l">
              <a:spcBef>
                <a:spcPts val="1200"/>
              </a:spcBef>
              <a:spcAft>
                <a:spcPts val="0"/>
              </a:spcAft>
              <a:buSzPts val="1300"/>
              <a:buChar char="●"/>
            </a:pPr>
            <a:r>
              <a:rPr lang="id"/>
              <a:t>Design</a:t>
            </a:r>
            <a:endParaRPr/>
          </a:p>
          <a:p>
            <a:pPr indent="0" lvl="0" marL="457200" rtl="0" algn="l">
              <a:spcBef>
                <a:spcPts val="1200"/>
              </a:spcBef>
              <a:spcAft>
                <a:spcPts val="0"/>
              </a:spcAft>
              <a:buNone/>
            </a:pPr>
            <a:r>
              <a:rPr lang="id"/>
              <a:t>Melakukan perancangan desain perangkat lunak sebagai perkiraan sebelum dibuatnya kode. Desain sistem dapat dibuat menggunakan Flowchart, Mind Map, atau Entity Relationship Diagram (ERD).</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idx="1" type="body"/>
          </p:nvPr>
        </p:nvSpPr>
        <p:spPr>
          <a:xfrm>
            <a:off x="1297500" y="961600"/>
            <a:ext cx="7038900" cy="35172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id"/>
              <a:t> Integration &amp; testing</a:t>
            </a:r>
            <a:endParaRPr/>
          </a:p>
          <a:p>
            <a:pPr indent="228600" lvl="0" marL="228600" rtl="0" algn="just">
              <a:spcBef>
                <a:spcPts val="1200"/>
              </a:spcBef>
              <a:spcAft>
                <a:spcPts val="0"/>
              </a:spcAft>
              <a:buNone/>
            </a:pPr>
            <a:r>
              <a:rPr lang="id"/>
              <a:t>Di tahap ini dilakukan penggabungan modul-modul yang sudah dibuat sebelumnya dan</a:t>
            </a:r>
            <a:endParaRPr/>
          </a:p>
          <a:p>
            <a:pPr indent="228600" lvl="0" marL="228600" rtl="0" algn="just">
              <a:spcBef>
                <a:spcPts val="0"/>
              </a:spcBef>
              <a:spcAft>
                <a:spcPts val="0"/>
              </a:spcAft>
              <a:buNone/>
            </a:pPr>
            <a:r>
              <a:rPr lang="id"/>
              <a:t>melakukan pengujian untuk mengetahui apakah perangkat lunak yang dibuat telah sesuai</a:t>
            </a:r>
            <a:endParaRPr/>
          </a:p>
          <a:p>
            <a:pPr indent="228600" lvl="0" marL="228600" rtl="0" algn="just">
              <a:spcBef>
                <a:spcPts val="0"/>
              </a:spcBef>
              <a:spcAft>
                <a:spcPts val="0"/>
              </a:spcAft>
              <a:buNone/>
            </a:pPr>
            <a:r>
              <a:rPr lang="id"/>
              <a:t>dengan desain dan fungsinya atau tidak.</a:t>
            </a:r>
            <a:endParaRPr/>
          </a:p>
          <a:p>
            <a:pPr indent="228600" lvl="0" marL="228600" rtl="0" algn="just">
              <a:spcBef>
                <a:spcPts val="0"/>
              </a:spcBef>
              <a:spcAft>
                <a:spcPts val="0"/>
              </a:spcAft>
              <a:buNone/>
            </a:pPr>
            <a:r>
              <a:t/>
            </a:r>
            <a:endParaRPr/>
          </a:p>
          <a:p>
            <a:pPr indent="-311150" lvl="0" marL="457200" rtl="0" algn="just">
              <a:spcBef>
                <a:spcPts val="0"/>
              </a:spcBef>
              <a:spcAft>
                <a:spcPts val="0"/>
              </a:spcAft>
              <a:buSzPts val="1300"/>
              <a:buChar char="●"/>
            </a:pPr>
            <a:r>
              <a:rPr lang="id"/>
              <a:t>Verification</a:t>
            </a:r>
            <a:endParaRPr/>
          </a:p>
          <a:p>
            <a:pPr indent="0" lvl="0" marL="457200" rtl="0" algn="just">
              <a:spcBef>
                <a:spcPts val="1200"/>
              </a:spcBef>
              <a:spcAft>
                <a:spcPts val="0"/>
              </a:spcAft>
              <a:buNone/>
            </a:pPr>
            <a:r>
              <a:rPr lang="id"/>
              <a:t>Di tahap ini, pengguna atau klien yang langsung melakukan pengujian pada sistem, apakah sistem telah sesuai dengan yang disetujui atau belum sesuai.</a:t>
            </a:r>
            <a:endParaRPr/>
          </a:p>
          <a:p>
            <a:pPr indent="0" lvl="0" marL="457200" rtl="0" algn="just">
              <a:spcBef>
                <a:spcPts val="1200"/>
              </a:spcBef>
              <a:spcAft>
                <a:spcPts val="0"/>
              </a:spcAft>
              <a:buNone/>
            </a:pPr>
            <a:r>
              <a:t/>
            </a:r>
            <a:endParaRPr/>
          </a:p>
          <a:p>
            <a:pPr indent="0" lvl="0" marL="228600" rtl="0" algn="just">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 Operation &amp; maintenance</a:t>
            </a:r>
            <a:endParaRPr/>
          </a:p>
          <a:p>
            <a:pPr indent="0" lvl="0" marL="0" rtl="0" algn="l">
              <a:spcBef>
                <a:spcPts val="1200"/>
              </a:spcBef>
              <a:spcAft>
                <a:spcPts val="0"/>
              </a:spcAft>
              <a:buNone/>
            </a:pPr>
            <a:r>
              <a:rPr lang="id"/>
              <a:t>Tahap ini merupakan tahap terakhir dari model waterfall. Sistem yang sudah selesai</a:t>
            </a:r>
            <a:endParaRPr/>
          </a:p>
          <a:p>
            <a:pPr indent="0" lvl="0" marL="0" rtl="0" algn="l">
              <a:spcBef>
                <a:spcPts val="1200"/>
              </a:spcBef>
              <a:spcAft>
                <a:spcPts val="0"/>
              </a:spcAft>
              <a:buNone/>
            </a:pPr>
            <a:r>
              <a:rPr lang="id"/>
              <a:t>dijalankan serta dilakukan pemeliharaan. Pemeliharaan berupa memperbaiki kesalahan</a:t>
            </a:r>
            <a:endParaRPr/>
          </a:p>
          <a:p>
            <a:pPr indent="0" lvl="0" marL="0" rtl="0" algn="l">
              <a:spcBef>
                <a:spcPts val="1200"/>
              </a:spcBef>
              <a:spcAft>
                <a:spcPts val="0"/>
              </a:spcAft>
              <a:buNone/>
            </a:pPr>
            <a:r>
              <a:rPr lang="id"/>
              <a:t>yang tidak ditemukan pada langkah sebelumnya.</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400"/>
              <a:t>Keunggulan Dan Kekurangan </a:t>
            </a:r>
            <a:r>
              <a:rPr lang="id" sz="2400"/>
              <a:t>Metode Waterfall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