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mic Sans MS" panose="030F0702030302020204" pitchFamily="66" charset="0"/>
      <p:regular r:id="rId8"/>
      <p:bold r:id="rId9"/>
      <p:italic r:id="rId10"/>
      <p:boldItalic r:id="rId11"/>
    </p:embeddedFont>
    <p:embeddedFont>
      <p:font typeface="Dosis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d4VovYpmONFABAVfOSlvFpgzN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79b76744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79b7674418_0_6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g79b7674418_0_6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8ig Five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Ade Irawan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18 April 2022</a:t>
            </a:r>
            <a:endParaRPr sz="1800" b="1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79b7674418_0_6"/>
          <p:cNvSpPr/>
          <p:nvPr/>
        </p:nvSpPr>
        <p:spPr>
          <a:xfrm>
            <a:off x="228600" y="1385275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79b7674418_0_6"/>
          <p:cNvSpPr txBox="1"/>
          <p:nvPr/>
        </p:nvSpPr>
        <p:spPr>
          <a:xfrm>
            <a:off x="211700" y="138527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tugas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stage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Luthfan Darma Prasetia (Coding Model Logistic Regression &amp; Random Forest)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Fakri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farid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Zahrah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Zalfah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Aslim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Azriel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Rahmansyah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Holy (Scoring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tiap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model)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Muhammad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Rivan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Ditrama</a:t>
            </a: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5" name="Google Shape;95;g79b7674418_0_6"/>
          <p:cNvSpPr/>
          <p:nvPr/>
        </p:nvSpPr>
        <p:spPr>
          <a:xfrm>
            <a:off x="228600" y="2777854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9b7674418_0_6"/>
          <p:cNvSpPr txBox="1"/>
          <p:nvPr/>
        </p:nvSpPr>
        <p:spPr>
          <a:xfrm>
            <a:off x="245400" y="2798188"/>
            <a:ext cx="117348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Model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digunakan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Metric pada model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Hyperparameter tunning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Random Search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Dst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g79b7674418_0_6"/>
          <p:cNvSpPr/>
          <p:nvPr/>
        </p:nvSpPr>
        <p:spPr>
          <a:xfrm>
            <a:off x="228600" y="4170433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79b7674418_0_6"/>
          <p:cNvSpPr txBox="1"/>
          <p:nvPr/>
        </p:nvSpPr>
        <p:spPr>
          <a:xfrm>
            <a:off x="245400" y="417042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err="1">
                <a:latin typeface="Comic Sans MS"/>
                <a:ea typeface="Comic Sans MS"/>
                <a:cs typeface="Comic Sans MS"/>
                <a:sym typeface="Comic Sans MS"/>
              </a:rPr>
              <a:t>Dalam</a:t>
            </a:r>
            <a:r>
              <a:rPr lang="en-US" sz="1200" dirty="0">
                <a:latin typeface="Comic Sans MS"/>
                <a:ea typeface="Comic Sans MS"/>
                <a:cs typeface="Comic Sans MS"/>
                <a:sym typeface="Comic Sans MS"/>
              </a:rPr>
              <a:t> model yang </a:t>
            </a:r>
            <a:r>
              <a:rPr lang="en-US" sz="1200" dirty="0" err="1">
                <a:latin typeface="Comic Sans MS"/>
                <a:ea typeface="Comic Sans MS"/>
                <a:cs typeface="Comic Sans MS"/>
                <a:sym typeface="Comic Sans MS"/>
              </a:rPr>
              <a:t>digunakan</a:t>
            </a:r>
            <a:r>
              <a:rPr lang="en-US" sz="1200" dirty="0"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1200" dirty="0" err="1">
                <a:latin typeface="Comic Sans MS"/>
                <a:ea typeface="Comic Sans MS"/>
                <a:cs typeface="Comic Sans MS"/>
                <a:sym typeface="Comic Sans MS"/>
              </a:rPr>
              <a:t>tentukan</a:t>
            </a:r>
            <a:r>
              <a:rPr lang="en-US" sz="1200" dirty="0">
                <a:latin typeface="Comic Sans MS"/>
                <a:ea typeface="Comic Sans MS"/>
                <a:cs typeface="Comic Sans MS"/>
                <a:sym typeface="Comic Sans MS"/>
              </a:rPr>
              <a:t> metric </a:t>
            </a:r>
            <a:r>
              <a:rPr lang="en-US" sz="1200" dirty="0" err="1">
                <a:latin typeface="Comic Sans MS"/>
                <a:ea typeface="Comic Sans MS"/>
                <a:cs typeface="Comic Sans MS"/>
                <a:sym typeface="Comic Sans MS"/>
              </a:rPr>
              <a:t>apakah</a:t>
            </a:r>
            <a:r>
              <a:rPr lang="en-US" sz="1200" dirty="0">
                <a:latin typeface="Comic Sans MS"/>
                <a:ea typeface="Comic Sans MS"/>
                <a:cs typeface="Comic Sans MS"/>
                <a:sym typeface="Comic Sans MS"/>
              </a:rPr>
              <a:t> precision / recall yang </a:t>
            </a:r>
            <a:r>
              <a:rPr lang="en-US" sz="1200" dirty="0" err="1">
                <a:latin typeface="Comic Sans MS"/>
                <a:ea typeface="Comic Sans MS"/>
                <a:cs typeface="Comic Sans MS"/>
                <a:sym typeface="Comic Sans MS"/>
              </a:rPr>
              <a:t>lebih</a:t>
            </a:r>
            <a:r>
              <a:rPr lang="en-US" sz="12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Comic Sans MS"/>
                <a:ea typeface="Comic Sans MS"/>
                <a:cs typeface="Comic Sans MS"/>
                <a:sym typeface="Comic Sans MS"/>
              </a:rPr>
              <a:t>tepat</a:t>
            </a:r>
            <a:r>
              <a:rPr lang="en-US" sz="12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Comic Sans MS"/>
                <a:ea typeface="Comic Sans MS"/>
                <a:cs typeface="Comic Sans MS"/>
                <a:sym typeface="Comic Sans MS"/>
              </a:rPr>
              <a:t>digunakan</a:t>
            </a:r>
            <a:r>
              <a:rPr lang="en-US" sz="12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Comic Sans MS"/>
                <a:ea typeface="Comic Sans MS"/>
                <a:cs typeface="Comic Sans MS"/>
                <a:sym typeface="Comic Sans MS"/>
              </a:rPr>
              <a:t>untuk</a:t>
            </a:r>
            <a:r>
              <a:rPr lang="en-US" sz="12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Comic Sans MS"/>
                <a:ea typeface="Comic Sans MS"/>
                <a:cs typeface="Comic Sans MS"/>
                <a:sym typeface="Comic Sans MS"/>
              </a:rPr>
              <a:t>melihat</a:t>
            </a:r>
            <a:r>
              <a:rPr lang="en-US" sz="1200" dirty="0">
                <a:latin typeface="Comic Sans MS"/>
                <a:ea typeface="Comic Sans MS"/>
                <a:cs typeface="Comic Sans MS"/>
                <a:sym typeface="Comic Sans MS"/>
              </a:rPr>
              <a:t> score. </a:t>
            </a:r>
            <a:r>
              <a:rPr lang="en-US" sz="1200" dirty="0" err="1">
                <a:latin typeface="Comic Sans MS"/>
                <a:ea typeface="Comic Sans MS"/>
                <a:cs typeface="Comic Sans MS"/>
                <a:sym typeface="Comic Sans MS"/>
              </a:rPr>
              <a:t>Setelah</a:t>
            </a:r>
            <a:r>
              <a:rPr lang="en-US" sz="12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Comic Sans MS"/>
                <a:ea typeface="Comic Sans MS"/>
                <a:cs typeface="Comic Sans MS"/>
                <a:sym typeface="Comic Sans MS"/>
              </a:rPr>
              <a:t>melihat</a:t>
            </a:r>
            <a:r>
              <a:rPr lang="en-US" sz="1200" dirty="0">
                <a:latin typeface="Comic Sans MS"/>
                <a:ea typeface="Comic Sans MS"/>
                <a:cs typeface="Comic Sans MS"/>
                <a:sym typeface="Comic Sans MS"/>
              </a:rPr>
              <a:t> scoring pada </a:t>
            </a:r>
            <a:r>
              <a:rPr lang="en-US" sz="1200" dirty="0" err="1">
                <a:latin typeface="Comic Sans MS"/>
                <a:ea typeface="Comic Sans MS"/>
                <a:cs typeface="Comic Sans MS"/>
                <a:sym typeface="Comic Sans MS"/>
              </a:rPr>
              <a:t>tiap</a:t>
            </a:r>
            <a:r>
              <a:rPr lang="en-US" sz="1200" dirty="0">
                <a:latin typeface="Comic Sans MS"/>
                <a:ea typeface="Comic Sans MS"/>
                <a:cs typeface="Comic Sans MS"/>
                <a:sym typeface="Comic Sans MS"/>
              </a:rPr>
              <a:t> model, </a:t>
            </a:r>
            <a:r>
              <a:rPr lang="en-US" sz="1200" dirty="0" err="1">
                <a:latin typeface="Comic Sans MS"/>
                <a:ea typeface="Comic Sans MS"/>
                <a:cs typeface="Comic Sans MS"/>
                <a:sym typeface="Comic Sans MS"/>
              </a:rPr>
              <a:t>rombak</a:t>
            </a:r>
            <a:r>
              <a:rPr lang="en-US" sz="12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Comic Sans MS"/>
                <a:ea typeface="Comic Sans MS"/>
                <a:cs typeface="Comic Sans MS"/>
                <a:sym typeface="Comic Sans MS"/>
              </a:rPr>
              <a:t>ulang</a:t>
            </a:r>
            <a:r>
              <a:rPr lang="en-US" sz="1200" dirty="0">
                <a:latin typeface="Comic Sans MS"/>
                <a:ea typeface="Comic Sans MS"/>
                <a:cs typeface="Comic Sans MS"/>
                <a:sym typeface="Comic Sans MS"/>
              </a:rPr>
              <a:t> model </a:t>
            </a:r>
            <a:r>
              <a:rPr lang="en-US" sz="1200" dirty="0" err="1">
                <a:latin typeface="Comic Sans MS"/>
                <a:ea typeface="Comic Sans MS"/>
                <a:cs typeface="Comic Sans MS"/>
                <a:sym typeface="Comic Sans MS"/>
              </a:rPr>
              <a:t>setelah</a:t>
            </a:r>
            <a:r>
              <a:rPr lang="en-US" sz="12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Comic Sans MS"/>
                <a:ea typeface="Comic Sans MS"/>
                <a:cs typeface="Comic Sans MS"/>
                <a:sym typeface="Comic Sans MS"/>
              </a:rPr>
              <a:t>dilakukan</a:t>
            </a:r>
            <a:r>
              <a:rPr lang="en-US" sz="1200" dirty="0">
                <a:latin typeface="Comic Sans MS"/>
                <a:ea typeface="Comic Sans MS"/>
                <a:cs typeface="Comic Sans MS"/>
                <a:sym typeface="Comic Sans MS"/>
              </a:rPr>
              <a:t> feature importance. </a:t>
            </a:r>
            <a:r>
              <a:rPr lang="en-US" sz="1200" dirty="0" err="1">
                <a:latin typeface="Comic Sans MS"/>
                <a:ea typeface="Comic Sans MS"/>
                <a:cs typeface="Comic Sans MS"/>
                <a:sym typeface="Comic Sans MS"/>
              </a:rPr>
              <a:t>Gunakan</a:t>
            </a:r>
            <a:r>
              <a:rPr lang="en-US" sz="1200" dirty="0">
                <a:latin typeface="Comic Sans MS"/>
                <a:ea typeface="Comic Sans MS"/>
                <a:cs typeface="Comic Sans MS"/>
                <a:sym typeface="Comic Sans MS"/>
              </a:rPr>
              <a:t> feature yang </a:t>
            </a:r>
            <a:r>
              <a:rPr lang="en-US" sz="1200" dirty="0" err="1">
                <a:latin typeface="Comic Sans MS"/>
                <a:ea typeface="Comic Sans MS"/>
                <a:cs typeface="Comic Sans MS"/>
                <a:sym typeface="Comic Sans MS"/>
              </a:rPr>
              <a:t>direkomendasikan</a:t>
            </a:r>
            <a:r>
              <a:rPr lang="en-US" sz="12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Comic Sans MS"/>
                <a:ea typeface="Comic Sans MS"/>
                <a:cs typeface="Comic Sans MS"/>
                <a:sym typeface="Comic Sans MS"/>
              </a:rPr>
              <a:t>kemudian</a:t>
            </a:r>
            <a:r>
              <a:rPr lang="en-US" sz="12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Comic Sans MS"/>
                <a:ea typeface="Comic Sans MS"/>
                <a:cs typeface="Comic Sans MS"/>
                <a:sym typeface="Comic Sans MS"/>
              </a:rPr>
              <a:t>lakukan</a:t>
            </a:r>
            <a:r>
              <a:rPr lang="en-US" sz="1200" dirty="0">
                <a:latin typeface="Comic Sans MS"/>
                <a:ea typeface="Comic Sans MS"/>
                <a:cs typeface="Comic Sans MS"/>
                <a:sym typeface="Comic Sans MS"/>
              </a:rPr>
              <a:t> modeling dan </a:t>
            </a:r>
            <a:r>
              <a:rPr lang="en-US" sz="1200" dirty="0" err="1">
                <a:latin typeface="Comic Sans MS"/>
                <a:ea typeface="Comic Sans MS"/>
                <a:cs typeface="Comic Sans MS"/>
                <a:sym typeface="Comic Sans MS"/>
              </a:rPr>
              <a:t>bandingkan</a:t>
            </a:r>
            <a:r>
              <a:rPr lang="en-US" sz="12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Comic Sans MS"/>
                <a:ea typeface="Comic Sans MS"/>
                <a:cs typeface="Comic Sans MS"/>
                <a:sym typeface="Comic Sans MS"/>
              </a:rPr>
              <a:t>dengan</a:t>
            </a:r>
            <a:r>
              <a:rPr lang="en-US" sz="1200" dirty="0">
                <a:latin typeface="Comic Sans MS"/>
                <a:ea typeface="Comic Sans MS"/>
                <a:cs typeface="Comic Sans MS"/>
                <a:sym typeface="Comic Sans MS"/>
              </a:rPr>
              <a:t> model </a:t>
            </a:r>
            <a:r>
              <a:rPr lang="en-US" sz="1200" dirty="0" err="1">
                <a:latin typeface="Comic Sans MS"/>
                <a:ea typeface="Comic Sans MS"/>
                <a:cs typeface="Comic Sans MS"/>
                <a:sym typeface="Comic Sans MS"/>
              </a:rPr>
              <a:t>sebelumnya</a:t>
            </a:r>
            <a:r>
              <a:rPr lang="en-US" sz="1200" dirty="0"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r>
              <a:rPr lang="en-US" sz="1200" dirty="0" err="1">
                <a:latin typeface="Comic Sans MS"/>
                <a:ea typeface="Comic Sans MS"/>
                <a:cs typeface="Comic Sans MS"/>
                <a:sym typeface="Comic Sans MS"/>
              </a:rPr>
              <a:t>Kemudian</a:t>
            </a:r>
            <a:r>
              <a:rPr lang="en-US" sz="12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Comic Sans MS"/>
                <a:ea typeface="Comic Sans MS"/>
                <a:cs typeface="Comic Sans MS"/>
                <a:sym typeface="Comic Sans MS"/>
              </a:rPr>
              <a:t>berikan</a:t>
            </a:r>
            <a:r>
              <a:rPr lang="en-US" sz="1200" dirty="0">
                <a:latin typeface="Comic Sans MS"/>
                <a:ea typeface="Comic Sans MS"/>
                <a:cs typeface="Comic Sans MS"/>
                <a:sym typeface="Comic Sans MS"/>
              </a:rPr>
              <a:t> business insight yang </a:t>
            </a:r>
            <a:r>
              <a:rPr lang="en-US" sz="1200" dirty="0" err="1">
                <a:latin typeface="Comic Sans MS"/>
                <a:ea typeface="Comic Sans MS"/>
                <a:cs typeface="Comic Sans MS"/>
                <a:sym typeface="Comic Sans MS"/>
              </a:rPr>
              <a:t>relevan</a:t>
            </a:r>
            <a:r>
              <a:rPr lang="en-US" sz="12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Comic Sans MS"/>
                <a:ea typeface="Comic Sans MS"/>
                <a:cs typeface="Comic Sans MS"/>
                <a:sym typeface="Comic Sans MS"/>
              </a:rPr>
              <a:t>dengan</a:t>
            </a:r>
            <a:r>
              <a:rPr lang="en-US" sz="1200" dirty="0">
                <a:latin typeface="Comic Sans MS"/>
                <a:ea typeface="Comic Sans MS"/>
                <a:cs typeface="Comic Sans MS"/>
                <a:sym typeface="Comic Sans MS"/>
              </a:rPr>
              <a:t> goal yang </a:t>
            </a:r>
            <a:r>
              <a:rPr lang="en-US" sz="1200" dirty="0" err="1">
                <a:latin typeface="Comic Sans MS"/>
                <a:ea typeface="Comic Sans MS"/>
                <a:cs typeface="Comic Sans MS"/>
                <a:sym typeface="Comic Sans MS"/>
              </a:rPr>
              <a:t>sudah</a:t>
            </a:r>
            <a:r>
              <a:rPr lang="en-US" sz="12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Comic Sans MS"/>
                <a:ea typeface="Comic Sans MS"/>
                <a:cs typeface="Comic Sans MS"/>
                <a:sym typeface="Comic Sans MS"/>
              </a:rPr>
              <a:t>ditentukan</a:t>
            </a:r>
            <a:r>
              <a:rPr lang="en-US" sz="1200" dirty="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2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g79b7674418_0_6"/>
          <p:cNvSpPr/>
          <p:nvPr/>
        </p:nvSpPr>
        <p:spPr>
          <a:xfrm>
            <a:off x="194900" y="5514004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79b7674418_0_6"/>
          <p:cNvSpPr txBox="1"/>
          <p:nvPr/>
        </p:nvSpPr>
        <p:spPr>
          <a:xfrm>
            <a:off x="211700" y="5562999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Lanjut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100"/>
              <a:buFont typeface="+mj-lt"/>
              <a:buAutoNum type="arabicPeriod"/>
            </a:pPr>
            <a:r>
              <a:rPr lang="en-US" sz="1100" dirty="0" err="1">
                <a:latin typeface="Comic Sans MS"/>
                <a:ea typeface="Comic Sans MS"/>
                <a:cs typeface="Comic Sans MS"/>
                <a:sym typeface="Comic Sans MS"/>
              </a:rPr>
              <a:t>Mencoba</a:t>
            </a:r>
            <a:r>
              <a:rPr lang="en-US" sz="1100" dirty="0">
                <a:latin typeface="Comic Sans MS"/>
                <a:ea typeface="Comic Sans MS"/>
                <a:cs typeface="Comic Sans MS"/>
                <a:sym typeface="Comic Sans MS"/>
              </a:rPr>
              <a:t> model </a:t>
            </a:r>
            <a:r>
              <a:rPr lang="en-US" sz="1100" dirty="0" err="1">
                <a:latin typeface="Comic Sans MS"/>
                <a:ea typeface="Comic Sans MS"/>
                <a:cs typeface="Comic Sans MS"/>
                <a:sym typeface="Comic Sans MS"/>
              </a:rPr>
              <a:t>Algoritma</a:t>
            </a:r>
            <a:r>
              <a:rPr lang="en-US" sz="1100" dirty="0">
                <a:latin typeface="Comic Sans MS"/>
                <a:ea typeface="Comic Sans MS"/>
                <a:cs typeface="Comic Sans MS"/>
                <a:sym typeface="Comic Sans MS"/>
              </a:rPr>
              <a:t> Random Forest </a:t>
            </a:r>
            <a:r>
              <a:rPr lang="en-US" sz="1100" dirty="0" err="1">
                <a:latin typeface="Comic Sans MS"/>
                <a:ea typeface="Comic Sans MS"/>
                <a:cs typeface="Comic Sans MS"/>
                <a:sym typeface="Comic Sans MS"/>
              </a:rPr>
              <a:t>untuk</a:t>
            </a:r>
            <a:r>
              <a:rPr lang="en-US" sz="11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100" dirty="0" err="1">
                <a:latin typeface="Comic Sans MS"/>
                <a:ea typeface="Comic Sans MS"/>
                <a:cs typeface="Comic Sans MS"/>
                <a:sym typeface="Comic Sans MS"/>
              </a:rPr>
              <a:t>menyelesaikan</a:t>
            </a:r>
            <a:r>
              <a:rPr lang="en-US" sz="11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100" dirty="0" err="1">
                <a:latin typeface="Comic Sans MS"/>
                <a:ea typeface="Comic Sans MS"/>
                <a:cs typeface="Comic Sans MS"/>
                <a:sym typeface="Comic Sans MS"/>
              </a:rPr>
              <a:t>masalah</a:t>
            </a:r>
            <a:endParaRPr lang="en-US" sz="11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100"/>
              <a:buFont typeface="+mj-lt"/>
              <a:buAutoNum type="arabicPeriod"/>
            </a:pPr>
            <a:r>
              <a:rPr lang="en-US" sz="1100" dirty="0" err="1">
                <a:latin typeface="Comic Sans MS"/>
                <a:ea typeface="Comic Sans MS"/>
                <a:cs typeface="Comic Sans MS"/>
                <a:sym typeface="Comic Sans MS"/>
              </a:rPr>
              <a:t>Melakukan</a:t>
            </a:r>
            <a:r>
              <a:rPr lang="en-US" sz="1100" dirty="0">
                <a:latin typeface="Comic Sans MS"/>
                <a:ea typeface="Comic Sans MS"/>
                <a:cs typeface="Comic Sans MS"/>
                <a:sym typeface="Comic Sans MS"/>
              </a:rPr>
              <a:t> modeling </a:t>
            </a:r>
            <a:r>
              <a:rPr lang="en-US" sz="1100" dirty="0" err="1">
                <a:latin typeface="Comic Sans MS"/>
                <a:ea typeface="Comic Sans MS"/>
                <a:cs typeface="Comic Sans MS"/>
                <a:sym typeface="Comic Sans MS"/>
              </a:rPr>
              <a:t>ulang</a:t>
            </a:r>
            <a:r>
              <a:rPr lang="en-US" sz="11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100" dirty="0" err="1">
                <a:latin typeface="Comic Sans MS"/>
                <a:ea typeface="Comic Sans MS"/>
                <a:cs typeface="Comic Sans MS"/>
                <a:sym typeface="Comic Sans MS"/>
              </a:rPr>
              <a:t>dengan</a:t>
            </a:r>
            <a:r>
              <a:rPr lang="en-US" sz="1100" dirty="0">
                <a:latin typeface="Comic Sans MS"/>
                <a:ea typeface="Comic Sans MS"/>
                <a:cs typeface="Comic Sans MS"/>
                <a:sym typeface="Comic Sans MS"/>
              </a:rPr>
              <a:t> feature yang </a:t>
            </a:r>
            <a:r>
              <a:rPr lang="en-US" sz="1100" dirty="0" err="1">
                <a:latin typeface="Comic Sans MS"/>
                <a:ea typeface="Comic Sans MS"/>
                <a:cs typeface="Comic Sans MS"/>
                <a:sym typeface="Comic Sans MS"/>
              </a:rPr>
              <a:t>direkomendasikan</a:t>
            </a:r>
            <a:r>
              <a:rPr lang="en-US" sz="11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100" dirty="0" err="1">
                <a:latin typeface="Comic Sans MS"/>
                <a:ea typeface="Comic Sans MS"/>
                <a:cs typeface="Comic Sans MS"/>
                <a:sym typeface="Comic Sans MS"/>
              </a:rPr>
              <a:t>berdasarkan</a:t>
            </a:r>
            <a:r>
              <a:rPr lang="en-US" sz="11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100" dirty="0" err="1">
                <a:latin typeface="Comic Sans MS"/>
                <a:ea typeface="Comic Sans MS"/>
                <a:cs typeface="Comic Sans MS"/>
                <a:sym typeface="Comic Sans MS"/>
              </a:rPr>
              <a:t>hasil</a:t>
            </a:r>
            <a:r>
              <a:rPr lang="en-US" sz="1100" dirty="0">
                <a:latin typeface="Comic Sans MS"/>
                <a:ea typeface="Comic Sans MS"/>
                <a:cs typeface="Comic Sans MS"/>
                <a:sym typeface="Comic Sans MS"/>
              </a:rPr>
              <a:t> Feature Importance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100"/>
              <a:buFont typeface="+mj-lt"/>
              <a:buAutoNum type="arabicPeriod"/>
            </a:pPr>
            <a:r>
              <a:rPr lang="en-US" sz="1100" dirty="0" err="1">
                <a:latin typeface="Comic Sans MS"/>
                <a:ea typeface="Comic Sans MS"/>
                <a:cs typeface="Comic Sans MS"/>
                <a:sym typeface="Comic Sans MS"/>
              </a:rPr>
              <a:t>Memberikan</a:t>
            </a:r>
            <a:r>
              <a:rPr lang="en-US" sz="1100" dirty="0">
                <a:latin typeface="Comic Sans MS"/>
                <a:ea typeface="Comic Sans MS"/>
                <a:cs typeface="Comic Sans MS"/>
                <a:sym typeface="Comic Sans MS"/>
              </a:rPr>
              <a:t> business insight </a:t>
            </a:r>
            <a:r>
              <a:rPr lang="en-US" sz="1100" dirty="0" err="1">
                <a:latin typeface="Comic Sans MS"/>
                <a:ea typeface="Comic Sans MS"/>
                <a:cs typeface="Comic Sans MS"/>
                <a:sym typeface="Comic Sans MS"/>
              </a:rPr>
              <a:t>sesuai</a:t>
            </a:r>
            <a:r>
              <a:rPr lang="en-US" sz="11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100" dirty="0" err="1">
                <a:latin typeface="Comic Sans MS"/>
                <a:ea typeface="Comic Sans MS"/>
                <a:cs typeface="Comic Sans MS"/>
                <a:sym typeface="Comic Sans MS"/>
              </a:rPr>
              <a:t>dengan</a:t>
            </a:r>
            <a:r>
              <a:rPr lang="en-US" sz="11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100" dirty="0" err="1">
                <a:latin typeface="Comic Sans MS"/>
                <a:ea typeface="Comic Sans MS"/>
                <a:cs typeface="Comic Sans MS"/>
                <a:sym typeface="Comic Sans MS"/>
              </a:rPr>
              <a:t>hasil</a:t>
            </a:r>
            <a:r>
              <a:rPr lang="en-US" sz="1100" dirty="0">
                <a:latin typeface="Comic Sans MS"/>
                <a:ea typeface="Comic Sans MS"/>
                <a:cs typeface="Comic Sans MS"/>
                <a:sym typeface="Comic Sans MS"/>
              </a:rPr>
              <a:t> figure yang </a:t>
            </a:r>
            <a:r>
              <a:rPr lang="en-US" sz="1100" dirty="0" err="1">
                <a:latin typeface="Comic Sans MS"/>
                <a:ea typeface="Comic Sans MS"/>
                <a:cs typeface="Comic Sans MS"/>
                <a:sym typeface="Comic Sans MS"/>
              </a:rPr>
              <a:t>sudah</a:t>
            </a:r>
            <a:r>
              <a:rPr lang="en-US" sz="11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100">
                <a:latin typeface="Comic Sans MS"/>
                <a:ea typeface="Comic Sans MS"/>
                <a:cs typeface="Comic Sans MS"/>
                <a:sym typeface="Comic Sans MS"/>
              </a:rPr>
              <a:t>divisualkan</a:t>
            </a:r>
            <a:endParaRPr sz="11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Comic Sans MS</vt:lpstr>
      <vt:lpstr>Arial</vt:lpstr>
      <vt:lpstr>Dosis</vt:lpstr>
      <vt:lpstr>Tema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msoffice5650</dc:creator>
  <cp:lastModifiedBy>Luthfan Darma Prasetia</cp:lastModifiedBy>
  <cp:revision>1</cp:revision>
  <dcterms:created xsi:type="dcterms:W3CDTF">2020-04-28T06:06:52Z</dcterms:created>
  <dcterms:modified xsi:type="dcterms:W3CDTF">2022-04-20T07:21:21Z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