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 Medium"/>
      <p:regular r:id="rId30"/>
      <p:bold r:id="rId31"/>
      <p:italic r:id="rId32"/>
      <p:boldItalic r:id="rId33"/>
    </p:embeddedFont>
    <p:embeddedFont>
      <p:font typeface="Lexend Light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Lexend Medium"/>
      <p:regular r:id="rId40"/>
      <p:bold r:id="rId41"/>
    </p:embeddedFont>
    <p:embeddedFont>
      <p:font typeface="Lexen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Medium-regular.fntdata"/><Relationship Id="rId20" Type="http://schemas.openxmlformats.org/officeDocument/2006/relationships/slide" Target="slides/slide15.xml"/><Relationship Id="rId42" Type="http://schemas.openxmlformats.org/officeDocument/2006/relationships/font" Target="fonts/Lexend-regular.fntdata"/><Relationship Id="rId41" Type="http://schemas.openxmlformats.org/officeDocument/2006/relationships/font" Target="fonts/LexendMedium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Lexend-bold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Medium-italic.fntdata"/><Relationship Id="rId13" Type="http://schemas.openxmlformats.org/officeDocument/2006/relationships/slide" Target="slides/slide8.xml"/><Relationship Id="rId35" Type="http://schemas.openxmlformats.org/officeDocument/2006/relationships/font" Target="fonts/LexendLight-bold.fntdata"/><Relationship Id="rId12" Type="http://schemas.openxmlformats.org/officeDocument/2006/relationships/slide" Target="slides/slide7.xml"/><Relationship Id="rId34" Type="http://schemas.openxmlformats.org/officeDocument/2006/relationships/font" Target="fonts/LexendLight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8a7479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8a7479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8a74795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8a7479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b8a7479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b8a7479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b8a74795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b8a74795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8a74795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8a74795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b8a74795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b8a74795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b8a7479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b8a7479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b8a74795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b8a74795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b8a74795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b8a74795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b8a74795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b8a74795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8a7479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8a7479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b8a74795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b8a74795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b8a74795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b8a74795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b8a74795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b8a74795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b8a74795a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b8a74795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b8a74795a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b8a74795a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a7479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a7479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8a7479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8a7479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8a7479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8a7479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1b9dad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1b9dad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8a7479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8a7479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8a7479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8a7479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8a74795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8a74795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8325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3106500" y="119825"/>
            <a:ext cx="6037500" cy="502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2527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284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CSS/named-color" TargetMode="External"/><Relationship Id="rId4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color_val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CSS/display" TargetMode="External"/><Relationship Id="rId4" Type="http://schemas.openxmlformats.org/officeDocument/2006/relationships/hyperlink" Target="https://developer.mozilla.org/en-US/docs/Web/CSS/posi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Learn/CSS/Building_blocks/Selectors/Pseudo-classes_and_pseudo-elem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ss-tricks.com/snippets/css/a-guide-to-flexbox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rid.malven.c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CSS_Selec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Learn/CSS/Building_blocks/Values_and_uni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3" y="1473688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/>
        </p:nvSpPr>
        <p:spPr>
          <a:xfrm>
            <a:off x="3803325" y="2001750"/>
            <a:ext cx="4669500" cy="792600"/>
          </a:xfrm>
          <a:prstGeom prst="rect">
            <a:avLst/>
          </a:prstGeom>
          <a:solidFill>
            <a:srgbClr val="2FAADD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Asas CSS3</a:t>
            </a:r>
            <a:endParaRPr sz="48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3803325" y="2794350"/>
            <a:ext cx="4669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ACACA"/>
                </a:solidFill>
                <a:latin typeface="Lexend Light"/>
                <a:ea typeface="Lexend Light"/>
                <a:cs typeface="Lexend Light"/>
                <a:sym typeface="Lexend Light"/>
              </a:rPr>
              <a:t>Memahami Stail Asas untuk HTML5</a:t>
            </a:r>
            <a:endParaRPr sz="1600">
              <a:solidFill>
                <a:srgbClr val="CACACA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3" name="Google Shape;53;p13"/>
          <p:cNvSpPr/>
          <p:nvPr/>
        </p:nvSpPr>
        <p:spPr>
          <a:xfrm flipH="1">
            <a:off x="3713900" y="2001750"/>
            <a:ext cx="4156200" cy="456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713825" y="1599150"/>
            <a:ext cx="3732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FAADD"/>
                </a:solidFill>
                <a:latin typeface="Lexend Medium"/>
                <a:ea typeface="Lexend Medium"/>
                <a:cs typeface="Lexend Medium"/>
                <a:sym typeface="Lexend Medium"/>
              </a:rPr>
              <a:t>KP Online Coding Bootcamp</a:t>
            </a:r>
            <a:endParaRPr sz="1620">
              <a:solidFill>
                <a:srgbClr val="2FAADD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dalam </a:t>
            </a:r>
            <a:r>
              <a:rPr b="1" lang="en"/>
              <a:t>CSS: Warna</a:t>
            </a:r>
            <a:endParaRPr b="1"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Jenis unit yang boleh dipakai</a:t>
            </a:r>
            <a:endParaRPr sz="1000"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3491050" y="523900"/>
            <a:ext cx="51165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Nama warna tersedia dalam CSS -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white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lang="en">
                <a:solidFill>
                  <a:schemeClr val="lt1"/>
                </a:solidFill>
              </a:rPr>
              <a:t>`, dll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&lt;named-color&gt; - CSS: Cascading Style Sheets | MDN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Kod warna heksadesimal RGBA -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#333, #333333, #00000000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#RGB, #RRGGBB, #RRGGBBAA - setiap angka mewakili 256 angka heksadesimal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Fungsi utiliti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rgb()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rgba()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hsl()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hsla()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491050" y="385770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CSS values and units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491050" y="42663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Model Warna: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&lt;color&gt;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`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b="1" lang="en"/>
              <a:t>` dan `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b="1" lang="en"/>
              <a:t>`</a:t>
            </a:r>
            <a:endParaRPr b="1"/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susun atur elemen</a:t>
            </a:r>
            <a:endParaRPr sz="1000"/>
          </a:p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3491050" y="523900"/>
            <a:ext cx="5116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>
                <a:solidFill>
                  <a:schemeClr val="lt1"/>
                </a:solidFill>
              </a:rPr>
              <a:t>` adalah untuk menentukan strategi susun atur elemen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>
                <a:solidFill>
                  <a:schemeClr val="lt1"/>
                </a:solidFill>
              </a:rPr>
              <a:t>` adalah untuk menentukan susun atur elemen berdasarkan elemen persekitaran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sticky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491050" y="42663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`display`: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display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491050" y="457885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`position`: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position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Model Box dan Dimensi</a:t>
            </a:r>
            <a:endParaRPr b="1"/>
          </a:p>
        </p:txBody>
      </p:sp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dimensi elemen dalam HTML</a:t>
            </a:r>
            <a:endParaRPr sz="1000"/>
          </a:p>
        </p:txBody>
      </p:sp>
      <p:sp>
        <p:nvSpPr>
          <p:cNvPr id="187" name="Google Shape;187;p24"/>
          <p:cNvSpPr/>
          <p:nvPr/>
        </p:nvSpPr>
        <p:spPr>
          <a:xfrm>
            <a:off x="4147625" y="656600"/>
            <a:ext cx="4171800" cy="1889700"/>
          </a:xfrm>
          <a:prstGeom prst="rect">
            <a:avLst/>
          </a:prstGeom>
          <a:noFill/>
          <a:ln cap="flat" cmpd="sng" w="2286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37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4291750" y="1601450"/>
            <a:ext cx="1113000" cy="0"/>
          </a:xfrm>
          <a:prstGeom prst="straightConnector1">
            <a:avLst/>
          </a:prstGeom>
          <a:noFill/>
          <a:ln cap="flat" cmpd="sng" w="38100">
            <a:solidFill>
              <a:srgbClr val="2FAA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4203675" y="16910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`padding`</a:t>
            </a:r>
            <a:endParaRPr sz="1225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 rot="10800000">
            <a:off x="3162925" y="1609425"/>
            <a:ext cx="864600" cy="0"/>
          </a:xfrm>
          <a:prstGeom prst="straightConnector1">
            <a:avLst/>
          </a:prstGeom>
          <a:noFill/>
          <a:ln cap="flat" cmpd="sng" w="38100">
            <a:solidFill>
              <a:srgbClr val="2FAA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3062725" y="16910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`margin`</a:t>
            </a:r>
            <a:endParaRPr sz="1225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>
            <a:off x="3995500" y="2818475"/>
            <a:ext cx="360300" cy="0"/>
          </a:xfrm>
          <a:prstGeom prst="straightConnector1">
            <a:avLst/>
          </a:prstGeom>
          <a:noFill/>
          <a:ln cap="flat" cmpd="sng" w="19050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3643150" y="28683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`border`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915425" y="3219600"/>
            <a:ext cx="4636200" cy="1760700"/>
          </a:xfrm>
          <a:prstGeom prst="roundRect">
            <a:avLst>
              <a:gd fmla="val 2729" name="adj"/>
            </a:avLst>
          </a:prstGeom>
          <a:solidFill>
            <a:srgbClr val="E8EA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Untuk menentukan tinggi dan lebar elemen, bergantung kepada `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box-sizing</a:t>
            </a:r>
            <a:r>
              <a:rPr lang="en" sz="1000"/>
              <a:t>`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Sekiranya menggunakan `content-box`, nilai ketinggian hanyalah untuk konten - menambah `padding` dan `border` akan menjadikan elemen lebih lebar daripada ketinggian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Sekiranya menggunakan `border-box`, nilai ketinggian akan termasuk `padding` dan `border` - menambah `padding` dan `border` tidak memberi impak kepada nilai ketinggian yang telah ditetapkan.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Model Box dan Dimensi</a:t>
            </a:r>
            <a:endParaRPr b="1"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dimensi elemen dalam HTML</a:t>
            </a:r>
            <a:endParaRPr sz="1000"/>
          </a:p>
        </p:txBody>
      </p:sp>
      <p:sp>
        <p:nvSpPr>
          <p:cNvPr id="201" name="Google Shape;201;p25"/>
          <p:cNvSpPr/>
          <p:nvPr/>
        </p:nvSpPr>
        <p:spPr>
          <a:xfrm>
            <a:off x="5412800" y="1080950"/>
            <a:ext cx="1465200" cy="7779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16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4491950" y="2711525"/>
            <a:ext cx="3306900" cy="1820400"/>
            <a:chOff x="4131625" y="648588"/>
            <a:chExt cx="3306900" cy="1820400"/>
          </a:xfrm>
        </p:grpSpPr>
        <p:grpSp>
          <p:nvGrpSpPr>
            <p:cNvPr id="203" name="Google Shape;203;p25"/>
            <p:cNvGrpSpPr/>
            <p:nvPr/>
          </p:nvGrpSpPr>
          <p:grpSpPr>
            <a:xfrm>
              <a:off x="4131625" y="648588"/>
              <a:ext cx="3306900" cy="1820400"/>
              <a:chOff x="4131625" y="648588"/>
              <a:chExt cx="3306900" cy="1820400"/>
            </a:xfrm>
          </p:grpSpPr>
          <p:sp>
            <p:nvSpPr>
              <p:cNvPr id="204" name="Google Shape;204;p25"/>
              <p:cNvSpPr/>
              <p:nvPr/>
            </p:nvSpPr>
            <p:spPr>
              <a:xfrm>
                <a:off x="4131625" y="648588"/>
                <a:ext cx="33069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25"/>
            <p:cNvSpPr txBox="1"/>
            <p:nvPr/>
          </p:nvSpPr>
          <p:spPr>
            <a:xfrm>
              <a:off x="4291725" y="932988"/>
              <a:ext cx="3050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ox-sizing: content-box;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w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idth: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adding: 20px;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order: 8px;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209" name="Google Shape;209;p25"/>
          <p:cNvCxnSpPr/>
          <p:nvPr/>
        </p:nvCxnSpPr>
        <p:spPr>
          <a:xfrm>
            <a:off x="5460775" y="816725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5100475" y="482202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1" name="Google Shape;211;p25"/>
          <p:cNvCxnSpPr/>
          <p:nvPr/>
        </p:nvCxnSpPr>
        <p:spPr>
          <a:xfrm>
            <a:off x="5244850" y="2074100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4884550" y="2043852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5829100" y="1601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5628850" y="1528804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Model Box dan Dimensi</a:t>
            </a:r>
            <a:endParaRPr b="1"/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dimensi elemen dalam HTML</a:t>
            </a:r>
            <a:endParaRPr sz="1000"/>
          </a:p>
        </p:txBody>
      </p:sp>
      <p:sp>
        <p:nvSpPr>
          <p:cNvPr id="221" name="Google Shape;221;p26"/>
          <p:cNvSpPr/>
          <p:nvPr/>
        </p:nvSpPr>
        <p:spPr>
          <a:xfrm>
            <a:off x="5797075" y="1080950"/>
            <a:ext cx="696600" cy="7779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8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22" name="Google Shape;222;p26"/>
          <p:cNvGrpSpPr/>
          <p:nvPr/>
        </p:nvGrpSpPr>
        <p:grpSpPr>
          <a:xfrm>
            <a:off x="4491950" y="2711525"/>
            <a:ext cx="3306900" cy="1820400"/>
            <a:chOff x="4131625" y="648588"/>
            <a:chExt cx="3306900" cy="1820400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4131625" y="648588"/>
              <a:ext cx="3306900" cy="1820400"/>
              <a:chOff x="4131625" y="648588"/>
              <a:chExt cx="3306900" cy="1820400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4131625" y="648588"/>
                <a:ext cx="33069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26"/>
            <p:cNvSpPr txBox="1"/>
            <p:nvPr/>
          </p:nvSpPr>
          <p:spPr>
            <a:xfrm>
              <a:off x="4291725" y="932988"/>
              <a:ext cx="3050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box-sizing: border-box;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width: 100px;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padding: 20px;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border: 8px;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229" name="Google Shape;229;p26"/>
          <p:cNvCxnSpPr/>
          <p:nvPr/>
        </p:nvCxnSpPr>
        <p:spPr>
          <a:xfrm>
            <a:off x="5829100" y="1217975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0" name="Google Shape;230;p26"/>
          <p:cNvSpPr txBox="1"/>
          <p:nvPr>
            <p:ph idx="1" type="subTitle"/>
          </p:nvPr>
        </p:nvSpPr>
        <p:spPr>
          <a:xfrm>
            <a:off x="5584150" y="950301"/>
            <a:ext cx="690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5669200" y="174338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5525500" y="1770638"/>
            <a:ext cx="5037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3" name="Google Shape;233;p26"/>
          <p:cNvCxnSpPr/>
          <p:nvPr/>
        </p:nvCxnSpPr>
        <p:spPr>
          <a:xfrm>
            <a:off x="5829100" y="201002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4" name="Google Shape;234;p26"/>
          <p:cNvSpPr txBox="1"/>
          <p:nvPr>
            <p:ph idx="1" type="subTitle"/>
          </p:nvPr>
        </p:nvSpPr>
        <p:spPr>
          <a:xfrm>
            <a:off x="5869050" y="2025575"/>
            <a:ext cx="6645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Warna</a:t>
            </a:r>
            <a:endParaRPr b="1"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warna dalam CSS</a:t>
            </a:r>
            <a:endParaRPr sz="1000"/>
          </a:p>
        </p:txBody>
      </p:sp>
      <p:sp>
        <p:nvSpPr>
          <p:cNvPr id="241" name="Google Shape;241;p27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559800" y="16099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3559800" y="21707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caret-color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5967275" y="4884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latar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5967275" y="10492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hadapan a.k.a. tulisan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5967275" y="16099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border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5967275" y="21275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Warna caret (garisan semasa menaip)</a:t>
            </a:r>
            <a:endParaRPr b="1" sz="1168">
              <a:solidFill>
                <a:srgbClr val="0B73B7"/>
              </a:solidFill>
            </a:endParaRPr>
          </a:p>
        </p:txBody>
      </p:sp>
      <p:grpSp>
        <p:nvGrpSpPr>
          <p:cNvPr id="249" name="Google Shape;249;p27"/>
          <p:cNvGrpSpPr/>
          <p:nvPr/>
        </p:nvGrpSpPr>
        <p:grpSpPr>
          <a:xfrm>
            <a:off x="3592100" y="2887675"/>
            <a:ext cx="3918600" cy="1820400"/>
            <a:chOff x="4131625" y="648588"/>
            <a:chExt cx="3918600" cy="1820400"/>
          </a:xfrm>
        </p:grpSpPr>
        <p:grpSp>
          <p:nvGrpSpPr>
            <p:cNvPr id="250" name="Google Shape;250;p27"/>
            <p:cNvGrpSpPr/>
            <p:nvPr/>
          </p:nvGrpSpPr>
          <p:grpSpPr>
            <a:xfrm>
              <a:off x="4131625" y="648588"/>
              <a:ext cx="3918600" cy="1820400"/>
              <a:chOff x="4131625" y="648588"/>
              <a:chExt cx="3918600" cy="1820400"/>
            </a:xfrm>
          </p:grpSpPr>
          <p:sp>
            <p:nvSpPr>
              <p:cNvPr id="251" name="Google Shape;251;p27"/>
              <p:cNvSpPr/>
              <p:nvPr/>
            </p:nvSpPr>
            <p:spPr>
              <a:xfrm>
                <a:off x="4131625" y="648588"/>
                <a:ext cx="39186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" name="Google Shape;255;p27"/>
            <p:cNvSpPr txBox="1"/>
            <p:nvPr/>
          </p:nvSpPr>
          <p:spPr>
            <a:xfrm>
              <a:off x="4291725" y="932988"/>
              <a:ext cx="37584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#FFFFFF;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olor: teal;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order-color: #000;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56" name="Google Shape;256;p27"/>
          <p:cNvSpPr/>
          <p:nvPr/>
        </p:nvSpPr>
        <p:spPr>
          <a:xfrm>
            <a:off x="7654700" y="3561625"/>
            <a:ext cx="1345200" cy="47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</a:rPr>
              <a:t>Hello</a:t>
            </a:r>
            <a:endParaRPr b="1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Tipografi</a:t>
            </a:r>
            <a:endParaRPr b="1"/>
          </a:p>
        </p:txBody>
      </p:sp>
      <p:sp>
        <p:nvSpPr>
          <p:cNvPr id="262" name="Google Shape;262;p28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sp>
        <p:nvSpPr>
          <p:cNvPr id="263" name="Google Shape;263;p28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3559800" y="17623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3559800" y="26279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font-style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5967275" y="4884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Nama font yang dipakai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5967275" y="10492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Saiz font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69" name="Google Shape;269;p28"/>
          <p:cNvSpPr txBox="1"/>
          <p:nvPr>
            <p:ph type="title"/>
          </p:nvPr>
        </p:nvSpPr>
        <p:spPr>
          <a:xfrm>
            <a:off x="5967275" y="17623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Ketebalan font (`normal`, `bold`, atau guna nombor gandaan 100 - 100, 200, 300, 400, 500…)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0" name="Google Shape;270;p28"/>
          <p:cNvSpPr txBox="1"/>
          <p:nvPr>
            <p:ph type="title"/>
          </p:nvPr>
        </p:nvSpPr>
        <p:spPr>
          <a:xfrm>
            <a:off x="5967275" y="25847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Stail font - italic, underline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3559800" y="3231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font-kerning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5967275" y="31887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Penjarakan antara huruf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3559800" y="39552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28"/>
          <p:cNvSpPr txBox="1"/>
          <p:nvPr>
            <p:ph type="title"/>
          </p:nvPr>
        </p:nvSpPr>
        <p:spPr>
          <a:xfrm>
            <a:off x="5967275" y="383585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Penjarakan antara barisan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3559800" y="45693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8"/>
          <p:cNvSpPr txBox="1"/>
          <p:nvPr>
            <p:ph type="title"/>
          </p:nvPr>
        </p:nvSpPr>
        <p:spPr>
          <a:xfrm>
            <a:off x="5967275" y="452615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Penyusunan teks</a:t>
            </a:r>
            <a:endParaRPr b="1" sz="1168">
              <a:solidFill>
                <a:srgbClr val="0B73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Tipografi</a:t>
            </a:r>
            <a:endParaRPr b="1"/>
          </a:p>
        </p:txBody>
      </p:sp>
      <p:sp>
        <p:nvSpPr>
          <p:cNvPr id="282" name="Google Shape;282;p29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4219725" y="448400"/>
            <a:ext cx="4091700" cy="2298000"/>
            <a:chOff x="4131625" y="648588"/>
            <a:chExt cx="4091700" cy="2298000"/>
          </a:xfrm>
        </p:grpSpPr>
        <p:grpSp>
          <p:nvGrpSpPr>
            <p:cNvPr id="284" name="Google Shape;284;p29"/>
            <p:cNvGrpSpPr/>
            <p:nvPr/>
          </p:nvGrpSpPr>
          <p:grpSpPr>
            <a:xfrm>
              <a:off x="4131625" y="648588"/>
              <a:ext cx="4091700" cy="2298000"/>
              <a:chOff x="4131625" y="648588"/>
              <a:chExt cx="4091700" cy="22980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4131625" y="648588"/>
                <a:ext cx="4091700" cy="22980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9"/>
            <p:cNvSpPr txBox="1"/>
            <p:nvPr/>
          </p:nvSpPr>
          <p:spPr>
            <a:xfrm>
              <a:off x="4291725" y="932988"/>
              <a:ext cx="38115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ont-family: “Times New Roman”;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ont-size: 16px;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ont-weight: bold;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ont-style: normal;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ont-kernal: normal;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ine-height: normal;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3899600" y="3123625"/>
            <a:ext cx="4731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Tulisan ini telah terhasil mengikut nilai CSS yang telah ditetapkan pada teks ini. Anda tidak perlu menetapkan semua nilai, hanya tetapkan mengikut keperluan sahaja.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265500" y="488425"/>
            <a:ext cx="25275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Pemilih Pseudo (Pseudo Selectors)</a:t>
            </a:r>
            <a:endParaRPr b="1"/>
          </a:p>
        </p:txBody>
      </p:sp>
      <p:sp>
        <p:nvSpPr>
          <p:cNvPr id="296" name="Google Shape;296;p30"/>
          <p:cNvSpPr txBox="1"/>
          <p:nvPr>
            <p:ph idx="1" type="subTitle"/>
          </p:nvPr>
        </p:nvSpPr>
        <p:spPr>
          <a:xfrm>
            <a:off x="265500" y="181772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sp>
        <p:nvSpPr>
          <p:cNvPr id="297" name="Google Shape;297;p30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div:hover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div:focus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0"/>
          <p:cNvSpPr txBox="1"/>
          <p:nvPr>
            <p:ph type="title"/>
          </p:nvPr>
        </p:nvSpPr>
        <p:spPr>
          <a:xfrm>
            <a:off x="5967275" y="4884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dituding (hover)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5967275" y="10492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difokus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559800" y="16099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iv:active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3559800" y="21707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div:visited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3559800" y="27315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div:blank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3559800" y="32923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div:first-child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3559800" y="38530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div:nth-child(2n)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0"/>
          <p:cNvSpPr txBox="1"/>
          <p:nvPr>
            <p:ph type="title"/>
          </p:nvPr>
        </p:nvSpPr>
        <p:spPr>
          <a:xfrm>
            <a:off x="5967275" y="16099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aktif (link, button)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7" name="Google Shape;307;p30"/>
          <p:cNvSpPr txBox="1"/>
          <p:nvPr>
            <p:ph type="title"/>
          </p:nvPr>
        </p:nvSpPr>
        <p:spPr>
          <a:xfrm>
            <a:off x="5967275" y="217075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telah digunakan (link)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8" name="Google Shape;308;p30"/>
          <p:cNvSpPr txBox="1"/>
          <p:nvPr>
            <p:ph type="title"/>
          </p:nvPr>
        </p:nvSpPr>
        <p:spPr>
          <a:xfrm>
            <a:off x="5967275" y="27315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Apabila elemen sedang kosong (input)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5967275" y="3292300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Setiap subelemen pertama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10" name="Google Shape;310;p30"/>
          <p:cNvSpPr txBox="1"/>
          <p:nvPr>
            <p:ph type="title"/>
          </p:nvPr>
        </p:nvSpPr>
        <p:spPr>
          <a:xfrm>
            <a:off x="5967275" y="38530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rgbClr val="0B73B7"/>
                </a:solidFill>
              </a:rPr>
              <a:t>Setiap subelemen yang ke (2n)</a:t>
            </a:r>
            <a:endParaRPr b="1" sz="1168">
              <a:solidFill>
                <a:srgbClr val="0B73B7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491050" y="4250513"/>
            <a:ext cx="527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Pseudo-classes and pseudo-elements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265500" y="488425"/>
            <a:ext cx="25275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Pemilih Pseudo (Pseudo Selectors)</a:t>
            </a:r>
            <a:endParaRPr b="1"/>
          </a:p>
        </p:txBody>
      </p:sp>
      <p:sp>
        <p:nvSpPr>
          <p:cNvPr id="317" name="Google Shape;317;p31"/>
          <p:cNvSpPr txBox="1"/>
          <p:nvPr>
            <p:ph idx="1" type="subTitle"/>
          </p:nvPr>
        </p:nvSpPr>
        <p:spPr>
          <a:xfrm>
            <a:off x="265500" y="181772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bagaimana memanipulasi teks</a:t>
            </a:r>
            <a:endParaRPr sz="1000"/>
          </a:p>
        </p:txBody>
      </p:sp>
      <p:grpSp>
        <p:nvGrpSpPr>
          <p:cNvPr id="318" name="Google Shape;318;p31"/>
          <p:cNvGrpSpPr/>
          <p:nvPr/>
        </p:nvGrpSpPr>
        <p:grpSpPr>
          <a:xfrm>
            <a:off x="4219725" y="448400"/>
            <a:ext cx="4091700" cy="2298000"/>
            <a:chOff x="4131625" y="648588"/>
            <a:chExt cx="4091700" cy="2298000"/>
          </a:xfrm>
        </p:grpSpPr>
        <p:grpSp>
          <p:nvGrpSpPr>
            <p:cNvPr id="319" name="Google Shape;319;p31"/>
            <p:cNvGrpSpPr/>
            <p:nvPr/>
          </p:nvGrpSpPr>
          <p:grpSpPr>
            <a:xfrm>
              <a:off x="4131625" y="648588"/>
              <a:ext cx="4091700" cy="2298000"/>
              <a:chOff x="4131625" y="648588"/>
              <a:chExt cx="4091700" cy="2298000"/>
            </a:xfrm>
          </p:grpSpPr>
          <p:sp>
            <p:nvSpPr>
              <p:cNvPr id="320" name="Google Shape;320;p31"/>
              <p:cNvSpPr/>
              <p:nvPr/>
            </p:nvSpPr>
            <p:spPr>
              <a:xfrm>
                <a:off x="4131625" y="648588"/>
                <a:ext cx="4091700" cy="22980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31"/>
            <p:cNvSpPr txBox="1"/>
            <p:nvPr/>
          </p:nvSpPr>
          <p:spPr>
            <a:xfrm>
              <a:off x="4291725" y="932988"/>
              <a:ext cx="38115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blue;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iv:hover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red;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25" name="Google Shape;325;p31"/>
          <p:cNvSpPr/>
          <p:nvPr/>
        </p:nvSpPr>
        <p:spPr>
          <a:xfrm>
            <a:off x="4219725" y="3699250"/>
            <a:ext cx="1537500" cy="432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6773925" y="3699250"/>
            <a:ext cx="1537500" cy="432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668" y="3961975"/>
            <a:ext cx="156055" cy="2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95500" y="334650"/>
            <a:ext cx="4876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Apa itu CSS, dan kenapa CSS?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Pengenalan kepada anatomi CSS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display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dan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position</a:t>
            </a:r>
            <a:endParaRPr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box model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dan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dimensions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colors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tipografi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pseudo selectors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Sistem CSS - Flex system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Sistem CSS - Grid system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CSS Responsif -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Media Query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CSS Lanjutan - Fungsi Utiliti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&lt;ol&gt; Pustaka CSS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4"/>
          <p:cNvSpPr txBox="1"/>
          <p:nvPr/>
        </p:nvSpPr>
        <p:spPr>
          <a:xfrm rot="-5400000">
            <a:off x="1629975" y="2438675"/>
            <a:ext cx="4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53243"/>
                </a:solidFill>
                <a:latin typeface="Lexend"/>
                <a:ea typeface="Lexend"/>
                <a:cs typeface="Lexend"/>
                <a:sym typeface="Lexend"/>
              </a:rPr>
              <a:t>TOPIK</a:t>
            </a:r>
            <a:endParaRPr b="1">
              <a:solidFill>
                <a:srgbClr val="1532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837638" y="561300"/>
            <a:ext cx="63900" cy="4149000"/>
          </a:xfrm>
          <a:prstGeom prst="rect">
            <a:avLst/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40025" y="1430738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45025"/>
            <a:ext cx="24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Topik</a:t>
            </a:r>
            <a:endParaRPr b="1" sz="30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 txBox="1"/>
          <p:nvPr>
            <p:ph type="title"/>
          </p:nvPr>
        </p:nvSpPr>
        <p:spPr>
          <a:xfrm>
            <a:off x="3308250" y="141250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Flex</a:t>
            </a:r>
            <a:endParaRPr b="1" i="1"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3381450" y="511925"/>
            <a:ext cx="24543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Sesuai digunakan untuk susunan elemen bersifat linear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1933500" y="4071888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Cheatsheet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A Complete Guide to Flexbox | CSS-Tricks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76487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764875" y="229663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flex-wrap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764875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flex-flow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32"/>
          <p:cNvSpPr txBox="1"/>
          <p:nvPr>
            <p:ph type="title"/>
          </p:nvPr>
        </p:nvSpPr>
        <p:spPr>
          <a:xfrm>
            <a:off x="71535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Susunan keseluruhan (untuk </a:t>
            </a:r>
            <a:r>
              <a:rPr b="1" i="1" lang="en" sz="1520">
                <a:solidFill>
                  <a:srgbClr val="0B73B7"/>
                </a:solidFill>
              </a:rPr>
              <a:t>parent)</a:t>
            </a:r>
            <a:endParaRPr b="1" i="1" sz="1520">
              <a:solidFill>
                <a:srgbClr val="0B73B7"/>
              </a:solidFill>
            </a:endParaRPr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351030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Aturan linear (untuk parent)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3559800" y="1719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3559800" y="22966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2"/>
          <p:cNvSpPr txBox="1"/>
          <p:nvPr>
            <p:ph type="title"/>
          </p:nvPr>
        </p:nvSpPr>
        <p:spPr>
          <a:xfrm>
            <a:off x="6354725" y="1188250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Pensaizan Element (untuk children)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35472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flex-grow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6354725" y="229663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flex-shrink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6354725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flex-basis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3559800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3559800" y="34940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>
            <p:ph type="title"/>
          </p:nvPr>
        </p:nvSpPr>
        <p:spPr>
          <a:xfrm>
            <a:off x="3308250" y="141250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Grid</a:t>
            </a:r>
            <a:endParaRPr b="1" i="1"/>
          </a:p>
        </p:txBody>
      </p:sp>
      <p:sp>
        <p:nvSpPr>
          <p:cNvPr id="355" name="Google Shape;355;p33"/>
          <p:cNvSpPr/>
          <p:nvPr/>
        </p:nvSpPr>
        <p:spPr>
          <a:xfrm>
            <a:off x="76487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764875" y="21429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grid-auto-flow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3381450" y="511925"/>
            <a:ext cx="24543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Sesuai digunakan untuk susunan elemen bersifat grid/table/2 dimensi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8" name="Google Shape;358;p33"/>
          <p:cNvSpPr txBox="1"/>
          <p:nvPr>
            <p:ph type="title"/>
          </p:nvPr>
        </p:nvSpPr>
        <p:spPr>
          <a:xfrm>
            <a:off x="71535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Susunan keseluruhan (untuk </a:t>
            </a:r>
            <a:r>
              <a:rPr b="1" i="1" lang="en" sz="1520">
                <a:solidFill>
                  <a:srgbClr val="0B73B7"/>
                </a:solidFill>
              </a:rPr>
              <a:t>parent)</a:t>
            </a:r>
            <a:endParaRPr b="1" i="1" sz="1520">
              <a:solidFill>
                <a:srgbClr val="0B73B7"/>
              </a:solidFill>
            </a:endParaRPr>
          </a:p>
        </p:txBody>
      </p:sp>
      <p:sp>
        <p:nvSpPr>
          <p:cNvPr id="359" name="Google Shape;359;p33"/>
          <p:cNvSpPr txBox="1"/>
          <p:nvPr>
            <p:ph type="title"/>
          </p:nvPr>
        </p:nvSpPr>
        <p:spPr>
          <a:xfrm>
            <a:off x="351030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Aturan linear (untuk parent)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3559800" y="1719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3559800" y="29891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6354725" y="1188250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Pensaizan Element (untuk children)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635472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grid-row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6354725" y="21429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3559800" y="34123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grid-gap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1933500" y="4074538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Cheatsheet: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GRID - Malven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3559800" y="21430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3559800" y="25660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Animasi</a:t>
            </a:r>
            <a:endParaRPr b="1"/>
          </a:p>
        </p:txBody>
      </p:sp>
      <p:sp>
        <p:nvSpPr>
          <p:cNvPr id="374" name="Google Shape;374;p34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animasi dalam CSS</a:t>
            </a:r>
            <a:endParaRPr sz="1000"/>
          </a:p>
        </p:txBody>
      </p:sp>
      <p:sp>
        <p:nvSpPr>
          <p:cNvPr id="375" name="Google Shape;375;p34"/>
          <p:cNvSpPr txBox="1"/>
          <p:nvPr>
            <p:ph idx="2" type="body"/>
          </p:nvPr>
        </p:nvSpPr>
        <p:spPr>
          <a:xfrm>
            <a:off x="3491050" y="523900"/>
            <a:ext cx="5116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Terdapat 2 jenis animasi: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</a:t>
            </a:r>
            <a:r>
              <a:rPr lang="en">
                <a:solidFill>
                  <a:schemeClr val="lt1"/>
                </a:solidFill>
              </a:rPr>
              <a:t>` - animasi terhasil berdasarkan tetapan keyframe menerusi `@keyframe`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transition</a:t>
            </a:r>
            <a:r>
              <a:rPr lang="en">
                <a:solidFill>
                  <a:schemeClr val="lt1"/>
                </a:solidFill>
              </a:rPr>
              <a:t>` - animasi terhasil berdasarkan perbezaan dua nilai daripada keadaan yang berbeza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Animasi</a:t>
            </a:r>
            <a:endParaRPr b="1"/>
          </a:p>
        </p:txBody>
      </p:sp>
      <p:sp>
        <p:nvSpPr>
          <p:cNvPr id="381" name="Google Shape;381;p35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animasi dalam CSS</a:t>
            </a:r>
            <a:endParaRPr sz="1000"/>
          </a:p>
        </p:txBody>
      </p:sp>
      <p:grpSp>
        <p:nvGrpSpPr>
          <p:cNvPr id="382" name="Google Shape;382;p35"/>
          <p:cNvGrpSpPr/>
          <p:nvPr/>
        </p:nvGrpSpPr>
        <p:grpSpPr>
          <a:xfrm>
            <a:off x="4219725" y="448400"/>
            <a:ext cx="4091700" cy="3180600"/>
            <a:chOff x="4131625" y="648588"/>
            <a:chExt cx="4091700" cy="3180600"/>
          </a:xfrm>
        </p:grpSpPr>
        <p:grpSp>
          <p:nvGrpSpPr>
            <p:cNvPr id="383" name="Google Shape;383;p35"/>
            <p:cNvGrpSpPr/>
            <p:nvPr/>
          </p:nvGrpSpPr>
          <p:grpSpPr>
            <a:xfrm>
              <a:off x="4131625" y="648588"/>
              <a:ext cx="4091700" cy="3180600"/>
              <a:chOff x="4131625" y="648588"/>
              <a:chExt cx="4091700" cy="3180600"/>
            </a:xfrm>
          </p:grpSpPr>
          <p:sp>
            <p:nvSpPr>
              <p:cNvPr id="384" name="Google Shape;384;p35"/>
              <p:cNvSpPr/>
              <p:nvPr/>
            </p:nvSpPr>
            <p:spPr>
              <a:xfrm>
                <a:off x="4131625" y="648588"/>
                <a:ext cx="4091700" cy="31806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8" name="Google Shape;388;p35"/>
            <p:cNvSpPr txBox="1"/>
            <p:nvPr/>
          </p:nvSpPr>
          <p:spPr>
            <a:xfrm>
              <a:off x="4291725" y="932988"/>
              <a:ext cx="38115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nimation: </a:t>
              </a:r>
              <a:r>
                <a:rPr lang="en">
                  <a:solidFill>
                    <a:srgbClr val="A4C2F4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slide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3s ease-in-out;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@keyframes </a:t>
              </a:r>
              <a:r>
                <a:rPr lang="en">
                  <a:solidFill>
                    <a:srgbClr val="A4C2F4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slide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rom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eft: 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eft: 400px;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CSS: Transition</a:t>
            </a:r>
            <a:endParaRPr b="1"/>
          </a:p>
        </p:txBody>
      </p:sp>
      <p:sp>
        <p:nvSpPr>
          <p:cNvPr id="394" name="Google Shape;394;p36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Memahami transisi dalam CSS</a:t>
            </a:r>
            <a:endParaRPr sz="1000"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4219725" y="448400"/>
            <a:ext cx="4091700" cy="3180600"/>
            <a:chOff x="4131625" y="648588"/>
            <a:chExt cx="4091700" cy="3180600"/>
          </a:xfrm>
        </p:grpSpPr>
        <p:grpSp>
          <p:nvGrpSpPr>
            <p:cNvPr id="396" name="Google Shape;396;p36"/>
            <p:cNvGrpSpPr/>
            <p:nvPr/>
          </p:nvGrpSpPr>
          <p:grpSpPr>
            <a:xfrm>
              <a:off x="4131625" y="648588"/>
              <a:ext cx="4091700" cy="3180600"/>
              <a:chOff x="4131625" y="648588"/>
              <a:chExt cx="4091700" cy="3180600"/>
            </a:xfrm>
          </p:grpSpPr>
          <p:sp>
            <p:nvSpPr>
              <p:cNvPr id="397" name="Google Shape;397;p36"/>
              <p:cNvSpPr/>
              <p:nvPr/>
            </p:nvSpPr>
            <p:spPr>
              <a:xfrm>
                <a:off x="4131625" y="648588"/>
                <a:ext cx="4091700" cy="31806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36"/>
            <p:cNvSpPr txBox="1"/>
            <p:nvPr/>
          </p:nvSpPr>
          <p:spPr>
            <a:xfrm>
              <a:off x="4291725" y="932988"/>
              <a:ext cx="38115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und-color: red;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transition: background-color 1s ease-in-out;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div:hover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background-color: blue;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73937" y="1867113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040400" y="974300"/>
            <a:ext cx="5063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3025">
                <a:solidFill>
                  <a:srgbClr val="2FAADD"/>
                </a:solidFill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b="1" lang="en" sz="3025">
                <a:solidFill>
                  <a:srgbClr val="0B73B7"/>
                </a:solidFill>
                <a:latin typeface="Lexend"/>
                <a:ea typeface="Lexend"/>
                <a:cs typeface="Lexend"/>
                <a:sym typeface="Lexend"/>
              </a:rPr>
              <a:t>ascading</a:t>
            </a:r>
            <a:r>
              <a:rPr b="1" lang="en" sz="3025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3025">
                <a:solidFill>
                  <a:srgbClr val="2FAADD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3025">
                <a:solidFill>
                  <a:srgbClr val="0B73B7"/>
                </a:solidFill>
                <a:latin typeface="Lexend"/>
                <a:ea typeface="Lexend"/>
                <a:cs typeface="Lexend"/>
                <a:sym typeface="Lexend"/>
              </a:rPr>
              <a:t>tyle</a:t>
            </a:r>
            <a:r>
              <a:rPr b="1" lang="en" sz="3025">
                <a:solidFill>
                  <a:srgbClr val="2FAADD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3025">
                <a:solidFill>
                  <a:srgbClr val="0B73B7"/>
                </a:solidFill>
                <a:latin typeface="Lexend"/>
                <a:ea typeface="Lexend"/>
                <a:cs typeface="Lexend"/>
                <a:sym typeface="Lexend"/>
              </a:rPr>
              <a:t>heet</a:t>
            </a:r>
            <a:endParaRPr b="1" sz="3025">
              <a:solidFill>
                <a:srgbClr val="0B73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657786" y="1373475"/>
            <a:ext cx="2417975" cy="2417975"/>
            <a:chOff x="292050" y="1373475"/>
            <a:chExt cx="2417975" cy="2417975"/>
          </a:xfrm>
        </p:grpSpPr>
        <p:pic>
          <p:nvPicPr>
            <p:cNvPr id="75" name="Google Shape;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050" y="1373475"/>
              <a:ext cx="2417975" cy="241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69905" y="1539598"/>
              <a:ext cx="650314" cy="6503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6"/>
          <p:cNvGrpSpPr/>
          <p:nvPr/>
        </p:nvGrpSpPr>
        <p:grpSpPr>
          <a:xfrm>
            <a:off x="3844375" y="1373487"/>
            <a:ext cx="1695400" cy="2396501"/>
            <a:chOff x="3403100" y="1373487"/>
            <a:chExt cx="1695400" cy="2396501"/>
          </a:xfrm>
        </p:grpSpPr>
        <p:pic>
          <p:nvPicPr>
            <p:cNvPr id="78" name="Google Shape;78;p16"/>
            <p:cNvPicPr preferRelativeResize="0"/>
            <p:nvPr/>
          </p:nvPicPr>
          <p:blipFill rotWithShape="1">
            <a:blip r:embed="rId5">
              <a:alphaModFix/>
            </a:blip>
            <a:srcRect b="8382" l="0" r="0" t="0"/>
            <a:stretch/>
          </p:blipFill>
          <p:spPr>
            <a:xfrm>
              <a:off x="3403100" y="1373487"/>
              <a:ext cx="1695400" cy="2396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1123" y="1459348"/>
              <a:ext cx="514600" cy="514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16"/>
          <p:cNvGrpSpPr/>
          <p:nvPr/>
        </p:nvGrpSpPr>
        <p:grpSpPr>
          <a:xfrm>
            <a:off x="6308401" y="1373475"/>
            <a:ext cx="2177813" cy="2417975"/>
            <a:chOff x="6239115" y="1373475"/>
            <a:chExt cx="2177813" cy="2417975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39115" y="1373475"/>
              <a:ext cx="2120585" cy="241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02127" y="1430701"/>
              <a:ext cx="914801" cy="51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6"/>
          <p:cNvSpPr txBox="1"/>
          <p:nvPr/>
        </p:nvSpPr>
        <p:spPr>
          <a:xfrm>
            <a:off x="1320763" y="3902075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Struktur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146063" y="3902075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Estetika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582175" y="3902075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B800"/>
                </a:solidFill>
                <a:latin typeface="Lexend"/>
                <a:ea typeface="Lexend"/>
                <a:cs typeface="Lexend"/>
                <a:sym typeface="Lexend"/>
              </a:rPr>
              <a:t>Interaktiviti</a:t>
            </a:r>
            <a:endParaRPr b="1">
              <a:solidFill>
                <a:srgbClr val="FEB8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306313" y="2460888"/>
            <a:ext cx="307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770325" y="2460875"/>
            <a:ext cx="307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7240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11890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Kenapa perlu ada?</a:t>
            </a:r>
            <a:endParaRPr sz="12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595150" y="724075"/>
            <a:ext cx="51813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2FAADD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2FAADD"/>
                </a:highlight>
              </a:rPr>
              <a:t>Pemisahan kepentingan ‎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HTML boleh fokus kepada </a:t>
            </a:r>
            <a:r>
              <a:rPr b="1" lang="en">
                <a:solidFill>
                  <a:srgbClr val="000000"/>
                </a:solidFill>
              </a:rPr>
              <a:t>struktur</a:t>
            </a:r>
            <a:r>
              <a:rPr lang="en">
                <a:solidFill>
                  <a:srgbClr val="000000"/>
                </a:solidFill>
              </a:rPr>
              <a:t> - konten sebuah halaman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CSS boleh fokus kepada </a:t>
            </a:r>
            <a:r>
              <a:rPr b="1" lang="en">
                <a:solidFill>
                  <a:srgbClr val="000000"/>
                </a:solidFill>
              </a:rPr>
              <a:t>stail</a:t>
            </a:r>
            <a:r>
              <a:rPr lang="en">
                <a:solidFill>
                  <a:srgbClr val="000000"/>
                </a:solidFill>
              </a:rPr>
              <a:t> - susunan, dimensi, tipografi, responsif, dan lain-lain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8" y="1719825"/>
            <a:ext cx="2414525" cy="2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450475" y="419275"/>
            <a:ext cx="62430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Cara import CSS ke dalam HTML</a:t>
            </a:r>
            <a:endParaRPr b="1"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499575" y="1342325"/>
            <a:ext cx="6497100" cy="3149700"/>
            <a:chOff x="3245100" y="648588"/>
            <a:chExt cx="6497100" cy="3149700"/>
          </a:xfrm>
        </p:grpSpPr>
        <p:grpSp>
          <p:nvGrpSpPr>
            <p:cNvPr id="103" name="Google Shape;103;p18"/>
            <p:cNvGrpSpPr/>
            <p:nvPr/>
          </p:nvGrpSpPr>
          <p:grpSpPr>
            <a:xfrm>
              <a:off x="3245100" y="648588"/>
              <a:ext cx="6497100" cy="3149700"/>
              <a:chOff x="3245100" y="648588"/>
              <a:chExt cx="6497100" cy="3149700"/>
            </a:xfrm>
          </p:grpSpPr>
          <p:sp>
            <p:nvSpPr>
              <p:cNvPr id="104" name="Google Shape;104;p18"/>
              <p:cNvSpPr/>
              <p:nvPr/>
            </p:nvSpPr>
            <p:spPr>
              <a:xfrm>
                <a:off x="3245100" y="648588"/>
                <a:ext cx="6497100" cy="3149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34176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>
                <a:off x="36099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38022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18"/>
            <p:cNvSpPr txBox="1"/>
            <p:nvPr/>
          </p:nvSpPr>
          <p:spPr>
            <a:xfrm>
              <a:off x="3417600" y="932988"/>
              <a:ext cx="60723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&lt;!DOCTYPE 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&lt;head&gt;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&lt;title&gt;Tajuk&lt;/title&gt;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>
                  <a:solidFill>
                    <a:srgbClr val="6D9EEB"/>
                  </a:solidFill>
                  <a:highlight>
                    <a:srgbClr val="1155CC"/>
                  </a:highlight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&lt;link rel="stylesheet" href="./index.css" /&gt;</a:t>
              </a:r>
              <a:endParaRPr>
                <a:solidFill>
                  <a:srgbClr val="6D9EEB"/>
                </a:solidFill>
                <a:highlight>
                  <a:srgbClr val="1155CC"/>
                </a:highlight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&lt;/head&gt;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&lt;!-- Kod seterusnya →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&lt;/body&gt;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&lt;/html&gt;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308250" y="4192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Anatomi CSS</a:t>
            </a:r>
            <a:endParaRPr b="1"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2386100" y="1342325"/>
            <a:ext cx="4724100" cy="3149700"/>
            <a:chOff x="4131625" y="648587"/>
            <a:chExt cx="4724100" cy="3149700"/>
          </a:xfrm>
        </p:grpSpPr>
        <p:grpSp>
          <p:nvGrpSpPr>
            <p:cNvPr id="116" name="Google Shape;116;p19"/>
            <p:cNvGrpSpPr/>
            <p:nvPr/>
          </p:nvGrpSpPr>
          <p:grpSpPr>
            <a:xfrm>
              <a:off x="4131625" y="648587"/>
              <a:ext cx="4724100" cy="3149700"/>
              <a:chOff x="4131625" y="648587"/>
              <a:chExt cx="4724100" cy="3149700"/>
            </a:xfrm>
          </p:grpSpPr>
          <p:sp>
            <p:nvSpPr>
              <p:cNvPr id="117" name="Google Shape;117;p19"/>
              <p:cNvSpPr/>
              <p:nvPr/>
            </p:nvSpPr>
            <p:spPr>
              <a:xfrm>
                <a:off x="4131625" y="648587"/>
                <a:ext cx="4724100" cy="3149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9"/>
            <p:cNvSpPr txBox="1"/>
            <p:nvPr/>
          </p:nvSpPr>
          <p:spPr>
            <a:xfrm>
              <a:off x="4291725" y="932988"/>
              <a:ext cx="43239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background-color: white;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.class-selector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olor: #000000;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ont-weight: bold;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#id-selector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w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idth: 100px;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122" name="Google Shape;122;p19"/>
          <p:cNvCxnSpPr>
            <a:stCxn id="123" idx="3"/>
          </p:cNvCxnSpPr>
          <p:nvPr/>
        </p:nvCxnSpPr>
        <p:spPr>
          <a:xfrm>
            <a:off x="2386100" y="1767525"/>
            <a:ext cx="216300" cy="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6459525" y="2499004"/>
            <a:ext cx="203700" cy="943997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9"/>
          <p:cNvSpPr/>
          <p:nvPr/>
        </p:nvSpPr>
        <p:spPr>
          <a:xfrm>
            <a:off x="930200" y="16034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Pemilih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Selector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789925" y="2806900"/>
            <a:ext cx="1032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Declaration</a:t>
            </a:r>
            <a:endParaRPr i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372600" y="1559450"/>
            <a:ext cx="1247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Ciri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Property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4854175" y="1559450"/>
            <a:ext cx="1247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Nilai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Value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446875" y="4113975"/>
            <a:ext cx="14073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Ukuran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Measurement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308250" y="4192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CSS Selector</a:t>
            </a:r>
            <a:endParaRPr b="1" i="1"/>
          </a:p>
        </p:txBody>
      </p:sp>
      <p:sp>
        <p:nvSpPr>
          <p:cNvPr id="135" name="Google Shape;135;p20"/>
          <p:cNvSpPr/>
          <p:nvPr/>
        </p:nvSpPr>
        <p:spPr>
          <a:xfrm>
            <a:off x="930200" y="17675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930200" y="22253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.class-selector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930200" y="268317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#id-selector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1018400" y="1188250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Asas</a:t>
            </a:r>
            <a:endParaRPr b="1" sz="1520">
              <a:solidFill>
                <a:srgbClr val="0B73B7"/>
              </a:solidFill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2538225" y="1785550"/>
            <a:ext cx="0" cy="1249200"/>
          </a:xfrm>
          <a:prstGeom prst="straightConnector1">
            <a:avLst/>
          </a:prstGeom>
          <a:noFill/>
          <a:ln cap="flat" cmpd="sng" w="9525">
            <a:solidFill>
              <a:srgbClr val="0B73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>
            <p:ph type="title"/>
          </p:nvPr>
        </p:nvSpPr>
        <p:spPr>
          <a:xfrm>
            <a:off x="2588050" y="2225350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Makin bawah, makin khusus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4444700" y="1188238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Tambahan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356500" y="17079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iv, main, section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5967275" y="17079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Kumpulkan banyak pemilih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356500" y="25717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iv &gt;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356500" y="29643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 +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356500" y="33569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 ~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6055350" y="2955238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penggabung (</a:t>
            </a:r>
            <a:r>
              <a:rPr b="1" i="1" lang="en" sz="1068">
                <a:solidFill>
                  <a:srgbClr val="0B73B7"/>
                </a:solidFill>
              </a:rPr>
              <a:t>combinators)</a:t>
            </a:r>
            <a:endParaRPr b="1" i="1" sz="1068">
              <a:solidFill>
                <a:srgbClr val="0B73B7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356500" y="2139838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div[attr=value]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5967275" y="20957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</a:t>
            </a:r>
            <a:r>
              <a:rPr b="1" i="1" lang="en" sz="1068">
                <a:solidFill>
                  <a:srgbClr val="0B73B7"/>
                </a:solidFill>
              </a:rPr>
              <a:t>attribute</a:t>
            </a:r>
            <a:endParaRPr b="1" i="1" sz="1068">
              <a:solidFill>
                <a:srgbClr val="0B73B7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891025" y="2553550"/>
            <a:ext cx="130246" cy="1131585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20"/>
          <p:cNvSpPr/>
          <p:nvPr/>
        </p:nvSpPr>
        <p:spPr>
          <a:xfrm>
            <a:off x="4356500" y="3829563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div:hover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5967275" y="38295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</a:t>
            </a:r>
            <a:r>
              <a:rPr b="1" i="1" lang="en" sz="1068">
                <a:solidFill>
                  <a:srgbClr val="0B73B7"/>
                </a:solidFill>
              </a:rPr>
              <a:t>pseudo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933500" y="420255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CSS selectors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65500" y="272325"/>
            <a:ext cx="2527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dalam CSS: Panjang</a:t>
            </a:r>
            <a:endParaRPr b="1"/>
          </a:p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65500" y="1866250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Jenis unit yang boleh dipakai</a:t>
            </a:r>
            <a:endParaRPr sz="1000"/>
          </a:p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3491050" y="660025"/>
            <a:ext cx="2410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ukuran mutlak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x (piksel)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t (point)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m (sentimeter)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n (inci)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6357825" y="660025"/>
            <a:ext cx="2410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ukuran relatif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Peratus - %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Tulisan - em, rem, 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Skrin - vh, vw, vmax, vmin,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491050" y="41219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CSS values and units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0B2130"/>
      </a:lt1>
      <a:dk2>
        <a:srgbClr val="C7C1C1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