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zh-TW"/>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3" autoAdjust="0"/>
  </p:normalViewPr>
  <p:slideViewPr>
    <p:cSldViewPr snapToObjects="1">
      <p:cViewPr>
        <p:scale>
          <a:sx n="33" d="100"/>
          <a:sy n="33" d="100"/>
        </p:scale>
        <p:origin x="228" y="4662"/>
      </p:cViewPr>
      <p:guideLst>
        <p:guide orient="horz" pos="13608"/>
        <p:guide pos="1020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430304" y="13421680"/>
            <a:ext cx="27543443" cy="926115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3492936" y="1730222"/>
            <a:ext cx="7290911" cy="3686460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620203" y="1730222"/>
            <a:ext cx="21332666" cy="3686460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2559696" y="27763473"/>
            <a:ext cx="27543443" cy="8581073"/>
          </a:xfrm>
        </p:spPr>
        <p:txBody>
          <a:bodyPr anchor="t"/>
          <a:lstStyle>
            <a:lvl1pPr algn="l">
              <a:defRPr sz="189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zh-TW" altLang="en-US" smtClean="0"/>
              <a:t>按一下以編輯母片文字樣式</a:t>
            </a:r>
          </a:p>
        </p:txBody>
      </p:sp>
      <p:sp>
        <p:nvSpPr>
          <p:cNvPr id="4" name="內容版面配置區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zh-TW" altLang="en-US" smtClean="0"/>
              <a:t>按一下以編輯母片文字樣式</a:t>
            </a:r>
          </a:p>
        </p:txBody>
      </p:sp>
      <p:sp>
        <p:nvSpPr>
          <p:cNvPr id="6" name="內容版面配置區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620204" y="1720215"/>
            <a:ext cx="10660709" cy="7320915"/>
          </a:xfrm>
        </p:spPr>
        <p:txBody>
          <a:bodyPr anchor="b"/>
          <a:lstStyle>
            <a:lvl1pPr algn="l">
              <a:defRPr sz="95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51421" y="30243780"/>
            <a:ext cx="19442430" cy="3570449"/>
          </a:xfrm>
        </p:spPr>
        <p:txBody>
          <a:bodyPr anchor="b"/>
          <a:lstStyle>
            <a:lvl1pPr algn="l">
              <a:defRPr sz="95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zh-TW" altLang="en-US"/>
          </a:p>
        </p:txBody>
      </p:sp>
      <p:sp>
        <p:nvSpPr>
          <p:cNvPr id="4" name="文字版面配置區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62FD834-A1C7-4482-86C1-64BB9940C7ED}" type="datetimeFigureOut">
              <a:rPr lang="zh-TW" altLang="en-US" smtClean="0"/>
              <a:t>2010/8/22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A78B3C-513B-477A-B08C-CB19BACCA372}"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062FD834-A1C7-4482-86C1-64BB9940C7ED}" type="datetimeFigureOut">
              <a:rPr lang="zh-TW" altLang="en-US" smtClean="0"/>
              <a:t>2010/8/22</a:t>
            </a:fld>
            <a:endParaRPr lang="zh-TW" altLang="en-US"/>
          </a:p>
        </p:txBody>
      </p:sp>
      <p:sp>
        <p:nvSpPr>
          <p:cNvPr id="5" name="頁尾版面配置區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95A78B3C-513B-477A-B08C-CB19BACCA372}"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zh-TW"/>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46000" r="-46000"/>
          </a:stretch>
        </a:blipFill>
        <a:effectLst/>
      </p:bgPr>
    </p:bg>
    <p:spTree>
      <p:nvGrpSpPr>
        <p:cNvPr id="1" name=""/>
        <p:cNvGrpSpPr/>
        <p:nvPr/>
      </p:nvGrpSpPr>
      <p:grpSpPr>
        <a:xfrm>
          <a:off x="0" y="0"/>
          <a:ext cx="0" cy="0"/>
          <a:chOff x="0" y="0"/>
          <a:chExt cx="0" cy="0"/>
        </a:xfrm>
      </p:grpSpPr>
      <p:sp>
        <p:nvSpPr>
          <p:cNvPr id="2" name="矩形 1"/>
          <p:cNvSpPr/>
          <p:nvPr/>
        </p:nvSpPr>
        <p:spPr>
          <a:xfrm>
            <a:off x="1080345" y="1296444"/>
            <a:ext cx="30315368" cy="439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9600" dirty="0" smtClean="0">
              <a:solidFill>
                <a:schemeClr val="tx1"/>
              </a:solidFill>
              <a:latin typeface="Times New Roman" pitchFamily="18" charset="0"/>
              <a:cs typeface="Times New Roman" pitchFamily="18" charset="0"/>
            </a:endParaRPr>
          </a:p>
          <a:p>
            <a:pPr algn="ctr"/>
            <a:r>
              <a:rPr lang="en-US" altLang="zh-TW" sz="9600" dirty="0" smtClean="0">
                <a:solidFill>
                  <a:schemeClr val="tx1"/>
                </a:solidFill>
                <a:latin typeface="Arial" pitchFamily="34" charset="0"/>
                <a:ea typeface="FangSong" pitchFamily="49" charset="-122"/>
                <a:cs typeface="Arial" pitchFamily="34" charset="0"/>
              </a:rPr>
              <a:t>Lock-free </a:t>
            </a:r>
            <a:r>
              <a:rPr lang="en-US" altLang="zh-TW" sz="9600" dirty="0">
                <a:solidFill>
                  <a:schemeClr val="tx1"/>
                </a:solidFill>
                <a:latin typeface="Arial" pitchFamily="34" charset="0"/>
                <a:ea typeface="FangSong" pitchFamily="49" charset="-122"/>
                <a:cs typeface="Arial" pitchFamily="34" charset="0"/>
              </a:rPr>
              <a:t>Cache-friendly </a:t>
            </a:r>
            <a:r>
              <a:rPr lang="en-US" altLang="zh-TW" sz="9600" dirty="0" smtClean="0">
                <a:solidFill>
                  <a:schemeClr val="tx1"/>
                </a:solidFill>
                <a:latin typeface="Arial" pitchFamily="34" charset="0"/>
                <a:ea typeface="FangSong" pitchFamily="49" charset="-122"/>
                <a:cs typeface="Arial" pitchFamily="34" charset="0"/>
              </a:rPr>
              <a:t>Software Queue </a:t>
            </a:r>
            <a:endParaRPr lang="en-US" altLang="zh-TW" sz="9600" dirty="0">
              <a:solidFill>
                <a:schemeClr val="tx1"/>
              </a:solidFill>
              <a:latin typeface="Arial" pitchFamily="34" charset="0"/>
              <a:ea typeface="FangSong" pitchFamily="49" charset="-122"/>
              <a:cs typeface="Arial" pitchFamily="34" charset="0"/>
            </a:endParaRPr>
          </a:p>
          <a:p>
            <a:pPr algn="ctr"/>
            <a:r>
              <a:rPr lang="en-US" altLang="zh-TW" sz="9600" dirty="0">
                <a:solidFill>
                  <a:schemeClr val="tx1"/>
                </a:solidFill>
                <a:latin typeface="Arial" pitchFamily="34" charset="0"/>
                <a:ea typeface="Verdana" pitchFamily="34" charset="0"/>
                <a:cs typeface="Arial" pitchFamily="34" charset="0"/>
              </a:rPr>
              <a:t>for </a:t>
            </a:r>
            <a:r>
              <a:rPr lang="en-US" altLang="zh-TW" sz="9600" dirty="0" smtClean="0">
                <a:solidFill>
                  <a:schemeClr val="tx1"/>
                </a:solidFill>
                <a:latin typeface="Arial" pitchFamily="34" charset="0"/>
                <a:ea typeface="Verdana" pitchFamily="34" charset="0"/>
                <a:cs typeface="Arial" pitchFamily="34" charset="0"/>
              </a:rPr>
              <a:t>Decoupled Software Pipelining</a:t>
            </a:r>
            <a:endParaRPr lang="en-US" altLang="zh-TW" sz="9600" dirty="0">
              <a:solidFill>
                <a:schemeClr val="tx1"/>
              </a:solidFill>
              <a:latin typeface="Arial" pitchFamily="34" charset="0"/>
              <a:ea typeface="Verdana" pitchFamily="34" charset="0"/>
              <a:cs typeface="Arial" pitchFamily="34" charset="0"/>
            </a:endParaRPr>
          </a:p>
          <a:p>
            <a:pPr algn="ctr"/>
            <a:endParaRPr lang="zh-TW" altLang="en-US" dirty="0"/>
          </a:p>
        </p:txBody>
      </p:sp>
      <p:sp>
        <p:nvSpPr>
          <p:cNvPr id="4" name="矩形 3"/>
          <p:cNvSpPr/>
          <p:nvPr/>
        </p:nvSpPr>
        <p:spPr>
          <a:xfrm>
            <a:off x="1080345" y="5328892"/>
            <a:ext cx="30315368" cy="2880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6600" dirty="0" smtClean="0">
                <a:solidFill>
                  <a:schemeClr val="tx1"/>
                </a:solidFill>
                <a:latin typeface="Verdana" pitchFamily="34" charset="0"/>
                <a:ea typeface="Verdana" pitchFamily="34" charset="0"/>
                <a:cs typeface="Verdana" pitchFamily="34" charset="0"/>
              </a:rPr>
              <a:t>          </a:t>
            </a:r>
            <a:r>
              <a:rPr lang="en-US" altLang="zh-TW" sz="6600" dirty="0" smtClean="0">
                <a:solidFill>
                  <a:schemeClr val="tx1"/>
                </a:solidFill>
                <a:latin typeface="Arial" pitchFamily="34" charset="0"/>
                <a:ea typeface="Verdana" pitchFamily="34" charset="0"/>
                <a:cs typeface="Arial" pitchFamily="34" charset="0"/>
              </a:rPr>
              <a:t>Student: Chen </a:t>
            </a:r>
            <a:r>
              <a:rPr lang="en-US" altLang="zh-TW" sz="6600" dirty="0" smtClean="0">
                <a:solidFill>
                  <a:schemeClr val="tx1"/>
                </a:solidFill>
                <a:latin typeface="Arial" pitchFamily="34" charset="0"/>
                <a:ea typeface="Verdana" pitchFamily="34" charset="0"/>
                <a:cs typeface="Arial" pitchFamily="34" charset="0"/>
              </a:rPr>
              <a:t>Wen-Ren</a:t>
            </a:r>
            <a:r>
              <a:rPr lang="en-US" altLang="zh-TW" sz="8000" dirty="0" smtClean="0">
                <a:solidFill>
                  <a:schemeClr val="tx1"/>
                </a:solidFill>
                <a:latin typeface="Times New Roman" pitchFamily="18" charset="0"/>
                <a:cs typeface="Times New Roman" pitchFamily="18" charset="0"/>
              </a:rPr>
              <a:t>	    	      </a:t>
            </a:r>
            <a:r>
              <a:rPr lang="en-US" altLang="zh-TW" sz="6600" dirty="0" smtClean="0">
                <a:solidFill>
                  <a:schemeClr val="tx1"/>
                </a:solidFill>
                <a:latin typeface="Arial" pitchFamily="34" charset="0"/>
                <a:ea typeface="Verdana" pitchFamily="34" charset="0"/>
                <a:cs typeface="Arial" pitchFamily="34" charset="0"/>
              </a:rPr>
              <a:t>Advisor: </a:t>
            </a:r>
            <a:r>
              <a:rPr lang="en-US" altLang="zh-TW" sz="6600" dirty="0" smtClean="0">
                <a:solidFill>
                  <a:schemeClr val="tx1"/>
                </a:solidFill>
                <a:latin typeface="Arial" pitchFamily="34" charset="0"/>
                <a:ea typeface="Verdana" pitchFamily="34" charset="0"/>
                <a:cs typeface="Arial" pitchFamily="34" charset="0"/>
              </a:rPr>
              <a:t>Wuu</a:t>
            </a:r>
            <a:r>
              <a:rPr lang="en-US" altLang="zh-TW" sz="6600" dirty="0" smtClean="0">
                <a:solidFill>
                  <a:schemeClr val="tx1"/>
                </a:solidFill>
                <a:latin typeface="Arial" pitchFamily="34" charset="0"/>
                <a:ea typeface="Verdana" pitchFamily="34" charset="0"/>
                <a:cs typeface="Arial" pitchFamily="34" charset="0"/>
              </a:rPr>
              <a:t> Yang</a:t>
            </a:r>
          </a:p>
          <a:p>
            <a:pPr algn="ctr"/>
            <a:r>
              <a:rPr lang="zh-TW" altLang="en-US" sz="8000" dirty="0" smtClean="0">
                <a:solidFill>
                  <a:schemeClr val="tx1"/>
                </a:solidFill>
                <a:latin typeface="標楷體" pitchFamily="65" charset="-120"/>
                <a:ea typeface="標楷體" pitchFamily="65" charset="-120"/>
                <a:cs typeface="Times New Roman" pitchFamily="18" charset="0"/>
              </a:rPr>
              <a:t>學生</a:t>
            </a:r>
            <a:r>
              <a:rPr lang="en-US" altLang="zh-TW" sz="8000" dirty="0" smtClean="0">
                <a:solidFill>
                  <a:schemeClr val="tx1"/>
                </a:solidFill>
                <a:latin typeface="標楷體" pitchFamily="65" charset="-120"/>
                <a:ea typeface="標楷體" pitchFamily="65" charset="-120"/>
                <a:cs typeface="Times New Roman" pitchFamily="18" charset="0"/>
              </a:rPr>
              <a:t>:</a:t>
            </a:r>
            <a:r>
              <a:rPr lang="zh-TW" altLang="en-US" sz="8000" dirty="0" smtClean="0">
                <a:solidFill>
                  <a:schemeClr val="tx1"/>
                </a:solidFill>
                <a:latin typeface="標楷體" pitchFamily="65" charset="-120"/>
                <a:ea typeface="標楷體" pitchFamily="65" charset="-120"/>
                <a:cs typeface="Times New Roman" pitchFamily="18" charset="0"/>
              </a:rPr>
              <a:t> 陳韋任</a:t>
            </a:r>
            <a:r>
              <a:rPr lang="en-US" altLang="zh-TW" sz="8000" dirty="0" smtClean="0">
                <a:solidFill>
                  <a:schemeClr val="tx1"/>
                </a:solidFill>
                <a:latin typeface="標楷體" pitchFamily="65" charset="-120"/>
                <a:ea typeface="標楷體" pitchFamily="65" charset="-120"/>
                <a:cs typeface="Times New Roman" pitchFamily="18" charset="0"/>
              </a:rPr>
              <a:t>		    </a:t>
            </a:r>
            <a:r>
              <a:rPr lang="zh-TW" altLang="en-US" sz="8000" dirty="0" smtClean="0">
                <a:solidFill>
                  <a:schemeClr val="tx1"/>
                </a:solidFill>
                <a:latin typeface="標楷體" pitchFamily="65" charset="-120"/>
                <a:ea typeface="標楷體" pitchFamily="65" charset="-120"/>
                <a:cs typeface="Times New Roman" pitchFamily="18" charset="0"/>
              </a:rPr>
              <a:t>指導教授</a:t>
            </a:r>
            <a:r>
              <a:rPr lang="en-US" altLang="zh-TW" sz="8000" dirty="0" smtClean="0">
                <a:solidFill>
                  <a:schemeClr val="tx1"/>
                </a:solidFill>
                <a:latin typeface="標楷體" pitchFamily="65" charset="-120"/>
                <a:ea typeface="標楷體" pitchFamily="65" charset="-120"/>
                <a:cs typeface="Times New Roman" pitchFamily="18" charset="0"/>
              </a:rPr>
              <a:t>:</a:t>
            </a:r>
            <a:r>
              <a:rPr lang="zh-TW" altLang="en-US" sz="8000" dirty="0" smtClean="0">
                <a:solidFill>
                  <a:schemeClr val="tx1"/>
                </a:solidFill>
                <a:latin typeface="標楷體" pitchFamily="65" charset="-120"/>
                <a:ea typeface="標楷體" pitchFamily="65" charset="-120"/>
                <a:cs typeface="Times New Roman" pitchFamily="18" charset="0"/>
              </a:rPr>
              <a:t> 楊武</a:t>
            </a:r>
            <a:endParaRPr lang="zh-TW" altLang="en-US" sz="8000" dirty="0">
              <a:solidFill>
                <a:schemeClr val="tx1"/>
              </a:solidFill>
              <a:latin typeface="標楷體" pitchFamily="65" charset="-120"/>
              <a:ea typeface="標楷體" pitchFamily="65" charset="-120"/>
              <a:cs typeface="Times New Roman" pitchFamily="18" charset="0"/>
            </a:endParaRPr>
          </a:p>
        </p:txBody>
      </p:sp>
      <p:sp>
        <p:nvSpPr>
          <p:cNvPr id="7" name="矩形 6"/>
          <p:cNvSpPr/>
          <p:nvPr/>
        </p:nvSpPr>
        <p:spPr>
          <a:xfrm>
            <a:off x="1080345" y="8497244"/>
            <a:ext cx="14689632" cy="14977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TW" sz="4800" b="1" dirty="0" smtClean="0">
                <a:solidFill>
                  <a:schemeClr val="tx1"/>
                </a:solidFill>
                <a:latin typeface="Arial" pitchFamily="34" charset="0"/>
                <a:ea typeface="Verdana" pitchFamily="34" charset="0"/>
                <a:cs typeface="Arial" pitchFamily="34" charset="0"/>
              </a:rPr>
              <a:t>Abstract</a:t>
            </a:r>
          </a:p>
          <a:p>
            <a:pPr>
              <a:lnSpc>
                <a:spcPct val="150000"/>
              </a:lnSpc>
            </a:pPr>
            <a:r>
              <a:rPr lang="en-US" altLang="zh-TW" sz="3200" dirty="0" smtClean="0">
                <a:solidFill>
                  <a:schemeClr val="tx1"/>
                </a:solidFill>
                <a:latin typeface="Arial" pitchFamily="34" charset="0"/>
                <a:ea typeface="Verdana" pitchFamily="34" charset="0"/>
                <a:cs typeface="Arial" pitchFamily="34" charset="0"/>
              </a:rPr>
              <a:t>  </a:t>
            </a:r>
            <a:r>
              <a:rPr lang="en-US" altLang="zh-TW" sz="3200" dirty="0" smtClean="0">
                <a:solidFill>
                  <a:schemeClr val="tx1"/>
                </a:solidFill>
                <a:latin typeface="Arial" pitchFamily="34" charset="0"/>
                <a:ea typeface="Verdana" pitchFamily="34" charset="0"/>
                <a:cs typeface="Arial" pitchFamily="34" charset="0"/>
              </a:rPr>
              <a:t>Multicore</a:t>
            </a:r>
            <a:r>
              <a:rPr lang="en-US" altLang="zh-TW" sz="3200" dirty="0" smtClean="0">
                <a:solidFill>
                  <a:schemeClr val="tx1"/>
                </a:solidFill>
                <a:latin typeface="Arial" pitchFamily="34" charset="0"/>
                <a:ea typeface="Verdana" pitchFamily="34" charset="0"/>
                <a:cs typeface="Arial" pitchFamily="34" charset="0"/>
              </a:rPr>
              <a:t> </a:t>
            </a:r>
            <a:r>
              <a:rPr lang="en-US" altLang="zh-TW" sz="3200" dirty="0">
                <a:solidFill>
                  <a:schemeClr val="tx1"/>
                </a:solidFill>
                <a:latin typeface="Arial" pitchFamily="34" charset="0"/>
                <a:ea typeface="Verdana" pitchFamily="34" charset="0"/>
                <a:cs typeface="Arial" pitchFamily="34" charset="0"/>
              </a:rPr>
              <a:t>has become a trend on server and client computers in </a:t>
            </a:r>
            <a:r>
              <a:rPr lang="en-US" altLang="zh-TW" sz="3200" dirty="0" smtClean="0">
                <a:solidFill>
                  <a:schemeClr val="tx1"/>
                </a:solidFill>
                <a:latin typeface="Arial" pitchFamily="34" charset="0"/>
                <a:ea typeface="Verdana" pitchFamily="34" charset="0"/>
                <a:cs typeface="Arial" pitchFamily="34" charset="0"/>
              </a:rPr>
              <a:t>recent years. Parallelization </a:t>
            </a:r>
            <a:r>
              <a:rPr lang="en-US" altLang="zh-TW" sz="3200" dirty="0">
                <a:solidFill>
                  <a:schemeClr val="tx1"/>
                </a:solidFill>
                <a:latin typeface="Arial" pitchFamily="34" charset="0"/>
                <a:ea typeface="Verdana" pitchFamily="34" charset="0"/>
                <a:cs typeface="Arial" pitchFamily="34" charset="0"/>
              </a:rPr>
              <a:t>is one way to fully utilize the computing power provided by </a:t>
            </a:r>
            <a:r>
              <a:rPr lang="en-US" altLang="zh-TW" sz="3200" dirty="0">
                <a:solidFill>
                  <a:schemeClr val="tx1"/>
                </a:solidFill>
                <a:latin typeface="Arial" pitchFamily="34" charset="0"/>
                <a:ea typeface="Verdana" pitchFamily="34" charset="0"/>
                <a:cs typeface="Arial" pitchFamily="34" charset="0"/>
              </a:rPr>
              <a:t>multicore</a:t>
            </a:r>
            <a:r>
              <a:rPr lang="en-US" altLang="zh-TW" sz="3200" dirty="0">
                <a:solidFill>
                  <a:schemeClr val="tx1"/>
                </a:solidFill>
                <a:latin typeface="Arial" pitchFamily="34" charset="0"/>
                <a:ea typeface="Verdana" pitchFamily="34" charset="0"/>
                <a:cs typeface="Arial" pitchFamily="34" charset="0"/>
              </a:rPr>
              <a:t> architectures. </a:t>
            </a:r>
            <a:r>
              <a:rPr lang="en-US" altLang="zh-TW" sz="3200" dirty="0" smtClean="0">
                <a:solidFill>
                  <a:schemeClr val="tx1"/>
                </a:solidFill>
                <a:latin typeface="Arial" pitchFamily="34" charset="0"/>
                <a:ea typeface="Verdana" pitchFamily="34" charset="0"/>
                <a:cs typeface="Arial" pitchFamily="34" charset="0"/>
              </a:rPr>
              <a:t>Most applications </a:t>
            </a:r>
            <a:r>
              <a:rPr lang="en-US" altLang="zh-TW" sz="3200" dirty="0">
                <a:solidFill>
                  <a:schemeClr val="tx1"/>
                </a:solidFill>
                <a:latin typeface="Arial" pitchFamily="34" charset="0"/>
                <a:ea typeface="Verdana" pitchFamily="34" charset="0"/>
                <a:cs typeface="Arial" pitchFamily="34" charset="0"/>
              </a:rPr>
              <a:t>of interest have complex data and control dependency, which make </a:t>
            </a:r>
            <a:r>
              <a:rPr lang="en-US" altLang="zh-TW" sz="3200" dirty="0" smtClean="0">
                <a:solidFill>
                  <a:schemeClr val="tx1"/>
                </a:solidFill>
                <a:latin typeface="Arial" pitchFamily="34" charset="0"/>
                <a:ea typeface="Verdana" pitchFamily="34" charset="0"/>
                <a:cs typeface="Arial" pitchFamily="34" charset="0"/>
              </a:rPr>
              <a:t>traditional parallelization techniques</a:t>
            </a:r>
            <a:r>
              <a:rPr lang="en-US" altLang="zh-TW" sz="3200" dirty="0">
                <a:solidFill>
                  <a:schemeClr val="tx1"/>
                </a:solidFill>
                <a:latin typeface="Arial" pitchFamily="34" charset="0"/>
                <a:ea typeface="Verdana" pitchFamily="34" charset="0"/>
                <a:cs typeface="Arial" pitchFamily="34" charset="0"/>
              </a:rPr>
              <a:t>, such as DOALL and </a:t>
            </a:r>
            <a:r>
              <a:rPr lang="en-US" altLang="zh-TW" sz="3200" dirty="0" smtClean="0">
                <a:solidFill>
                  <a:schemeClr val="tx1"/>
                </a:solidFill>
                <a:latin typeface="Arial" pitchFamily="34" charset="0"/>
                <a:ea typeface="Verdana" pitchFamily="34" charset="0"/>
                <a:cs typeface="Arial" pitchFamily="34" charset="0"/>
              </a:rPr>
              <a:t>DOACROSS, inapplicable</a:t>
            </a:r>
            <a:r>
              <a:rPr lang="en-US" altLang="zh-TW" sz="3200" dirty="0">
                <a:solidFill>
                  <a:schemeClr val="tx1"/>
                </a:solidFill>
                <a:latin typeface="Arial" pitchFamily="34" charset="0"/>
                <a:ea typeface="Verdana" pitchFamily="34" charset="0"/>
                <a:cs typeface="Arial" pitchFamily="34" charset="0"/>
              </a:rPr>
              <a:t>. Decoupled </a:t>
            </a:r>
            <a:r>
              <a:rPr lang="en-US" altLang="zh-TW" sz="3200" dirty="0" smtClean="0">
                <a:solidFill>
                  <a:schemeClr val="tx1"/>
                </a:solidFill>
                <a:latin typeface="Arial" pitchFamily="34" charset="0"/>
                <a:ea typeface="Verdana" pitchFamily="34" charset="0"/>
                <a:cs typeface="Arial" pitchFamily="34" charset="0"/>
              </a:rPr>
              <a:t>Software Pipelining </a:t>
            </a:r>
            <a:r>
              <a:rPr lang="en-US" altLang="zh-TW" sz="3200" dirty="0">
                <a:solidFill>
                  <a:schemeClr val="tx1"/>
                </a:solidFill>
                <a:latin typeface="Arial" pitchFamily="34" charset="0"/>
                <a:ea typeface="Verdana" pitchFamily="34" charset="0"/>
                <a:cs typeface="Arial" pitchFamily="34" charset="0"/>
              </a:rPr>
              <a:t>(DSWP), a </a:t>
            </a:r>
            <a:r>
              <a:rPr lang="en-US" altLang="zh-TW" sz="3200" dirty="0" smtClean="0">
                <a:solidFill>
                  <a:schemeClr val="tx1"/>
                </a:solidFill>
                <a:latin typeface="Arial" pitchFamily="34" charset="0"/>
                <a:ea typeface="Verdana" pitchFamily="34" charset="0"/>
                <a:cs typeface="Arial" pitchFamily="34" charset="0"/>
              </a:rPr>
              <a:t>new parallelization </a:t>
            </a:r>
            <a:r>
              <a:rPr lang="en-US" altLang="zh-TW" sz="3200" dirty="0">
                <a:solidFill>
                  <a:schemeClr val="tx1"/>
                </a:solidFill>
                <a:latin typeface="Arial" pitchFamily="34" charset="0"/>
                <a:ea typeface="Verdana" pitchFamily="34" charset="0"/>
                <a:cs typeface="Arial" pitchFamily="34" charset="0"/>
              </a:rPr>
              <a:t>technique, shows its potential on parallelizing </a:t>
            </a:r>
            <a:r>
              <a:rPr lang="en-US" altLang="zh-TW" sz="3200" dirty="0" smtClean="0">
                <a:solidFill>
                  <a:schemeClr val="tx1"/>
                </a:solidFill>
                <a:latin typeface="Arial" pitchFamily="34" charset="0"/>
                <a:ea typeface="Verdana" pitchFamily="34" charset="0"/>
                <a:cs typeface="Arial" pitchFamily="34" charset="0"/>
              </a:rPr>
              <a:t>general applications</a:t>
            </a:r>
            <a:r>
              <a:rPr lang="en-US" altLang="zh-TW" sz="3200" dirty="0">
                <a:solidFill>
                  <a:schemeClr val="tx1"/>
                </a:solidFill>
                <a:latin typeface="Arial" pitchFamily="34" charset="0"/>
                <a:ea typeface="Verdana" pitchFamily="34" charset="0"/>
                <a:cs typeface="Arial" pitchFamily="34" charset="0"/>
              </a:rPr>
              <a:t>. However, its success relies on fast </a:t>
            </a:r>
            <a:r>
              <a:rPr lang="en-US" altLang="zh-TW" sz="3200" dirty="0" smtClean="0">
                <a:solidFill>
                  <a:schemeClr val="tx1"/>
                </a:solidFill>
                <a:latin typeface="Arial" pitchFamily="34" charset="0"/>
                <a:ea typeface="Verdana" pitchFamily="34" charset="0"/>
                <a:cs typeface="Arial" pitchFamily="34" charset="0"/>
              </a:rPr>
              <a:t>inter-core synchronization </a:t>
            </a:r>
            <a:r>
              <a:rPr lang="en-US" altLang="zh-TW" sz="3200" dirty="0">
                <a:solidFill>
                  <a:schemeClr val="tx1"/>
                </a:solidFill>
                <a:latin typeface="Arial" pitchFamily="34" charset="0"/>
                <a:ea typeface="Verdana" pitchFamily="34" charset="0"/>
                <a:cs typeface="Arial" pitchFamily="34" charset="0"/>
              </a:rPr>
              <a:t>and communication</a:t>
            </a:r>
            <a:r>
              <a:rPr lang="en-US" altLang="zh-TW" sz="3200" dirty="0" smtClean="0">
                <a:solidFill>
                  <a:schemeClr val="tx1"/>
                </a:solidFill>
                <a:latin typeface="Arial" pitchFamily="34" charset="0"/>
                <a:ea typeface="Verdana" pitchFamily="34" charset="0"/>
                <a:cs typeface="Arial" pitchFamily="34" charset="0"/>
              </a:rPr>
              <a:t>. On </a:t>
            </a:r>
            <a:r>
              <a:rPr lang="en-US" altLang="zh-TW" sz="3200" dirty="0">
                <a:solidFill>
                  <a:schemeClr val="tx1"/>
                </a:solidFill>
                <a:latin typeface="Arial" pitchFamily="34" charset="0"/>
                <a:ea typeface="Verdana" pitchFamily="34" charset="0"/>
                <a:cs typeface="Arial" pitchFamily="34" charset="0"/>
              </a:rPr>
              <a:t>commodity </a:t>
            </a:r>
            <a:r>
              <a:rPr lang="en-US" altLang="zh-TW" sz="3200" dirty="0">
                <a:solidFill>
                  <a:schemeClr val="tx1"/>
                </a:solidFill>
                <a:latin typeface="Arial" pitchFamily="34" charset="0"/>
                <a:ea typeface="Verdana" pitchFamily="34" charset="0"/>
                <a:cs typeface="Arial" pitchFamily="34" charset="0"/>
              </a:rPr>
              <a:t>multicore</a:t>
            </a:r>
            <a:r>
              <a:rPr lang="en-US" altLang="zh-TW" sz="3200" dirty="0">
                <a:solidFill>
                  <a:schemeClr val="tx1"/>
                </a:solidFill>
                <a:latin typeface="Arial" pitchFamily="34" charset="0"/>
                <a:ea typeface="Verdana" pitchFamily="34" charset="0"/>
                <a:cs typeface="Arial" pitchFamily="34" charset="0"/>
              </a:rPr>
              <a:t> platforms, the performance of current DSWP disappoints us </a:t>
            </a:r>
            <a:r>
              <a:rPr lang="en-US" altLang="zh-TW" sz="3200" dirty="0" smtClean="0">
                <a:solidFill>
                  <a:schemeClr val="tx1"/>
                </a:solidFill>
                <a:latin typeface="Arial" pitchFamily="34" charset="0"/>
                <a:ea typeface="Verdana" pitchFamily="34" charset="0"/>
                <a:cs typeface="Arial" pitchFamily="34" charset="0"/>
              </a:rPr>
              <a:t>since the </a:t>
            </a:r>
            <a:r>
              <a:rPr lang="en-US" altLang="zh-TW" sz="3200" dirty="0">
                <a:solidFill>
                  <a:schemeClr val="tx1"/>
                </a:solidFill>
                <a:latin typeface="Arial" pitchFamily="34" charset="0"/>
                <a:ea typeface="Verdana" pitchFamily="34" charset="0"/>
                <a:cs typeface="Arial" pitchFamily="34" charset="0"/>
              </a:rPr>
              <a:t>overhead involving lock-based, </a:t>
            </a:r>
            <a:r>
              <a:rPr lang="en-US" altLang="zh-TW" sz="3200" dirty="0" smtClean="0">
                <a:solidFill>
                  <a:schemeClr val="tx1"/>
                </a:solidFill>
                <a:latin typeface="Arial" pitchFamily="34" charset="0"/>
                <a:ea typeface="Verdana" pitchFamily="34" charset="0"/>
                <a:cs typeface="Arial" pitchFamily="34" charset="0"/>
              </a:rPr>
              <a:t>cache dishonored </a:t>
            </a:r>
            <a:r>
              <a:rPr lang="en-US" altLang="zh-TW" sz="3200" dirty="0">
                <a:solidFill>
                  <a:schemeClr val="tx1"/>
                </a:solidFill>
                <a:latin typeface="Arial" pitchFamily="34" charset="0"/>
                <a:ea typeface="Verdana" pitchFamily="34" charset="0"/>
                <a:cs typeface="Arial" pitchFamily="34" charset="0"/>
              </a:rPr>
              <a:t>software approach offsets the </a:t>
            </a:r>
            <a:r>
              <a:rPr lang="en-US" altLang="zh-TW" sz="3200" dirty="0" smtClean="0">
                <a:solidFill>
                  <a:schemeClr val="tx1"/>
                </a:solidFill>
                <a:latin typeface="Arial" pitchFamily="34" charset="0"/>
                <a:ea typeface="Verdana" pitchFamily="34" charset="0"/>
                <a:cs typeface="Arial" pitchFamily="34" charset="0"/>
              </a:rPr>
              <a:t>benefit from DSWP.</a:t>
            </a:r>
            <a:endParaRPr lang="en-US" altLang="zh-TW" sz="3200" dirty="0" smtClean="0">
              <a:solidFill>
                <a:schemeClr val="tx1"/>
              </a:solidFill>
              <a:latin typeface="Arial" pitchFamily="34" charset="0"/>
              <a:ea typeface="Verdana" pitchFamily="34" charset="0"/>
              <a:cs typeface="Arial" pitchFamily="34" charset="0"/>
            </a:endParaRPr>
          </a:p>
          <a:p>
            <a:pPr>
              <a:lnSpc>
                <a:spcPct val="150000"/>
              </a:lnSpc>
            </a:pPr>
            <a:r>
              <a:rPr lang="en-US" altLang="zh-TW" sz="3200" dirty="0">
                <a:solidFill>
                  <a:schemeClr val="tx1"/>
                </a:solidFill>
                <a:latin typeface="Arial" pitchFamily="34" charset="0"/>
                <a:ea typeface="Verdana" pitchFamily="34" charset="0"/>
                <a:cs typeface="Arial" pitchFamily="34" charset="0"/>
              </a:rPr>
              <a:t> </a:t>
            </a:r>
            <a:r>
              <a:rPr lang="en-US" altLang="zh-TW" sz="3200" dirty="0" smtClean="0">
                <a:solidFill>
                  <a:schemeClr val="tx1"/>
                </a:solidFill>
                <a:latin typeface="Arial" pitchFamily="34" charset="0"/>
                <a:ea typeface="Verdana" pitchFamily="34" charset="0"/>
                <a:cs typeface="Arial" pitchFamily="34" charset="0"/>
              </a:rPr>
              <a:t> </a:t>
            </a:r>
            <a:r>
              <a:rPr lang="en-US" altLang="zh-TW" sz="3200" dirty="0" smtClean="0">
                <a:solidFill>
                  <a:schemeClr val="tx1"/>
                </a:solidFill>
                <a:latin typeface="Arial" pitchFamily="34" charset="0"/>
                <a:ea typeface="Verdana" pitchFamily="34" charset="0"/>
                <a:cs typeface="Arial" pitchFamily="34" charset="0"/>
              </a:rPr>
              <a:t>We present a lock-free, cache-friendly software queue designed for DSWP. A lock-free, cache-friendly solution need take two different aspects of memory system, memory coherence and memory consistency, into consideration. We show how inattention to these two aspects leads to incorrect or inefficient solutions. We also present our approach to providing a correct and efficient solution with detailed explanation. Due the nondeterministic nature of parallel programs, traditional testing techniques cannot be used to fully verify the correctness of the implementation. We also discuss the correctness of our implementation both in informal </a:t>
            </a:r>
            <a:r>
              <a:rPr lang="en-US" altLang="zh-TW" sz="3200" dirty="0" smtClean="0">
                <a:solidFill>
                  <a:schemeClr val="tx1"/>
                </a:solidFill>
                <a:latin typeface="Arial" pitchFamily="34" charset="0"/>
                <a:ea typeface="Verdana" pitchFamily="34" charset="0"/>
                <a:cs typeface="Arial" pitchFamily="34" charset="0"/>
              </a:rPr>
              <a:t>formal </a:t>
            </a:r>
            <a:r>
              <a:rPr lang="en-US" altLang="zh-TW" sz="3200" dirty="0">
                <a:solidFill>
                  <a:schemeClr val="tx1"/>
                </a:solidFill>
                <a:latin typeface="Arial" pitchFamily="34" charset="0"/>
                <a:ea typeface="Verdana" pitchFamily="34" charset="0"/>
                <a:cs typeface="Arial" pitchFamily="34" charset="0"/>
              </a:rPr>
              <a:t>ways.</a:t>
            </a:r>
            <a:endParaRPr lang="zh-TW" altLang="en-US" sz="3200" b="1" dirty="0">
              <a:solidFill>
                <a:schemeClr val="tx1"/>
              </a:solidFill>
              <a:latin typeface="Arial" pitchFamily="34" charset="0"/>
              <a:cs typeface="Arial" pitchFamily="34" charset="0"/>
            </a:endParaRPr>
          </a:p>
        </p:txBody>
      </p:sp>
      <p:sp>
        <p:nvSpPr>
          <p:cNvPr id="8" name="矩形 7"/>
          <p:cNvSpPr/>
          <p:nvPr/>
        </p:nvSpPr>
        <p:spPr>
          <a:xfrm>
            <a:off x="16634075" y="8497244"/>
            <a:ext cx="14689630" cy="14825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b="1" dirty="0" smtClean="0">
                <a:solidFill>
                  <a:schemeClr val="tx1"/>
                </a:solidFill>
                <a:latin typeface="Arial" pitchFamily="34" charset="0"/>
                <a:cs typeface="Arial" pitchFamily="34" charset="0"/>
              </a:rPr>
              <a:t>Dekker’s and Peterson’s Algorithm</a:t>
            </a:r>
          </a:p>
          <a:p>
            <a:pPr algn="ctr"/>
            <a:r>
              <a:rPr lang="en-US" altLang="zh-TW" sz="4800" b="1" dirty="0" smtClean="0">
                <a:solidFill>
                  <a:schemeClr val="tx1"/>
                </a:solidFill>
                <a:latin typeface="Arial" pitchFamily="34" charset="0"/>
                <a:cs typeface="Arial" pitchFamily="34" charset="0"/>
              </a:rPr>
              <a:t>could be </a:t>
            </a:r>
            <a:r>
              <a:rPr lang="en-US" altLang="zh-TW" sz="4800" b="1" dirty="0">
                <a:solidFill>
                  <a:schemeClr val="tx1"/>
                </a:solidFill>
                <a:latin typeface="Arial" pitchFamily="34" charset="0"/>
                <a:cs typeface="Arial" pitchFamily="34" charset="0"/>
              </a:rPr>
              <a:t>b</a:t>
            </a:r>
            <a:r>
              <a:rPr lang="en-US" altLang="zh-TW" sz="4800" b="1" dirty="0" smtClean="0">
                <a:solidFill>
                  <a:schemeClr val="tx1"/>
                </a:solidFill>
                <a:latin typeface="Arial" pitchFamily="34" charset="0"/>
                <a:cs typeface="Arial" pitchFamily="34" charset="0"/>
              </a:rPr>
              <a:t>roken on </a:t>
            </a:r>
            <a:r>
              <a:rPr lang="en-US" altLang="zh-TW" sz="4800" b="1" dirty="0" err="1">
                <a:solidFill>
                  <a:schemeClr val="tx1"/>
                </a:solidFill>
                <a:latin typeface="Arial" pitchFamily="34" charset="0"/>
                <a:cs typeface="Arial" pitchFamily="34" charset="0"/>
              </a:rPr>
              <a:t>m</a:t>
            </a:r>
            <a:r>
              <a:rPr lang="en-US" altLang="zh-TW" sz="4800" b="1" dirty="0" err="1" smtClean="0">
                <a:solidFill>
                  <a:schemeClr val="tx1"/>
                </a:solidFill>
                <a:latin typeface="Arial" pitchFamily="34" charset="0"/>
                <a:cs typeface="Arial" pitchFamily="34" charset="0"/>
              </a:rPr>
              <a:t>ulticore</a:t>
            </a:r>
            <a:r>
              <a:rPr lang="en-US" altLang="zh-TW" sz="4800" b="1" dirty="0" smtClean="0">
                <a:solidFill>
                  <a:schemeClr val="tx1"/>
                </a:solidFill>
                <a:latin typeface="Arial" pitchFamily="34" charset="0"/>
                <a:cs typeface="Arial" pitchFamily="34" charset="0"/>
              </a:rPr>
              <a:t> system</a:t>
            </a:r>
          </a:p>
          <a:p>
            <a:pPr algn="ctr"/>
            <a:endParaRPr lang="en-US" altLang="zh-TW" sz="3200" dirty="0" smtClean="0">
              <a:latin typeface="Arial" pitchFamily="34" charset="0"/>
              <a:cs typeface="Arial" pitchFamily="34" charset="0"/>
            </a:endParaRPr>
          </a:p>
          <a:p>
            <a:pPr>
              <a:lnSpc>
                <a:spcPct val="150000"/>
              </a:lnSpc>
            </a:pPr>
            <a:r>
              <a:rPr kumimoji="0" lang="en-US" altLang="zh-TW" sz="3200" dirty="0" smtClean="0">
                <a:solidFill>
                  <a:schemeClr val="tx1"/>
                </a:solidFill>
                <a:latin typeface="Arial" pitchFamily="34" charset="0"/>
                <a:cs typeface="Arial" pitchFamily="34" charset="0"/>
              </a:rPr>
              <a:t>  As shown in Figure 1, mutual exclusion is guaranteed only if variables flag1 and flag2 are both zero at the end of execution. Otherwise, mutual exclusion will be violated.</a:t>
            </a:r>
            <a:endParaRPr lang="en-US" altLang="zh-TW" sz="3200" dirty="0">
              <a:solidFill>
                <a:schemeClr val="tx1"/>
              </a:solidFill>
              <a:latin typeface="Arial" pitchFamily="34" charset="0"/>
              <a:cs typeface="Arial" pitchFamily="34" charset="0"/>
            </a:endParaRPr>
          </a:p>
          <a:p>
            <a:pPr>
              <a:lnSpc>
                <a:spcPct val="150000"/>
              </a:lnSpc>
            </a:pPr>
            <a:r>
              <a:rPr lang="en-US" altLang="zh-TW" sz="3200" dirty="0" smtClean="0">
                <a:solidFill>
                  <a:schemeClr val="tx1"/>
                </a:solidFill>
                <a:latin typeface="Arial" pitchFamily="34" charset="0"/>
                <a:cs typeface="Arial" pitchFamily="34" charset="0"/>
              </a:rPr>
              <a:t>  In order to improve the performance of sequential programs,</a:t>
            </a:r>
            <a:r>
              <a:rPr lang="en-US" altLang="zh-TW" sz="3200" b="1" dirty="0" smtClean="0">
                <a:solidFill>
                  <a:schemeClr val="tx1"/>
                </a:solidFill>
                <a:latin typeface="Arial" pitchFamily="34" charset="0"/>
                <a:cs typeface="Arial" pitchFamily="34" charset="0"/>
              </a:rPr>
              <a:t> </a:t>
            </a:r>
            <a:r>
              <a:rPr lang="en-US" altLang="zh-TW" sz="3200" dirty="0">
                <a:solidFill>
                  <a:schemeClr val="tx1"/>
                </a:solidFill>
                <a:latin typeface="Arial" pitchFamily="34" charset="0"/>
                <a:cs typeface="Arial" pitchFamily="34" charset="0"/>
              </a:rPr>
              <a:t>c</a:t>
            </a:r>
            <a:r>
              <a:rPr lang="en-US" altLang="zh-TW" sz="3200" dirty="0" smtClean="0">
                <a:solidFill>
                  <a:schemeClr val="tx1"/>
                </a:solidFill>
                <a:latin typeface="Arial" pitchFamily="34" charset="0"/>
                <a:cs typeface="Arial" pitchFamily="34" charset="0"/>
              </a:rPr>
              <a:t>ompilers, CPU, and cache </a:t>
            </a:r>
            <a:r>
              <a:rPr lang="en-US" altLang="zh-TW" sz="3200" dirty="0">
                <a:solidFill>
                  <a:schemeClr val="tx1"/>
                </a:solidFill>
                <a:latin typeface="Arial" pitchFamily="34" charset="0"/>
                <a:cs typeface="Arial" pitchFamily="34" charset="0"/>
              </a:rPr>
              <a:t>put much emphasis on </a:t>
            </a:r>
            <a:r>
              <a:rPr lang="en-US" altLang="zh-TW" sz="3200" dirty="0" smtClean="0">
                <a:solidFill>
                  <a:schemeClr val="tx1"/>
                </a:solidFill>
                <a:latin typeface="Arial" pitchFamily="34" charset="0"/>
                <a:cs typeface="Arial" pitchFamily="34" charset="0"/>
              </a:rPr>
              <a:t>optimizing memory </a:t>
            </a:r>
            <a:r>
              <a:rPr lang="en-US" altLang="zh-TW" sz="3200" dirty="0">
                <a:solidFill>
                  <a:schemeClr val="tx1"/>
                </a:solidFill>
                <a:latin typeface="Arial" pitchFamily="34" charset="0"/>
                <a:cs typeface="Arial" pitchFamily="34" charset="0"/>
              </a:rPr>
              <a:t>reads and writes. They may reorder, insert, or remove memory reads and writes </a:t>
            </a:r>
            <a:r>
              <a:rPr lang="en-US" altLang="zh-TW" sz="3200" dirty="0" smtClean="0">
                <a:solidFill>
                  <a:schemeClr val="tx1"/>
                </a:solidFill>
                <a:latin typeface="Arial" pitchFamily="34" charset="0"/>
                <a:cs typeface="Arial" pitchFamily="34" charset="0"/>
              </a:rPr>
              <a:t>in order </a:t>
            </a:r>
            <a:r>
              <a:rPr lang="en-US" altLang="zh-TW" sz="3200" dirty="0">
                <a:solidFill>
                  <a:schemeClr val="tx1"/>
                </a:solidFill>
                <a:latin typeface="Arial" pitchFamily="34" charset="0"/>
                <a:cs typeface="Arial" pitchFamily="34" charset="0"/>
              </a:rPr>
              <a:t>to avoid or delay memory </a:t>
            </a:r>
            <a:r>
              <a:rPr lang="en-US" altLang="zh-TW" sz="3200" dirty="0" smtClean="0">
                <a:solidFill>
                  <a:schemeClr val="tx1"/>
                </a:solidFill>
                <a:latin typeface="Arial" pitchFamily="34" charset="0"/>
                <a:cs typeface="Arial" pitchFamily="34" charset="0"/>
              </a:rPr>
              <a:t>accesses.</a:t>
            </a:r>
            <a:r>
              <a:rPr lang="en-US" altLang="zh-TW" sz="3200" dirty="0">
                <a:solidFill>
                  <a:schemeClr val="tx1"/>
                </a:solidFill>
                <a:latin typeface="Arial" pitchFamily="34" charset="0"/>
                <a:cs typeface="Arial" pitchFamily="34" charset="0"/>
              </a:rPr>
              <a:t> </a:t>
            </a:r>
            <a:r>
              <a:rPr lang="en-US" altLang="zh-TW" sz="3200" dirty="0" smtClean="0">
                <a:solidFill>
                  <a:schemeClr val="tx1"/>
                </a:solidFill>
                <a:latin typeface="Arial" pitchFamily="34" charset="0"/>
                <a:cs typeface="Arial" pitchFamily="34" charset="0"/>
              </a:rPr>
              <a:t>Figure 2 gives a possible execution of Dekker’s and Peterson’s algorithm after reordering memory operations by compilers, CPU, or cache. As shown in Figure 2, variables flag1 and flag2 are zero which means P1 and P2 will enter the critical section at the same time.</a:t>
            </a:r>
          </a:p>
          <a:p>
            <a:pPr>
              <a:lnSpc>
                <a:spcPct val="150000"/>
              </a:lnSpc>
            </a:pPr>
            <a:endParaRPr lang="en-US" altLang="zh-TW" sz="3200" dirty="0" smtClean="0">
              <a:solidFill>
                <a:schemeClr val="tx1"/>
              </a:solidFill>
              <a:latin typeface="Arial" pitchFamily="34" charset="0"/>
              <a:cs typeface="Arial" pitchFamily="34" charset="0"/>
            </a:endParaRPr>
          </a:p>
          <a:p>
            <a:pPr>
              <a:lnSpc>
                <a:spcPct val="150000"/>
              </a:lnSpc>
            </a:pPr>
            <a:endParaRPr lang="en-US" altLang="zh-TW" sz="3200" dirty="0">
              <a:solidFill>
                <a:schemeClr val="tx1"/>
              </a:solidFill>
              <a:latin typeface="Arial" pitchFamily="34" charset="0"/>
              <a:cs typeface="Arial" pitchFamily="34" charset="0"/>
            </a:endParaRPr>
          </a:p>
          <a:p>
            <a:pPr>
              <a:lnSpc>
                <a:spcPct val="150000"/>
              </a:lnSpc>
            </a:pPr>
            <a:endParaRPr lang="en-US" altLang="zh-TW" sz="3200" dirty="0" smtClean="0">
              <a:solidFill>
                <a:schemeClr val="tx1"/>
              </a:solidFill>
              <a:latin typeface="Arial" pitchFamily="34" charset="0"/>
              <a:cs typeface="Arial" pitchFamily="34" charset="0"/>
            </a:endParaRPr>
          </a:p>
          <a:p>
            <a:pPr>
              <a:lnSpc>
                <a:spcPct val="150000"/>
              </a:lnSpc>
            </a:pPr>
            <a:r>
              <a:rPr lang="en-US" altLang="zh-TW" sz="3200" dirty="0" smtClean="0">
                <a:solidFill>
                  <a:schemeClr val="tx1"/>
                </a:solidFill>
                <a:latin typeface="Arial" pitchFamily="34" charset="0"/>
                <a:cs typeface="Arial" pitchFamily="34" charset="0"/>
              </a:rPr>
              <a:t> </a:t>
            </a:r>
          </a:p>
          <a:p>
            <a:endParaRPr lang="en-US" altLang="zh-TW" sz="4000" b="1" dirty="0">
              <a:solidFill>
                <a:schemeClr val="tx1"/>
              </a:solidFill>
              <a:latin typeface="Times New Roman" pitchFamily="18" charset="0"/>
              <a:cs typeface="Times New Roman" pitchFamily="18" charset="0"/>
            </a:endParaRPr>
          </a:p>
          <a:p>
            <a:endParaRPr lang="en-US" altLang="zh-TW" sz="4000" b="1" dirty="0" smtClean="0">
              <a:solidFill>
                <a:schemeClr val="tx1"/>
              </a:solidFill>
              <a:latin typeface="Times New Roman" pitchFamily="18" charset="0"/>
              <a:cs typeface="Times New Roman" pitchFamily="18" charset="0"/>
            </a:endParaRPr>
          </a:p>
          <a:p>
            <a:endParaRPr lang="en-US" altLang="zh-TW" sz="4000" b="1" dirty="0">
              <a:solidFill>
                <a:schemeClr val="tx1"/>
              </a:solidFill>
              <a:latin typeface="Times New Roman" pitchFamily="18" charset="0"/>
              <a:cs typeface="Times New Roman" pitchFamily="18" charset="0"/>
            </a:endParaRPr>
          </a:p>
          <a:p>
            <a:endParaRPr lang="zh-TW" altLang="en-US" sz="4000" b="1" dirty="0">
              <a:solidFill>
                <a:schemeClr val="tx1"/>
              </a:solidFill>
              <a:latin typeface="Times New Roman" pitchFamily="18" charset="0"/>
              <a:cs typeface="Times New Roman" pitchFamily="18" charset="0"/>
            </a:endParaRPr>
          </a:p>
        </p:txBody>
      </p:sp>
      <p:sp>
        <p:nvSpPr>
          <p:cNvPr id="10" name="矩形 9"/>
          <p:cNvSpPr/>
          <p:nvPr/>
        </p:nvSpPr>
        <p:spPr>
          <a:xfrm>
            <a:off x="1080345" y="33988076"/>
            <a:ext cx="30243360" cy="8424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16"/>
          <p:cNvSpPr/>
          <p:nvPr/>
        </p:nvSpPr>
        <p:spPr>
          <a:xfrm>
            <a:off x="1080345" y="23760000"/>
            <a:ext cx="30243360" cy="10228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文字方塊 28"/>
          <p:cNvSpPr txBox="1"/>
          <p:nvPr/>
        </p:nvSpPr>
        <p:spPr>
          <a:xfrm>
            <a:off x="15769977" y="23760000"/>
            <a:ext cx="15553728" cy="9264075"/>
          </a:xfrm>
          <a:prstGeom prst="rect">
            <a:avLst/>
          </a:prstGeom>
          <a:noFill/>
        </p:spPr>
        <p:txBody>
          <a:bodyPr wrap="square" rtlCol="0">
            <a:spAutoFit/>
          </a:bodyPr>
          <a:lstStyle/>
          <a:p>
            <a:pPr algn="ctr"/>
            <a:r>
              <a:rPr lang="en-US" altLang="zh-TW" sz="4800" b="1" dirty="0" smtClean="0">
                <a:latin typeface="Arial" pitchFamily="34" charset="0"/>
                <a:cs typeface="Arial" pitchFamily="34" charset="0"/>
              </a:rPr>
              <a:t>Our Approach</a:t>
            </a:r>
          </a:p>
          <a:p>
            <a:pPr algn="ctr"/>
            <a:r>
              <a:rPr lang="en-US" altLang="zh-TW" sz="3600" b="1" dirty="0" smtClean="0">
                <a:latin typeface="Arial" pitchFamily="34" charset="0"/>
                <a:cs typeface="Arial" pitchFamily="34" charset="0"/>
              </a:rPr>
              <a:t>- Class </a:t>
            </a:r>
            <a:r>
              <a:rPr lang="en-US" altLang="zh-TW" sz="3600" b="1" dirty="0" err="1" smtClean="0">
                <a:latin typeface="Arial" pitchFamily="34" charset="0"/>
                <a:cs typeface="Arial" pitchFamily="34" charset="0"/>
              </a:rPr>
              <a:t>QueueBuffer</a:t>
            </a:r>
            <a:r>
              <a:rPr lang="en-US" altLang="zh-TW" sz="3600" b="1" dirty="0" smtClean="0">
                <a:latin typeface="Arial" pitchFamily="34" charset="0"/>
                <a:cs typeface="Arial" pitchFamily="34" charset="0"/>
              </a:rPr>
              <a:t> Data Members</a:t>
            </a:r>
          </a:p>
          <a:p>
            <a:pPr algn="ctr"/>
            <a:endParaRPr lang="en-US" altLang="zh-TW" sz="3200" dirty="0">
              <a:latin typeface="Arial" pitchFamily="34" charset="0"/>
              <a:cs typeface="Arial" pitchFamily="34" charset="0"/>
            </a:endParaRPr>
          </a:p>
          <a:p>
            <a:pPr>
              <a:lnSpc>
                <a:spcPct val="150000"/>
              </a:lnSpc>
            </a:pPr>
            <a:r>
              <a:rPr lang="en-US" altLang="zh-TW" sz="3200" dirty="0" smtClean="0">
                <a:latin typeface="Arial" pitchFamily="34" charset="0"/>
                <a:cs typeface="Arial" pitchFamily="34" charset="0"/>
              </a:rPr>
              <a:t>  We declare shared, mutable variables </a:t>
            </a:r>
            <a:r>
              <a:rPr lang="en-US" altLang="zh-TW" sz="3200" i="1" dirty="0" smtClean="0">
                <a:latin typeface="Arial" pitchFamily="34" charset="0"/>
                <a:cs typeface="Arial" pitchFamily="34" charset="0"/>
              </a:rPr>
              <a:t>m_front</a:t>
            </a:r>
            <a:r>
              <a:rPr lang="en-US" altLang="zh-TW" sz="3200" dirty="0" smtClean="0">
                <a:latin typeface="Arial" pitchFamily="34" charset="0"/>
                <a:cs typeface="Arial" pitchFamily="34" charset="0"/>
              </a:rPr>
              <a:t> and </a:t>
            </a:r>
            <a:r>
              <a:rPr lang="en-US" altLang="zh-TW" sz="3200" i="1" dirty="0" smtClean="0">
                <a:latin typeface="Arial" pitchFamily="34" charset="0"/>
                <a:cs typeface="Arial" pitchFamily="34" charset="0"/>
              </a:rPr>
              <a:t>m_back</a:t>
            </a:r>
            <a:r>
              <a:rPr lang="en-US" altLang="zh-TW" sz="3200" dirty="0" smtClean="0">
                <a:latin typeface="Arial" pitchFamily="34" charset="0"/>
                <a:cs typeface="Arial" pitchFamily="34" charset="0"/>
              </a:rPr>
              <a:t> as ordered atomic variables by using template class </a:t>
            </a:r>
            <a:r>
              <a:rPr lang="en-US" altLang="zh-TW" sz="3200" i="1" dirty="0" smtClean="0">
                <a:latin typeface="Arial" pitchFamily="34" charset="0"/>
                <a:cs typeface="Arial" pitchFamily="34" charset="0"/>
              </a:rPr>
              <a:t>atomic&lt;T&gt;</a:t>
            </a:r>
            <a:r>
              <a:rPr lang="en-US" altLang="zh-TW" sz="3200" dirty="0" smtClean="0">
                <a:latin typeface="Arial" pitchFamily="34" charset="0"/>
                <a:cs typeface="Arial" pitchFamily="34" charset="0"/>
              </a:rPr>
              <a:t> provided by Intel Thread Building Blocks library. An </a:t>
            </a:r>
            <a:r>
              <a:rPr lang="en-US" altLang="zh-TW" sz="3200" i="1" dirty="0">
                <a:latin typeface="Arial" pitchFamily="34" charset="0"/>
                <a:cs typeface="Arial" pitchFamily="34" charset="0"/>
              </a:rPr>
              <a:t>atomic&lt;T&gt; </a:t>
            </a:r>
            <a:r>
              <a:rPr lang="en-US" altLang="zh-TW" sz="3200" dirty="0">
                <a:latin typeface="Arial" pitchFamily="34" charset="0"/>
                <a:cs typeface="Arial" pitchFamily="34" charset="0"/>
              </a:rPr>
              <a:t>class supports </a:t>
            </a:r>
            <a:r>
              <a:rPr lang="en-US" altLang="zh-TW" sz="3200" dirty="0" smtClean="0">
                <a:latin typeface="Arial" pitchFamily="34" charset="0"/>
                <a:cs typeface="Arial" pitchFamily="34" charset="0"/>
              </a:rPr>
              <a:t>atomic read</a:t>
            </a:r>
            <a:r>
              <a:rPr lang="en-US" altLang="zh-TW" sz="3200" dirty="0">
                <a:latin typeface="Arial" pitchFamily="34" charset="0"/>
                <a:cs typeface="Arial" pitchFamily="34" charset="0"/>
              </a:rPr>
              <a:t>, write, fetch-and-add, fetch-and-store, and compare-swap operations. For reads and </a:t>
            </a:r>
            <a:r>
              <a:rPr lang="en-US" altLang="zh-TW" sz="3200" dirty="0" smtClean="0">
                <a:latin typeface="Arial" pitchFamily="34" charset="0"/>
                <a:cs typeface="Arial" pitchFamily="34" charset="0"/>
              </a:rPr>
              <a:t>writes, their </a:t>
            </a:r>
            <a:r>
              <a:rPr lang="en-US" altLang="zh-TW" sz="3200" dirty="0">
                <a:latin typeface="Arial" pitchFamily="34" charset="0"/>
                <a:cs typeface="Arial" pitchFamily="34" charset="0"/>
              </a:rPr>
              <a:t>default memory fences are </a:t>
            </a:r>
            <a:r>
              <a:rPr lang="en-US" altLang="zh-TW" sz="3200" dirty="0" smtClean="0">
                <a:latin typeface="Arial" pitchFamily="34" charset="0"/>
                <a:cs typeface="Arial" pitchFamily="34" charset="0"/>
              </a:rPr>
              <a:t>acquire </a:t>
            </a:r>
            <a:r>
              <a:rPr lang="en-US" altLang="zh-TW" sz="3200" dirty="0">
                <a:latin typeface="Arial" pitchFamily="34" charset="0"/>
                <a:cs typeface="Arial" pitchFamily="34" charset="0"/>
              </a:rPr>
              <a:t>and release, respectively</a:t>
            </a:r>
            <a:r>
              <a:rPr lang="en-US" altLang="zh-TW" sz="3200" dirty="0" smtClean="0"/>
              <a:t>.</a:t>
            </a:r>
          </a:p>
          <a:p>
            <a:pPr>
              <a:lnSpc>
                <a:spcPct val="150000"/>
              </a:lnSpc>
            </a:pPr>
            <a:r>
              <a:rPr lang="en-US" altLang="zh-TW" sz="3200" dirty="0" smtClean="0">
                <a:latin typeface="Arial" pitchFamily="34" charset="0"/>
                <a:cs typeface="Arial" pitchFamily="34" charset="0"/>
              </a:rPr>
              <a:t>  Since false sharing hurts performance,  </a:t>
            </a:r>
            <a:r>
              <a:rPr lang="en-US" altLang="zh-TW" sz="3200" dirty="0">
                <a:latin typeface="Arial" pitchFamily="34" charset="0"/>
                <a:cs typeface="Arial" pitchFamily="34" charset="0"/>
              </a:rPr>
              <a:t>w</a:t>
            </a:r>
            <a:r>
              <a:rPr lang="en-US" altLang="zh-TW" sz="3200" dirty="0" smtClean="0">
                <a:latin typeface="Arial" pitchFamily="34" charset="0"/>
                <a:cs typeface="Arial" pitchFamily="34" charset="0"/>
              </a:rPr>
              <a:t>e also take false sharing avoidance into  consideration when layout class </a:t>
            </a:r>
            <a:r>
              <a:rPr lang="en-US" altLang="zh-TW" sz="3200" i="1" dirty="0" err="1" smtClean="0">
                <a:latin typeface="Arial" pitchFamily="34" charset="0"/>
                <a:cs typeface="Arial" pitchFamily="34" charset="0"/>
              </a:rPr>
              <a:t>QueueBuffer</a:t>
            </a:r>
            <a:r>
              <a:rPr lang="en-US" altLang="zh-TW" sz="3200" dirty="0" smtClean="0">
                <a:latin typeface="Arial" pitchFamily="34" charset="0"/>
                <a:cs typeface="Arial" pitchFamily="34" charset="0"/>
              </a:rPr>
              <a:t> data members. According </a:t>
            </a:r>
            <a:r>
              <a:rPr lang="en-US" altLang="zh-TW" sz="3200" dirty="0">
                <a:latin typeface="Arial" pitchFamily="34" charset="0"/>
                <a:cs typeface="Arial" pitchFamily="34" charset="0"/>
              </a:rPr>
              <a:t>to </a:t>
            </a:r>
            <a:r>
              <a:rPr lang="en-US" altLang="zh-TW" sz="3200" dirty="0" smtClean="0">
                <a:latin typeface="Arial" pitchFamily="34" charset="0"/>
                <a:cs typeface="Arial" pitchFamily="34" charset="0"/>
              </a:rPr>
              <a:t>their locality, we </a:t>
            </a:r>
            <a:r>
              <a:rPr lang="en-US" altLang="zh-TW" sz="3200" dirty="0">
                <a:latin typeface="Arial" pitchFamily="34" charset="0"/>
                <a:cs typeface="Arial" pitchFamily="34" charset="0"/>
              </a:rPr>
              <a:t>group </a:t>
            </a:r>
            <a:r>
              <a:rPr lang="en-US" altLang="zh-TW" sz="3200" dirty="0" smtClean="0">
                <a:latin typeface="Arial" pitchFamily="34" charset="0"/>
                <a:cs typeface="Arial" pitchFamily="34" charset="0"/>
              </a:rPr>
              <a:t>class </a:t>
            </a:r>
            <a:r>
              <a:rPr lang="en-US" altLang="zh-TW" sz="3200" i="1" dirty="0" err="1" smtClean="0">
                <a:latin typeface="Arial" pitchFamily="34" charset="0"/>
                <a:cs typeface="Arial" pitchFamily="34" charset="0"/>
              </a:rPr>
              <a:t>QueueBuffer</a:t>
            </a:r>
            <a:r>
              <a:rPr lang="en-US" altLang="zh-TW" sz="3200" i="1" dirty="0" smtClean="0">
                <a:latin typeface="Arial" pitchFamily="34" charset="0"/>
                <a:cs typeface="Arial" pitchFamily="34" charset="0"/>
              </a:rPr>
              <a:t> </a:t>
            </a:r>
            <a:r>
              <a:rPr lang="en-US" altLang="zh-TW" sz="3200" dirty="0">
                <a:latin typeface="Arial" pitchFamily="34" charset="0"/>
                <a:cs typeface="Arial" pitchFamily="34" charset="0"/>
              </a:rPr>
              <a:t>data members into different chunks that are multiples of the cache line size </a:t>
            </a:r>
            <a:r>
              <a:rPr lang="en-US" altLang="zh-TW" sz="3200" dirty="0" smtClean="0">
                <a:latin typeface="Arial" pitchFamily="34" charset="0"/>
                <a:cs typeface="Arial" pitchFamily="34" charset="0"/>
              </a:rPr>
              <a:t>and aligned </a:t>
            </a:r>
            <a:r>
              <a:rPr lang="en-US" altLang="zh-TW" sz="3200" dirty="0">
                <a:latin typeface="Arial" pitchFamily="34" charset="0"/>
                <a:cs typeface="Arial" pitchFamily="34" charset="0"/>
              </a:rPr>
              <a:t>on cache line boundaries by using alignment and padding</a:t>
            </a:r>
            <a:r>
              <a:rPr lang="en-US" altLang="zh-TW" sz="3200" dirty="0"/>
              <a:t>.</a:t>
            </a:r>
            <a:endParaRPr lang="en-US" altLang="zh-TW" sz="3200" dirty="0">
              <a:latin typeface="Arial" pitchFamily="34" charset="0"/>
              <a:cs typeface="Arial" pitchFamily="34" charset="0"/>
            </a:endParaRPr>
          </a:p>
        </p:txBody>
      </p:sp>
      <p:sp>
        <p:nvSpPr>
          <p:cNvPr id="34" name="文字方塊 33"/>
          <p:cNvSpPr txBox="1"/>
          <p:nvPr/>
        </p:nvSpPr>
        <p:spPr>
          <a:xfrm>
            <a:off x="18266319" y="33024075"/>
            <a:ext cx="13057386" cy="9325630"/>
          </a:xfrm>
          <a:prstGeom prst="rect">
            <a:avLst/>
          </a:prstGeom>
          <a:noFill/>
        </p:spPr>
        <p:txBody>
          <a:bodyPr wrap="square" rtlCol="0">
            <a:spAutoFit/>
          </a:bodyPr>
          <a:lstStyle/>
          <a:p>
            <a:pPr algn="ctr"/>
            <a:r>
              <a:rPr lang="en-US" altLang="zh-TW" sz="4800" b="1" dirty="0" smtClean="0">
                <a:latin typeface="Arial" pitchFamily="34" charset="0"/>
                <a:cs typeface="Arial" pitchFamily="34" charset="0"/>
              </a:rPr>
              <a:t>Our Approach</a:t>
            </a:r>
          </a:p>
          <a:p>
            <a:pPr algn="ctr"/>
            <a:r>
              <a:rPr lang="en-US" altLang="zh-TW" sz="3600" b="1" dirty="0" smtClean="0">
                <a:latin typeface="Arial" pitchFamily="34" charset="0"/>
                <a:cs typeface="Arial" pitchFamily="34" charset="0"/>
              </a:rPr>
              <a:t>- </a:t>
            </a:r>
            <a:r>
              <a:rPr lang="en-US" altLang="zh-TW" sz="3600" b="1" dirty="0" smtClean="0">
                <a:latin typeface="Arial" pitchFamily="34" charset="0"/>
                <a:cs typeface="Arial" pitchFamily="34" charset="0"/>
              </a:rPr>
              <a:t>Class </a:t>
            </a:r>
            <a:r>
              <a:rPr lang="en-US" altLang="zh-TW" sz="3600" b="1" dirty="0" err="1" smtClean="0">
                <a:latin typeface="Arial" pitchFamily="34" charset="0"/>
                <a:cs typeface="Arial" pitchFamily="34" charset="0"/>
              </a:rPr>
              <a:t>QueueBuffer</a:t>
            </a:r>
            <a:r>
              <a:rPr lang="en-US" altLang="zh-TW" sz="3600" b="1" dirty="0" smtClean="0">
                <a:latin typeface="Arial" pitchFamily="34" charset="0"/>
                <a:cs typeface="Arial" pitchFamily="34" charset="0"/>
              </a:rPr>
              <a:t> Member Functions</a:t>
            </a:r>
          </a:p>
          <a:p>
            <a:pPr algn="ctr">
              <a:buFontTx/>
              <a:buChar char="-"/>
            </a:pPr>
            <a:endParaRPr lang="en-US" altLang="zh-TW" sz="3600" dirty="0" smtClean="0">
              <a:latin typeface="Arial" pitchFamily="34" charset="0"/>
              <a:cs typeface="Arial" pitchFamily="34" charset="0"/>
            </a:endParaRPr>
          </a:p>
          <a:p>
            <a:pPr>
              <a:lnSpc>
                <a:spcPct val="150000"/>
              </a:lnSpc>
            </a:pPr>
            <a:r>
              <a:rPr lang="en-US" altLang="zh-TW" sz="3200" dirty="0" smtClean="0">
                <a:latin typeface="Arial" pitchFamily="34" charset="0"/>
                <a:cs typeface="Arial" pitchFamily="34" charset="0"/>
              </a:rPr>
              <a:t>  Since </a:t>
            </a:r>
            <a:r>
              <a:rPr lang="en-US" altLang="zh-TW" sz="3200" i="1" dirty="0" smtClean="0">
                <a:latin typeface="Arial" pitchFamily="34" charset="0"/>
                <a:cs typeface="Arial" pitchFamily="34" charset="0"/>
              </a:rPr>
              <a:t>atomic&lt;T&gt;</a:t>
            </a:r>
            <a:r>
              <a:rPr lang="en-US" altLang="zh-TW" sz="3200" dirty="0" smtClean="0">
                <a:latin typeface="Arial" pitchFamily="34" charset="0"/>
                <a:cs typeface="Arial" pitchFamily="34" charset="0"/>
              </a:rPr>
              <a:t> support atomic read and atomic write, it is safe for member functions </a:t>
            </a:r>
            <a:r>
              <a:rPr lang="en-US" altLang="zh-TW" sz="3200" i="1" dirty="0" smtClean="0">
                <a:latin typeface="Arial" pitchFamily="34" charset="0"/>
                <a:cs typeface="Arial" pitchFamily="34" charset="0"/>
              </a:rPr>
              <a:t>push</a:t>
            </a:r>
            <a:r>
              <a:rPr lang="en-US" altLang="zh-TW" sz="3200" dirty="0" smtClean="0">
                <a:latin typeface="Arial" pitchFamily="34" charset="0"/>
                <a:cs typeface="Arial" pitchFamily="34" charset="0"/>
              </a:rPr>
              <a:t> and </a:t>
            </a:r>
            <a:r>
              <a:rPr lang="en-US" altLang="zh-TW" sz="3200" i="1" dirty="0" smtClean="0">
                <a:latin typeface="Arial" pitchFamily="34" charset="0"/>
                <a:cs typeface="Arial" pitchFamily="34" charset="0"/>
              </a:rPr>
              <a:t>front</a:t>
            </a:r>
            <a:r>
              <a:rPr lang="en-US" altLang="zh-TW" sz="3200" dirty="0" smtClean="0">
                <a:latin typeface="Arial" pitchFamily="34" charset="0"/>
                <a:cs typeface="Arial" pitchFamily="34" charset="0"/>
              </a:rPr>
              <a:t> to access </a:t>
            </a:r>
            <a:r>
              <a:rPr lang="en-US" altLang="zh-TW" sz="3200" i="1" dirty="0" err="1" smtClean="0">
                <a:latin typeface="Arial" pitchFamily="34" charset="0"/>
                <a:cs typeface="Arial" pitchFamily="34" charset="0"/>
              </a:rPr>
              <a:t>m_front</a:t>
            </a:r>
            <a:r>
              <a:rPr lang="en-US" altLang="zh-TW" sz="3200" dirty="0" smtClean="0">
                <a:latin typeface="Arial" pitchFamily="34" charset="0"/>
                <a:cs typeface="Arial" pitchFamily="34" charset="0"/>
              </a:rPr>
              <a:t>  and </a:t>
            </a:r>
            <a:r>
              <a:rPr lang="en-US" altLang="zh-TW" sz="3200" i="1" dirty="0" err="1" smtClean="0">
                <a:latin typeface="Arial" pitchFamily="34" charset="0"/>
                <a:cs typeface="Arial" pitchFamily="34" charset="0"/>
              </a:rPr>
              <a:t>m_back</a:t>
            </a:r>
            <a:r>
              <a:rPr lang="en-US" altLang="zh-TW" sz="3200" dirty="0" smtClean="0">
                <a:latin typeface="Arial" pitchFamily="34" charset="0"/>
                <a:cs typeface="Arial" pitchFamily="34" charset="0"/>
              </a:rPr>
              <a:t> concurrently </a:t>
            </a:r>
            <a:r>
              <a:rPr lang="en-US" altLang="zh-TW" sz="3200" i="1" dirty="0" smtClean="0">
                <a:latin typeface="Arial" pitchFamily="34" charset="0"/>
                <a:cs typeface="Arial" pitchFamily="34" charset="0"/>
              </a:rPr>
              <a:t>without lock</a:t>
            </a:r>
            <a:r>
              <a:rPr lang="en-US" altLang="zh-TW" sz="3200" dirty="0" smtClean="0">
                <a:latin typeface="Arial" pitchFamily="34" charset="0"/>
                <a:cs typeface="Arial" pitchFamily="34" charset="0"/>
              </a:rPr>
              <a:t>.</a:t>
            </a:r>
            <a:r>
              <a:rPr lang="en-US" altLang="zh-TW" sz="3200" i="1" dirty="0" smtClean="0">
                <a:latin typeface="Arial" pitchFamily="34" charset="0"/>
                <a:cs typeface="Arial" pitchFamily="34" charset="0"/>
              </a:rPr>
              <a:t> </a:t>
            </a:r>
            <a:r>
              <a:rPr lang="en-US" altLang="zh-TW" sz="3200" dirty="0" smtClean="0">
                <a:latin typeface="Arial" pitchFamily="34" charset="0"/>
                <a:cs typeface="Arial" pitchFamily="34" charset="0"/>
              </a:rPr>
              <a:t>Besides, </a:t>
            </a:r>
            <a:r>
              <a:rPr lang="en-US" altLang="zh-TW" sz="3200" i="1" dirty="0" smtClean="0">
                <a:latin typeface="Arial" pitchFamily="34" charset="0"/>
                <a:cs typeface="Arial" pitchFamily="34" charset="0"/>
              </a:rPr>
              <a:t>atomic &lt;T&gt; </a:t>
            </a:r>
            <a:r>
              <a:rPr lang="en-US" altLang="zh-TW" sz="3200" dirty="0" smtClean="0">
                <a:latin typeface="Arial" pitchFamily="34" charset="0"/>
                <a:cs typeface="Arial" pitchFamily="34" charset="0"/>
              </a:rPr>
              <a:t>associates acquire and release memory fence with read and write operation respectively. Those memory fences ensure that member function </a:t>
            </a:r>
            <a:r>
              <a:rPr lang="en-US" altLang="zh-TW" sz="3200" i="1" dirty="0" smtClean="0">
                <a:latin typeface="Arial" pitchFamily="34" charset="0"/>
                <a:cs typeface="Arial" pitchFamily="34" charset="0"/>
              </a:rPr>
              <a:t>push</a:t>
            </a:r>
            <a:r>
              <a:rPr lang="en-US" altLang="zh-TW" sz="3200" dirty="0" smtClean="0">
                <a:latin typeface="Arial" pitchFamily="34" charset="0"/>
                <a:cs typeface="Arial" pitchFamily="34" charset="0"/>
              </a:rPr>
              <a:t> won’t update </a:t>
            </a:r>
            <a:r>
              <a:rPr lang="en-US" altLang="zh-TW" sz="3200" i="1" dirty="0" err="1" smtClean="0">
                <a:latin typeface="Arial" pitchFamily="34" charset="0"/>
                <a:cs typeface="Arial" pitchFamily="34" charset="0"/>
              </a:rPr>
              <a:t>m_back</a:t>
            </a:r>
            <a:r>
              <a:rPr lang="en-US" altLang="zh-TW" sz="3200" dirty="0" smtClean="0">
                <a:latin typeface="Arial" pitchFamily="34" charset="0"/>
                <a:cs typeface="Arial" pitchFamily="34" charset="0"/>
              </a:rPr>
              <a:t> until data is inserted into </a:t>
            </a:r>
            <a:r>
              <a:rPr lang="en-US" altLang="zh-TW" sz="3200" i="1" dirty="0" err="1" smtClean="0">
                <a:latin typeface="Arial" pitchFamily="34" charset="0"/>
                <a:cs typeface="Arial" pitchFamily="34" charset="0"/>
              </a:rPr>
              <a:t>m_buf</a:t>
            </a:r>
            <a:r>
              <a:rPr lang="en-US" altLang="zh-TW" sz="3200" dirty="0" smtClean="0">
                <a:latin typeface="Arial" pitchFamily="34" charset="0"/>
                <a:cs typeface="Arial" pitchFamily="34" charset="0"/>
              </a:rPr>
              <a:t>. </a:t>
            </a:r>
          </a:p>
          <a:p>
            <a:pPr>
              <a:lnSpc>
                <a:spcPct val="150000"/>
              </a:lnSpc>
            </a:pPr>
            <a:endParaRPr lang="en-US" altLang="zh-TW" sz="3200" i="1" dirty="0">
              <a:latin typeface="Arial" pitchFamily="34" charset="0"/>
              <a:cs typeface="Arial" pitchFamily="34" charset="0"/>
            </a:endParaRPr>
          </a:p>
          <a:p>
            <a:pPr>
              <a:lnSpc>
                <a:spcPct val="150000"/>
              </a:lnSpc>
            </a:pPr>
            <a:r>
              <a:rPr lang="en-US" altLang="zh-TW" sz="3200" i="1" dirty="0">
                <a:latin typeface="Arial" pitchFamily="34" charset="0"/>
                <a:cs typeface="Arial" pitchFamily="34" charset="0"/>
              </a:rPr>
              <a:t> </a:t>
            </a:r>
            <a:r>
              <a:rPr lang="en-US" altLang="zh-TW" sz="3200" i="1" dirty="0" smtClean="0">
                <a:latin typeface="Arial" pitchFamily="34" charset="0"/>
                <a:cs typeface="Arial" pitchFamily="34" charset="0"/>
              </a:rPr>
              <a:t> </a:t>
            </a:r>
            <a:r>
              <a:rPr lang="en-US" altLang="zh-TW" sz="3200" dirty="0" smtClean="0">
                <a:latin typeface="Arial" pitchFamily="34" charset="0"/>
                <a:cs typeface="Arial" pitchFamily="34" charset="0"/>
              </a:rPr>
              <a:t>Finally, we use local variables (e.g., </a:t>
            </a:r>
            <a:r>
              <a:rPr lang="en-US" altLang="zh-TW" sz="3200" i="1" dirty="0" err="1" smtClean="0">
                <a:latin typeface="Arial" pitchFamily="34" charset="0"/>
                <a:cs typeface="Arial" pitchFamily="34" charset="0"/>
              </a:rPr>
              <a:t>local_back</a:t>
            </a:r>
            <a:r>
              <a:rPr lang="en-US" altLang="zh-TW" sz="3200" dirty="0" smtClean="0">
                <a:latin typeface="Arial" pitchFamily="34" charset="0"/>
                <a:cs typeface="Arial" pitchFamily="34" charset="0"/>
              </a:rPr>
              <a:t>) as much as possible since they can be cached. Accessing ordered atomic variables, however, might involve expensive memory accesses.</a:t>
            </a:r>
            <a:endParaRPr lang="en-US" altLang="zh-TW" sz="3200" i="1" dirty="0" smtClean="0">
              <a:latin typeface="Arial" pitchFamily="34" charset="0"/>
              <a:cs typeface="Arial" pitchFamily="34" charset="0"/>
            </a:endParaRPr>
          </a:p>
        </p:txBody>
      </p:sp>
      <p:pic>
        <p:nvPicPr>
          <p:cNvPr id="35" name="圖片 34" descr="碩士論文海報內圖-Dekker.jpg"/>
          <p:cNvPicPr>
            <a:picLocks noChangeAspect="1"/>
          </p:cNvPicPr>
          <p:nvPr/>
        </p:nvPicPr>
        <p:blipFill>
          <a:blip r:embed="rId3" cstate="print"/>
          <a:stretch>
            <a:fillRect/>
          </a:stretch>
        </p:blipFill>
        <p:spPr>
          <a:xfrm>
            <a:off x="15337930" y="18344496"/>
            <a:ext cx="10499079" cy="4978012"/>
          </a:xfrm>
          <a:prstGeom prst="rect">
            <a:avLst/>
          </a:prstGeom>
        </p:spPr>
      </p:pic>
      <p:pic>
        <p:nvPicPr>
          <p:cNvPr id="36" name="圖片 35" descr="碩士論文海報內圖-DekkerActual.jpg"/>
          <p:cNvPicPr>
            <a:picLocks noChangeAspect="1"/>
          </p:cNvPicPr>
          <p:nvPr/>
        </p:nvPicPr>
        <p:blipFill>
          <a:blip r:embed="rId4" cstate="print"/>
          <a:stretch>
            <a:fillRect/>
          </a:stretch>
        </p:blipFill>
        <p:spPr>
          <a:xfrm>
            <a:off x="25837009" y="18353956"/>
            <a:ext cx="6567041" cy="4968552"/>
          </a:xfrm>
          <a:prstGeom prst="rect">
            <a:avLst/>
          </a:prstGeom>
        </p:spPr>
      </p:pic>
      <p:pic>
        <p:nvPicPr>
          <p:cNvPr id="37" name="圖片 36" descr="碩士論文海報內圖-函式.jpg"/>
          <p:cNvPicPr>
            <a:picLocks noChangeAspect="1"/>
          </p:cNvPicPr>
          <p:nvPr/>
        </p:nvPicPr>
        <p:blipFill>
          <a:blip r:embed="rId5" cstate="print"/>
          <a:stretch>
            <a:fillRect/>
          </a:stretch>
        </p:blipFill>
        <p:spPr>
          <a:xfrm>
            <a:off x="1080345" y="34216259"/>
            <a:ext cx="16591363" cy="8133445"/>
          </a:xfrm>
          <a:prstGeom prst="rect">
            <a:avLst/>
          </a:prstGeom>
        </p:spPr>
      </p:pic>
      <p:pic>
        <p:nvPicPr>
          <p:cNvPr id="38" name="圖片 37" descr="碩士論文海報內圖-資料.jpg"/>
          <p:cNvPicPr>
            <a:picLocks noChangeAspect="1"/>
          </p:cNvPicPr>
          <p:nvPr/>
        </p:nvPicPr>
        <p:blipFill>
          <a:blip r:embed="rId6" cstate="print"/>
          <a:stretch>
            <a:fillRect/>
          </a:stretch>
        </p:blipFill>
        <p:spPr>
          <a:xfrm>
            <a:off x="1512393" y="24073900"/>
            <a:ext cx="13393489" cy="97309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608</Words>
  <Application>Microsoft Office PowerPoint</Application>
  <PresentationFormat>自訂</PresentationFormat>
  <Paragraphs>30</Paragraphs>
  <Slides>1</Slides>
  <Notes>0</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Office 佈景主題</vt:lpstr>
      <vt:lpstr>投影片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chenwj</dc:creator>
  <cp:lastModifiedBy>chenwj</cp:lastModifiedBy>
  <cp:revision>53</cp:revision>
  <dcterms:created xsi:type="dcterms:W3CDTF">2010-08-22T07:51:21Z</dcterms:created>
  <dcterms:modified xsi:type="dcterms:W3CDTF">2010-08-22T14:30:49Z</dcterms:modified>
</cp:coreProperties>
</file>