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8" r:id="rId3"/>
    <p:sldId id="380" r:id="rId4"/>
    <p:sldId id="336" r:id="rId5"/>
    <p:sldId id="345" r:id="rId6"/>
    <p:sldId id="265" r:id="rId7"/>
    <p:sldId id="266" r:id="rId8"/>
    <p:sldId id="267" r:id="rId9"/>
    <p:sldId id="270" r:id="rId10"/>
    <p:sldId id="271" r:id="rId11"/>
    <p:sldId id="346" r:id="rId12"/>
    <p:sldId id="370" r:id="rId13"/>
    <p:sldId id="268" r:id="rId14"/>
    <p:sldId id="269" r:id="rId15"/>
    <p:sldId id="334" r:id="rId16"/>
    <p:sldId id="421" r:id="rId17"/>
    <p:sldId id="364" r:id="rId18"/>
    <p:sldId id="367" r:id="rId19"/>
    <p:sldId id="365" r:id="rId20"/>
    <p:sldId id="366" r:id="rId21"/>
    <p:sldId id="379" r:id="rId22"/>
    <p:sldId id="322" r:id="rId23"/>
    <p:sldId id="288" r:id="rId24"/>
    <p:sldId id="287" r:id="rId25"/>
    <p:sldId id="371" r:id="rId26"/>
    <p:sldId id="373" r:id="rId27"/>
    <p:sldId id="381" r:id="rId28"/>
    <p:sldId id="273" r:id="rId29"/>
    <p:sldId id="330" r:id="rId30"/>
    <p:sldId id="378" r:id="rId31"/>
    <p:sldId id="328" r:id="rId32"/>
    <p:sldId id="351" r:id="rId33"/>
    <p:sldId id="422" r:id="rId34"/>
    <p:sldId id="325" r:id="rId35"/>
    <p:sldId id="331" r:id="rId36"/>
    <p:sldId id="375" r:id="rId37"/>
    <p:sldId id="374" r:id="rId38"/>
    <p:sldId id="384" r:id="rId39"/>
    <p:sldId id="388" r:id="rId40"/>
    <p:sldId id="386" r:id="rId41"/>
    <p:sldId id="382" r:id="rId42"/>
    <p:sldId id="389" r:id="rId43"/>
    <p:sldId id="310" r:id="rId44"/>
    <p:sldId id="391" r:id="rId45"/>
    <p:sldId id="392" r:id="rId46"/>
    <p:sldId id="340" r:id="rId47"/>
    <p:sldId id="341" r:id="rId48"/>
    <p:sldId id="311" r:id="rId49"/>
    <p:sldId id="312" r:id="rId50"/>
    <p:sldId id="313" r:id="rId51"/>
    <p:sldId id="314" r:id="rId52"/>
    <p:sldId id="315" r:id="rId53"/>
    <p:sldId id="383" r:id="rId54"/>
    <p:sldId id="396" r:id="rId55"/>
    <p:sldId id="397" r:id="rId56"/>
    <p:sldId id="398" r:id="rId57"/>
    <p:sldId id="316" r:id="rId58"/>
    <p:sldId id="343" r:id="rId59"/>
    <p:sldId id="354" r:id="rId60"/>
    <p:sldId id="405" r:id="rId61"/>
    <p:sldId id="406" r:id="rId62"/>
    <p:sldId id="393" r:id="rId63"/>
    <p:sldId id="317" r:id="rId64"/>
    <p:sldId id="400" r:id="rId65"/>
    <p:sldId id="420" r:id="rId66"/>
    <p:sldId id="403" r:id="rId67"/>
    <p:sldId id="404" r:id="rId68"/>
    <p:sldId id="363" r:id="rId69"/>
    <p:sldId id="418" r:id="rId70"/>
    <p:sldId id="419" r:id="rId7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4" autoAdjust="0"/>
    <p:restoredTop sz="88807" autoAdjust="0"/>
  </p:normalViewPr>
  <p:slideViewPr>
    <p:cSldViewPr>
      <p:cViewPr varScale="1">
        <p:scale>
          <a:sx n="92" d="100"/>
          <a:sy n="92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5A9AEB0-F59D-4D6C-989F-3586B7A6D077}" type="datetimeFigureOut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0BC78A-13E3-43B6-BD0F-B1A929A68F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9CE25E-0038-4CBD-8E2B-475C22EDC8FC}" type="datetimeFigureOut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00C62D4-F682-469B-A496-4D46460EB7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3EDB91-313B-4679-9C94-0A2A26A0501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CF1633-E2B9-446D-BAD2-0269EC73DC8C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B7FC2-25EF-4CBB-81CE-D5C76DE38091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AB8E96-993C-41CE-BC12-12C0A36F1AA8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E5119-6CF0-452D-8C08-3265E600B11E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7E9CE1-9F78-439E-86B4-B2BC78EE90F5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9419E6-BE11-4F1E-9B75-AF34085218B3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/>
              <a:t>The granularity of an operation is a machine instruction. However, the granularity might be larger just for demonstration, like the example at page 23.  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6862F-1C32-4BA9-BCED-CD436D80E042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/>
              <a:t>We emphasize on FIFO not on queue here. FIFO implies the former request issued to a memory module will not be interrupted by the latter one. We will give an example latter to show how atomicity is broken.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686F66-32C1-4E32-A104-2597058C0BD9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DE6A78-8979-4209-974A-9F788EFBE76C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4E7550-60D3-42D7-B812-9A35F85347A0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32AAD8-397D-4C2E-90CA-A77DEEB93FB4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AD7CD7-6D88-4180-9C67-06B7F37E0118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77233-C712-4604-B6D3-86A224FD9419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F1D104-A770-48FA-836A-73EEC02C8784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3363B-6FBA-4C2C-AF94-D91AD79A4FFB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A25D96-E1CE-4A1C-A516-28F18742531D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DFA97-7970-4025-A756-B05960F8D457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6787E2-34EB-4855-98E1-54421872C994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/>
              <a:t>We use alignment and padding to group the variables according to their locality. We will explain this latter.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08B303-4DC6-41D9-A212-E5C6EA118C92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1E2B65-E217-49A9-A312-69877A7F450E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FF6EC9-40B1-40CE-BD85-6D33773FD4EF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BC9BA0-13D2-4C0D-8281-9105B846845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435AB0-045C-4762-87FC-6A16F51B711C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AFEC8-549F-4A19-8C82-C4F9302909F4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/>
              <a:t>Attribute is a new feature in the next generation of C++ standard. We mention attribute here is it make alignment more portable. So far, programmers have to use compiler-specific syntax to do alignment.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See http://www2.research.att.com/~bs/C++0xFAQ.html for more details.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F1B0E0-FE4C-495E-9E75-7FCF7A5BC189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25160D-6E84-4E40-B48A-193AC943D8D5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C1EE5B-23A7-40E4-B469-93DFDDA9ABEF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6B0642-309A-4A8C-B81C-DAA8ED7106FC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4FF723-E6A4-4C3F-91DE-25F33E716D0B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53137-06F9-4051-93E8-A17685F3EC3B}" type="slidenum">
              <a:rPr lang="zh-TW" altLang="en-US" smtClean="0"/>
              <a:pPr>
                <a:defRPr/>
              </a:pPr>
              <a:t>58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ABB45F-DF9A-4E93-B7E8-7715ACD07BAB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/>
              <a:t>We found some loops can be applied DSWP manually with our lock-free cache friendly queue in those functions. However, the execution time of some functions are too short so we have to mention that these functions have been called once.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8EFA09-2BAA-4039-B4DB-EE2DDBE1B498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052E2F-918F-43EB-9065-99CD6C639AA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1991A4-DE62-4B0F-978C-5264314B62C5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296EE5-A559-4867-89A2-81AD624D0082}" type="slidenum">
              <a:rPr lang="zh-TW" altLang="en-US" smtClean="0"/>
              <a:pPr>
                <a:defRPr/>
              </a:pPr>
              <a:t>67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2E3BE6-D001-4B50-8723-627E9BFFED78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/>
              <a:t>This is the program dependency graph which contains data and control dependency edges. The outgoing edges of node 3 are control dependency edges.  The definition of control dependency is as followed: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  An instruction B is control dependent on a preceding instruction A if the latter determines whether B should execute or not.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For example, if variable node is not null, then line 4–6 can continue executing. However, if variable node is null which means we are at the end of the linked-list, then line 4-6 will not be executed. The loop on node 5 is a data dependency edge. Note line 5 is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  cost += ncost;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which is a short hand statement for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  cost = cost + ncost; 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Therefore, the variable cost in i</a:t>
            </a:r>
            <a:r>
              <a:rPr lang="en-US" altLang="zh-TW" baseline="30000" smtClean="0"/>
              <a:t>th</a:t>
            </a:r>
            <a:r>
              <a:rPr lang="en-US" altLang="zh-TW" smtClean="0"/>
              <a:t> iteration depends on the one in i-1</a:t>
            </a:r>
            <a:r>
              <a:rPr lang="en-US" altLang="zh-TW" baseline="30000" smtClean="0"/>
              <a:t>th</a:t>
            </a:r>
            <a:r>
              <a:rPr lang="en-US" altLang="zh-TW" smtClean="0"/>
              <a:t> iteration which a data dependency.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980E7-A92A-4E86-9095-DE68D72FE49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The reason that node 3.2 should be executed at cycle 2 is it depends on 6.1 (which retrieves the next node in the linked-list), so it has to wait node 6.1 to complete.</a:t>
            </a:r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A01FA1-C2C3-4EB2-8A18-8698FC5DD14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3.1 -&gt; 3.2 </a:t>
            </a:r>
            <a:r>
              <a:rPr lang="zh-TW" altLang="en-US" smtClean="0"/>
              <a:t>差 </a:t>
            </a:r>
            <a:r>
              <a:rPr lang="en-US" altLang="zh-TW" smtClean="0"/>
              <a:t>2 cycles (</a:t>
            </a:r>
            <a:r>
              <a:rPr lang="zh-TW" altLang="en-US" smtClean="0"/>
              <a:t>你有點誤會了</a:t>
            </a:r>
            <a:r>
              <a:rPr lang="en-US" altLang="zh-TW" smtClean="0"/>
              <a:t>): </a:t>
            </a:r>
            <a:r>
              <a:rPr lang="zh-TW" altLang="en-US" smtClean="0"/>
              <a:t>主要是因為 </a:t>
            </a:r>
            <a:r>
              <a:rPr lang="en-US" altLang="zh-TW" smtClean="0"/>
              <a:t>3.2 </a:t>
            </a:r>
            <a:r>
              <a:rPr lang="zh-TW" altLang="en-US" smtClean="0"/>
              <a:t>還得等 </a:t>
            </a:r>
            <a:r>
              <a:rPr lang="en-US" altLang="zh-TW" smtClean="0"/>
              <a:t>6.1. </a:t>
            </a:r>
            <a:r>
              <a:rPr lang="zh-TW" altLang="en-US" smtClean="0"/>
              <a:t>如果不必等</a:t>
            </a:r>
            <a:r>
              <a:rPr lang="en-US" altLang="zh-TW" smtClean="0"/>
              <a:t>6.1,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那</a:t>
            </a:r>
            <a:r>
              <a:rPr lang="en-US" altLang="zh-TW" smtClean="0"/>
              <a:t>3.2</a:t>
            </a:r>
            <a:r>
              <a:rPr lang="zh-TW" altLang="en-US" smtClean="0"/>
              <a:t>還可以提前一個</a:t>
            </a:r>
            <a:r>
              <a:rPr lang="en-US" altLang="zh-TW" smtClean="0"/>
              <a:t>cycle</a:t>
            </a:r>
            <a:r>
              <a:rPr lang="zh-TW" altLang="en-US" smtClean="0"/>
              <a:t>執行</a:t>
            </a:r>
            <a:r>
              <a:rPr lang="en-US" altLang="zh-TW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zh-TW" smtClean="0"/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6.1 -&gt; 3.2 </a:t>
            </a:r>
            <a:r>
              <a:rPr lang="zh-TW" altLang="en-US" smtClean="0"/>
              <a:t>差 </a:t>
            </a:r>
            <a:r>
              <a:rPr lang="en-US" altLang="zh-TW" smtClean="0"/>
              <a:t>1 cycle: </a:t>
            </a:r>
            <a:r>
              <a:rPr lang="zh-TW" altLang="en-US" smtClean="0"/>
              <a:t>這是因為</a:t>
            </a:r>
            <a:r>
              <a:rPr lang="en-US" altLang="zh-TW" smtClean="0"/>
              <a:t>communication latency</a:t>
            </a:r>
          </a:p>
          <a:p>
            <a:pPr eaLnBrk="1" hangingPunct="1">
              <a:spcBef>
                <a:spcPct val="0"/>
              </a:spcBef>
            </a:pPr>
            <a:endParaRPr lang="en-US" altLang="zh-TW" smtClean="0"/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6.1 -&gt; 6.2 </a:t>
            </a:r>
            <a:r>
              <a:rPr lang="zh-TW" altLang="en-US" smtClean="0"/>
              <a:t>差 </a:t>
            </a:r>
            <a:r>
              <a:rPr lang="en-US" altLang="zh-TW" smtClean="0"/>
              <a:t>2 cycles: </a:t>
            </a:r>
            <a:r>
              <a:rPr lang="zh-TW" altLang="en-US" smtClean="0"/>
              <a:t>這是因為 </a:t>
            </a:r>
            <a:r>
              <a:rPr lang="en-US" altLang="zh-TW" smtClean="0"/>
              <a:t>6.2 </a:t>
            </a:r>
            <a:r>
              <a:rPr lang="zh-TW" altLang="en-US" smtClean="0"/>
              <a:t>要等 </a:t>
            </a:r>
            <a:r>
              <a:rPr lang="en-US" altLang="zh-TW" smtClean="0"/>
              <a:t>6.1 (communication) </a:t>
            </a:r>
            <a:r>
              <a:rPr lang="zh-TW" altLang="en-US" smtClean="0"/>
              <a:t>和 </a:t>
            </a:r>
            <a:r>
              <a:rPr lang="en-US" altLang="zh-TW" smtClean="0"/>
              <a:t>3.2 (local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dependence; on the same core)</a:t>
            </a:r>
          </a:p>
          <a:p>
            <a:pPr eaLnBrk="1" hangingPunct="1">
              <a:spcBef>
                <a:spcPct val="0"/>
              </a:spcBef>
            </a:pPr>
            <a:endParaRPr lang="en-US" altLang="zh-TW" smtClean="0"/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6.1 -&gt; 4.2 </a:t>
            </a:r>
            <a:r>
              <a:rPr lang="zh-TW" altLang="en-US" smtClean="0"/>
              <a:t>差 </a:t>
            </a:r>
            <a:r>
              <a:rPr lang="en-US" altLang="zh-TW" smtClean="0"/>
              <a:t>3 cycles: </a:t>
            </a:r>
            <a:r>
              <a:rPr lang="zh-TW" altLang="en-US" smtClean="0"/>
              <a:t>這是因為 </a:t>
            </a:r>
            <a:r>
              <a:rPr lang="en-US" altLang="zh-TW" smtClean="0"/>
              <a:t>4.2 </a:t>
            </a:r>
            <a:r>
              <a:rPr lang="zh-TW" altLang="en-US" smtClean="0"/>
              <a:t>要等 </a:t>
            </a:r>
            <a:r>
              <a:rPr lang="en-US" altLang="zh-TW" smtClean="0"/>
              <a:t>6.1 (communication) </a:t>
            </a:r>
            <a:r>
              <a:rPr lang="zh-TW" altLang="en-US" smtClean="0"/>
              <a:t>和 </a:t>
            </a:r>
            <a:r>
              <a:rPr lang="en-US" altLang="zh-TW" smtClean="0"/>
              <a:t>3.2 (local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dependence; on the same core). </a:t>
            </a:r>
            <a:r>
              <a:rPr lang="zh-TW" altLang="en-US" smtClean="0"/>
              <a:t>所以看起來</a:t>
            </a:r>
            <a:r>
              <a:rPr lang="en-US" altLang="zh-TW" smtClean="0"/>
              <a:t>4.2</a:t>
            </a:r>
            <a:r>
              <a:rPr lang="zh-TW" altLang="en-US" smtClean="0"/>
              <a:t>跟</a:t>
            </a:r>
            <a:r>
              <a:rPr lang="en-US" altLang="zh-TW" smtClean="0"/>
              <a:t>6.2</a:t>
            </a:r>
            <a:r>
              <a:rPr lang="zh-TW" altLang="en-US" smtClean="0"/>
              <a:t>可以同時執行才對</a:t>
            </a:r>
            <a:r>
              <a:rPr lang="en-US" altLang="zh-TW" smtClean="0"/>
              <a:t>? </a:t>
            </a:r>
            <a:r>
              <a:rPr lang="zh-TW" altLang="en-US" smtClean="0"/>
              <a:t>但是</a:t>
            </a:r>
            <a:r>
              <a:rPr lang="en-US" altLang="zh-TW" smtClean="0"/>
              <a:t>,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一個</a:t>
            </a:r>
            <a:r>
              <a:rPr lang="en-US" altLang="zh-TW" smtClean="0"/>
              <a:t>core</a:t>
            </a:r>
            <a:r>
              <a:rPr lang="zh-TW" altLang="en-US" smtClean="0"/>
              <a:t>一次只能執行一個</a:t>
            </a:r>
            <a:r>
              <a:rPr lang="en-US" altLang="zh-TW" smtClean="0"/>
              <a:t>instruction. </a:t>
            </a:r>
            <a:r>
              <a:rPr lang="zh-TW" altLang="en-US" smtClean="0"/>
              <a:t>你可以說</a:t>
            </a:r>
            <a:r>
              <a:rPr lang="en-US" altLang="zh-TW" smtClean="0"/>
              <a:t>4.2</a:t>
            </a:r>
            <a:r>
              <a:rPr lang="zh-TW" altLang="en-US" smtClean="0"/>
              <a:t>在等</a:t>
            </a:r>
            <a:r>
              <a:rPr lang="en-US" altLang="zh-TW" smtClean="0"/>
              <a:t>6.2. </a:t>
            </a:r>
            <a:r>
              <a:rPr lang="zh-TW" altLang="en-US" smtClean="0"/>
              <a:t>如果你的</a:t>
            </a:r>
            <a:r>
              <a:rPr lang="en-US" altLang="zh-TW" smtClean="0"/>
              <a:t>core</a:t>
            </a:r>
            <a:r>
              <a:rPr lang="zh-TW" altLang="en-US" smtClean="0"/>
              <a:t>是</a:t>
            </a:r>
            <a:r>
              <a:rPr lang="en-US" altLang="zh-TW" smtClean="0"/>
              <a:t>SMT(</a:t>
            </a:r>
            <a:r>
              <a:rPr lang="zh-TW" altLang="en-US" smtClean="0"/>
              <a:t>比如說</a:t>
            </a:r>
            <a:r>
              <a:rPr lang="en-US" altLang="zh-TW" smtClean="0"/>
              <a:t>T2), </a:t>
            </a:r>
            <a:r>
              <a:rPr lang="zh-TW" altLang="en-US" smtClean="0"/>
              <a:t>那這裡你就可以加速了</a:t>
            </a:r>
            <a:r>
              <a:rPr lang="en-US" altLang="zh-TW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E43CE2-9393-4AD6-B29F-D454C885EA91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559399-FDBF-4376-B7FD-156311B39FB1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3B58-640C-409D-9739-AA90A16AD039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F9E2-4D17-4665-820A-68D89D51E9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9C7C9-FEA8-46A2-AB5C-6730814544DA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D6DB8-EBCE-4FD6-9FA7-9BD95C477E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C98E7-D0C0-474A-ADCB-76D590CBCD16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FE49C-D7D5-4147-BE2F-22DDDAC83A4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1786A-8908-43D6-B937-60FA341C789B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9848-A6F0-43AA-8EC7-6BA5C4F66C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8DA70-4D78-4584-98BA-F175834297CD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78259-4011-487D-8F6F-3EE092A2D0D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D0A01-9F29-4482-A5B6-85E293C38388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CF8C6-02B7-454C-8CC2-281BF655A7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D2134-E5DC-4F9C-925D-C168E527BE2F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189E-8599-4F96-B461-0A5AAA643CC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C0C85-FD39-4BCB-A13F-DFEB1CF69AD9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F74E-91ED-4D1F-85EE-027D3A150D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D2E7E-AA6F-4FD3-9996-02097487B27D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3EA9F-716F-40C7-89AB-31FC7F82D6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501A6-2529-4753-880E-3039AFADE2BD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79D9E-2D06-45FA-8347-DC444065DC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DBE08-3520-44D1-9A30-25CD644CC52C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4F490-0D9E-456E-BF1A-BA82CF4AA9B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37026B-2791-4EC4-8D9B-8BBB077C70B0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568BA4-8611-4565-86B4-5E148B304F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37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Lock-free cache-friendly</a:t>
            </a:r>
            <a:br>
              <a:rPr lang="en-US" altLang="zh-TW" dirty="0" smtClean="0"/>
            </a:br>
            <a:r>
              <a:rPr lang="en-US" altLang="zh-TW" dirty="0" smtClean="0"/>
              <a:t>STL-compliant queue</a:t>
            </a:r>
            <a:br>
              <a:rPr lang="en-US" altLang="zh-TW" dirty="0" smtClean="0"/>
            </a:br>
            <a:r>
              <a:rPr lang="en-US" altLang="zh-TW" dirty="0" smtClean="0"/>
              <a:t>for decoupled software pipelining</a:t>
            </a:r>
            <a:br>
              <a:rPr lang="en-US" altLang="zh-TW" dirty="0" smtClean="0"/>
            </a:b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20351-7BD9-42DD-9CB3-2E49EF0EF8E7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955F4-1DF6-4683-B19D-F00418F1D341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55576" y="52292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研究生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陳韋任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指導教授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楊武 博士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Transit and COMM-OP delays</a:t>
            </a:r>
            <a:endParaRPr lang="zh-TW" altLang="en-US" smtClean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914525"/>
            <a:ext cx="8229600" cy="3897313"/>
          </a:xfrm>
        </p:spPr>
      </p:pic>
      <p:sp>
        <p:nvSpPr>
          <p:cNvPr id="7" name="矩形 6"/>
          <p:cNvSpPr/>
          <p:nvPr/>
        </p:nvSpPr>
        <p:spPr>
          <a:xfrm>
            <a:off x="428625" y="2571750"/>
            <a:ext cx="8286750" cy="7858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8625" y="3429000"/>
            <a:ext cx="8286750" cy="71437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86250" y="1357313"/>
            <a:ext cx="4429125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i="1" dirty="0"/>
              <a:t>COMM-OP delay -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zh-TW" b="1" i="1" dirty="0"/>
              <a:t>Ensure the share buffer is empty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zh-TW" b="1" i="1" dirty="0"/>
              <a:t>Fill the share buffer with the value to be communicated</a:t>
            </a:r>
            <a:endParaRPr kumimoji="0" lang="zh-TW" altLang="en-US" b="1" i="1" dirty="0"/>
          </a:p>
        </p:txBody>
      </p:sp>
      <p:sp>
        <p:nvSpPr>
          <p:cNvPr id="11" name="矩形 10"/>
          <p:cNvSpPr/>
          <p:nvPr/>
        </p:nvSpPr>
        <p:spPr>
          <a:xfrm>
            <a:off x="428625" y="5786438"/>
            <a:ext cx="7000875" cy="78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i="1" dirty="0"/>
              <a:t>Transit delay 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i="1" dirty="0"/>
              <a:t>The effects of signal propagation delay, bus contention, and the like</a:t>
            </a:r>
            <a:endParaRPr kumimoji="0" lang="zh-TW" altLang="en-US" b="1" i="1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D0F7D-5A41-4EFD-BA1F-0A677C53A7B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13" name="日期版面配置區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8B9067-B763-4BB1-9A66-36EC43FF12DA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rot="5400000">
            <a:off x="755576" y="3789040"/>
            <a:ext cx="7200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0" y="4149080"/>
            <a:ext cx="289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latin typeface="+mn-lt"/>
              </a:rPr>
              <a:t>Transit delay is hidden</a:t>
            </a:r>
          </a:p>
          <a:p>
            <a:r>
              <a:rPr lang="en-US" altLang="zh-TW" b="1" i="1" dirty="0" smtClean="0">
                <a:latin typeface="+mn-lt"/>
              </a:rPr>
              <a:t>by overlapping computation</a:t>
            </a:r>
          </a:p>
          <a:p>
            <a:r>
              <a:rPr lang="en-US" altLang="zh-TW" b="1" i="1" dirty="0" smtClean="0">
                <a:latin typeface="+mn-lt"/>
              </a:rPr>
              <a:t>and communication</a:t>
            </a:r>
            <a:endParaRPr lang="zh-TW" altLang="en-US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Terminology</a:t>
            </a:r>
            <a:endParaRPr lang="zh-TW" altLang="en-US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CMP (chip multiprocessor)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Also called multi-core microprocessors. CMP combines two or more cores on a single chip</a:t>
            </a:r>
          </a:p>
          <a:p>
            <a:r>
              <a:rPr lang="en-US" altLang="zh-TW" smtClean="0"/>
              <a:t>Sync Array (synchronization array)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A non-memory-based hardware structure for communication between cores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C2DF-AD5A-4C6F-9851-B76117AC679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5F1530-379E-430C-8D49-02615EE79749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79712" y="3284984"/>
            <a:ext cx="5400600" cy="17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398A7-B14F-4623-BA9F-C41431FF2E56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B98107-4371-4D01-842F-C2C647038104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123728" y="3717033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Core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內容版面配置區 21"/>
          <p:cNvGraphicFramePr>
            <a:graphicFrameLocks/>
          </p:cNvGraphicFramePr>
          <p:nvPr/>
        </p:nvGraphicFramePr>
        <p:xfrm>
          <a:off x="3563888" y="3429001"/>
          <a:ext cx="22322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15"/>
                <a:gridCol w="1742833"/>
              </a:tblGrid>
              <a:tr h="3420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DN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直線單箭頭接點 19"/>
          <p:cNvCxnSpPr/>
          <p:nvPr/>
        </p:nvCxnSpPr>
        <p:spPr>
          <a:xfrm>
            <a:off x="3131840" y="4143489"/>
            <a:ext cx="432048" cy="559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6228184" y="3645025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Core 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796136" y="4143489"/>
            <a:ext cx="432048" cy="559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979712" y="5373218"/>
            <a:ext cx="540060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 smtClean="0">
                <a:solidFill>
                  <a:schemeClr val="tx1"/>
                </a:solidFill>
              </a:rPr>
              <a:t>Memory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>
            <a:stCxn id="52" idx="0"/>
            <a:endCxn id="6" idx="2"/>
          </p:cNvCxnSpPr>
          <p:nvPr/>
        </p:nvCxnSpPr>
        <p:spPr>
          <a:xfrm rot="5400000" flipH="1" flipV="1">
            <a:off x="4499992" y="5193198"/>
            <a:ext cx="360041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79512" y="3068960"/>
            <a:ext cx="167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produce  1  R</a:t>
            </a:r>
            <a:r>
              <a:rPr lang="en-US" altLang="zh-TW" sz="2000" b="1" baseline="-25000" dirty="0" smtClean="0">
                <a:latin typeface="+mn-lt"/>
              </a:rPr>
              <a:t>A</a:t>
            </a:r>
            <a:endParaRPr lang="zh-TW" altLang="en-US" sz="2000" b="1" baseline="-25000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9512" y="3861048"/>
            <a:ext cx="166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produce  2  R</a:t>
            </a:r>
            <a:r>
              <a:rPr lang="en-US" altLang="zh-TW" sz="2000" b="1" baseline="-25000" dirty="0" smtClean="0">
                <a:latin typeface="+mn-lt"/>
              </a:rPr>
              <a:t>B</a:t>
            </a:r>
            <a:endParaRPr lang="zh-TW" altLang="en-US" sz="2000" b="1" baseline="-25000" dirty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389674" y="3140968"/>
            <a:ext cx="175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consume  1  R</a:t>
            </a:r>
            <a:r>
              <a:rPr lang="en-US" altLang="zh-TW" sz="2000" b="1" baseline="-25000" dirty="0" smtClean="0">
                <a:latin typeface="+mn-lt"/>
              </a:rPr>
              <a:t>A</a:t>
            </a:r>
            <a:endParaRPr lang="zh-TW" altLang="en-US" sz="2000" b="1" baseline="-25000" dirty="0">
              <a:latin typeface="+mn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397688" y="3861048"/>
            <a:ext cx="174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consume  2  R</a:t>
            </a:r>
            <a:r>
              <a:rPr lang="en-US" altLang="zh-TW" sz="2000" b="1" baseline="-25000" dirty="0" smtClean="0">
                <a:latin typeface="+mn-lt"/>
              </a:rPr>
              <a:t>B</a:t>
            </a:r>
            <a:endParaRPr lang="zh-TW" altLang="en-US" sz="2000" b="1" baseline="-25000" dirty="0">
              <a:latin typeface="+mn-lt"/>
            </a:endParaRPr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0"/>
            <a:ext cx="4788024" cy="305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4211960" y="1556792"/>
            <a:ext cx="57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 ptsTypes="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DSWP on commodity CMP</a:t>
            </a:r>
            <a:endParaRPr lang="zh-TW" altLang="en-US" smtClean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4313" y="1428750"/>
            <a:ext cx="6511925" cy="5257800"/>
          </a:xfrm>
        </p:spPr>
      </p:pic>
      <p:sp>
        <p:nvSpPr>
          <p:cNvPr id="14340" name="文字方塊 7"/>
          <p:cNvSpPr txBox="1">
            <a:spLocks noChangeArrowheads="1"/>
          </p:cNvSpPr>
          <p:nvPr/>
        </p:nvSpPr>
        <p:spPr bwMode="auto">
          <a:xfrm>
            <a:off x="6643688" y="2928938"/>
            <a:ext cx="2346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400" b="1">
                <a:solidFill>
                  <a:srgbClr val="FF0000"/>
                </a:solidFill>
                <a:latin typeface="Calibri" pitchFamily="34" charset="0"/>
              </a:rPr>
              <a:t>NO Sync Array</a:t>
            </a:r>
            <a:endParaRPr kumimoji="0" lang="zh-TW" altLang="en-US" sz="24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0D02D0-B0FC-4BBF-B31D-C3E58A93BE18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B66B70-B7BC-460B-A2CE-70A5E44C3456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DSWP on commodity CMP</a:t>
            </a:r>
            <a:endParaRPr lang="zh-TW" altLang="en-US" smtClean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43063" y="1531938"/>
            <a:ext cx="6242050" cy="4968875"/>
          </a:xfrm>
        </p:spPr>
      </p:pic>
      <p:sp>
        <p:nvSpPr>
          <p:cNvPr id="6" name="矩形 5"/>
          <p:cNvSpPr/>
          <p:nvPr/>
        </p:nvSpPr>
        <p:spPr>
          <a:xfrm>
            <a:off x="2857500" y="4143375"/>
            <a:ext cx="214313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71938" y="4572000"/>
            <a:ext cx="214312" cy="71437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57813" y="4357688"/>
            <a:ext cx="214312" cy="92868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43688" y="4429125"/>
            <a:ext cx="214312" cy="857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055A1-500E-43B8-9A7A-7DF2A98258F0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F8783E-5618-4D3C-978C-36068819A86C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Introduction</a:t>
            </a:r>
            <a:endParaRPr lang="zh-TW" altLang="en-US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Decoupled Software Pipelining (DSWP) exploits the fine-grained pipeline parallelism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Fast communication and synchronization  mechanisms are not only need but also necessary for DSWP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B3455-B94B-4886-B736-56959C6DAA3A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9E7B79-0F83-4A04-9709-933850DE00AB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Such mechanisms are not efficiently supported in hardware on existing multi-core platforms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We propose a C++ template </a:t>
            </a:r>
            <a:r>
              <a:rPr lang="en-US" altLang="zh-TW" i="1" dirty="0" smtClean="0"/>
              <a:t>class </a:t>
            </a:r>
            <a:r>
              <a:rPr lang="en-US" altLang="zh-TW" i="1" dirty="0" err="1" smtClean="0"/>
              <a:t>QueueBuffer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to implement such mechanisms for DSWP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11786A-8908-43D6-B937-60FA341C789B}" type="datetime1">
              <a:rPr lang="zh-TW" altLang="en-US" smtClean="0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29848-A6F0-43AA-8EC7-6BA5C4F66CFB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Memory Coherence and Consistency</a:t>
            </a:r>
          </a:p>
          <a:p>
            <a:pPr eaLnBrk="1" hangingPunct="1"/>
            <a:r>
              <a:rPr lang="en-US" altLang="zh-TW" smtClean="0"/>
              <a:t>Lock-freedom</a:t>
            </a:r>
          </a:p>
          <a:p>
            <a:pPr eaLnBrk="1" hangingPunct="1"/>
            <a:r>
              <a:rPr lang="en-US" altLang="zh-TW" smtClean="0"/>
              <a:t>Cache-friendliness</a:t>
            </a:r>
          </a:p>
          <a:p>
            <a:pPr eaLnBrk="1" hangingPunct="1"/>
            <a:r>
              <a:rPr lang="en-US" altLang="zh-TW" smtClean="0"/>
              <a:t>Implementation and Verification</a:t>
            </a:r>
          </a:p>
          <a:p>
            <a:pPr eaLnBrk="1" hangingPunct="1"/>
            <a:r>
              <a:rPr lang="en-US" altLang="zh-TW" smtClean="0"/>
              <a:t>Experiment</a:t>
            </a:r>
          </a:p>
          <a:p>
            <a:pPr eaLnBrk="1" hangingPunct="1"/>
            <a:r>
              <a:rPr lang="en-US" altLang="zh-TW" smtClean="0"/>
              <a:t>Related Work</a:t>
            </a:r>
          </a:p>
          <a:p>
            <a:pPr eaLnBrk="1" hangingPunct="1"/>
            <a:r>
              <a:rPr lang="en-US" altLang="zh-TW" smtClean="0"/>
              <a:t>Conclusion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29537-6F1C-4E2D-A5BF-022AF501DAF7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6EFD1D-6F7F-4291-BEDD-BB0B563315F2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Memory coherence &amp; consistency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Memory coherence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>
                <a:solidFill>
                  <a:srgbClr val="00B050"/>
                </a:solidFill>
                <a:cs typeface="Times New Roman" pitchFamily="18" charset="0"/>
              </a:rPr>
              <a:t>What</a:t>
            </a:r>
            <a:r>
              <a:rPr lang="en-US" altLang="zh-TW" smtClean="0">
                <a:cs typeface="Times New Roman" pitchFamily="18" charset="0"/>
              </a:rPr>
              <a:t> values can be return by a read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>
                <a:cs typeface="Times New Roman" pitchFamily="18" charset="0"/>
              </a:rPr>
              <a:t>The behavior of reads and writes to the </a:t>
            </a:r>
            <a:r>
              <a:rPr lang="en-US" altLang="zh-TW" smtClean="0">
                <a:solidFill>
                  <a:srgbClr val="0070C0"/>
                </a:solidFill>
                <a:cs typeface="Times New Roman" pitchFamily="18" charset="0"/>
              </a:rPr>
              <a:t>same memory locations</a:t>
            </a:r>
          </a:p>
          <a:p>
            <a:r>
              <a:rPr lang="en-US" altLang="zh-TW" smtClean="0"/>
              <a:t>Memory consistency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>
                <a:solidFill>
                  <a:srgbClr val="00B050"/>
                </a:solidFill>
                <a:cs typeface="Times New Roman" pitchFamily="18" charset="0"/>
              </a:rPr>
              <a:t>When</a:t>
            </a:r>
            <a:r>
              <a:rPr lang="en-US" altLang="zh-TW" smtClean="0">
                <a:cs typeface="Times New Roman" pitchFamily="18" charset="0"/>
              </a:rPr>
              <a:t> a written value will be returned by a read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>
                <a:cs typeface="Times New Roman" pitchFamily="18" charset="0"/>
              </a:rPr>
              <a:t>The behavior of reads and writes with respect to accesses </a:t>
            </a:r>
            <a:r>
              <a:rPr lang="en-US" altLang="zh-TW" smtClean="0">
                <a:solidFill>
                  <a:srgbClr val="0070C0"/>
                </a:solidFill>
                <a:cs typeface="Times New Roman" pitchFamily="18" charset="0"/>
              </a:rPr>
              <a:t>different memory locations</a:t>
            </a:r>
            <a:endParaRPr lang="zh-TW" altLang="en-US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D574-F400-4023-8A4F-D692E086E4D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9CA425-6886-4012-B8F2-D6C39313D4C0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Memory Coherence</a:t>
            </a:r>
            <a:endParaRPr lang="zh-TW" altLang="en-US" smtClean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altLang="zh-TW" sz="3200" smtClean="0">
                <a:solidFill>
                  <a:srgbClr val="00B050"/>
                </a:solidFill>
                <a:cs typeface="Times New Roman" pitchFamily="18" charset="0"/>
              </a:rPr>
              <a:t>What </a:t>
            </a:r>
            <a:r>
              <a:rPr lang="en-US" altLang="zh-TW" sz="3200" smtClean="0">
                <a:cs typeface="Times New Roman" pitchFamily="18" charset="0"/>
              </a:rPr>
              <a:t>values</a:t>
            </a:r>
            <a:r>
              <a:rPr lang="en-US" altLang="zh-TW" sz="320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TW" sz="3200" smtClean="0">
                <a:cs typeface="Times New Roman" pitchFamily="18" charset="0"/>
              </a:rPr>
              <a:t>can be return by a read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zh-TW" sz="3200" smtClean="0">
                <a:cs typeface="Times New Roman" pitchFamily="18" charset="0"/>
              </a:rPr>
              <a:t>The behavior of reads and writes to the </a:t>
            </a:r>
            <a:r>
              <a:rPr lang="en-US" altLang="zh-TW" sz="3200" smtClean="0">
                <a:solidFill>
                  <a:srgbClr val="0070C0"/>
                </a:solidFill>
                <a:cs typeface="Times New Roman" pitchFamily="18" charset="0"/>
              </a:rPr>
              <a:t>same memory locations</a:t>
            </a:r>
          </a:p>
          <a:p>
            <a:pPr marL="342900" lvl="1" indent="-342900">
              <a:buFont typeface="Arial" charset="0"/>
              <a:buChar char="•"/>
            </a:pPr>
            <a:endParaRPr lang="en-US" altLang="zh-TW" smtClean="0">
              <a:cs typeface="Times New Roman" pitchFamily="18" charset="0"/>
            </a:endParaRPr>
          </a:p>
          <a:p>
            <a:endParaRPr lang="zh-TW" altLang="en-US" smtClean="0"/>
          </a:p>
        </p:txBody>
      </p:sp>
      <p:sp>
        <p:nvSpPr>
          <p:cNvPr id="20484" name="文字方塊 4"/>
          <p:cNvSpPr txBox="1">
            <a:spLocks noChangeArrowheads="1"/>
          </p:cNvSpPr>
          <p:nvPr/>
        </p:nvSpPr>
        <p:spPr bwMode="auto">
          <a:xfrm>
            <a:off x="2843213" y="3500438"/>
            <a:ext cx="49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P1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0485" name="文字方塊 5"/>
          <p:cNvSpPr txBox="1">
            <a:spLocks noChangeArrowheads="1"/>
          </p:cNvSpPr>
          <p:nvPr/>
        </p:nvSpPr>
        <p:spPr bwMode="auto">
          <a:xfrm>
            <a:off x="5724525" y="3500438"/>
            <a:ext cx="560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P2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8538" y="5084763"/>
            <a:ext cx="1797050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A(10)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8263" y="5084763"/>
            <a:ext cx="1800225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A(10)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rot="5400000">
            <a:off x="5544344" y="4472782"/>
            <a:ext cx="936625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>
            <a:off x="2520156" y="4472782"/>
            <a:ext cx="93662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文字方塊 11"/>
          <p:cNvSpPr txBox="1">
            <a:spLocks noChangeArrowheads="1"/>
          </p:cNvSpPr>
          <p:nvPr/>
        </p:nvSpPr>
        <p:spPr bwMode="auto">
          <a:xfrm>
            <a:off x="6084888" y="4221163"/>
            <a:ext cx="1077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W</a:t>
            </a:r>
            <a:r>
              <a:rPr lang="en-US" altLang="zh-TW" sz="2400" b="1" baseline="-25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altLang="zh-TW" sz="2400" b="1" dirty="0">
                <a:latin typeface="+mn-lt"/>
              </a:rPr>
              <a:t>(20)</a:t>
            </a:r>
            <a:endParaRPr lang="zh-TW" altLang="en-US" sz="2400" b="1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rot="5400000" flipH="1" flipV="1">
            <a:off x="2736056" y="4472782"/>
            <a:ext cx="93662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文字方塊 18"/>
          <p:cNvSpPr txBox="1">
            <a:spLocks noChangeArrowheads="1"/>
          </p:cNvSpPr>
          <p:nvPr/>
        </p:nvSpPr>
        <p:spPr bwMode="auto">
          <a:xfrm>
            <a:off x="2339975" y="4221163"/>
            <a:ext cx="482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R</a:t>
            </a:r>
            <a:r>
              <a:rPr lang="en-US" altLang="zh-TW" sz="2400" b="1" baseline="-25000" dirty="0">
                <a:solidFill>
                  <a:srgbClr val="0070C0"/>
                </a:solidFill>
                <a:latin typeface="+mn-lt"/>
              </a:rPr>
              <a:t>A</a:t>
            </a:r>
            <a:endParaRPr lang="zh-TW" altLang="en-US" sz="2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0493" name="文字方塊 19"/>
          <p:cNvSpPr txBox="1">
            <a:spLocks noChangeArrowheads="1"/>
          </p:cNvSpPr>
          <p:nvPr/>
        </p:nvSpPr>
        <p:spPr bwMode="auto">
          <a:xfrm>
            <a:off x="3276600" y="4221163"/>
            <a:ext cx="49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srgbClr val="00B050"/>
                </a:solidFill>
                <a:latin typeface="+mn-lt"/>
              </a:rPr>
              <a:t>20</a:t>
            </a:r>
            <a:endParaRPr lang="zh-TW" alt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0494" name="文字方塊 18"/>
          <p:cNvSpPr txBox="1">
            <a:spLocks noChangeArrowheads="1"/>
          </p:cNvSpPr>
          <p:nvPr/>
        </p:nvSpPr>
        <p:spPr bwMode="auto">
          <a:xfrm>
            <a:off x="1908175" y="5013325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$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0495" name="文字方塊 19"/>
          <p:cNvSpPr txBox="1">
            <a:spLocks noChangeArrowheads="1"/>
          </p:cNvSpPr>
          <p:nvPr/>
        </p:nvSpPr>
        <p:spPr bwMode="auto">
          <a:xfrm>
            <a:off x="6948488" y="5013325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$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68538" y="5732463"/>
            <a:ext cx="4679950" cy="936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A(10)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9473" name="文字方塊 21"/>
          <p:cNvSpPr txBox="1">
            <a:spLocks noChangeArrowheads="1"/>
          </p:cNvSpPr>
          <p:nvPr/>
        </p:nvSpPr>
        <p:spPr bwMode="auto">
          <a:xfrm>
            <a:off x="1547813" y="6021388"/>
            <a:ext cx="723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MEM</a:t>
            </a:r>
            <a:endParaRPr lang="zh-TW" altLang="en-US" b="1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588B7-B60F-41A8-81B2-9501650E8FEC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713548-4E3E-4BC9-9CEB-286FA2AAA03E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  <a:p>
            <a:pPr eaLnBrk="1" hangingPunct="1"/>
            <a:r>
              <a:rPr lang="en-US" altLang="zh-TW" smtClean="0"/>
              <a:t>Memory Coherence and Consistency</a:t>
            </a:r>
          </a:p>
          <a:p>
            <a:pPr eaLnBrk="1" hangingPunct="1"/>
            <a:r>
              <a:rPr lang="en-US" altLang="zh-TW" smtClean="0"/>
              <a:t>Lock-freedom</a:t>
            </a:r>
          </a:p>
          <a:p>
            <a:pPr eaLnBrk="1" hangingPunct="1"/>
            <a:r>
              <a:rPr lang="en-US" altLang="zh-TW" smtClean="0"/>
              <a:t>Cache-friendliness</a:t>
            </a:r>
          </a:p>
          <a:p>
            <a:pPr eaLnBrk="1" hangingPunct="1"/>
            <a:r>
              <a:rPr lang="en-US" altLang="zh-TW" smtClean="0"/>
              <a:t>Implementation and</a:t>
            </a:r>
            <a:r>
              <a:rPr lang="en-US" altLang="zh-TW" smtClean="0">
                <a:solidFill>
                  <a:srgbClr val="FF0000"/>
                </a:solidFill>
              </a:rPr>
              <a:t> </a:t>
            </a:r>
            <a:r>
              <a:rPr lang="en-US" altLang="zh-TW" smtClean="0"/>
              <a:t>Verification</a:t>
            </a:r>
          </a:p>
          <a:p>
            <a:pPr eaLnBrk="1" hangingPunct="1"/>
            <a:r>
              <a:rPr lang="en-US" altLang="zh-TW" smtClean="0"/>
              <a:t>Experiment</a:t>
            </a:r>
          </a:p>
          <a:p>
            <a:pPr eaLnBrk="1" hangingPunct="1"/>
            <a:r>
              <a:rPr lang="en-US" altLang="zh-TW" smtClean="0"/>
              <a:t>Related Work</a:t>
            </a:r>
          </a:p>
          <a:p>
            <a:pPr eaLnBrk="1" hangingPunct="1"/>
            <a:r>
              <a:rPr lang="en-US" altLang="zh-TW" smtClean="0"/>
              <a:t>Conclusion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2F030-B3D3-4FF2-A825-671BBC92EE7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EA5B80-1291-47A4-A5A0-D48C82BC7FAB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Memory Consistency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70C0"/>
                </a:solidFill>
                <a:cs typeface="Times New Roman" pitchFamily="18" charset="0"/>
              </a:rPr>
              <a:t>When</a:t>
            </a:r>
            <a:r>
              <a:rPr lang="en-US" altLang="zh-TW" smtClean="0">
                <a:cs typeface="Times New Roman" pitchFamily="18" charset="0"/>
              </a:rPr>
              <a:t> a written value will be returned by a read</a:t>
            </a:r>
          </a:p>
          <a:p>
            <a:r>
              <a:rPr lang="en-US" altLang="zh-TW" smtClean="0">
                <a:cs typeface="Times New Roman" pitchFamily="18" charset="0"/>
              </a:rPr>
              <a:t>The behavior of reads and writes with respect to accesses </a:t>
            </a:r>
            <a:r>
              <a:rPr lang="en-US" altLang="zh-TW" smtClean="0">
                <a:solidFill>
                  <a:srgbClr val="00B050"/>
                </a:solidFill>
                <a:cs typeface="Times New Roman" pitchFamily="18" charset="0"/>
              </a:rPr>
              <a:t>different memory locations</a:t>
            </a:r>
            <a:endParaRPr lang="zh-TW" altLang="en-US" smtClean="0">
              <a:solidFill>
                <a:srgbClr val="00B050"/>
              </a:solidFill>
              <a:cs typeface="Times New Roman" pitchFamily="18" charset="0"/>
            </a:endParaRPr>
          </a:p>
          <a:p>
            <a:endParaRPr lang="zh-TW" altLang="en-US" smtClean="0"/>
          </a:p>
        </p:txBody>
      </p:sp>
      <p:sp>
        <p:nvSpPr>
          <p:cNvPr id="21508" name="文字方塊 3"/>
          <p:cNvSpPr txBox="1">
            <a:spLocks noChangeArrowheads="1"/>
          </p:cNvSpPr>
          <p:nvPr/>
        </p:nvSpPr>
        <p:spPr bwMode="auto">
          <a:xfrm>
            <a:off x="2916238" y="4149725"/>
            <a:ext cx="49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P1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1509" name="文字方塊 4"/>
          <p:cNvSpPr txBox="1">
            <a:spLocks noChangeArrowheads="1"/>
          </p:cNvSpPr>
          <p:nvPr/>
        </p:nvSpPr>
        <p:spPr bwMode="auto">
          <a:xfrm>
            <a:off x="5795963" y="4149725"/>
            <a:ext cx="5619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P2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1510" name="文字方塊 5"/>
          <p:cNvSpPr txBox="1">
            <a:spLocks noChangeArrowheads="1"/>
          </p:cNvSpPr>
          <p:nvPr/>
        </p:nvSpPr>
        <p:spPr bwMode="auto">
          <a:xfrm>
            <a:off x="2268538" y="4797425"/>
            <a:ext cx="20939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A = 1   // W</a:t>
            </a:r>
            <a:r>
              <a:rPr lang="en-US" altLang="zh-TW" sz="2400" b="1" baseline="-25000" dirty="0">
                <a:solidFill>
                  <a:srgbClr val="00B050"/>
                </a:solidFill>
                <a:latin typeface="+mn-lt"/>
              </a:rPr>
              <a:t>A</a:t>
            </a:r>
            <a:r>
              <a:rPr lang="en-US" altLang="zh-TW" sz="2400" b="1" dirty="0">
                <a:latin typeface="+mn-lt"/>
              </a:rPr>
              <a:t>(1)</a:t>
            </a:r>
          </a:p>
          <a:p>
            <a:pPr>
              <a:defRPr/>
            </a:pPr>
            <a:r>
              <a:rPr lang="en-US" altLang="zh-TW" sz="2400" b="1" dirty="0">
                <a:solidFill>
                  <a:srgbClr val="0070C0"/>
                </a:solidFill>
                <a:latin typeface="+mn-lt"/>
              </a:rPr>
              <a:t>R1 = B   </a:t>
            </a:r>
            <a:r>
              <a:rPr lang="en-US" altLang="zh-TW" sz="2400" b="1" dirty="0">
                <a:latin typeface="+mn-lt"/>
              </a:rPr>
              <a:t>// R</a:t>
            </a:r>
            <a:r>
              <a:rPr lang="en-US" altLang="zh-TW" sz="2400" b="1" baseline="-25000" dirty="0">
                <a:solidFill>
                  <a:srgbClr val="00B050"/>
                </a:solidFill>
                <a:latin typeface="+mn-lt"/>
              </a:rPr>
              <a:t>B</a:t>
            </a:r>
            <a:r>
              <a:rPr lang="en-US" altLang="zh-TW" sz="2400" b="1" dirty="0">
                <a:latin typeface="+mn-lt"/>
              </a:rPr>
              <a:t> 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1511" name="文字方塊 6"/>
          <p:cNvSpPr txBox="1">
            <a:spLocks noChangeArrowheads="1"/>
          </p:cNvSpPr>
          <p:nvPr/>
        </p:nvSpPr>
        <p:spPr bwMode="auto">
          <a:xfrm>
            <a:off x="5148263" y="4797425"/>
            <a:ext cx="23034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srgbClr val="0070C0"/>
                </a:solidFill>
                <a:latin typeface="+mn-lt"/>
              </a:rPr>
              <a:t>B = 1   </a:t>
            </a:r>
            <a:r>
              <a:rPr lang="en-US" altLang="zh-TW" sz="2400" b="1" dirty="0">
                <a:latin typeface="+mn-lt"/>
              </a:rPr>
              <a:t>// W</a:t>
            </a:r>
            <a:r>
              <a:rPr lang="en-US" altLang="zh-TW" sz="2400" b="1" baseline="-25000" dirty="0">
                <a:latin typeface="+mn-lt"/>
              </a:rPr>
              <a:t>B</a:t>
            </a:r>
            <a:r>
              <a:rPr lang="en-US" altLang="zh-TW" sz="2400" b="1" dirty="0">
                <a:latin typeface="+mn-lt"/>
              </a:rPr>
              <a:t>(1)</a:t>
            </a:r>
          </a:p>
          <a:p>
            <a:pPr>
              <a:defRPr/>
            </a:pPr>
            <a:r>
              <a:rPr lang="en-US" altLang="zh-TW" sz="2400" b="1" dirty="0">
                <a:latin typeface="+mn-lt"/>
              </a:rPr>
              <a:t>R2 = A   // R</a:t>
            </a:r>
            <a:r>
              <a:rPr lang="en-US" altLang="zh-TW" sz="2400" b="1" baseline="-25000" dirty="0">
                <a:latin typeface="+mn-lt"/>
              </a:rPr>
              <a:t>A</a:t>
            </a:r>
            <a:r>
              <a:rPr lang="en-US" altLang="zh-TW" sz="2400" b="1" dirty="0">
                <a:latin typeface="+mn-lt"/>
              </a:rPr>
              <a:t> 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72416-390B-4A75-9C66-ECE45F9DFDF3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34DA3D-BDB9-4F99-9C49-367B1BF096D2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Memory Consistency</a:t>
            </a:r>
            <a:endParaRPr lang="zh-TW" altLang="en-US" smtClean="0"/>
          </a:p>
        </p:txBody>
      </p:sp>
      <p:sp>
        <p:nvSpPr>
          <p:cNvPr id="22531" name="文字方塊 3"/>
          <p:cNvSpPr txBox="1">
            <a:spLocks noChangeArrowheads="1"/>
          </p:cNvSpPr>
          <p:nvPr/>
        </p:nvSpPr>
        <p:spPr bwMode="auto">
          <a:xfrm>
            <a:off x="2700338" y="1484313"/>
            <a:ext cx="49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P1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2532" name="文字方塊 4"/>
          <p:cNvSpPr txBox="1">
            <a:spLocks noChangeArrowheads="1"/>
          </p:cNvSpPr>
          <p:nvPr/>
        </p:nvSpPr>
        <p:spPr bwMode="auto">
          <a:xfrm>
            <a:off x="5724525" y="1484313"/>
            <a:ext cx="5619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P2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2533" name="文字方塊 5"/>
          <p:cNvSpPr txBox="1">
            <a:spLocks noChangeArrowheads="1"/>
          </p:cNvSpPr>
          <p:nvPr/>
        </p:nvSpPr>
        <p:spPr bwMode="auto">
          <a:xfrm>
            <a:off x="2052638" y="1989138"/>
            <a:ext cx="20939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A = 1   // W</a:t>
            </a:r>
            <a:r>
              <a:rPr lang="en-US" altLang="zh-TW" sz="2400" b="1" baseline="-25000" dirty="0">
                <a:solidFill>
                  <a:srgbClr val="00B050"/>
                </a:solidFill>
                <a:latin typeface="+mn-lt"/>
              </a:rPr>
              <a:t>A</a:t>
            </a:r>
            <a:r>
              <a:rPr lang="en-US" altLang="zh-TW" sz="2400" b="1" dirty="0">
                <a:latin typeface="+mn-lt"/>
              </a:rPr>
              <a:t>(1)</a:t>
            </a:r>
          </a:p>
          <a:p>
            <a:pPr>
              <a:defRPr/>
            </a:pPr>
            <a:r>
              <a:rPr lang="en-US" altLang="zh-TW" sz="2400" b="1" dirty="0">
                <a:solidFill>
                  <a:srgbClr val="0070C0"/>
                </a:solidFill>
                <a:latin typeface="+mn-lt"/>
              </a:rPr>
              <a:t>R1 = B   </a:t>
            </a:r>
            <a:r>
              <a:rPr lang="en-US" altLang="zh-TW" sz="2400" b="1" dirty="0">
                <a:latin typeface="+mn-lt"/>
              </a:rPr>
              <a:t>// R</a:t>
            </a:r>
            <a:r>
              <a:rPr lang="en-US" altLang="zh-TW" sz="2400" b="1" baseline="-25000" dirty="0">
                <a:solidFill>
                  <a:srgbClr val="00B050"/>
                </a:solidFill>
                <a:latin typeface="+mn-lt"/>
              </a:rPr>
              <a:t>B</a:t>
            </a:r>
            <a:r>
              <a:rPr lang="en-US" altLang="zh-TW" sz="2400" b="1" dirty="0">
                <a:latin typeface="+mn-lt"/>
              </a:rPr>
              <a:t> 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2534" name="文字方塊 6"/>
          <p:cNvSpPr txBox="1">
            <a:spLocks noChangeArrowheads="1"/>
          </p:cNvSpPr>
          <p:nvPr/>
        </p:nvSpPr>
        <p:spPr bwMode="auto">
          <a:xfrm>
            <a:off x="5076825" y="1989138"/>
            <a:ext cx="23034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srgbClr val="0070C0"/>
                </a:solidFill>
                <a:latin typeface="+mn-lt"/>
              </a:rPr>
              <a:t>B = 1   </a:t>
            </a:r>
            <a:r>
              <a:rPr lang="en-US" altLang="zh-TW" sz="2400" b="1" dirty="0">
                <a:latin typeface="+mn-lt"/>
              </a:rPr>
              <a:t>// W</a:t>
            </a:r>
            <a:r>
              <a:rPr lang="en-US" altLang="zh-TW" sz="2400" b="1" baseline="-25000" dirty="0">
                <a:latin typeface="+mn-lt"/>
              </a:rPr>
              <a:t>B</a:t>
            </a:r>
            <a:r>
              <a:rPr lang="en-US" altLang="zh-TW" sz="2400" b="1" dirty="0">
                <a:latin typeface="+mn-lt"/>
              </a:rPr>
              <a:t>(1)</a:t>
            </a:r>
          </a:p>
          <a:p>
            <a:pPr>
              <a:defRPr/>
            </a:pPr>
            <a:r>
              <a:rPr lang="en-US" altLang="zh-TW" sz="2400" b="1" dirty="0">
                <a:latin typeface="+mn-lt"/>
              </a:rPr>
              <a:t>R2 = A   // R</a:t>
            </a:r>
            <a:r>
              <a:rPr lang="en-US" altLang="zh-TW" sz="2400" b="1" baseline="-25000" dirty="0">
                <a:latin typeface="+mn-lt"/>
              </a:rPr>
              <a:t>A</a:t>
            </a:r>
            <a:r>
              <a:rPr lang="en-US" altLang="zh-TW" sz="2400" b="1" dirty="0">
                <a:latin typeface="+mn-lt"/>
              </a:rPr>
              <a:t> 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2535" name="文字方塊 4"/>
          <p:cNvSpPr txBox="1">
            <a:spLocks noChangeArrowheads="1"/>
          </p:cNvSpPr>
          <p:nvPr/>
        </p:nvSpPr>
        <p:spPr bwMode="auto">
          <a:xfrm>
            <a:off x="2771775" y="2925763"/>
            <a:ext cx="49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P1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2536" name="文字方塊 5"/>
          <p:cNvSpPr txBox="1">
            <a:spLocks noChangeArrowheads="1"/>
          </p:cNvSpPr>
          <p:nvPr/>
        </p:nvSpPr>
        <p:spPr bwMode="auto">
          <a:xfrm>
            <a:off x="5795963" y="2925763"/>
            <a:ext cx="560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P2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8538" y="4725988"/>
            <a:ext cx="1798637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8263" y="4725988"/>
            <a:ext cx="1800225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endCxn id="10" idx="0"/>
          </p:cNvCxnSpPr>
          <p:nvPr/>
        </p:nvCxnSpPr>
        <p:spPr>
          <a:xfrm rot="16200000" flipH="1">
            <a:off x="5309394" y="3987007"/>
            <a:ext cx="1441450" cy="36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2303462" y="4041776"/>
            <a:ext cx="13684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1" name="文字方塊 18"/>
          <p:cNvSpPr txBox="1">
            <a:spLocks noChangeArrowheads="1"/>
          </p:cNvSpPr>
          <p:nvPr/>
        </p:nvSpPr>
        <p:spPr bwMode="auto">
          <a:xfrm>
            <a:off x="2339975" y="3862388"/>
            <a:ext cx="47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R</a:t>
            </a:r>
            <a:r>
              <a:rPr lang="en-US" altLang="zh-TW" sz="2400" b="1" baseline="-25000" dirty="0">
                <a:solidFill>
                  <a:srgbClr val="00B050"/>
                </a:solidFill>
                <a:latin typeface="+mn-lt"/>
              </a:rPr>
              <a:t>B</a:t>
            </a:r>
            <a:endParaRPr lang="zh-TW" alt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2542" name="文字方塊 18"/>
          <p:cNvSpPr txBox="1">
            <a:spLocks noChangeArrowheads="1"/>
          </p:cNvSpPr>
          <p:nvPr/>
        </p:nvSpPr>
        <p:spPr bwMode="auto">
          <a:xfrm>
            <a:off x="1908175" y="465455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$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2543" name="文字方塊 19"/>
          <p:cNvSpPr txBox="1">
            <a:spLocks noChangeArrowheads="1"/>
          </p:cNvSpPr>
          <p:nvPr/>
        </p:nvSpPr>
        <p:spPr bwMode="auto">
          <a:xfrm>
            <a:off x="6948488" y="465455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$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68538" y="5516563"/>
            <a:ext cx="4679950" cy="793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A(0)</a:t>
            </a:r>
          </a:p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B(0)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2545" name="文字方塊 21"/>
          <p:cNvSpPr txBox="1">
            <a:spLocks noChangeArrowheads="1"/>
          </p:cNvSpPr>
          <p:nvPr/>
        </p:nvSpPr>
        <p:spPr bwMode="auto">
          <a:xfrm>
            <a:off x="1331913" y="5661025"/>
            <a:ext cx="87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MEM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03575" y="3789363"/>
            <a:ext cx="720725" cy="576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W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A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rot="5400000">
            <a:off x="5869781" y="5301457"/>
            <a:ext cx="4302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>
            <a:off x="2772569" y="5301456"/>
            <a:ext cx="431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圖案 20"/>
          <p:cNvCxnSpPr>
            <a:endCxn id="18" idx="0"/>
          </p:cNvCxnSpPr>
          <p:nvPr/>
        </p:nvCxnSpPr>
        <p:spPr>
          <a:xfrm>
            <a:off x="2987675" y="3573463"/>
            <a:ext cx="576263" cy="2159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8" idx="2"/>
          </p:cNvCxnSpPr>
          <p:nvPr/>
        </p:nvCxnSpPr>
        <p:spPr>
          <a:xfrm rot="5400000">
            <a:off x="3382962" y="4545013"/>
            <a:ext cx="36036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27763" y="3789363"/>
            <a:ext cx="720725" cy="576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W</a:t>
            </a:r>
            <a:r>
              <a:rPr lang="en-US" altLang="zh-TW" sz="2400" b="1" baseline="-25000" dirty="0">
                <a:solidFill>
                  <a:schemeClr val="tx1"/>
                </a:solidFill>
              </a:rPr>
              <a:t>B</a:t>
            </a:r>
            <a:endParaRPr lang="zh-TW" altLang="en-US" sz="2400" b="1" baseline="-25000" dirty="0">
              <a:solidFill>
                <a:schemeClr val="tx1"/>
              </a:solidFill>
            </a:endParaRPr>
          </a:p>
        </p:txBody>
      </p:sp>
      <p:cxnSp>
        <p:nvCxnSpPr>
          <p:cNvPr id="24" name="圖案 23"/>
          <p:cNvCxnSpPr>
            <a:endCxn id="23" idx="0"/>
          </p:cNvCxnSpPr>
          <p:nvPr/>
        </p:nvCxnSpPr>
        <p:spPr>
          <a:xfrm>
            <a:off x="6011863" y="3573463"/>
            <a:ext cx="576262" cy="2159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2"/>
          </p:cNvCxnSpPr>
          <p:nvPr/>
        </p:nvCxnSpPr>
        <p:spPr>
          <a:xfrm rot="5400000">
            <a:off x="6408737" y="4545013"/>
            <a:ext cx="36036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4" name="文字方塊 50"/>
          <p:cNvSpPr txBox="1">
            <a:spLocks noChangeArrowheads="1"/>
          </p:cNvSpPr>
          <p:nvPr/>
        </p:nvSpPr>
        <p:spPr bwMode="auto">
          <a:xfrm>
            <a:off x="3995738" y="3860800"/>
            <a:ext cx="5032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SB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2555" name="文字方塊 52"/>
          <p:cNvSpPr txBox="1">
            <a:spLocks noChangeArrowheads="1"/>
          </p:cNvSpPr>
          <p:nvPr/>
        </p:nvSpPr>
        <p:spPr bwMode="auto">
          <a:xfrm>
            <a:off x="7019925" y="3860800"/>
            <a:ext cx="503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SB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2556" name="文字方塊 18"/>
          <p:cNvSpPr txBox="1">
            <a:spLocks noChangeArrowheads="1"/>
          </p:cNvSpPr>
          <p:nvPr/>
        </p:nvSpPr>
        <p:spPr bwMode="auto">
          <a:xfrm>
            <a:off x="5435600" y="3860800"/>
            <a:ext cx="482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R</a:t>
            </a:r>
            <a:r>
              <a:rPr lang="en-US" altLang="zh-TW" sz="2400" b="1" baseline="-25000" dirty="0">
                <a:latin typeface="+mn-lt"/>
              </a:rPr>
              <a:t>A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D87CE-EA79-4421-8987-AC5EE9493C0D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33" name="日期版面配置區 3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BB3503-6283-4D0B-88A1-B805F0663BC0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Sequential consistency</a:t>
            </a:r>
            <a:endParaRPr lang="zh-TW" altLang="en-US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Most commonly used memory consistency model</a:t>
            </a:r>
          </a:p>
          <a:p>
            <a:pPr eaLnBrk="1" hangingPunct="1"/>
            <a:r>
              <a:rPr lang="en-US" altLang="zh-TW" smtClean="0"/>
              <a:t>Definition of </a:t>
            </a:r>
            <a:r>
              <a:rPr lang="en-US" altLang="zh-TW" i="1" smtClean="0"/>
              <a:t>sequential consistency </a:t>
            </a:r>
            <a:r>
              <a:rPr lang="en-US" altLang="zh-TW" smtClean="0"/>
              <a:t>(SC)</a:t>
            </a:r>
          </a:p>
        </p:txBody>
      </p:sp>
      <p:sp>
        <p:nvSpPr>
          <p:cNvPr id="22532" name="文字方塊 4"/>
          <p:cNvSpPr txBox="1">
            <a:spLocks noChangeArrowheads="1"/>
          </p:cNvSpPr>
          <p:nvPr/>
        </p:nvSpPr>
        <p:spPr bwMode="auto">
          <a:xfrm>
            <a:off x="900113" y="3429000"/>
            <a:ext cx="79803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[A multiprocessor is sequentially consistent if] the result of any</a:t>
            </a:r>
          </a:p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execution is the same as if the operations of all the processors</a:t>
            </a:r>
          </a:p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were executed in some sequential order, and the operations of</a:t>
            </a:r>
          </a:p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each individual processor appear in this sequence in the order</a:t>
            </a:r>
          </a:p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specified by its program.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C16B5-C2B0-4367-A42A-AA81166BC6E3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744457-9E2B-4720-A828-DA717CAD6105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Sequential consistency</a:t>
            </a:r>
            <a:endParaRPr lang="zh-TW" altLang="en-US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Sufficient conditions for SC: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Ordering</a:t>
            </a:r>
          </a:p>
          <a:p>
            <a:pPr lvl="1" eaLnBrk="1" hangingPunct="1">
              <a:buFont typeface="Arial" charset="0"/>
              <a:buNone/>
            </a:pPr>
            <a:endParaRPr lang="en-US" altLang="zh-TW" smtClean="0"/>
          </a:p>
          <a:p>
            <a:pPr lvl="1" eaLnBrk="1" hangingPunct="1">
              <a:buFont typeface="Arial" charset="0"/>
              <a:buNone/>
            </a:pPr>
            <a:endParaRPr lang="en-US" altLang="zh-TW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Atomicity</a:t>
            </a:r>
          </a:p>
        </p:txBody>
      </p:sp>
      <p:sp>
        <p:nvSpPr>
          <p:cNvPr id="23556" name="文字方塊 9"/>
          <p:cNvSpPr txBox="1">
            <a:spLocks noChangeArrowheads="1"/>
          </p:cNvSpPr>
          <p:nvPr/>
        </p:nvSpPr>
        <p:spPr bwMode="auto">
          <a:xfrm>
            <a:off x="1285875" y="2786063"/>
            <a:ext cx="77343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Each processor issues memory requests in the order specified</a:t>
            </a:r>
          </a:p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by its program (</a:t>
            </a:r>
            <a:r>
              <a:rPr kumimoji="0" lang="en-US" altLang="zh-TW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program order</a:t>
            </a:r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3557" name="文字方塊 10"/>
          <p:cNvSpPr txBox="1">
            <a:spLocks noChangeArrowheads="1"/>
          </p:cNvSpPr>
          <p:nvPr/>
        </p:nvSpPr>
        <p:spPr bwMode="auto">
          <a:xfrm>
            <a:off x="1285875" y="4286250"/>
            <a:ext cx="76247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Memory requests from all processors issued to an individual</a:t>
            </a:r>
          </a:p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memory module are serviced from a single FIFO queue.</a:t>
            </a:r>
          </a:p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Issuing a memory request consists of entering the request on</a:t>
            </a:r>
          </a:p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this queue</a:t>
            </a:r>
            <a:endParaRPr kumimoji="0" lang="zh-TW" altLang="en-US" sz="2400">
              <a:latin typeface="Calibri" pitchFamily="34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7C82E-C5FC-4C8E-8EB9-DD5671E6A4BA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FE281-3306-4F7B-954F-C91A5A75B329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Sequential consistency</a:t>
            </a:r>
            <a:endParaRPr lang="zh-TW" altLang="en-US" smtClean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33475" y="1944688"/>
            <a:ext cx="6877050" cy="3838575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E6B27-4E41-4F57-A7CD-684D529E6F24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B56A0C-3FAF-40A5-A2FF-C31B83A325B1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Relaxed Memory Model</a:t>
            </a:r>
            <a:endParaRPr lang="zh-TW" altLang="en-US" smtClean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Sequential consistency (SC)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Maintains all possible orderings: R → R, R → W, W → W, and W → R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Constrains hardware and compiler optimizations</a:t>
            </a:r>
          </a:p>
          <a:p>
            <a:pPr eaLnBrk="1" hangingPunct="1"/>
            <a:r>
              <a:rPr lang="en-US" altLang="zh-TW" smtClean="0"/>
              <a:t>Relaxed memory consistency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Are classified according to the read-and-write orderings that are relaxed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6E80A-50B5-4861-98A6-94707B758EB4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9CB584-E0DC-4D8A-98EF-083D566E143A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Memory Model Issues</a:t>
            </a:r>
            <a:endParaRPr lang="zh-TW" altLang="en-US" smtClean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Varied hardware have different memory models</a:t>
            </a:r>
          </a:p>
          <a:p>
            <a:r>
              <a:rPr lang="en-US" altLang="zh-TW" smtClean="0"/>
              <a:t>Different hardware and OS combinations might have different memory models</a:t>
            </a:r>
          </a:p>
          <a:p>
            <a:r>
              <a:rPr lang="en-US" altLang="zh-TW" smtClean="0"/>
              <a:t>Compilers will reorder memory operations </a:t>
            </a:r>
            <a:r>
              <a:rPr lang="en-US" altLang="zh-TW" i="1" smtClean="0"/>
              <a:t>arbitrarily</a:t>
            </a:r>
            <a:r>
              <a:rPr lang="en-US" altLang="zh-TW" smtClean="0"/>
              <a:t> if the programming languages do not define memory model</a:t>
            </a:r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8F453-ECCE-419A-8AC2-868798D75088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FE720E-F4C1-4C71-8B03-56EE2F25A79A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  <a:p>
            <a:pPr eaLnBrk="1" hangingPunct="1"/>
            <a:r>
              <a:rPr lang="en-US" altLang="zh-TW" smtClean="0"/>
              <a:t>Memory Coherence and Consistency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Lock-freedom</a:t>
            </a:r>
          </a:p>
          <a:p>
            <a:pPr eaLnBrk="1" hangingPunct="1"/>
            <a:r>
              <a:rPr lang="en-US" altLang="zh-TW" smtClean="0"/>
              <a:t>Cache-friendliness</a:t>
            </a:r>
          </a:p>
          <a:p>
            <a:pPr eaLnBrk="1" hangingPunct="1"/>
            <a:r>
              <a:rPr lang="en-US" altLang="zh-TW" smtClean="0"/>
              <a:t>Implementation and Verification</a:t>
            </a:r>
          </a:p>
          <a:p>
            <a:pPr eaLnBrk="1" hangingPunct="1"/>
            <a:r>
              <a:rPr lang="en-US" altLang="zh-TW" smtClean="0"/>
              <a:t>Experiment</a:t>
            </a:r>
          </a:p>
          <a:p>
            <a:pPr eaLnBrk="1" hangingPunct="1"/>
            <a:r>
              <a:rPr lang="en-US" altLang="zh-TW" smtClean="0"/>
              <a:t>Related Work</a:t>
            </a:r>
          </a:p>
          <a:p>
            <a:pPr eaLnBrk="1" hangingPunct="1"/>
            <a:r>
              <a:rPr lang="en-US" altLang="zh-TW" smtClean="0"/>
              <a:t>Conclusion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BCC6C-B22A-4C95-83FA-46ECC027C3B0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EA5B80-1291-47A4-A5A0-D48C82BC7FAB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Lock-free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Lamport proved that a queue for SPSC (single producer single consumer) can be accessed concurrently without explicit lock  only if the multiprocessor system is </a:t>
            </a:r>
            <a:r>
              <a:rPr lang="en-US" altLang="zh-TW" i="1" smtClean="0"/>
              <a:t>sequentially consistent</a:t>
            </a:r>
          </a:p>
          <a:p>
            <a:pPr eaLnBrk="1" hangingPunct="1"/>
            <a:r>
              <a:rPr lang="en-US" altLang="zh-TW" smtClean="0"/>
              <a:t>Most hardware and compilers </a:t>
            </a:r>
            <a:r>
              <a:rPr lang="en-US" altLang="zh-TW" smtClean="0">
                <a:solidFill>
                  <a:srgbClr val="FF0000"/>
                </a:solidFill>
              </a:rPr>
              <a:t>DO NOT</a:t>
            </a:r>
            <a:r>
              <a:rPr lang="en-US" altLang="zh-TW" smtClean="0"/>
              <a:t> maintain sequential consistency</a:t>
            </a:r>
            <a:endParaRPr lang="zh-TW" altLang="en-US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A1BBF-4EC7-4C92-8849-723FABD9AE2B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9F361E-EE06-4373-A60F-1CA2FB2459D2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Ordering</a:t>
            </a:r>
            <a:endParaRPr lang="zh-TW" altLang="en-US" smtClean="0"/>
          </a:p>
        </p:txBody>
      </p:sp>
      <p:sp>
        <p:nvSpPr>
          <p:cNvPr id="2969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Dekker’s and Peterson’s algorithm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0" y="5661025"/>
            <a:ext cx="9144000" cy="78581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chemeClr val="tx1"/>
                </a:solidFill>
              </a:rPr>
              <a:t>Variables flag1 and flag2 cannot  be both zero at the end of execution. Otherwise, mutual exclusion will be violated! </a:t>
            </a:r>
            <a:endParaRPr kumimoji="0" lang="zh-TW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00113" y="2349500"/>
          <a:ext cx="7632330" cy="321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165"/>
                <a:gridCol w="3816165"/>
              </a:tblGrid>
              <a:tr h="5198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Initially</a:t>
                      </a:r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</a:rPr>
                        <a:t> flag1 = flag2 = 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P2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0837">
                <a:tc>
                  <a:txBody>
                    <a:bodyPr/>
                    <a:lstStyle/>
                    <a:p>
                      <a:pPr marL="457200" indent="-457200">
                        <a:buClr>
                          <a:schemeClr val="tx1"/>
                        </a:buClr>
                        <a:buFont typeface="+mj-lt"/>
                        <a:buAutoNum type="arabicPeriod"/>
                      </a:pP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flag1 = 1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if (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flag2</a:t>
                      </a:r>
                      <a:r>
                        <a:rPr lang="en-US" altLang="zh-TW" sz="2400" dirty="0" smtClean="0"/>
                        <a:t> != 0) {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baseline="0" dirty="0" smtClean="0"/>
                        <a:t>  // resolve contention</a:t>
                      </a:r>
                      <a:endParaRPr lang="en-US" altLang="zh-TW" sz="240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}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// enter critical</a:t>
                      </a:r>
                      <a:r>
                        <a:rPr lang="en-US" altLang="zh-TW" sz="2400" baseline="0" dirty="0" smtClean="0"/>
                        <a:t> section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Clr>
                          <a:schemeClr val="tx1"/>
                        </a:buClr>
                        <a:buFont typeface="+mj-lt"/>
                        <a:buAutoNum type="arabicPeriod"/>
                      </a:pP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flag2 = 1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>
                          <a:latin typeface="+mn-lt"/>
                        </a:rPr>
                        <a:t>if (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flag1</a:t>
                      </a:r>
                      <a:r>
                        <a:rPr lang="en-US" altLang="zh-TW" sz="2400" dirty="0" smtClean="0">
                          <a:latin typeface="+mn-lt"/>
                        </a:rPr>
                        <a:t> != 0) {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baseline="0" dirty="0" smtClean="0">
                          <a:latin typeface="+mn-lt"/>
                        </a:rPr>
                        <a:t>  // resolve contention</a:t>
                      </a:r>
                      <a:endParaRPr lang="en-US" altLang="zh-TW" sz="2400" dirty="0" smtClean="0">
                        <a:latin typeface="+mn-lt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>
                          <a:latin typeface="+mn-lt"/>
                        </a:rPr>
                        <a:t>}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>
                          <a:latin typeface="+mn-lt"/>
                        </a:rPr>
                        <a:t>// enter critical</a:t>
                      </a:r>
                      <a:r>
                        <a:rPr lang="en-US" altLang="zh-TW" sz="2400" baseline="0" dirty="0" smtClean="0">
                          <a:latin typeface="+mn-lt"/>
                        </a:rPr>
                        <a:t> section</a:t>
                      </a:r>
                      <a:endParaRPr lang="zh-TW" altLang="en-US" sz="2400" dirty="0" smtClean="0">
                        <a:latin typeface="+mn-lt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AF121-57B5-49AA-9BBF-0259CCD058C9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D781FE-FD03-406F-B3EA-73192DD48E69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Introduction</a:t>
            </a:r>
          </a:p>
          <a:p>
            <a:pPr eaLnBrk="1" hangingPunct="1"/>
            <a:r>
              <a:rPr lang="en-US" altLang="zh-TW" smtClean="0"/>
              <a:t>Memory Coherence and Consistency</a:t>
            </a:r>
          </a:p>
          <a:p>
            <a:pPr eaLnBrk="1" hangingPunct="1"/>
            <a:r>
              <a:rPr lang="en-US" altLang="zh-TW" smtClean="0"/>
              <a:t>Lock-freedom</a:t>
            </a:r>
          </a:p>
          <a:p>
            <a:pPr eaLnBrk="1" hangingPunct="1"/>
            <a:r>
              <a:rPr lang="en-US" altLang="zh-TW" smtClean="0"/>
              <a:t>Cache-friendliness</a:t>
            </a:r>
          </a:p>
          <a:p>
            <a:pPr eaLnBrk="1" hangingPunct="1"/>
            <a:r>
              <a:rPr lang="en-US" altLang="zh-TW" smtClean="0"/>
              <a:t>Implementation and Verification</a:t>
            </a:r>
          </a:p>
          <a:p>
            <a:pPr eaLnBrk="1" hangingPunct="1"/>
            <a:r>
              <a:rPr lang="en-US" altLang="zh-TW" smtClean="0"/>
              <a:t>Experiment</a:t>
            </a:r>
          </a:p>
          <a:p>
            <a:pPr eaLnBrk="1" hangingPunct="1"/>
            <a:r>
              <a:rPr lang="en-US" altLang="zh-TW" smtClean="0"/>
              <a:t>Related Work</a:t>
            </a:r>
          </a:p>
          <a:p>
            <a:pPr eaLnBrk="1" hangingPunct="1"/>
            <a:r>
              <a:rPr lang="en-US" altLang="zh-TW" smtClean="0"/>
              <a:t>Conclusion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1BC7C-60C0-41AC-B70A-2E80AE87505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EA5B80-1291-47A4-A5A0-D48C82BC7FAB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Memory Consistency</a:t>
            </a:r>
            <a:endParaRPr lang="zh-TW" altLang="en-US" smtClean="0"/>
          </a:p>
        </p:txBody>
      </p:sp>
      <p:sp>
        <p:nvSpPr>
          <p:cNvPr id="32771" name="文字方塊 3"/>
          <p:cNvSpPr txBox="1">
            <a:spLocks noChangeArrowheads="1"/>
          </p:cNvSpPr>
          <p:nvPr/>
        </p:nvSpPr>
        <p:spPr bwMode="auto">
          <a:xfrm>
            <a:off x="2627313" y="1484313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P1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2772" name="文字方塊 4"/>
          <p:cNvSpPr txBox="1">
            <a:spLocks noChangeArrowheads="1"/>
          </p:cNvSpPr>
          <p:nvPr/>
        </p:nvSpPr>
        <p:spPr bwMode="auto">
          <a:xfrm>
            <a:off x="5724525" y="1484313"/>
            <a:ext cx="5619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P2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2773" name="文字方塊 5"/>
          <p:cNvSpPr txBox="1">
            <a:spLocks noChangeArrowheads="1"/>
          </p:cNvSpPr>
          <p:nvPr/>
        </p:nvSpPr>
        <p:spPr bwMode="auto">
          <a:xfrm>
            <a:off x="2052638" y="1989138"/>
            <a:ext cx="20939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flag1 = 1  (1)</a:t>
            </a:r>
          </a:p>
          <a:p>
            <a:pPr>
              <a:defRPr/>
            </a:pPr>
            <a:r>
              <a:rPr lang="en-US" altLang="zh-TW" sz="2400" b="1" dirty="0">
                <a:latin typeface="+mn-lt"/>
              </a:rPr>
              <a:t>r1 = flag2 (3)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2774" name="文字方塊 6"/>
          <p:cNvSpPr txBox="1">
            <a:spLocks noChangeArrowheads="1"/>
          </p:cNvSpPr>
          <p:nvPr/>
        </p:nvSpPr>
        <p:spPr bwMode="auto">
          <a:xfrm>
            <a:off x="5076825" y="1989138"/>
            <a:ext cx="23034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flag2 = 1  (2)</a:t>
            </a:r>
          </a:p>
          <a:p>
            <a:pPr>
              <a:defRPr/>
            </a:pPr>
            <a:r>
              <a:rPr lang="en-US" altLang="zh-TW" sz="2400" b="1" dirty="0">
                <a:latin typeface="+mn-lt"/>
              </a:rPr>
              <a:t>r2 = flag1  (4)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2775" name="文字方塊 4"/>
          <p:cNvSpPr txBox="1">
            <a:spLocks noChangeArrowheads="1"/>
          </p:cNvSpPr>
          <p:nvPr/>
        </p:nvSpPr>
        <p:spPr bwMode="auto">
          <a:xfrm>
            <a:off x="2627313" y="2924175"/>
            <a:ext cx="500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P1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8538" y="5084763"/>
            <a:ext cx="1798637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rot="16200000" flipH="1">
            <a:off x="1583532" y="4617244"/>
            <a:ext cx="25193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1" name="文字方塊 18"/>
          <p:cNvSpPr txBox="1">
            <a:spLocks noChangeArrowheads="1"/>
          </p:cNvSpPr>
          <p:nvPr/>
        </p:nvSpPr>
        <p:spPr bwMode="auto">
          <a:xfrm>
            <a:off x="1908175" y="4365625"/>
            <a:ext cx="811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flag2</a:t>
            </a:r>
            <a:endParaRPr lang="zh-TW" alt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2782" name="文字方塊 18"/>
          <p:cNvSpPr txBox="1">
            <a:spLocks noChangeArrowheads="1"/>
          </p:cNvSpPr>
          <p:nvPr/>
        </p:nvSpPr>
        <p:spPr bwMode="auto">
          <a:xfrm>
            <a:off x="1908175" y="5013325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$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68538" y="5876925"/>
            <a:ext cx="4679950" cy="793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flag1(0)</a:t>
            </a:r>
          </a:p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flag2(0)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2785" name="文字方塊 21"/>
          <p:cNvSpPr txBox="1">
            <a:spLocks noChangeArrowheads="1"/>
          </p:cNvSpPr>
          <p:nvPr/>
        </p:nvSpPr>
        <p:spPr bwMode="auto">
          <a:xfrm>
            <a:off x="1547813" y="6022975"/>
            <a:ext cx="723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lt"/>
              </a:rPr>
              <a:t>MEM</a:t>
            </a:r>
            <a:endParaRPr lang="zh-TW" altLang="en-US" b="1" dirty="0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87675" y="3789363"/>
            <a:ext cx="1152525" cy="86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flag = 1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16200000" flipH="1">
            <a:off x="3348038" y="4868863"/>
            <a:ext cx="431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4" name="文字方塊 50"/>
          <p:cNvSpPr txBox="1">
            <a:spLocks noChangeArrowheads="1"/>
          </p:cNvSpPr>
          <p:nvPr/>
        </p:nvSpPr>
        <p:spPr bwMode="auto">
          <a:xfrm>
            <a:off x="4211638" y="4005263"/>
            <a:ext cx="5032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SB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7F00C-DBD2-4BCE-9E19-B94CD1D5AF9B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36" name="日期版面配置區 3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B407D8-F50E-4C52-A50E-33D5B0019D45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cxnSp>
        <p:nvCxnSpPr>
          <p:cNvPr id="44" name="圖案 43"/>
          <p:cNvCxnSpPr>
            <a:endCxn id="18" idx="0"/>
          </p:cNvCxnSpPr>
          <p:nvPr/>
        </p:nvCxnSpPr>
        <p:spPr>
          <a:xfrm>
            <a:off x="2843213" y="3500438"/>
            <a:ext cx="720725" cy="2889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"/>
          <p:cNvSpPr txBox="1">
            <a:spLocks noChangeArrowheads="1"/>
          </p:cNvSpPr>
          <p:nvPr/>
        </p:nvSpPr>
        <p:spPr bwMode="auto">
          <a:xfrm>
            <a:off x="5724525" y="2924175"/>
            <a:ext cx="49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P2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64163" y="5084763"/>
            <a:ext cx="1798637" cy="35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rot="16200000" flipH="1">
            <a:off x="4680744" y="4617244"/>
            <a:ext cx="25193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18"/>
          <p:cNvSpPr txBox="1">
            <a:spLocks noChangeArrowheads="1"/>
          </p:cNvSpPr>
          <p:nvPr/>
        </p:nvSpPr>
        <p:spPr bwMode="auto">
          <a:xfrm>
            <a:off x="4859338" y="4365625"/>
            <a:ext cx="812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flag1</a:t>
            </a:r>
            <a:endParaRPr lang="zh-TW" alt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9" name="文字方塊 18"/>
          <p:cNvSpPr txBox="1">
            <a:spLocks noChangeArrowheads="1"/>
          </p:cNvSpPr>
          <p:nvPr/>
        </p:nvSpPr>
        <p:spPr bwMode="auto">
          <a:xfrm>
            <a:off x="7235825" y="5013325"/>
            <a:ext cx="341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$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84888" y="3789363"/>
            <a:ext cx="1295400" cy="86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flag2 = 1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rot="16200000" flipH="1">
            <a:off x="6516688" y="4868863"/>
            <a:ext cx="431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0"/>
          <p:cNvSpPr txBox="1">
            <a:spLocks noChangeArrowheads="1"/>
          </p:cNvSpPr>
          <p:nvPr/>
        </p:nvSpPr>
        <p:spPr bwMode="auto">
          <a:xfrm>
            <a:off x="7451725" y="4005263"/>
            <a:ext cx="504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SB</a:t>
            </a:r>
            <a:endParaRPr lang="zh-TW" altLang="en-US" sz="2400" b="1" dirty="0">
              <a:latin typeface="+mn-lt"/>
            </a:endParaRPr>
          </a:p>
        </p:txBody>
      </p:sp>
      <p:cxnSp>
        <p:nvCxnSpPr>
          <p:cNvPr id="53" name="圖案 52"/>
          <p:cNvCxnSpPr>
            <a:endCxn id="50" idx="0"/>
          </p:cNvCxnSpPr>
          <p:nvPr/>
        </p:nvCxnSpPr>
        <p:spPr>
          <a:xfrm>
            <a:off x="5940425" y="3500438"/>
            <a:ext cx="792163" cy="2889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1439069" y="4617244"/>
            <a:ext cx="25209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4536282" y="4617244"/>
            <a:ext cx="252095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268538" y="3716338"/>
            <a:ext cx="3397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0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364163" y="3789363"/>
            <a:ext cx="3397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0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63" name="爆炸 1 62"/>
          <p:cNvSpPr/>
          <p:nvPr/>
        </p:nvSpPr>
        <p:spPr>
          <a:xfrm>
            <a:off x="1835150" y="2492375"/>
            <a:ext cx="5473700" cy="4105275"/>
          </a:xfrm>
          <a:prstGeom prst="irregularSeal1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rgbClr val="FF0000"/>
                </a:solidFill>
              </a:rPr>
              <a:t>Boom!!!</a:t>
            </a:r>
          </a:p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Both P1 and P1 enter the critical section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 build="allAtOnce"/>
      <p:bldP spid="48" grpId="0" build="allAtOnce"/>
      <p:bldP spid="61" grpId="0"/>
      <p:bldP spid="62" grpId="0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Ordering</a:t>
            </a:r>
            <a:endParaRPr lang="zh-TW" altLang="en-US" smtClean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x is a shared variable</a:t>
            </a:r>
          </a:p>
          <a:p>
            <a:pPr eaLnBrk="1" hangingPunct="1">
              <a:buFont typeface="Arial" charset="0"/>
              <a:buNone/>
            </a:pPr>
            <a:endParaRPr lang="en-US" altLang="zh-TW" smtClean="0"/>
          </a:p>
          <a:p>
            <a:pPr eaLnBrk="1" hangingPunct="1">
              <a:buFont typeface="Arial" charset="0"/>
              <a:buNone/>
            </a:pPr>
            <a:endParaRPr lang="en-US" altLang="zh-TW" smtClean="0"/>
          </a:p>
          <a:p>
            <a:pPr eaLnBrk="1" hangingPunct="1"/>
            <a:r>
              <a:rPr lang="en-US" altLang="zh-TW" smtClean="0"/>
              <a:t>Compiler speculates that </a:t>
            </a:r>
            <a:r>
              <a:rPr lang="en-US" altLang="zh-TW" i="1" smtClean="0"/>
              <a:t>cond</a:t>
            </a:r>
            <a:r>
              <a:rPr lang="en-US" altLang="zh-TW" smtClean="0"/>
              <a:t> may be true</a:t>
            </a:r>
            <a:endParaRPr lang="zh-TW" alt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2286000"/>
            <a:ext cx="16668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0" y="4357688"/>
            <a:ext cx="67976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84BA9-A034-4ED9-85B8-CD7E9DF73F53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49A9B9-587A-4ACE-94B5-BF7FA2039F52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Ordering</a:t>
            </a:r>
            <a:endParaRPr lang="zh-TW" altLang="en-US" smtClean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539552" y="2348880"/>
          <a:ext cx="8229600" cy="3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46"/>
                <a:gridCol w="3286148"/>
                <a:gridCol w="3186106"/>
              </a:tblGrid>
              <a:tr h="4584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Thread 2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4528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Before Optimization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altLang="zh-TW" sz="240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if (</a:t>
                      </a:r>
                      <a:r>
                        <a:rPr lang="en-US" altLang="zh-TW" sz="2400" dirty="0" err="1" smtClean="0"/>
                        <a:t>cond</a:t>
                      </a:r>
                      <a:r>
                        <a:rPr lang="en-US" altLang="zh-TW" sz="2400" dirty="0" smtClean="0"/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baseline="0" dirty="0" smtClean="0"/>
                        <a:t>    </a:t>
                      </a:r>
                      <a:r>
                        <a:rPr lang="en-US" altLang="zh-TW" sz="2400" dirty="0" smtClean="0"/>
                        <a:t>x = 42;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altLang="zh-TW" sz="240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if (x</a:t>
                      </a:r>
                      <a:r>
                        <a:rPr lang="en-US" altLang="zh-TW" sz="2400" baseline="0" dirty="0" smtClean="0"/>
                        <a:t> == 42</a:t>
                      </a:r>
                      <a:r>
                        <a:rPr lang="en-US" altLang="zh-TW" sz="2400" dirty="0" smtClean="0"/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baseline="0" dirty="0" smtClean="0"/>
                        <a:t>    </a:t>
                      </a:r>
                      <a:r>
                        <a:rPr lang="en-US" altLang="zh-TW" sz="2400" dirty="0" err="1" smtClean="0"/>
                        <a:t>statA</a:t>
                      </a:r>
                      <a:r>
                        <a:rPr lang="en-US" altLang="zh-TW" sz="2400" baseline="0" dirty="0" smtClean="0"/>
                        <a:t>;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1457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After Optimization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None/>
                      </a:pPr>
                      <a:endParaRPr lang="en-US" altLang="zh-TW" sz="240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r1 = x;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x = 42;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if (!</a:t>
                      </a:r>
                      <a:r>
                        <a:rPr lang="en-US" altLang="zh-TW" sz="2400" dirty="0" err="1" smtClean="0"/>
                        <a:t>cond</a:t>
                      </a:r>
                      <a:r>
                        <a:rPr lang="en-US" altLang="zh-TW" sz="2400" dirty="0" smtClean="0"/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    x = r1;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If (x == 42)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    </a:t>
                      </a:r>
                      <a:r>
                        <a:rPr lang="en-US" altLang="zh-TW" sz="2400" dirty="0" err="1" smtClean="0"/>
                        <a:t>statA</a:t>
                      </a:r>
                      <a:r>
                        <a:rPr lang="en-US" altLang="zh-TW" sz="2400" dirty="0" smtClean="0"/>
                        <a:t>;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36536-58F3-482F-98DC-A1DCA597A133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0F5B15-ED7B-4FCA-B2DE-67BEE8FC8EB3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71600" y="1700808"/>
            <a:ext cx="653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>
                <a:latin typeface="+mn-lt"/>
              </a:rPr>
              <a:t>If </a:t>
            </a:r>
            <a:r>
              <a:rPr lang="en-US" altLang="zh-TW" sz="2400" b="1" i="1" dirty="0" err="1" smtClean="0">
                <a:latin typeface="+mn-lt"/>
              </a:rPr>
              <a:t>cond</a:t>
            </a:r>
            <a:r>
              <a:rPr lang="en-US" altLang="zh-TW" sz="2400" b="1" i="1" dirty="0" smtClean="0">
                <a:latin typeface="+mn-lt"/>
              </a:rPr>
              <a:t> is </a:t>
            </a:r>
            <a:r>
              <a:rPr lang="en-US" altLang="zh-TW" sz="2400" b="1" i="1" dirty="0" smtClean="0">
                <a:solidFill>
                  <a:srgbClr val="FF0000"/>
                </a:solidFill>
                <a:latin typeface="+mn-lt"/>
              </a:rPr>
              <a:t>false</a:t>
            </a:r>
            <a:r>
              <a:rPr lang="en-US" altLang="zh-TW" sz="2400" b="1" i="1" dirty="0" smtClean="0">
                <a:latin typeface="+mn-lt"/>
              </a:rPr>
              <a:t>, thread 2 should </a:t>
            </a:r>
            <a:r>
              <a:rPr lang="en-US" altLang="zh-TW" sz="2400" b="1" i="1" dirty="0" smtClean="0">
                <a:solidFill>
                  <a:srgbClr val="FF0000"/>
                </a:solidFill>
                <a:latin typeface="+mn-lt"/>
              </a:rPr>
              <a:t>NOT</a:t>
            </a:r>
            <a:r>
              <a:rPr lang="en-US" altLang="zh-TW" sz="2400" b="1" i="1" dirty="0" smtClean="0">
                <a:latin typeface="+mn-lt"/>
              </a:rPr>
              <a:t> execute </a:t>
            </a:r>
            <a:r>
              <a:rPr lang="en-US" altLang="zh-TW" sz="2400" b="1" i="1" dirty="0" err="1" smtClean="0">
                <a:latin typeface="+mn-lt"/>
              </a:rPr>
              <a:t>statA</a:t>
            </a:r>
            <a:endParaRPr lang="zh-TW" altLang="en-US" sz="2400" b="1" i="1" dirty="0"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35896" y="458112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(1)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35896" y="494116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(2)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2320" y="472514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(3)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64288" y="5085184"/>
            <a:ext cx="5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(4)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23928" y="530120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(5)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23928" y="566124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(6)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7" name="爆炸 1 16"/>
          <p:cNvSpPr/>
          <p:nvPr/>
        </p:nvSpPr>
        <p:spPr>
          <a:xfrm>
            <a:off x="2051720" y="1988840"/>
            <a:ext cx="5544616" cy="4392488"/>
          </a:xfrm>
          <a:prstGeom prst="irregularSeal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Too late!</a:t>
            </a:r>
          </a:p>
          <a:p>
            <a:pPr algn="ctr"/>
            <a:r>
              <a:rPr lang="en-US" altLang="zh-TW" sz="2400" b="1" dirty="0" err="1" smtClean="0">
                <a:solidFill>
                  <a:schemeClr val="tx1"/>
                </a:solidFill>
              </a:rPr>
              <a:t>StatA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was executed when 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cond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is false.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Hardware and compiler are free to reorder memory operation</a:t>
            </a:r>
          </a:p>
          <a:p>
            <a:r>
              <a:rPr lang="en-US" altLang="zh-TW" dirty="0" smtClean="0"/>
              <a:t>Reordering might break the program which is correct at source level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11786A-8908-43D6-B937-60FA341C789B}" type="datetime1">
              <a:rPr lang="zh-TW" altLang="en-US" smtClean="0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29848-A6F0-43AA-8EC7-6BA5C4F66CFB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Atomicity</a:t>
            </a:r>
            <a:endParaRPr lang="zh-TW" altLang="en-US" smtClean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cs typeface="Times New Roman" pitchFamily="18" charset="0"/>
              </a:rPr>
              <a:t>If x were a 32-bit integer on a 16-bit processor</a:t>
            </a:r>
          </a:p>
          <a:p>
            <a:pPr eaLnBrk="1" hangingPunct="1"/>
            <a:endParaRPr lang="en-US" altLang="zh-TW" smtClean="0">
              <a:cs typeface="Times New Roman" pitchFamily="18" charset="0"/>
            </a:endParaRPr>
          </a:p>
          <a:p>
            <a:pPr eaLnBrk="1" hangingPunct="1"/>
            <a:endParaRPr lang="en-US" altLang="zh-TW" smtClean="0">
              <a:cs typeface="Times New Roman" pitchFamily="18" charset="0"/>
            </a:endParaRPr>
          </a:p>
          <a:p>
            <a:pPr eaLnBrk="1" hangingPunct="1"/>
            <a:endParaRPr lang="en-US" altLang="zh-TW" smtClean="0">
              <a:cs typeface="Times New Roman" pitchFamily="18" charset="0"/>
            </a:endParaRPr>
          </a:p>
          <a:p>
            <a:pPr eaLnBrk="1" hangingPunct="1"/>
            <a:r>
              <a:rPr lang="en-US" altLang="zh-TW" smtClean="0">
                <a:cs typeface="Times New Roman" pitchFamily="18" charset="0"/>
              </a:rPr>
              <a:t>The assignment statement could be compiled into two machine </a:t>
            </a:r>
            <a:r>
              <a:rPr lang="en-US" altLang="zh-TW" i="1" smtClean="0">
                <a:cs typeface="Times New Roman" pitchFamily="18" charset="0"/>
              </a:rPr>
              <a:t>store</a:t>
            </a:r>
            <a:r>
              <a:rPr lang="en-US" altLang="zh-TW" smtClean="0">
                <a:cs typeface="Times New Roman" pitchFamily="18" charset="0"/>
              </a:rPr>
              <a:t> instructions</a:t>
            </a:r>
            <a:endParaRPr lang="zh-TW" alt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500313"/>
            <a:ext cx="22764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23BA5-F003-4AE2-80FA-EF5EA9039189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178D1B-412C-4F72-862D-0E4F46834160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Ordered atomic type</a:t>
            </a:r>
            <a:endParaRPr lang="zh-TW" altLang="en-US" smtClean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Ordered atomic type has two characteristics: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Ordering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altLang="zh-TW" smtClean="0"/>
          </a:p>
          <a:p>
            <a:pPr lvl="1" eaLnBrk="1" hangingPunct="1">
              <a:buFont typeface="Wingdings" pitchFamily="2" charset="2"/>
              <a:buChar char="Ø"/>
            </a:pPr>
            <a:endParaRPr lang="en-US" altLang="zh-TW" smtClean="0"/>
          </a:p>
          <a:p>
            <a:pPr lvl="1" eaLnBrk="1" hangingPunct="1">
              <a:buFont typeface="Wingdings" pitchFamily="2" charset="2"/>
              <a:buChar char="Ø"/>
            </a:pPr>
            <a:endParaRPr lang="en-US" altLang="zh-TW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Atomicity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altLang="zh-TW" smtClean="0"/>
          </a:p>
          <a:p>
            <a:pPr lvl="1" eaLnBrk="1" hangingPunct="1">
              <a:buFont typeface="Wingdings" pitchFamily="2" charset="2"/>
              <a:buChar char="Ø"/>
            </a:pPr>
            <a:endParaRPr lang="en-US" altLang="zh-TW" smtClean="0"/>
          </a:p>
        </p:txBody>
      </p:sp>
      <p:sp>
        <p:nvSpPr>
          <p:cNvPr id="34820" name="文字方塊 3"/>
          <p:cNvSpPr txBox="1">
            <a:spLocks noChangeArrowheads="1"/>
          </p:cNvSpPr>
          <p:nvPr/>
        </p:nvSpPr>
        <p:spPr bwMode="auto">
          <a:xfrm>
            <a:off x="1285875" y="2857500"/>
            <a:ext cx="77676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Reads and writes to order atomic variables are guaranteed to</a:t>
            </a:r>
          </a:p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be executed in </a:t>
            </a:r>
            <a:r>
              <a:rPr kumimoji="0" lang="en-US" altLang="zh-TW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ordering rules </a:t>
            </a:r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defined by programming</a:t>
            </a:r>
          </a:p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languages and libraries</a:t>
            </a:r>
          </a:p>
        </p:txBody>
      </p:sp>
      <p:sp>
        <p:nvSpPr>
          <p:cNvPr id="34821" name="文字方塊 4"/>
          <p:cNvSpPr txBox="1">
            <a:spLocks noChangeArrowheads="1"/>
          </p:cNvSpPr>
          <p:nvPr/>
        </p:nvSpPr>
        <p:spPr bwMode="auto">
          <a:xfrm>
            <a:off x="1258888" y="4868863"/>
            <a:ext cx="74660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Each read or write operation on ordered atomic variables is</a:t>
            </a:r>
          </a:p>
          <a:p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guaranteed to be atomic, all-or-nothing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6947A-62FD-4C70-A2E6-D88B94B51618}" type="slidenum">
              <a:rPr lang="zh-TW" altLang="en-US" smtClean="0"/>
              <a:pPr>
                <a:defRPr/>
              </a:pPr>
              <a:t>35</a:t>
            </a:fld>
            <a:endParaRPr lang="zh-TW" altLang="en-US" dirty="0"/>
          </a:p>
        </p:txBody>
      </p:sp>
      <p:sp>
        <p:nvSpPr>
          <p:cNvPr id="8" name="日期版面配置區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1C6A59-FA8A-4665-B2AB-85B827A57F76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Ordered atomic type</a:t>
            </a:r>
            <a:endParaRPr lang="zh-TW" altLang="en-US" smtClean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 few programming languages and libraries define ordered atomic type</a:t>
            </a:r>
          </a:p>
          <a:p>
            <a:pPr>
              <a:buFont typeface="Arial" charset="0"/>
              <a:buNone/>
            </a:pP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i="1" smtClean="0"/>
              <a:t>volatile</a:t>
            </a:r>
            <a:r>
              <a:rPr lang="en-US" altLang="zh-TW" smtClean="0"/>
              <a:t> in C/C++ </a:t>
            </a:r>
            <a:r>
              <a:rPr lang="en-US" altLang="zh-TW" smtClean="0">
                <a:solidFill>
                  <a:srgbClr val="FF0000"/>
                </a:solidFill>
              </a:rPr>
              <a:t>DOES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NOT</a:t>
            </a:r>
            <a:r>
              <a:rPr lang="en-US" altLang="zh-TW" smtClean="0"/>
              <a:t> ensure atomicity either ordering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B0FC1-E204-47C6-9FFC-1DC08746D31D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7FBEBB-4505-4024-9E98-92F6FACA1C32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graphicFrame>
        <p:nvGraphicFramePr>
          <p:cNvPr id="7" name="內容版面配置區 5"/>
          <p:cNvGraphicFramePr>
            <a:graphicFrameLocks/>
          </p:cNvGraphicFramePr>
          <p:nvPr/>
        </p:nvGraphicFramePr>
        <p:xfrm>
          <a:off x="2987675" y="2781300"/>
          <a:ext cx="3024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volatile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.NET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volatile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C++0x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atomic&lt;T&gt;</a:t>
                      </a:r>
                      <a:endParaRPr lang="zh-TW" alt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Intel</a:t>
                      </a:r>
                      <a:r>
                        <a:rPr lang="en-US" altLang="zh-TW" sz="1800" baseline="0" dirty="0" smtClean="0"/>
                        <a:t> TBB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atomic&lt;T&gt;</a:t>
                      </a:r>
                      <a:endParaRPr lang="zh-TW" alt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Intel TBB ordered atomic type</a:t>
            </a:r>
            <a:endParaRPr lang="zh-TW" altLang="en-US" smtClean="0"/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9250" y="1557338"/>
            <a:ext cx="5991225" cy="2219325"/>
          </a:xfrm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3933825"/>
            <a:ext cx="60388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EBC96-ECA0-46F0-A65B-8B133E449812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74A6B1-CE4B-49EF-A051-1E7BF804A90A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Fence</a:t>
            </a:r>
            <a:endParaRPr lang="zh-TW" altLang="en-US" dirty="0" smtClean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539552" y="2132856"/>
          <a:ext cx="8229600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61999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Acquire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Release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44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B891BC-8AB9-41C6-B29C-09FEB5527894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33A5F-86A6-434B-A77D-7B3577F74474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156176" y="4076626"/>
            <a:ext cx="2520279" cy="50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 smtClean="0">
                <a:solidFill>
                  <a:schemeClr val="tx1"/>
                </a:solidFill>
              </a:rPr>
              <a:t>st.rel 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7864" y="4076626"/>
            <a:ext cx="2592288" cy="50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 smtClean="0">
                <a:solidFill>
                  <a:schemeClr val="tx1"/>
                </a:solidFill>
              </a:rPr>
              <a:t>ld.acq</a:t>
            </a:r>
            <a:r>
              <a:rPr lang="en-US" altLang="zh-TW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4076626"/>
            <a:ext cx="2448272" cy="50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i="1" dirty="0" smtClean="0">
                <a:solidFill>
                  <a:schemeClr val="tx1"/>
                </a:solidFill>
              </a:rPr>
              <a:t>mf</a:t>
            </a:r>
            <a:endParaRPr lang="zh-TW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29" name="乘號 28"/>
          <p:cNvSpPr/>
          <p:nvPr/>
        </p:nvSpPr>
        <p:spPr>
          <a:xfrm>
            <a:off x="611560" y="4077072"/>
            <a:ext cx="792162" cy="50482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rot="5400000">
            <a:off x="3132634" y="4364310"/>
            <a:ext cx="11521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5112060" y="4329100"/>
            <a:ext cx="122413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乘號 33"/>
          <p:cNvSpPr/>
          <p:nvPr/>
        </p:nvSpPr>
        <p:spPr>
          <a:xfrm>
            <a:off x="5291385" y="4149650"/>
            <a:ext cx="792162" cy="50323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乘號 36"/>
          <p:cNvSpPr/>
          <p:nvPr/>
        </p:nvSpPr>
        <p:spPr>
          <a:xfrm>
            <a:off x="6084168" y="4077072"/>
            <a:ext cx="792162" cy="50482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 rot="5400000">
            <a:off x="467693" y="4292748"/>
            <a:ext cx="11521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2231740" y="4257092"/>
            <a:ext cx="122413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乘號 44"/>
          <p:cNvSpPr/>
          <p:nvPr/>
        </p:nvSpPr>
        <p:spPr>
          <a:xfrm>
            <a:off x="2482973" y="4077865"/>
            <a:ext cx="792162" cy="50323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 rot="5400000">
            <a:off x="5869359" y="4364756"/>
            <a:ext cx="11521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7848364" y="4329100"/>
            <a:ext cx="122413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043608" y="3068960"/>
            <a:ext cx="191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load/store   A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043608" y="5013176"/>
            <a:ext cx="191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load/store   C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851920" y="3068960"/>
            <a:ext cx="191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load/store   A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851920" y="5013176"/>
            <a:ext cx="191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load/store   C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516216" y="3068960"/>
            <a:ext cx="191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load/store   A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516216" y="5013176"/>
            <a:ext cx="188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lt"/>
              </a:rPr>
              <a:t>load/store   C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39752" y="1340768"/>
            <a:ext cx="4608512" cy="5760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 smtClean="0">
                <a:solidFill>
                  <a:schemeClr val="tx1"/>
                </a:solidFill>
              </a:rPr>
              <a:t>Take IA64 (Itanium) as an example</a:t>
            </a:r>
            <a:endParaRPr kumimoji="0" lang="zh-TW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Memory Fence</a:t>
            </a:r>
            <a:endParaRPr lang="zh-TW" altLang="en-US" smtClean="0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Read usually is associated with acquire fence (load-acquire) </a:t>
            </a:r>
          </a:p>
          <a:p>
            <a:r>
              <a:rPr lang="en-US" altLang="zh-TW" smtClean="0"/>
              <a:t>Write usually is associated with release fence (store-release)</a:t>
            </a:r>
          </a:p>
          <a:p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B891BC-8AB9-41C6-B29C-09FEB5527894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CC86E-6232-4FC8-88A9-88FE3C504522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graphicFrame>
        <p:nvGraphicFramePr>
          <p:cNvPr id="7" name="內容版面配置區 5"/>
          <p:cNvGraphicFramePr>
            <a:graphicFrameLocks/>
          </p:cNvGraphicFramePr>
          <p:nvPr/>
        </p:nvGraphicFramePr>
        <p:xfrm>
          <a:off x="1403350" y="4005064"/>
          <a:ext cx="6419056" cy="216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528"/>
                <a:gridCol w="3209528"/>
              </a:tblGrid>
              <a:tr h="216043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990725" y="5445125"/>
            <a:ext cx="1871663" cy="50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Release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0725" y="4221163"/>
            <a:ext cx="1943100" cy="503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Acquire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rot="5400000">
            <a:off x="1846263" y="4508500"/>
            <a:ext cx="865188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 flipH="1" flipV="1">
            <a:off x="3251200" y="4471988"/>
            <a:ext cx="792163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號 11"/>
          <p:cNvSpPr/>
          <p:nvPr/>
        </p:nvSpPr>
        <p:spPr>
          <a:xfrm>
            <a:off x="3286125" y="4221163"/>
            <a:ext cx="792163" cy="50323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rot="5400000">
            <a:off x="3213894" y="5733256"/>
            <a:ext cx="863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 flipH="1" flipV="1">
            <a:off x="1846263" y="5661025"/>
            <a:ext cx="865188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乘號 14"/>
          <p:cNvSpPr/>
          <p:nvPr/>
        </p:nvSpPr>
        <p:spPr>
          <a:xfrm>
            <a:off x="3286125" y="5445125"/>
            <a:ext cx="792163" cy="50482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02250" y="5445125"/>
            <a:ext cx="1871663" cy="50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Unlock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2250" y="4221163"/>
            <a:ext cx="1944688" cy="503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Lock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rot="5400000" flipH="1" flipV="1">
            <a:off x="6563519" y="4472782"/>
            <a:ext cx="790575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乘號 18"/>
          <p:cNvSpPr/>
          <p:nvPr/>
        </p:nvSpPr>
        <p:spPr>
          <a:xfrm>
            <a:off x="6599238" y="4292600"/>
            <a:ext cx="792162" cy="50482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rot="5400000">
            <a:off x="6527007" y="5733256"/>
            <a:ext cx="8636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號 20"/>
          <p:cNvSpPr/>
          <p:nvPr/>
        </p:nvSpPr>
        <p:spPr>
          <a:xfrm>
            <a:off x="6527800" y="5443538"/>
            <a:ext cx="792163" cy="50323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era of ILP (instruction level parallelism) is coming to an end</a:t>
            </a:r>
          </a:p>
          <a:p>
            <a:pPr eaLnBrk="1" hangingPunct="1"/>
            <a:r>
              <a:rPr lang="en-US" altLang="zh-TW" smtClean="0"/>
              <a:t>Microprocessor manufacturers have shifted their focus from single-core to multi-core processors</a:t>
            </a:r>
          </a:p>
          <a:p>
            <a:pPr eaLnBrk="1" hangingPunct="1"/>
            <a:r>
              <a:rPr lang="en-US" altLang="zh-TW" smtClean="0"/>
              <a:t>One way to use those cores efficiently is through TLP (thread level parallelism)</a:t>
            </a:r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8738-7110-4A68-86B4-0ABC24C33B11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5504F1-5D36-46B7-A47B-19AADF424BE4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Dekker’s algorithm</a:t>
            </a:r>
            <a:endParaRPr lang="zh-TW" altLang="en-US" smtClean="0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Acquire/release do not fix the problem with Dekker’s algorithm</a:t>
            </a:r>
            <a:endParaRPr lang="zh-TW" alt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B891BC-8AB9-41C6-B29C-09FEB5527894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C1496-15B3-4591-85A2-81042452E5D2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0825" y="2852738"/>
          <a:ext cx="8640962" cy="3411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1"/>
                <a:gridCol w="4320481"/>
              </a:tblGrid>
              <a:tr h="57544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Initially</a:t>
                      </a:r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</a:rPr>
                        <a:t> flag1 = flag2 = 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4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P2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3908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flag1 = 1</a:t>
                      </a:r>
                      <a:r>
                        <a:rPr lang="en-US" altLang="zh-TW" sz="24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// store-release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if (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flag2</a:t>
                      </a:r>
                      <a:r>
                        <a:rPr lang="en-US" altLang="zh-TW" sz="2400" dirty="0" smtClean="0"/>
                        <a:t> != 0)  // read-acquire 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{…}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/>
                        <a:t>// enter critical</a:t>
                      </a:r>
                      <a:r>
                        <a:rPr lang="en-US" altLang="zh-TW" sz="2400" baseline="0" dirty="0" smtClean="0"/>
                        <a:t> section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altLang="zh-TW" sz="2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flag2 = 1</a:t>
                      </a:r>
                      <a:r>
                        <a:rPr lang="en-US" altLang="zh-TW" sz="2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// store-release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>
                          <a:latin typeface="+mn-lt"/>
                        </a:rPr>
                        <a:t>if (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flag1</a:t>
                      </a:r>
                      <a:r>
                        <a:rPr lang="en-US" altLang="zh-TW" sz="2400" dirty="0" smtClean="0">
                          <a:latin typeface="+mn-lt"/>
                        </a:rPr>
                        <a:t> != 0) </a:t>
                      </a:r>
                      <a:r>
                        <a:rPr lang="en-US" altLang="zh-TW" sz="2400" dirty="0" smtClean="0"/>
                        <a:t>// read-acquire </a:t>
                      </a:r>
                      <a:r>
                        <a:rPr lang="en-US" altLang="zh-TW" sz="2400" dirty="0" smtClean="0">
                          <a:latin typeface="+mn-lt"/>
                        </a:rPr>
                        <a:t> 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>
                          <a:latin typeface="+mn-lt"/>
                        </a:rPr>
                        <a:t>{…}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zh-TW" sz="2400" dirty="0" smtClean="0">
                          <a:latin typeface="+mn-lt"/>
                        </a:rPr>
                        <a:t>// enter critical</a:t>
                      </a:r>
                      <a:r>
                        <a:rPr lang="en-US" altLang="zh-TW" sz="2400" baseline="0" dirty="0" smtClean="0">
                          <a:latin typeface="+mn-lt"/>
                        </a:rPr>
                        <a:t> section</a:t>
                      </a:r>
                      <a:endParaRPr lang="zh-TW" altLang="en-US" sz="2400" dirty="0" smtClean="0">
                        <a:latin typeface="+mn-lt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42988" y="4724400"/>
            <a:ext cx="720725" cy="288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" name="直線單箭頭接點 8"/>
          <p:cNvCxnSpPr>
            <a:stCxn id="7" idx="0"/>
          </p:cNvCxnSpPr>
          <p:nvPr/>
        </p:nvCxnSpPr>
        <p:spPr>
          <a:xfrm rot="5400000" flipH="1" flipV="1">
            <a:off x="1187848" y="4508599"/>
            <a:ext cx="431304" cy="2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76825" y="4365625"/>
            <a:ext cx="1150938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2" name="直線單箭頭接點 11"/>
          <p:cNvCxnSpPr>
            <a:stCxn id="10" idx="2"/>
          </p:cNvCxnSpPr>
          <p:nvPr/>
        </p:nvCxnSpPr>
        <p:spPr>
          <a:xfrm rot="5400000">
            <a:off x="5436096" y="4868987"/>
            <a:ext cx="432223" cy="1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1907704" y="3933056"/>
            <a:ext cx="1363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flag2 == 0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6012160" y="3933056"/>
            <a:ext cx="1363663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flag1 == 0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83568" y="4293096"/>
            <a:ext cx="374441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n-lt"/>
              </a:rPr>
              <a:t>r1 = flag2;</a:t>
            </a:r>
          </a:p>
          <a:p>
            <a:r>
              <a:rPr lang="en-US" altLang="zh-TW" sz="2400" dirty="0" smtClean="0">
                <a:latin typeface="+mn-lt"/>
              </a:rPr>
              <a:t>flag1 = 1;</a:t>
            </a:r>
            <a:endParaRPr lang="zh-TW" altLang="en-US" sz="24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04048" y="4293096"/>
            <a:ext cx="374441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n-lt"/>
              </a:rPr>
              <a:t>r2 = flag1;</a:t>
            </a:r>
          </a:p>
          <a:p>
            <a:r>
              <a:rPr lang="en-US" altLang="zh-TW" sz="2400" dirty="0" smtClean="0">
                <a:latin typeface="+mn-lt"/>
              </a:rPr>
              <a:t>flag2 = 1;</a:t>
            </a:r>
            <a:endParaRPr lang="zh-TW" altLang="en-US" sz="2400" dirty="0">
              <a:latin typeface="+mn-lt"/>
            </a:endParaRPr>
          </a:p>
        </p:txBody>
      </p:sp>
      <p:sp>
        <p:nvSpPr>
          <p:cNvPr id="20" name="爆炸 1 19"/>
          <p:cNvSpPr/>
          <p:nvPr/>
        </p:nvSpPr>
        <p:spPr>
          <a:xfrm>
            <a:off x="1763688" y="2276872"/>
            <a:ext cx="5473700" cy="4105275"/>
          </a:xfrm>
          <a:prstGeom prst="irregularSeal1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rgbClr val="FF0000"/>
                </a:solidFill>
              </a:rPr>
              <a:t>Boom!!!</a:t>
            </a:r>
          </a:p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Both P1 and P1 enter the critical section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4" grpId="0" animBg="1"/>
      <p:bldP spid="16" grpId="0" animBg="1"/>
      <p:bldP spid="18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  <a:p>
            <a:pPr eaLnBrk="1" hangingPunct="1"/>
            <a:r>
              <a:rPr lang="en-US" altLang="zh-TW" smtClean="0"/>
              <a:t>Memory Coherence and Consistency</a:t>
            </a:r>
          </a:p>
          <a:p>
            <a:pPr eaLnBrk="1" hangingPunct="1"/>
            <a:r>
              <a:rPr lang="en-US" altLang="zh-TW" smtClean="0"/>
              <a:t>Lock-freedom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Cache-friendliness</a:t>
            </a:r>
          </a:p>
          <a:p>
            <a:pPr eaLnBrk="1" hangingPunct="1"/>
            <a:r>
              <a:rPr lang="en-US" altLang="zh-TW" smtClean="0"/>
              <a:t>Implementation and Verification</a:t>
            </a:r>
          </a:p>
          <a:p>
            <a:pPr eaLnBrk="1" hangingPunct="1"/>
            <a:r>
              <a:rPr lang="en-US" altLang="zh-TW" smtClean="0"/>
              <a:t>Experiment</a:t>
            </a:r>
          </a:p>
          <a:p>
            <a:pPr eaLnBrk="1" hangingPunct="1"/>
            <a:r>
              <a:rPr lang="en-US" altLang="zh-TW" smtClean="0"/>
              <a:t>Related Work</a:t>
            </a:r>
          </a:p>
          <a:p>
            <a:pPr eaLnBrk="1" hangingPunct="1"/>
            <a:r>
              <a:rPr lang="en-US" altLang="zh-TW" smtClean="0"/>
              <a:t>Conclusion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42F3E-05A9-4B3F-B2C6-A484940A9D74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EA5B80-1291-47A4-A5A0-D48C82BC7FAB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False sharing</a:t>
            </a:r>
            <a:endParaRPr lang="zh-TW" altLang="en-US" smtClean="0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B891BC-8AB9-41C6-B29C-09FEB5527894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CA3C0-CCF7-4C9F-9953-9A0A4A9D8102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3132138" y="1989138"/>
            <a:ext cx="49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P1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5580063" y="1989138"/>
            <a:ext cx="560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P2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1413" y="3573463"/>
            <a:ext cx="2014537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 A(10)     B(20)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rot="5400000">
            <a:off x="5399881" y="2959894"/>
            <a:ext cx="93662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>
            <a:off x="2880519" y="2959894"/>
            <a:ext cx="936625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5940425" y="2708275"/>
            <a:ext cx="1082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W</a:t>
            </a:r>
            <a:r>
              <a:rPr lang="en-US" altLang="zh-TW" sz="2400" b="1" baseline="-25000" dirty="0">
                <a:latin typeface="+mn-lt"/>
              </a:rPr>
              <a:t>B</a:t>
            </a:r>
            <a:r>
              <a:rPr lang="en-US" altLang="zh-TW" sz="2400" b="1" dirty="0">
                <a:latin typeface="+mn-lt"/>
              </a:rPr>
              <a:t>(30)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4" name="文字方塊 18"/>
          <p:cNvSpPr txBox="1">
            <a:spLocks noChangeArrowheads="1"/>
          </p:cNvSpPr>
          <p:nvPr/>
        </p:nvSpPr>
        <p:spPr bwMode="auto">
          <a:xfrm>
            <a:off x="2771775" y="2708275"/>
            <a:ext cx="482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R</a:t>
            </a:r>
            <a:r>
              <a:rPr lang="en-US" altLang="zh-TW" sz="2400" b="1" baseline="-25000" dirty="0">
                <a:latin typeface="+mn-lt"/>
              </a:rPr>
              <a:t>A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6" name="文字方塊 18"/>
          <p:cNvSpPr txBox="1">
            <a:spLocks noChangeArrowheads="1"/>
          </p:cNvSpPr>
          <p:nvPr/>
        </p:nvSpPr>
        <p:spPr bwMode="auto">
          <a:xfrm>
            <a:off x="1476375" y="350043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$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7" name="文字方塊 19"/>
          <p:cNvSpPr txBox="1">
            <a:spLocks noChangeArrowheads="1"/>
          </p:cNvSpPr>
          <p:nvPr/>
        </p:nvSpPr>
        <p:spPr bwMode="auto">
          <a:xfrm>
            <a:off x="7596188" y="350043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$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11413" y="4221163"/>
            <a:ext cx="4752975" cy="936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A(10)</a:t>
            </a:r>
          </a:p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B(20)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2000" name="文字方塊 21"/>
          <p:cNvSpPr txBox="1">
            <a:spLocks noChangeArrowheads="1"/>
          </p:cNvSpPr>
          <p:nvPr/>
        </p:nvSpPr>
        <p:spPr bwMode="auto">
          <a:xfrm>
            <a:off x="1547813" y="4508500"/>
            <a:ext cx="723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MEM</a:t>
            </a:r>
            <a:endParaRPr lang="zh-TW" altLang="en-US" b="1"/>
          </a:p>
        </p:txBody>
      </p:sp>
      <p:cxnSp>
        <p:nvCxnSpPr>
          <p:cNvPr id="21" name="直線接點 20"/>
          <p:cNvCxnSpPr>
            <a:endCxn id="8" idx="2"/>
          </p:cNvCxnSpPr>
          <p:nvPr/>
        </p:nvCxnSpPr>
        <p:spPr>
          <a:xfrm rot="5400000">
            <a:off x="3203575" y="3789363"/>
            <a:ext cx="43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23850" y="5661025"/>
            <a:ext cx="8640763" cy="78581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chemeClr val="tx1"/>
                </a:solidFill>
              </a:rPr>
              <a:t>We use MESI (Modified, Exclusive, Shared and Invalid) </a:t>
            </a:r>
            <a:r>
              <a:rPr kumimoji="0" lang="en-US" altLang="zh-TW" sz="2400" b="1" dirty="0" err="1">
                <a:solidFill>
                  <a:schemeClr val="tx1"/>
                </a:solidFill>
              </a:rPr>
              <a:t>protocal</a:t>
            </a:r>
            <a:r>
              <a:rPr kumimoji="0" lang="en-US" altLang="zh-TW" sz="2400" b="1" dirty="0">
                <a:solidFill>
                  <a:schemeClr val="tx1"/>
                </a:solidFill>
              </a:rPr>
              <a:t>. </a:t>
            </a:r>
            <a:endParaRPr kumimoji="0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979613" y="3500438"/>
            <a:ext cx="4016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S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48263" y="3573463"/>
            <a:ext cx="2014537" cy="431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2400" b="1" dirty="0">
                <a:solidFill>
                  <a:schemeClr val="tx1"/>
                </a:solidFill>
              </a:rPr>
              <a:t> A(10)     B(20)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235825" y="3500438"/>
            <a:ext cx="401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S</a:t>
            </a:r>
            <a:endParaRPr lang="zh-TW" altLang="en-US" sz="2400" b="1" dirty="0">
              <a:latin typeface="+mn-lt"/>
            </a:endParaRPr>
          </a:p>
        </p:txBody>
      </p:sp>
      <p:cxnSp>
        <p:nvCxnSpPr>
          <p:cNvPr id="51" name="直線接點 50"/>
          <p:cNvCxnSpPr>
            <a:stCxn id="48" idx="0"/>
            <a:endCxn id="48" idx="2"/>
          </p:cNvCxnSpPr>
          <p:nvPr/>
        </p:nvCxnSpPr>
        <p:spPr>
          <a:xfrm rot="16200000" flipH="1">
            <a:off x="5938838" y="3789363"/>
            <a:ext cx="43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1979613" y="3500438"/>
            <a:ext cx="4016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 I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7164388" y="3500438"/>
            <a:ext cx="4000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M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156325" y="3573463"/>
            <a:ext cx="1008063" cy="4619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B(30)</a:t>
            </a:r>
            <a:endParaRPr lang="zh-TW" alt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47" grpId="0"/>
      <p:bldP spid="49" grpId="0"/>
      <p:bldP spid="54" grpId="0"/>
      <p:bldP spid="55" grpId="0"/>
      <p:bldP spid="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False sharing</a:t>
            </a:r>
            <a:endParaRPr lang="zh-TW" altLang="en-US" smtClean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False sharing introduces unnecessary cache misses and extra memory traffic.</a:t>
            </a:r>
          </a:p>
          <a:p>
            <a:pPr eaLnBrk="1" hangingPunct="1"/>
            <a:r>
              <a:rPr lang="en-US" altLang="zh-TW" smtClean="0"/>
              <a:t>We use the following strategies to circumvent false sharing: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Take false sharing avoidance into consideration while designing the software interfaces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Group the variables used in the implementation according to their locality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53DD0-28E3-4178-AF96-03B72099C39D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AE6C05-421F-46C3-AE97-81AA160F756C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 extended ISA</a:t>
            </a:r>
            <a:endParaRPr lang="zh-TW" altLang="en-US" smtClean="0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SA extended ISA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i="1" dirty="0" smtClean="0">
                <a:cs typeface="Times New Roman" pitchFamily="18" charset="0"/>
              </a:rPr>
              <a:t>produce DN REG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i="1" dirty="0" smtClean="0">
                <a:cs typeface="Times New Roman" pitchFamily="18" charset="0"/>
              </a:rPr>
              <a:t>consume DN REG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B891BC-8AB9-41C6-B29C-09FEB5527894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F53B05-EDDE-42A5-ABE2-D1B149F93525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403350" y="3860800"/>
            <a:ext cx="1168400" cy="1174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Core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內容版面配置區 21"/>
          <p:cNvGraphicFramePr>
            <a:graphicFrameLocks/>
          </p:cNvGraphicFramePr>
          <p:nvPr/>
        </p:nvGraphicFramePr>
        <p:xfrm>
          <a:off x="3132138" y="3716338"/>
          <a:ext cx="2674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/>
                <a:gridCol w="20882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DN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橢圓 7"/>
          <p:cNvSpPr/>
          <p:nvPr/>
        </p:nvSpPr>
        <p:spPr>
          <a:xfrm>
            <a:off x="6443663" y="3860800"/>
            <a:ext cx="1168400" cy="1174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Core 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6"/>
          </p:cNvCxnSpPr>
          <p:nvPr/>
        </p:nvCxnSpPr>
        <p:spPr>
          <a:xfrm flipV="1">
            <a:off x="2571750" y="4437063"/>
            <a:ext cx="560388" cy="1111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8" idx="2"/>
          </p:cNvCxnSpPr>
          <p:nvPr/>
        </p:nvCxnSpPr>
        <p:spPr>
          <a:xfrm>
            <a:off x="5795963" y="4437063"/>
            <a:ext cx="647700" cy="1111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False sharing</a:t>
            </a:r>
            <a:endParaRPr lang="zh-TW" altLang="en-US" smtClean="0"/>
          </a:p>
        </p:txBody>
      </p:sp>
      <p:graphicFrame>
        <p:nvGraphicFramePr>
          <p:cNvPr id="25" name="內容版面配置區 24"/>
          <p:cNvGraphicFramePr>
            <a:graphicFrameLocks noGrp="1"/>
          </p:cNvGraphicFramePr>
          <p:nvPr>
            <p:ph idx="1"/>
          </p:nvPr>
        </p:nvGraphicFramePr>
        <p:xfrm>
          <a:off x="1619672" y="3645024"/>
          <a:ext cx="2818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64"/>
                <a:gridCol w="704664"/>
                <a:gridCol w="704664"/>
                <a:gridCol w="704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A(10)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B(20)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C(??)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D(??)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B891BC-8AB9-41C6-B29C-09FEB5527894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30D40-E24B-41F0-852D-EACCF976AFB9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2411760" y="1988840"/>
            <a:ext cx="1341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Producer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5580112" y="2060848"/>
            <a:ext cx="1584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Consumer</a:t>
            </a:r>
            <a:endParaRPr lang="zh-TW" altLang="en-US" sz="2400" b="1" dirty="0">
              <a:latin typeface="+mn-lt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rot="5400000">
            <a:off x="5831731" y="3031604"/>
            <a:ext cx="936625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>
            <a:off x="2592313" y="2960415"/>
            <a:ext cx="936625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6372275" y="2779985"/>
            <a:ext cx="482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 smtClean="0">
                <a:latin typeface="+mn-lt"/>
              </a:rPr>
              <a:t>R</a:t>
            </a:r>
            <a:r>
              <a:rPr lang="en-US" altLang="zh-TW" sz="2400" b="1" baseline="-25000" dirty="0">
                <a:latin typeface="+mn-lt"/>
              </a:rPr>
              <a:t>A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4" name="文字方塊 18"/>
          <p:cNvSpPr txBox="1">
            <a:spLocks noChangeArrowheads="1"/>
          </p:cNvSpPr>
          <p:nvPr/>
        </p:nvSpPr>
        <p:spPr bwMode="auto">
          <a:xfrm>
            <a:off x="3130897" y="2707977"/>
            <a:ext cx="1072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 smtClean="0">
                <a:latin typeface="+mn-lt"/>
              </a:rPr>
              <a:t>W</a:t>
            </a:r>
            <a:r>
              <a:rPr lang="en-US" altLang="zh-TW" sz="2400" b="1" baseline="-25000" dirty="0" smtClean="0">
                <a:latin typeface="+mn-lt"/>
              </a:rPr>
              <a:t>C</a:t>
            </a:r>
            <a:r>
              <a:rPr lang="en-US" altLang="zh-TW" sz="2400" b="1" dirty="0" smtClean="0">
                <a:latin typeface="+mn-lt"/>
              </a:rPr>
              <a:t>(30</a:t>
            </a:r>
            <a:r>
              <a:rPr lang="en-US" altLang="zh-TW" sz="2400" b="1" dirty="0">
                <a:latin typeface="+mn-lt"/>
              </a:rPr>
              <a:t>)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6" name="文字方塊 18"/>
          <p:cNvSpPr txBox="1">
            <a:spLocks noChangeArrowheads="1"/>
          </p:cNvSpPr>
          <p:nvPr/>
        </p:nvSpPr>
        <p:spPr bwMode="auto">
          <a:xfrm>
            <a:off x="755576" y="3573016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$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7" name="文字方塊 19"/>
          <p:cNvSpPr txBox="1">
            <a:spLocks noChangeArrowheads="1"/>
          </p:cNvSpPr>
          <p:nvPr/>
        </p:nvSpPr>
        <p:spPr bwMode="auto">
          <a:xfrm>
            <a:off x="8244408" y="3573016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$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45072" name="文字方塊 21"/>
          <p:cNvSpPr txBox="1">
            <a:spLocks noChangeArrowheads="1"/>
          </p:cNvSpPr>
          <p:nvPr/>
        </p:nvSpPr>
        <p:spPr bwMode="auto">
          <a:xfrm>
            <a:off x="755576" y="5013176"/>
            <a:ext cx="723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/>
              <a:t>MEM</a:t>
            </a:r>
            <a:endParaRPr lang="zh-TW" altLang="en-US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19672" y="45811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A (10)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B (20)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C (??)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D(??)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內容版面配置區 24"/>
          <p:cNvGraphicFramePr>
            <a:graphicFrameLocks/>
          </p:cNvGraphicFramePr>
          <p:nvPr/>
        </p:nvGraphicFramePr>
        <p:xfrm>
          <a:off x="4932040" y="3645024"/>
          <a:ext cx="2818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64"/>
                <a:gridCol w="704664"/>
                <a:gridCol w="704664"/>
                <a:gridCol w="704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A(10)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B(20)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C(??)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D(??)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>
            <a:spLocks noChangeArrowheads="1"/>
          </p:cNvSpPr>
          <p:nvPr/>
        </p:nvSpPr>
        <p:spPr bwMode="auto">
          <a:xfrm>
            <a:off x="6372200" y="2780928"/>
            <a:ext cx="48282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 smtClean="0">
                <a:latin typeface="+mn-lt"/>
              </a:rPr>
              <a:t>R</a:t>
            </a:r>
            <a:r>
              <a:rPr lang="en-US" altLang="zh-TW" sz="2400" b="1" baseline="-25000" dirty="0" smtClean="0">
                <a:latin typeface="+mn-lt"/>
              </a:rPr>
              <a:t>B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740352" y="3573016"/>
            <a:ext cx="4016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 </a:t>
            </a:r>
            <a:r>
              <a:rPr lang="en-US" altLang="zh-TW" sz="2400" b="1" dirty="0" smtClean="0">
                <a:latin typeface="+mn-lt"/>
              </a:rPr>
              <a:t>E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812360" y="3573016"/>
            <a:ext cx="401637" cy="461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 </a:t>
            </a:r>
            <a:r>
              <a:rPr lang="en-US" altLang="zh-TW" sz="2400" b="1" dirty="0" smtClean="0">
                <a:latin typeface="+mn-lt"/>
              </a:rPr>
              <a:t>I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5616" y="3573016"/>
            <a:ext cx="40163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 smtClean="0">
                <a:latin typeface="+mn-lt"/>
              </a:rPr>
              <a:t>M</a:t>
            </a:r>
            <a:endParaRPr lang="zh-TW" altLang="en-US" sz="2400" b="1" dirty="0">
              <a:latin typeface="+mn-lt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059832" y="3645024"/>
          <a:ext cx="6480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C(30)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內容版面配置區 24"/>
          <p:cNvGraphicFramePr>
            <a:graphicFrameLocks/>
          </p:cNvGraphicFramePr>
          <p:nvPr/>
        </p:nvGraphicFramePr>
        <p:xfrm>
          <a:off x="4932040" y="3645024"/>
          <a:ext cx="2818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64"/>
                <a:gridCol w="704664"/>
                <a:gridCol w="704664"/>
                <a:gridCol w="7046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內容版面配置區 24"/>
          <p:cNvGraphicFramePr>
            <a:graphicFrameLocks/>
          </p:cNvGraphicFramePr>
          <p:nvPr/>
        </p:nvGraphicFramePr>
        <p:xfrm>
          <a:off x="1619672" y="3645024"/>
          <a:ext cx="2818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64"/>
                <a:gridCol w="704664"/>
                <a:gridCol w="704664"/>
                <a:gridCol w="7046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80824E-6 L -2.5E-6 0.2151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8" grpId="0" animBg="1"/>
      <p:bldP spid="29" grpId="0"/>
      <p:bldP spid="30" grpId="0" animBg="1"/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Interface</a:t>
            </a:r>
            <a:endParaRPr lang="zh-TW" altLang="en-US" smtClean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void push_back_n(Iterator begin, Iterator end, bool last)</a:t>
            </a:r>
            <a:endParaRPr lang="en-US" altLang="zh-TW" i="1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i="1" smtClean="0">
                <a:cs typeface="Times New Roman" pitchFamily="18" charset="0"/>
              </a:rPr>
              <a:t>produce DN REG</a:t>
            </a:r>
          </a:p>
          <a:p>
            <a:pPr eaLnBrk="1" hangingPunct="1"/>
            <a:r>
              <a:rPr lang="en-US" altLang="zh-TW" smtClean="0"/>
              <a:t>void front_n(Iterator begin)</a:t>
            </a:r>
            <a:endParaRPr lang="en-US" altLang="zh-TW" i="1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i="1" smtClean="0">
                <a:cs typeface="Times New Roman" pitchFamily="18" charset="0"/>
              </a:rPr>
              <a:t>consume DN REG</a:t>
            </a:r>
          </a:p>
          <a:p>
            <a:pPr eaLnBrk="1" hangingPunct="1"/>
            <a:endParaRPr lang="en-US" altLang="zh-TW" i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FDE2E-52A1-4525-A8D7-88F4F90BE5F4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D0CC94-6D83-406E-93FA-643119F9E7CD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Locality</a:t>
            </a:r>
            <a:endParaRPr lang="zh-TW" altLang="en-US" smtClean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According to the locality, the variables can be divided into the following categories: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Thread-private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Thread-shared read-only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Exclusive-access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Wild-West</a:t>
            </a:r>
          </a:p>
          <a:p>
            <a:pPr eaLnBrk="1" hangingPunct="1"/>
            <a:r>
              <a:rPr lang="en-US" altLang="zh-TW" smtClean="0"/>
              <a:t>We group the variable in our implementation according to their locality by using alignment and padding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FF71D-800A-461A-A973-90755F31A9C3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46E978-F9DC-4FDB-BC12-3340C915FD20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Four kinds of locality</a:t>
            </a:r>
            <a:endParaRPr lang="zh-TW" altLang="en-US" smtClean="0"/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Thread-private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These locations are private to a given thread and are never shared with other threads.</a:t>
            </a:r>
          </a:p>
          <a:p>
            <a:pPr eaLnBrk="1" hangingPunct="1"/>
            <a:r>
              <a:rPr lang="en-US" altLang="zh-TW" smtClean="0"/>
              <a:t>Thread-shared read-only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These locations are shared by multiple threads, but are never written by those threads.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AEFBD-F4AA-4C0B-8938-FD0437D47D05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90ACC4-181E-430C-AD32-0E66AEE47D0F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Four kinds of locality</a:t>
            </a:r>
            <a:endParaRPr lang="zh-TW" altLang="en-US" smtClean="0"/>
          </a:p>
        </p:txBody>
      </p:sp>
      <p:sp>
        <p:nvSpPr>
          <p:cNvPr id="491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Exclusive-access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These locations are read and written, but are protected by a lock (e.g., mutex)</a:t>
            </a:r>
          </a:p>
          <a:p>
            <a:pPr eaLnBrk="1" hangingPunct="1"/>
            <a:r>
              <a:rPr lang="en-US" altLang="zh-TW" smtClean="0"/>
              <a:t>Wild-west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These locations are read and written by unsynchronized threads (e.g., order atomic variable)</a:t>
            </a:r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2EDB64-B39C-4940-BFCD-CFD9716DDBC8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A4FA01-B98E-4A95-A458-21BD60843046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Automatic parallelization done by compiler focuses on loops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zh-TW" sz="3200" smtClean="0"/>
              <a:t>Conventional techniques for parallelizing loops are DOALL and DOACROSS</a:t>
            </a:r>
          </a:p>
          <a:p>
            <a:pPr eaLnBrk="1" hangingPunct="1"/>
            <a:r>
              <a:rPr lang="en-US" altLang="zh-TW" smtClean="0"/>
              <a:t>DOALL only suit scientific and numerical applications</a:t>
            </a:r>
          </a:p>
          <a:p>
            <a:pPr eaLnBrk="1" hangingPunct="1"/>
            <a:r>
              <a:rPr lang="en-US" altLang="zh-TW" smtClean="0"/>
              <a:t>DOACROSS distributes dependent loop iterations on different cores with brute-force</a:t>
            </a:r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62D93-1455-40E8-8BF8-B6E5748A84A6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78EB46-1483-4945-A8DE-217BECEB2FB3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/>
              <a:t>C++0X facility</a:t>
            </a:r>
            <a:br>
              <a:rPr lang="en-US" altLang="zh-TW" smtClean="0"/>
            </a:br>
            <a:r>
              <a:rPr lang="en-US" altLang="zh-TW" smtClean="0"/>
              <a:t>- Attributes</a:t>
            </a:r>
            <a:endParaRPr lang="zh-TW" altLang="en-US" smtClean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Attributes are compile-time tokens that let you to designate special properties of certain C++ constructs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C++0X currently defines four attribute tokens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align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TW" dirty="0" err="1" smtClean="0"/>
              <a:t>noreturn</a:t>
            </a:r>
            <a:r>
              <a:rPr lang="en-US" altLang="zh-TW" dirty="0" smtClean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TW" dirty="0" smtClean="0"/>
              <a:t>final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TW" dirty="0" err="1" smtClean="0"/>
              <a:t>carries_dependency</a:t>
            </a:r>
            <a:endParaRPr lang="en-US" altLang="zh-TW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Usage: [[attribute token]]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l"/>
              <a:defRPr/>
            </a:pP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ECE213-B6B0-4603-A8F7-DE6DA3C7CD6C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9C9647-E9AE-4597-BC5A-06E912CCA9C0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C++0X facility</a:t>
            </a:r>
            <a:endParaRPr lang="zh-TW" altLang="en-US" smtClean="0"/>
          </a:p>
        </p:txBody>
      </p:sp>
      <p:pic>
        <p:nvPicPr>
          <p:cNvPr id="512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04938" y="2652713"/>
            <a:ext cx="6334125" cy="2419350"/>
          </a:xfrm>
        </p:spPr>
      </p:pic>
      <p:sp>
        <p:nvSpPr>
          <p:cNvPr id="5" name="矩形 4"/>
          <p:cNvSpPr/>
          <p:nvPr/>
        </p:nvSpPr>
        <p:spPr>
          <a:xfrm>
            <a:off x="2000250" y="3571875"/>
            <a:ext cx="4357688" cy="285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B1E52-11E7-48EC-A0C9-4D8E856E59E4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35A3A2-3D10-4A59-BEF5-51E7666DDDE9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C++0X facility</a:t>
            </a:r>
            <a:br>
              <a:rPr lang="en-US" altLang="zh-TW" dirty="0" smtClean="0"/>
            </a:br>
            <a:r>
              <a:rPr lang="en-US" altLang="zh-TW" dirty="0" smtClean="0"/>
              <a:t>- Attributes</a:t>
            </a:r>
            <a:endParaRPr lang="zh-TW" altLang="en-US" dirty="0" smtClean="0"/>
          </a:p>
        </p:txBody>
      </p:sp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GCC and Sun Studio do not support C++0X attributes so far</a:t>
            </a:r>
          </a:p>
          <a:p>
            <a:pPr eaLnBrk="1" hangingPunct="1"/>
            <a:r>
              <a:rPr lang="en-US" altLang="zh-TW" smtClean="0"/>
              <a:t>GCC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__attribute__((aligned()))</a:t>
            </a:r>
          </a:p>
          <a:p>
            <a:pPr eaLnBrk="1" hangingPunct="1"/>
            <a:r>
              <a:rPr lang="en-US" altLang="zh-TW" smtClean="0"/>
              <a:t>Sun Studio C++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#pragma align integer(variable [,variable...])</a:t>
            </a:r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FA0B8-C19E-4C79-A8A1-122AF5CB8CAC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1513DA-781A-48DC-A0E4-85051770C39F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  <a:p>
            <a:pPr eaLnBrk="1" hangingPunct="1"/>
            <a:r>
              <a:rPr lang="en-US" altLang="zh-TW" smtClean="0"/>
              <a:t>Memory Coherence and Consistency</a:t>
            </a:r>
          </a:p>
          <a:p>
            <a:pPr eaLnBrk="1" hangingPunct="1"/>
            <a:r>
              <a:rPr lang="en-US" altLang="zh-TW" smtClean="0"/>
              <a:t>Lock-freedom</a:t>
            </a:r>
          </a:p>
          <a:p>
            <a:pPr eaLnBrk="1" hangingPunct="1"/>
            <a:r>
              <a:rPr lang="en-US" altLang="zh-TW" smtClean="0"/>
              <a:t>Cache-friendliness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Implementation and Verification</a:t>
            </a:r>
          </a:p>
          <a:p>
            <a:pPr eaLnBrk="1" hangingPunct="1"/>
            <a:r>
              <a:rPr lang="en-US" altLang="zh-TW" smtClean="0"/>
              <a:t>Experiment</a:t>
            </a:r>
          </a:p>
          <a:p>
            <a:pPr eaLnBrk="1" hangingPunct="1"/>
            <a:r>
              <a:rPr lang="en-US" altLang="zh-TW" smtClean="0"/>
              <a:t>Related Work</a:t>
            </a:r>
          </a:p>
          <a:p>
            <a:pPr eaLnBrk="1" hangingPunct="1"/>
            <a:r>
              <a:rPr lang="en-US" altLang="zh-TW" smtClean="0"/>
              <a:t>Conclusion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3A403-4255-4725-AD50-B646F0BF2DCC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EA5B80-1291-47A4-A5A0-D48C82BC7FAB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Implementation</a:t>
            </a:r>
            <a:endParaRPr lang="zh-TW" altLang="en-US" smtClean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591FED-311A-4525-A834-64ED285EDC89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D686B-9C4F-4EE1-9831-5A450F2F6B8F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  <p:sp>
        <p:nvSpPr>
          <p:cNvPr id="54277" name="文字方塊 4"/>
          <p:cNvSpPr txBox="1">
            <a:spLocks noChangeArrowheads="1"/>
          </p:cNvSpPr>
          <p:nvPr/>
        </p:nvSpPr>
        <p:spPr bwMode="auto">
          <a:xfrm>
            <a:off x="468313" y="1628775"/>
            <a:ext cx="8207375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QueueBuffer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1"/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&lt;align&gt; 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size_type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m_capacity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size_type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m_cds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value_type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m_eof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allocator_type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m_allocator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pointer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m_buffer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endParaRPr lang="en-US" altLang="zh-TW" sz="2000" b="1" dirty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 pad1[]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// padding</a:t>
            </a:r>
          </a:p>
          <a:p>
            <a:pPr marL="0" lvl="1"/>
            <a:endParaRPr lang="en-US" altLang="zh-TW" sz="2000" b="1" dirty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tbb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::atomic&lt;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size_type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m_front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endParaRPr lang="en-US" altLang="zh-TW" sz="2000" b="1" dirty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 pad2[]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// padding</a:t>
            </a:r>
          </a:p>
          <a:p>
            <a:pPr marL="0" lvl="1"/>
            <a:endParaRPr lang="en-US" altLang="zh-TW" sz="2000" b="1" dirty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tbb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::atomic&lt;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size_type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m_back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TW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Implementation</a:t>
            </a:r>
            <a:endParaRPr lang="zh-TW" altLang="en-US" smtClean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591FED-311A-4525-A834-64ED285EDC89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7302C-5B67-435F-A24D-5314044AB59B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  <p:sp>
        <p:nvSpPr>
          <p:cNvPr id="55301" name="文字方塊 4"/>
          <p:cNvSpPr txBox="1">
            <a:spLocks noChangeArrowheads="1"/>
          </p:cNvSpPr>
          <p:nvPr/>
        </p:nvSpPr>
        <p:spPr bwMode="auto">
          <a:xfrm>
            <a:off x="0" y="1628775"/>
            <a:ext cx="4643438" cy="341630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void push(Iter begin, Iter end,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bool last) {</a:t>
            </a:r>
          </a:p>
          <a:p>
            <a:endParaRPr lang="en-US" altLang="zh-TW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while (((</a:t>
            </a:r>
            <a:r>
              <a:rPr lang="en-US" altLang="zh-TW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m_back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 + m_cds) % m_cap)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== </a:t>
            </a:r>
            <a:r>
              <a:rPr lang="en-US" altLang="zh-TW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m_front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; // spining if queue is full </a:t>
            </a:r>
          </a:p>
          <a:p>
            <a:endParaRPr lang="en-US" altLang="zh-TW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// insert data into m_buffer</a:t>
            </a:r>
          </a:p>
          <a:p>
            <a:endParaRPr lang="en-US" altLang="zh-TW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m_back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altLang="zh-TW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m_back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 + m_cds) % m_cap;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2" name="文字方塊 5"/>
          <p:cNvSpPr txBox="1">
            <a:spLocks noChangeArrowheads="1"/>
          </p:cNvSpPr>
          <p:nvPr/>
        </p:nvSpPr>
        <p:spPr bwMode="auto">
          <a:xfrm>
            <a:off x="4643438" y="1628775"/>
            <a:ext cx="4645025" cy="34163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void front(Iter begin) {</a:t>
            </a:r>
          </a:p>
          <a:p>
            <a:endParaRPr lang="en-US" altLang="zh-TW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altLang="zh-TW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m_front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zh-TW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m_back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// spinning if queue is empty 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;</a:t>
            </a:r>
          </a:p>
          <a:p>
            <a:endParaRPr lang="en-US" altLang="zh-TW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// retrieve m_cds data from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// m_buffer</a:t>
            </a:r>
          </a:p>
          <a:p>
            <a:endParaRPr lang="en-US" altLang="zh-TW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m_front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altLang="zh-TW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m_front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 + m_cds) % m_cap;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051050" y="2924175"/>
            <a:ext cx="2736974" cy="122490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827088" y="2492375"/>
            <a:ext cx="6337300" cy="17287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08175" y="5229225"/>
            <a:ext cx="5184775" cy="78581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chemeClr val="tx1"/>
                </a:solidFill>
              </a:rPr>
              <a:t>atomic&lt;T&gt; supports atomic read, write.</a:t>
            </a:r>
            <a:endParaRPr kumimoji="0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35150" y="5229225"/>
            <a:ext cx="5305425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>
                <a:latin typeface="+mn-lt"/>
              </a:rPr>
              <a:t>Read </a:t>
            </a:r>
            <a:r>
              <a:rPr lang="en-US" altLang="zh-TW" sz="2400" b="1" dirty="0">
                <a:latin typeface="+mn-lt"/>
              </a:rPr>
              <a:t>associated with acquire fence, </a:t>
            </a:r>
          </a:p>
          <a:p>
            <a:pPr>
              <a:defRPr/>
            </a:pPr>
            <a:r>
              <a:rPr lang="en-US" altLang="zh-TW" sz="2400" b="1" dirty="0">
                <a:latin typeface="+mn-lt"/>
              </a:rPr>
              <a:t>and write associated with release fence.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573463"/>
            <a:ext cx="4067175" cy="28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rot="5400000" flipH="1" flipV="1">
            <a:off x="1223962" y="2960688"/>
            <a:ext cx="122396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>
            <a:off x="1296194" y="4401344"/>
            <a:ext cx="10795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43438" y="3284538"/>
            <a:ext cx="4176712" cy="576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 rot="5400000" flipH="1" flipV="1">
            <a:off x="6048376" y="2673350"/>
            <a:ext cx="1223962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6156325" y="4364038"/>
            <a:ext cx="1008063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乘號 32"/>
          <p:cNvSpPr/>
          <p:nvPr/>
        </p:nvSpPr>
        <p:spPr>
          <a:xfrm>
            <a:off x="1547813" y="2852738"/>
            <a:ext cx="565150" cy="28892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乘號 33"/>
          <p:cNvSpPr/>
          <p:nvPr/>
        </p:nvSpPr>
        <p:spPr>
          <a:xfrm>
            <a:off x="1547813" y="4149725"/>
            <a:ext cx="565150" cy="28733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乘號 34"/>
          <p:cNvSpPr/>
          <p:nvPr/>
        </p:nvSpPr>
        <p:spPr>
          <a:xfrm>
            <a:off x="6372225" y="2349500"/>
            <a:ext cx="565150" cy="28733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乘號 35"/>
          <p:cNvSpPr/>
          <p:nvPr/>
        </p:nvSpPr>
        <p:spPr>
          <a:xfrm>
            <a:off x="6372225" y="4005263"/>
            <a:ext cx="565150" cy="28733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4" grpId="0" animBg="1"/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Implementation</a:t>
            </a:r>
            <a:endParaRPr lang="zh-TW" altLang="en-US" smtClean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591FED-311A-4525-A834-64ED285EDC89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6366D-E931-4E35-AFE2-05BDF3D850C9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  <p:sp>
        <p:nvSpPr>
          <p:cNvPr id="56325" name="文字方塊 4"/>
          <p:cNvSpPr txBox="1">
            <a:spLocks noChangeArrowheads="1"/>
          </p:cNvSpPr>
          <p:nvPr/>
        </p:nvSpPr>
        <p:spPr bwMode="auto">
          <a:xfrm>
            <a:off x="0" y="1628775"/>
            <a:ext cx="4643438" cy="4246563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begin,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end,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last) {</a:t>
            </a:r>
          </a:p>
          <a:p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size_type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local_back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m_back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size_type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next_back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local_back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m_cds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) %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m_cap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while (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next_back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zh-TW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m_front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; // spinning if queue is full </a:t>
            </a:r>
          </a:p>
          <a:p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// insert data into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m_buffer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m_back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next_back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6" name="文字方塊 5"/>
          <p:cNvSpPr txBox="1">
            <a:spLocks noChangeArrowheads="1"/>
          </p:cNvSpPr>
          <p:nvPr/>
        </p:nvSpPr>
        <p:spPr bwMode="auto">
          <a:xfrm>
            <a:off x="4643438" y="1628775"/>
            <a:ext cx="4645025" cy="3970338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void front(Iter begin) {</a:t>
            </a:r>
          </a:p>
          <a:p>
            <a:endParaRPr lang="en-US" altLang="zh-TW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const size_type </a:t>
            </a:r>
            <a:r>
              <a:rPr lang="en-US" altLang="zh-TW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local_front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altLang="zh-TW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m_front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zh-TW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altLang="zh-TW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local_front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zh-TW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m_back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// spinning if queue is empty 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;</a:t>
            </a:r>
          </a:p>
          <a:p>
            <a:endParaRPr lang="en-US" altLang="zh-TW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// retrieve data from m_buffer</a:t>
            </a:r>
          </a:p>
          <a:p>
            <a:endParaRPr lang="en-US" altLang="zh-TW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m_front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altLang="zh-TW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local_front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 + m_cds) % m_cap;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0" y="5876925"/>
            <a:ext cx="914400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srgbClr val="7030A0"/>
                </a:solidFill>
                <a:latin typeface="+mn-lt"/>
              </a:rPr>
              <a:t>Local variables </a:t>
            </a:r>
            <a:r>
              <a:rPr lang="en-US" altLang="zh-TW" sz="2400" b="1" dirty="0">
                <a:latin typeface="+mn-lt"/>
              </a:rPr>
              <a:t>can be cached in register or cache. We can avoid reloading ordered atomic variables from memory unnecessarily. </a:t>
            </a:r>
            <a:endParaRPr lang="zh-TW" alt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Verification</a:t>
            </a:r>
            <a:endParaRPr lang="zh-TW" altLang="en-US" smtClean="0"/>
          </a:p>
        </p:txBody>
      </p:sp>
      <p:sp>
        <p:nvSpPr>
          <p:cNvPr id="573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Duo to the non-deterministic of parallel systems, we cannot use traditional testing techniques to verify parallel systems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142A7-D61D-46CF-80A2-D74E68FDBA75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AF7129-DE66-46B2-842F-BB46D11E0B28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Verification</a:t>
            </a:r>
            <a:endParaRPr lang="zh-TW" altLang="en-US" smtClean="0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Promela (Process Meta Language)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Support modeling of asynchronous distributed algorithms as non-deterministic automata.</a:t>
            </a:r>
          </a:p>
          <a:p>
            <a:pPr eaLnBrk="1" hangingPunct="1"/>
            <a:r>
              <a:rPr lang="en-US" altLang="zh-TW" smtClean="0"/>
              <a:t>SPIN (Simple PROMELA Interpreter)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A general tool for verifying the correctness of distributed software models.</a:t>
            </a:r>
          </a:p>
          <a:p>
            <a:pPr eaLnBrk="1" hangingPunct="1"/>
            <a:r>
              <a:rPr lang="en-US" altLang="zh-TW" smtClean="0"/>
              <a:t>SPIN converts correctness claim specified as a  temporal logic formula into a automata </a:t>
            </a:r>
            <a:r>
              <a:rPr lang="en-US" altLang="zh-TW" i="1" smtClean="0">
                <a:solidFill>
                  <a:srgbClr val="0070C0"/>
                </a:solidFill>
              </a:rPr>
              <a:t>A</a:t>
            </a:r>
            <a:endParaRPr lang="zh-TW" altLang="en-US" i="1" smtClean="0">
              <a:solidFill>
                <a:srgbClr val="0070C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A84B9-312A-441D-B759-67BE7ED4EE33}" type="slidenum">
              <a:rPr lang="zh-TW" altLang="en-US" smtClean="0"/>
              <a:pPr>
                <a:defRPr/>
              </a:pPr>
              <a:t>58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45FA53-37FD-4953-9301-8282D006F748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Verification</a:t>
            </a:r>
            <a:endParaRPr lang="zh-TW" altLang="en-US" smtClean="0"/>
          </a:p>
        </p:txBody>
      </p:sp>
      <p:sp>
        <p:nvSpPr>
          <p:cNvPr id="593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SPIN translates each process template into a finite automaton</a:t>
            </a:r>
          </a:p>
          <a:p>
            <a:r>
              <a:rPr lang="en-US" altLang="zh-TW" smtClean="0"/>
              <a:t>Behavior of the concurrent system </a:t>
            </a:r>
            <a:r>
              <a:rPr lang="en-US" altLang="zh-TW" i="1" smtClean="0">
                <a:solidFill>
                  <a:srgbClr val="0070C0"/>
                </a:solidFill>
              </a:rPr>
              <a:t>S</a:t>
            </a:r>
            <a:r>
              <a:rPr lang="en-US" altLang="zh-TW" smtClean="0"/>
              <a:t> is obtained by computing an asynchronous interleaving product of automata</a:t>
            </a:r>
          </a:p>
          <a:p>
            <a:r>
              <a:rPr lang="en-US" altLang="zh-TW" smtClean="0"/>
              <a:t>SPIN compute a automaton </a:t>
            </a:r>
            <a:r>
              <a:rPr lang="en-US" altLang="zh-TW" i="1" smtClean="0">
                <a:solidFill>
                  <a:srgbClr val="0070C0"/>
                </a:solidFill>
              </a:rPr>
              <a:t>R </a:t>
            </a:r>
            <a:r>
              <a:rPr lang="en-US" altLang="zh-TW" smtClean="0">
                <a:solidFill>
                  <a:srgbClr val="0070C0"/>
                </a:solidFill>
              </a:rPr>
              <a:t>=</a:t>
            </a:r>
            <a:r>
              <a:rPr lang="en-US" altLang="zh-TW" smtClean="0"/>
              <a:t> </a:t>
            </a:r>
            <a:r>
              <a:rPr lang="en-US" altLang="zh-TW" i="1" smtClean="0">
                <a:solidFill>
                  <a:srgbClr val="0070C0"/>
                </a:solidFill>
              </a:rPr>
              <a:t>A S</a:t>
            </a:r>
            <a:r>
              <a:rPr lang="en-US" altLang="zh-TW" i="1" smtClean="0"/>
              <a:t>,</a:t>
            </a:r>
            <a:r>
              <a:rPr lang="en-US" altLang="zh-TW" i="1" smtClean="0">
                <a:solidFill>
                  <a:srgbClr val="0070C0"/>
                </a:solidFill>
              </a:rPr>
              <a:t> </a:t>
            </a:r>
            <a:r>
              <a:rPr lang="en-US" altLang="zh-TW" smtClean="0"/>
              <a:t>if </a:t>
            </a:r>
            <a:r>
              <a:rPr lang="en-US" altLang="zh-TW" i="1" smtClean="0"/>
              <a:t>R </a:t>
            </a:r>
            <a:r>
              <a:rPr lang="en-US" altLang="zh-TW" smtClean="0"/>
              <a:t>is nonempty, then the correctness claims are satisfied</a:t>
            </a:r>
            <a:endParaRPr lang="en-US" altLang="zh-TW" i="1" smtClean="0">
              <a:solidFill>
                <a:srgbClr val="0070C0"/>
              </a:solidFill>
            </a:endParaRPr>
          </a:p>
          <a:p>
            <a:endParaRPr lang="en-US" altLang="zh-TW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9DD6F5-7F15-4907-ADF1-C7C8F0143CD2}" type="slidenum">
              <a:rPr lang="zh-TW" altLang="en-US" smtClean="0"/>
              <a:pPr>
                <a:defRPr/>
              </a:pPr>
              <a:t>59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C13957-FF39-4866-853B-4D3AB26B0A03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DOACROSS &amp; DSWP</a:t>
            </a:r>
            <a:endParaRPr lang="zh-TW" altLang="en-US" smtClean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875" y="1928813"/>
            <a:ext cx="4724400" cy="2895600"/>
          </a:xfrm>
        </p:spPr>
      </p:pic>
      <p:sp>
        <p:nvSpPr>
          <p:cNvPr id="7" name="向右箭號 6"/>
          <p:cNvSpPr/>
          <p:nvPr/>
        </p:nvSpPr>
        <p:spPr>
          <a:xfrm>
            <a:off x="5072063" y="3143250"/>
            <a:ext cx="500062" cy="48418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75" y="1785938"/>
            <a:ext cx="30670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42875" y="2714625"/>
            <a:ext cx="4714875" cy="20716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79388" y="5516563"/>
            <a:ext cx="8820150" cy="78581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/>
              <a:t>Data/Control dependency edges that participate in </a:t>
            </a:r>
            <a:r>
              <a:rPr kumimoji="0" lang="en-US" altLang="zh-TW" sz="2400" b="1" dirty="0">
                <a:solidFill>
                  <a:srgbClr val="FF0000"/>
                </a:solidFill>
              </a:rPr>
              <a:t>dependence recurrences </a:t>
            </a:r>
            <a:r>
              <a:rPr kumimoji="0" lang="en-US" altLang="zh-TW" sz="2400" b="1" dirty="0"/>
              <a:t>are shown as </a:t>
            </a:r>
            <a:r>
              <a:rPr kumimoji="0" lang="en-US" altLang="zh-TW" sz="2400" b="1" dirty="0">
                <a:solidFill>
                  <a:srgbClr val="FF0000"/>
                </a:solidFill>
              </a:rPr>
              <a:t>dashed lines</a:t>
            </a:r>
            <a:endParaRPr kumimoji="0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0D5DA-6081-43AD-9E6E-84A8B1AD9B75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073B30-CEBC-4223-9A3F-056142931248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DF016F-BE6F-4287-931C-60A79DFFB00D}" type="datetime1">
              <a:rPr lang="zh-TW" altLang="en-US" smtClean="0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1CBED-7821-44D1-A8DC-56FDE63987CA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6948488" y="1196975"/>
            <a:ext cx="1800225" cy="1800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producer</a:t>
            </a:r>
          </a:p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FA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0421" name="文字方塊 8"/>
          <p:cNvSpPr txBox="1">
            <a:spLocks noChangeArrowheads="1"/>
          </p:cNvSpPr>
          <p:nvPr/>
        </p:nvSpPr>
        <p:spPr bwMode="auto">
          <a:xfrm>
            <a:off x="0" y="1125538"/>
            <a:ext cx="587851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active proctype producer(){</a:t>
            </a:r>
          </a:p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  do</a:t>
            </a:r>
          </a:p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  :: !</a:t>
            </a:r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((head + cds) % cap == tail)−&gt;</a:t>
            </a:r>
          </a:p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    printf(“Produce \n”);</a:t>
            </a:r>
          </a:p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    head = (head + cds) % cap;</a:t>
            </a:r>
            <a:endParaRPr lang="pt-BR" altLang="zh-TW" sz="2000" b="1">
              <a:latin typeface="Courier New" pitchFamily="49" charset="0"/>
              <a:cs typeface="Courier New" pitchFamily="49" charset="0"/>
            </a:endParaRPr>
          </a:p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  od</a:t>
            </a:r>
          </a:p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6084888" y="1844675"/>
            <a:ext cx="503237" cy="48418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0423" name="文字方塊 10"/>
          <p:cNvSpPr txBox="1">
            <a:spLocks noChangeArrowheads="1"/>
          </p:cNvSpPr>
          <p:nvPr/>
        </p:nvSpPr>
        <p:spPr bwMode="auto">
          <a:xfrm>
            <a:off x="0" y="3789363"/>
            <a:ext cx="48006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active proctype consumer(){</a:t>
            </a:r>
          </a:p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  do</a:t>
            </a:r>
          </a:p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  :: !</a:t>
            </a:r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(head == tail)−&gt;</a:t>
            </a:r>
          </a:p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    printf(“Consume \n”);</a:t>
            </a:r>
          </a:p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    tail = (tail + cds) % cap;</a:t>
            </a:r>
            <a:endParaRPr lang="pt-BR" altLang="zh-TW" sz="2000" b="1">
              <a:latin typeface="Courier New" pitchFamily="49" charset="0"/>
              <a:cs typeface="Courier New" pitchFamily="49" charset="0"/>
            </a:endParaRPr>
          </a:p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  od</a:t>
            </a:r>
          </a:p>
          <a:p>
            <a:r>
              <a:rPr lang="pt-BR" altLang="zh-TW" sz="2000" b="1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948488" y="3716338"/>
            <a:ext cx="1800225" cy="1800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consumer</a:t>
            </a:r>
          </a:p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FA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6084888" y="4365625"/>
            <a:ext cx="503237" cy="48418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DF016F-BE6F-4287-931C-60A79DFFB00D}" type="datetime1">
              <a:rPr lang="zh-TW" altLang="en-US" smtClean="0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88F03-EF9D-4830-9AC1-3C2E033B7D12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684213" y="476250"/>
            <a:ext cx="1800225" cy="1800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producer</a:t>
            </a:r>
          </a:p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FA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419475" y="476250"/>
            <a:ext cx="1800225" cy="1800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consumer</a:t>
            </a:r>
          </a:p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FA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加號 6"/>
          <p:cNvSpPr/>
          <p:nvPr/>
        </p:nvSpPr>
        <p:spPr>
          <a:xfrm>
            <a:off x="2627313" y="1052513"/>
            <a:ext cx="649287" cy="64770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35600" y="1125538"/>
            <a:ext cx="504825" cy="503237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227763" y="476250"/>
            <a:ext cx="1800225" cy="1800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Parallel System</a:t>
            </a:r>
          </a:p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FA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84213" y="3213100"/>
            <a:ext cx="1800225" cy="1800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Parallel</a:t>
            </a:r>
          </a:p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System</a:t>
            </a:r>
          </a:p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FA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419475" y="3213100"/>
            <a:ext cx="1800225" cy="1800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Assert</a:t>
            </a:r>
          </a:p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FA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加號 15"/>
          <p:cNvSpPr/>
          <p:nvPr/>
        </p:nvSpPr>
        <p:spPr>
          <a:xfrm>
            <a:off x="2627313" y="3789363"/>
            <a:ext cx="649287" cy="64770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等於 16"/>
          <p:cNvSpPr/>
          <p:nvPr/>
        </p:nvSpPr>
        <p:spPr>
          <a:xfrm>
            <a:off x="5435600" y="3860800"/>
            <a:ext cx="504825" cy="504825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227763" y="3213100"/>
            <a:ext cx="1800225" cy="1800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Final FA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1188" y="260350"/>
            <a:ext cx="7632700" cy="22320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11188" y="3068638"/>
            <a:ext cx="7632700" cy="22320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4067175" y="2565400"/>
            <a:ext cx="485775" cy="431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11188" y="5445125"/>
            <a:ext cx="76898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If Final FA is non-empty, then the parallel system is correct.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0" y="5516563"/>
            <a:ext cx="9155113" cy="46196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+mn-lt"/>
              </a:rPr>
              <a:t>We should implement the design with atomicity and ordering in mind!</a:t>
            </a:r>
            <a:endParaRPr lang="zh-TW" alt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20" grpId="0" animBg="1"/>
      <p:bldP spid="22" grpId="0" animBg="1"/>
      <p:bldP spid="23" grpId="0"/>
      <p:bldP spid="2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624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  <a:p>
            <a:pPr eaLnBrk="1" hangingPunct="1"/>
            <a:r>
              <a:rPr lang="en-US" altLang="zh-TW" smtClean="0"/>
              <a:t>Memory Coherence and Consistency</a:t>
            </a:r>
          </a:p>
          <a:p>
            <a:pPr eaLnBrk="1" hangingPunct="1"/>
            <a:r>
              <a:rPr lang="en-US" altLang="zh-TW" smtClean="0"/>
              <a:t>Lock-freedom</a:t>
            </a:r>
          </a:p>
          <a:p>
            <a:pPr eaLnBrk="1" hangingPunct="1"/>
            <a:r>
              <a:rPr lang="en-US" altLang="zh-TW" smtClean="0"/>
              <a:t>Cache-friendliness</a:t>
            </a:r>
          </a:p>
          <a:p>
            <a:pPr eaLnBrk="1" hangingPunct="1"/>
            <a:r>
              <a:rPr lang="en-US" altLang="zh-TW" smtClean="0"/>
              <a:t>Implementation and Verification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Experiment</a:t>
            </a:r>
          </a:p>
          <a:p>
            <a:pPr eaLnBrk="1" hangingPunct="1"/>
            <a:r>
              <a:rPr lang="en-US" altLang="zh-TW" smtClean="0"/>
              <a:t>Related Work</a:t>
            </a:r>
          </a:p>
          <a:p>
            <a:pPr eaLnBrk="1" hangingPunct="1"/>
            <a:r>
              <a:rPr lang="en-US" altLang="zh-TW" smtClean="0"/>
              <a:t>Conclusion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855CA-9117-49CB-9333-1D3EDE501DBC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EA5B80-1291-47A4-A5A0-D48C82BC7FAB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Experiment</a:t>
            </a:r>
            <a:endParaRPr lang="zh-TW" altLang="en-US" smtClean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28625" y="214312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46"/>
                <a:gridCol w="3500462"/>
                <a:gridCol w="1500198"/>
                <a:gridCol w="14715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Benchmark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jvm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nigara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429.mcf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refresh_potential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5.27%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3.2%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450.soplex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CLUFactor</a:t>
                      </a:r>
                      <a:r>
                        <a:rPr lang="en-US" altLang="zh-TW" dirty="0" smtClean="0"/>
                        <a:t>::</a:t>
                      </a:r>
                      <a:r>
                        <a:rPr lang="en-US" altLang="zh-TW" dirty="0" err="1" smtClean="0"/>
                        <a:t>forestPackColumns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0.00% *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0.00% *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453.povray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Build_Bounding_Slabs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0.00% *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0.00% *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llubench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main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**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523" name="文字方塊 4"/>
          <p:cNvSpPr txBox="1">
            <a:spLocks noChangeArrowheads="1"/>
          </p:cNvSpPr>
          <p:nvPr/>
        </p:nvSpPr>
        <p:spPr bwMode="auto">
          <a:xfrm>
            <a:off x="468313" y="4149725"/>
            <a:ext cx="1308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400" b="1">
                <a:latin typeface="Calibri" pitchFamily="34" charset="0"/>
              </a:rPr>
              <a:t>* Called once</a:t>
            </a:r>
            <a:endParaRPr kumimoji="0" lang="zh-TW" altLang="en-US" sz="1400" b="1">
              <a:latin typeface="Calibri" pitchFamily="34" charset="0"/>
            </a:endParaRPr>
          </a:p>
        </p:txBody>
      </p:sp>
      <p:sp>
        <p:nvSpPr>
          <p:cNvPr id="63524" name="文字方塊 5"/>
          <p:cNvSpPr txBox="1">
            <a:spLocks noChangeArrowheads="1"/>
          </p:cNvSpPr>
          <p:nvPr/>
        </p:nvSpPr>
        <p:spPr bwMode="auto">
          <a:xfrm>
            <a:off x="3571875" y="1500188"/>
            <a:ext cx="1827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400">
                <a:latin typeface="Calibri" pitchFamily="34" charset="0"/>
              </a:rPr>
              <a:t>Benchmark </a:t>
            </a:r>
            <a:endParaRPr kumimoji="0" lang="zh-TW" altLang="en-US" sz="2400">
              <a:latin typeface="Calibri" pitchFamily="34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577A4-DAFE-496A-BAF2-1FACCB270146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044ECF-F4B2-47D0-AB81-A4A05D5F543D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DF016F-BE6F-4287-931C-60A79DFFB00D}" type="datetime1">
              <a:rPr lang="zh-TW" altLang="en-US" smtClean="0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C399E-465B-4DD0-98FB-4DB1D10A3497}" type="slidenum">
              <a:rPr lang="zh-TW" altLang="en-US" smtClean="0"/>
              <a:pPr>
                <a:defRPr/>
              </a:pPr>
              <a:t>64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8313" y="549275"/>
          <a:ext cx="8064896" cy="569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534"/>
                <a:gridCol w="2909970"/>
                <a:gridCol w="3528392"/>
              </a:tblGrid>
              <a:tr h="50405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Experiment Platforms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Machine</a:t>
                      </a: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JVM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NIAGARA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System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IBM System x3400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 SPARC Enterprise T5120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CPU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 Xeon E5335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UltraSPARC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CPU / System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Core / CPU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Thread</a:t>
                      </a:r>
                      <a:r>
                        <a:rPr lang="en-US" altLang="zh-TW" baseline="0" dirty="0" smtClean="0"/>
                        <a:t> / Core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L1 I</a:t>
                      </a:r>
                      <a:r>
                        <a:rPr lang="en-US" altLang="zh-TW" baseline="0" dirty="0" smtClean="0"/>
                        <a:t> Cache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 KB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 KB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L1 D Cache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 KB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 KB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L2 Cache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4MB (shared by two cores)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4MB (shared by 8 cores, 8 banks)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Cache Line Size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64 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64 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Memory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 GB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 GB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 2.6.32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Solaris 10 10/09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Compiler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g++ 4.4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 Studio 12 u1 CC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Compiler Opt.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-O3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-xO5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DF016F-BE6F-4287-931C-60A79DFFB00D}" type="datetime1">
              <a:rPr lang="zh-TW" altLang="en-US" smtClean="0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A3332-02C2-4878-9084-D2E81EC02254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6013" y="1628775"/>
          <a:ext cx="6576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78"/>
                <a:gridCol w="1315278"/>
                <a:gridCol w="1315278"/>
                <a:gridCol w="1315278"/>
                <a:gridCol w="1315278"/>
              </a:tblGrid>
              <a:tr h="370840">
                <a:tc row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JVM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NIAGARA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Serial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Parallel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Serial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Parallel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429.mcf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5.832s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17.377s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31.7568s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155.893s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450.soplex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0.164s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0.176s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1.642s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1.797s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453.povray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3.336s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3.580s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29.238s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30.588s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llubench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0.275759s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0.4368813s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0.0183277s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0.0286987s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665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  <a:p>
            <a:pPr eaLnBrk="1" hangingPunct="1"/>
            <a:r>
              <a:rPr lang="en-US" altLang="zh-TW" smtClean="0"/>
              <a:t>Memory Coherence and Consistency</a:t>
            </a:r>
          </a:p>
          <a:p>
            <a:pPr eaLnBrk="1" hangingPunct="1"/>
            <a:r>
              <a:rPr lang="en-US" altLang="zh-TW" smtClean="0"/>
              <a:t>Lock-freedom</a:t>
            </a:r>
          </a:p>
          <a:p>
            <a:pPr eaLnBrk="1" hangingPunct="1"/>
            <a:r>
              <a:rPr lang="en-US" altLang="zh-TW" smtClean="0"/>
              <a:t>Cache-friendliness</a:t>
            </a:r>
          </a:p>
          <a:p>
            <a:pPr eaLnBrk="1" hangingPunct="1"/>
            <a:r>
              <a:rPr lang="en-US" altLang="zh-TW" smtClean="0"/>
              <a:t>Implementation and</a:t>
            </a:r>
            <a:r>
              <a:rPr lang="en-US" altLang="zh-TW" smtClean="0">
                <a:solidFill>
                  <a:srgbClr val="FF0000"/>
                </a:solidFill>
              </a:rPr>
              <a:t> </a:t>
            </a:r>
            <a:r>
              <a:rPr lang="en-US" altLang="zh-TW" smtClean="0"/>
              <a:t>Verification</a:t>
            </a:r>
          </a:p>
          <a:p>
            <a:pPr eaLnBrk="1" hangingPunct="1"/>
            <a:r>
              <a:rPr lang="en-US" altLang="zh-TW" smtClean="0"/>
              <a:t>Experiment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Related Work</a:t>
            </a:r>
          </a:p>
          <a:p>
            <a:pPr eaLnBrk="1" hangingPunct="1"/>
            <a:r>
              <a:rPr lang="en-US" altLang="zh-TW" smtClean="0"/>
              <a:t>Conclusion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D7B825-FF46-4329-A0F1-D8E9AF4D536F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EA5B80-1291-47A4-A5A0-D48C82BC7FAB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675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  <a:p>
            <a:pPr eaLnBrk="1" hangingPunct="1"/>
            <a:r>
              <a:rPr lang="en-US" altLang="zh-TW" smtClean="0"/>
              <a:t>Memory Coherence and Consistency</a:t>
            </a:r>
          </a:p>
          <a:p>
            <a:pPr eaLnBrk="1" hangingPunct="1"/>
            <a:r>
              <a:rPr lang="en-US" altLang="zh-TW" smtClean="0"/>
              <a:t>Lock-freedom</a:t>
            </a:r>
          </a:p>
          <a:p>
            <a:pPr eaLnBrk="1" hangingPunct="1"/>
            <a:r>
              <a:rPr lang="en-US" altLang="zh-TW" smtClean="0"/>
              <a:t>Cache-friendliness</a:t>
            </a:r>
          </a:p>
          <a:p>
            <a:pPr eaLnBrk="1" hangingPunct="1"/>
            <a:r>
              <a:rPr lang="en-US" altLang="zh-TW" smtClean="0"/>
              <a:t>Implementation and</a:t>
            </a:r>
            <a:r>
              <a:rPr lang="en-US" altLang="zh-TW" smtClean="0">
                <a:solidFill>
                  <a:srgbClr val="FF0000"/>
                </a:solidFill>
              </a:rPr>
              <a:t> </a:t>
            </a:r>
            <a:r>
              <a:rPr lang="en-US" altLang="zh-TW" smtClean="0"/>
              <a:t>Verification</a:t>
            </a:r>
          </a:p>
          <a:p>
            <a:pPr eaLnBrk="1" hangingPunct="1"/>
            <a:r>
              <a:rPr lang="en-US" altLang="zh-TW" smtClean="0"/>
              <a:t>Experiment</a:t>
            </a:r>
          </a:p>
          <a:p>
            <a:pPr eaLnBrk="1" hangingPunct="1"/>
            <a:r>
              <a:rPr lang="en-US" altLang="zh-TW" smtClean="0"/>
              <a:t>Related Work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4E6A3-F4B2-4EFF-B8A0-E89AC42841BF}" type="slidenum">
              <a:rPr lang="zh-TW" altLang="en-US" smtClean="0"/>
              <a:pPr>
                <a:defRPr/>
              </a:pPr>
              <a:t>67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EA5B80-1291-47A4-A5A0-D48C82BC7FAB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Conclusion</a:t>
            </a:r>
            <a:endParaRPr lang="zh-TW" altLang="en-US" smtClean="0"/>
          </a:p>
        </p:txBody>
      </p:sp>
      <p:sp>
        <p:nvSpPr>
          <p:cNvPr id="686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 present a lock-free cache-friendly software queue with detailed explianation both in informal and formal ways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E46F9-6AEA-410A-A30A-2460606856D5}" type="slidenum">
              <a:rPr lang="zh-TW" altLang="en-US" smtClean="0"/>
              <a:pPr>
                <a:defRPr/>
              </a:pPr>
              <a:t>68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95F6F0-5A7A-4FFA-B149-E4C08C8DF7C7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Conclusion</a:t>
            </a:r>
            <a:endParaRPr lang="zh-TW" altLang="en-US" smtClean="0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Memory coherence and consistency play important roles in writing a lock-free program</a:t>
            </a:r>
          </a:p>
          <a:p>
            <a:r>
              <a:rPr lang="en-US" altLang="zh-TW" smtClean="0"/>
              <a:t>The lack of memory model in programming language makes writing lock-free programs difficult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A49D3C-06B0-4A2C-9067-6067A34E85BB}" type="datetime1">
              <a:rPr lang="zh-TW" altLang="en-US" smtClean="0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60F04-2795-41BF-A58F-FE5B630B19A1}" type="slidenum">
              <a:rPr lang="zh-TW" altLang="en-US" smtClean="0"/>
              <a:pPr>
                <a:defRPr/>
              </a:pPr>
              <a:t>69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DOACROSS &amp; DSWP</a:t>
            </a:r>
            <a:endParaRPr lang="zh-TW" altLang="en-US" smtClean="0"/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86250" y="1214438"/>
            <a:ext cx="4429125" cy="5208587"/>
          </a:xfrm>
        </p:spPr>
      </p:pic>
      <p:sp>
        <p:nvSpPr>
          <p:cNvPr id="11" name="橢圓 10"/>
          <p:cNvSpPr/>
          <p:nvPr/>
        </p:nvSpPr>
        <p:spPr>
          <a:xfrm>
            <a:off x="1571625" y="4429125"/>
            <a:ext cx="1000125" cy="1000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rgbClr val="00B050"/>
                </a:solidFill>
              </a:rPr>
              <a:t>3</a:t>
            </a:r>
            <a:r>
              <a:rPr kumimoji="0" lang="en-US" altLang="zh-TW" b="1" dirty="0"/>
              <a:t>.</a:t>
            </a:r>
            <a:r>
              <a:rPr kumimoji="0" lang="en-US" altLang="zh-TW" b="1" dirty="0">
                <a:solidFill>
                  <a:srgbClr val="0070C0"/>
                </a:solidFill>
              </a:rPr>
              <a:t>1</a:t>
            </a:r>
            <a:endParaRPr kumimoji="0"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2875" y="5500688"/>
            <a:ext cx="3929063" cy="7143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/>
              <a:t>The execution of the </a:t>
            </a:r>
            <a:r>
              <a:rPr kumimoji="0" lang="en-US" altLang="zh-TW" sz="2400" b="1" dirty="0">
                <a:solidFill>
                  <a:srgbClr val="00B050"/>
                </a:solidFill>
              </a:rPr>
              <a:t>3</a:t>
            </a:r>
            <a:r>
              <a:rPr kumimoji="0" lang="en-US" altLang="zh-TW" sz="2400" b="1" baseline="30000" dirty="0">
                <a:solidFill>
                  <a:srgbClr val="00B050"/>
                </a:solidFill>
              </a:rPr>
              <a:t>rd</a:t>
            </a:r>
            <a:r>
              <a:rPr kumimoji="0" lang="en-US" altLang="zh-TW" sz="2400" b="1" dirty="0">
                <a:solidFill>
                  <a:srgbClr val="00B050"/>
                </a:solidFill>
              </a:rPr>
              <a:t> instruction </a:t>
            </a:r>
            <a:r>
              <a:rPr kumimoji="0" lang="en-US" altLang="zh-TW" sz="2400" b="1" dirty="0"/>
              <a:t>in the </a:t>
            </a:r>
            <a:r>
              <a:rPr kumimoji="0" lang="en-US" altLang="zh-TW" sz="2400" b="1" dirty="0">
                <a:solidFill>
                  <a:srgbClr val="0070C0"/>
                </a:solidFill>
              </a:rPr>
              <a:t>1</a:t>
            </a:r>
            <a:r>
              <a:rPr kumimoji="0" lang="en-US" altLang="zh-TW" sz="2400" b="1" baseline="30000" dirty="0">
                <a:solidFill>
                  <a:srgbClr val="0070C0"/>
                </a:solidFill>
              </a:rPr>
              <a:t>st</a:t>
            </a:r>
            <a:r>
              <a:rPr kumimoji="0" lang="en-US" altLang="zh-TW" sz="2400" b="1" dirty="0">
                <a:solidFill>
                  <a:srgbClr val="0070C0"/>
                </a:solidFill>
              </a:rPr>
              <a:t> iteration </a:t>
            </a:r>
            <a:endParaRPr kumimoji="0"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1500188"/>
            <a:ext cx="857250" cy="25717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572125" y="2857500"/>
            <a:ext cx="857250" cy="25717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pic>
        <p:nvPicPr>
          <p:cNvPr id="82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1571625"/>
            <a:ext cx="2428875" cy="254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571500" y="1571625"/>
            <a:ext cx="2857500" cy="26431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14375" y="1643063"/>
            <a:ext cx="1285875" cy="22145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929438" y="1500188"/>
            <a:ext cx="857250" cy="12858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929563" y="2143125"/>
            <a:ext cx="857250" cy="128587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357438" y="1643063"/>
            <a:ext cx="928687" cy="250031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072063" y="6072188"/>
            <a:ext cx="3071812" cy="35718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214938" y="2643188"/>
            <a:ext cx="785812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500938" y="1928813"/>
            <a:ext cx="785812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8C9CC-831C-472C-9075-B28F5BA66094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23" name="日期版面配置區 2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B3E2E-FEA4-4FBF-B6F7-444CE8BBCF9D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Conclusion</a:t>
            </a:r>
            <a:endParaRPr lang="zh-TW" altLang="en-US" smtClean="0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Cache can provide performance improvement or degradation of applications</a:t>
            </a:r>
          </a:p>
          <a:p>
            <a:r>
              <a:rPr lang="en-US" altLang="zh-TW" smtClean="0"/>
              <a:t>There is no explicit control over the usage of cache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A49D3C-06B0-4A2C-9067-6067A34E85BB}" type="datetime1">
              <a:rPr lang="zh-TW" altLang="en-US" smtClean="0"/>
              <a:pPr>
                <a:defRPr/>
              </a:pPr>
              <a:t>2010/8/22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3FF82-AB9A-4290-8F56-6ABEA94BE62B}" type="slidenum">
              <a:rPr lang="zh-TW" altLang="en-US" smtClean="0"/>
              <a:pPr>
                <a:defRPr/>
              </a:pPr>
              <a:t>70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DOACROSS &amp; DSWP</a:t>
            </a:r>
            <a:endParaRPr lang="zh-TW" altLang="en-US" smtClean="0"/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46150" y="1600200"/>
            <a:ext cx="7251700" cy="4525963"/>
          </a:xfrm>
        </p:spPr>
      </p:pic>
      <p:sp>
        <p:nvSpPr>
          <p:cNvPr id="5" name="矩形 4"/>
          <p:cNvSpPr/>
          <p:nvPr/>
        </p:nvSpPr>
        <p:spPr>
          <a:xfrm>
            <a:off x="1714500" y="5786438"/>
            <a:ext cx="2571750" cy="2857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00625" y="5786438"/>
            <a:ext cx="2643188" cy="285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85875" y="2428875"/>
            <a:ext cx="642938" cy="5000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43125" y="3571875"/>
            <a:ext cx="642938" cy="5000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285875" y="4714875"/>
            <a:ext cx="642938" cy="5000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86125" y="4714875"/>
            <a:ext cx="642938" cy="5000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286125" y="3571875"/>
            <a:ext cx="642938" cy="5000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286125" y="2428875"/>
            <a:ext cx="642938" cy="5000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785938" y="2857500"/>
            <a:ext cx="642937" cy="214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58000" y="2286000"/>
            <a:ext cx="642938" cy="5000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857875" y="3786188"/>
            <a:ext cx="642938" cy="5000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072063" y="2286000"/>
            <a:ext cx="642937" cy="5000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858000" y="4286250"/>
            <a:ext cx="642938" cy="5000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858000" y="3286125"/>
            <a:ext cx="642938" cy="5000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786188" y="2286000"/>
            <a:ext cx="642937" cy="214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6200000" flipH="1">
            <a:off x="5429251" y="2714625"/>
            <a:ext cx="785812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16200000" flipH="1">
            <a:off x="7250906" y="2250282"/>
            <a:ext cx="642937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786063" y="6215063"/>
            <a:ext cx="642937" cy="5000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571875" y="6215063"/>
            <a:ext cx="4214813" cy="5000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/>
              <a:t>One iteration has completed</a:t>
            </a:r>
            <a:endParaRPr kumimoji="0" lang="zh-TW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85813" y="1143000"/>
            <a:ext cx="1785937" cy="5000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rgbClr val="FF0000"/>
                </a:solidFill>
              </a:rPr>
              <a:t>2 cycles/</a:t>
            </a:r>
            <a:r>
              <a:rPr kumimoji="0" lang="en-US" altLang="zh-TW" sz="2400" b="1" dirty="0" err="1">
                <a:solidFill>
                  <a:srgbClr val="FF0000"/>
                </a:solidFill>
              </a:rPr>
              <a:t>iter</a:t>
            </a:r>
            <a:endParaRPr kumimoji="0" lang="en-US" altLang="zh-TW" sz="2400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43438" y="1143000"/>
            <a:ext cx="1785937" cy="5000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rgbClr val="FF0000"/>
                </a:solidFill>
              </a:rPr>
              <a:t>3 cycles/</a:t>
            </a:r>
            <a:r>
              <a:rPr kumimoji="0" lang="en-US" altLang="zh-TW" sz="2400" b="1" dirty="0" err="1">
                <a:solidFill>
                  <a:srgbClr val="FF0000"/>
                </a:solidFill>
              </a:rPr>
              <a:t>iter</a:t>
            </a:r>
            <a:endParaRPr kumimoji="0" lang="en-US" altLang="zh-TW" sz="24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00813" y="1143000"/>
            <a:ext cx="1857375" cy="5000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>
                <a:solidFill>
                  <a:srgbClr val="00B050"/>
                </a:solidFill>
              </a:rPr>
              <a:t>2 </a:t>
            </a:r>
            <a:r>
              <a:rPr kumimoji="0" lang="en-US" altLang="zh-TW" sz="2400" b="1" dirty="0">
                <a:solidFill>
                  <a:srgbClr val="00B050"/>
                </a:solidFill>
              </a:rPr>
              <a:t>cycles/</a:t>
            </a:r>
            <a:r>
              <a:rPr kumimoji="0" lang="en-US" altLang="zh-TW" sz="2400" b="1" dirty="0" err="1">
                <a:solidFill>
                  <a:srgbClr val="00B050"/>
                </a:solidFill>
              </a:rPr>
              <a:t>iter</a:t>
            </a:r>
            <a:endParaRPr kumimoji="0" lang="en-US" altLang="zh-TW" sz="2400" b="1" dirty="0">
              <a:solidFill>
                <a:srgbClr val="00B0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4625" y="1143000"/>
            <a:ext cx="1785938" cy="5000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rgbClr val="00B050"/>
                </a:solidFill>
              </a:rPr>
              <a:t>2 cycles/</a:t>
            </a:r>
            <a:r>
              <a:rPr kumimoji="0" lang="en-US" altLang="zh-TW" sz="2400" b="1" dirty="0" err="1">
                <a:solidFill>
                  <a:srgbClr val="00B050"/>
                </a:solidFill>
              </a:rPr>
              <a:t>iter</a:t>
            </a:r>
            <a:endParaRPr kumimoji="0" lang="en-US" altLang="zh-TW" sz="2400" b="1" dirty="0">
              <a:solidFill>
                <a:srgbClr val="00B050"/>
              </a:solidFill>
            </a:endParaRPr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D8466-971E-43C6-82AF-6A1E5218460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35" name="日期版面配置區 3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83376F-298B-4969-8E8B-84595B27AC8C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Transit and COMM-OP delays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Transit delay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The amount of time to communicate a data value from one processor core to another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It is </a:t>
            </a:r>
            <a:r>
              <a:rPr lang="en-US" altLang="zh-TW" b="1" smtClean="0">
                <a:solidFill>
                  <a:srgbClr val="FF0000"/>
                </a:solidFill>
              </a:rPr>
              <a:t>exclusive of</a:t>
            </a:r>
            <a:r>
              <a:rPr lang="en-US" altLang="zh-TW" smtClean="0">
                <a:solidFill>
                  <a:srgbClr val="FF0000"/>
                </a:solidFill>
              </a:rPr>
              <a:t> </a:t>
            </a:r>
            <a:r>
              <a:rPr lang="en-US" altLang="zh-TW" smtClean="0"/>
              <a:t>all the time necessary to produce a value or to initiate communication</a:t>
            </a:r>
          </a:p>
          <a:p>
            <a:pPr eaLnBrk="1" hangingPunct="1"/>
            <a:r>
              <a:rPr lang="en-US" altLang="zh-TW" smtClean="0"/>
              <a:t>COMM-OP delay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mtClean="0"/>
              <a:t>The </a:t>
            </a:r>
            <a:r>
              <a:rPr lang="en-US" altLang="zh-TW" b="1" smtClean="0">
                <a:solidFill>
                  <a:srgbClr val="FF0000"/>
                </a:solidFill>
              </a:rPr>
              <a:t>overhead</a:t>
            </a:r>
            <a:r>
              <a:rPr lang="en-US" altLang="zh-TW" smtClean="0"/>
              <a:t> experienced by a single core due to communication. For example, checking the buffer between cores empty or not is an overhead</a:t>
            </a:r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80401-A84E-4B0F-ACAD-50E352246701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91F3A6-3027-427C-AA14-E63D4B56D5E2}" type="datetime1">
              <a:rPr lang="zh-TW" altLang="en-US"/>
              <a:pPr>
                <a:defRPr/>
              </a:pPr>
              <a:t>2010/8/22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</TotalTime>
  <Words>3259</Words>
  <Application>Microsoft Office PowerPoint</Application>
  <PresentationFormat>如螢幕大小 (4:3)</PresentationFormat>
  <Paragraphs>916</Paragraphs>
  <Slides>70</Slides>
  <Notes>41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71" baseType="lpstr">
      <vt:lpstr>Office 佈景主題</vt:lpstr>
      <vt:lpstr>Lock-free cache-friendly STL-compliant queue for decoupled software pipelining </vt:lpstr>
      <vt:lpstr>Outline</vt:lpstr>
      <vt:lpstr>Outline</vt:lpstr>
      <vt:lpstr>Introduction</vt:lpstr>
      <vt:lpstr>Introduction</vt:lpstr>
      <vt:lpstr>DOACROSS &amp; DSWP</vt:lpstr>
      <vt:lpstr>DOACROSS &amp; DSWP</vt:lpstr>
      <vt:lpstr>DOACROSS &amp; DSWP</vt:lpstr>
      <vt:lpstr>Transit and COMM-OP delays</vt:lpstr>
      <vt:lpstr>Transit and COMM-OP delays</vt:lpstr>
      <vt:lpstr>Terminology</vt:lpstr>
      <vt:lpstr>投影片 12</vt:lpstr>
      <vt:lpstr>DSWP on commodity CMP</vt:lpstr>
      <vt:lpstr>DSWP on commodity CMP</vt:lpstr>
      <vt:lpstr>Introduction</vt:lpstr>
      <vt:lpstr>Introduction</vt:lpstr>
      <vt:lpstr>Outline</vt:lpstr>
      <vt:lpstr>Memory coherence &amp; consistency</vt:lpstr>
      <vt:lpstr>Memory Coherence</vt:lpstr>
      <vt:lpstr>Memory Consistency</vt:lpstr>
      <vt:lpstr>Memory Consistency</vt:lpstr>
      <vt:lpstr>Sequential consistency</vt:lpstr>
      <vt:lpstr>Sequential consistency</vt:lpstr>
      <vt:lpstr>Sequential consistency</vt:lpstr>
      <vt:lpstr>Relaxed Memory Model</vt:lpstr>
      <vt:lpstr>Memory Model Issues</vt:lpstr>
      <vt:lpstr>Outline</vt:lpstr>
      <vt:lpstr>Lock-free</vt:lpstr>
      <vt:lpstr>Ordering</vt:lpstr>
      <vt:lpstr>Memory Consistency</vt:lpstr>
      <vt:lpstr>Ordering</vt:lpstr>
      <vt:lpstr>Ordering</vt:lpstr>
      <vt:lpstr>Ordering</vt:lpstr>
      <vt:lpstr>Atomicity</vt:lpstr>
      <vt:lpstr>Ordered atomic type</vt:lpstr>
      <vt:lpstr>Ordered atomic type</vt:lpstr>
      <vt:lpstr>Intel TBB ordered atomic type</vt:lpstr>
      <vt:lpstr>Memory Fence</vt:lpstr>
      <vt:lpstr>Memory Fence</vt:lpstr>
      <vt:lpstr>Dekker’s algorithm</vt:lpstr>
      <vt:lpstr>Outline</vt:lpstr>
      <vt:lpstr>False sharing</vt:lpstr>
      <vt:lpstr>False sharing</vt:lpstr>
      <vt:lpstr>SA extended ISA</vt:lpstr>
      <vt:lpstr>False sharing</vt:lpstr>
      <vt:lpstr>Interface</vt:lpstr>
      <vt:lpstr>Locality</vt:lpstr>
      <vt:lpstr>Four kinds of locality</vt:lpstr>
      <vt:lpstr>Four kinds of locality</vt:lpstr>
      <vt:lpstr>C++0X facility - Attributes</vt:lpstr>
      <vt:lpstr>C++0X facility</vt:lpstr>
      <vt:lpstr>C++0X facility - Attributes</vt:lpstr>
      <vt:lpstr>Outline</vt:lpstr>
      <vt:lpstr>Implementation</vt:lpstr>
      <vt:lpstr>Implementation</vt:lpstr>
      <vt:lpstr>Implementation</vt:lpstr>
      <vt:lpstr>Verification</vt:lpstr>
      <vt:lpstr>Verification</vt:lpstr>
      <vt:lpstr>Verification</vt:lpstr>
      <vt:lpstr>投影片 60</vt:lpstr>
      <vt:lpstr>投影片 61</vt:lpstr>
      <vt:lpstr>Outline</vt:lpstr>
      <vt:lpstr>Experiment</vt:lpstr>
      <vt:lpstr>投影片 64</vt:lpstr>
      <vt:lpstr>投影片 65</vt:lpstr>
      <vt:lpstr>Outline</vt:lpstr>
      <vt:lpstr>Outline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Lock-free cache-friendly STL-compliant queue for decoupled software pipelining</dc:title>
  <dc:creator>chenwj</dc:creator>
  <cp:lastModifiedBy>chenwj</cp:lastModifiedBy>
  <cp:revision>404</cp:revision>
  <dcterms:created xsi:type="dcterms:W3CDTF">2010-05-23T11:07:15Z</dcterms:created>
  <dcterms:modified xsi:type="dcterms:W3CDTF">2010-08-22T11:54:06Z</dcterms:modified>
</cp:coreProperties>
</file>