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686" r:id="rId3"/>
  </p:sldMasterIdLst>
  <p:sldIdLst>
    <p:sldId id="256" r:id="rId4"/>
    <p:sldId id="265" r:id="rId5"/>
    <p:sldId id="258" r:id="rId6"/>
    <p:sldId id="259" r:id="rId7"/>
    <p:sldId id="260" r:id="rId8"/>
    <p:sldId id="268" r:id="rId9"/>
    <p:sldId id="262" r:id="rId10"/>
    <p:sldId id="267" r:id="rId11"/>
    <p:sldId id="263" r:id="rId12"/>
    <p:sldId id="261" r:id="rId13"/>
    <p:sldId id="269" r:id="rId14"/>
    <p:sldId id="264" r:id="rId15"/>
    <p:sldId id="270" r:id="rId16"/>
    <p:sldId id="271" r:id="rId17"/>
    <p:sldId id="273" r:id="rId18"/>
    <p:sldId id="274" r:id="rId19"/>
    <p:sldId id="272" r:id="rId20"/>
    <p:sldId id="275" r:id="rId21"/>
    <p:sldId id="277" r:id="rId22"/>
    <p:sldId id="276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8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608013" y="6234113"/>
            <a:ext cx="28813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000" dirty="0" smtClean="0"/>
              <a:t>Together, We make the difference.</a:t>
            </a:r>
            <a:endParaRPr lang="zh-TW" altLang="en-US" sz="1000" dirty="0" smtClean="0"/>
          </a:p>
        </p:txBody>
      </p:sp>
      <p:pic>
        <p:nvPicPr>
          <p:cNvPr id="156715" name="Picture 43" descr="cover_back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8025"/>
            <a:ext cx="9144000" cy="3352800"/>
          </a:xfrm>
          <a:prstGeom prst="rect">
            <a:avLst/>
          </a:prstGeom>
          <a:noFill/>
        </p:spPr>
      </p:pic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923925" y="4572000"/>
            <a:ext cx="7294563" cy="590550"/>
            <a:chOff x="544" y="2880"/>
            <a:chExt cx="4595" cy="372"/>
          </a:xfrm>
        </p:grpSpPr>
        <p:pic>
          <p:nvPicPr>
            <p:cNvPr id="156717" name="Picture 45" descr="icon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718" name="Picture 46" descr="icon_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98" y="2880"/>
              <a:ext cx="372" cy="372"/>
            </a:xfrm>
            <a:prstGeom prst="rect">
              <a:avLst/>
            </a:prstGeom>
            <a:noFill/>
          </p:spPr>
        </p:pic>
        <p:pic>
          <p:nvPicPr>
            <p:cNvPr id="156719" name="Picture 47" descr="icon_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7" y="2880"/>
              <a:ext cx="372" cy="372"/>
            </a:xfrm>
            <a:prstGeom prst="rect">
              <a:avLst/>
            </a:prstGeom>
            <a:noFill/>
          </p:spPr>
        </p:pic>
        <p:pic>
          <p:nvPicPr>
            <p:cNvPr id="156720" name="Picture 48" descr="icon_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8" y="2880"/>
              <a:ext cx="366" cy="372"/>
            </a:xfrm>
            <a:prstGeom prst="rect">
              <a:avLst/>
            </a:prstGeom>
            <a:noFill/>
          </p:spPr>
        </p:pic>
        <p:pic>
          <p:nvPicPr>
            <p:cNvPr id="156721" name="Picture 49" descr="icon_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12" y="2880"/>
              <a:ext cx="366" cy="372"/>
            </a:xfrm>
            <a:prstGeom prst="rect">
              <a:avLst/>
            </a:prstGeom>
            <a:noFill/>
          </p:spPr>
        </p:pic>
      </p:grpSp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98AA2-6C39-437F-B89F-A5E66732D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5DFB05-1056-9942-AA49-E9F113FF8D3A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B90F9-DCEB-7C4C-BA3A-38F0F170092C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6480" y="1604329"/>
            <a:ext cx="404352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8241" y="1604329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F8504-A00A-524A-A62B-8A6DBCDB79A5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6CB3E-38D3-7D4E-97E6-9C8BE0C940DC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CA9CB-F5D2-1C4A-8C87-894B801094B8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74706-FE3E-9842-B319-39A684250928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2C77F-DFC9-E747-AE34-EA96433C9184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2047C-D4EB-C044-9835-41A8D568991A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573CF-4E94-0749-B9BE-E66A9A1719AE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85565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85565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71650-DB58-854A-AF0A-851DDBFD492D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9973-DD7D-407D-894D-A48595315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CABDB-3973-4FFC-A143-A0CE31462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80" y="4406865"/>
            <a:ext cx="7771680" cy="1362383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FAE91-DF1F-48F9-9EF9-9B30A0CC8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4722" y="1451675"/>
            <a:ext cx="3661920" cy="410443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14880" y="1451675"/>
            <a:ext cx="3663360" cy="410443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1A5FB-DBAB-45CB-8BBE-3B2706E2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2" y="275072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EBB00-A581-4DE0-B08A-A4C967CE9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22256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7063" y="3886200"/>
            <a:ext cx="8054975" cy="22256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62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49E20-2F71-4852-964C-7D0148097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B0547-1A65-4900-AA7F-B3225EEC6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23" y="273631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920" y="1434393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9842-4B37-4E60-97DC-FA51DE31D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803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803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803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DAC6-A493-476F-BA92-4D3CF881F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884E-BC6B-4872-8A2D-DB8B9C4FA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013442" y="249149"/>
            <a:ext cx="1864800" cy="53069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4720" y="249149"/>
            <a:ext cx="5460480" cy="53069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C3C8-7B60-4A82-B6AD-ECA83A7F3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08126"/>
            <a:ext cx="8054975" cy="284374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12"/>
          <p:cNvSpPr/>
          <p:nvPr/>
        </p:nvSpPr>
        <p:spPr>
          <a:xfrm rot="10800000" flipV="1">
            <a:off x="0" y="1412776"/>
            <a:ext cx="9144000" cy="45719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5020733"/>
            <a:ext cx="9144000" cy="1346200"/>
            <a:chOff x="0" y="5020733"/>
            <a:chExt cx="9144000" cy="13462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5020733"/>
              <a:ext cx="622300" cy="13462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091266" y="5020733"/>
              <a:ext cx="7052734" cy="13462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69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508125"/>
            <a:ext cx="3951288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508125"/>
            <a:ext cx="3951287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Page Title: 32</a:t>
            </a:r>
            <a:r>
              <a:rPr lang="zh-TW" altLang="zh-TW" dirty="0" smtClean="0"/>
              <a:t> pt Arial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508125"/>
            <a:ext cx="8054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dirty="0" smtClean="0"/>
              <a:t>Please use the following font and colors for your presentation.</a:t>
            </a:r>
          </a:p>
          <a:p>
            <a:pPr lvl="1"/>
            <a:r>
              <a:rPr lang="en-US" altLang="zh-TW" dirty="0" smtClean="0"/>
              <a:t>It is strongly recommended to use Arial for all areas of content. </a:t>
            </a:r>
          </a:p>
          <a:p>
            <a:pPr lvl="1"/>
            <a:r>
              <a:rPr lang="en-US" altLang="zh-TW" dirty="0" smtClean="0"/>
              <a:t>The following colors are recommended for various areas.</a:t>
            </a:r>
          </a:p>
          <a:p>
            <a:pPr lvl="2"/>
            <a:r>
              <a:rPr lang="en-US" altLang="zh-TW" dirty="0" smtClean="0"/>
              <a:t>Titles, subtitles and content: bold black.</a:t>
            </a:r>
          </a:p>
          <a:p>
            <a:pPr lvl="2"/>
            <a:r>
              <a:rPr lang="en-US" altLang="zh-TW" dirty="0" smtClean="0"/>
              <a:t>Support text: black, gray, blue and orange.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482C286-68AF-D34A-B5A6-5A13909D605F}" type="datetimeFigureOut">
              <a:rPr kumimoji="1" lang="zh-TW" altLang="en-US" smtClean="0"/>
              <a:t>13/2/23</a:t>
            </a:fld>
            <a:endParaRPr kumimoji="1"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7288"/>
            <a:ext cx="28813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7288"/>
            <a:ext cx="4635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A353846-96FC-D34C-A1D2-8A414FC44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09581" y="6242876"/>
            <a:ext cx="28813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+mn-cs"/>
              </a:rPr>
              <a:t>Together, We make the difference.</a:t>
            </a:r>
            <a:endParaRPr kumimoji="1" lang="zh-TW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標楷體" pitchFamily="65" charset="-120"/>
              <a:cs typeface="+mn-cs"/>
            </a:endParaRPr>
          </a:p>
        </p:txBody>
      </p:sp>
      <p:pic>
        <p:nvPicPr>
          <p:cNvPr id="10" name="圖片 9" descr="epilog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237312"/>
            <a:ext cx="8923807" cy="2560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10800000" flipV="1">
            <a:off x="0" y="1412776"/>
            <a:ext cx="9144000" cy="45719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Franklin Gothic Medium"/>
          <a:ea typeface="+mj-ea"/>
          <a:cs typeface="Franklin Gothic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9"/>
            <a:ext cx="8226720" cy="4524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4"/>
            <a:r>
              <a:rPr lang="zh-TW" altLang="en-GB" smtClean="0"/>
              <a:t>第九個大綱層次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481" y="6247376"/>
            <a:ext cx="2128320" cy="470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6039207-65FB-2940-87A1-F2CB5023D84B}" type="datetime1">
              <a:rPr lang="en-US" altLang="zh-TW" smtClean="0"/>
              <a:pPr/>
              <a:t>13/2/23</a:t>
            </a:fld>
            <a:endParaRPr lang="zh-TW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0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1" y="6247376"/>
            <a:ext cx="2128320" cy="470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5pPr>
      <a:lvl6pPr marL="2280994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6pPr>
      <a:lvl7pPr marL="2695720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7pPr>
      <a:lvl8pPr marL="3110446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8pPr>
      <a:lvl9pPr marL="3525172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11045" indent="-311045" algn="l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930" indent="-259204" algn="l" defTabSz="407526" rtl="0" eaLnBrk="1" fontAlgn="base" hangingPunct="1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+mn-lt"/>
          <a:ea typeface="+mn-ea"/>
        </a:defRPr>
      </a:lvl2pPr>
      <a:lvl3pPr marL="1036815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3pPr>
      <a:lvl4pPr marL="1451541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4pPr>
      <a:lvl5pPr marL="1866268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5pPr>
      <a:lvl6pPr marL="2280994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6pPr>
      <a:lvl7pPr marL="2695720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7pPr>
      <a:lvl8pPr marL="3110446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8pPr>
      <a:lvl9pPr marL="3525172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722" y="249147"/>
            <a:ext cx="7463520" cy="10354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請按一下滑鼠，編輯標題文的格式。按一下以編輯母片標題樣式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722" y="1451674"/>
            <a:ext cx="7463520" cy="41044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0"/>
            <a:r>
              <a:rPr lang="zh-TW" altLang="en-GB" smtClean="0"/>
              <a:t>第九個大綱層次按一下以編輯母片文字樣式</a:t>
            </a:r>
          </a:p>
          <a:p>
            <a:pPr lvl="1"/>
            <a:r>
              <a:rPr lang="zh-TW" altLang="en-GB" smtClean="0"/>
              <a:t>第二層</a:t>
            </a:r>
          </a:p>
          <a:p>
            <a:pPr lvl="2"/>
            <a:r>
              <a:rPr lang="zh-TW" altLang="en-GB" smtClean="0"/>
              <a:t>第三層</a:t>
            </a:r>
          </a:p>
          <a:p>
            <a:pPr lvl="3"/>
            <a:r>
              <a:rPr lang="zh-TW" altLang="en-GB" smtClean="0"/>
              <a:t>第四層</a:t>
            </a:r>
          </a:p>
          <a:p>
            <a:pPr lvl="4"/>
            <a:r>
              <a:rPr lang="zh-TW" altLang="en-GB" smtClean="0"/>
              <a:t>第五層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722" y="5766365"/>
            <a:ext cx="1933920" cy="3297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656582" algn="l"/>
                <a:tab pos="1313162" algn="l"/>
              </a:tabLst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833920" y="5766367"/>
            <a:ext cx="2626560" cy="3312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5944322" y="5766365"/>
            <a:ext cx="1933920" cy="3297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656582" algn="l"/>
                <a:tab pos="1313162" algn="l"/>
              </a:tabLst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D230E78-6479-4853-A8CD-2E68D07C7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2pPr>
      <a:lvl3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3pPr>
      <a:lvl4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4pPr>
      <a:lvl5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5pPr>
      <a:lvl6pPr marL="2280758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695440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110124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524806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11013" indent="-311013" algn="l" defTabSz="407484" rtl="0" eaLnBrk="1" fontAlgn="base" hangingPunct="1">
        <a:lnSpc>
          <a:spcPct val="102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860" indent="-259178" algn="l" defTabSz="407484" rtl="0" eaLnBrk="1" fontAlgn="base" hangingPunct="1">
        <a:lnSpc>
          <a:spcPct val="102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2pPr>
      <a:lvl3pPr marL="1036707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3pPr>
      <a:lvl4pPr marL="1451391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4pPr>
      <a:lvl5pPr marL="1866074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5pPr>
      <a:lvl6pPr marL="2280758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6pPr>
      <a:lvl7pPr marL="2695440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7pPr>
      <a:lvl8pPr marL="3110124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8pPr>
      <a:lvl9pPr marL="3524806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3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6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9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32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16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99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82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65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Create a Working Linker with</a:t>
            </a:r>
            <a:br>
              <a:rPr kumimoji="1" lang="en-US" altLang="zh-TW" dirty="0" smtClean="0"/>
            </a:br>
            <a:r>
              <a:rPr kumimoji="1" lang="en-US" altLang="zh-TW" dirty="0" smtClean="0"/>
              <a:t>the MCLinker framework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Luba Tang</a:t>
            </a:r>
          </a:p>
          <a:p>
            <a:r>
              <a:rPr lang="en-US" altLang="zh-TW" dirty="0" smtClean="0"/>
              <a:t>2013/02/24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419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 Simplest Linker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41411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A Linker without any command line language</a:t>
            </a:r>
          </a:p>
        </p:txBody>
      </p:sp>
      <p:sp>
        <p:nvSpPr>
          <p:cNvPr id="4" name="矩形 3"/>
          <p:cNvSpPr/>
          <p:nvPr/>
        </p:nvSpPr>
        <p:spPr>
          <a:xfrm>
            <a:off x="622300" y="1956567"/>
            <a:ext cx="8059738" cy="67507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TW" sz="1400" dirty="0" smtClean="0">
                <a:solidFill>
                  <a:srgbClr val="3366FF"/>
                </a:solidFill>
                <a:latin typeface="Monaco"/>
                <a:cs typeface="Monaco"/>
              </a:rPr>
              <a:t>[</a:t>
            </a:r>
            <a:r>
              <a:rPr kumimoji="1" lang="en-US" altLang="zh-TW" sz="1400" dirty="0" err="1" smtClean="0">
                <a:solidFill>
                  <a:srgbClr val="3366FF"/>
                </a:solidFill>
                <a:latin typeface="Monaco"/>
                <a:cs typeface="Monaco"/>
              </a:rPr>
              <a:t>user@local</a:t>
            </a:r>
            <a:r>
              <a:rPr kumimoji="1" lang="en-US" altLang="zh-TW" sz="1400" dirty="0" smtClean="0">
                <a:solidFill>
                  <a:srgbClr val="3366FF"/>
                </a:solidFill>
                <a:latin typeface="Monaco"/>
                <a:cs typeface="Monaco"/>
              </a:rPr>
              <a:t>]$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ld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 –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mtriple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=arm-none-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linux</a:t>
            </a:r>
            <a:r>
              <a:rPr kumimoji="1" lang="en-US" altLang="zh-TW" sz="1400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–o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out.exe</a:t>
            </a:r>
            <a:endParaRPr kumimoji="1" lang="en-US" altLang="zh-TW" sz="14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1400" dirty="0" smtClean="0">
                <a:solidFill>
                  <a:srgbClr val="FF0000"/>
                </a:solidFill>
                <a:latin typeface="Monaco"/>
                <a:cs typeface="Monaco"/>
              </a:rPr>
              <a:t>Error: 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no inputs</a:t>
            </a:r>
            <a:endParaRPr kumimoji="1" lang="en-US" altLang="zh-TW" sz="14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7" name="內容版面配置區 3"/>
          <p:cNvSpPr txBox="1">
            <a:spLocks/>
          </p:cNvSpPr>
          <p:nvPr/>
        </p:nvSpPr>
        <p:spPr>
          <a:xfrm>
            <a:off x="627063" y="2963456"/>
            <a:ext cx="8054975" cy="2999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lang="en-US" altLang="zh-TW" dirty="0" err="1" smtClean="0">
                <a:solidFill>
                  <a:srgbClr val="660066"/>
                </a:solidFill>
              </a:rPr>
              <a:t>cld</a:t>
            </a:r>
            <a:r>
              <a:rPr lang="en-US" altLang="zh-TW" dirty="0" smtClean="0">
                <a:solidFill>
                  <a:srgbClr val="660066"/>
                </a:solidFill>
              </a:rPr>
              <a:t>::Initialize()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lang="en-US" altLang="zh-TW" dirty="0" err="1" smtClean="0">
                <a:solidFill>
                  <a:srgbClr val="660066"/>
                </a:solidFill>
              </a:rPr>
              <a:t>cld</a:t>
            </a:r>
            <a:r>
              <a:rPr lang="en-US" altLang="zh-TW" dirty="0" smtClean="0">
                <a:solidFill>
                  <a:srgbClr val="660066"/>
                </a:solidFill>
              </a:rPr>
              <a:t>::Module</a:t>
            </a:r>
            <a:r>
              <a:rPr lang="en-US" altLang="zh-TW" dirty="0" smtClean="0"/>
              <a:t> </a:t>
            </a:r>
            <a:r>
              <a:rPr lang="en-US" altLang="zh-TW" dirty="0"/>
              <a:t>module(</a:t>
            </a:r>
            <a:r>
              <a:rPr lang="en-US" altLang="zh-TW" dirty="0">
                <a:solidFill>
                  <a:srgbClr val="FF0000"/>
                </a:solidFill>
              </a:rPr>
              <a:t>"test"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  <a:endParaRPr lang="en-US" altLang="zh-TW" dirty="0" smtClean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lang="en-US" altLang="zh-TW" dirty="0" err="1" smtClean="0">
                <a:solidFill>
                  <a:srgbClr val="660066"/>
                </a:solidFill>
              </a:rPr>
              <a:t>cld</a:t>
            </a:r>
            <a:r>
              <a:rPr lang="en-US" altLang="zh-TW" dirty="0" smtClean="0">
                <a:solidFill>
                  <a:srgbClr val="660066"/>
                </a:solidFill>
              </a:rPr>
              <a:t>::</a:t>
            </a:r>
            <a:r>
              <a:rPr lang="en-US" altLang="zh-TW" dirty="0" err="1" smtClean="0">
                <a:solidFill>
                  <a:srgbClr val="660066"/>
                </a:solidFill>
              </a:rPr>
              <a:t>LinkerConfig</a:t>
            </a:r>
            <a:r>
              <a:rPr lang="en-US" altLang="zh-TW" dirty="0" smtClean="0">
                <a:solidFill>
                  <a:srgbClr val="660066"/>
                </a:solidFill>
              </a:rPr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"arm-none-</a:t>
            </a:r>
            <a:r>
              <a:rPr lang="en-US" altLang="zh-TW" dirty="0" err="1" smtClean="0">
                <a:solidFill>
                  <a:srgbClr val="FF0000"/>
                </a:solidFill>
              </a:rPr>
              <a:t>linux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/>
              <a:t>); </a:t>
            </a:r>
            <a:r>
              <a:rPr lang="en-US" altLang="zh-TW" dirty="0" smtClean="0">
                <a:solidFill>
                  <a:srgbClr val="0000FF"/>
                </a:solidFill>
              </a:rPr>
              <a:t>// -</a:t>
            </a:r>
            <a:r>
              <a:rPr lang="en-US" altLang="zh-TW" dirty="0" err="1" smtClean="0">
                <a:solidFill>
                  <a:srgbClr val="0000FF"/>
                </a:solidFill>
              </a:rPr>
              <a:t>mtriple</a:t>
            </a:r>
            <a:r>
              <a:rPr lang="en-US" altLang="zh-TW" dirty="0" smtClean="0">
                <a:solidFill>
                  <a:srgbClr val="0000FF"/>
                </a:solidFill>
              </a:rPr>
              <a:t>=arm-none-</a:t>
            </a:r>
            <a:r>
              <a:rPr lang="en-US" altLang="zh-TW" dirty="0" err="1" smtClean="0">
                <a:solidFill>
                  <a:srgbClr val="0000FF"/>
                </a:solidFill>
              </a:rPr>
              <a:t>linux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lang="en-US" altLang="zh-TW" dirty="0" err="1" smtClean="0">
                <a:solidFill>
                  <a:srgbClr val="660066"/>
                </a:solidFill>
              </a:rPr>
              <a:t>cld</a:t>
            </a:r>
            <a:r>
              <a:rPr lang="en-US" altLang="zh-TW" dirty="0" smtClean="0">
                <a:solidFill>
                  <a:srgbClr val="660066"/>
                </a:solidFill>
              </a:rPr>
              <a:t>::Linker</a:t>
            </a:r>
            <a:r>
              <a:rPr lang="en-US" altLang="zh-TW" dirty="0" smtClean="0"/>
              <a:t> </a:t>
            </a:r>
            <a:r>
              <a:rPr lang="en-US" altLang="zh-TW" dirty="0"/>
              <a:t>linker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 smtClean="0"/>
              <a:t>linker.config</a:t>
            </a:r>
            <a:r>
              <a:rPr lang="en-US" altLang="zh-TW" dirty="0"/>
              <a:t>(</a:t>
            </a:r>
            <a:r>
              <a:rPr lang="en-US" altLang="zh-TW" dirty="0" err="1"/>
              <a:t>config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lang="en-US" altLang="zh-TW" dirty="0" err="1" smtClean="0">
                <a:solidFill>
                  <a:srgbClr val="660066"/>
                </a:solidFill>
              </a:rPr>
              <a:t>cld</a:t>
            </a:r>
            <a:r>
              <a:rPr lang="en-US" altLang="zh-TW" dirty="0" smtClean="0">
                <a:solidFill>
                  <a:srgbClr val="660066"/>
                </a:solidFill>
              </a:rPr>
              <a:t>::IRBuilder</a:t>
            </a:r>
            <a:r>
              <a:rPr lang="en-US" altLang="zh-TW" dirty="0" smtClean="0"/>
              <a:t> </a:t>
            </a:r>
            <a:r>
              <a:rPr lang="en-US" altLang="zh-TW" dirty="0"/>
              <a:t>builder(module, </a:t>
            </a:r>
            <a:r>
              <a:rPr lang="en-US" altLang="zh-TW" dirty="0" err="1"/>
              <a:t>config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8000"/>
                </a:solidFill>
              </a:rPr>
              <a:t>if</a:t>
            </a:r>
            <a:r>
              <a:rPr lang="en-US" altLang="zh-TW" dirty="0" smtClean="0">
                <a:solidFill>
                  <a:srgbClr val="FFFF66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linker.link</a:t>
            </a:r>
            <a:r>
              <a:rPr lang="en-US" altLang="zh-TW" dirty="0"/>
              <a:t>(module, builder))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linker.emit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".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err="1" smtClean="0">
                <a:solidFill>
                  <a:srgbClr val="FF0000"/>
                </a:solidFill>
              </a:rPr>
              <a:t>out.exe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en-US" altLang="zh-TW" dirty="0"/>
              <a:t>)</a:t>
            </a:r>
            <a:r>
              <a:rPr lang="en-US" altLang="zh-TW" dirty="0" smtClean="0"/>
              <a:t>; </a:t>
            </a:r>
            <a:r>
              <a:rPr lang="en-US" altLang="zh-TW" dirty="0" smtClean="0">
                <a:solidFill>
                  <a:srgbClr val="0000FF"/>
                </a:solidFill>
              </a:rPr>
              <a:t>// -o ./</a:t>
            </a:r>
            <a:r>
              <a:rPr lang="en-US" altLang="zh-TW" dirty="0" err="1" smtClean="0">
                <a:solidFill>
                  <a:srgbClr val="0000FF"/>
                </a:solidFill>
              </a:rPr>
              <a:t>out.exe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lang="en-US" altLang="zh-TW" dirty="0" err="1" smtClean="0">
                <a:solidFill>
                  <a:srgbClr val="660066"/>
                </a:solidFill>
              </a:rPr>
              <a:t>cld</a:t>
            </a:r>
            <a:r>
              <a:rPr lang="en-US" altLang="zh-TW" dirty="0" smtClean="0">
                <a:solidFill>
                  <a:srgbClr val="660066"/>
                </a:solidFill>
              </a:rPr>
              <a:t>::Finalize();</a:t>
            </a:r>
            <a:endParaRPr lang="zh-TW" alt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6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Setting Up General Options (1/2)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emit a shared library or an executable program</a:t>
            </a:r>
            <a:endParaRPr kumimoji="1" lang="en-US" altLang="zh-TW" dirty="0" smtClean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627063" y="2196849"/>
            <a:ext cx="8054975" cy="21281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altLang="zh-TW" sz="1800" dirty="0" err="1" smtClean="0">
                <a:solidFill>
                  <a:srgbClr val="660066"/>
                </a:solidFill>
              </a:rPr>
              <a:t>mcld</a:t>
            </a:r>
            <a:r>
              <a:rPr lang="en-US" altLang="zh-TW" sz="1800" dirty="0" smtClean="0">
                <a:solidFill>
                  <a:srgbClr val="660066"/>
                </a:solidFill>
              </a:rPr>
              <a:t>::</a:t>
            </a:r>
            <a:r>
              <a:rPr lang="en-US" altLang="zh-TW" sz="1800" dirty="0" err="1" smtClean="0">
                <a:solidFill>
                  <a:srgbClr val="660066"/>
                </a:solidFill>
              </a:rPr>
              <a:t>LinkerConfig</a:t>
            </a:r>
            <a:r>
              <a:rPr lang="en-US" altLang="zh-TW" sz="1800" dirty="0" smtClean="0">
                <a:solidFill>
                  <a:srgbClr val="660066"/>
                </a:solidFill>
              </a:rPr>
              <a:t> </a:t>
            </a:r>
            <a:r>
              <a:rPr lang="en-US" altLang="zh-TW" sz="1800" dirty="0" err="1"/>
              <a:t>config</a:t>
            </a:r>
            <a:r>
              <a:rPr lang="en-US" altLang="zh-TW" sz="1800" dirty="0"/>
              <a:t>(</a:t>
            </a:r>
            <a:r>
              <a:rPr lang="en-US" altLang="zh-TW" sz="1800" dirty="0">
                <a:solidFill>
                  <a:srgbClr val="FF0000"/>
                </a:solidFill>
              </a:rPr>
              <a:t>"arm-none-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linux</a:t>
            </a:r>
            <a:r>
              <a:rPr lang="en-US" altLang="zh-TW" sz="1800" dirty="0" smtClean="0">
                <a:solidFill>
                  <a:srgbClr val="FF0000"/>
                </a:solidFill>
              </a:rPr>
              <a:t>”</a:t>
            </a:r>
            <a:r>
              <a:rPr lang="en-US" altLang="zh-TW" sz="1800" dirty="0" smtClean="0"/>
              <a:t>);      </a:t>
            </a:r>
            <a:r>
              <a:rPr lang="en-US" altLang="zh-TW" sz="1800" dirty="0" smtClean="0">
                <a:solidFill>
                  <a:srgbClr val="0000FF"/>
                </a:solidFill>
              </a:rPr>
              <a:t>///&lt; -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mtriple</a:t>
            </a:r>
            <a:r>
              <a:rPr lang="en-US" altLang="zh-TW" sz="1800" dirty="0" smtClean="0">
                <a:solidFill>
                  <a:srgbClr val="0000FF"/>
                </a:solidFill>
              </a:rPr>
              <a:t>=arm-none-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linux</a:t>
            </a:r>
            <a:endParaRPr lang="en-US" altLang="zh-TW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config.setCodeGenType</a:t>
            </a:r>
            <a:r>
              <a:rPr lang="en-US" altLang="zh-TW" sz="1800" dirty="0">
                <a:solidFill>
                  <a:schemeClr val="tx1"/>
                </a:solidFill>
              </a:rPr>
              <a:t>(</a:t>
            </a:r>
            <a:r>
              <a:rPr lang="en-US" altLang="zh-TW" sz="1800" dirty="0" err="1">
                <a:solidFill>
                  <a:srgbClr val="008000"/>
                </a:solidFill>
              </a:rPr>
              <a:t>LinkerConfig</a:t>
            </a:r>
            <a:r>
              <a:rPr lang="en-US" altLang="zh-TW" sz="1800" dirty="0">
                <a:solidFill>
                  <a:srgbClr val="008000"/>
                </a:solidFill>
              </a:rPr>
              <a:t>::</a:t>
            </a:r>
            <a:r>
              <a:rPr lang="en-US" altLang="zh-TW" sz="1800" dirty="0" err="1">
                <a:solidFill>
                  <a:srgbClr val="008000"/>
                </a:solidFill>
              </a:rPr>
              <a:t>DynObj</a:t>
            </a:r>
            <a:r>
              <a:rPr lang="en-US" altLang="zh-TW" sz="1800" dirty="0">
                <a:solidFill>
                  <a:schemeClr val="tx1"/>
                </a:solidFill>
              </a:rPr>
              <a:t>);  </a:t>
            </a:r>
            <a:r>
              <a:rPr lang="en-US" altLang="zh-TW" sz="1800" dirty="0">
                <a:solidFill>
                  <a:srgbClr val="0000FF"/>
                </a:solidFill>
              </a:rPr>
              <a:t>///&lt; --shared</a:t>
            </a:r>
          </a:p>
          <a:p>
            <a:pPr marL="0" indent="0">
              <a:buNone/>
            </a:pPr>
            <a:r>
              <a:rPr lang="en-US" altLang="zh-TW" sz="1800" dirty="0" err="1" smtClean="0"/>
              <a:t>config.options</a:t>
            </a:r>
            <a:r>
              <a:rPr lang="en-US" altLang="zh-TW" sz="1800" dirty="0"/>
              <a:t>().</a:t>
            </a:r>
            <a:r>
              <a:rPr lang="en-US" altLang="zh-TW" sz="1800" dirty="0" err="1"/>
              <a:t>setSOName</a:t>
            </a:r>
            <a:r>
              <a:rPr lang="en-US" altLang="zh-TW" sz="1800" dirty="0"/>
              <a:t>(</a:t>
            </a:r>
            <a:r>
              <a:rPr lang="en-US" altLang="zh-TW" sz="1800" dirty="0">
                <a:solidFill>
                  <a:srgbClr val="FF0000"/>
                </a:solidFill>
              </a:rPr>
              <a:t>"</a:t>
            </a:r>
            <a:r>
              <a:rPr lang="en-US" altLang="zh-TW" sz="1800" dirty="0" err="1">
                <a:solidFill>
                  <a:srgbClr val="FF0000"/>
                </a:solidFill>
              </a:rPr>
              <a:t>libplasma.so</a:t>
            </a:r>
            <a:r>
              <a:rPr lang="en-US" altLang="zh-TW" sz="1800" dirty="0">
                <a:solidFill>
                  <a:srgbClr val="FF0000"/>
                </a:solidFill>
              </a:rPr>
              <a:t>"</a:t>
            </a:r>
            <a:r>
              <a:rPr lang="en-US" altLang="zh-TW" sz="1800" dirty="0"/>
              <a:t>); </a:t>
            </a:r>
            <a:r>
              <a:rPr lang="en-US" altLang="zh-TW" sz="1800" dirty="0">
                <a:solidFill>
                  <a:srgbClr val="0000FF"/>
                </a:solidFill>
              </a:rPr>
              <a:t>  </a:t>
            </a:r>
            <a:r>
              <a:rPr lang="en-US" altLang="zh-TW" sz="1800" dirty="0" smtClean="0">
                <a:solidFill>
                  <a:srgbClr val="0000FF"/>
                </a:solidFill>
              </a:rPr>
              <a:t>  ///</a:t>
            </a:r>
            <a:r>
              <a:rPr lang="en-US" altLang="zh-TW" sz="1800" dirty="0">
                <a:solidFill>
                  <a:srgbClr val="0000FF"/>
                </a:solidFill>
              </a:rPr>
              <a:t>&lt; --</a:t>
            </a:r>
            <a:r>
              <a:rPr lang="en-US" altLang="zh-TW" sz="1800" dirty="0" err="1">
                <a:solidFill>
                  <a:srgbClr val="0000FF"/>
                </a:solidFill>
              </a:rPr>
              <a:t>soname</a:t>
            </a:r>
            <a:r>
              <a:rPr lang="en-US" altLang="zh-TW" sz="1800" dirty="0">
                <a:solidFill>
                  <a:srgbClr val="0000FF"/>
                </a:solidFill>
              </a:rPr>
              <a:t>=</a:t>
            </a:r>
            <a:r>
              <a:rPr lang="en-US" altLang="zh-TW" sz="1800" dirty="0" err="1">
                <a:solidFill>
                  <a:srgbClr val="0000FF"/>
                </a:solidFill>
              </a:rPr>
              <a:t>libplasma.so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 err="1" smtClean="0"/>
              <a:t>config.options</a:t>
            </a:r>
            <a:r>
              <a:rPr lang="en-US" altLang="zh-TW" sz="1800" dirty="0"/>
              <a:t>().</a:t>
            </a:r>
            <a:r>
              <a:rPr lang="en-US" altLang="zh-TW" sz="1800" dirty="0" err="1"/>
              <a:t>setBsymbolic</a:t>
            </a:r>
            <a:r>
              <a:rPr lang="en-US" altLang="zh-TW" sz="1800" dirty="0"/>
              <a:t>();             </a:t>
            </a:r>
            <a:r>
              <a:rPr lang="en-US" altLang="zh-TW" sz="1800" dirty="0" smtClean="0"/>
              <a:t>              </a:t>
            </a:r>
            <a:r>
              <a:rPr lang="en-US" altLang="zh-TW" sz="1800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///&lt; -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Bsymbolic</a:t>
            </a:r>
            <a:endParaRPr lang="en-US" altLang="zh-TW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 err="1"/>
              <a:t>config.options</a:t>
            </a:r>
            <a:r>
              <a:rPr lang="en-US" altLang="zh-TW" sz="1800" dirty="0"/>
              <a:t>().directories().insert</a:t>
            </a:r>
            <a:r>
              <a:rPr lang="en-US" altLang="zh-TW" sz="1800" dirty="0" smtClean="0"/>
              <a:t>(</a:t>
            </a:r>
            <a:r>
              <a:rPr lang="en-US" altLang="zh-TW" sz="1800" dirty="0" smtClean="0">
                <a:solidFill>
                  <a:srgbClr val="FF0000"/>
                </a:solidFill>
              </a:rPr>
              <a:t>“/opt/lib”</a:t>
            </a:r>
            <a:r>
              <a:rPr lang="en-US" altLang="zh-TW" sz="1800" dirty="0" smtClean="0"/>
              <a:t>); </a:t>
            </a:r>
            <a:r>
              <a:rPr lang="en-US" altLang="zh-TW" sz="1800" dirty="0" smtClean="0">
                <a:solidFill>
                  <a:srgbClr val="0000FF"/>
                </a:solidFill>
              </a:rPr>
              <a:t>/// -L/opt/lib</a:t>
            </a:r>
          </a:p>
        </p:txBody>
      </p:sp>
    </p:spTree>
    <p:extLst>
      <p:ext uri="{BB962C8B-B14F-4D97-AF65-F5344CB8AC3E}">
        <p14:creationId xmlns:p14="http://schemas.microsoft.com/office/powerpoint/2010/main" val="9523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Setting Up General Options (2/2)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Most frequently used options are in class </a:t>
            </a:r>
            <a:r>
              <a:rPr kumimoji="1" lang="en-US" altLang="zh-TW" dirty="0" err="1" smtClean="0"/>
              <a:t>GeneralOptions</a:t>
            </a:r>
            <a:endParaRPr kumimoji="1" lang="en-US" altLang="zh-TW" dirty="0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069577061"/>
              </p:ext>
            </p:extLst>
          </p:nvPr>
        </p:nvGraphicFramePr>
        <p:xfrm>
          <a:off x="622299" y="2128520"/>
          <a:ext cx="8054976" cy="367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803"/>
                <a:gridCol w="1862181"/>
                <a:gridCol w="26849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Linker Option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SearchDirs</a:t>
                      </a:r>
                      <a:r>
                        <a:rPr lang="en-US" altLang="zh-TW" dirty="0" smtClean="0"/>
                        <a:t>&amp; directories()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search </a:t>
                      </a:r>
                      <a:r>
                        <a:rPr lang="en-US" altLang="zh-TW" dirty="0" err="1" smtClean="0"/>
                        <a:t>pathes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8000"/>
                          </a:solidFill>
                        </a:rPr>
                        <a:t>void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setEntry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>
                          <a:solidFill>
                            <a:srgbClr val="008000"/>
                          </a:solidFill>
                        </a:rPr>
                        <a:t>const</a:t>
                      </a:r>
                      <a:r>
                        <a:rPr lang="en-US" altLang="zh-TW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zh-TW" dirty="0" err="1" smtClean="0"/>
                        <a:t>std</a:t>
                      </a:r>
                      <a:r>
                        <a:rPr lang="en-US" altLang="zh-TW" dirty="0" smtClean="0"/>
                        <a:t>::string&amp;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pEntry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-entry [</a:t>
                      </a:r>
                      <a:r>
                        <a:rPr lang="en-US" altLang="zh-TW" baseline="0" dirty="0" smtClean="0"/>
                        <a:t>symbol]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 up the default</a:t>
                      </a:r>
                      <a:r>
                        <a:rPr lang="en-US" altLang="zh-TW" baseline="0" dirty="0" smtClean="0"/>
                        <a:t> entrance for an executable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8000"/>
                          </a:solidFill>
                        </a:rPr>
                        <a:t>void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addZOption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>
                          <a:solidFill>
                            <a:srgbClr val="008000"/>
                          </a:solidFill>
                        </a:rPr>
                        <a:t>const</a:t>
                      </a:r>
                      <a:r>
                        <a:rPr lang="en-US" altLang="zh-TW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zh-TW" dirty="0" err="1" smtClean="0"/>
                        <a:t>mcld</a:t>
                      </a:r>
                      <a:r>
                        <a:rPr lang="en-US" altLang="zh-TW" dirty="0" smtClean="0"/>
                        <a:t>::</a:t>
                      </a:r>
                      <a:r>
                        <a:rPr lang="en-US" altLang="zh-TW" dirty="0" err="1" smtClean="0"/>
                        <a:t>ZOption</a:t>
                      </a:r>
                      <a:r>
                        <a:rPr lang="en-US" altLang="zh-TW" dirty="0" smtClean="0"/>
                        <a:t>&amp; </a:t>
                      </a:r>
                      <a:r>
                        <a:rPr lang="en-US" altLang="zh-TW" dirty="0" err="1" smtClean="0"/>
                        <a:t>pOption</a:t>
                      </a:r>
                      <a:r>
                        <a:rPr lang="en-US" altLang="zh-TW" dirty="0" smtClean="0"/>
                        <a:t>);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-z [description]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–z option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8000"/>
                          </a:solidFill>
                        </a:rPr>
                        <a:t>void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setStripDebug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Strip debug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8000"/>
                          </a:solidFill>
                        </a:rPr>
                        <a:t>void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setTrace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Trace</a:t>
                      </a:r>
                      <a:r>
                        <a:rPr lang="en-US" altLang="zh-TW" baseline="0" dirty="0" smtClean="0"/>
                        <a:t> normalization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8000"/>
                          </a:solidFill>
                        </a:rPr>
                        <a:t>void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setHashStyle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HashStyle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pStyle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--hash-style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 hash table to </a:t>
                      </a:r>
                      <a:r>
                        <a:rPr lang="en-US" altLang="zh-TW" dirty="0" err="1" smtClean="0"/>
                        <a:t>SysV</a:t>
                      </a:r>
                      <a:r>
                        <a:rPr lang="en-US" altLang="zh-TW" dirty="0" smtClean="0"/>
                        <a:t> or GNU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66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mcld</a:t>
            </a:r>
            <a:r>
              <a:rPr kumimoji="1" lang="en-US" altLang="zh-TW" dirty="0" smtClean="0"/>
              <a:t>::Input</a:t>
            </a:r>
            <a:endParaRPr kumimoji="1"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622301" y="1508125"/>
            <a:ext cx="5017978" cy="4570413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A </a:t>
            </a:r>
            <a:r>
              <a:rPr kumimoji="1" lang="en-US" altLang="zh-TW" i="1" dirty="0" err="1" smtClean="0"/>
              <a:t>mcld</a:t>
            </a:r>
            <a:r>
              <a:rPr kumimoji="1" lang="en-US" altLang="zh-TW" i="1" dirty="0" smtClean="0"/>
              <a:t>::Input </a:t>
            </a:r>
            <a:r>
              <a:rPr kumimoji="1" lang="en-US" altLang="zh-TW" dirty="0" smtClean="0"/>
              <a:t>consists of</a:t>
            </a:r>
          </a:p>
          <a:p>
            <a:pPr lvl="1"/>
            <a:r>
              <a:rPr lang="en-US" altLang="zh-TW" dirty="0" smtClean="0"/>
              <a:t>Type</a:t>
            </a:r>
          </a:p>
          <a:p>
            <a:pPr lvl="2"/>
            <a:r>
              <a:rPr lang="en-US" altLang="zh-TW" dirty="0" smtClean="0">
                <a:solidFill>
                  <a:srgbClr val="0000FF"/>
                </a:solidFill>
              </a:rPr>
              <a:t>object file</a:t>
            </a:r>
            <a:endParaRPr lang="en-US" altLang="zh-TW" dirty="0"/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archive</a:t>
            </a:r>
            <a:r>
              <a:rPr lang="en-US" altLang="zh-TW" dirty="0" smtClean="0"/>
              <a:t>,</a:t>
            </a:r>
          </a:p>
          <a:p>
            <a:pPr lvl="2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shared object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altLang="zh-TW" dirty="0" smtClean="0">
                <a:solidFill>
                  <a:srgbClr val="FF6600"/>
                </a:solidFill>
              </a:rPr>
              <a:t>linker script</a:t>
            </a:r>
          </a:p>
          <a:p>
            <a:pPr lvl="2"/>
            <a:r>
              <a:rPr lang="en-US" altLang="zh-TW" dirty="0" smtClean="0">
                <a:solidFill>
                  <a:srgbClr val="008000"/>
                </a:solidFill>
              </a:rPr>
              <a:t>group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Path/Name</a:t>
            </a:r>
          </a:p>
          <a:p>
            <a:pPr lvl="1"/>
            <a:r>
              <a:rPr lang="en-US" altLang="zh-TW" dirty="0" smtClean="0"/>
              <a:t>A reference to</a:t>
            </a:r>
            <a:r>
              <a:rPr lang="en-US" altLang="zh-TW" dirty="0" smtClean="0">
                <a:solidFill>
                  <a:srgbClr val="660066"/>
                </a:solidFill>
              </a:rPr>
              <a:t> an attribute set</a:t>
            </a:r>
          </a:p>
          <a:p>
            <a:pPr lvl="1"/>
            <a:r>
              <a:rPr kumimoji="1" lang="en-US" altLang="zh-TW" dirty="0" err="1" smtClean="0"/>
              <a:t>MemoryArea</a:t>
            </a:r>
            <a:endParaRPr lang="en-US" altLang="zh-TW" dirty="0"/>
          </a:p>
          <a:p>
            <a:pPr lvl="2"/>
            <a:r>
              <a:rPr kumimoji="1" lang="en-US" altLang="zh-TW" dirty="0" smtClean="0"/>
              <a:t>high performance memory handler for file image</a:t>
            </a:r>
          </a:p>
          <a:p>
            <a:pPr lvl="1"/>
            <a:r>
              <a:rPr lang="en-US" altLang="zh-TW" dirty="0" err="1" smtClean="0"/>
              <a:t>LDContext</a:t>
            </a:r>
            <a:endParaRPr lang="en-US" altLang="zh-TW" dirty="0"/>
          </a:p>
          <a:p>
            <a:pPr lvl="2"/>
            <a:r>
              <a:rPr lang="en-US" altLang="zh-TW" dirty="0" smtClean="0"/>
              <a:t>sections and symbols</a:t>
            </a:r>
            <a:endParaRPr kumimoji="1" lang="zh-TW" altLang="en-US" dirty="0"/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67" y="1744133"/>
            <a:ext cx="3364383" cy="41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2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2800" dirty="0" smtClean="0"/>
              <a:t>Read an Input </a:t>
            </a:r>
            <a:r>
              <a:rPr kumimoji="1" lang="en-US" altLang="zh-TW" sz="2800" dirty="0"/>
              <a:t>F</a:t>
            </a:r>
            <a:r>
              <a:rPr kumimoji="1" lang="en-US" altLang="zh-TW" sz="2800" dirty="0" smtClean="0"/>
              <a:t>ile by IRBuilder</a:t>
            </a:r>
            <a:endParaRPr kumimoji="1"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1855799"/>
          </a:xfrm>
        </p:spPr>
        <p:txBody>
          <a:bodyPr/>
          <a:lstStyle/>
          <a:p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kumimoji="1" lang="en-US" altLang="zh-TW" dirty="0" err="1" smtClean="0">
                <a:solidFill>
                  <a:srgbClr val="660066"/>
                </a:solidFill>
              </a:rPr>
              <a:t>cld</a:t>
            </a:r>
            <a:r>
              <a:rPr kumimoji="1" lang="en-US" altLang="zh-TW" dirty="0" smtClean="0">
                <a:solidFill>
                  <a:srgbClr val="660066"/>
                </a:solidFill>
              </a:rPr>
              <a:t>::IRBuilder </a:t>
            </a:r>
            <a:r>
              <a:rPr kumimoji="1" lang="en-US" altLang="zh-TW" dirty="0" smtClean="0"/>
              <a:t>provides a convenient way for creating the Input Tree or the Fragment-Reference graph</a:t>
            </a:r>
          </a:p>
          <a:p>
            <a:r>
              <a:rPr lang="en-US" altLang="zh-TW" dirty="0" err="1"/>
              <a:t>m</a:t>
            </a:r>
            <a:r>
              <a:rPr lang="en-US" altLang="zh-TW" dirty="0" err="1" smtClean="0"/>
              <a:t>cld</a:t>
            </a:r>
            <a:r>
              <a:rPr lang="en-US" altLang="zh-TW" dirty="0" smtClean="0"/>
              <a:t>::IRBuilder::</a:t>
            </a:r>
            <a:r>
              <a:rPr lang="en-US" altLang="zh-TW" dirty="0" err="1" smtClean="0">
                <a:solidFill>
                  <a:srgbClr val="0000FF"/>
                </a:solidFill>
              </a:rPr>
              <a:t>ReadInput</a:t>
            </a:r>
            <a:r>
              <a:rPr lang="en-US" altLang="zh-TW" dirty="0" smtClean="0">
                <a:solidFill>
                  <a:srgbClr val="0000FF"/>
                </a:solidFill>
              </a:rPr>
              <a:t>()</a:t>
            </a:r>
            <a:r>
              <a:rPr lang="en-US" altLang="zh-TW" dirty="0" smtClean="0"/>
              <a:t> reads a file and append it into the input tree of a </a:t>
            </a:r>
            <a:r>
              <a:rPr lang="en-US" altLang="zh-TW" dirty="0" err="1" smtClean="0">
                <a:solidFill>
                  <a:srgbClr val="660066"/>
                </a:solidFill>
              </a:rPr>
              <a:t>mcld</a:t>
            </a:r>
            <a:r>
              <a:rPr lang="en-US" altLang="zh-TW" dirty="0" smtClean="0">
                <a:solidFill>
                  <a:srgbClr val="660066"/>
                </a:solidFill>
              </a:rPr>
              <a:t>::Module</a:t>
            </a:r>
            <a:endParaRPr kumimoji="1" lang="zh-TW" altLang="en-US" dirty="0">
              <a:solidFill>
                <a:srgbClr val="660066"/>
              </a:solidFill>
            </a:endParaRPr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627063" y="3455460"/>
            <a:ext cx="8054975" cy="26564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lang="en-US" altLang="zh-TW" dirty="0" err="1" smtClean="0">
                <a:solidFill>
                  <a:srgbClr val="660066"/>
                </a:solidFill>
              </a:rPr>
              <a:t>cld</a:t>
            </a:r>
            <a:r>
              <a:rPr lang="en-US" altLang="zh-TW" dirty="0" smtClean="0">
                <a:solidFill>
                  <a:srgbClr val="660066"/>
                </a:solidFill>
              </a:rPr>
              <a:t>::Module</a:t>
            </a:r>
            <a:r>
              <a:rPr lang="en-US" altLang="zh-TW" dirty="0" smtClean="0"/>
              <a:t> </a:t>
            </a:r>
            <a:r>
              <a:rPr lang="en-US" altLang="zh-TW" dirty="0"/>
              <a:t>module(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 err="1">
                <a:solidFill>
                  <a:srgbClr val="FF0000"/>
                </a:solidFill>
              </a:rPr>
              <a:t>libplasma.so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660066"/>
                </a:solidFill>
              </a:rPr>
              <a:t>mcld</a:t>
            </a:r>
            <a:r>
              <a:rPr lang="en-US" altLang="zh-TW" dirty="0" smtClean="0">
                <a:solidFill>
                  <a:srgbClr val="660066"/>
                </a:solidFill>
              </a:rPr>
              <a:t>::IRBuilder</a:t>
            </a:r>
            <a:r>
              <a:rPr lang="en-US" altLang="zh-TW" dirty="0" smtClean="0"/>
              <a:t> </a:t>
            </a:r>
            <a:r>
              <a:rPr lang="en-US" altLang="zh-TW" dirty="0"/>
              <a:t>builder(module, </a:t>
            </a:r>
            <a:r>
              <a:rPr lang="en-US" altLang="zh-TW" dirty="0" err="1"/>
              <a:t>config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// /opt/</a:t>
            </a:r>
            <a:r>
              <a:rPr lang="en-US" altLang="zh-TW" dirty="0" err="1" smtClean="0">
                <a:solidFill>
                  <a:srgbClr val="0000FF"/>
                </a:solidFill>
              </a:rPr>
              <a:t>gcc</a:t>
            </a:r>
            <a:r>
              <a:rPr lang="en-US" altLang="zh-TW" dirty="0" smtClean="0">
                <a:solidFill>
                  <a:srgbClr val="0000FF"/>
                </a:solidFill>
              </a:rPr>
              <a:t>/lib/</a:t>
            </a:r>
            <a:r>
              <a:rPr lang="en-US" altLang="zh-TW" dirty="0" err="1" smtClean="0">
                <a:solidFill>
                  <a:srgbClr val="0000FF"/>
                </a:solidFill>
              </a:rPr>
              <a:t>crtbegin.so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builder.ReadInput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”prolog"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“/opt/</a:t>
            </a:r>
            <a:r>
              <a:rPr lang="en-US" altLang="zh-TW" dirty="0" err="1" smtClean="0">
                <a:solidFill>
                  <a:srgbClr val="FF0000"/>
                </a:solidFill>
              </a:rPr>
              <a:t>gcc</a:t>
            </a:r>
            <a:r>
              <a:rPr lang="en-US" altLang="zh-TW" dirty="0" smtClean="0">
                <a:solidFill>
                  <a:srgbClr val="FF0000"/>
                </a:solidFill>
              </a:rPr>
              <a:t>/lib/</a:t>
            </a:r>
            <a:r>
              <a:rPr lang="en-US" altLang="zh-TW" dirty="0" err="1" smtClean="0">
                <a:solidFill>
                  <a:srgbClr val="FF0000"/>
                </a:solidFill>
              </a:rPr>
              <a:t>crtbegin.so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/</a:t>
            </a:r>
            <a:r>
              <a:rPr lang="en-US" altLang="zh-TW" dirty="0">
                <a:solidFill>
                  <a:srgbClr val="0000FF"/>
                </a:solidFill>
              </a:rPr>
              <a:t>/ -lm </a:t>
            </a:r>
            <a:r>
              <a:rPr lang="en-US" altLang="zh-TW" dirty="0" smtClean="0">
                <a:solidFill>
                  <a:srgbClr val="0000FF"/>
                </a:solidFill>
              </a:rPr>
              <a:t>–</a:t>
            </a:r>
            <a:r>
              <a:rPr lang="en-US" altLang="zh-TW" dirty="0" err="1" smtClean="0">
                <a:solidFill>
                  <a:srgbClr val="0000FF"/>
                </a:solidFill>
              </a:rPr>
              <a:t>llog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builder.ReadInput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"m"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err="1" smtClean="0"/>
              <a:t>builder.ReadInput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"log"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c</a:t>
            </a:r>
            <a:r>
              <a:rPr lang="en-US" altLang="zh-TW" dirty="0" err="1" smtClean="0"/>
              <a:t>err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module.getInputTree</a:t>
            </a:r>
            <a:r>
              <a:rPr lang="en-US" altLang="zh-TW" dirty="0" smtClean="0"/>
              <a:t>().size() &lt;&lt; end; </a:t>
            </a:r>
            <a:r>
              <a:rPr lang="en-US" altLang="zh-TW" dirty="0" smtClean="0">
                <a:solidFill>
                  <a:srgbClr val="0000FF"/>
                </a:solidFill>
              </a:rPr>
              <a:t>///&lt; should be 3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799" y="1590425"/>
            <a:ext cx="2745851" cy="33811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Change the Attribute Set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6"/>
            <a:ext cx="5658658" cy="142100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Example</a:t>
            </a:r>
          </a:p>
          <a:p>
            <a:pPr lvl="1"/>
            <a:r>
              <a:rPr lang="en-US" altLang="zh-TW" dirty="0">
                <a:latin typeface="Mangal"/>
              </a:rPr>
              <a:t>$</a:t>
            </a:r>
            <a:r>
              <a:rPr lang="en-US" altLang="zh-TW" dirty="0" err="1">
                <a:latin typeface="Mangal"/>
              </a:rPr>
              <a:t>ld</a:t>
            </a:r>
            <a:r>
              <a:rPr lang="en-US" altLang="zh-TW" dirty="0">
                <a:latin typeface="Mangal"/>
              </a:rPr>
              <a:t> </a:t>
            </a:r>
            <a:r>
              <a:rPr lang="en-US" altLang="zh-TW" dirty="0">
                <a:solidFill>
                  <a:srgbClr val="004586"/>
                </a:solidFill>
                <a:latin typeface="Mangal"/>
              </a:rPr>
              <a:t>./</a:t>
            </a:r>
            <a:r>
              <a:rPr lang="en-US" altLang="zh-TW" dirty="0" err="1">
                <a:solidFill>
                  <a:srgbClr val="004586"/>
                </a:solidFill>
                <a:latin typeface="Mangal"/>
              </a:rPr>
              <a:t>a.o</a:t>
            </a:r>
            <a:r>
              <a:rPr lang="en-US" altLang="zh-TW" dirty="0">
                <a:solidFill>
                  <a:srgbClr val="004586"/>
                </a:solidFill>
                <a:latin typeface="Mangal"/>
              </a:rPr>
              <a:t>  </a:t>
            </a:r>
            <a:r>
              <a:rPr lang="en-US" altLang="zh-TW" dirty="0">
                <a:solidFill>
                  <a:srgbClr val="FF00FF"/>
                </a:solidFill>
                <a:latin typeface="Mangal"/>
              </a:rPr>
              <a:t>--whole-archive</a:t>
            </a:r>
            <a:br>
              <a:rPr lang="en-US" altLang="zh-TW" dirty="0">
                <a:solidFill>
                  <a:srgbClr val="FF00FF"/>
                </a:solidFill>
                <a:latin typeface="Mangal"/>
              </a:rPr>
            </a:br>
            <a:r>
              <a:rPr lang="en-US" altLang="zh-TW" dirty="0">
                <a:solidFill>
                  <a:srgbClr val="FFFFFF"/>
                </a:solidFill>
                <a:latin typeface="Mangal"/>
              </a:rPr>
              <a:t>     </a:t>
            </a:r>
            <a:r>
              <a:rPr lang="en-US" altLang="zh-TW" dirty="0" smtClean="0">
                <a:solidFill>
                  <a:srgbClr val="579D1C"/>
                </a:solidFill>
                <a:latin typeface="Mangal"/>
              </a:rPr>
              <a:t>-</a:t>
            </a:r>
            <a:r>
              <a:rPr lang="en-US" altLang="zh-TW" dirty="0">
                <a:solidFill>
                  <a:srgbClr val="579D1C"/>
                </a:solidFill>
                <a:latin typeface="Mangal"/>
              </a:rPr>
              <a:t>-start-group</a:t>
            </a:r>
            <a:r>
              <a:rPr lang="en-US" altLang="zh-TW" dirty="0">
                <a:solidFill>
                  <a:srgbClr val="FFFFFF"/>
                </a:solidFill>
                <a:latin typeface="Mangal"/>
              </a:rPr>
              <a:t> </a:t>
            </a:r>
            <a:r>
              <a:rPr lang="en-US" altLang="zh-TW" dirty="0">
                <a:solidFill>
                  <a:srgbClr val="C5000B"/>
                </a:solidFill>
                <a:latin typeface="Mangal"/>
              </a:rPr>
              <a:t>./</a:t>
            </a:r>
            <a:r>
              <a:rPr lang="en-US" altLang="zh-TW" dirty="0" err="1">
                <a:solidFill>
                  <a:srgbClr val="C5000B"/>
                </a:solidFill>
                <a:latin typeface="Mangal"/>
              </a:rPr>
              <a:t>b.a</a:t>
            </a:r>
            <a:r>
              <a:rPr lang="en-US" altLang="zh-TW" dirty="0">
                <a:solidFill>
                  <a:srgbClr val="C5000B"/>
                </a:solidFill>
                <a:latin typeface="Mangal"/>
              </a:rPr>
              <a:t> ./</a:t>
            </a:r>
            <a:r>
              <a:rPr lang="en-US" altLang="zh-TW" dirty="0" err="1" smtClean="0">
                <a:solidFill>
                  <a:srgbClr val="C5000B"/>
                </a:solidFill>
                <a:latin typeface="Mangal"/>
              </a:rPr>
              <a:t>c.a</a:t>
            </a:r>
            <a:r>
              <a:rPr lang="en-US" altLang="zh-TW" dirty="0" smtClean="0">
                <a:solidFill>
                  <a:srgbClr val="FFFFFF"/>
                </a:solidFill>
                <a:latin typeface="Mangal"/>
              </a:rPr>
              <a:t> </a:t>
            </a:r>
            <a:r>
              <a:rPr lang="en-US" altLang="zh-TW" dirty="0">
                <a:solidFill>
                  <a:srgbClr val="579D1C"/>
                </a:solidFill>
                <a:latin typeface="Mangal"/>
              </a:rPr>
              <a:t>--end-group</a:t>
            </a:r>
            <a:br>
              <a:rPr lang="en-US" altLang="zh-TW" dirty="0">
                <a:solidFill>
                  <a:srgbClr val="579D1C"/>
                </a:solidFill>
                <a:latin typeface="Mangal"/>
              </a:rPr>
            </a:br>
            <a:r>
              <a:rPr lang="en-US" altLang="zh-TW" dirty="0">
                <a:solidFill>
                  <a:srgbClr val="FFFFFF"/>
                </a:solidFill>
                <a:latin typeface="Mangal"/>
              </a:rPr>
              <a:t>               </a:t>
            </a:r>
            <a:r>
              <a:rPr lang="en-US" altLang="zh-TW" dirty="0">
                <a:solidFill>
                  <a:srgbClr val="FF00FF"/>
                </a:solidFill>
                <a:latin typeface="Mangal"/>
              </a:rPr>
              <a:t>--no-whole-</a:t>
            </a:r>
            <a:r>
              <a:rPr lang="en-US" altLang="zh-TW" dirty="0" smtClean="0">
                <a:solidFill>
                  <a:srgbClr val="FF00FF"/>
                </a:solidFill>
                <a:latin typeface="Mangal"/>
              </a:rPr>
              <a:t>archive</a:t>
            </a:r>
            <a:r>
              <a:rPr lang="en-US" altLang="zh-TW" dirty="0" smtClean="0">
                <a:solidFill>
                  <a:srgbClr val="FFFFFF"/>
                </a:solidFill>
                <a:latin typeface="Mangal"/>
              </a:rPr>
              <a:t> </a:t>
            </a:r>
            <a:r>
              <a:rPr lang="en-US" altLang="zh-TW" dirty="0">
                <a:solidFill>
                  <a:srgbClr val="004586"/>
                </a:solidFill>
                <a:latin typeface="Mangal"/>
              </a:rPr>
              <a:t>./</a:t>
            </a:r>
            <a:r>
              <a:rPr lang="en-US" altLang="zh-TW" dirty="0" err="1">
                <a:solidFill>
                  <a:srgbClr val="004586"/>
                </a:solidFill>
                <a:latin typeface="Mangal"/>
              </a:rPr>
              <a:t>d.o</a:t>
            </a:r>
            <a:r>
              <a:rPr lang="en-US" altLang="zh-TW" dirty="0">
                <a:solidFill>
                  <a:srgbClr val="004586"/>
                </a:solidFill>
                <a:latin typeface="Mangal"/>
              </a:rPr>
              <a:t> ./</a:t>
            </a:r>
            <a:r>
              <a:rPr lang="en-US" altLang="zh-TW" dirty="0" err="1">
                <a:solidFill>
                  <a:srgbClr val="004586"/>
                </a:solidFill>
                <a:latin typeface="Mangal"/>
              </a:rPr>
              <a:t>e.o</a:t>
            </a: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627064" y="3054992"/>
            <a:ext cx="5653894" cy="30568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altLang="zh-TW" dirty="0" err="1" smtClean="0">
                <a:solidFill>
                  <a:srgbClr val="0000FF"/>
                </a:solidFill>
              </a:rPr>
              <a:t>builder.ReadInput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err="1" smtClean="0">
                <a:solidFill>
                  <a:srgbClr val="FF0000"/>
                </a:solidFill>
              </a:rPr>
              <a:t>obj</a:t>
            </a:r>
            <a:r>
              <a:rPr lang="en-US" altLang="zh-TW" dirty="0" smtClean="0">
                <a:solidFill>
                  <a:srgbClr val="FF0000"/>
                </a:solidFill>
              </a:rPr>
              <a:t> a"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“./</a:t>
            </a:r>
            <a:r>
              <a:rPr lang="en-US" altLang="zh-TW" dirty="0" err="1" smtClean="0">
                <a:solidFill>
                  <a:srgbClr val="FF0000"/>
                </a:solidFill>
              </a:rPr>
              <a:t>a.o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0080"/>
                </a:solidFill>
              </a:rPr>
              <a:t>builder.WholeAchieve</a:t>
            </a:r>
            <a:r>
              <a:rPr lang="en-US" altLang="zh-TW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8000"/>
                </a:solidFill>
              </a:rPr>
              <a:t>builder.StartGroup</a:t>
            </a:r>
            <a:r>
              <a:rPr lang="en-US" altLang="zh-TW" dirty="0" smtClean="0">
                <a:solidFill>
                  <a:schemeClr val="tx1"/>
                </a:solidFill>
              </a:rPr>
              <a:t>();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err="1" smtClean="0">
                <a:solidFill>
                  <a:srgbClr val="FF0000"/>
                </a:solidFill>
              </a:rPr>
              <a:t>builder.ReadInput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“archive b”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“./</a:t>
            </a:r>
            <a:r>
              <a:rPr lang="en-US" altLang="zh-TW" dirty="0" err="1" smtClean="0">
                <a:solidFill>
                  <a:srgbClr val="FF0000"/>
                </a:solidFill>
              </a:rPr>
              <a:t>b.a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>
                <a:solidFill>
                  <a:schemeClr val="tx1"/>
                </a:solidFill>
              </a:rPr>
              <a:t>);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rgbClr val="FF0000"/>
                </a:solidFill>
              </a:rPr>
              <a:t>builder.ReadInput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“archive </a:t>
            </a:r>
            <a:r>
              <a:rPr lang="en-US" altLang="zh-TW" dirty="0" smtClean="0">
                <a:solidFill>
                  <a:srgbClr val="FF0000"/>
                </a:solidFill>
              </a:rPr>
              <a:t>c”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>
                <a:solidFill>
                  <a:srgbClr val="FF0000"/>
                </a:solidFill>
              </a:rPr>
              <a:t>“.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err="1" smtClean="0">
                <a:solidFill>
                  <a:srgbClr val="FF0000"/>
                </a:solidFill>
              </a:rPr>
              <a:t>c.a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en-US" altLang="zh-TW" dirty="0" smtClean="0">
                <a:solidFill>
                  <a:schemeClr val="tx1"/>
                </a:solidFill>
              </a:rPr>
              <a:t>;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err="1" smtClean="0">
                <a:solidFill>
                  <a:srgbClr val="008000"/>
                </a:solidFill>
              </a:rPr>
              <a:t>builder.EndGroup</a:t>
            </a:r>
            <a:r>
              <a:rPr lang="en-US" altLang="zh-TW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0080"/>
                </a:solidFill>
              </a:rPr>
              <a:t>builder.NoWholeArchive</a:t>
            </a:r>
            <a:r>
              <a:rPr lang="en-US" altLang="zh-TW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00FF"/>
                </a:solidFill>
              </a:rPr>
              <a:t>builder.ReadInput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err="1" smtClean="0">
                <a:solidFill>
                  <a:srgbClr val="FF0000"/>
                </a:solidFill>
              </a:rPr>
              <a:t>obj</a:t>
            </a:r>
            <a:r>
              <a:rPr lang="en-US" altLang="zh-TW" dirty="0" smtClean="0">
                <a:solidFill>
                  <a:srgbClr val="FF0000"/>
                </a:solidFill>
              </a:rPr>
              <a:t> d”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“./</a:t>
            </a:r>
            <a:r>
              <a:rPr lang="en-US" altLang="zh-TW" dirty="0" err="1" smtClean="0">
                <a:solidFill>
                  <a:srgbClr val="FF0000"/>
                </a:solidFill>
              </a:rPr>
              <a:t>d.o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>
                <a:solidFill>
                  <a:schemeClr val="tx1"/>
                </a:solidFill>
              </a:rPr>
              <a:t>);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rgbClr val="0000FF"/>
                </a:solidFill>
              </a:rPr>
              <a:t>builder.ReadInput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 err="1">
                <a:solidFill>
                  <a:srgbClr val="FF0000"/>
                </a:solidFill>
              </a:rPr>
              <a:t>obj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e”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>
                <a:solidFill>
                  <a:srgbClr val="FF0000"/>
                </a:solidFill>
              </a:rPr>
              <a:t>“.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err="1" smtClean="0">
                <a:solidFill>
                  <a:srgbClr val="FF0000"/>
                </a:solidFill>
              </a:rPr>
              <a:t>e.o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>
                <a:solidFill>
                  <a:schemeClr val="tx1"/>
                </a:solidFill>
              </a:rPr>
              <a:t>);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3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83" y="1590425"/>
            <a:ext cx="2583167" cy="31808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Traverse the input tree</a:t>
            </a:r>
            <a:endParaRPr kumimoji="1" lang="zh-TW" altLang="en-US" dirty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627064" y="1681962"/>
            <a:ext cx="5653894" cy="44299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altLang="zh-TW" dirty="0" err="1" smtClean="0">
                <a:solidFill>
                  <a:schemeClr val="tx1"/>
                </a:solidFill>
              </a:rPr>
              <a:t>BinaryTree</a:t>
            </a:r>
            <a:r>
              <a:rPr lang="en-US" altLang="zh-TW" dirty="0" smtClean="0">
                <a:solidFill>
                  <a:schemeClr val="tx1"/>
                </a:solidFill>
              </a:rPr>
              <a:t>::</a:t>
            </a:r>
            <a:r>
              <a:rPr lang="en-US" altLang="zh-TW" dirty="0" err="1">
                <a:solidFill>
                  <a:srgbClr val="0000FF"/>
                </a:solidFill>
              </a:rPr>
              <a:t>d</a:t>
            </a:r>
            <a:r>
              <a:rPr lang="en-US" altLang="zh-TW" dirty="0" err="1" smtClean="0">
                <a:solidFill>
                  <a:srgbClr val="0000FF"/>
                </a:solidFill>
              </a:rPr>
              <a:t>fs_iterator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file = 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    </a:t>
            </a:r>
            <a:r>
              <a:rPr lang="en-US" altLang="zh-TW" dirty="0" err="1" smtClean="0">
                <a:solidFill>
                  <a:schemeClr val="tx1"/>
                </a:solidFill>
              </a:rPr>
              <a:t>module.getInputTree</a:t>
            </a:r>
            <a:r>
              <a:rPr lang="en-US" altLang="zh-TW" dirty="0" smtClean="0">
                <a:solidFill>
                  <a:schemeClr val="tx1"/>
                </a:solidFill>
              </a:rPr>
              <a:t>().</a:t>
            </a:r>
            <a:r>
              <a:rPr lang="en-US" altLang="zh-TW" dirty="0" err="1" smtClean="0">
                <a:solidFill>
                  <a:srgbClr val="0000FF"/>
                </a:solidFill>
              </a:rPr>
              <a:t>bfs_begin</a:t>
            </a:r>
            <a:r>
              <a:rPr lang="en-US" altLang="zh-TW" dirty="0" smtClean="0">
                <a:solidFill>
                  <a:schemeClr val="tx1"/>
                </a:solidFill>
              </a:rPr>
              <a:t>();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err="1" smtClean="0">
                <a:solidFill>
                  <a:schemeClr val="tx1"/>
                </a:solidFill>
              </a:rPr>
              <a:t>BinaryTree</a:t>
            </a:r>
            <a:r>
              <a:rPr lang="en-US" altLang="zh-TW" dirty="0" smtClean="0">
                <a:solidFill>
                  <a:schemeClr val="tx1"/>
                </a:solidFill>
              </a:rPr>
              <a:t>::</a:t>
            </a:r>
            <a:r>
              <a:rPr lang="en-US" altLang="zh-TW" dirty="0" err="1">
                <a:solidFill>
                  <a:srgbClr val="0000FF"/>
                </a:solidFill>
              </a:rPr>
              <a:t>d</a:t>
            </a:r>
            <a:r>
              <a:rPr lang="en-US" altLang="zh-TW" dirty="0" err="1" smtClean="0">
                <a:solidFill>
                  <a:srgbClr val="0000FF"/>
                </a:solidFill>
              </a:rPr>
              <a:t>fs_iterator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End = 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    </a:t>
            </a:r>
            <a:r>
              <a:rPr lang="en-US" altLang="zh-TW" dirty="0" err="1" smtClean="0">
                <a:solidFill>
                  <a:schemeClr val="tx1"/>
                </a:solidFill>
              </a:rPr>
              <a:t>module.getInputTree</a:t>
            </a:r>
            <a:r>
              <a:rPr lang="en-US" altLang="zh-TW" dirty="0" smtClean="0">
                <a:solidFill>
                  <a:schemeClr val="tx1"/>
                </a:solidFill>
              </a:rPr>
              <a:t>().</a:t>
            </a:r>
            <a:r>
              <a:rPr lang="en-US" altLang="zh-TW" dirty="0" err="1" smtClean="0">
                <a:solidFill>
                  <a:srgbClr val="0000FF"/>
                </a:solidFill>
              </a:rPr>
              <a:t>bfs_end</a:t>
            </a:r>
            <a:r>
              <a:rPr lang="en-US" altLang="zh-TW" dirty="0" smtClean="0">
                <a:solidFill>
                  <a:schemeClr val="tx1"/>
                </a:solidFill>
              </a:rPr>
              <a:t>();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rgbClr val="008000"/>
                </a:solidFill>
              </a:rPr>
              <a:t>while </a:t>
            </a:r>
            <a:r>
              <a:rPr lang="en-US" altLang="zh-TW" dirty="0" smtClean="0">
                <a:solidFill>
                  <a:schemeClr val="tx1"/>
                </a:solidFill>
              </a:rPr>
              <a:t>(file != End) {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  </a:t>
            </a:r>
            <a:r>
              <a:rPr lang="en-US" altLang="zh-TW" dirty="0" err="1" smtClean="0">
                <a:solidFill>
                  <a:schemeClr val="tx1"/>
                </a:solidFill>
              </a:rPr>
              <a:t>cerr</a:t>
            </a:r>
            <a:r>
              <a:rPr lang="en-US" altLang="zh-TW" dirty="0" smtClean="0">
                <a:solidFill>
                  <a:schemeClr val="tx1"/>
                </a:solidFill>
              </a:rPr>
              <a:t> &lt;&lt; (*file)-&gt;name() &lt;&lt; </a:t>
            </a:r>
            <a:r>
              <a:rPr lang="en-US" altLang="zh-TW" dirty="0" smtClean="0">
                <a:solidFill>
                  <a:srgbClr val="FF0000"/>
                </a:solidFill>
              </a:rPr>
              <a:t>“; ”</a:t>
            </a:r>
            <a:r>
              <a:rPr lang="en-US" altLang="zh-TW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// print out: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// archive a; archive b; </a:t>
            </a:r>
            <a:r>
              <a:rPr lang="en-US" altLang="zh-TW" dirty="0" err="1" smtClean="0">
                <a:solidFill>
                  <a:srgbClr val="0000FF"/>
                </a:solidFill>
              </a:rPr>
              <a:t>obj</a:t>
            </a:r>
            <a:r>
              <a:rPr lang="en-US" altLang="zh-TW" dirty="0" smtClean="0">
                <a:solidFill>
                  <a:srgbClr val="0000FF"/>
                </a:solidFill>
              </a:rPr>
              <a:t> e; </a:t>
            </a:r>
            <a:r>
              <a:rPr lang="en-US" altLang="zh-TW" dirty="0" err="1" smtClean="0">
                <a:solidFill>
                  <a:srgbClr val="0000FF"/>
                </a:solidFill>
              </a:rPr>
              <a:t>obj</a:t>
            </a:r>
            <a:r>
              <a:rPr lang="en-US" altLang="zh-TW" dirty="0" smtClean="0">
                <a:solidFill>
                  <a:srgbClr val="0000FF"/>
                </a:solidFill>
              </a:rPr>
              <a:t> d; </a:t>
            </a:r>
            <a:r>
              <a:rPr lang="en-US" altLang="zh-TW" dirty="0" err="1" smtClean="0">
                <a:solidFill>
                  <a:srgbClr val="0000FF"/>
                </a:solidFill>
              </a:rPr>
              <a:t>obj</a:t>
            </a:r>
            <a:r>
              <a:rPr lang="en-US" altLang="zh-TW" dirty="0" smtClean="0">
                <a:solidFill>
                  <a:srgbClr val="0000FF"/>
                </a:solidFill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247905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Create A Customized </a:t>
            </a:r>
            <a:r>
              <a:rPr kumimoji="1" lang="en-US" altLang="zh-TW" dirty="0" err="1" smtClean="0"/>
              <a:t>mcld</a:t>
            </a:r>
            <a:r>
              <a:rPr kumimoji="1" lang="en-US" altLang="zh-TW" dirty="0" smtClean="0"/>
              <a:t>::Input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1112073"/>
          </a:xfrm>
        </p:spPr>
        <p:txBody>
          <a:bodyPr/>
          <a:lstStyle/>
          <a:p>
            <a:r>
              <a:rPr kumimoji="1" lang="en-US" altLang="zh-TW" dirty="0" smtClean="0"/>
              <a:t>IRBuilder::</a:t>
            </a:r>
            <a:r>
              <a:rPr kumimoji="1" lang="en-US" altLang="zh-TW" dirty="0" err="1" smtClean="0"/>
              <a:t>CreateInput</a:t>
            </a:r>
            <a:r>
              <a:rPr kumimoji="1" lang="en-US" altLang="zh-TW" dirty="0" smtClean="0"/>
              <a:t>() help developers to create a customized </a:t>
            </a:r>
            <a:r>
              <a:rPr kumimoji="1" lang="en-US" altLang="zh-TW" dirty="0" err="1" smtClean="0"/>
              <a:t>mcld</a:t>
            </a:r>
            <a:r>
              <a:rPr kumimoji="1" lang="en-US" altLang="zh-TW" dirty="0" smtClean="0"/>
              <a:t>::Input</a:t>
            </a:r>
            <a:endParaRPr kumimoji="1" lang="zh-TW" altLang="en-US" dirty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622300" y="2791828"/>
            <a:ext cx="8054975" cy="26564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lang="en-US" altLang="zh-TW" dirty="0" err="1" smtClean="0">
                <a:solidFill>
                  <a:srgbClr val="660066"/>
                </a:solidFill>
              </a:rPr>
              <a:t>cld</a:t>
            </a:r>
            <a:r>
              <a:rPr lang="en-US" altLang="zh-TW" dirty="0" smtClean="0">
                <a:solidFill>
                  <a:srgbClr val="660066"/>
                </a:solidFill>
              </a:rPr>
              <a:t>::Module</a:t>
            </a:r>
            <a:r>
              <a:rPr lang="en-US" altLang="zh-TW" dirty="0" smtClean="0"/>
              <a:t> </a:t>
            </a:r>
            <a:r>
              <a:rPr lang="en-US" altLang="zh-TW" dirty="0"/>
              <a:t>module(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 err="1">
                <a:solidFill>
                  <a:srgbClr val="FF0000"/>
                </a:solidFill>
              </a:rPr>
              <a:t>libplasma.so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660066"/>
                </a:solidFill>
              </a:rPr>
              <a:t>mcld</a:t>
            </a:r>
            <a:r>
              <a:rPr lang="en-US" altLang="zh-TW" dirty="0" smtClean="0">
                <a:solidFill>
                  <a:srgbClr val="660066"/>
                </a:solidFill>
              </a:rPr>
              <a:t>::IRBuilder</a:t>
            </a:r>
            <a:r>
              <a:rPr lang="en-US" altLang="zh-TW" dirty="0" smtClean="0"/>
              <a:t> </a:t>
            </a:r>
            <a:r>
              <a:rPr lang="en-US" altLang="zh-TW" dirty="0"/>
              <a:t>builder(module, </a:t>
            </a:r>
            <a:r>
              <a:rPr lang="en-US" altLang="zh-TW" dirty="0" err="1"/>
              <a:t>config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// ./</a:t>
            </a:r>
            <a:r>
              <a:rPr lang="en-US" altLang="zh-TW" dirty="0" err="1" smtClean="0">
                <a:solidFill>
                  <a:srgbClr val="0000FF"/>
                </a:solidFill>
              </a:rPr>
              <a:t>plasma.o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builder.CreateInput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“plasma object”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                      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“./</a:t>
            </a:r>
            <a:r>
              <a:rPr lang="en-US" altLang="zh-TW" dirty="0" err="1" smtClean="0">
                <a:solidFill>
                  <a:srgbClr val="FF0000"/>
                </a:solidFill>
              </a:rPr>
              <a:t>plasma.o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                                  </a:t>
            </a:r>
            <a:r>
              <a:rPr lang="en-US" altLang="zh-TW" dirty="0" err="1" smtClean="0">
                <a:solidFill>
                  <a:srgbClr val="660066"/>
                </a:solidFill>
              </a:rPr>
              <a:t>mcld</a:t>
            </a:r>
            <a:r>
              <a:rPr lang="en-US" altLang="zh-TW" dirty="0" smtClean="0">
                <a:solidFill>
                  <a:srgbClr val="660066"/>
                </a:solidFill>
              </a:rPr>
              <a:t>::Input::Object</a:t>
            </a:r>
            <a:r>
              <a:rPr lang="en-US" altLang="zh-TW" dirty="0" smtClean="0"/>
              <a:t>);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0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Section Header and 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1604077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660066"/>
                </a:solidFill>
              </a:rPr>
              <a:t>mcld</a:t>
            </a:r>
            <a:r>
              <a:rPr lang="en-US" altLang="zh-TW" dirty="0" smtClean="0">
                <a:solidFill>
                  <a:srgbClr val="660066"/>
                </a:solidFill>
              </a:rPr>
              <a:t>::</a:t>
            </a:r>
            <a:r>
              <a:rPr lang="en-US" altLang="zh-TW" dirty="0" err="1" smtClean="0">
                <a:solidFill>
                  <a:srgbClr val="660066"/>
                </a:solidFill>
              </a:rPr>
              <a:t>LDContext</a:t>
            </a:r>
            <a:r>
              <a:rPr lang="en-US" altLang="zh-TW" dirty="0" smtClean="0">
                <a:solidFill>
                  <a:srgbClr val="660066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contains input symbols and sections</a:t>
            </a:r>
            <a:endParaRPr lang="en-US" altLang="zh-TW" dirty="0" smtClean="0">
              <a:solidFill>
                <a:srgbClr val="660066"/>
              </a:solidFill>
            </a:endParaRPr>
          </a:p>
          <a:p>
            <a:r>
              <a:rPr lang="en-US" altLang="zh-TW" dirty="0" err="1" smtClean="0">
                <a:solidFill>
                  <a:srgbClr val="660066"/>
                </a:solidFill>
              </a:rPr>
              <a:t>m</a:t>
            </a:r>
            <a:r>
              <a:rPr kumimoji="1" lang="en-US" altLang="zh-TW" dirty="0" err="1" smtClean="0">
                <a:solidFill>
                  <a:srgbClr val="660066"/>
                </a:solidFill>
              </a:rPr>
              <a:t>cld</a:t>
            </a:r>
            <a:r>
              <a:rPr kumimoji="1" lang="en-US" altLang="zh-TW" dirty="0" smtClean="0">
                <a:solidFill>
                  <a:srgbClr val="660066"/>
                </a:solidFill>
              </a:rPr>
              <a:t>::</a:t>
            </a:r>
            <a:r>
              <a:rPr kumimoji="1" lang="en-US" altLang="zh-TW" dirty="0" err="1" smtClean="0">
                <a:solidFill>
                  <a:srgbClr val="660066"/>
                </a:solidFill>
              </a:rPr>
              <a:t>LDSection</a:t>
            </a:r>
            <a:r>
              <a:rPr kumimoji="1" lang="en-US" altLang="zh-TW" dirty="0" smtClean="0"/>
              <a:t> is the section header</a:t>
            </a:r>
          </a:p>
          <a:p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kumimoji="1" lang="en-US" altLang="zh-TW" dirty="0" err="1" smtClean="0">
                <a:solidFill>
                  <a:srgbClr val="660066"/>
                </a:solidFill>
              </a:rPr>
              <a:t>cld</a:t>
            </a:r>
            <a:r>
              <a:rPr kumimoji="1" lang="en-US" altLang="zh-TW" dirty="0" smtClean="0">
                <a:solidFill>
                  <a:srgbClr val="660066"/>
                </a:solidFill>
              </a:rPr>
              <a:t>::</a:t>
            </a:r>
            <a:r>
              <a:rPr kumimoji="1" lang="en-US" altLang="zh-TW" dirty="0" err="1" smtClean="0">
                <a:solidFill>
                  <a:srgbClr val="660066"/>
                </a:solidFill>
              </a:rPr>
              <a:t>SectionData</a:t>
            </a:r>
            <a:r>
              <a:rPr kumimoji="1" lang="en-US" altLang="zh-TW" dirty="0" smtClean="0"/>
              <a:t> is a container of input </a:t>
            </a:r>
            <a:r>
              <a:rPr kumimoji="1" lang="en-US" altLang="zh-TW" dirty="0" err="1" smtClean="0">
                <a:solidFill>
                  <a:srgbClr val="660066"/>
                </a:solidFill>
              </a:rPr>
              <a:t>mcld</a:t>
            </a:r>
            <a:r>
              <a:rPr kumimoji="1" lang="en-US" altLang="zh-TW" dirty="0" smtClean="0">
                <a:solidFill>
                  <a:srgbClr val="660066"/>
                </a:solidFill>
              </a:rPr>
              <a:t>::Fragment</a:t>
            </a:r>
            <a:endParaRPr kumimoji="1" lang="zh-TW" altLang="en-US" dirty="0">
              <a:solidFill>
                <a:srgbClr val="660066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008" y="4405139"/>
            <a:ext cx="1322624" cy="549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err="1" smtClean="0"/>
              <a:t>LDContext</a:t>
            </a:r>
            <a:endParaRPr kumimoji="1"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25216" y="3432576"/>
            <a:ext cx="1292805" cy="549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err="1" smtClean="0">
                <a:solidFill>
                  <a:srgbClr val="000000"/>
                </a:solidFill>
              </a:rPr>
              <a:t>LDSection</a:t>
            </a:r>
            <a:endParaRPr kumimoji="1"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5216" y="4405139"/>
            <a:ext cx="1292805" cy="549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err="1" smtClean="0">
                <a:solidFill>
                  <a:srgbClr val="000000"/>
                </a:solidFill>
              </a:rPr>
              <a:t>LDSection</a:t>
            </a:r>
            <a:endParaRPr kumimoji="1"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25216" y="5354818"/>
            <a:ext cx="1292805" cy="549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err="1" smtClean="0">
                <a:solidFill>
                  <a:srgbClr val="000000"/>
                </a:solidFill>
              </a:rPr>
              <a:t>LDSection</a:t>
            </a:r>
            <a:endParaRPr kumimoji="1"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31721" y="5354818"/>
            <a:ext cx="1540833" cy="5492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err="1" smtClean="0">
                <a:solidFill>
                  <a:schemeClr val="bg1"/>
                </a:solidFill>
              </a:rPr>
              <a:t>SectionData</a:t>
            </a:r>
            <a:endParaRPr kumimoji="1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1721" y="4405139"/>
            <a:ext cx="1540833" cy="5492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err="1" smtClean="0">
                <a:solidFill>
                  <a:schemeClr val="bg1"/>
                </a:solidFill>
              </a:rPr>
              <a:t>SectionData</a:t>
            </a:r>
            <a:endParaRPr kumimoji="1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31721" y="3432576"/>
            <a:ext cx="1540833" cy="5492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err="1" smtClean="0">
                <a:solidFill>
                  <a:schemeClr val="bg1"/>
                </a:solidFill>
              </a:rPr>
              <a:t>SectionData</a:t>
            </a:r>
            <a:endParaRPr kumimoji="1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8077" y="4832145"/>
            <a:ext cx="1838285" cy="5492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Fragment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58077" y="3855927"/>
            <a:ext cx="1838285" cy="5492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Fragment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1944924" y="3432576"/>
            <a:ext cx="171610" cy="23913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7" name="直線箭頭接點 16"/>
          <p:cNvCxnSpPr>
            <a:stCxn id="5" idx="3"/>
            <a:endCxn id="10" idx="1"/>
          </p:cNvCxnSpPr>
          <p:nvPr/>
        </p:nvCxnSpPr>
        <p:spPr>
          <a:xfrm>
            <a:off x="3518021" y="3707182"/>
            <a:ext cx="41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/>
          <p:cNvCxnSpPr>
            <a:stCxn id="6" idx="3"/>
            <a:endCxn id="9" idx="1"/>
          </p:cNvCxnSpPr>
          <p:nvPr/>
        </p:nvCxnSpPr>
        <p:spPr>
          <a:xfrm>
            <a:off x="3518021" y="4679745"/>
            <a:ext cx="41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7" idx="3"/>
            <a:endCxn id="8" idx="1"/>
          </p:cNvCxnSpPr>
          <p:nvPr/>
        </p:nvCxnSpPr>
        <p:spPr>
          <a:xfrm>
            <a:off x="3518021" y="5629424"/>
            <a:ext cx="41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左大括弧 22"/>
          <p:cNvSpPr/>
          <p:nvPr/>
        </p:nvSpPr>
        <p:spPr>
          <a:xfrm>
            <a:off x="5678705" y="4084766"/>
            <a:ext cx="388985" cy="124716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419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Create A Customized Section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181003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TW" dirty="0" smtClean="0"/>
              <a:t>IRBuilder::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CreateELFHeader</a:t>
            </a:r>
            <a:r>
              <a:rPr kumimoji="1" lang="en-US" altLang="zh-TW" dirty="0" smtClean="0"/>
              <a:t>() help developers to create a customized ELF header</a:t>
            </a:r>
          </a:p>
          <a:p>
            <a:r>
              <a:rPr lang="en-US" altLang="zh-TW" dirty="0" smtClean="0"/>
              <a:t>IRBuilder::</a:t>
            </a:r>
            <a:r>
              <a:rPr lang="en-US" altLang="zh-TW" dirty="0" err="1" smtClean="0">
                <a:solidFill>
                  <a:srgbClr val="0000FF"/>
                </a:solidFill>
              </a:rPr>
              <a:t>CreateSectionData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prepares a </a:t>
            </a:r>
            <a:r>
              <a:rPr lang="en-US" altLang="zh-TW" dirty="0" err="1" smtClean="0"/>
              <a:t>mcld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SectionData</a:t>
            </a:r>
            <a:r>
              <a:rPr lang="en-US" altLang="zh-TW" dirty="0" smtClean="0"/>
              <a:t> for the header</a:t>
            </a:r>
          </a:p>
          <a:p>
            <a:r>
              <a:rPr kumimoji="1" lang="en-US" altLang="zh-TW" dirty="0" smtClean="0"/>
              <a:t>IRBuilder::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AppendFragment</a:t>
            </a:r>
            <a:r>
              <a:rPr kumimoji="1" lang="en-US" altLang="zh-TW" dirty="0" smtClean="0">
                <a:solidFill>
                  <a:srgbClr val="0000FF"/>
                </a:solidFill>
              </a:rPr>
              <a:t> </a:t>
            </a:r>
            <a:r>
              <a:rPr kumimoji="1" lang="en-US" altLang="zh-TW" dirty="0" smtClean="0"/>
              <a:t>defines a </a:t>
            </a:r>
            <a:r>
              <a:rPr kumimoji="1" lang="en-US" altLang="zh-TW" dirty="0" smtClean="0">
                <a:solidFill>
                  <a:srgbClr val="0000FF"/>
                </a:solidFill>
              </a:rPr>
              <a:t>isolated vertex </a:t>
            </a:r>
            <a:r>
              <a:rPr kumimoji="1" lang="en-US" altLang="zh-TW" dirty="0" smtClean="0"/>
              <a:t>which belongs to the </a:t>
            </a:r>
            <a:r>
              <a:rPr kumimoji="1" lang="en-US" altLang="zh-TW" dirty="0" err="1" smtClean="0"/>
              <a:t>mcld</a:t>
            </a:r>
            <a:r>
              <a:rPr kumimoji="1" lang="en-US" altLang="zh-TW" dirty="0" smtClean="0"/>
              <a:t>::</a:t>
            </a:r>
            <a:r>
              <a:rPr kumimoji="1" lang="en-US" altLang="zh-TW" dirty="0" err="1" smtClean="0"/>
              <a:t>SectionData</a:t>
            </a:r>
            <a:endParaRPr kumimoji="1" lang="zh-TW" altLang="en-US" dirty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622300" y="3318156"/>
            <a:ext cx="8054975" cy="28051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/</a:t>
            </a:r>
            <a:r>
              <a:rPr lang="en-US" altLang="zh-TW" dirty="0">
                <a:solidFill>
                  <a:srgbClr val="0000FF"/>
                </a:solidFill>
              </a:rPr>
              <a:t>// [ 1] .text             PROGBITS        00000000 000034 000010 00  AX  0   0  4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tx1"/>
                </a:solidFill>
              </a:rPr>
              <a:t>LDSection</a:t>
            </a:r>
            <a:r>
              <a:rPr lang="en-US" altLang="zh-TW" dirty="0">
                <a:solidFill>
                  <a:schemeClr val="tx1"/>
                </a:solidFill>
              </a:rPr>
              <a:t>* text = </a:t>
            </a:r>
            <a:r>
              <a:rPr lang="en-US" altLang="zh-TW" dirty="0" err="1">
                <a:solidFill>
                  <a:schemeClr val="tx1"/>
                </a:solidFill>
              </a:rPr>
              <a:t>builder.CreateELFHeader</a:t>
            </a:r>
            <a:r>
              <a:rPr lang="en-US" altLang="zh-TW" dirty="0">
                <a:solidFill>
                  <a:schemeClr val="tx1"/>
                </a:solidFill>
              </a:rPr>
              <a:t>(*input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smtClean="0">
                <a:solidFill>
                  <a:srgbClr val="FF0000"/>
                </a:solidFill>
              </a:rPr>
              <a:t>text”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    </a:t>
            </a:r>
            <a:r>
              <a:rPr lang="en-US" altLang="zh-TW" dirty="0" err="1" smtClean="0">
                <a:solidFill>
                  <a:schemeClr val="bg2">
                    <a:lumMod val="25000"/>
                  </a:schemeClr>
                </a:solidFill>
              </a:rPr>
              <a:t>llvm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::ELF::SHT_PROGBITS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zh-TW" dirty="0" err="1" smtClean="0">
                <a:solidFill>
                  <a:schemeClr val="bg2">
                    <a:lumMod val="25000"/>
                  </a:schemeClr>
                </a:solidFill>
              </a:rPr>
              <a:t>llvm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::ELF::SHF_ALLOC | </a:t>
            </a:r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</a:rPr>
              <a:t>llvm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::ELF::SHF_EXECINSTR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en-US" altLang="zh-TW" dirty="0" smtClean="0">
                <a:solidFill>
                  <a:schemeClr val="tx1"/>
                </a:solidFill>
              </a:rPr>
              <a:t>;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 smtClean="0"/>
              <a:t>SectionData</a:t>
            </a:r>
            <a:r>
              <a:rPr lang="en-US" altLang="zh-TW" dirty="0"/>
              <a:t>* </a:t>
            </a:r>
            <a:r>
              <a:rPr lang="en-US" altLang="zh-TW" dirty="0" err="1"/>
              <a:t>text_data</a:t>
            </a:r>
            <a:r>
              <a:rPr lang="en-US" altLang="zh-TW" dirty="0"/>
              <a:t> = </a:t>
            </a:r>
            <a:r>
              <a:rPr lang="en-US" altLang="zh-TW" dirty="0" err="1"/>
              <a:t>builder.CreateSectionData</a:t>
            </a:r>
            <a:r>
              <a:rPr lang="en-US" altLang="zh-TW" dirty="0"/>
              <a:t>(*text);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8000"/>
                </a:solidFill>
              </a:rPr>
              <a:t>static </a:t>
            </a:r>
            <a:r>
              <a:rPr lang="en-US" altLang="zh-TW" dirty="0">
                <a:solidFill>
                  <a:srgbClr val="008000"/>
                </a:solidFill>
              </a:rPr>
              <a:t>uint8_t </a:t>
            </a:r>
            <a:r>
              <a:rPr lang="en-US" altLang="zh-TW" dirty="0" err="1"/>
              <a:t>text_content</a:t>
            </a:r>
            <a:r>
              <a:rPr lang="en-US" altLang="zh-TW" dirty="0"/>
              <a:t>[] = { </a:t>
            </a:r>
            <a:r>
              <a:rPr lang="en-US" altLang="zh-TW" dirty="0">
                <a:solidFill>
                  <a:srgbClr val="FF0000"/>
                </a:solidFill>
              </a:rPr>
              <a:t>0x00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0x48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0x2d</a:t>
            </a:r>
            <a:r>
              <a:rPr lang="en-US" altLang="zh-TW" dirty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0xe9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0xfe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0xff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0xff</a:t>
            </a:r>
            <a:r>
              <a:rPr lang="en-US" altLang="zh-TW" dirty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0xeb</a:t>
            </a:r>
            <a:r>
              <a:rPr lang="en-US" altLang="zh-TW" dirty="0" smtClean="0"/>
              <a:t>};</a:t>
            </a:r>
            <a:br>
              <a:rPr lang="en-US" altLang="zh-TW" dirty="0" smtClean="0"/>
            </a:br>
            <a:r>
              <a:rPr lang="en-US" altLang="zh-TW" dirty="0" smtClean="0"/>
              <a:t>Fragment</a:t>
            </a:r>
            <a:r>
              <a:rPr lang="en-US" altLang="zh-TW" dirty="0"/>
              <a:t>* </a:t>
            </a:r>
            <a:r>
              <a:rPr lang="en-US" altLang="zh-TW" dirty="0" err="1"/>
              <a:t>text_frag</a:t>
            </a:r>
            <a:r>
              <a:rPr lang="en-US" altLang="zh-TW" dirty="0"/>
              <a:t> = </a:t>
            </a:r>
            <a:r>
              <a:rPr lang="en-US" altLang="zh-TW" dirty="0" err="1"/>
              <a:t>builder.CreateRegion</a:t>
            </a:r>
            <a:r>
              <a:rPr lang="en-US" altLang="zh-TW" dirty="0"/>
              <a:t>(</a:t>
            </a:r>
            <a:r>
              <a:rPr lang="en-US" altLang="zh-TW" dirty="0" err="1"/>
              <a:t>text_content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0x10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3366FF"/>
                </a:solidFill>
              </a:rPr>
              <a:t>builder.AppendFragment</a:t>
            </a:r>
            <a:r>
              <a:rPr lang="en-US" altLang="zh-TW" dirty="0"/>
              <a:t>(*</a:t>
            </a:r>
            <a:r>
              <a:rPr lang="en-US" altLang="zh-TW" dirty="0" err="1"/>
              <a:t>text_frag</a:t>
            </a:r>
            <a:r>
              <a:rPr lang="en-US" altLang="zh-TW" dirty="0"/>
              <a:t>, *</a:t>
            </a:r>
            <a:r>
              <a:rPr lang="en-US" altLang="zh-TW" dirty="0" err="1"/>
              <a:t>text_data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33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c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0" r="2980"/>
          <a:stretch/>
        </p:blipFill>
        <p:spPr>
          <a:xfrm>
            <a:off x="656172" y="4963583"/>
            <a:ext cx="1365248" cy="145945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963583"/>
            <a:ext cx="9144000" cy="1459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2300" y="1508125"/>
            <a:ext cx="8054975" cy="319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r>
              <a:rPr lang="en-US" altLang="zh-TW" dirty="0"/>
              <a:t>Getting Started</a:t>
            </a:r>
          </a:p>
          <a:p>
            <a:pPr lvl="1"/>
            <a:r>
              <a:rPr lang="en-US" altLang="zh-TW" dirty="0"/>
              <a:t>Build MCLinker</a:t>
            </a:r>
          </a:p>
          <a:p>
            <a:pPr lvl="1"/>
            <a:r>
              <a:rPr lang="en-US" altLang="zh-TW" dirty="0"/>
              <a:t>Run and cross linking</a:t>
            </a:r>
          </a:p>
          <a:p>
            <a:r>
              <a:rPr lang="en-US" altLang="zh-TW" dirty="0"/>
              <a:t>A simplest linker</a:t>
            </a:r>
          </a:p>
          <a:p>
            <a:r>
              <a:rPr lang="en-US" altLang="zh-TW" dirty="0"/>
              <a:t>Understanding the MCLinker IR framework</a:t>
            </a:r>
          </a:p>
          <a:p>
            <a:pPr lvl="1"/>
            <a:r>
              <a:rPr lang="en-US" altLang="zh-TW" dirty="0"/>
              <a:t>Module</a:t>
            </a:r>
          </a:p>
          <a:p>
            <a:pPr lvl="1"/>
            <a:r>
              <a:rPr lang="en-US" altLang="zh-TW" dirty="0" err="1"/>
              <a:t>LinkerConfig</a:t>
            </a:r>
            <a:endParaRPr lang="en-US" altLang="zh-TW" dirty="0"/>
          </a:p>
          <a:p>
            <a:pPr lvl="1"/>
            <a:r>
              <a:rPr lang="en-US" altLang="zh-TW" dirty="0"/>
              <a:t>Linker</a:t>
            </a:r>
          </a:p>
          <a:p>
            <a:r>
              <a:rPr lang="en-US" altLang="zh-TW" dirty="0"/>
              <a:t>Use IRBuilder to build up the input tree</a:t>
            </a:r>
          </a:p>
          <a:p>
            <a:r>
              <a:rPr lang="en-US" altLang="zh-TW" dirty="0"/>
              <a:t>Use IRBuilder to build up the fragment-reference graph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300111" y="5207000"/>
            <a:ext cx="6646333" cy="104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Luba</a:t>
            </a:r>
            <a:r>
              <a:rPr lang="en-US" dirty="0" smtClean="0">
                <a:solidFill>
                  <a:schemeClr val="bg1"/>
                </a:solidFill>
              </a:rPr>
              <a:t> Tang, software architect of MCLinker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MediaTek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inc.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1.0941 0.00602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05" y="30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Create A Symbol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6"/>
            <a:ext cx="8054975" cy="55142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IRBuilder::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AddSymbol</a:t>
            </a:r>
            <a:r>
              <a:rPr lang="en-US" altLang="zh-TW" dirty="0" smtClean="0"/>
              <a:t>() defines a new symbol to a fragment</a:t>
            </a:r>
            <a:endParaRPr kumimoji="1" lang="en-US" altLang="zh-TW" dirty="0" smtClean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622300" y="2311268"/>
            <a:ext cx="8054975" cy="28051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/// 6: 00000000    16 FUNC    GLOBAL DEFAULT    1 _Z1fv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builder.AddSymbol</a:t>
            </a:r>
            <a:r>
              <a:rPr lang="en-US" altLang="zh-TW" dirty="0"/>
              <a:t>(*input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FF"/>
                </a:solidFill>
              </a:rPr>
              <a:t>///&lt; input file (optional)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>
                <a:solidFill>
                  <a:srgbClr val="FF0000"/>
                </a:solidFill>
              </a:rPr>
              <a:t>"_Z1fv"</a:t>
            </a:r>
            <a:r>
              <a:rPr lang="en-US" altLang="zh-TW" dirty="0"/>
              <a:t>, </a:t>
            </a:r>
            <a:r>
              <a:rPr lang="en-US" altLang="zh-TW" dirty="0" err="1"/>
              <a:t>ResolveInfo</a:t>
            </a:r>
            <a:r>
              <a:rPr lang="en-US" altLang="zh-TW" dirty="0"/>
              <a:t>::Function,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err="1">
                <a:solidFill>
                  <a:srgbClr val="660066"/>
                </a:solidFill>
              </a:rPr>
              <a:t>ResolveInfo</a:t>
            </a:r>
            <a:r>
              <a:rPr lang="en-US" altLang="zh-TW" dirty="0">
                <a:solidFill>
                  <a:srgbClr val="660066"/>
                </a:solidFill>
              </a:rPr>
              <a:t>::Define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660066"/>
                </a:solidFill>
              </a:rPr>
              <a:t>ResolveInfo</a:t>
            </a:r>
            <a:r>
              <a:rPr lang="en-US" altLang="zh-TW" dirty="0">
                <a:solidFill>
                  <a:srgbClr val="660066"/>
                </a:solidFill>
              </a:rPr>
              <a:t>::Global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>
                <a:solidFill>
                  <a:srgbClr val="FF0000"/>
                </a:solidFill>
              </a:rPr>
              <a:t>16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00FF"/>
                </a:solidFill>
              </a:rPr>
              <a:t>///&lt; size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>
                <a:solidFill>
                  <a:srgbClr val="FF0000"/>
                </a:solidFill>
              </a:rPr>
              <a:t>0x0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FF"/>
                </a:solidFill>
              </a:rPr>
              <a:t>///&lt; value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smtClean="0"/>
              <a:t>text ); </a:t>
            </a:r>
            <a:r>
              <a:rPr lang="en-US" altLang="zh-TW" dirty="0" smtClean="0">
                <a:solidFill>
                  <a:srgbClr val="0000FF"/>
                </a:solidFill>
              </a:rPr>
              <a:t>///&lt; fragment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Create A 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4418789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MCLinker will provide a </a:t>
            </a:r>
            <a:r>
              <a:rPr kumimoji="1" lang="en-US" altLang="zh-TW" dirty="0" smtClean="0">
                <a:solidFill>
                  <a:srgbClr val="0000FF"/>
                </a:solidFill>
              </a:rPr>
              <a:t>reference rewriter </a:t>
            </a:r>
            <a:r>
              <a:rPr kumimoji="1" lang="en-US" altLang="zh-TW" dirty="0" smtClean="0"/>
              <a:t>to re-write the topology of the reference graph.</a:t>
            </a:r>
          </a:p>
          <a:p>
            <a:pPr lvl="1"/>
            <a:r>
              <a:rPr kumimoji="1" lang="en-US" altLang="zh-TW" dirty="0" smtClean="0"/>
              <a:t>Already in the `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diana</a:t>
            </a:r>
            <a:r>
              <a:rPr kumimoji="1" lang="en-US" altLang="zh-TW" dirty="0" smtClean="0"/>
              <a:t>` branch </a:t>
            </a:r>
            <a:r>
              <a:rPr kumimoji="1" lang="en-US" altLang="zh-TW" i="1" dirty="0" smtClean="0"/>
              <a:t>(under code reviewing)</a:t>
            </a:r>
          </a:p>
          <a:p>
            <a:pPr lvl="1"/>
            <a:r>
              <a:rPr lang="en-US" altLang="zh-TW" dirty="0" smtClean="0"/>
              <a:t>That branch illustrates how to </a:t>
            </a:r>
            <a:r>
              <a:rPr lang="en-US" altLang="zh-TW" dirty="0" smtClean="0">
                <a:solidFill>
                  <a:srgbClr val="0000FF"/>
                </a:solidFill>
              </a:rPr>
              <a:t>eliminate dead fragment</a:t>
            </a:r>
            <a:r>
              <a:rPr lang="en-US" altLang="zh-TW" dirty="0" smtClean="0"/>
              <a:t> by </a:t>
            </a:r>
            <a:r>
              <a:rPr lang="en-US" altLang="zh-TW" dirty="0" smtClean="0">
                <a:solidFill>
                  <a:srgbClr val="3366FF"/>
                </a:solidFill>
              </a:rPr>
              <a:t>reachability</a:t>
            </a:r>
          </a:p>
          <a:p>
            <a:r>
              <a:rPr lang="en-US" altLang="zh-TW" dirty="0" smtClean="0"/>
              <a:t>Basic Interfaces</a:t>
            </a:r>
          </a:p>
          <a:p>
            <a:pPr lvl="1"/>
            <a:r>
              <a:rPr lang="en-US" altLang="zh-TW" dirty="0" smtClean="0"/>
              <a:t>Define</a:t>
            </a:r>
            <a:r>
              <a:rPr lang="en-US" altLang="zh-TW" dirty="0" smtClean="0">
                <a:solidFill>
                  <a:srgbClr val="3366FF"/>
                </a:solidFill>
              </a:rPr>
              <a:t> </a:t>
            </a:r>
            <a:r>
              <a:rPr lang="en-US" altLang="zh-TW" dirty="0" err="1" smtClean="0">
                <a:solidFill>
                  <a:srgbClr val="3366FF"/>
                </a:solidFill>
              </a:rPr>
              <a:t>FRGraph</a:t>
            </a:r>
            <a:r>
              <a:rPr lang="en-US" altLang="zh-TW" dirty="0" smtClean="0">
                <a:solidFill>
                  <a:srgbClr val="3366FF"/>
                </a:solidFill>
              </a:rPr>
              <a:t>::reference, plug </a:t>
            </a:r>
            <a:r>
              <a:rPr lang="en-US" altLang="zh-TW" dirty="0" smtClean="0">
                <a:solidFill>
                  <a:srgbClr val="000000"/>
                </a:solidFill>
              </a:rPr>
              <a:t>and</a:t>
            </a:r>
            <a:r>
              <a:rPr lang="en-US" altLang="zh-TW" dirty="0" smtClean="0">
                <a:solidFill>
                  <a:srgbClr val="3366FF"/>
                </a:solidFill>
              </a:rPr>
              <a:t> slot</a:t>
            </a:r>
          </a:p>
          <a:p>
            <a:pPr lvl="1"/>
            <a:r>
              <a:rPr kumimoji="1" lang="en-US" altLang="zh-TW" dirty="0" smtClean="0">
                <a:solidFill>
                  <a:srgbClr val="000000"/>
                </a:solidFill>
              </a:rPr>
              <a:t>Provide</a:t>
            </a:r>
            <a:r>
              <a:rPr kumimoji="1" lang="en-US" altLang="zh-TW" dirty="0" smtClean="0">
                <a:solidFill>
                  <a:srgbClr val="3366FF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3366FF"/>
                </a:solidFill>
              </a:rPr>
              <a:t>FRGraph</a:t>
            </a:r>
            <a:r>
              <a:rPr kumimoji="1" lang="en-US" altLang="zh-TW" dirty="0" smtClean="0">
                <a:solidFill>
                  <a:srgbClr val="3366FF"/>
                </a:solidFill>
              </a:rPr>
              <a:t>::connect</a:t>
            </a:r>
            <a:r>
              <a:rPr kumimoji="1" lang="en-US" altLang="zh-TW" dirty="0" smtClean="0">
                <a:solidFill>
                  <a:srgbClr val="000000"/>
                </a:solidFill>
              </a:rPr>
              <a:t>(plug, slot)</a:t>
            </a:r>
            <a:r>
              <a:rPr kumimoji="1" lang="en-US" altLang="zh-TW" dirty="0" smtClean="0">
                <a:solidFill>
                  <a:srgbClr val="3366FF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</a:rPr>
              <a:t>to create a reference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Provide</a:t>
            </a:r>
            <a:r>
              <a:rPr lang="en-US" altLang="zh-TW" dirty="0" smtClean="0">
                <a:solidFill>
                  <a:srgbClr val="3366FF"/>
                </a:solidFill>
              </a:rPr>
              <a:t> </a:t>
            </a:r>
            <a:r>
              <a:rPr lang="en-US" altLang="zh-TW" dirty="0" err="1" smtClean="0">
                <a:solidFill>
                  <a:srgbClr val="3366FF"/>
                </a:solidFill>
              </a:rPr>
              <a:t>FRGraph</a:t>
            </a:r>
            <a:r>
              <a:rPr lang="en-US" altLang="zh-TW" dirty="0" smtClean="0">
                <a:solidFill>
                  <a:srgbClr val="3366FF"/>
                </a:solidFill>
              </a:rPr>
              <a:t>::</a:t>
            </a:r>
            <a:r>
              <a:rPr kumimoji="1" lang="en-US" altLang="zh-TW" dirty="0" smtClean="0">
                <a:solidFill>
                  <a:srgbClr val="3366FF"/>
                </a:solidFill>
              </a:rPr>
              <a:t>break</a:t>
            </a:r>
            <a:r>
              <a:rPr kumimoji="1" lang="en-US" altLang="zh-TW" dirty="0" smtClean="0">
                <a:solidFill>
                  <a:srgbClr val="000000"/>
                </a:solidFill>
              </a:rPr>
              <a:t>(reference) to remove a reference</a:t>
            </a:r>
          </a:p>
        </p:txBody>
      </p:sp>
    </p:spTree>
    <p:extLst>
      <p:ext uri="{BB962C8B-B14F-4D97-AF65-F5344CB8AC3E}">
        <p14:creationId xmlns:p14="http://schemas.microsoft.com/office/powerpoint/2010/main" val="123355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Modify Module at different linking stages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217617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Modify </a:t>
            </a:r>
            <a:r>
              <a:rPr kumimoji="1" lang="en-US" altLang="zh-TW" dirty="0" err="1" smtClean="0"/>
              <a:t>mcld</a:t>
            </a:r>
            <a:r>
              <a:rPr kumimoji="1" lang="en-US" altLang="zh-TW" dirty="0" smtClean="0"/>
              <a:t>::Module </a:t>
            </a:r>
            <a:r>
              <a:rPr lang="en-US" altLang="zh-TW" dirty="0" smtClean="0"/>
              <a:t>between among stages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IRBuilder builder(module, </a:t>
            </a:r>
            <a:r>
              <a:rPr kumimoji="1" lang="en-US" altLang="zh-TW" dirty="0" err="1" smtClean="0"/>
              <a:t>config</a:t>
            </a:r>
            <a:r>
              <a:rPr kumimoji="1" lang="en-US" altLang="zh-TW" dirty="0" smtClean="0"/>
              <a:t>);</a:t>
            </a:r>
          </a:p>
          <a:p>
            <a:pPr lvl="1"/>
            <a:r>
              <a:rPr kumimoji="1" lang="en-US" altLang="zh-TW" dirty="0" smtClean="0"/>
              <a:t>Linker::resolve()</a:t>
            </a:r>
          </a:p>
          <a:p>
            <a:pPr lvl="1"/>
            <a:r>
              <a:rPr lang="en-US" altLang="zh-TW" dirty="0" smtClean="0"/>
              <a:t>Linker::layout()</a:t>
            </a:r>
          </a:p>
          <a:p>
            <a:pPr lvl="1"/>
            <a:r>
              <a:rPr kumimoji="1" lang="en-US" altLang="zh-TW" dirty="0" smtClean="0"/>
              <a:t>Linker::emit(</a:t>
            </a:r>
            <a:r>
              <a:rPr kumimoji="1" lang="en-US" altLang="zh-TW" dirty="0" smtClean="0">
                <a:solidFill>
                  <a:srgbClr val="FF0000"/>
                </a:solidFill>
              </a:rPr>
              <a:t>“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out.so</a:t>
            </a:r>
            <a:r>
              <a:rPr kumimoji="1" lang="en-US" altLang="zh-TW" dirty="0" smtClean="0">
                <a:solidFill>
                  <a:srgbClr val="FF0000"/>
                </a:solidFill>
              </a:rPr>
              <a:t>”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rcRect t="3483" b="3483"/>
          <a:stretch>
            <a:fillRect/>
          </a:stretch>
        </p:blipFill>
        <p:spPr>
          <a:xfrm>
            <a:off x="627063" y="3886200"/>
            <a:ext cx="8054975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5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Connect with LLVM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1546867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MCLinker provides </a:t>
            </a:r>
            <a:r>
              <a:rPr kumimoji="1" lang="en-US" altLang="zh-TW" dirty="0" err="1" smtClean="0"/>
              <a:t>mcld</a:t>
            </a:r>
            <a:r>
              <a:rPr kumimoji="1" lang="en-US" altLang="zh-TW" dirty="0" smtClean="0"/>
              <a:t>::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raw_mem_ostream</a:t>
            </a:r>
            <a:endParaRPr kumimoji="1"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LLVM can use </a:t>
            </a:r>
            <a:r>
              <a:rPr lang="en-US" altLang="zh-TW" dirty="0" err="1" smtClean="0"/>
              <a:t>mcld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raw_mem_ostream</a:t>
            </a:r>
            <a:r>
              <a:rPr lang="en-US" altLang="zh-TW" dirty="0" smtClean="0"/>
              <a:t> as an output</a:t>
            </a:r>
          </a:p>
          <a:p>
            <a:r>
              <a:rPr kumimoji="1" lang="en-US" altLang="zh-TW" dirty="0" smtClean="0"/>
              <a:t>MCLinker can read </a:t>
            </a:r>
            <a:r>
              <a:rPr kumimoji="1" lang="en-US" altLang="zh-TW" dirty="0" err="1" smtClean="0"/>
              <a:t>mcld</a:t>
            </a:r>
            <a:r>
              <a:rPr kumimoji="1" lang="en-US" altLang="zh-TW" dirty="0" smtClean="0"/>
              <a:t>::</a:t>
            </a:r>
            <a:r>
              <a:rPr kumimoji="1" lang="en-US" altLang="zh-TW" dirty="0" err="1" smtClean="0"/>
              <a:t>raw_mem_ostream</a:t>
            </a:r>
            <a:r>
              <a:rPr kumimoji="1" lang="en-US" altLang="zh-TW" dirty="0" smtClean="0"/>
              <a:t> as an input</a:t>
            </a:r>
            <a:endParaRPr kumimoji="1" lang="zh-TW" altLang="en-US" dirty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622300" y="3226621"/>
            <a:ext cx="8054975" cy="28051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240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SzPct val="95000"/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charset="0"/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altLang="zh-TW" dirty="0" err="1">
                <a:solidFill>
                  <a:srgbClr val="660066"/>
                </a:solidFill>
              </a:rPr>
              <a:t>m</a:t>
            </a:r>
            <a:r>
              <a:rPr lang="en-US" altLang="zh-TW" dirty="0" err="1" smtClean="0">
                <a:solidFill>
                  <a:srgbClr val="660066"/>
                </a:solidFill>
              </a:rPr>
              <a:t>cld</a:t>
            </a:r>
            <a:r>
              <a:rPr lang="en-US" altLang="zh-TW" dirty="0" smtClean="0">
                <a:solidFill>
                  <a:srgbClr val="660066"/>
                </a:solidFill>
              </a:rPr>
              <a:t>::</a:t>
            </a:r>
            <a:r>
              <a:rPr lang="en-US" altLang="zh-TW" dirty="0" err="1" smtClean="0">
                <a:solidFill>
                  <a:srgbClr val="660066"/>
                </a:solidFill>
              </a:rPr>
              <a:t>raw_mem_ostream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os</a:t>
            </a:r>
            <a:r>
              <a:rPr lang="en-US" altLang="zh-TW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Target</a:t>
            </a:r>
            <a:r>
              <a:rPr lang="en-US" altLang="zh-TW" dirty="0">
                <a:solidFill>
                  <a:schemeClr val="tx1"/>
                </a:solidFill>
              </a:rPr>
              <a:t>-&gt;</a:t>
            </a:r>
            <a:r>
              <a:rPr lang="en-US" altLang="zh-TW" dirty="0" err="1" smtClean="0">
                <a:solidFill>
                  <a:schemeClr val="tx1"/>
                </a:solidFill>
              </a:rPr>
              <a:t>createAsmStreamer</a:t>
            </a:r>
            <a:r>
              <a:rPr lang="en-US" altLang="zh-TW" dirty="0" smtClean="0">
                <a:solidFill>
                  <a:schemeClr val="tx1"/>
                </a:solidFill>
              </a:rPr>
              <a:t>(…, </a:t>
            </a:r>
            <a:r>
              <a:rPr lang="en-US" altLang="zh-TW" dirty="0" err="1" smtClean="0">
                <a:solidFill>
                  <a:schemeClr val="tx1"/>
                </a:solidFill>
              </a:rPr>
              <a:t>os</a:t>
            </a:r>
            <a:r>
              <a:rPr lang="en-US" altLang="zh-TW" dirty="0" smtClean="0">
                <a:solidFill>
                  <a:schemeClr val="tx1"/>
                </a:solidFill>
              </a:rPr>
              <a:t>, …); </a:t>
            </a:r>
            <a:r>
              <a:rPr lang="en-US" altLang="zh-TW" dirty="0" smtClean="0">
                <a:solidFill>
                  <a:srgbClr val="0000FF"/>
                </a:solidFill>
              </a:rPr>
              <a:t>///&lt; LLVM Target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tx1"/>
                </a:solidFill>
              </a:rPr>
              <a:t>builder.ReadInput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os</a:t>
            </a:r>
            <a:r>
              <a:rPr lang="en-US" altLang="zh-TW" dirty="0" smtClean="0">
                <a:solidFill>
                  <a:schemeClr val="tx1"/>
                </a:solidFill>
              </a:rPr>
              <a:t>);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3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We introduce MCLinker majo</a:t>
            </a:r>
            <a:r>
              <a:rPr lang="en-US" altLang="zh-TW" dirty="0" smtClean="0"/>
              <a:t>r components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Module</a:t>
            </a:r>
          </a:p>
          <a:p>
            <a:pPr lvl="1"/>
            <a:r>
              <a:rPr kumimoji="1" lang="en-US" altLang="zh-TW" dirty="0" err="1" smtClean="0"/>
              <a:t>LinkerConfig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IRBuilder</a:t>
            </a:r>
          </a:p>
          <a:p>
            <a:pPr lvl="1"/>
            <a:r>
              <a:rPr kumimoji="1" lang="en-US" altLang="zh-TW" dirty="0" smtClean="0"/>
              <a:t>Linker</a:t>
            </a:r>
          </a:p>
          <a:p>
            <a:r>
              <a:rPr kumimoji="1" lang="en-US" altLang="zh-TW" dirty="0" smtClean="0"/>
              <a:t>We illustrate how to</a:t>
            </a:r>
          </a:p>
          <a:p>
            <a:pPr lvl="1"/>
            <a:r>
              <a:rPr lang="en-US" altLang="zh-TW" dirty="0" smtClean="0"/>
              <a:t>Append a input file in the input tree</a:t>
            </a:r>
          </a:p>
          <a:p>
            <a:pPr lvl="1"/>
            <a:r>
              <a:rPr kumimoji="1" lang="en-US" altLang="zh-TW" dirty="0" smtClean="0"/>
              <a:t>Create sections in a customized input</a:t>
            </a:r>
          </a:p>
          <a:p>
            <a:pPr lvl="1"/>
            <a:r>
              <a:rPr lang="en-US" altLang="zh-TW" dirty="0" smtClean="0"/>
              <a:t>Create symbols and relocations</a:t>
            </a:r>
          </a:p>
          <a:p>
            <a:pPr lvl="1"/>
            <a:r>
              <a:rPr lang="en-US" altLang="zh-TW" dirty="0" smtClean="0"/>
              <a:t>Connect MCLinker and LLVM</a:t>
            </a:r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01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Download and Install LLVM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MCLinker requires LLVM libraries. Before building MCLinker, you must have LLVM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Download LLVM trunk@</a:t>
            </a:r>
            <a:r>
              <a:rPr lang="en-US" altLang="zh-TW" dirty="0" smtClean="0">
                <a:solidFill>
                  <a:srgbClr val="000090"/>
                </a:solidFill>
              </a:rPr>
              <a:t>r173175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Install LLVM</a:t>
            </a:r>
          </a:p>
        </p:txBody>
      </p:sp>
      <p:sp>
        <p:nvSpPr>
          <p:cNvPr id="4" name="矩形 3"/>
          <p:cNvSpPr/>
          <p:nvPr/>
        </p:nvSpPr>
        <p:spPr>
          <a:xfrm>
            <a:off x="1086870" y="3020667"/>
            <a:ext cx="7219098" cy="6979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svn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 co -r 173175 http://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llvm.org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/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svn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/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llvm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-project/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llvm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/trunk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llvm</a:t>
            </a:r>
            <a:endParaRPr kumimoji="1" lang="en-US" altLang="zh-TW" sz="14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cd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llvm</a:t>
            </a:r>
            <a:endParaRPr kumimoji="1" lang="en-US" altLang="zh-TW" sz="14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6871" y="4694842"/>
            <a:ext cx="7219098" cy="119774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  cd ../..           </a:t>
            </a:r>
            <a:r>
              <a:rPr lang="en-US" altLang="zh-TW" sz="1400" dirty="0" smtClean="0">
                <a:solidFill>
                  <a:srgbClr val="3366FF"/>
                </a:solidFill>
                <a:latin typeface="Monaco"/>
                <a:cs typeface="Monaco"/>
              </a:rPr>
              <a:t>#go back to where you started</a:t>
            </a:r>
            <a: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/>
            </a:r>
            <a:b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  </a:t>
            </a:r>
            <a:r>
              <a:rPr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mkdir</a:t>
            </a:r>
            <a: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llvm</a:t>
            </a:r>
            <a: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-build</a:t>
            </a:r>
            <a:b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  cd </a:t>
            </a:r>
            <a:r>
              <a:rPr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llvm</a:t>
            </a:r>
            <a: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-build</a:t>
            </a:r>
            <a:b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  ../</a:t>
            </a:r>
            <a:r>
              <a:rPr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llvm</a:t>
            </a:r>
            <a: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/configure --prefix=${LLVM_INSTALL}</a:t>
            </a:r>
            <a:b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</a:br>
            <a:r>
              <a:rPr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  make all install</a:t>
            </a:r>
            <a:endParaRPr kumimoji="1" lang="en-US" altLang="zh-TW" sz="1400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5643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Download and Install MCLinker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4121299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MCLinker building system is the GNU auto tool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Download Developing MCLinker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 smtClean="0"/>
              <a:t>Configure MCLinker with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llvm-config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tool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 smtClean="0"/>
              <a:t>Install MCLinker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86870" y="2448567"/>
            <a:ext cx="7219098" cy="48056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git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 clone https://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code.google.com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/p/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mclinker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/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mcld</a:t>
            </a:r>
            <a:endParaRPr kumimoji="1" lang="en-US" altLang="zh-TW" sz="14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6870" y="3569878"/>
            <a:ext cx="7219098" cy="12014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cd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mcld</a:t>
            </a:r>
            <a:endParaRPr kumimoji="1" lang="en-US" altLang="zh-TW" sz="14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./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autogen.sh</a:t>
            </a:r>
            <a:endParaRPr kumimoji="1" lang="en-US" altLang="zh-TW" sz="14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./configure 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–with-</a:t>
            </a:r>
            <a:r>
              <a:rPr kumimoji="1" lang="en-US" altLang="zh-TW" sz="1400" dirty="0" err="1" smtClean="0">
                <a:solidFill>
                  <a:srgbClr val="FFFF00"/>
                </a:solidFill>
                <a:latin typeface="Monaco"/>
                <a:cs typeface="Monaco"/>
              </a:rPr>
              <a:t>llvm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-</a:t>
            </a:r>
            <a:r>
              <a:rPr kumimoji="1" lang="en-US" altLang="zh-TW" sz="1400" dirty="0" err="1" smtClean="0">
                <a:solidFill>
                  <a:srgbClr val="FFFF00"/>
                </a:solidFill>
                <a:latin typeface="Monaco"/>
                <a:cs typeface="Monaco"/>
              </a:rPr>
              <a:t>config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=${LLVM_INSTALL}/bin/</a:t>
            </a:r>
            <a:r>
              <a:rPr kumimoji="1" lang="en-US" altLang="zh-TW" sz="1400" dirty="0" err="1" smtClean="0">
                <a:solidFill>
                  <a:srgbClr val="FFFF00"/>
                </a:solidFill>
                <a:latin typeface="Monaco"/>
                <a:cs typeface="Monaco"/>
              </a:rPr>
              <a:t>llvm-config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 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–prefix=${MCLD_INSTALL}</a:t>
            </a:r>
          </a:p>
        </p:txBody>
      </p:sp>
      <p:sp>
        <p:nvSpPr>
          <p:cNvPr id="10" name="矩形 9"/>
          <p:cNvSpPr/>
          <p:nvPr/>
        </p:nvSpPr>
        <p:spPr>
          <a:xfrm>
            <a:off x="1086870" y="5606539"/>
            <a:ext cx="7219098" cy="4004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400" dirty="0">
                <a:solidFill>
                  <a:schemeClr val="bg1"/>
                </a:solidFill>
                <a:latin typeface="Monaco"/>
                <a:cs typeface="Monaco"/>
              </a:rPr>
              <a:t>m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ake &amp;&amp; make install</a:t>
            </a:r>
            <a:endParaRPr kumimoji="1" lang="en-US" altLang="zh-TW" sz="1400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6326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Run!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448744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GNU </a:t>
            </a:r>
            <a:r>
              <a:rPr lang="en-US" altLang="zh-TW" dirty="0" err="1" smtClean="0"/>
              <a:t>ld</a:t>
            </a:r>
            <a:r>
              <a:rPr lang="en-US" altLang="zh-TW" dirty="0" smtClean="0"/>
              <a:t> is the de facto standard. MCLinker option must compatible to the GNU </a:t>
            </a:r>
            <a:r>
              <a:rPr lang="en-US" altLang="zh-TW" dirty="0" err="1" smtClean="0"/>
              <a:t>ld</a:t>
            </a:r>
            <a:endParaRPr lang="en-US" altLang="zh-TW" dirty="0" smtClean="0"/>
          </a:p>
          <a:p>
            <a:r>
              <a:rPr lang="en-US" altLang="zh-TW" dirty="0" smtClean="0"/>
              <a:t>Synopsis</a:t>
            </a:r>
          </a:p>
          <a:p>
            <a:pPr lvl="1"/>
            <a:r>
              <a:rPr lang="en-US" altLang="zh-TW" dirty="0" err="1" smtClean="0"/>
              <a:t>ld.mcld</a:t>
            </a:r>
            <a:r>
              <a:rPr lang="en-US" altLang="zh-TW" dirty="0" smtClean="0"/>
              <a:t> </a:t>
            </a:r>
            <a:r>
              <a:rPr lang="en-US" altLang="zh-TW" dirty="0"/>
              <a:t>[options] </a:t>
            </a:r>
            <a:r>
              <a:rPr lang="en-US" altLang="zh-TW" dirty="0" err="1"/>
              <a:t>objfile</a:t>
            </a:r>
            <a:r>
              <a:rPr lang="en-US" altLang="zh-TW" dirty="0"/>
              <a:t> </a:t>
            </a:r>
            <a:r>
              <a:rPr lang="en-US" altLang="zh-TW" dirty="0" smtClean="0"/>
              <a:t>…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Cross linking options</a:t>
            </a:r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 smtClean="0"/>
              <a:t>mtriple</a:t>
            </a:r>
            <a:r>
              <a:rPr lang="en-US" altLang="zh-TW" dirty="0" smtClean="0"/>
              <a:t>=target-triple</a:t>
            </a:r>
          </a:p>
          <a:p>
            <a:pPr marL="457200" lvl="1" indent="0">
              <a:buNone/>
            </a:pPr>
            <a:r>
              <a:rPr lang="en-US" altLang="zh-TW" dirty="0" smtClean="0"/>
              <a:t>-march=</a:t>
            </a:r>
            <a:r>
              <a:rPr lang="en-US" altLang="zh-TW" dirty="0" err="1" smtClean="0"/>
              <a:t>cpu</a:t>
            </a:r>
            <a:r>
              <a:rPr lang="en-US" altLang="zh-TW" dirty="0" smtClean="0"/>
              <a:t>-arch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00050"/>
            <a:r>
              <a:rPr lang="en-US" altLang="zh-TW" dirty="0" smtClean="0"/>
              <a:t>Cross Linker</a:t>
            </a:r>
          </a:p>
          <a:p>
            <a:pPr marL="800100" lvl="1"/>
            <a:r>
              <a:rPr lang="en-US" altLang="zh-TW" dirty="0" smtClean="0"/>
              <a:t>Rename the `</a:t>
            </a:r>
            <a:r>
              <a:rPr lang="en-US" altLang="zh-TW" dirty="0" err="1" smtClean="0"/>
              <a:t>ld.mcld</a:t>
            </a:r>
            <a:r>
              <a:rPr lang="en-US" altLang="zh-TW" dirty="0" smtClean="0"/>
              <a:t>` with the prefix of triple</a:t>
            </a:r>
          </a:p>
          <a:p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1191" y="3146526"/>
            <a:ext cx="7556084" cy="4004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ld.mcld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 -shared -march=arm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a.o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 –o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out.so</a:t>
            </a:r>
            <a:endParaRPr kumimoji="1" lang="en-US" altLang="zh-TW" sz="14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1191" y="4649072"/>
            <a:ext cx="7556084" cy="4004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ld.mcld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 -shared 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–</a:t>
            </a:r>
            <a:r>
              <a:rPr kumimoji="1" lang="en-US" altLang="zh-TW" sz="1400" dirty="0" err="1" smtClean="0">
                <a:solidFill>
                  <a:srgbClr val="FFFF00"/>
                </a:solidFill>
                <a:latin typeface="Monaco"/>
                <a:cs typeface="Monaco"/>
              </a:rPr>
              <a:t>mtriple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=arm-none-</a:t>
            </a:r>
            <a:r>
              <a:rPr kumimoji="1" lang="en-US" altLang="zh-TW" sz="1400" dirty="0" err="1" smtClean="0">
                <a:solidFill>
                  <a:srgbClr val="FFFF00"/>
                </a:solidFill>
                <a:latin typeface="Monaco"/>
                <a:cs typeface="Monaco"/>
              </a:rPr>
              <a:t>linux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-</a:t>
            </a:r>
            <a:r>
              <a:rPr kumimoji="1" lang="en-US" altLang="zh-TW" sz="1400" dirty="0" err="1" smtClean="0">
                <a:solidFill>
                  <a:srgbClr val="FFFF00"/>
                </a:solidFill>
                <a:latin typeface="Monaco"/>
                <a:cs typeface="Monaco"/>
              </a:rPr>
              <a:t>gnueabi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a.o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 –o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out.so</a:t>
            </a:r>
            <a:endParaRPr kumimoji="1" lang="en-US" altLang="zh-TW" sz="14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1191" y="5846820"/>
            <a:ext cx="7556084" cy="4004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400" dirty="0">
                <a:solidFill>
                  <a:srgbClr val="FFFF00"/>
                </a:solidFill>
                <a:latin typeface="Monaco"/>
                <a:cs typeface="Monaco"/>
              </a:rPr>
              <a:t>a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rm-none-</a:t>
            </a:r>
            <a:r>
              <a:rPr kumimoji="1" lang="en-US" altLang="zh-TW" sz="1400" dirty="0" err="1" smtClean="0">
                <a:solidFill>
                  <a:srgbClr val="FFFF00"/>
                </a:solidFill>
                <a:latin typeface="Monaco"/>
                <a:cs typeface="Monaco"/>
              </a:rPr>
              <a:t>linux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-</a:t>
            </a:r>
            <a:r>
              <a:rPr kumimoji="1" lang="en-US" altLang="zh-TW" sz="1400" dirty="0" err="1" smtClean="0">
                <a:solidFill>
                  <a:srgbClr val="FFFF00"/>
                </a:solidFill>
                <a:latin typeface="Monaco"/>
                <a:cs typeface="Monaco"/>
              </a:rPr>
              <a:t>ld</a:t>
            </a:r>
            <a:r>
              <a:rPr kumimoji="1" lang="en-US" altLang="zh-TW" sz="1400" dirty="0" smtClean="0">
                <a:solidFill>
                  <a:srgbClr val="FFFF00"/>
                </a:solidFill>
                <a:latin typeface="Monaco"/>
                <a:cs typeface="Monaco"/>
              </a:rPr>
              <a:t> 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–shared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a.o</a:t>
            </a:r>
            <a:r>
              <a:rPr kumimoji="1" lang="en-US" altLang="zh-TW" sz="1400" dirty="0" smtClean="0">
                <a:solidFill>
                  <a:schemeClr val="bg1"/>
                </a:solidFill>
                <a:latin typeface="Monaco"/>
                <a:cs typeface="Monaco"/>
              </a:rPr>
              <a:t> –o </a:t>
            </a:r>
            <a:r>
              <a:rPr kumimoji="1" lang="en-US" altLang="zh-TW" sz="1400" dirty="0" err="1" smtClean="0">
                <a:solidFill>
                  <a:schemeClr val="bg1"/>
                </a:solidFill>
                <a:latin typeface="Monaco"/>
                <a:cs typeface="Monaco"/>
              </a:rPr>
              <a:t>out.so</a:t>
            </a:r>
            <a:endParaRPr kumimoji="1" lang="en-US" altLang="zh-TW" sz="1400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9998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MCLinker Library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Executable Programs</a:t>
            </a:r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in/</a:t>
            </a:r>
            <a:r>
              <a:rPr lang="en-US" altLang="zh-TW" dirty="0" err="1" smtClean="0"/>
              <a:t>ld.mcld</a:t>
            </a:r>
            <a:endParaRPr lang="en-US" altLang="zh-TW" dirty="0" smtClean="0"/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in/</a:t>
            </a:r>
            <a:r>
              <a:rPr lang="en-US" altLang="zh-TW" dirty="0" err="1" smtClean="0"/>
              <a:t>l</a:t>
            </a:r>
            <a:r>
              <a:rPr kumimoji="1" lang="en-US" altLang="zh-TW" dirty="0" err="1" smtClean="0"/>
              <a:t>d.bcc</a:t>
            </a:r>
            <a:endParaRPr kumimoji="1" lang="en-US" altLang="zh-TW" dirty="0" smtClean="0"/>
          </a:p>
          <a:p>
            <a:r>
              <a:rPr lang="en-US" altLang="zh-TW" dirty="0" smtClean="0"/>
              <a:t>Archive Library</a:t>
            </a:r>
          </a:p>
          <a:p>
            <a:pPr lvl="1"/>
            <a:r>
              <a:rPr lang="en-US" altLang="zh-TW" dirty="0" smtClean="0"/>
              <a:t>lib</a:t>
            </a:r>
            <a:r>
              <a:rPr lang="en-US" altLang="zh-TW" dirty="0"/>
              <a:t>/</a:t>
            </a:r>
            <a:r>
              <a:rPr lang="en-US" altLang="zh-TW" dirty="0" err="1" smtClean="0"/>
              <a:t>libmcld.a</a:t>
            </a:r>
            <a:endParaRPr lang="en-US" altLang="zh-TW" dirty="0" smtClean="0"/>
          </a:p>
          <a:p>
            <a:r>
              <a:rPr lang="en-US" altLang="zh-TW" dirty="0" smtClean="0"/>
              <a:t>Headers</a:t>
            </a:r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nclude/</a:t>
            </a:r>
            <a:r>
              <a:rPr lang="en-US" altLang="zh-TW" dirty="0" err="1" smtClean="0"/>
              <a:t>mcld</a:t>
            </a:r>
            <a:r>
              <a:rPr lang="en-US" altLang="zh-TW" dirty="0" smtClean="0"/>
              <a:t>/*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721502824"/>
              </p:ext>
            </p:extLst>
          </p:nvPr>
        </p:nvGraphicFramePr>
        <p:xfrm>
          <a:off x="627063" y="3886200"/>
          <a:ext cx="8054976" cy="2748279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393289"/>
                <a:gridCol w="56616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include/</a:t>
                      </a:r>
                      <a:r>
                        <a:rPr lang="en-US" altLang="zh-TW" dirty="0" err="1" smtClean="0"/>
                        <a:t>mcld</a:t>
                      </a:r>
                      <a:r>
                        <a:rPr lang="en-US" altLang="zh-TW" dirty="0" smtClean="0"/>
                        <a:t>/*.h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major interfaces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include/</a:t>
                      </a:r>
                      <a:r>
                        <a:rPr lang="en-US" altLang="zh-TW" dirty="0" err="1" smtClean="0"/>
                        <a:t>mcld</a:t>
                      </a:r>
                      <a:r>
                        <a:rPr lang="en-US" altLang="zh-TW" dirty="0" smtClean="0"/>
                        <a:t>/ADT/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Abstract</a:t>
                      </a:r>
                      <a:r>
                        <a:rPr lang="en-US" altLang="zh-TW" baseline="0" dirty="0" smtClean="0"/>
                        <a:t> data type.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TW" baseline="0" dirty="0" smtClean="0"/>
                        <a:t>Fast hash table for huge amount of elements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TW" baseline="0" dirty="0" smtClean="0"/>
                        <a:t>Binary tree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TW" dirty="0" smtClean="0"/>
                        <a:t>Traits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TW" dirty="0" smtClean="0"/>
                        <a:t>Misc.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include/</a:t>
                      </a:r>
                      <a:r>
                        <a:rPr lang="en-US" altLang="zh-TW" dirty="0" err="1" smtClean="0"/>
                        <a:t>mcld</a:t>
                      </a:r>
                      <a:r>
                        <a:rPr lang="en-US" altLang="zh-TW" dirty="0" smtClean="0"/>
                        <a:t>/Support/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Support</a:t>
                      </a:r>
                      <a:r>
                        <a:rPr lang="en-US" altLang="zh-TW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TW" baseline="0" dirty="0" smtClean="0"/>
                        <a:t>Memory management layer.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TW" baseline="0" dirty="0" smtClean="0"/>
                        <a:t>File system libraries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MCLinker as a library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972866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Everything in MCLinker is in the </a:t>
            </a:r>
            <a:r>
              <a:rPr kumimoji="1" lang="en-US" altLang="zh-TW" dirty="0" err="1" smtClean="0">
                <a:solidFill>
                  <a:srgbClr val="008000"/>
                </a:solidFill>
              </a:rPr>
              <a:t>mcld</a:t>
            </a:r>
            <a:r>
              <a:rPr kumimoji="1" lang="en-US" altLang="zh-TW" dirty="0" smtClean="0">
                <a:solidFill>
                  <a:srgbClr val="008000"/>
                </a:solidFill>
              </a:rPr>
              <a:t> </a:t>
            </a:r>
            <a:r>
              <a:rPr kumimoji="1" lang="en-US" altLang="zh-TW" dirty="0" smtClean="0"/>
              <a:t>namespace</a:t>
            </a:r>
          </a:p>
          <a:p>
            <a:r>
              <a:rPr kumimoji="1" lang="en-US" altLang="zh-TW" dirty="0" smtClean="0"/>
              <a:t>Major interfaces </a:t>
            </a:r>
            <a:r>
              <a:rPr lang="en-US" altLang="zh-TW" dirty="0" smtClean="0"/>
              <a:t>are</a:t>
            </a:r>
            <a:r>
              <a:rPr kumimoji="1" lang="en-US" altLang="zh-TW" dirty="0" smtClean="0"/>
              <a:t> under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`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mcld</a:t>
            </a:r>
            <a:r>
              <a:rPr kumimoji="1" lang="en-US" altLang="zh-TW" dirty="0" smtClean="0">
                <a:solidFill>
                  <a:srgbClr val="FF0000"/>
                </a:solidFill>
              </a:rPr>
              <a:t>` </a:t>
            </a:r>
            <a:r>
              <a:rPr kumimoji="1" lang="en-US" altLang="zh-TW" dirty="0" smtClean="0"/>
              <a:t>directory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3"/>
          </p:nvPr>
        </p:nvSpPr>
        <p:spPr>
          <a:xfrm>
            <a:off x="627063" y="2598574"/>
            <a:ext cx="8054975" cy="3513301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#include </a:t>
            </a:r>
            <a:r>
              <a:rPr lang="en-US" altLang="zh-TW" dirty="0">
                <a:solidFill>
                  <a:srgbClr val="660066"/>
                </a:solidFill>
              </a:rPr>
              <a:t>&lt;</a:t>
            </a:r>
            <a:r>
              <a:rPr lang="en-US" altLang="zh-TW" dirty="0" err="1">
                <a:solidFill>
                  <a:srgbClr val="660066"/>
                </a:solidFill>
              </a:rPr>
              <a:t>mcld</a:t>
            </a:r>
            <a:r>
              <a:rPr lang="en-US" altLang="zh-TW" dirty="0">
                <a:solidFill>
                  <a:srgbClr val="660066"/>
                </a:solidFill>
              </a:rPr>
              <a:t>/</a:t>
            </a:r>
            <a:r>
              <a:rPr lang="en-US" altLang="zh-TW" dirty="0" err="1">
                <a:solidFill>
                  <a:srgbClr val="660066"/>
                </a:solidFill>
              </a:rPr>
              <a:t>Module.h</a:t>
            </a:r>
            <a:r>
              <a:rPr lang="en-US" altLang="zh-TW" dirty="0">
                <a:solidFill>
                  <a:srgbClr val="660066"/>
                </a:solidFill>
              </a:rPr>
              <a:t>&gt;</a:t>
            </a:r>
            <a:br>
              <a:rPr lang="en-US" altLang="zh-TW" dirty="0">
                <a:solidFill>
                  <a:srgbClr val="660066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#include </a:t>
            </a:r>
            <a:r>
              <a:rPr lang="en-US" altLang="zh-TW" dirty="0">
                <a:solidFill>
                  <a:srgbClr val="660066"/>
                </a:solidFill>
              </a:rPr>
              <a:t>&lt;</a:t>
            </a:r>
            <a:r>
              <a:rPr lang="en-US" altLang="zh-TW" dirty="0" err="1">
                <a:solidFill>
                  <a:srgbClr val="660066"/>
                </a:solidFill>
              </a:rPr>
              <a:t>mcld</a:t>
            </a:r>
            <a:r>
              <a:rPr lang="en-US" altLang="zh-TW" dirty="0">
                <a:solidFill>
                  <a:srgbClr val="660066"/>
                </a:solidFill>
              </a:rPr>
              <a:t>/</a:t>
            </a:r>
            <a:r>
              <a:rPr lang="en-US" altLang="zh-TW" dirty="0" err="1">
                <a:solidFill>
                  <a:srgbClr val="660066"/>
                </a:solidFill>
              </a:rPr>
              <a:t>Linker.h</a:t>
            </a:r>
            <a:r>
              <a:rPr lang="en-US" altLang="zh-TW" dirty="0">
                <a:solidFill>
                  <a:srgbClr val="660066"/>
                </a:solidFill>
              </a:rPr>
              <a:t>&gt;</a:t>
            </a:r>
            <a:br>
              <a:rPr lang="en-US" altLang="zh-TW" dirty="0">
                <a:solidFill>
                  <a:srgbClr val="660066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#include </a:t>
            </a:r>
            <a:r>
              <a:rPr lang="en-US" altLang="zh-TW" dirty="0">
                <a:solidFill>
                  <a:srgbClr val="660066"/>
                </a:solidFill>
              </a:rPr>
              <a:t>&lt;</a:t>
            </a:r>
            <a:r>
              <a:rPr lang="en-US" altLang="zh-TW" dirty="0" err="1">
                <a:solidFill>
                  <a:srgbClr val="660066"/>
                </a:solidFill>
              </a:rPr>
              <a:t>mcld</a:t>
            </a:r>
            <a:r>
              <a:rPr lang="en-US" altLang="zh-TW" dirty="0">
                <a:solidFill>
                  <a:srgbClr val="660066"/>
                </a:solidFill>
              </a:rPr>
              <a:t>/</a:t>
            </a:r>
            <a:r>
              <a:rPr lang="en-US" altLang="zh-TW" dirty="0" err="1">
                <a:solidFill>
                  <a:srgbClr val="660066"/>
                </a:solidFill>
              </a:rPr>
              <a:t>Environment.h</a:t>
            </a:r>
            <a:r>
              <a:rPr lang="en-US" altLang="zh-TW" dirty="0">
                <a:solidFill>
                  <a:srgbClr val="660066"/>
                </a:solidFill>
              </a:rPr>
              <a:t>&gt;</a:t>
            </a:r>
            <a:br>
              <a:rPr lang="en-US" altLang="zh-TW" dirty="0">
                <a:solidFill>
                  <a:srgbClr val="660066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#include </a:t>
            </a:r>
            <a:r>
              <a:rPr lang="en-US" altLang="zh-TW" dirty="0">
                <a:solidFill>
                  <a:srgbClr val="660066"/>
                </a:solidFill>
              </a:rPr>
              <a:t>&lt;</a:t>
            </a:r>
            <a:r>
              <a:rPr lang="en-US" altLang="zh-TW" dirty="0" err="1">
                <a:solidFill>
                  <a:srgbClr val="660066"/>
                </a:solidFill>
              </a:rPr>
              <a:t>mcld</a:t>
            </a:r>
            <a:r>
              <a:rPr lang="en-US" altLang="zh-TW" dirty="0">
                <a:solidFill>
                  <a:srgbClr val="660066"/>
                </a:solidFill>
              </a:rPr>
              <a:t>/</a:t>
            </a:r>
            <a:r>
              <a:rPr lang="en-US" altLang="zh-TW" dirty="0" err="1">
                <a:solidFill>
                  <a:srgbClr val="660066"/>
                </a:solidFill>
              </a:rPr>
              <a:t>IRBuilder.h</a:t>
            </a:r>
            <a:r>
              <a:rPr lang="en-US" altLang="zh-TW" dirty="0">
                <a:solidFill>
                  <a:srgbClr val="660066"/>
                </a:solidFill>
              </a:rPr>
              <a:t>&gt;</a:t>
            </a:r>
            <a:br>
              <a:rPr lang="en-US" altLang="zh-TW" dirty="0">
                <a:solidFill>
                  <a:srgbClr val="660066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#include </a:t>
            </a:r>
            <a:r>
              <a:rPr lang="en-US" altLang="zh-TW" dirty="0">
                <a:solidFill>
                  <a:srgbClr val="660066"/>
                </a:solidFill>
              </a:rPr>
              <a:t>&lt;</a:t>
            </a:r>
            <a:r>
              <a:rPr lang="en-US" altLang="zh-TW" dirty="0" err="1">
                <a:solidFill>
                  <a:srgbClr val="660066"/>
                </a:solidFill>
              </a:rPr>
              <a:t>mcld</a:t>
            </a:r>
            <a:r>
              <a:rPr lang="en-US" altLang="zh-TW" dirty="0">
                <a:solidFill>
                  <a:srgbClr val="660066"/>
                </a:solidFill>
              </a:rPr>
              <a:t>/</a:t>
            </a:r>
            <a:r>
              <a:rPr lang="en-US" altLang="zh-TW" dirty="0" err="1">
                <a:solidFill>
                  <a:srgbClr val="660066"/>
                </a:solidFill>
              </a:rPr>
              <a:t>LinkerConfig.h</a:t>
            </a:r>
            <a:r>
              <a:rPr lang="en-US" altLang="zh-TW" dirty="0" smtClean="0">
                <a:solidFill>
                  <a:srgbClr val="660066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660066"/>
                </a:solidFill>
              </a:rPr>
              <a:t>u</a:t>
            </a:r>
            <a:r>
              <a:rPr lang="en-US" altLang="zh-TW" dirty="0" smtClean="0">
                <a:solidFill>
                  <a:srgbClr val="660066"/>
                </a:solidFill>
              </a:rPr>
              <a:t>sing </a:t>
            </a:r>
            <a:r>
              <a:rPr lang="en-US" altLang="zh-TW" dirty="0" smtClean="0">
                <a:solidFill>
                  <a:srgbClr val="008000"/>
                </a:solidFill>
              </a:rPr>
              <a:t>namespace</a:t>
            </a:r>
            <a:r>
              <a:rPr lang="en-US" altLang="zh-TW" dirty="0" smtClean="0">
                <a:solidFill>
                  <a:srgbClr val="660066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mcld</a:t>
            </a:r>
            <a:r>
              <a:rPr lang="en-US" altLang="zh-TW" dirty="0" smtClean="0">
                <a:solidFill>
                  <a:srgbClr val="660066"/>
                </a:solidFill>
              </a:rPr>
              <a:t>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8000"/>
                </a:solidFill>
              </a:rPr>
              <a:t>int</a:t>
            </a:r>
            <a:r>
              <a:rPr lang="en-US" altLang="zh-TW" dirty="0" smtClean="0">
                <a:solidFill>
                  <a:srgbClr val="008000"/>
                </a:solidFill>
              </a:rPr>
              <a:t> </a:t>
            </a:r>
            <a:r>
              <a:rPr lang="en-US" altLang="zh-TW" dirty="0"/>
              <a:t>main(</a:t>
            </a:r>
            <a:r>
              <a:rPr lang="en-US" altLang="zh-TW" dirty="0" err="1">
                <a:solidFill>
                  <a:srgbClr val="008000"/>
                </a:solidFill>
              </a:rPr>
              <a:t>int</a:t>
            </a:r>
            <a:r>
              <a:rPr lang="en-US" altLang="zh-TW" dirty="0">
                <a:solidFill>
                  <a:srgbClr val="008000"/>
                </a:solidFill>
              </a:rPr>
              <a:t> </a:t>
            </a:r>
            <a:r>
              <a:rPr lang="en-US" altLang="zh-TW" dirty="0" err="1"/>
              <a:t>argc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8000"/>
                </a:solidFill>
              </a:rPr>
              <a:t>char</a:t>
            </a:r>
            <a:r>
              <a:rPr lang="en-US" altLang="zh-TW" dirty="0"/>
              <a:t>* </a:t>
            </a:r>
            <a:r>
              <a:rPr lang="en-US" altLang="zh-TW" dirty="0" err="1"/>
              <a:t>argv</a:t>
            </a:r>
            <a:r>
              <a:rPr lang="en-US" altLang="zh-TW" dirty="0"/>
              <a:t>[]) </a:t>
            </a:r>
            <a:r>
              <a:rPr lang="en-US" altLang="zh-TW" dirty="0" smtClean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  I</a:t>
            </a:r>
            <a:r>
              <a:rPr lang="en-US" altLang="zh-TW" dirty="0" smtClean="0"/>
              <a:t>nitialize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00FF"/>
                </a:solidFill>
              </a:rPr>
              <a:t>/** Add Linker, Module, IRBuilder, and </a:t>
            </a:r>
            <a:r>
              <a:rPr lang="en-US" altLang="zh-TW" dirty="0" err="1" smtClean="0">
                <a:solidFill>
                  <a:srgbClr val="0000FF"/>
                </a:solidFill>
              </a:rPr>
              <a:t>LinkerConfig</a:t>
            </a:r>
            <a:r>
              <a:rPr lang="en-US" altLang="zh-TW" dirty="0" smtClean="0">
                <a:solidFill>
                  <a:srgbClr val="0000FF"/>
                </a:solidFill>
              </a:rPr>
              <a:t> **/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/>
              <a:t>Finalize</a:t>
            </a:r>
            <a:r>
              <a:rPr lang="en-US" altLang="zh-TW" dirty="0"/>
              <a:t>()</a:t>
            </a:r>
            <a:r>
              <a:rPr lang="en-US" altLang="zh-TW" dirty="0" smtClean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0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Link with MCLinker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448744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Use –</a:t>
            </a:r>
            <a:r>
              <a:rPr kumimoji="1" lang="en-US" altLang="zh-TW" dirty="0" err="1" smtClean="0"/>
              <a:t>lmcld</a:t>
            </a:r>
            <a:r>
              <a:rPr lang="en-US" altLang="zh-TW" dirty="0" smtClean="0"/>
              <a:t> linker flags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2300" y="2162523"/>
            <a:ext cx="8059738" cy="67507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TW" sz="1400" dirty="0" smtClean="0">
                <a:solidFill>
                  <a:srgbClr val="00FF00"/>
                </a:solidFill>
                <a:latin typeface="Monaco"/>
                <a:cs typeface="Monaco"/>
              </a:rPr>
              <a:t>LDFLAGS </a:t>
            </a:r>
            <a:r>
              <a:rPr kumimoji="1" lang="en-US" altLang="zh-TW" sz="1400" dirty="0">
                <a:solidFill>
                  <a:schemeClr val="bg1"/>
                </a:solidFill>
                <a:latin typeface="Monaco"/>
                <a:cs typeface="Monaco"/>
              </a:rPr>
              <a:t>= </a:t>
            </a:r>
            <a:r>
              <a:rPr kumimoji="1" lang="en-US" altLang="zh-TW" sz="1400" dirty="0">
                <a:solidFill>
                  <a:srgbClr val="FF0000"/>
                </a:solidFill>
                <a:latin typeface="Monaco"/>
                <a:cs typeface="Monaco"/>
              </a:rPr>
              <a:t>${LLVM_LDFLAGS}</a:t>
            </a:r>
            <a:r>
              <a:rPr kumimoji="1" lang="en-US" altLang="zh-TW" sz="1400" dirty="0">
                <a:solidFill>
                  <a:srgbClr val="FFFF00"/>
                </a:solidFill>
                <a:latin typeface="Monaco"/>
                <a:cs typeface="Monaco"/>
              </a:rPr>
              <a:t> -</a:t>
            </a:r>
            <a:r>
              <a:rPr kumimoji="1" lang="en-US" altLang="zh-TW" sz="1400" dirty="0" err="1">
                <a:solidFill>
                  <a:srgbClr val="FFFF00"/>
                </a:solidFill>
                <a:latin typeface="Monaco"/>
                <a:cs typeface="Monaco"/>
              </a:rPr>
              <a:t>lmcld</a:t>
            </a:r>
            <a:endParaRPr kumimoji="1" lang="en-US" altLang="zh-TW" sz="1400" dirty="0">
              <a:solidFill>
                <a:srgbClr val="FFFF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1480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Major Components in MCLinker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1" y="1508125"/>
            <a:ext cx="4331534" cy="45704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Module</a:t>
            </a:r>
            <a:r>
              <a:rPr lang="en-US" altLang="zh-TW" dirty="0"/>
              <a:t> consists of</a:t>
            </a:r>
          </a:p>
          <a:p>
            <a:pPr lvl="1"/>
            <a:r>
              <a:rPr lang="en-US" altLang="zh-TW" dirty="0"/>
              <a:t>the input tree, and</a:t>
            </a:r>
          </a:p>
          <a:p>
            <a:pPr lvl="1"/>
            <a:r>
              <a:rPr lang="en-US" altLang="zh-TW" dirty="0"/>
              <a:t>the fragment-reference </a:t>
            </a:r>
            <a:r>
              <a:rPr lang="en-US" altLang="zh-TW" dirty="0" smtClean="0"/>
              <a:t>graph</a:t>
            </a:r>
            <a:endParaRPr kumimoji="1" lang="en-US" altLang="zh-TW" dirty="0" smtClean="0">
              <a:solidFill>
                <a:srgbClr val="0000FF"/>
              </a:solidFill>
            </a:endParaRPr>
          </a:p>
          <a:p>
            <a:r>
              <a:rPr kumimoji="1" lang="en-US" altLang="zh-TW" dirty="0" err="1" smtClean="0">
                <a:solidFill>
                  <a:srgbClr val="0000FF"/>
                </a:solidFill>
              </a:rPr>
              <a:t>LinkerConfig</a:t>
            </a:r>
            <a:r>
              <a:rPr kumimoji="1" lang="en-US" altLang="zh-TW" dirty="0" smtClean="0">
                <a:solidFill>
                  <a:srgbClr val="0000FF"/>
                </a:solidFill>
              </a:rPr>
              <a:t> </a:t>
            </a:r>
            <a:r>
              <a:rPr kumimoji="1" lang="en-US" altLang="zh-TW" dirty="0" smtClean="0"/>
              <a:t>has</a:t>
            </a:r>
          </a:p>
          <a:p>
            <a:pPr lvl="1"/>
            <a:r>
              <a:rPr lang="en-US" altLang="zh-TW" dirty="0" smtClean="0"/>
              <a:t>script options, and</a:t>
            </a:r>
          </a:p>
          <a:p>
            <a:pPr lvl="1"/>
            <a:r>
              <a:rPr lang="en-US" altLang="zh-TW" dirty="0" smtClean="0"/>
              <a:t>general options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IRBuilder</a:t>
            </a:r>
            <a:r>
              <a:rPr lang="en-US" altLang="zh-TW" dirty="0" smtClean="0"/>
              <a:t> builds up</a:t>
            </a:r>
          </a:p>
          <a:p>
            <a:pPr lvl="1"/>
            <a:r>
              <a:rPr lang="en-US" altLang="zh-TW" dirty="0" smtClean="0"/>
              <a:t>The input tree, and</a:t>
            </a:r>
          </a:p>
          <a:p>
            <a:pPr lvl="1"/>
            <a:r>
              <a:rPr lang="en-US" altLang="zh-TW" dirty="0" smtClean="0"/>
              <a:t>The fragment-reference graph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Linker</a:t>
            </a:r>
            <a:r>
              <a:rPr lang="en-US" altLang="zh-TW" dirty="0" smtClean="0"/>
              <a:t> lowers IRs</a:t>
            </a:r>
          </a:p>
          <a:p>
            <a:pPr lvl="1"/>
            <a:r>
              <a:rPr kumimoji="1" lang="en-US" altLang="zh-TW" dirty="0" smtClean="0"/>
              <a:t>Normalization</a:t>
            </a:r>
          </a:p>
          <a:p>
            <a:pPr lvl="1"/>
            <a:r>
              <a:rPr kumimoji="1" lang="en-US" altLang="zh-TW" dirty="0" smtClean="0"/>
              <a:t>Resolve</a:t>
            </a:r>
          </a:p>
          <a:p>
            <a:pPr lvl="1"/>
            <a:r>
              <a:rPr lang="en-US" altLang="zh-TW" dirty="0" smtClean="0"/>
              <a:t>Layout</a:t>
            </a:r>
          </a:p>
          <a:p>
            <a:pPr lvl="1"/>
            <a:r>
              <a:rPr lang="en-US" altLang="zh-TW" dirty="0"/>
              <a:t>E</a:t>
            </a:r>
            <a:r>
              <a:rPr kumimoji="1" lang="en-US" altLang="zh-TW" dirty="0" smtClean="0"/>
              <a:t>mission</a:t>
            </a:r>
            <a:endParaRPr kumimoji="1" lang="zh-TW" altLang="en-US" dirty="0"/>
          </a:p>
        </p:txBody>
      </p:sp>
      <p:sp>
        <p:nvSpPr>
          <p:cNvPr id="4" name="五邊形 3"/>
          <p:cNvSpPr/>
          <p:nvPr/>
        </p:nvSpPr>
        <p:spPr>
          <a:xfrm flipH="1">
            <a:off x="5209198" y="1710603"/>
            <a:ext cx="2250153" cy="65218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IRs</a:t>
            </a:r>
            <a:endParaRPr kumimoji="1" lang="zh-TW" altLang="en-US" dirty="0"/>
          </a:p>
        </p:txBody>
      </p:sp>
      <p:sp>
        <p:nvSpPr>
          <p:cNvPr id="5" name="五邊形 4"/>
          <p:cNvSpPr/>
          <p:nvPr/>
        </p:nvSpPr>
        <p:spPr>
          <a:xfrm flipH="1">
            <a:off x="5117673" y="2771822"/>
            <a:ext cx="2341678" cy="65218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Options</a:t>
            </a:r>
            <a:endParaRPr kumimoji="1" lang="zh-TW" altLang="en-US" dirty="0"/>
          </a:p>
        </p:txBody>
      </p:sp>
      <p:sp>
        <p:nvSpPr>
          <p:cNvPr id="6" name="五邊形 5"/>
          <p:cNvSpPr/>
          <p:nvPr/>
        </p:nvSpPr>
        <p:spPr>
          <a:xfrm flipH="1">
            <a:off x="5117673" y="3801596"/>
            <a:ext cx="2341678" cy="65218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Control of IR</a:t>
            </a:r>
            <a:endParaRPr kumimoji="1" lang="zh-TW" altLang="en-US" dirty="0"/>
          </a:p>
        </p:txBody>
      </p:sp>
      <p:sp>
        <p:nvSpPr>
          <p:cNvPr id="7" name="五邊形 6"/>
          <p:cNvSpPr/>
          <p:nvPr/>
        </p:nvSpPr>
        <p:spPr>
          <a:xfrm flipH="1">
            <a:off x="5117673" y="5014440"/>
            <a:ext cx="2341678" cy="65218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Control of Linking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820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MCLink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_Conf_A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_Conf_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CLinker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MCLinker-CGO.potx</Template>
  <TotalTime>1416</TotalTime>
  <Words>1417</Words>
  <Application>Microsoft Macintosh PowerPoint</Application>
  <PresentationFormat>如螢幕大小 (4:3)</PresentationFormat>
  <Paragraphs>247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27" baseType="lpstr">
      <vt:lpstr>1_MCLinker</vt:lpstr>
      <vt:lpstr>MCLinker</vt:lpstr>
      <vt:lpstr>1_Office 佈景主題</vt:lpstr>
      <vt:lpstr>Create a Working Linker with the MCLinker framework</vt:lpstr>
      <vt:lpstr>Agenda</vt:lpstr>
      <vt:lpstr>Download and Install LLVM</vt:lpstr>
      <vt:lpstr>Download and Install MCLinker</vt:lpstr>
      <vt:lpstr>Run!</vt:lpstr>
      <vt:lpstr>The MCLinker Library</vt:lpstr>
      <vt:lpstr>Using MCLinker as a library</vt:lpstr>
      <vt:lpstr>Link with MCLinker</vt:lpstr>
      <vt:lpstr>Major Components in MCLinker</vt:lpstr>
      <vt:lpstr>A Simplest Linker</vt:lpstr>
      <vt:lpstr>Setting Up General Options (1/2)</vt:lpstr>
      <vt:lpstr>Setting Up General Options (2/2)</vt:lpstr>
      <vt:lpstr>mcld::Input</vt:lpstr>
      <vt:lpstr>Read an Input File by IRBuilder</vt:lpstr>
      <vt:lpstr>Change the Attribute Set </vt:lpstr>
      <vt:lpstr>Traverse the input tree</vt:lpstr>
      <vt:lpstr>Create A Customized mcld::Input</vt:lpstr>
      <vt:lpstr>Section Header and Data</vt:lpstr>
      <vt:lpstr>Create A Customized Section</vt:lpstr>
      <vt:lpstr>Create A Symbol</vt:lpstr>
      <vt:lpstr>Create A Reference</vt:lpstr>
      <vt:lpstr>Modify Module at different linking stages</vt:lpstr>
      <vt:lpstr>Connect with LLVM</vt:lpstr>
      <vt:lpstr>Conclusion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Working Linker with the MCLinker framework</dc:title>
  <dc:creator>Luba Tang</dc:creator>
  <cp:lastModifiedBy>Luba Tang</cp:lastModifiedBy>
  <cp:revision>158</cp:revision>
  <dcterms:created xsi:type="dcterms:W3CDTF">2013-02-21T04:54:42Z</dcterms:created>
  <dcterms:modified xsi:type="dcterms:W3CDTF">2013-02-23T20:49:41Z</dcterms:modified>
</cp:coreProperties>
</file>