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9" r:id="rId14"/>
    <p:sldId id="280" r:id="rId15"/>
    <p:sldId id="288" r:id="rId16"/>
    <p:sldId id="281" r:id="rId17"/>
    <p:sldId id="282" r:id="rId18"/>
    <p:sldId id="289" r:id="rId19"/>
    <p:sldId id="283" r:id="rId20"/>
    <p:sldId id="284" r:id="rId21"/>
    <p:sldId id="285" r:id="rId22"/>
    <p:sldId id="286" r:id="rId23"/>
    <p:sldId id="290" r:id="rId24"/>
    <p:sldId id="287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77352" autoAdjust="0"/>
  </p:normalViewPr>
  <p:slideViewPr>
    <p:cSldViewPr snapToGrid="0">
      <p:cViewPr varScale="1">
        <p:scale>
          <a:sx n="89" d="100"/>
          <a:sy n="89" d="100"/>
        </p:scale>
        <p:origin x="16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변수의 편차 합과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변수의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편차합을</a:t>
            </a:r>
            <a:r>
              <a:rPr lang="ko-KR" altLang="en-US" baseline="0" dirty="0" smtClean="0"/>
              <a:t> 곱한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평균처럼 나누어 어느정도 변한 것인지 알아 본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표준편차는 이 식에서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x</a:t>
            </a:r>
            <a:r>
              <a:rPr lang="ko-KR" altLang="en-US" baseline="0" dirty="0" err="1" smtClean="0"/>
              <a:t>편차제곱합</a:t>
            </a:r>
            <a:r>
              <a:rPr lang="ko-KR" altLang="en-US" baseline="0" dirty="0" smtClean="0"/>
              <a:t> 또는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편차제곱합으로 바꾼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표준편차는 평균으로부터 퍼진 정도를 나타내는 값이다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그럼 이 경우는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변수와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변수가 상호작용이</a:t>
            </a:r>
            <a:r>
              <a:rPr lang="ko-KR" altLang="en-US" baseline="0" dirty="0" smtClean="0"/>
              <a:t> 되어</a:t>
            </a:r>
            <a:r>
              <a:rPr lang="ko-KR" altLang="en-US" dirty="0" smtClean="0"/>
              <a:t> 퍼진 정도를</a:t>
            </a:r>
            <a:r>
              <a:rPr lang="ko-KR" altLang="en-US" baseline="0" dirty="0" smtClean="0"/>
              <a:t> 보는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7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8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7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4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97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6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06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9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06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1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상호작용이 되었다는 말은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7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08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3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57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2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1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8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5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8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7B75-BD8D-47A3-BF3B-92FA7E0EAF2C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9538-0DA8-4ED9-A955-2E6C875E0ECE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2506-B6FE-44FB-9270-0DEAF1D61FEA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9653-7385-4E55-99F5-575EB280941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BD9D-F5E6-4738-B341-BF77129A0F57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A23-E681-4740-8ED9-C8E869C366E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22B2-213D-4A0F-A047-976575FAD109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19E8-27F4-4AA0-81BA-2F78F11A3D9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17F6-C5BE-48D8-A284-77F663F77E09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C64C-6A87-4D33-9AF2-D2FE423F23C7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F8FD-B629-49A9-B112-ABC96BCE86C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75E1-2D92-4269-922A-161481BAE01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4292134" y="2847243"/>
            <a:ext cx="3600000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48008" y="1961890"/>
            <a:ext cx="7688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Chapter9 </a:t>
            </a:r>
            <a:r>
              <a:rPr lang="ko-KR" altLang="en-US" sz="6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상관과 회귀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5040" y="3558957"/>
            <a:ext cx="2081916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sz="1200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73269" y="6102436"/>
            <a:ext cx="14454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17.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정의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95826" y="1541645"/>
            <a:ext cx="12600526" cy="63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43177552" descr="EMB00001e289a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998845"/>
            <a:ext cx="7019925" cy="43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57250" y="2857124"/>
            <a:ext cx="383857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전체제곱합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(SST)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평균에서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벗어난 관측치 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회귀제곱합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SSR)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오차를 줄도록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회귀직선이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기여한 만큼을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나타낸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오차제곱합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SSE) 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회귀직선을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도입하면서 생기는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7174" y="3112115"/>
            <a:ext cx="161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</a:t>
            </a:r>
            <a:r>
              <a:rPr lang="en-US" altLang="ko-KR" dirty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SSE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53400" y="5001290"/>
            <a:ext cx="15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</a:t>
            </a:r>
            <a:r>
              <a:rPr lang="en-US" altLang="ko-KR" dirty="0" smtClean="0"/>
              <a:t>=SSR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34424" y="3988516"/>
            <a:ext cx="159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 </a:t>
            </a:r>
            <a:r>
              <a:rPr lang="en-US" altLang="ko-KR" dirty="0" smtClean="0"/>
              <a:t>=SST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8734425" y="3467100"/>
            <a:ext cx="447675" cy="1552575"/>
          </a:xfrm>
          <a:custGeom>
            <a:avLst/>
            <a:gdLst>
              <a:gd name="connsiteX0" fmla="*/ 0 w 447675"/>
              <a:gd name="connsiteY0" fmla="*/ 0 h 1552575"/>
              <a:gd name="connsiteX1" fmla="*/ 447675 w 447675"/>
              <a:gd name="connsiteY1" fmla="*/ 733425 h 1552575"/>
              <a:gd name="connsiteX2" fmla="*/ 0 w 447675"/>
              <a:gd name="connsiteY2" fmla="*/ 1552575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1552575">
                <a:moveTo>
                  <a:pt x="0" y="0"/>
                </a:moveTo>
                <a:cubicBezTo>
                  <a:pt x="223837" y="237331"/>
                  <a:pt x="447675" y="474663"/>
                  <a:pt x="447675" y="733425"/>
                </a:cubicBezTo>
                <a:cubicBezTo>
                  <a:pt x="447675" y="992187"/>
                  <a:pt x="223837" y="1272381"/>
                  <a:pt x="0" y="1552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8439150" y="3686175"/>
            <a:ext cx="209550" cy="1323975"/>
          </a:xfrm>
          <a:custGeom>
            <a:avLst/>
            <a:gdLst>
              <a:gd name="connsiteX0" fmla="*/ 0 w 209550"/>
              <a:gd name="connsiteY0" fmla="*/ 0 h 1323975"/>
              <a:gd name="connsiteX1" fmla="*/ 209550 w 209550"/>
              <a:gd name="connsiteY1" fmla="*/ 647700 h 1323975"/>
              <a:gd name="connsiteX2" fmla="*/ 0 w 209550"/>
              <a:gd name="connsiteY2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1323975">
                <a:moveTo>
                  <a:pt x="0" y="0"/>
                </a:moveTo>
                <a:cubicBezTo>
                  <a:pt x="104775" y="213519"/>
                  <a:pt x="209550" y="427038"/>
                  <a:pt x="209550" y="647700"/>
                </a:cubicBezTo>
                <a:cubicBezTo>
                  <a:pt x="209550" y="868362"/>
                  <a:pt x="104775" y="1096168"/>
                  <a:pt x="0" y="1323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8153400" y="3457575"/>
            <a:ext cx="152400" cy="247650"/>
          </a:xfrm>
          <a:custGeom>
            <a:avLst/>
            <a:gdLst>
              <a:gd name="connsiteX0" fmla="*/ 0 w 152400"/>
              <a:gd name="connsiteY0" fmla="*/ 0 h 247650"/>
              <a:gd name="connsiteX1" fmla="*/ 152400 w 152400"/>
              <a:gd name="connsiteY1" fmla="*/ 114300 h 247650"/>
              <a:gd name="connsiteX2" fmla="*/ 0 w 1524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47650">
                <a:moveTo>
                  <a:pt x="0" y="0"/>
                </a:moveTo>
                <a:cubicBezTo>
                  <a:pt x="76200" y="36512"/>
                  <a:pt x="152400" y="73025"/>
                  <a:pt x="152400" y="114300"/>
                </a:cubicBezTo>
                <a:cubicBezTo>
                  <a:pt x="152400" y="155575"/>
                  <a:pt x="76200" y="201612"/>
                  <a:pt x="0" y="247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8" y="1296021"/>
                <a:ext cx="10587750" cy="4710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Section 02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대표적인 통계적 모형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arenR"/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정의</a:t>
                </a:r>
                <a:endPara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평균제곱오차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(MSE, Mean Squared Error) : </a:t>
                </a:r>
                <a:r>
                  <a:rPr lang="ko-KR" altLang="en-US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오차제곱합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(SSE)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</a:t>
                </a:r>
                <a:r>
                  <a:rPr lang="ko-KR" altLang="en-US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자유도로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나눈 값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𝑺𝑺𝑬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ko-KR" sz="24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br>
                  <a:rPr lang="en-US" altLang="ko-KR" sz="24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ko-KR" altLang="en-US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추정값의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표준오차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평균제곱오차의 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제곱근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𝑴𝑺𝑬</m:t>
                        </m:r>
                      </m:e>
                    </m:rad>
                  </m:oMath>
                </a14:m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추정값의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표준오차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값이 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작으면 </a:t>
                </a:r>
                <a:r>
                  <a:rPr lang="ko-KR" altLang="en-US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회귀직선을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도입하여 구한 오차제곱합이 작다는 의미이다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 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말은 우리가 도입한 </a:t>
                </a:r>
                <a:r>
                  <a:rPr lang="ko-KR" altLang="en-US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회귀직선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상에 관찰 값이 모여 있다는 의미이고 타당한 회귀분석 결과를 얻을 수 있다는 의미이다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8" y="1296021"/>
                <a:ext cx="10587750" cy="4710007"/>
              </a:xfrm>
              <a:prstGeom prst="rect">
                <a:avLst/>
              </a:prstGeom>
              <a:blipFill>
                <a:blip r:embed="rId3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정의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단순회귀분석의 계산은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내장함수인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lm()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통해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37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7" y="3986212"/>
            <a:ext cx="4772025" cy="18192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8" y="1296021"/>
                <a:ext cx="10587750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Section 02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대표적인 통계적 모형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arenR" startAt="3"/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의미</a:t>
                </a:r>
                <a:endPara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일차식에서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기울기가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뜻하는 의미는 독립변수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한 단위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예를 들면 여기에선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인치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증가할 때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종속변수 는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0.4477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증가한다는 것이다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추정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>) = Y</a:t>
                </a:r>
                <a:r>
                  <a:rPr lang="ko-KR" altLang="en-US" dirty="0" smtClean="0"/>
                  <a:t>절편</a:t>
                </a:r>
                <a:r>
                  <a:rPr lang="en-US" altLang="ko-KR" dirty="0" smtClean="0"/>
                  <a:t>(38.2589)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기울기</a:t>
                </a:r>
                <a:r>
                  <a:rPr lang="en-US" altLang="ko-KR" dirty="0" smtClean="0"/>
                  <a:t>(0.4477)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 smtClean="0"/>
                  <a:t> 독립변수</a:t>
                </a:r>
                <a:r>
                  <a:rPr lang="en-US" altLang="ko-KR" dirty="0" smtClean="0"/>
                  <a:t>X </a:t>
                </a:r>
                <a:r>
                  <a:rPr lang="ko-KR" altLang="en-US" dirty="0" smtClean="0"/>
                  <a:t>의 형태로 </a:t>
                </a:r>
                <a:r>
                  <a:rPr lang="ko-KR" altLang="en-US" dirty="0" err="1" smtClean="0"/>
                  <a:t>회귀식을</a:t>
                </a:r>
                <a:r>
                  <a:rPr lang="ko-KR" altLang="en-US" dirty="0" smtClean="0"/>
                  <a:t> 만들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8" y="1296021"/>
                <a:ext cx="10587750" cy="3093154"/>
              </a:xfrm>
              <a:prstGeom prst="rect">
                <a:avLst/>
              </a:prstGeom>
              <a:blipFill>
                <a:blip r:embed="rId3"/>
                <a:stretch>
                  <a:fillRect l="-748" r="-288" b="-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계수 의미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987" y="4739249"/>
            <a:ext cx="4772025" cy="18192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anova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사용하면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SSE, SSR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계산해주므로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자유도를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이용하여 나머지 를 알 수 있다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수치를 이용하여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분포도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구할 수 있다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F(df1, df2)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해당하는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유의확률을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알아서 계산해준다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28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anova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43179064" descr="EMB00001e289b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87" y="4175775"/>
            <a:ext cx="7213565" cy="18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12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anova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결과해석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_x243177552" descr="EMB00001e289a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10" y="3112115"/>
            <a:ext cx="5232698" cy="3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96531" y="3842454"/>
            <a:ext cx="17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 </a:t>
            </a:r>
            <a:r>
              <a:rPr lang="en-US" altLang="ko-KR" dirty="0" smtClean="0"/>
              <a:t>= SSE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43098" y="5369882"/>
            <a:ext cx="15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 </a:t>
            </a:r>
            <a:r>
              <a:rPr lang="en-US" altLang="ko-KR" dirty="0" smtClean="0"/>
              <a:t>= SSR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58225" y="4728766"/>
            <a:ext cx="1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 합 </a:t>
            </a:r>
            <a:r>
              <a:rPr lang="en-US" altLang="ko-KR" dirty="0" smtClean="0"/>
              <a:t>=SST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08033" y="2681550"/>
                <a:ext cx="5894935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anova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() 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함수를 통해 나온 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값이 유의하다는 말은 이 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‘</a:t>
                </a:r>
                <a:r>
                  <a:rPr lang="ko-KR" altLang="en-US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회귀직선이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의미가 있다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.(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유의하다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.)’</a:t>
                </a:r>
                <a:r>
                  <a:rPr lang="ko-KR" altLang="en-US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라고 볼 수 있다는 말이다</a:t>
                </a:r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endParaRPr lang="en-US" altLang="ko-KR" dirty="0"/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회귀식이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의미가 없으면 아래의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위의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𝒚</m:t>
                        </m:r>
                      </m:e>
                    </m:acc>
                    <m:r>
                      <a:rPr lang="ko-KR" altLang="en-US" b="1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이</m:t>
                    </m:r>
                  </m:oMath>
                </a14:m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거의 일치한다는 말이다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.(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기울기가 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0)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그러므로 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(=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𝑴𝑺𝑹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𝑴𝑺𝑬</m:t>
                        </m:r>
                      </m:den>
                    </m:f>
                  </m:oMath>
                </a14:m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작아질 것이다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즉 유의하지 않고 회귀 직선이 유의하지 않다는 결론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2681550"/>
                <a:ext cx="5894935" cy="3600986"/>
              </a:xfrm>
              <a:prstGeom prst="rect">
                <a:avLst/>
              </a:prstGeom>
              <a:blipFill>
                <a:blip r:embed="rId5"/>
                <a:stretch>
                  <a:fillRect r="-4964" b="-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결정계수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에서부터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값을 가지며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가까우면 회귀모형의 성능이 좋은 것으로 본다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성능이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좋다는 의미는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가까우면 가까울수록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관측값들이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회귀직선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주위에 밀집되어 있다는 의미이다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결정계수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(Adjusted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Rsquared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다중회귀분석에서 사용한다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독립변수가 많아지면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제한 없이 상승하게 되어있다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독립변수의 수가 많아져도 영향을 받지 않는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결정계수가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수정된 결정계수이다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결정계수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2" name="_x243183960" descr="DRW00001e289b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44" y="3908056"/>
            <a:ext cx="2564898" cy="5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회귀계수의 유의성 검정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추정된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회귀계수가 의미가 있는지 검정하는 것이다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증가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때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증가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하는지를 알아보는 것이다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이라면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Y=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aX+b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일차식에서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사라지고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전혀 영향을 주지 않게 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51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회귀계수의 유의성 검정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66899" y="3767839"/>
            <a:ext cx="15036669" cy="7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6" name="_x243174456" descr="EMB00001e289bc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225040"/>
            <a:ext cx="8213712" cy="15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8" y="1296021"/>
                <a:ext cx="10587750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Section 02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대표적인 통계적 모형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회귀분석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arenR" startAt="5"/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회귀계수의 유의성 검정 해석</a:t>
                </a:r>
                <a:endParaRPr lang="en-US" altLang="ko-KR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t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검정은 두 집단의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평균차이가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있는지를 알아보는 방법이다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b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기울기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이</m:t>
                    </m:r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이면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회귀식이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유의하지 않다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 점에서 기울기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아닌지를 보면 되므로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영가설을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‘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기울기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은</m:t>
                    </m:r>
                  </m:oMath>
                </a14:m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0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.’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세우고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검정을 실행하면 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b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검정결과가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유의하게 나타나면 기울기가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아니라는 의미이므로 회귀계수는 의미가 있다는 뜻이다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회귀식을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위해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존재가치가 있다는 뜻이다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8" y="1296021"/>
                <a:ext cx="10587750" cy="5170646"/>
              </a:xfrm>
              <a:prstGeom prst="rect">
                <a:avLst/>
              </a:prstGeom>
              <a:blipFill>
                <a:blip r:embed="rId3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742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회귀계수의 유의성 검정 해석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66899" y="3767839"/>
            <a:ext cx="15036669" cy="7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6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평균반응의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구간추정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회귀모형이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유의하게 검정이 되었을 경우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회귀계수를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 특정한 값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종속변수 값을 예측해볼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그러나 정확하게는 특정 종속변수 값이라고 예측하는 것이 아니라 종속변수 의 평균을 예측한 값이다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구간추정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33" y="3842030"/>
            <a:ext cx="4461934" cy="287061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사이 관계의 정도를 나타내는 양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변화할 때 가 변하는 정도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그런데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두 변수가 동시에 변하는 정도를 표현한 것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 정의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_x243177624" descr="DRW00001e289a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69" y="3996452"/>
            <a:ext cx="2727031" cy="111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7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회귀분석의 가정 확인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등분산성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가정 확인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59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등분산성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7" name="_x243181656" descr="EMB00001e289c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87" y="1751575"/>
            <a:ext cx="6491513" cy="417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_x243180936"/>
          <p:cNvSpPr>
            <a:spLocks noChangeArrowheads="1"/>
          </p:cNvSpPr>
          <p:nvPr/>
        </p:nvSpPr>
        <p:spPr bwMode="auto">
          <a:xfrm>
            <a:off x="9342120" y="3628002"/>
            <a:ext cx="84138" cy="306388"/>
          </a:xfrm>
          <a:custGeom>
            <a:avLst/>
            <a:gdLst>
              <a:gd name="T0" fmla="*/ 26 w 53"/>
              <a:gd name="T1" fmla="*/ 0 h 193"/>
              <a:gd name="T2" fmla="*/ 53 w 53"/>
              <a:gd name="T3" fmla="*/ 55 h 193"/>
              <a:gd name="T4" fmla="*/ 40 w 53"/>
              <a:gd name="T5" fmla="*/ 55 h 193"/>
              <a:gd name="T6" fmla="*/ 40 w 53"/>
              <a:gd name="T7" fmla="*/ 139 h 193"/>
              <a:gd name="T8" fmla="*/ 53 w 53"/>
              <a:gd name="T9" fmla="*/ 139 h 193"/>
              <a:gd name="T10" fmla="*/ 26 w 53"/>
              <a:gd name="T11" fmla="*/ 193 h 193"/>
              <a:gd name="T12" fmla="*/ 0 w 53"/>
              <a:gd name="T13" fmla="*/ 139 h 193"/>
              <a:gd name="T14" fmla="*/ 13 w 53"/>
              <a:gd name="T15" fmla="*/ 139 h 193"/>
              <a:gd name="T16" fmla="*/ 13 w 53"/>
              <a:gd name="T17" fmla="*/ 55 h 193"/>
              <a:gd name="T18" fmla="*/ 0 w 53"/>
              <a:gd name="T19" fmla="*/ 55 h 193"/>
              <a:gd name="T20" fmla="*/ 26 w 53"/>
              <a:gd name="T2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193">
                <a:moveTo>
                  <a:pt x="26" y="0"/>
                </a:moveTo>
                <a:lnTo>
                  <a:pt x="53" y="55"/>
                </a:lnTo>
                <a:lnTo>
                  <a:pt x="40" y="55"/>
                </a:lnTo>
                <a:lnTo>
                  <a:pt x="40" y="139"/>
                </a:lnTo>
                <a:lnTo>
                  <a:pt x="53" y="139"/>
                </a:lnTo>
                <a:lnTo>
                  <a:pt x="26" y="193"/>
                </a:lnTo>
                <a:lnTo>
                  <a:pt x="0" y="139"/>
                </a:lnTo>
                <a:lnTo>
                  <a:pt x="13" y="139"/>
                </a:lnTo>
                <a:lnTo>
                  <a:pt x="13" y="55"/>
                </a:lnTo>
                <a:lnTo>
                  <a:pt x="0" y="55"/>
                </a:lnTo>
                <a:lnTo>
                  <a:pt x="26" y="0"/>
                </a:lnTo>
              </a:path>
            </a:pathLst>
          </a:custGeom>
          <a:solidFill>
            <a:srgbClr val="C7525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_x243184176"/>
          <p:cNvSpPr>
            <a:spLocks noChangeArrowheads="1"/>
          </p:cNvSpPr>
          <p:nvPr/>
        </p:nvSpPr>
        <p:spPr bwMode="auto">
          <a:xfrm>
            <a:off x="11498580" y="2226418"/>
            <a:ext cx="129223" cy="2221230"/>
          </a:xfrm>
          <a:custGeom>
            <a:avLst/>
            <a:gdLst>
              <a:gd name="T0" fmla="*/ 26 w 53"/>
              <a:gd name="T1" fmla="*/ 0 h 1077"/>
              <a:gd name="T2" fmla="*/ 53 w 53"/>
              <a:gd name="T3" fmla="*/ 308 h 1077"/>
              <a:gd name="T4" fmla="*/ 40 w 53"/>
              <a:gd name="T5" fmla="*/ 308 h 1077"/>
              <a:gd name="T6" fmla="*/ 40 w 53"/>
              <a:gd name="T7" fmla="*/ 775 h 1077"/>
              <a:gd name="T8" fmla="*/ 53 w 53"/>
              <a:gd name="T9" fmla="*/ 775 h 1077"/>
              <a:gd name="T10" fmla="*/ 26 w 53"/>
              <a:gd name="T11" fmla="*/ 1077 h 1077"/>
              <a:gd name="T12" fmla="*/ 0 w 53"/>
              <a:gd name="T13" fmla="*/ 775 h 1077"/>
              <a:gd name="T14" fmla="*/ 13 w 53"/>
              <a:gd name="T15" fmla="*/ 775 h 1077"/>
              <a:gd name="T16" fmla="*/ 13 w 53"/>
              <a:gd name="T17" fmla="*/ 308 h 1077"/>
              <a:gd name="T18" fmla="*/ 0 w 53"/>
              <a:gd name="T19" fmla="*/ 308 h 1077"/>
              <a:gd name="T20" fmla="*/ 26 w 53"/>
              <a:gd name="T2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1077">
                <a:moveTo>
                  <a:pt x="26" y="0"/>
                </a:moveTo>
                <a:lnTo>
                  <a:pt x="53" y="308"/>
                </a:lnTo>
                <a:lnTo>
                  <a:pt x="40" y="308"/>
                </a:lnTo>
                <a:lnTo>
                  <a:pt x="40" y="775"/>
                </a:lnTo>
                <a:lnTo>
                  <a:pt x="53" y="775"/>
                </a:lnTo>
                <a:lnTo>
                  <a:pt x="26" y="1077"/>
                </a:lnTo>
                <a:lnTo>
                  <a:pt x="0" y="775"/>
                </a:lnTo>
                <a:lnTo>
                  <a:pt x="13" y="775"/>
                </a:lnTo>
                <a:lnTo>
                  <a:pt x="13" y="308"/>
                </a:lnTo>
                <a:lnTo>
                  <a:pt x="0" y="308"/>
                </a:lnTo>
                <a:lnTo>
                  <a:pt x="26" y="0"/>
                </a:lnTo>
              </a:path>
            </a:pathLst>
          </a:custGeom>
          <a:solidFill>
            <a:srgbClr val="C7525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8810" y="3154080"/>
            <a:ext cx="41716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ko-KR" altLang="en-US" dirty="0" smtClean="0"/>
              <a:t>좌측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잔차들이</a:t>
            </a:r>
            <a:r>
              <a:rPr lang="ko-KR" altLang="en-US" dirty="0" smtClean="0"/>
              <a:t> </a:t>
            </a:r>
            <a:r>
              <a:rPr lang="ko-KR" altLang="en-US" dirty="0" err="1"/>
              <a:t>등분산일</a:t>
            </a:r>
            <a:r>
              <a:rPr lang="ko-KR" altLang="en-US" dirty="0"/>
              <a:t> 경우 왼쪽의 </a:t>
            </a:r>
            <a:r>
              <a:rPr lang="ko-KR" altLang="en-US" dirty="0" err="1"/>
              <a:t>산점도처럼</a:t>
            </a:r>
            <a:r>
              <a:rPr lang="ko-KR" altLang="en-US" dirty="0"/>
              <a:t> 0 주변에 무작위로 흩뿌려져 있어야 한다. (어떠한 패턴을 보이지 않는다.)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우측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좌에서 </a:t>
            </a:r>
            <a:r>
              <a:rPr lang="ko-KR" altLang="en-US" dirty="0"/>
              <a:t>우로 갈수록 상하로 점점 퍼지는 형태의 패턴을 보인다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등분산성을</a:t>
            </a:r>
            <a:r>
              <a:rPr lang="ko-KR" altLang="en-US" dirty="0"/>
              <a:t> 충족하지 못한다고 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7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회귀분석의 가정 확인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 가정 확인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912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Q-Q plot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28810" y="3154080"/>
            <a:ext cx="4171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적합선을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지나는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Q-Q plot(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정규확률그림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적합선을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 일렬로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나타나면 정규분포를 따른다고 본다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오른쪽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산점도처럼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위에 나타나지 않는 경우 정규분포를 따른 분포에서 데이터가 추출되었는지 의심해봐야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43178056" descr="EMB00001e289c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9"/>
          <a:stretch/>
        </p:blipFill>
        <p:spPr bwMode="auto">
          <a:xfrm>
            <a:off x="6120916" y="2021627"/>
            <a:ext cx="5886934" cy="30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7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회귀분석의 가정 확인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 가정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회귀모형의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shapiro.test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넣은 결과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(p-value)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약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0.02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유의수준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0.05(5%)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안에 들어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영가설을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기각한다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‘표본들이 정규분포에서 추출된 표본이다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.’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가설을 기각하는 것이므로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잔차들이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정규분포를 따르지 않는 것으로 판단한다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17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shapiro.test</a:t>
            </a:r>
            <a:r>
              <a:rPr lang="en-US" altLang="ko-KR" sz="320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2109" y="2718323"/>
            <a:ext cx="13475170" cy="5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43186120" descr="EMB00001e289c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58" y="4579224"/>
            <a:ext cx="4007778" cy="13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7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통한 회귀분석의 가정 확인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 가정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관측치가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미만일 때 주로 사용한다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관측치가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이상일 경우 중심극한정리에 의해 정규분포에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근사한다고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보기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때문에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미만일 때 주로 사용하는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817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잔차분석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정규성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shapiro.test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2109" y="2718323"/>
            <a:ext cx="13475170" cy="5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43186120" descr="EMB00001e289c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58" y="4579224"/>
            <a:ext cx="4007778" cy="13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800100" lvl="1" indent="-342900">
              <a:lnSpc>
                <a:spcPct val="150000"/>
              </a:lnSpc>
              <a:buAutoNum type="arabicParenR" startAt="8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내장데이터인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cars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가지고 공분산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회귀분석을 직접 구해보자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구글드라이브 안의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chapter9_exam.R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코드를 실행 해보기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 startAt="8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2109" y="2718323"/>
            <a:ext cx="13475170" cy="5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37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공분산의 의미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9611824" descr="EMB00001e289a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2"/>
          <a:stretch>
            <a:fillRect/>
          </a:stretch>
        </p:blipFill>
        <p:spPr bwMode="auto">
          <a:xfrm>
            <a:off x="4743450" y="1992682"/>
            <a:ext cx="7209735" cy="460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5817" y="1762118"/>
            <a:ext cx="41876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공분산이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크면 두 개 변수가 같은 방향으로 변화가 크게 나타남을 알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7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851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 한계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5817" y="1762119"/>
            <a:ext cx="10169333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체중을 으로 측정했을 때의 자료를 으로 단위를 바꿔 공분산을 계산하면 똑같은 자료임에도 공분산은 100,000배 커진다.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관계를 알아보기는 좋은데 문제는 단위에 따라 공분산 값이 달라져서 문제가 생긴다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정의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5817" y="1762119"/>
            <a:ext cx="1016933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표본에서 계산한 공분산을 각 표준편차의 곱으로 나눈 값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단위에 상관없이 두 변수 간의 상관의 정도와 방향을 알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_x243179136" descr="DRW00001e289a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19" y="4094572"/>
            <a:ext cx="774279" cy="3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43179568" descr="DRW00001e289a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59" y="3900566"/>
            <a:ext cx="4516622" cy="7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02016" y="32636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정의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5817" y="1762119"/>
            <a:ext cx="10587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값을 갖는다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공분산의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성질과 마찬가지로 두 변수간의 변화의 방향이 같으면 양수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반대이면 음수의 값을 갖는다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공분산과 다른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점은 단위에 따라 달라지는 공분산을 표준편차의 곱으로 나눠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 문제를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해결했다는 점이다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_x243179136" descr="DRW00001e289a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76" y="5607730"/>
            <a:ext cx="774279" cy="3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43179568" descr="DRW00001e289a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16" y="5413724"/>
            <a:ext cx="4516622" cy="7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02016" y="32636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의미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5817" y="1762119"/>
            <a:ext cx="105877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02016" y="32636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9615424" descr="EMB00001e289a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92" y="1939844"/>
            <a:ext cx="6744500" cy="363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51068" y="2857892"/>
            <a:ext cx="33919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선형관계가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있다고 할 때는 양 쪽의 그래프에서처럼 직선의 형태의 분포를 가지고 있을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때이다.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가운데에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데이터분포를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보면 직선의 형태를 거의 갖지 않는다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이때는 두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간에 관련성이 없다고 보면 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08170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간 관계의 정도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의미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9499" y="3381700"/>
            <a:ext cx="21655181" cy="93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5817" y="1762119"/>
            <a:ext cx="105877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02016" y="32636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1068" y="2857892"/>
            <a:ext cx="40406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직선은 상관계수가 모두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두 직선의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상승폭은 다르다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증가 폭을 설명하기에는 상관계수가 부족하다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실제로 상관계수는 분석을 시작하기 전에 어떤 변수 조합이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선형성을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가지고 있는지를 파악하는 척도로 쓰면 좋다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0847" y="1660586"/>
            <a:ext cx="15582673" cy="61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39618952" descr="EMB00001e289aa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47" y="2117787"/>
            <a:ext cx="5751877" cy="36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8" y="1296021"/>
            <a:ext cx="1058775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 02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통계적 모형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인과관계가 있는 어떤 현상으로부터 뽑아낸 변수들 간의 관계를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모형화하고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분석하는 통계적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단순회귀분석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일차식으로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독립변수가 하나이고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형태를 나타내는 모형이다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종속변수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반응변수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,Y)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변수간의 관계에서 다른 변수에 의해 영향을 받아 그 값이 결정되는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독립변수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설명변수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,X)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종속변수에 영향을 주는 변수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상관계수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866900" y="4325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12717</TotalTime>
  <Words>889</Words>
  <Application>Microsoft Office PowerPoint</Application>
  <PresentationFormat>와이드스크린</PresentationFormat>
  <Paragraphs>194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Berlin Sans FB</vt:lpstr>
      <vt:lpstr>Cambria Math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306</cp:revision>
  <cp:lastPrinted>2017-06-26T00:54:46Z</cp:lastPrinted>
  <dcterms:created xsi:type="dcterms:W3CDTF">2017-05-24T04:02:51Z</dcterms:created>
  <dcterms:modified xsi:type="dcterms:W3CDTF">2018-04-20T06:32:51Z</dcterms:modified>
</cp:coreProperties>
</file>