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6" r:id="rId4"/>
    <p:sldId id="267" r:id="rId5"/>
    <p:sldId id="268" r:id="rId6"/>
    <p:sldId id="269" r:id="rId7"/>
    <p:sldId id="265" r:id="rId8"/>
    <p:sldId id="270" r:id="rId9"/>
    <p:sldId id="271" r:id="rId10"/>
    <p:sldId id="272" r:id="rId11"/>
    <p:sldId id="273" r:id="rId12"/>
    <p:sldId id="274" r:id="rId13"/>
    <p:sldId id="276" r:id="rId14"/>
    <p:sldId id="277" r:id="rId1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EC4"/>
    <a:srgbClr val="01499D"/>
    <a:srgbClr val="00499C"/>
    <a:srgbClr val="FB5635"/>
    <a:srgbClr val="66CAC8"/>
    <a:srgbClr val="9EDEDC"/>
    <a:srgbClr val="87EDEB"/>
    <a:srgbClr val="D7F9F8"/>
    <a:srgbClr val="71E9E6"/>
    <a:srgbClr val="BD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3CD8-ABF3-4636-BCE1-B123798FD2E3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0701A-2B40-4FDC-BE76-4F59E5B81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25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6501-4124-4589-ABB8-F540EE708129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B15BF-DF34-46FD-A7CB-9A0E790CA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5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B91A-1C8D-4585-BC75-04E732564479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780C-F907-46F8-89AC-B823594613D0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B743-5C4F-4929-95FD-15930E7CD33D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86AA-A812-4C7E-948A-B9BC2D1CB506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4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D0A5-C902-4657-9699-A669BA6DD99D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15CF-7CC4-4AD4-9F78-7B63AA6A3FAD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7EFF-EE59-4830-B36D-BD1885E57EC5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6CC2-4349-4341-8B74-6C20420021C8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287-3B7E-4CD7-8A8F-0BF3BACCB27A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0F9F-63A1-4C7E-9E37-56C0E06DBDD2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85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DDCD-8CC6-436E-911B-F6948FC1C140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AA5B1-2C15-4CBB-AD3F-30E018588228}" type="datetime1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6602-7F28-44A1-8606-9DE2B45E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hlee0304@cnu.ac.k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Google%20&#46300;&#46972;&#51060;&#48652;/R/Chapter4_&#54364;&#48376;&#48516;&#54252;.ppt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10" y="4793910"/>
            <a:ext cx="1439378" cy="13085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V="1">
            <a:off x="2662841" y="2847243"/>
            <a:ext cx="6866313" cy="8313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51871" y="1839893"/>
            <a:ext cx="7688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atin typeface="Berlin Sans FB" panose="020E0602020502020306" pitchFamily="34" charset="0"/>
              </a:rPr>
              <a:t>Introduction to R study</a:t>
            </a:r>
            <a:endParaRPr lang="ko-KR" altLang="en-US" sz="6000" dirty="0">
              <a:latin typeface="Berlin Sans FB" panose="020E0602020502020306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75216" y="3558957"/>
            <a:ext cx="2441566" cy="14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Arial Rounded MT Bold" panose="020F0704030504030204" pitchFamily="34" charset="0"/>
              </a:rPr>
              <a:t>Gyeong-hoon </a:t>
            </a:r>
            <a:r>
              <a:rPr lang="en-US" altLang="ko-KR" sz="2000" dirty="0" smtClean="0">
                <a:latin typeface="Arial Rounded MT Bold" panose="020F0704030504030204" pitchFamily="34" charset="0"/>
              </a:rPr>
              <a:t>Lee</a:t>
            </a:r>
          </a:p>
          <a:p>
            <a:pPr algn="ctr">
              <a:lnSpc>
                <a:spcPct val="150000"/>
              </a:lnSpc>
            </a:pPr>
            <a:endParaRPr lang="en-US" altLang="ko-KR" sz="500" dirty="0"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latin typeface="Arial Rounded MT Bold" panose="020F0704030504030204" pitchFamily="34" charset="0"/>
              </a:rPr>
              <a:t>Chungnam </a:t>
            </a:r>
            <a:r>
              <a:rPr lang="en-US" altLang="ko-KR" sz="1200" dirty="0">
                <a:latin typeface="Arial Rounded MT Bold" panose="020F0704030504030204" pitchFamily="34" charset="0"/>
              </a:rPr>
              <a:t>National University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Arial Rounded MT Bold" panose="020F0704030504030204" pitchFamily="34" charset="0"/>
              </a:rPr>
              <a:t>e-mail :  </a:t>
            </a:r>
            <a:r>
              <a:rPr lang="en-US" altLang="ko-KR" sz="1200" dirty="0">
                <a:latin typeface="Arial Rounded MT Bold" panose="020F0704030504030204" pitchFamily="34" charset="0"/>
                <a:hlinkClick r:id="rId3"/>
              </a:rPr>
              <a:t>ghlee0304@cnu.ac.kr</a:t>
            </a:r>
            <a:endParaRPr lang="en-US" altLang="ko-KR" sz="1200" dirty="0"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rial Rounded MT Bold" panose="020F07040305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09277" y="6102436"/>
            <a:ext cx="15734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Arial Rounded MT Bold" panose="020F0704030504030204" pitchFamily="34" charset="0"/>
              </a:rPr>
              <a:t>July. 3. </a:t>
            </a:r>
            <a:r>
              <a:rPr lang="en-US" altLang="ko-KR" dirty="0">
                <a:latin typeface="Arial Rounded MT Bold" panose="020F0704030504030204" pitchFamily="34" charset="0"/>
              </a:rPr>
              <a:t>2017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9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033" y="47935"/>
            <a:ext cx="5052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정리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(hwp)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세부사항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0807" y="1311011"/>
            <a:ext cx="1092953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정리 세부사항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이름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챕터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챕터이름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.hwp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(2)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양식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저장된 양식을 복사해서 사용하면 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머리말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꼬리말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좌우 위아래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:10,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맞쪽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제본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머리말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(2017)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(3)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함초롬돋움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Chapter 15p / Section 12p / contents 10p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용어 설명과 내용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의미를 중심으로 정리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8004"/>
          <a:stretch/>
        </p:blipFill>
        <p:spPr>
          <a:xfrm>
            <a:off x="1307765" y="2454115"/>
            <a:ext cx="3938057" cy="4462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765" y="4311832"/>
            <a:ext cx="2608650" cy="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4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579469" y="6347520"/>
            <a:ext cx="428381" cy="365125"/>
          </a:xfrm>
        </p:spPr>
        <p:txBody>
          <a:bodyPr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10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033" y="47935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정리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(hwp)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01" y="1081750"/>
            <a:ext cx="8854537" cy="544833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41147" y="932942"/>
            <a:ext cx="8887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579469" y="6347520"/>
            <a:ext cx="428381" cy="365125"/>
          </a:xfrm>
        </p:spPr>
        <p:txBody>
          <a:bodyPr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11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033" y="47935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 내용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(ppt)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세부사항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0807" y="1311011"/>
            <a:ext cx="10929531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 내용 세부사항</a:t>
            </a: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이름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챕터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챕터이름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.pptx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- (1), (2)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나누어졌을 경우에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이어서 계속 슬라이드를 추가하면서 작성한다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(2)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양식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저장된 양식을 복사해서 사용하면 됨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쪽번호 확인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슬라이드 이름은 내용과 반드시 연계되도록 작성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(3)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함초롬돋움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영어 제목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Berlin Sans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FB),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반드시 수식은 수식으로 적을 것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슬라이드 제목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32p / Chapter 20p / Contents 18p /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 간격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(4)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간단한 내용 정리 및 코드 분석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주로 코드를 위주로 내용을 설명한다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57" y="3033348"/>
            <a:ext cx="2524436" cy="3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579469" y="6347520"/>
            <a:ext cx="428381" cy="365125"/>
          </a:xfrm>
        </p:spPr>
        <p:txBody>
          <a:bodyPr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033" y="47935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 내용 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(ppt)</a:t>
            </a:r>
            <a:r>
              <a:rPr lang="ko-KR" altLang="en-US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46014" y="3078415"/>
            <a:ext cx="4265911" cy="693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 action="ppaction://hlinkpres?slideindex=1&amp;slidetitle="/>
              </a:rPr>
              <a:t>발표 </a:t>
            </a:r>
            <a:r>
              <a:rPr lang="ko-KR" altLang="en-US" sz="3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 action="ppaction://hlinkpres?slideindex=1&amp;slidetitle="/>
              </a:rPr>
              <a:t>내용 </a:t>
            </a:r>
            <a:r>
              <a:rPr lang="ko-KR" altLang="en-US" sz="3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 action="ppaction://hlinkpres?slideindex=1&amp;slidetitle="/>
              </a:rPr>
              <a:t>세부사항 예시</a:t>
            </a:r>
            <a:endParaRPr lang="en-US" altLang="ko-KR" sz="3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30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579469" y="6347520"/>
            <a:ext cx="428381" cy="365125"/>
          </a:xfrm>
        </p:spPr>
        <p:txBody>
          <a:bodyPr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12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033" y="47935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소스 정리</a:t>
            </a:r>
            <a:endParaRPr lang="en-US" altLang="ko-KR" sz="3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0807" y="1311011"/>
            <a:ext cx="10929531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챕터에 따라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project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구글 드라이브에 만든다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Project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다음과 같은 폴더를 가져야 한다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데이터는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폴더에 저장하고 소스는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source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폴더에 결과와 이미지는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저장한다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71" t="5492" r="-571" b="10983"/>
          <a:stretch/>
        </p:blipFill>
        <p:spPr>
          <a:xfrm>
            <a:off x="1081756" y="1972770"/>
            <a:ext cx="1539731" cy="4011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33" y="3218269"/>
            <a:ext cx="2976379" cy="13713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69588" r="75760" b="-2679"/>
          <a:stretch/>
        </p:blipFill>
        <p:spPr>
          <a:xfrm>
            <a:off x="3386806" y="5714384"/>
            <a:ext cx="1621509" cy="4402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6216" y="5503244"/>
            <a:ext cx="3086100" cy="11144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67991" r="24387" b="742"/>
          <a:stretch/>
        </p:blipFill>
        <p:spPr>
          <a:xfrm>
            <a:off x="993833" y="5708263"/>
            <a:ext cx="2250530" cy="4287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37062" r="48413" b="30173"/>
          <a:stretch/>
        </p:blipFill>
        <p:spPr>
          <a:xfrm>
            <a:off x="5872404" y="5710679"/>
            <a:ext cx="1529723" cy="447639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H="1">
            <a:off x="7340580" y="5934498"/>
            <a:ext cx="86408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451495" y="5922646"/>
            <a:ext cx="86408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7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807" y="1311011"/>
            <a:ext cx="112460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목적 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실데이터에 기초적인 통계 분석을 적용하기 위하여 </a:t>
            </a:r>
            <a:r>
              <a:rPr lang="en-US" altLang="ko-KR" baseline="30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내장 함수 사용 방법 정리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baseline="30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기초 통계 내용 정리 및 데이터 적용 방법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baseline="30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데이터 마이닝 기법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회귀분석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문제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데이터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분석하는 방법을 정리합니다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스터디 가치관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시너지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스터디를 함으로써 스터디원과의 소통을 통하여 보다 나은 결과를 얻어야 합니다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승승의 관계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서로가 서로에게 도움이 되어야 하며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피해가 있을 시에는 스터디를 끝내거나 연기합니다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책임감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각자가 맡은 바는 강제적으로 누군가가 시킨 것이 아니라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 데이터 분석가로서의 역량을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키우기 위함입니다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각자가 책임감을 가지고 임합니다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1)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본인이 할 수 있음과 할 수 없음을 분명히 해야 합니다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2)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절대 핑계를 대지 않습니다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3602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Purpose &amp; Members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807" y="1311011"/>
            <a:ext cx="10929531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 startAt="3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구성원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김민섭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통계학과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-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송시운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통계학과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이경훈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수학과 석사 졸업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現 컴퓨터공학과 데이터 마이닝 석사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수학과 석사 졸업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(PDE,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편미분 방정식 전공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 공학과 석사과정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데이터마이닝 전공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2016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빅콘테스트 한국정보화진흥원 원장상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2016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공공데이터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식품안전분야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최우수상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2017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한국정보과학회 우수 논문상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축소 관련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Study Members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4125932" y="5608855"/>
            <a:ext cx="3664786" cy="36933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807" y="1311011"/>
            <a:ext cx="1092953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 startAt="4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내용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4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 교재를 토대로 각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나누어 공부한다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공부하면서 내용 정리를 한글로 정리 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공부한 내용을 일주일에 한 번 발표를 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(ppt 20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분량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공부 과정에서 사용되는 내장 함수 등을 이름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 등으로 정리한다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Study Overview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841078" y="4466597"/>
            <a:ext cx="8475784" cy="474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37492" y="388318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26675" y="4478512"/>
            <a:ext cx="6448" cy="47478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190816" y="4484493"/>
            <a:ext cx="6448" cy="47478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609576" y="4474217"/>
            <a:ext cx="6448" cy="47478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263208" y="5520396"/>
            <a:ext cx="540000" cy="54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58037" y="4477710"/>
            <a:ext cx="1351054" cy="446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Chapter 1</a:t>
            </a:r>
            <a:endParaRPr lang="ko-KR" altLang="en-US" b="1" dirty="0"/>
          </a:p>
        </p:txBody>
      </p:sp>
      <p:cxnSp>
        <p:nvCxnSpPr>
          <p:cNvPr id="18" name="직선 화살표 연결선 17"/>
          <p:cNvCxnSpPr>
            <a:endCxn id="8" idx="0"/>
          </p:cNvCxnSpPr>
          <p:nvPr/>
        </p:nvCxnSpPr>
        <p:spPr>
          <a:xfrm flipH="1">
            <a:off x="2533208" y="4959278"/>
            <a:ext cx="356" cy="56111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4343" y="4527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오른쪽 중괄호 19"/>
          <p:cNvSpPr/>
          <p:nvPr/>
        </p:nvSpPr>
        <p:spPr>
          <a:xfrm rot="16200000">
            <a:off x="2379312" y="3512930"/>
            <a:ext cx="263777" cy="1395784"/>
          </a:xfrm>
          <a:prstGeom prst="rightBrace">
            <a:avLst>
              <a:gd name="adj1" fmla="val 94935"/>
              <a:gd name="adj2" fmla="val 5088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8" idx="6"/>
          </p:cNvCxnSpPr>
          <p:nvPr/>
        </p:nvCxnSpPr>
        <p:spPr>
          <a:xfrm>
            <a:off x="2803208" y="5790396"/>
            <a:ext cx="529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327208" y="5248733"/>
            <a:ext cx="5080" cy="10987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322128" y="5254754"/>
            <a:ext cx="529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334828" y="5793521"/>
            <a:ext cx="529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40921" y="5064067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한글파일 내용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[chater1.hwp]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85686" y="560012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pt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[chapter1.ppt]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885380" y="5806246"/>
            <a:ext cx="529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949892" y="560099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pt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317048" y="6342440"/>
            <a:ext cx="529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48541" y="6136175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 함수 정리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[library.hwp](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공통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40921" y="5064067"/>
            <a:ext cx="3664786" cy="36933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140921" y="6157774"/>
            <a:ext cx="3664786" cy="369332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888865" y="5600121"/>
            <a:ext cx="1114472" cy="36933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973810" y="622670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96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0807" y="1311011"/>
            <a:ext cx="1092953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R" startAt="5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주 교재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5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제대로 알고 쓰는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통계 분석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이윤환 지음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 이유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기초 확률 통계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추정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가설 검정 등 전체 내용을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간략하면서도 명확하게 설명해주고 있으며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R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효과적으로 사용하는 방법을 친절하게 설명하고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기초적인 부분은 훌륭하지만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실데이터에 적용하는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분석과 관련된 부분은 미흡하다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Main textbook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55" y="2273920"/>
            <a:ext cx="2791968" cy="38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68" y="2392914"/>
            <a:ext cx="2791968" cy="3584448"/>
          </a:xfrm>
          <a:prstGeom prst="rect">
            <a:avLst/>
          </a:prstGeom>
        </p:spPr>
      </p:pic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0807" y="1311011"/>
            <a:ext cx="1092953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6)  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보조 교재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5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이용한 데이터 처리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실무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서민구 지음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 이유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R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 함수에 대한 설명이 잘 되어 있으며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마이닝 기법과 관련된 내용을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실제로 데이터에 적용하면서 보여주고 있다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내용이 많고 활용 부분에 초점이 맞춰 있기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때문에 기초 지식을 갖고 접근하지 않으면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주먹구구식의 학습이 될 가능성이 있다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033" y="47935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Other textbook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033" y="47935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 Study Process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0807" y="853816"/>
            <a:ext cx="10929531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 Chapter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나누기 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5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송시운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Chapter 2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 통계학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Chapter 3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확률과 확률분포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이경훈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Chapter 4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표본 분포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Chapter 5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추정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Chapter 6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가설검정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Chapter 7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모집단의 평균 비교 검정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김민섭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Chapter 8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범주형 자료분석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Chapter 9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상관과 회귀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8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033" y="47935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 Study Process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0807" y="853816"/>
            <a:ext cx="1092953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 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5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77443"/>
              </p:ext>
            </p:extLst>
          </p:nvPr>
        </p:nvGraphicFramePr>
        <p:xfrm>
          <a:off x="1918818" y="1556238"/>
          <a:ext cx="8315428" cy="499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456">
                  <a:extLst>
                    <a:ext uri="{9D8B030D-6E8A-4147-A177-3AD203B41FA5}">
                      <a16:colId xmlns:a16="http://schemas.microsoft.com/office/drawing/2014/main" val="3513886499"/>
                    </a:ext>
                  </a:extLst>
                </a:gridCol>
                <a:gridCol w="1178352">
                  <a:extLst>
                    <a:ext uri="{9D8B030D-6E8A-4147-A177-3AD203B41FA5}">
                      <a16:colId xmlns:a16="http://schemas.microsoft.com/office/drawing/2014/main" val="1554398335"/>
                    </a:ext>
                  </a:extLst>
                </a:gridCol>
                <a:gridCol w="4331763">
                  <a:extLst>
                    <a:ext uri="{9D8B030D-6E8A-4147-A177-3AD203B41FA5}">
                      <a16:colId xmlns:a16="http://schemas.microsoft.com/office/drawing/2014/main" val="4238323269"/>
                    </a:ext>
                  </a:extLst>
                </a:gridCol>
                <a:gridCol w="2078857">
                  <a:extLst>
                    <a:ext uri="{9D8B030D-6E8A-4147-A177-3AD203B41FA5}">
                      <a16:colId xmlns:a16="http://schemas.microsoft.com/office/drawing/2014/main" val="1702849711"/>
                    </a:ext>
                  </a:extLst>
                </a:gridCol>
              </a:tblGrid>
              <a:tr h="383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차시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발표자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일시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07699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이경훈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</a:t>
                      </a:r>
                      <a:r>
                        <a:rPr lang="en-US" altLang="ko-KR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4 </a:t>
                      </a:r>
                      <a:r>
                        <a:rPr lang="ko-KR" altLang="en-US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표본 분포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2017-07-09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32463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김민섭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8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범주형 자료분석 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(1)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883452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송시운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2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기술 통계학</a:t>
                      </a:r>
                      <a:r>
                        <a:rPr lang="ko-KR" altLang="en-US" sz="18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(1)</a:t>
                      </a:r>
                      <a:endParaRPr lang="en-US" altLang="ko-KR" sz="18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422647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김민섭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8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범주형 자료분석 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(2)</a:t>
                      </a:r>
                      <a:endParaRPr lang="ko-KR" altLang="en-US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2017-07-16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52635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송시운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2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기술 통계학</a:t>
                      </a:r>
                      <a:r>
                        <a:rPr lang="ko-KR" altLang="en-US" sz="18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(2)</a:t>
                      </a:r>
                      <a:endParaRPr lang="en-US" altLang="ko-KR" sz="18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52066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이경훈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5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추정</a:t>
                      </a:r>
                      <a:endParaRPr lang="en-US" altLang="ko-KR" sz="18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19112"/>
                  </a:ext>
                </a:extLst>
              </a:tr>
              <a:tr h="386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송시운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3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확률과 확률분포 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2017-07-23</a:t>
                      </a:r>
                      <a:endParaRPr lang="ko-KR" altLang="en-US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9802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이경훈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6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가설검정</a:t>
                      </a:r>
                      <a:endParaRPr lang="en-US" altLang="ko-KR" sz="18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2595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김민섭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9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상관과 회귀 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(1)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83985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이경훈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7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여러 모집단의 평균 비교 검정</a:t>
                      </a:r>
                      <a:endParaRPr lang="en-US" altLang="ko-KR" sz="18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2017-07-30</a:t>
                      </a:r>
                      <a:endParaRPr lang="ko-KR" altLang="en-US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04732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김민섭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9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상관과 회귀 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(2)</a:t>
                      </a:r>
                      <a:endParaRPr lang="ko-KR" altLang="en-US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69931"/>
                  </a:ext>
                </a:extLst>
              </a:tr>
              <a:tr h="3838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송시운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Chapter 3 </a:t>
                      </a:r>
                      <a:r>
                        <a:rPr lang="ko-KR" altLang="en-US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확률과 확률분포 </a:t>
                      </a:r>
                      <a:r>
                        <a:rPr lang="en-US" altLang="ko-KR" sz="1800" dirty="0" smtClean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7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0091" y="0"/>
            <a:ext cx="11857760" cy="680647"/>
          </a:xfrm>
          <a:prstGeom prst="rect">
            <a:avLst/>
          </a:prstGeom>
          <a:solidFill>
            <a:srgbClr val="327EC4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0093" y="705586"/>
            <a:ext cx="11857759" cy="96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150091" y="753016"/>
            <a:ext cx="11857759" cy="969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11715750" y="6347520"/>
            <a:ext cx="292100" cy="365125"/>
          </a:xfrm>
        </p:spPr>
        <p:txBody>
          <a:bodyPr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8033" y="47935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R Study Process</a:t>
            </a:r>
            <a:endParaRPr lang="en-US" altLang="ko-KR" sz="3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67" y="9565"/>
            <a:ext cx="864283" cy="66785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0807" y="1311011"/>
            <a:ext cx="1092953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3)   </a:t>
            </a: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준비 사항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내용을 정리한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hwp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 출력본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ppt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문서 출력본 한 장에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슬라이드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양면 출력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 정리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hwp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ppt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내장 함수 정리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hwp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장에게 제출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 startAt="4"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 일정</a:t>
            </a:r>
            <a:endParaRPr lang="en-US" altLang="ko-KR" sz="2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arenR" startAt="4"/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발표 </a:t>
            </a:r>
            <a:endParaRPr lang="en-US" altLang="ko-KR" sz="20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- 10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질의응답 및 정리 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- 30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공부 및 특이 사항 정리 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96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11928</TotalTime>
  <Words>999</Words>
  <Application>Microsoft Office PowerPoint</Application>
  <PresentationFormat>와이드스크린</PresentationFormat>
  <Paragraphs>196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Berlin Sans FB</vt:lpstr>
      <vt:lpstr>맑은 고딕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230</cp:revision>
  <cp:lastPrinted>2017-06-26T00:54:46Z</cp:lastPrinted>
  <dcterms:created xsi:type="dcterms:W3CDTF">2017-05-24T04:02:51Z</dcterms:created>
  <dcterms:modified xsi:type="dcterms:W3CDTF">2018-04-20T06:34:05Z</dcterms:modified>
</cp:coreProperties>
</file>