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2" r:id="rId3"/>
    <p:sldId id="264" r:id="rId4"/>
    <p:sldId id="267" r:id="rId5"/>
    <p:sldId id="272" r:id="rId6"/>
    <p:sldId id="274" r:id="rId7"/>
    <p:sldId id="271" r:id="rId8"/>
    <p:sldId id="275" r:id="rId9"/>
    <p:sldId id="276" r:id="rId10"/>
    <p:sldId id="277" r:id="rId11"/>
    <p:sldId id="268" r:id="rId12"/>
    <p:sldId id="278" r:id="rId13"/>
    <p:sldId id="279" r:id="rId14"/>
    <p:sldId id="270" r:id="rId15"/>
    <p:sldId id="280" r:id="rId16"/>
    <p:sldId id="315" r:id="rId17"/>
    <p:sldId id="281" r:id="rId18"/>
    <p:sldId id="282" r:id="rId19"/>
    <p:sldId id="283" r:id="rId20"/>
    <p:sldId id="287" r:id="rId21"/>
    <p:sldId id="288" r:id="rId22"/>
    <p:sldId id="289" r:id="rId23"/>
    <p:sldId id="301" r:id="rId24"/>
    <p:sldId id="296" r:id="rId25"/>
    <p:sldId id="299" r:id="rId26"/>
    <p:sldId id="303" r:id="rId27"/>
    <p:sldId id="304" r:id="rId28"/>
    <p:sldId id="308" r:id="rId29"/>
    <p:sldId id="309" r:id="rId30"/>
    <p:sldId id="306" r:id="rId31"/>
    <p:sldId id="295" r:id="rId32"/>
    <p:sldId id="293" r:id="rId33"/>
    <p:sldId id="294" r:id="rId34"/>
    <p:sldId id="290" r:id="rId35"/>
    <p:sldId id="291" r:id="rId36"/>
    <p:sldId id="298" r:id="rId37"/>
    <p:sldId id="300" r:id="rId38"/>
    <p:sldId id="292" r:id="rId39"/>
    <p:sldId id="310" r:id="rId40"/>
    <p:sldId id="307" r:id="rId41"/>
    <p:sldId id="305" r:id="rId42"/>
    <p:sldId id="311" r:id="rId43"/>
    <p:sldId id="312" r:id="rId44"/>
    <p:sldId id="313" r:id="rId45"/>
    <p:sldId id="317" r:id="rId46"/>
    <p:sldId id="320" r:id="rId47"/>
    <p:sldId id="316" r:id="rId48"/>
    <p:sldId id="318" r:id="rId49"/>
    <p:sldId id="321" r:id="rId50"/>
    <p:sldId id="322" r:id="rId51"/>
    <p:sldId id="323" r:id="rId5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EC4"/>
    <a:srgbClr val="01499D"/>
    <a:srgbClr val="00499C"/>
    <a:srgbClr val="FB5635"/>
    <a:srgbClr val="66CAC8"/>
    <a:srgbClr val="9EDEDC"/>
    <a:srgbClr val="87EDEB"/>
    <a:srgbClr val="D7F9F8"/>
    <a:srgbClr val="71E9E6"/>
    <a:srgbClr val="BD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2439" autoAdjust="0"/>
  </p:normalViewPr>
  <p:slideViewPr>
    <p:cSldViewPr snapToGrid="0">
      <p:cViewPr varScale="1">
        <p:scale>
          <a:sx n="95" d="100"/>
          <a:sy n="95" d="100"/>
        </p:scale>
        <p:origin x="14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3CD8-ABF3-4636-BCE1-B123798FD2E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701A-2B40-4FDC-BE76-4F59E5B81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2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26501-4124-4589-ABB8-F540EE708129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15BF-DF34-46FD-A7CB-9A0E790C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7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B15BF-DF34-46FD-A7CB-9A0E790CA73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0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9F4C-07C2-43D1-B582-86D866B56EFF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749-0342-41EA-A93A-A9136FD6D934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C5D2-4E7F-4E0F-B8B8-BAC026054260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0F7F-8EB6-4437-A7B0-B14DE78C8589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4DB-B4A3-46DD-AD31-87BBFEC7E751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7C84-72EA-409A-939E-0C4270CB2D95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66EA-509B-400A-AE26-E7D8F951BF9E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F2D8-07AC-4AFF-9D0D-E68C8BDE56B8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042C-BD89-4ABF-A165-31DD3FF99084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3C6-E07A-4FE4-9BB0-9D895F5CD1E7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55C8-88E6-400C-9BA2-8EAA67A02005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FE7F-F706-4B1E-A4D8-0EB4F5C76A5D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10" y="4793910"/>
            <a:ext cx="1439378" cy="1308526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2662841" y="2847243"/>
            <a:ext cx="6866313" cy="8313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85426" y="1839893"/>
            <a:ext cx="8821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Berlin Sans FB" panose="020E0602020502020306" pitchFamily="34" charset="0"/>
              </a:rPr>
              <a:t>Chapter8 </a:t>
            </a:r>
            <a:r>
              <a:rPr lang="ko-KR" altLang="en-US" sz="6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범주형 자료분석</a:t>
            </a:r>
            <a:endParaRPr lang="ko-KR" altLang="en-US" sz="6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0154" y="3413876"/>
            <a:ext cx="3571683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Arial Rounded MT Bold" panose="020F0704030504030204" pitchFamily="34" charset="0"/>
              </a:rPr>
              <a:t>R Study</a:t>
            </a:r>
          </a:p>
          <a:p>
            <a:pPr algn="ctr">
              <a:lnSpc>
                <a:spcPct val="150000"/>
              </a:lnSpc>
            </a:pPr>
            <a:endParaRPr lang="en-US" altLang="ko-KR" sz="500" dirty="0" smtClean="0"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Chungnam </a:t>
            </a:r>
            <a:r>
              <a:rPr lang="en-US" altLang="ko-KR" dirty="0">
                <a:latin typeface="Arial Rounded MT Bold" panose="020F0704030504030204" pitchFamily="34" charset="0"/>
              </a:rPr>
              <a:t>National University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rial Rounded MT Bold" panose="020F07040305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09277" y="6102436"/>
            <a:ext cx="15734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July. 8. </a:t>
            </a:r>
            <a:r>
              <a:rPr lang="en-US" altLang="ko-KR" dirty="0">
                <a:latin typeface="Arial Rounded MT Bold" panose="020F0704030504030204" pitchFamily="34" charset="0"/>
              </a:rPr>
              <a:t>2017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8033" y="47935"/>
                <a:ext cx="41814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 그래프 그리기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4181401" cy="584775"/>
              </a:xfrm>
              <a:prstGeom prst="rect">
                <a:avLst/>
              </a:prstGeom>
              <a:blipFill>
                <a:blip r:embed="rId2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87947" y="1105469"/>
                <a:ext cx="11373853" cy="1036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𝝌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2000" b="1" dirty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 그래프 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그리기</a:t>
                </a:r>
                <a:endParaRPr lang="en-US" altLang="ko-KR" sz="2000" b="1" i="1" dirty="0" smtClean="0">
                  <a:latin typeface="Cambria Math" panose="020405030504060302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914400" lvl="1" indent="-457200" algn="just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자</m:t>
                    </m:r>
                  </m:oMath>
                </a14:m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유도가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𝝌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p>
                    </m:sSup>
                    <m:r>
                      <a:rPr lang="ko-KR" altLang="en-US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b="1" dirty="0" smtClean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서의 기각역</a:t>
                </a:r>
                <a:endParaRPr lang="en-US" altLang="ko-KR" sz="2000" b="1" dirty="0" smtClean="0">
                  <a:latin typeface="Berlin Sans FB" panose="020E0602020502020306" pitchFamily="34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7" y="1105469"/>
                <a:ext cx="11373853" cy="1036694"/>
              </a:xfrm>
              <a:prstGeom prst="rect">
                <a:avLst/>
              </a:prstGeom>
              <a:blipFill>
                <a:blip r:embed="rId4"/>
                <a:stretch>
                  <a:fillRect l="-536" b="-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41927" y="2142163"/>
                <a:ext cx="11173823" cy="4662815"/>
              </a:xfrm>
              <a:prstGeom prst="rect">
                <a:avLst/>
              </a:prstGeom>
              <a:ln w="635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nn-NO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 &lt;- seq(0, 15, by=0.01)   </a:t>
                </a:r>
                <a:r>
                  <a:rPr lang="nn-NO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#0.01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간격으로 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15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값을 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입력</a:t>
                </a:r>
                <a:endParaRPr lang="nn-NO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nn-NO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dc &lt;- dchisq(x, df=3)   </a:t>
                </a:r>
                <a:r>
                  <a:rPr lang="nn-NO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#x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자유도가 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</a:t>
                </a:r>
                <a:r>
                  <a:rPr lang="ko-KR" altLang="en-US" dirty="0" err="1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일때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의</m:t>
                    </m:r>
                    <m:r>
                      <a:rPr lang="en-US" altLang="ko-KR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누적분포함수</a:t>
                </a:r>
                <a:endParaRPr lang="nn-NO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nn-NO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alpha &lt;- 0.05   </a:t>
                </a:r>
                <a:r>
                  <a:rPr lang="nn-NO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dirty="0" err="1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유의수준은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0.05</a:t>
                </a:r>
                <a:endParaRPr lang="nn-NO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nn-NO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tol &lt;- qchisq(0.95, df=3)   </a:t>
                </a:r>
                <a:r>
                  <a:rPr lang="nn-NO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 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</a:t>
                </a:r>
                <a:r>
                  <a:rPr lang="ko-KR" altLang="en-US" dirty="0" err="1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일때의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err="1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카이제곱분포에서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유의수준 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0.05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하는 점의 값</a:t>
                </a:r>
                <a:endParaRPr lang="nn-NO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nn-NO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par(mar=c(0,1,1,1))   </a:t>
                </a:r>
                <a:r>
                  <a:rPr lang="nn-NO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#plot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하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상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좌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우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끝 값을 설정</a:t>
                </a:r>
                <a:endParaRPr lang="nn-NO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nn-NO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plot(x, dc, type="l", axes=F, ylim=c(-0.03, 0.25), xlab="", ylab="")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nn-NO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abline(h=0)   </a:t>
                </a:r>
                <a:r>
                  <a:rPr lang="nn-NO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#x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,y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위치 값을 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“line”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형태로 축 없이 출력한다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endParaRPr lang="nn-NO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nn-NO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tol.g &lt;- round(tol, 2) # 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소수점</a:t>
                </a:r>
                <a:r>
                  <a:rPr lang="nn-NO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둘째자리까지 반올림하는 함수</a:t>
                </a:r>
                <a:endParaRPr lang="nn-NO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nn-NO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polygon(c(tol.g, x[x&gt;tol.g], 15), c(0, dc[x&gt;tol.g], 0), col="red")   </a:t>
                </a:r>
                <a:r>
                  <a:rPr lang="nn-NO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다각형을 그리는 함수</a:t>
                </a:r>
                <a:endParaRPr lang="nn-NO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nn-NO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text(0, -0.03, "0", cex=0.8)   </a:t>
                </a:r>
                <a:r>
                  <a:rPr lang="nn-NO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#x=0 y=-0.03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자리에 텍스트 옵션</a:t>
                </a:r>
                <a:endParaRPr lang="nn-NO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nn-NO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text(tol, -0.03, expression(chi[0.05]^{2}==2.14), cex=0.8</a:t>
                </a:r>
                <a:r>
                  <a:rPr lang="nn-NO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  #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그 자리에 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0.8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사이즈의 </a:t>
                </a:r>
                <a:r>
                  <a:rPr lang="en-US" altLang="ko-KR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expression()</a:t>
                </a:r>
                <a:r>
                  <a:rPr lang="ko-KR" altLang="en-US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값을 출력</a:t>
                </a:r>
                <a:endParaRPr lang="en-US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7" y="2142163"/>
                <a:ext cx="11173823" cy="4662815"/>
              </a:xfrm>
              <a:prstGeom prst="rect">
                <a:avLst/>
              </a:prstGeom>
              <a:blipFill>
                <a:blip r:embed="rId5"/>
                <a:stretch>
                  <a:fillRect l="-217"/>
                </a:stretch>
              </a:blipFill>
              <a:ln w="635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55817" y="1296021"/>
                <a:ext cx="11246055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lnSpc>
                    <a:spcPct val="150000"/>
                  </a:lnSpc>
                  <a:buFont typeface="+mj-lt"/>
                  <a:buAutoNum type="arabicParenR" startAt="2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자유도가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분</m:t>
                    </m:r>
                  </m:oMath>
                </a14:m>
                <a:r>
                  <a:rPr lang="ko-KR" altLang="en-US" sz="2000" b="1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포의 유의수준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000" b="1" dirty="0" err="1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임계값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000" b="1" dirty="0" err="1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</a:t>
                </a:r>
                <a:endParaRPr lang="en-US" altLang="ko-KR" sz="2000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495136"/>
              </a:xfrm>
              <a:prstGeom prst="rect">
                <a:avLst/>
              </a:prstGeom>
              <a:blipFill>
                <a:blip r:embed="rId3"/>
                <a:stretch>
                  <a:fillRect b="-246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8033" y="47935"/>
                <a:ext cx="33538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분</m:t>
                    </m:r>
                  </m:oMath>
                </a14:m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포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그래프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3353867" cy="584775"/>
              </a:xfrm>
              <a:prstGeom prst="rect">
                <a:avLst/>
              </a:prstGeom>
              <a:blipFill>
                <a:blip r:embed="rId4"/>
                <a:stretch>
                  <a:fillRect t="-14583" r="-182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35" y="1850019"/>
            <a:ext cx="6976812" cy="45165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8033" y="47935"/>
                <a:ext cx="56112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함수 </a:t>
                </a:r>
                <a:r>
                  <a:rPr lang="en-US" altLang="ko-KR" sz="3200" dirty="0" err="1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chisq.test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()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 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5611280" cy="584775"/>
              </a:xfrm>
              <a:prstGeom prst="rect">
                <a:avLst/>
              </a:prstGeom>
              <a:blipFill>
                <a:blip r:embed="rId2"/>
                <a:stretch>
                  <a:fillRect l="-2826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81263" y="1145589"/>
                <a:ext cx="10202779" cy="2744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</a:t>
                </a:r>
                <a:r>
                  <a:rPr lang="ko-KR" altLang="en-US" sz="2000" b="1" dirty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함수 </a:t>
                </a:r>
                <a:r>
                  <a:rPr lang="en-US" altLang="ko-KR" sz="2000" b="1" dirty="0" err="1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chisq.test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() </a:t>
                </a:r>
                <a:r>
                  <a:rPr lang="ko-KR" altLang="en-US" sz="2000" b="1" dirty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𝝌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2000" b="1" dirty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 </a:t>
                </a:r>
                <a:endParaRPr lang="en-US" altLang="ko-KR" sz="2000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2000" b="1" i="1" dirty="0" smtClean="0">
                  <a:latin typeface="Cambria Math" panose="020405030504060302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914400" lvl="1" indent="-457200" algn="just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자</m:t>
                    </m:r>
                  </m:oMath>
                </a14:m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유도가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</a:t>
                </a:r>
                <a:r>
                  <a:rPr lang="ko-KR" altLang="en-US" sz="2000" b="1" dirty="0" smtClean="0">
                    <a:solidFill>
                      <a:schemeClr val="tx1"/>
                    </a:solidFill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𝝌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p>
                    </m:sSup>
                    <m:r>
                      <a:rPr lang="ko-KR" altLang="en-US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b="1" dirty="0" smtClean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서의 기각역</a:t>
                </a:r>
                <a:endParaRPr lang="en-US" altLang="ko-KR" sz="2000" b="1" dirty="0" smtClean="0">
                  <a:latin typeface="Berlin Sans FB" panose="020E0602020502020306" pitchFamily="34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endPara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3" y="1145589"/>
                <a:ext cx="10202779" cy="2744854"/>
              </a:xfrm>
              <a:prstGeom prst="rect">
                <a:avLst/>
              </a:prstGeom>
              <a:blipFill>
                <a:blip r:embed="rId4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1640319" y="3013280"/>
            <a:ext cx="8877301" cy="1754326"/>
          </a:xfrm>
          <a:prstGeom prst="rect">
            <a:avLst/>
          </a:prstGeom>
          <a:ln w="635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1-pchisq(0.470024,df=3) 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카이제곱분포에서의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</a:t>
            </a:r>
            <a:endParaRPr lang="ko-KR" altLang="en-US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x&lt;- c(315,101,108,32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)#R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chisq.test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검정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(chi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chisq.test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=c(9,3,3,1)/16))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chi$statistic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612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기각역과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유의확률을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판정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81263" y="1145589"/>
                <a:ext cx="10202779" cy="2685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2) 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판정 </a:t>
                </a:r>
                <a:endPara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기각역을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이용한 판정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0.470024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채택역에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속하므로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채택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-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유의확률을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이용한 판정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검정통계량으로부터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&gt;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약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0.9254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유의수준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0.05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보다 크므로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채택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3" y="1145589"/>
                <a:ext cx="10202779" cy="2685863"/>
              </a:xfrm>
              <a:prstGeom prst="rect">
                <a:avLst/>
              </a:prstGeom>
              <a:blipFill>
                <a:blip r:embed="rId3"/>
                <a:stretch>
                  <a:fillRect l="-657" r="-358" b="-4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7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0" y="82068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55817" y="1296021"/>
                <a:ext cx="11246055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3)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결과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범주형 속성을 가진 범주형자료는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분포를 이용한 적합도검정을 실시한다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- 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적합도검정의 검정통계량은 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범주의 개수 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-1)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</a:t>
                </a:r>
                <a:r>
                  <a:rPr lang="ko-KR" altLang="en-US" sz="2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자유도로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갖는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분포를 따른다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endParaRPr lang="en-US" altLang="ko-KR" sz="20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분</m:t>
                    </m:r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포에서의 검정통계량으로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기각역과 검정통계량을 이용하여 판정을 한다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</a:t>
                </a: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3323987"/>
              </a:xfrm>
              <a:prstGeom prst="rect">
                <a:avLst/>
              </a:prstGeom>
              <a:blipFill>
                <a:blip r:embed="rId3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8033" y="47935"/>
                <a:ext cx="46699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r>
                      <a:rPr lang="ko-KR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분</m:t>
                    </m:r>
                  </m:oMath>
                </a14:m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포를 사용한 결과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4669933" cy="584775"/>
              </a:xfrm>
              <a:prstGeom prst="rect">
                <a:avLst/>
              </a:prstGeom>
              <a:blipFill>
                <a:blip r:embed="rId4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0" y="82068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55817" y="1296021"/>
                <a:ext cx="11246055" cy="5539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4)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결론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-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적합성검정은 각 속성에 대한 확률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주어지지 않았을 때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주어진 자료가 어떤 분포를 따르는 가를 가설검정하는 것이다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-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데이터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: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데이터는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 분포를 따른다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검정을 위해 </a:t>
                </a:r>
                <a:r>
                  <a:rPr lang="el-GR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μ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 </a:t>
                </a:r>
                <a:r>
                  <a:rPr lang="el-GR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σ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추정이 필요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-&gt; </a:t>
                </a:r>
                <a:r>
                  <a:rPr lang="ko-KR" altLang="en-US" sz="20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추정량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𝑋</m:t>
                        </m:r>
                      </m:e>
                    </m:acc>
                    <m:r>
                      <a:rPr lang="ko-KR" altLang="en-US" sz="20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와</m:t>
                    </m:r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𝑆</m:t>
                    </m:r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활용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-&gt;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데이터 수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=40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k=8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-&gt;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속성의 기대 도수는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5 -&gt;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(k-1) – (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추정된 </a:t>
                </a:r>
                <a:r>
                  <a:rPr lang="ko-KR" altLang="en-US" sz="20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모수의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수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5, 0.01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임계값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 15.09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-&gt; sum(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값이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15.09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보다 작으면 유의수준 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1%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/>
                </a:r>
                <a:b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: 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데이터는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 분포를 따른다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.’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기각 할 수 없다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-&gt;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데이터는 유의수준 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1%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 정규분포를 따른다고 할 수 있다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</a:t>
                </a: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5539722"/>
              </a:xfrm>
              <a:prstGeom prst="rect">
                <a:avLst/>
              </a:prstGeom>
              <a:blipFill>
                <a:blip r:embed="rId3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08033" y="47935"/>
            <a:ext cx="5051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적합성 검정으로 얻는 정보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8410" y="3241998"/>
            <a:ext cx="76033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 </a:t>
            </a:r>
            <a:r>
              <a:rPr lang="ko-KR" altLang="en-US" sz="5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검정과 독립성 검정</a:t>
            </a:r>
            <a:endParaRPr lang="en-US" altLang="ko-KR" sz="5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1200" y="1016655"/>
            <a:ext cx="17411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7" y="1296021"/>
                <a:ext cx="11246055" cy="1431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Section 02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동질성 검정과 독립성 검정</a:t>
                </a:r>
                <a:endPara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1. r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𝒄</m:t>
                    </m:r>
                  </m:oMath>
                </a14:m>
                <a:r>
                  <a:rPr lang="ko-KR" altLang="en-US" sz="20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분할표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(r by c contingency table) : r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행과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열로 구성된 표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(table)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구조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1431161"/>
              </a:xfrm>
              <a:prstGeom prst="rect">
                <a:avLst/>
              </a:prstGeo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45141"/>
              </p:ext>
            </p:extLst>
          </p:nvPr>
        </p:nvGraphicFramePr>
        <p:xfrm>
          <a:off x="1476644" y="2272067"/>
          <a:ext cx="9666923" cy="2950441"/>
        </p:xfrm>
        <a:graphic>
          <a:graphicData uri="http://schemas.openxmlformats.org/drawingml/2006/table">
            <a:tbl>
              <a:tblPr/>
              <a:tblGrid>
                <a:gridCol w="1380989">
                  <a:extLst>
                    <a:ext uri="{9D8B030D-6E8A-4147-A177-3AD203B41FA5}">
                      <a16:colId xmlns:a16="http://schemas.microsoft.com/office/drawing/2014/main" val="4022737853"/>
                    </a:ext>
                  </a:extLst>
                </a:gridCol>
                <a:gridCol w="1380989">
                  <a:extLst>
                    <a:ext uri="{9D8B030D-6E8A-4147-A177-3AD203B41FA5}">
                      <a16:colId xmlns:a16="http://schemas.microsoft.com/office/drawing/2014/main" val="2024583341"/>
                    </a:ext>
                  </a:extLst>
                </a:gridCol>
                <a:gridCol w="1380989">
                  <a:extLst>
                    <a:ext uri="{9D8B030D-6E8A-4147-A177-3AD203B41FA5}">
                      <a16:colId xmlns:a16="http://schemas.microsoft.com/office/drawing/2014/main" val="4168155350"/>
                    </a:ext>
                  </a:extLst>
                </a:gridCol>
                <a:gridCol w="1640998">
                  <a:extLst>
                    <a:ext uri="{9D8B030D-6E8A-4147-A177-3AD203B41FA5}">
                      <a16:colId xmlns:a16="http://schemas.microsoft.com/office/drawing/2014/main" val="2435125879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3581176142"/>
                    </a:ext>
                  </a:extLst>
                </a:gridCol>
                <a:gridCol w="1137193">
                  <a:extLst>
                    <a:ext uri="{9D8B030D-6E8A-4147-A177-3AD203B41FA5}">
                      <a16:colId xmlns:a16="http://schemas.microsoft.com/office/drawing/2014/main" val="713655621"/>
                    </a:ext>
                  </a:extLst>
                </a:gridCol>
                <a:gridCol w="1380989">
                  <a:extLst>
                    <a:ext uri="{9D8B030D-6E8A-4147-A177-3AD203B41FA5}">
                      <a16:colId xmlns:a16="http://schemas.microsoft.com/office/drawing/2014/main" val="1928145254"/>
                    </a:ext>
                  </a:extLst>
                </a:gridCol>
              </a:tblGrid>
              <a:tr h="8564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Facebook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Twitter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Kakaostory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Cyworld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기타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57927"/>
                  </a:ext>
                </a:extLst>
              </a:tr>
              <a:tr h="465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207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117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111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532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5228"/>
                  </a:ext>
                </a:extLst>
              </a:tr>
              <a:tr h="465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30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107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236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109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571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535269"/>
                  </a:ext>
                </a:extLst>
              </a:tr>
              <a:tr h="465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40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78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76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133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17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336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35022"/>
                  </a:ext>
                </a:extLst>
              </a:tr>
              <a:tr h="465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392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297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480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222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48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1439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667523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547075" y="5408609"/>
            <a:ext cx="906379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76644" y="5035611"/>
            <a:ext cx="906379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1)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예제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2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데이터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Q.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위의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분할표를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보고 무엇을 알아보고 싶은가요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?</a:t>
            </a:r>
          </a:p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20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대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,30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대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,40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대 모두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SNS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사용률은 같을까요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?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요즘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20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대가 싸이월드를 할까요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?</a:t>
            </a:r>
          </a:p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만약 다르다면 얼마나 달라야 이 집단들이 다르다고 판단을 해야 할까요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5325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분할표와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알아내고 싶은 정보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7643075" y="9985335"/>
            <a:ext cx="906379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가설수립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6643" y="1312207"/>
            <a:ext cx="10716779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 검정</a:t>
            </a:r>
            <a:endParaRPr lang="en-US" altLang="ko-KR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1)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가설 수립</a:t>
            </a:r>
            <a:endParaRPr lang="en-US" altLang="ko-KR" b="1" kern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•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영가설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연령대별로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SNS</a:t>
            </a:r>
            <a:r>
              <a:rPr lang="ko-KR" altLang="en-US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서비스별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 현황은 동일하다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~40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대간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이용현황은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같다고 볼 수 있지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•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대립가설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연령대별로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SNS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서비스별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 현황은 동일하지 않다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아니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20~40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대간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이용현황은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다르다고 봐야해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2)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연령대별로 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lang="ko-KR" altLang="en-US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번째 서비스 이용률은 서로 같다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.’</a:t>
            </a:r>
            <a:r>
              <a:rPr lang="ko-KR" altLang="en-US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영가설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대립가설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대립가설은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영가설이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아니다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같이 나타낼 수 있다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endParaRPr lang="en-US" altLang="ko-KR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0" y="0"/>
            <a:ext cx="14415490" cy="75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85" name="_x333984032" descr="DRW0000067484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48" y="4801681"/>
            <a:ext cx="4656364" cy="58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5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98" name="_x333988136" descr="DRW0000067484a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3" y="5872274"/>
            <a:ext cx="543181" cy="2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5988590" y="5805945"/>
            <a:ext cx="8873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not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" name="_x333988136" descr="DRW0000067484a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80" b="2204"/>
          <a:stretch/>
        </p:blipFill>
        <p:spPr bwMode="auto">
          <a:xfrm>
            <a:off x="6683240" y="5889483"/>
            <a:ext cx="297773" cy="27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547075" y="5408609"/>
            <a:ext cx="906379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7" y="2238280"/>
            <a:ext cx="11672205" cy="20978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42867" y="1165759"/>
            <a:ext cx="921592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검정통계량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[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8-7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동질성 검정에서 도수와 확률에 대한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분할표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괄호 안은 확률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)]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074" y="4429880"/>
            <a:ext cx="1016867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쉽게 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설명하면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20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대의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 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 서비스 이용률과 전체의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 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 서비스 이용률을 비교하는 개념이다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/>
            </a:r>
            <a:b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</a:br>
            <a:r>
              <a:rPr lang="ko-KR" altLang="en-US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영가설이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참이라는 가정 하에 </a:t>
            </a:r>
            <a:r>
              <a:rPr lang="ko-KR" altLang="en-US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기대도수를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구한다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20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대의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F 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사 서비스 이용자 수의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기대도수는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					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명이다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6" name="_x333968912" descr="DRW0000067484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636" y="5243501"/>
            <a:ext cx="4089229" cy="6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60720" y="883712"/>
            <a:ext cx="1842171" cy="73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Section1</a:t>
            </a:r>
            <a:endParaRPr lang="en-US" altLang="ko-KR" sz="3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35544" y="2855319"/>
            <a:ext cx="3486852" cy="1094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적합도 검정</a:t>
            </a:r>
            <a:endParaRPr lang="en-US" altLang="ko-KR" sz="5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547075" y="5408609"/>
            <a:ext cx="906379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기대도수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구하기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867" y="1165759"/>
            <a:ext cx="921592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기대도수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구하기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90768"/>
              </p:ext>
            </p:extLst>
          </p:nvPr>
        </p:nvGraphicFramePr>
        <p:xfrm>
          <a:off x="2041346" y="3917217"/>
          <a:ext cx="8350689" cy="2612865"/>
        </p:xfrm>
        <a:graphic>
          <a:graphicData uri="http://schemas.openxmlformats.org/drawingml/2006/table">
            <a:tbl>
              <a:tblPr/>
              <a:tblGrid>
                <a:gridCol w="1193145">
                  <a:extLst>
                    <a:ext uri="{9D8B030D-6E8A-4147-A177-3AD203B41FA5}">
                      <a16:colId xmlns:a16="http://schemas.microsoft.com/office/drawing/2014/main" val="1972372579"/>
                    </a:ext>
                  </a:extLst>
                </a:gridCol>
                <a:gridCol w="1193145">
                  <a:extLst>
                    <a:ext uri="{9D8B030D-6E8A-4147-A177-3AD203B41FA5}">
                      <a16:colId xmlns:a16="http://schemas.microsoft.com/office/drawing/2014/main" val="739404097"/>
                    </a:ext>
                  </a:extLst>
                </a:gridCol>
                <a:gridCol w="1193145">
                  <a:extLst>
                    <a:ext uri="{9D8B030D-6E8A-4147-A177-3AD203B41FA5}">
                      <a16:colId xmlns:a16="http://schemas.microsoft.com/office/drawing/2014/main" val="3942666094"/>
                    </a:ext>
                  </a:extLst>
                </a:gridCol>
                <a:gridCol w="1193145">
                  <a:extLst>
                    <a:ext uri="{9D8B030D-6E8A-4147-A177-3AD203B41FA5}">
                      <a16:colId xmlns:a16="http://schemas.microsoft.com/office/drawing/2014/main" val="4064949558"/>
                    </a:ext>
                  </a:extLst>
                </a:gridCol>
                <a:gridCol w="1193145">
                  <a:extLst>
                    <a:ext uri="{9D8B030D-6E8A-4147-A177-3AD203B41FA5}">
                      <a16:colId xmlns:a16="http://schemas.microsoft.com/office/drawing/2014/main" val="763745281"/>
                    </a:ext>
                  </a:extLst>
                </a:gridCol>
                <a:gridCol w="1193145">
                  <a:extLst>
                    <a:ext uri="{9D8B030D-6E8A-4147-A177-3AD203B41FA5}">
                      <a16:colId xmlns:a16="http://schemas.microsoft.com/office/drawing/2014/main" val="1798350438"/>
                    </a:ext>
                  </a:extLst>
                </a:gridCol>
                <a:gridCol w="1191819">
                  <a:extLst>
                    <a:ext uri="{9D8B030D-6E8A-4147-A177-3AD203B41FA5}">
                      <a16:colId xmlns:a16="http://schemas.microsoft.com/office/drawing/2014/main" val="2323815974"/>
                    </a:ext>
                  </a:extLst>
                </a:gridCol>
              </a:tblGrid>
              <a:tr h="522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구분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K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C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기타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355000"/>
                  </a:ext>
                </a:extLst>
              </a:tr>
              <a:tr h="522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20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144.92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109.80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177.46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82.07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17.75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532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216563"/>
                  </a:ext>
                </a:extLst>
              </a:tr>
              <a:tr h="522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30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155.55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117.85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190.47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88.09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19.05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571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496586"/>
                  </a:ext>
                </a:extLst>
              </a:tr>
              <a:tr h="522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40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91.53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69.35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112.08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51.84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11.21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337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522069"/>
                  </a:ext>
                </a:extLst>
              </a:tr>
              <a:tr h="522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392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297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480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222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48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1439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13262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877894" y="1845893"/>
            <a:ext cx="93407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검정통계량은 </a:t>
            </a:r>
            <a:r>
              <a:rPr lang="ko-KR" altLang="en-US" dirty="0"/>
              <a:t>적합도 </a:t>
            </a:r>
            <a:r>
              <a:rPr lang="ko-KR" altLang="en-US" dirty="0" err="1"/>
              <a:t>검정에서와</a:t>
            </a:r>
            <a:r>
              <a:rPr lang="ko-KR" altLang="en-US" dirty="0"/>
              <a:t> 동일하게 </a:t>
            </a:r>
            <a:r>
              <a:rPr lang="ko-KR" altLang="en-US" dirty="0" err="1"/>
              <a:t>기대도수를</a:t>
            </a:r>
            <a:r>
              <a:rPr lang="ko-KR" altLang="en-US" dirty="0"/>
              <a:t> 적용한다. 20대에 대해서 관찰도수와의 차이 제곱을 </a:t>
            </a:r>
            <a:r>
              <a:rPr lang="ko-KR" altLang="en-US" dirty="0" err="1"/>
              <a:t>기대도수로</a:t>
            </a:r>
            <a:r>
              <a:rPr lang="ko-KR" altLang="en-US" dirty="0"/>
              <a:t> 나눈 값을 모두 더하고, 동일한 방법으로 다른 하위 모집단인 30대와 40대에 대해서도 값을 구한다.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8-8 :</a:t>
            </a:r>
            <a:r>
              <a:rPr lang="ko-KR" altLang="en-US" dirty="0" err="1" smtClean="0"/>
              <a:t>기대도수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120421136" descr="DRW000017a80d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28" y="2828871"/>
            <a:ext cx="1642524" cy="8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547075" y="5408609"/>
            <a:ext cx="906379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651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동질성검정의 </a:t>
            </a:r>
            <a:r>
              <a:rPr lang="ko-KR" altLang="en-US" sz="32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계산 결과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78955"/>
              </p:ext>
            </p:extLst>
          </p:nvPr>
        </p:nvGraphicFramePr>
        <p:xfrm>
          <a:off x="1464417" y="1600260"/>
          <a:ext cx="9413295" cy="4747260"/>
        </p:xfrm>
        <a:graphic>
          <a:graphicData uri="http://schemas.openxmlformats.org/drawingml/2006/table">
            <a:tbl>
              <a:tblPr/>
              <a:tblGrid>
                <a:gridCol w="2776192">
                  <a:extLst>
                    <a:ext uri="{9D8B030D-6E8A-4147-A177-3AD203B41FA5}">
                      <a16:colId xmlns:a16="http://schemas.microsoft.com/office/drawing/2014/main" val="3976561188"/>
                    </a:ext>
                  </a:extLst>
                </a:gridCol>
                <a:gridCol w="1106416">
                  <a:extLst>
                    <a:ext uri="{9D8B030D-6E8A-4147-A177-3AD203B41FA5}">
                      <a16:colId xmlns:a16="http://schemas.microsoft.com/office/drawing/2014/main" val="2097261728"/>
                    </a:ext>
                  </a:extLst>
                </a:gridCol>
                <a:gridCol w="1106416">
                  <a:extLst>
                    <a:ext uri="{9D8B030D-6E8A-4147-A177-3AD203B41FA5}">
                      <a16:colId xmlns:a16="http://schemas.microsoft.com/office/drawing/2014/main" val="1740765998"/>
                    </a:ext>
                  </a:extLst>
                </a:gridCol>
                <a:gridCol w="1106416">
                  <a:extLst>
                    <a:ext uri="{9D8B030D-6E8A-4147-A177-3AD203B41FA5}">
                      <a16:colId xmlns:a16="http://schemas.microsoft.com/office/drawing/2014/main" val="2176428574"/>
                    </a:ext>
                  </a:extLst>
                </a:gridCol>
                <a:gridCol w="1106416">
                  <a:extLst>
                    <a:ext uri="{9D8B030D-6E8A-4147-A177-3AD203B41FA5}">
                      <a16:colId xmlns:a16="http://schemas.microsoft.com/office/drawing/2014/main" val="2839013519"/>
                    </a:ext>
                  </a:extLst>
                </a:gridCol>
                <a:gridCol w="1106416">
                  <a:extLst>
                    <a:ext uri="{9D8B030D-6E8A-4147-A177-3AD203B41FA5}">
                      <a16:colId xmlns:a16="http://schemas.microsoft.com/office/drawing/2014/main" val="2500634523"/>
                    </a:ext>
                  </a:extLst>
                </a:gridCol>
                <a:gridCol w="1105023">
                  <a:extLst>
                    <a:ext uri="{9D8B030D-6E8A-4147-A177-3AD203B41FA5}">
                      <a16:colId xmlns:a16="http://schemas.microsoft.com/office/drawing/2014/main" val="3407152318"/>
                    </a:ext>
                  </a:extLst>
                </a:gridCol>
              </a:tblGrid>
              <a:tr h="285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구분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K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C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기타 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93885"/>
                  </a:ext>
                </a:extLst>
              </a:tr>
              <a:tr h="32642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20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207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117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111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81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532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575626"/>
                  </a:ext>
                </a:extLst>
              </a:tr>
              <a:tr h="326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144.92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109.80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177.46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82.07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17.75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532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713873"/>
                  </a:ext>
                </a:extLst>
              </a:tr>
              <a:tr h="326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26.59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0.47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24.89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0.0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0.17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52.14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2245"/>
                  </a:ext>
                </a:extLst>
              </a:tr>
              <a:tr h="32642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30</a:t>
                      </a: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107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104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236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109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571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209116"/>
                  </a:ext>
                </a:extLst>
              </a:tr>
              <a:tr h="326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155.55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117.85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190.47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88.09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19.05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571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74346"/>
                  </a:ext>
                </a:extLst>
              </a:tr>
              <a:tr h="326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15.15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1.63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10.89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4.96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0.86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33.49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1559"/>
                  </a:ext>
                </a:extLst>
              </a:tr>
              <a:tr h="32642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40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133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336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564036"/>
                  </a:ext>
                </a:extLst>
              </a:tr>
              <a:tr h="326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91.53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69.35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112.08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51.84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11.21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336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229466"/>
                  </a:ext>
                </a:extLst>
              </a:tr>
              <a:tr h="326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2.00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0.64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3.91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7.59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2.99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17.13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825017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8033" y="47935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동질성검정의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867" y="1165759"/>
            <a:ext cx="921592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5) 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동질성검정의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검정통계량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05612"/>
              </p:ext>
            </p:extLst>
          </p:nvPr>
        </p:nvGraphicFramePr>
        <p:xfrm>
          <a:off x="1547074" y="1680519"/>
          <a:ext cx="9487509" cy="3378352"/>
        </p:xfrm>
        <a:graphic>
          <a:graphicData uri="http://schemas.openxmlformats.org/drawingml/2006/table">
            <a:tbl>
              <a:tblPr/>
              <a:tblGrid>
                <a:gridCol w="9487509">
                  <a:extLst>
                    <a:ext uri="{9D8B030D-6E8A-4147-A177-3AD203B41FA5}">
                      <a16:colId xmlns:a16="http://schemas.microsoft.com/office/drawing/2014/main" val="3252997782"/>
                    </a:ext>
                  </a:extLst>
                </a:gridCol>
              </a:tblGrid>
              <a:tr h="3378352">
                <a:tc>
                  <a:txBody>
                    <a:bodyPr/>
                    <a:lstStyle/>
                    <a:p>
                      <a:pPr marL="2540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2540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b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식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(8.2)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2540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동질성 검정에서의 검정통계량은 자유도가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2540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행의 개수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-1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   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열의 개수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-1)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자유도를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갖는   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분포를 따른다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338928"/>
                  </a:ext>
                </a:extLst>
              </a:tr>
            </a:tbl>
          </a:graphicData>
        </a:graphic>
      </p:graphicFrame>
      <p:pic>
        <p:nvPicPr>
          <p:cNvPr id="3075" name="_x356674464" descr="DRW000017a80d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79" y="2054641"/>
            <a:ext cx="6895497" cy="103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356682024" descr="DRW000017a80d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40" y="4129664"/>
            <a:ext cx="286549" cy="3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356683968" descr="DRW000017a80d9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34" y="4167953"/>
            <a:ext cx="367164" cy="27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23154" y="3041031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 검정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1246055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 검정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 모집단에서 관찰한 두 개의 속성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범주형 변수일 때 두 변수가 서로 연관이 있는지를 검정하는 것을 독립성 검정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(test of independence)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이라고 한다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547075" y="5408609"/>
            <a:ext cx="906379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76644" y="4610397"/>
            <a:ext cx="9063790" cy="224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1)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예제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3 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데이터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Q.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위의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분할표를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보고 무엇을 알아보고 싶은가요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?</a:t>
            </a:r>
          </a:p>
          <a:p>
            <a:pPr lvl="1"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(1)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우선 남성보다 여성의 불합격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%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가 높게 나왔네요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.</a:t>
            </a:r>
          </a:p>
          <a:p>
            <a:pPr lvl="1"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(2)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그렇다면 여성이 남성보다 불합격비율이 높은 것 아닌가요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? 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lvl="1"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(3)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그 기준은 어느 정도로 차이가 나야 차이가 난다고 말할 수 있을까요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독립성검정이란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(1)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56687136" descr="DRW000017a80d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65" y="2388568"/>
            <a:ext cx="2568135" cy="2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40411"/>
              </p:ext>
            </p:extLst>
          </p:nvPr>
        </p:nvGraphicFramePr>
        <p:xfrm>
          <a:off x="2259075" y="2847001"/>
          <a:ext cx="7839535" cy="1898904"/>
        </p:xfrm>
        <a:graphic>
          <a:graphicData uri="http://schemas.openxmlformats.org/drawingml/2006/table">
            <a:tbl>
              <a:tblPr/>
              <a:tblGrid>
                <a:gridCol w="1960062">
                  <a:extLst>
                    <a:ext uri="{9D8B030D-6E8A-4147-A177-3AD203B41FA5}">
                      <a16:colId xmlns:a16="http://schemas.microsoft.com/office/drawing/2014/main" val="904106516"/>
                    </a:ext>
                  </a:extLst>
                </a:gridCol>
                <a:gridCol w="1960062">
                  <a:extLst>
                    <a:ext uri="{9D8B030D-6E8A-4147-A177-3AD203B41FA5}">
                      <a16:colId xmlns:a16="http://schemas.microsoft.com/office/drawing/2014/main" val="3076072498"/>
                    </a:ext>
                  </a:extLst>
                </a:gridCol>
                <a:gridCol w="1960062">
                  <a:extLst>
                    <a:ext uri="{9D8B030D-6E8A-4147-A177-3AD203B41FA5}">
                      <a16:colId xmlns:a16="http://schemas.microsoft.com/office/drawing/2014/main" val="4055700373"/>
                    </a:ext>
                  </a:extLst>
                </a:gridCol>
                <a:gridCol w="1959349">
                  <a:extLst>
                    <a:ext uri="{9D8B030D-6E8A-4147-A177-3AD203B41FA5}">
                      <a16:colId xmlns:a16="http://schemas.microsoft.com/office/drawing/2014/main" val="3084225346"/>
                    </a:ext>
                  </a:extLst>
                </a:gridCol>
              </a:tblGrid>
              <a:tr h="4548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남성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여성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081146"/>
                  </a:ext>
                </a:extLst>
              </a:tr>
              <a:tr h="4548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1198(44.5%)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556(30.4%)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1755(59.5%)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325426"/>
                  </a:ext>
                </a:extLst>
              </a:tr>
              <a:tr h="4548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불합격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1493(55.5%)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1278(69.4%)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2771(40.5%)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643670"/>
                  </a:ext>
                </a:extLst>
              </a:tr>
              <a:tr h="4548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2691(61.2%)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1836(38.8%)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4526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442713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547075" y="5408609"/>
            <a:ext cx="906379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05941" y="1299437"/>
            <a:ext cx="906379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2)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가설수립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독립성검정이란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92195" y="1585314"/>
            <a:ext cx="701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영가설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성별과 합격 여부는 관련이 없습니다.(서로 독립이다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대안가설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성별과 합격 여부는 관련이 있다.(서로 연관이 있다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74" name="_x254435664" descr="DRW000017a80e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84" y="2519985"/>
            <a:ext cx="5572621" cy="43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392195" y="4124470"/>
            <a:ext cx="96824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대안가설은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	</a:t>
            </a:r>
            <a:r>
              <a:rPr lang="ko-KR" altLang="ko-KR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ko-KR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표현하고</a:t>
            </a:r>
            <a:r>
              <a:rPr lang="en-US" altLang="ko-KR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두 변수가 서로 연관이 있어</a:t>
            </a:r>
            <a:r>
              <a:rPr lang="en-US" altLang="ko-KR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독립이 아닌 것으로</a:t>
            </a:r>
            <a:r>
              <a:rPr lang="en-US" altLang="ko-KR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곱사건의</a:t>
            </a:r>
            <a:r>
              <a:rPr lang="ko-KR" altLang="en-US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확률을 각 사건의 </a:t>
            </a:r>
            <a:r>
              <a:rPr lang="ko-KR" altLang="en-US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확률끼리의</a:t>
            </a:r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곱으로 나타낼 수 없음을 뜻함</a:t>
            </a:r>
            <a:r>
              <a:rPr lang="en-US" altLang="ko-KR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920" y="4149117"/>
            <a:ext cx="1133475" cy="3048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06" y="4954394"/>
            <a:ext cx="9670848" cy="157568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5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05941" y="1299437"/>
            <a:ext cx="906379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3)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검정통계량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6205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독립성검정의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계산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58723"/>
          <a:stretch/>
        </p:blipFill>
        <p:spPr>
          <a:xfrm>
            <a:off x="1501471" y="1817905"/>
            <a:ext cx="8963025" cy="319638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59" y="5075560"/>
            <a:ext cx="9670848" cy="157568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0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8033" y="47935"/>
            <a:ext cx="6205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독립성검정의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계산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51493"/>
          <a:stretch/>
        </p:blipFill>
        <p:spPr>
          <a:xfrm>
            <a:off x="1597457" y="1412615"/>
            <a:ext cx="8963025" cy="37563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16" y="5136957"/>
            <a:ext cx="9670848" cy="157568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3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8033" y="47935"/>
            <a:ext cx="6641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독립성검정의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계산 결과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21384"/>
          <a:stretch/>
        </p:blipFill>
        <p:spPr>
          <a:xfrm>
            <a:off x="1616175" y="1334075"/>
            <a:ext cx="8925589" cy="386946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119670" y="5318514"/>
            <a:ext cx="10596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각 </a:t>
            </a:r>
            <a:r>
              <a:rPr lang="en-US" altLang="ko-KR" dirty="0" err="1"/>
              <a:t>범주별로</a:t>
            </a:r>
            <a:r>
              <a:rPr lang="en-US" altLang="ko-KR" dirty="0"/>
              <a:t> </a:t>
            </a:r>
            <a:r>
              <a:rPr lang="en-US" altLang="ko-KR" dirty="0" err="1"/>
              <a:t>구한</a:t>
            </a:r>
            <a:r>
              <a:rPr lang="en-US" altLang="ko-KR" dirty="0"/>
              <a:t> </a:t>
            </a:r>
            <a:r>
              <a:rPr lang="en-US" altLang="ko-KR" dirty="0" err="1"/>
              <a:t>차이</a:t>
            </a:r>
            <a:r>
              <a:rPr lang="en-US" altLang="ko-KR" dirty="0"/>
              <a:t> </a:t>
            </a:r>
            <a:r>
              <a:rPr lang="en-US" altLang="ko-KR" dirty="0" err="1"/>
              <a:t>제곱값</a:t>
            </a:r>
            <a:r>
              <a:rPr lang="en-US" altLang="ko-KR" dirty="0"/>
              <a:t>([표 8-13]</a:t>
            </a:r>
            <a:r>
              <a:rPr lang="en-US" altLang="ko-KR" dirty="0" err="1"/>
              <a:t>에서</a:t>
            </a:r>
            <a:r>
              <a:rPr lang="en-US" altLang="ko-KR" dirty="0"/>
              <a:t> </a:t>
            </a:r>
            <a:r>
              <a:rPr lang="en-US" altLang="ko-KR" dirty="0" err="1"/>
              <a:t>음영표시</a:t>
            </a:r>
            <a:r>
              <a:rPr lang="en-US" altLang="ko-KR" dirty="0"/>
              <a:t>)을 </a:t>
            </a:r>
            <a:r>
              <a:rPr lang="en-US" altLang="ko-KR" dirty="0" err="1"/>
              <a:t>모두</a:t>
            </a:r>
            <a:r>
              <a:rPr lang="en-US" altLang="ko-KR" dirty="0"/>
              <a:t> </a:t>
            </a:r>
            <a:r>
              <a:rPr lang="en-US" altLang="ko-KR" dirty="0" err="1"/>
              <a:t>더하면</a:t>
            </a:r>
            <a:r>
              <a:rPr lang="en-US" altLang="ko-KR" dirty="0"/>
              <a:t> </a:t>
            </a:r>
            <a:r>
              <a:rPr lang="en-US" altLang="ko-KR" dirty="0" err="1"/>
              <a:t>알고자</a:t>
            </a:r>
            <a:r>
              <a:rPr lang="en-US" altLang="ko-KR" dirty="0"/>
              <a:t> </a:t>
            </a:r>
            <a:r>
              <a:rPr lang="en-US" altLang="ko-KR" dirty="0" err="1"/>
              <a:t>하는</a:t>
            </a:r>
            <a:r>
              <a:rPr lang="en-US" altLang="ko-KR" dirty="0"/>
              <a:t> </a:t>
            </a:r>
            <a:r>
              <a:rPr lang="en-US" altLang="ko-KR" dirty="0" err="1"/>
              <a:t>검정통계량이</a:t>
            </a:r>
            <a:r>
              <a:rPr lang="en-US" altLang="ko-KR" dirty="0"/>
              <a:t> </a:t>
            </a:r>
            <a:r>
              <a:rPr lang="en-US" altLang="ko-KR" dirty="0" err="1"/>
              <a:t>된다</a:t>
            </a:r>
            <a:r>
              <a:rPr lang="en-US" altLang="ko-KR" dirty="0"/>
              <a:t>. </a:t>
            </a:r>
            <a:r>
              <a:rPr lang="en-US" altLang="ko-KR" dirty="0" err="1"/>
              <a:t>예제에서는</a:t>
            </a:r>
            <a:r>
              <a:rPr lang="en-US" altLang="ko-KR" dirty="0"/>
              <a:t> 22.89+33.56+14.50+21.26≃92.21이다. (이 </a:t>
            </a:r>
            <a:r>
              <a:rPr lang="en-US" altLang="ko-KR" dirty="0" err="1"/>
              <a:t>과정은</a:t>
            </a:r>
            <a:r>
              <a:rPr lang="en-US" altLang="ko-KR" dirty="0"/>
              <a:t> </a:t>
            </a:r>
            <a:r>
              <a:rPr lang="en-US" altLang="ko-KR" dirty="0" err="1"/>
              <a:t>동질성</a:t>
            </a:r>
            <a:r>
              <a:rPr lang="en-US" altLang="ko-KR" dirty="0"/>
              <a:t> </a:t>
            </a:r>
            <a:r>
              <a:rPr lang="en-US" altLang="ko-KR" dirty="0" err="1"/>
              <a:t>검정과</a:t>
            </a:r>
            <a:r>
              <a:rPr lang="en-US" altLang="ko-KR" dirty="0"/>
              <a:t> </a:t>
            </a:r>
            <a:r>
              <a:rPr lang="en-US" altLang="ko-KR" dirty="0" err="1"/>
              <a:t>같으므로</a:t>
            </a:r>
            <a:r>
              <a:rPr lang="en-US" altLang="ko-KR" dirty="0"/>
              <a:t> </a:t>
            </a:r>
            <a:r>
              <a:rPr lang="en-US" altLang="ko-KR" dirty="0" err="1"/>
              <a:t>코드만</a:t>
            </a:r>
            <a:r>
              <a:rPr lang="en-US" altLang="ko-KR" dirty="0"/>
              <a:t> </a:t>
            </a:r>
            <a:r>
              <a:rPr lang="en-US" altLang="ko-KR" dirty="0" err="1"/>
              <a:t>수정해서</a:t>
            </a:r>
            <a:r>
              <a:rPr lang="en-US" altLang="ko-KR" dirty="0"/>
              <a:t> </a:t>
            </a:r>
            <a:r>
              <a:rPr lang="en-US" altLang="ko-KR" dirty="0" err="1"/>
              <a:t>돌릴</a:t>
            </a:r>
            <a:r>
              <a:rPr lang="en-US" altLang="ko-KR" dirty="0"/>
              <a:t> 수 </a:t>
            </a:r>
            <a:r>
              <a:rPr lang="en-US" altLang="ko-KR" dirty="0" err="1"/>
              <a:t>있다</a:t>
            </a:r>
            <a:r>
              <a:rPr lang="en-US" altLang="ko-KR" dirty="0"/>
              <a:t>.)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65720" y="930195"/>
            <a:ext cx="1059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계산결과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8033" y="47935"/>
            <a:ext cx="6641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독립성검정의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계산 결과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52230"/>
          <a:stretch/>
        </p:blipFill>
        <p:spPr>
          <a:xfrm>
            <a:off x="1495231" y="1873261"/>
            <a:ext cx="9648336" cy="18247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76267" y="3474438"/>
            <a:ext cx="9886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 검정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하위 모집단 사이 특정 변수에 대한 분포의 동질성을 검정하는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 검정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 사이의 연관성을 검정하는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것.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검정이지만 같은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분할표의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형태를 하고 있다.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기대도수를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구하는 과정이 가설에 따라 계산의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중간과정만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다르고 검정통계량을 사용하여 동질성 검정이나 독립성 검정은 모두 분포를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따른는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검정통계량을 사용하는 것은 같다.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그러나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검정통계량을 구하는 과정이 같을 뿐이므로 각 검정을 실시하는 배경은 다르므로 원하는 검정을 잘 선택하여 검정을 수행해야 한다.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054863"/>
            <a:ext cx="112460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Section 01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적합도 검정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수준별 비율 검정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1.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범주형 자료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000" dirty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lang="en-US" altLang="ko-KR" sz="2000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ategorical data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 값이 나타내는 크기보다 자료가 나타내는 의미를 사용하는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측정된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단위가 여러 범주들의 집합으로 구성되어 있는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명목형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자료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000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nominal data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단지 분류만 있는 자료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순서가 없는 범주형 자료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M,W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거주지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…),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취업유무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Y,N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혈액형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A,B,O,AB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800100" lvl="1" indent="-342900" fontAlgn="base">
              <a:lnSpc>
                <a:spcPct val="150000"/>
              </a:lnSpc>
              <a:buAutoNum type="arabicParenR" startAt="3"/>
            </a:pP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순서형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자료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000" dirty="0" smtClean="0">
                <a:latin typeface="Berlin Sans FB" panose="020E0602020502020306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ordinal data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척도가 있는 자료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학교생활 만족도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매우 </a:t>
            </a:r>
            <a:r>
              <a:rPr lang="ko-KR" altLang="en-US" dirty="0"/>
              <a:t>만족</a:t>
            </a:r>
            <a:r>
              <a:rPr lang="en-US" altLang="ko-KR" dirty="0"/>
              <a:t>, </a:t>
            </a:r>
            <a:r>
              <a:rPr lang="ko-KR" altLang="en-US" dirty="0"/>
              <a:t>만족</a:t>
            </a:r>
            <a:r>
              <a:rPr lang="en-US" altLang="ko-KR" dirty="0"/>
              <a:t>, </a:t>
            </a:r>
            <a:r>
              <a:rPr lang="ko-KR" altLang="en-US" dirty="0"/>
              <a:t>보통</a:t>
            </a:r>
            <a:r>
              <a:rPr lang="en-US" altLang="ko-KR" dirty="0"/>
              <a:t>, </a:t>
            </a:r>
            <a:r>
              <a:rPr lang="ko-KR" altLang="en-US" dirty="0"/>
              <a:t>불만족</a:t>
            </a:r>
            <a:r>
              <a:rPr lang="en-US" altLang="ko-KR" dirty="0"/>
              <a:t>, </a:t>
            </a:r>
            <a:r>
              <a:rPr lang="ko-KR" altLang="en-US" dirty="0" err="1"/>
              <a:t>매우불만족</a:t>
            </a:r>
            <a:r>
              <a:rPr lang="en-US" altLang="ko-KR" dirty="0"/>
              <a:t>), </a:t>
            </a:r>
            <a:r>
              <a:rPr lang="ko-KR" altLang="en-US" dirty="0" err="1"/>
              <a:t>제품평점</a:t>
            </a:r>
            <a:r>
              <a:rPr lang="en-US" altLang="ko-KR" dirty="0"/>
              <a:t>(1,2,3,4,5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범주형 자료분석 용어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83757" y="6056363"/>
            <a:ext cx="906379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범주형 </a:t>
            </a:r>
            <a:r>
              <a:rPr lang="ko-KR" altLang="en-US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자료분석은</a:t>
            </a:r>
            <a:r>
              <a:rPr lang="ko-KR" altLang="en-US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직접 계산을 할 수 없는 질적 자료가 있을 경우 실시할 수 있는 분석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23154" y="3041031"/>
            <a:ext cx="22958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 검정</a:t>
            </a:r>
            <a:endParaRPr lang="en-US" altLang="ko-KR" sz="3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</a:t>
            </a:r>
            <a:r>
              <a:rPr lang="ko-KR" altLang="en-US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204300" y="2450213"/>
            <a:ext cx="9749339" cy="286232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err="1" smtClean="0"/>
              <a:t>sns.c</a:t>
            </a:r>
            <a:r>
              <a:rPr lang="en-US" altLang="ko-KR" b="1" dirty="0" smtClean="0"/>
              <a:t> </a:t>
            </a:r>
            <a:r>
              <a:rPr lang="en-US" altLang="ko-KR" b="1" dirty="0"/>
              <a:t>&lt;- read.csv("./data/snsbyage.csv", header=T, </a:t>
            </a:r>
            <a:r>
              <a:rPr lang="en-US" altLang="ko-KR" b="1" dirty="0" err="1"/>
              <a:t>stringsAsFactors</a:t>
            </a:r>
            <a:r>
              <a:rPr lang="en-US" altLang="ko-KR" b="1" dirty="0"/>
              <a:t>=FALSE)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 err="1"/>
              <a:t>str</a:t>
            </a:r>
            <a:r>
              <a:rPr lang="en-US" altLang="ko-KR" b="1" dirty="0"/>
              <a:t>( </a:t>
            </a:r>
            <a:r>
              <a:rPr lang="en-US" altLang="ko-KR" b="1" dirty="0" err="1"/>
              <a:t>sns.c</a:t>
            </a:r>
            <a:r>
              <a:rPr lang="en-US" altLang="ko-KR" b="1" dirty="0"/>
              <a:t> ) #</a:t>
            </a:r>
            <a:r>
              <a:rPr lang="ko-KR" altLang="en-US" b="1" dirty="0"/>
              <a:t>데이터의 주소는 각자의 환경에 맞게 변경한다</a:t>
            </a:r>
            <a:r>
              <a:rPr lang="en-US" altLang="ko-KR" b="1" dirty="0"/>
              <a:t>.</a:t>
            </a:r>
            <a:endParaRPr lang="ko-KR" altLang="en-US" dirty="0"/>
          </a:p>
          <a:p>
            <a:pPr fontAlgn="base"/>
            <a:r>
              <a:rPr lang="en-US" altLang="ko-KR" b="1" dirty="0" err="1"/>
              <a:t>sns.c</a:t>
            </a:r>
            <a:r>
              <a:rPr lang="en-US" altLang="ko-KR" b="1" dirty="0"/>
              <a:t> &lt;- transform(</a:t>
            </a:r>
            <a:r>
              <a:rPr lang="en-US" altLang="ko-KR" b="1" dirty="0" err="1"/>
              <a:t>sns.c</a:t>
            </a:r>
            <a:r>
              <a:rPr lang="en-US" altLang="ko-KR" b="1" dirty="0"/>
              <a:t>, </a:t>
            </a:r>
            <a:r>
              <a:rPr lang="en-US" altLang="ko-KR" b="1" dirty="0" err="1"/>
              <a:t>age.c</a:t>
            </a:r>
            <a:r>
              <a:rPr lang="en-US" altLang="ko-KR" b="1" dirty="0"/>
              <a:t> = </a:t>
            </a:r>
            <a:endParaRPr lang="en-US" altLang="ko-KR" dirty="0"/>
          </a:p>
          <a:p>
            <a:pPr fontAlgn="base"/>
            <a:r>
              <a:rPr lang="en-US" altLang="ko-KR" b="1" dirty="0"/>
              <a:t>factor(age, levels=c(1, 2, 3), </a:t>
            </a:r>
            <a:endParaRPr lang="en-US" altLang="ko-KR" dirty="0"/>
          </a:p>
          <a:p>
            <a:pPr fontAlgn="base"/>
            <a:r>
              <a:rPr lang="en-US" altLang="ko-KR" b="1" dirty="0"/>
              <a:t>labels=c("20</a:t>
            </a:r>
            <a:r>
              <a:rPr lang="ko-KR" altLang="en-US" b="1" dirty="0"/>
              <a:t>대</a:t>
            </a:r>
            <a:r>
              <a:rPr lang="en-US" altLang="ko-KR" b="1" dirty="0"/>
              <a:t>", "30</a:t>
            </a:r>
            <a:r>
              <a:rPr lang="ko-KR" altLang="en-US" b="1" dirty="0"/>
              <a:t>대</a:t>
            </a:r>
            <a:r>
              <a:rPr lang="en-US" altLang="ko-KR" b="1" dirty="0"/>
              <a:t>", "40</a:t>
            </a:r>
            <a:r>
              <a:rPr lang="ko-KR" altLang="en-US" b="1" dirty="0"/>
              <a:t>대</a:t>
            </a:r>
            <a:r>
              <a:rPr lang="en-US" altLang="ko-KR" b="1" dirty="0"/>
              <a:t>")))</a:t>
            </a:r>
            <a:endParaRPr lang="ko-KR" altLang="en-US" dirty="0"/>
          </a:p>
          <a:p>
            <a:pPr fontAlgn="base"/>
            <a:r>
              <a:rPr lang="en-US" altLang="ko-KR" b="1" dirty="0" err="1"/>
              <a:t>sns.c</a:t>
            </a:r>
            <a:r>
              <a:rPr lang="en-US" altLang="ko-KR" b="1" dirty="0"/>
              <a:t> &lt;- transform(</a:t>
            </a:r>
            <a:r>
              <a:rPr lang="en-US" altLang="ko-KR" b="1" dirty="0" err="1"/>
              <a:t>sns.c</a:t>
            </a:r>
            <a:r>
              <a:rPr lang="en-US" altLang="ko-KR" b="1" dirty="0"/>
              <a:t>, </a:t>
            </a:r>
            <a:r>
              <a:rPr lang="en-US" altLang="ko-KR" b="1" dirty="0" err="1"/>
              <a:t>service.c</a:t>
            </a:r>
            <a:r>
              <a:rPr lang="en-US" altLang="ko-KR" b="1" dirty="0"/>
              <a:t> = </a:t>
            </a:r>
            <a:endParaRPr lang="en-US" altLang="ko-KR" dirty="0"/>
          </a:p>
          <a:p>
            <a:pPr fontAlgn="base"/>
            <a:r>
              <a:rPr lang="en-US" altLang="ko-KR" b="1" dirty="0"/>
              <a:t>factor(service, levels=c("F", "T", "K", "C", "E"), </a:t>
            </a:r>
            <a:endParaRPr lang="en-US" altLang="ko-KR" dirty="0"/>
          </a:p>
          <a:p>
            <a:pPr fontAlgn="base"/>
            <a:r>
              <a:rPr lang="en-US" altLang="ko-KR" b="1" dirty="0"/>
              <a:t>ordered=TRUE</a:t>
            </a:r>
            <a:r>
              <a:rPr lang="en-US" altLang="ko-KR" b="1" dirty="0" smtClean="0"/>
              <a:t>))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b="1" dirty="0"/>
              <a:t>#</a:t>
            </a:r>
            <a:r>
              <a:rPr lang="ko-KR" altLang="en-US" b="1" dirty="0"/>
              <a:t>여기까지 데이터 세팅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7007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동질성검정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구하기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867" y="1165759"/>
            <a:ext cx="921592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R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활용한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동질성검정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실습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547075" y="5408609"/>
            <a:ext cx="906379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7007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32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동질성검정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구하기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6103" y="2100241"/>
            <a:ext cx="9577463" cy="36933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err="1"/>
              <a:t>c.tab</a:t>
            </a:r>
            <a:r>
              <a:rPr lang="en-US" altLang="ko-KR" b="1" dirty="0"/>
              <a:t> &lt;- table(</a:t>
            </a:r>
            <a:r>
              <a:rPr lang="en-US" altLang="ko-KR" b="1" dirty="0" err="1"/>
              <a:t>sns.c$age.c</a:t>
            </a:r>
            <a:r>
              <a:rPr lang="en-US" altLang="ko-KR" b="1" dirty="0"/>
              <a:t>, </a:t>
            </a:r>
            <a:r>
              <a:rPr lang="en-US" altLang="ko-KR" b="1" dirty="0" err="1"/>
              <a:t>sns.c$service.c</a:t>
            </a:r>
            <a:r>
              <a:rPr lang="en-US" altLang="ko-KR" b="1" dirty="0"/>
              <a:t>)</a:t>
            </a:r>
            <a:endParaRPr lang="en-US" altLang="ko-KR" dirty="0"/>
          </a:p>
          <a:p>
            <a:pPr fontAlgn="base"/>
            <a:r>
              <a:rPr lang="en-US" altLang="ko-KR" b="1" dirty="0"/>
              <a:t>(</a:t>
            </a:r>
            <a:r>
              <a:rPr lang="en-US" altLang="ko-KR" b="1" dirty="0" err="1"/>
              <a:t>a.n</a:t>
            </a:r>
            <a:r>
              <a:rPr lang="en-US" altLang="ko-KR" b="1" dirty="0"/>
              <a:t> &lt;- </a:t>
            </a:r>
            <a:r>
              <a:rPr lang="en-US" altLang="ko-KR" b="1" dirty="0" err="1"/>
              <a:t>margin.table</a:t>
            </a:r>
            <a:r>
              <a:rPr lang="en-US" altLang="ko-KR" b="1" dirty="0"/>
              <a:t>(</a:t>
            </a:r>
            <a:r>
              <a:rPr lang="en-US" altLang="ko-KR" b="1" dirty="0" err="1"/>
              <a:t>c.tab</a:t>
            </a:r>
            <a:r>
              <a:rPr lang="en-US" altLang="ko-KR" b="1" dirty="0"/>
              <a:t>, margin=1))</a:t>
            </a:r>
            <a:endParaRPr lang="en-US" altLang="ko-KR" dirty="0"/>
          </a:p>
          <a:p>
            <a:pPr fontAlgn="base"/>
            <a:r>
              <a:rPr lang="en-US" altLang="ko-KR" b="1" dirty="0"/>
              <a:t>(</a:t>
            </a:r>
            <a:r>
              <a:rPr lang="en-US" altLang="ko-KR" b="1" dirty="0" err="1"/>
              <a:t>s.n</a:t>
            </a:r>
            <a:r>
              <a:rPr lang="en-US" altLang="ko-KR" b="1" dirty="0"/>
              <a:t> &lt;- </a:t>
            </a:r>
            <a:r>
              <a:rPr lang="en-US" altLang="ko-KR" b="1" dirty="0" err="1"/>
              <a:t>margin.table</a:t>
            </a:r>
            <a:r>
              <a:rPr lang="en-US" altLang="ko-KR" b="1" dirty="0"/>
              <a:t>(</a:t>
            </a:r>
            <a:r>
              <a:rPr lang="en-US" altLang="ko-KR" b="1" dirty="0" err="1"/>
              <a:t>c.tab</a:t>
            </a:r>
            <a:r>
              <a:rPr lang="en-US" altLang="ko-KR" b="1" dirty="0"/>
              <a:t>, margin=2))</a:t>
            </a:r>
            <a:endParaRPr lang="en-US" altLang="ko-KR" dirty="0"/>
          </a:p>
          <a:p>
            <a:pPr fontAlgn="base"/>
            <a:r>
              <a:rPr lang="en-US" altLang="ko-KR" b="1" dirty="0"/>
              <a:t>(</a:t>
            </a:r>
            <a:r>
              <a:rPr lang="en-US" altLang="ko-KR" b="1" dirty="0" err="1"/>
              <a:t>s.p</a:t>
            </a:r>
            <a:r>
              <a:rPr lang="en-US" altLang="ko-KR" b="1" dirty="0"/>
              <a:t> &lt;- </a:t>
            </a:r>
            <a:r>
              <a:rPr lang="en-US" altLang="ko-KR" b="1" dirty="0" err="1"/>
              <a:t>s.n</a:t>
            </a:r>
            <a:r>
              <a:rPr lang="en-US" altLang="ko-KR" b="1" dirty="0"/>
              <a:t> / </a:t>
            </a:r>
            <a:r>
              <a:rPr lang="en-US" altLang="ko-KR" b="1" dirty="0" err="1"/>
              <a:t>margin.table</a:t>
            </a:r>
            <a:r>
              <a:rPr lang="en-US" altLang="ko-KR" b="1" dirty="0"/>
              <a:t>(</a:t>
            </a:r>
            <a:r>
              <a:rPr lang="en-US" altLang="ko-KR" b="1" dirty="0" err="1"/>
              <a:t>c.tab</a:t>
            </a:r>
            <a:r>
              <a:rPr lang="en-US" altLang="ko-KR" b="1" dirty="0"/>
              <a:t>))</a:t>
            </a:r>
            <a:endParaRPr lang="en-US" altLang="ko-KR" dirty="0"/>
          </a:p>
          <a:p>
            <a:pPr fontAlgn="base"/>
            <a:r>
              <a:rPr lang="en-US" altLang="ko-KR" b="1" dirty="0"/>
              <a:t>(expected &lt;- </a:t>
            </a:r>
            <a:r>
              <a:rPr lang="en-US" altLang="ko-KR" b="1" dirty="0" err="1"/>
              <a:t>a.n</a:t>
            </a:r>
            <a:r>
              <a:rPr lang="en-US" altLang="ko-KR" b="1" dirty="0"/>
              <a:t> %*% t(</a:t>
            </a:r>
            <a:r>
              <a:rPr lang="en-US" altLang="ko-KR" b="1" dirty="0" err="1"/>
              <a:t>s.p</a:t>
            </a:r>
            <a:r>
              <a:rPr lang="en-US" altLang="ko-KR" b="1" dirty="0" smtClean="0"/>
              <a:t>))  # %*% : </a:t>
            </a:r>
            <a:r>
              <a:rPr lang="ko-KR" altLang="en-US" b="1" dirty="0" smtClean="0"/>
              <a:t>행렬의 곱셈</a:t>
            </a:r>
            <a:endParaRPr lang="en-US" altLang="ko-KR" b="1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b="1" dirty="0"/>
              <a:t>#</a:t>
            </a:r>
            <a:r>
              <a:rPr lang="ko-KR" altLang="en-US" b="1" dirty="0" err="1"/>
              <a:t>기대도수</a:t>
            </a:r>
            <a:r>
              <a:rPr lang="ko-KR" altLang="en-US" b="1" dirty="0"/>
              <a:t> </a:t>
            </a:r>
            <a:r>
              <a:rPr lang="ko-KR" altLang="en-US" b="1" dirty="0" smtClean="0"/>
              <a:t>구하기</a:t>
            </a:r>
            <a:endParaRPr lang="en-US" altLang="ko-KR" b="1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b="1" dirty="0"/>
              <a:t>&gt; </a:t>
            </a:r>
            <a:r>
              <a:rPr lang="en-US" altLang="ko-KR" b="1" dirty="0" err="1"/>
              <a:t>a.n</a:t>
            </a:r>
            <a:endParaRPr lang="en-US" altLang="ko-KR" dirty="0"/>
          </a:p>
          <a:p>
            <a:pPr fontAlgn="base"/>
            <a:r>
              <a:rPr lang="en-US" altLang="ko-KR" b="1" dirty="0"/>
              <a:t>20</a:t>
            </a:r>
            <a:r>
              <a:rPr lang="ko-KR" altLang="en-US" b="1" dirty="0"/>
              <a:t>대 </a:t>
            </a:r>
            <a:r>
              <a:rPr lang="en-US" altLang="ko-KR" b="1" dirty="0"/>
              <a:t>30</a:t>
            </a:r>
            <a:r>
              <a:rPr lang="ko-KR" altLang="en-US" b="1" dirty="0"/>
              <a:t>대 </a:t>
            </a:r>
            <a:r>
              <a:rPr lang="en-US" altLang="ko-KR" b="1" dirty="0"/>
              <a:t>40</a:t>
            </a:r>
            <a:r>
              <a:rPr lang="ko-KR" altLang="en-US" b="1" dirty="0"/>
              <a:t>대 </a:t>
            </a:r>
            <a:endParaRPr lang="ko-KR" altLang="en-US" dirty="0"/>
          </a:p>
          <a:p>
            <a:pPr fontAlgn="base"/>
            <a:r>
              <a:rPr lang="en-US" altLang="ko-KR" b="1" dirty="0"/>
              <a:t>532 571 336 </a:t>
            </a:r>
            <a:endParaRPr lang="en-US" altLang="ko-KR" b="1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b="1" dirty="0"/>
              <a:t>#</a:t>
            </a:r>
            <a:r>
              <a:rPr lang="ko-KR" altLang="en-US" b="1" dirty="0"/>
              <a:t>연령대별 사용자 수</a:t>
            </a:r>
            <a:r>
              <a:rPr lang="en-US" altLang="ko-KR" b="1" dirty="0"/>
              <a:t>(</a:t>
            </a:r>
            <a:r>
              <a:rPr lang="ko-KR" altLang="en-US" b="1" dirty="0"/>
              <a:t>연령대별 표본 수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210" y="1306625"/>
            <a:ext cx="1856598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직접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코딩해보기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8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547075" y="5408609"/>
            <a:ext cx="906379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7007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32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동질성검정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구하기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4702" y="1874661"/>
            <a:ext cx="9888865" cy="397031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fontAlgn="base"/>
            <a:r>
              <a:rPr lang="en-US" altLang="ko-KR" b="1" dirty="0"/>
              <a:t>&gt; </a:t>
            </a:r>
            <a:r>
              <a:rPr lang="en-US" altLang="ko-KR" b="1" dirty="0" err="1"/>
              <a:t>s.n</a:t>
            </a:r>
            <a:endParaRPr lang="en-US" altLang="ko-KR" dirty="0"/>
          </a:p>
          <a:p>
            <a:pPr lvl="1" fontAlgn="base"/>
            <a:r>
              <a:rPr lang="en-US" altLang="ko-KR" b="1" dirty="0"/>
              <a:t>F </a:t>
            </a:r>
            <a:r>
              <a:rPr lang="en-US" altLang="ko-KR" b="1" dirty="0" smtClean="0"/>
              <a:t>     T    K    C    </a:t>
            </a:r>
            <a:r>
              <a:rPr lang="en-US" altLang="ko-KR" b="1" dirty="0"/>
              <a:t>E </a:t>
            </a:r>
            <a:endParaRPr lang="en-US" altLang="ko-KR" dirty="0"/>
          </a:p>
          <a:p>
            <a:pPr lvl="1" fontAlgn="base"/>
            <a:r>
              <a:rPr lang="en-US" altLang="ko-KR" b="1" dirty="0"/>
              <a:t>392 297 480 222 48 </a:t>
            </a:r>
            <a:endParaRPr lang="en-US" altLang="ko-KR" dirty="0"/>
          </a:p>
          <a:p>
            <a:pPr lvl="1" fontAlgn="base"/>
            <a:r>
              <a:rPr lang="en-US" altLang="ko-KR" b="1" dirty="0"/>
              <a:t>&gt; </a:t>
            </a:r>
            <a:r>
              <a:rPr lang="en-US" altLang="ko-KR" b="1" dirty="0" err="1"/>
              <a:t>s.p</a:t>
            </a:r>
            <a:endParaRPr lang="en-US" altLang="ko-KR" dirty="0"/>
          </a:p>
          <a:p>
            <a:pPr lvl="1" fontAlgn="base"/>
            <a:r>
              <a:rPr lang="en-US" altLang="ko-KR" b="1" dirty="0"/>
              <a:t>F </a:t>
            </a:r>
            <a:r>
              <a:rPr lang="en-US" altLang="ko-KR" b="1" dirty="0" smtClean="0"/>
              <a:t>                   T             K            C              </a:t>
            </a:r>
            <a:r>
              <a:rPr lang="en-US" altLang="ko-KR" b="1" dirty="0"/>
              <a:t>E </a:t>
            </a:r>
            <a:endParaRPr lang="en-US" altLang="ko-KR" dirty="0"/>
          </a:p>
          <a:p>
            <a:pPr lvl="1" fontAlgn="base"/>
            <a:r>
              <a:rPr lang="en-US" altLang="ko-KR" b="1" dirty="0"/>
              <a:t>0.2724114 0.2063933 0.3335650 0.1542738 0.0333565 </a:t>
            </a:r>
            <a:endParaRPr lang="en-US" altLang="ko-KR" dirty="0"/>
          </a:p>
          <a:p>
            <a:pPr lvl="1" fontAlgn="base"/>
            <a:r>
              <a:rPr lang="en-US" altLang="ko-KR" b="1" dirty="0"/>
              <a:t>#</a:t>
            </a:r>
            <a:r>
              <a:rPr lang="ko-KR" altLang="en-US" b="1" dirty="0" err="1"/>
              <a:t>서비스별</a:t>
            </a:r>
            <a:r>
              <a:rPr lang="ko-KR" altLang="en-US" b="1" dirty="0"/>
              <a:t> 이용자 수와 </a:t>
            </a:r>
            <a:r>
              <a:rPr lang="ko-KR" altLang="en-US" b="1" dirty="0" err="1"/>
              <a:t>서비스별</a:t>
            </a:r>
            <a:r>
              <a:rPr lang="ko-KR" altLang="en-US" b="1" dirty="0"/>
              <a:t> 이용자 수의 비율</a:t>
            </a:r>
            <a:endParaRPr lang="ko-KR" altLang="en-US" dirty="0"/>
          </a:p>
          <a:p>
            <a:pPr lvl="1" fontAlgn="base"/>
            <a:r>
              <a:rPr lang="en-US" altLang="ko-KR" b="1" dirty="0"/>
              <a:t>&gt; round(expected,2) </a:t>
            </a:r>
            <a:endParaRPr lang="en-US" altLang="ko-KR" dirty="0"/>
          </a:p>
          <a:p>
            <a:pPr lvl="1" fontAlgn="base"/>
            <a:r>
              <a:rPr lang="en-US" altLang="ko-KR" b="1" dirty="0" smtClean="0"/>
              <a:t>	     F         T        K        C      </a:t>
            </a:r>
            <a:r>
              <a:rPr lang="en-US" altLang="ko-KR" b="1" dirty="0"/>
              <a:t>E</a:t>
            </a:r>
            <a:endParaRPr lang="en-US" altLang="ko-KR" dirty="0"/>
          </a:p>
          <a:p>
            <a:pPr lvl="1" fontAlgn="base"/>
            <a:r>
              <a:rPr lang="en-US" altLang="ko-KR" b="1" dirty="0"/>
              <a:t>20</a:t>
            </a:r>
            <a:r>
              <a:rPr lang="ko-KR" altLang="en-US" b="1" dirty="0"/>
              <a:t>대 </a:t>
            </a:r>
            <a:r>
              <a:rPr lang="en-US" altLang="ko-KR" b="1" dirty="0"/>
              <a:t>144.92 109.80 177.46 82.07 17.75</a:t>
            </a:r>
            <a:endParaRPr lang="ko-KR" altLang="en-US" dirty="0"/>
          </a:p>
          <a:p>
            <a:pPr lvl="1" fontAlgn="base"/>
            <a:r>
              <a:rPr lang="en-US" altLang="ko-KR" b="1" dirty="0"/>
              <a:t>30</a:t>
            </a:r>
            <a:r>
              <a:rPr lang="ko-KR" altLang="en-US" b="1" dirty="0"/>
              <a:t>대 </a:t>
            </a:r>
            <a:r>
              <a:rPr lang="en-US" altLang="ko-KR" b="1" dirty="0"/>
              <a:t>155.55 117.85 190.47 88.09 19.05</a:t>
            </a:r>
            <a:endParaRPr lang="ko-KR" altLang="en-US" dirty="0"/>
          </a:p>
          <a:p>
            <a:pPr lvl="1" fontAlgn="base"/>
            <a:r>
              <a:rPr lang="en-US" altLang="ko-KR" b="1" dirty="0"/>
              <a:t>40</a:t>
            </a:r>
            <a:r>
              <a:rPr lang="ko-KR" altLang="en-US" b="1" dirty="0"/>
              <a:t>대 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91.53  69.35 112.08 </a:t>
            </a:r>
            <a:r>
              <a:rPr lang="en-US" altLang="ko-KR" b="1" dirty="0"/>
              <a:t>51.84 </a:t>
            </a:r>
            <a:r>
              <a:rPr lang="en-US" altLang="ko-KR" b="1" dirty="0" smtClean="0"/>
              <a:t>11.21</a:t>
            </a:r>
          </a:p>
          <a:p>
            <a:pPr lvl="1" fontAlgn="base"/>
            <a:endParaRPr lang="ko-KR" altLang="en-US" dirty="0"/>
          </a:p>
          <a:p>
            <a:pPr lvl="1" fontAlgn="base"/>
            <a:r>
              <a:rPr lang="en-US" altLang="ko-KR" b="1" dirty="0"/>
              <a:t>#</a:t>
            </a:r>
            <a:r>
              <a:rPr lang="ko-KR" altLang="en-US" b="1" dirty="0"/>
              <a:t>자료로부터 구한 </a:t>
            </a:r>
            <a:r>
              <a:rPr lang="ko-KR" altLang="en-US" b="1" dirty="0" err="1"/>
              <a:t>기대도수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8033" y="47935"/>
            <a:ext cx="4009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직접 계산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867" y="1165759"/>
            <a:ext cx="921592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연령대별 서비스 이용률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321"/>
              </p:ext>
            </p:extLst>
          </p:nvPr>
        </p:nvGraphicFramePr>
        <p:xfrm>
          <a:off x="1335215" y="1680519"/>
          <a:ext cx="9808352" cy="5032126"/>
        </p:xfrm>
        <a:graphic>
          <a:graphicData uri="http://schemas.openxmlformats.org/drawingml/2006/table">
            <a:tbl>
              <a:tblPr/>
              <a:tblGrid>
                <a:gridCol w="9808352">
                  <a:extLst>
                    <a:ext uri="{9D8B030D-6E8A-4147-A177-3AD203B41FA5}">
                      <a16:colId xmlns:a16="http://schemas.microsoft.com/office/drawing/2014/main" val="3252997782"/>
                    </a:ext>
                  </a:extLst>
                </a:gridCol>
              </a:tblGrid>
              <a:tr h="5032126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o.e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&lt;-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c.tab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-expected)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T K C E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62.077137 7.198749 -66.456567 -1.073662 -1.745657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-48.546908 -13.850591 45.534399 20.909659 -4.046560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-13.530229 6.651842 20.922168 –19.835997 5.792217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(t.t &lt;- sum( 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o.e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)^2 / expected ))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102.752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검정통계량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구하기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qchisq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(0.95,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=8)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15.50731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자유도가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분포에서 오른쪽 한쪽 검정의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임계값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기각역은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&gt;15.50731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영역인 것이다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1-pchisq(t.t,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=8)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0</a:t>
                      </a:r>
                    </a:p>
                    <a:p>
                      <a:pPr fontAlgn="base" latinLnBrk="1"/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가까운 값을 나타낸다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33892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8033" y="47935"/>
            <a:ext cx="4406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함수로 계산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867" y="1165759"/>
            <a:ext cx="921592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연령대별 서비스 이용률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직접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코딩해보기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62867"/>
              </p:ext>
            </p:extLst>
          </p:nvPr>
        </p:nvGraphicFramePr>
        <p:xfrm>
          <a:off x="1547074" y="1680519"/>
          <a:ext cx="9596493" cy="4424934"/>
        </p:xfrm>
        <a:graphic>
          <a:graphicData uri="http://schemas.openxmlformats.org/drawingml/2006/table">
            <a:tbl>
              <a:tblPr/>
              <a:tblGrid>
                <a:gridCol w="9596493">
                  <a:extLst>
                    <a:ext uri="{9D8B030D-6E8A-4147-A177-3AD203B41FA5}">
                      <a16:colId xmlns:a16="http://schemas.microsoft.com/office/drawing/2014/main" val="3252997782"/>
                    </a:ext>
                  </a:extLst>
                </a:gridCol>
              </a:tblGrid>
              <a:tr h="3378352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chisq.test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c.tab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Pearson's Chi-squared test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c.tab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X-squared = 102.75,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8, p-value &lt; 2.2e-16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#R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내부함수인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chisq.test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계산과정을 대신할 수 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#2.2e-16 = 0.00000000000000022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가깝다고 볼 수 있는 것이다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addmargins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chisq.test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c.tab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)$expected)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T K C E Sum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144.92286 109.80125 177.4566 82.07366 17.74566 532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155.54691 117.85059 190.4656 88.09034 19.04656 571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91.53023 69.34816 112.0778 51.83600 11.20778 336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392.00000 297.00000 480.0000 222.00000 48.00000 1439</a:t>
                      </a:r>
                    </a:p>
                    <a:p>
                      <a:pPr fontAlgn="base" latinLnBrk="1"/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chisq.test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안에서 계산된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영가설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하에 나온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기대도수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테이블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33892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8033" y="47935"/>
                <a:ext cx="74851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 상에서 </a:t>
                </a:r>
                <a:r>
                  <a:rPr lang="ko-KR" altLang="en-US" sz="3200" dirty="0" err="1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유의확률을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그래프로 표현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7485191" cy="584775"/>
              </a:xfrm>
              <a:prstGeom prst="rect">
                <a:avLst/>
              </a:prstGeom>
              <a:blipFill>
                <a:blip r:embed="rId3"/>
                <a:stretch>
                  <a:fillRect t="-14583" r="-1141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242867" y="1165759"/>
            <a:ext cx="921592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연령대별 서비스 이용률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89531"/>
              </p:ext>
            </p:extLst>
          </p:nvPr>
        </p:nvGraphicFramePr>
        <p:xfrm>
          <a:off x="1547074" y="1680519"/>
          <a:ext cx="9596493" cy="4973574"/>
        </p:xfrm>
        <a:graphic>
          <a:graphicData uri="http://schemas.openxmlformats.org/drawingml/2006/table">
            <a:tbl>
              <a:tblPr/>
              <a:tblGrid>
                <a:gridCol w="9596493">
                  <a:extLst>
                    <a:ext uri="{9D8B030D-6E8A-4147-A177-3AD203B41FA5}">
                      <a16:colId xmlns:a16="http://schemas.microsoft.com/office/drawing/2014/main" val="3252997782"/>
                    </a:ext>
                  </a:extLst>
                </a:gridCol>
              </a:tblGrid>
              <a:tr h="3378352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그림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8-1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이용</a:t>
                      </a: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&lt;-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120, by=0.01)</a:t>
                      </a: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 &lt;-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dchisq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=8)</a:t>
                      </a: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 &lt;- 0.05</a:t>
                      </a:r>
                    </a:p>
                    <a:p>
                      <a:pPr fontAlgn="base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&lt;-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qchisq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(0.95,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=8)</a:t>
                      </a:r>
                    </a:p>
                    <a:p>
                      <a:pPr fontAlgn="base" latinLnBrk="1"/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par(mar=c(0,1,1,1))</a:t>
                      </a: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plot(x, dc, type="l", axes=F,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ylim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=c(-0.03, 0.25),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xlab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="",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ylab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="")</a:t>
                      </a:r>
                    </a:p>
                    <a:p>
                      <a:pPr fontAlgn="base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abline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(h=0)</a:t>
                      </a:r>
                    </a:p>
                    <a:p>
                      <a:pPr fontAlgn="base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tol.g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&lt;- round(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2)</a:t>
                      </a: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polygon(c(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tol.g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x[x&gt;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tol.g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15), c(0, dc[x&gt;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tol.g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0), col="red")</a:t>
                      </a: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text(0, -0.01, "0",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cex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=0.8)</a:t>
                      </a: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-0.01, expression(chi[0.05]^{2}==15.50731),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cex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=0.8)</a:t>
                      </a:r>
                    </a:p>
                    <a:p>
                      <a:pPr fontAlgn="base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abline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(v=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pvalue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pvalue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-0.01, expression(</a:t>
                      </a: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검정통계량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15.50731),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cex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=0.8)</a:t>
                      </a:r>
                    </a:p>
                    <a:p>
                      <a:pPr fontAlgn="base" latinLnBrk="1"/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값이 왜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가까운 값이 되었는지 생각해보자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1-pchisq(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pvalue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=8)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33892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8033" y="47935"/>
                <a:ext cx="80911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2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 상에서 </a:t>
                </a:r>
                <a:r>
                  <a:rPr lang="ko-KR" altLang="en-US" sz="3200" dirty="0" err="1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유의확률을</a:t>
                </a:r>
                <a:r>
                  <a:rPr lang="ko-KR" altLang="en-US" sz="32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그래프로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표현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(2)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8091126" cy="584775"/>
              </a:xfrm>
              <a:prstGeom prst="rect">
                <a:avLst/>
              </a:prstGeom>
              <a:blipFill>
                <a:blip r:embed="rId3"/>
                <a:stretch>
                  <a:fillRect t="-14583" r="-980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76644" y="4664956"/>
            <a:ext cx="906379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&gt; 1-pchisq(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pvalue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, 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df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=8)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[1] 0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	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우리가 데이터에서 얻은 검정통계량이 나타난 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이 결과가 이 그림과 어떤 연관이 있을까요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?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유의수준과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유의확률이란 무엇일까요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?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8"/>
          <a:stretch/>
        </p:blipFill>
        <p:spPr>
          <a:xfrm>
            <a:off x="735445" y="1003192"/>
            <a:ext cx="10687050" cy="366176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8033" y="47935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동질성검정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판정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867" y="1165759"/>
            <a:ext cx="921592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판정 및 결론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94910" y="1793418"/>
            <a:ext cx="935231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60000"/>
              </a:lnSpc>
              <a:buAutoNum type="arabicParenBoth"/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판정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검정통계량의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기각역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위치 여부 혹은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유의확률과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유의수준 비교를 통해 판정가능하다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유의확률과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유의수준을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비교해보면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유의확률은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거의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유의수준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(ex. 0.05)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작아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영가설을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기각한다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Picture 2" descr="κ(카이) 제곱 분포 - 카이저 파장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7" y="3609974"/>
            <a:ext cx="48863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8033" y="47935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동질성검정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결론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867" y="1165759"/>
            <a:ext cx="9215926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7)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판정 및 결론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94910" y="1526054"/>
            <a:ext cx="935231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kern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 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연령대별로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SNS 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이용현황이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동일한지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1439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명에게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설문조사한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결과 검정통계량이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120.75,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유의확률은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0.000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(0.000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작다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 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유의수준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0.05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연령대별로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SNS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서비스별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이용현황이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다르다는 통계적으로 유의한 결론을 얻는다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5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55817" y="1296021"/>
                <a:ext cx="11246055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적합도 검정</a:t>
                </a:r>
                <a:endPara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속성이 차지하는 확률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모르는 상태에서 이에 대한 가설을 세우고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n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관찰을 통해 얻어진 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</m:t>
                    </m:r>
                  </m:oMath>
                </a14:m>
                <a:r>
                  <a:rPr lang="en-US" altLang="ko-KR" sz="2000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,…</a:t>
                </a:r>
                <a:r>
                  <a:rPr lang="en-US" altLang="ko-KR" sz="2000" dirty="0" smtClean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가</m:t>
                    </m:r>
                  </m:oMath>
                </a14:m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가설에 잘 적합하는 지를 검정하는 것</a:t>
                </a:r>
                <a:r>
                  <a:rPr lang="en-US" altLang="ko-KR" sz="20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표본으로 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뽑은 </a:t>
                </a: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556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</a:t>
                </a: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 완두콩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예제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 startAt="2"/>
                </a:pPr>
                <a:endPara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 startAt="2"/>
                </a:pPr>
                <a:endPara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3323987"/>
              </a:xfrm>
              <a:prstGeom prst="rect">
                <a:avLst/>
              </a:prstGeom>
              <a:blipFill>
                <a:blip r:embed="rId2"/>
                <a:stretch>
                  <a:fillRect l="-705" r="-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적합도 검정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45774"/>
              </p:ext>
            </p:extLst>
          </p:nvPr>
        </p:nvGraphicFramePr>
        <p:xfrm>
          <a:off x="652069" y="3667247"/>
          <a:ext cx="10705741" cy="2680273"/>
        </p:xfrm>
        <a:graphic>
          <a:graphicData uri="http://schemas.openxmlformats.org/drawingml/2006/table">
            <a:tbl>
              <a:tblPr/>
              <a:tblGrid>
                <a:gridCol w="1784406">
                  <a:extLst>
                    <a:ext uri="{9D8B030D-6E8A-4147-A177-3AD203B41FA5}">
                      <a16:colId xmlns:a16="http://schemas.microsoft.com/office/drawing/2014/main" val="947915915"/>
                    </a:ext>
                  </a:extLst>
                </a:gridCol>
                <a:gridCol w="1784406">
                  <a:extLst>
                    <a:ext uri="{9D8B030D-6E8A-4147-A177-3AD203B41FA5}">
                      <a16:colId xmlns:a16="http://schemas.microsoft.com/office/drawing/2014/main" val="2064284573"/>
                    </a:ext>
                  </a:extLst>
                </a:gridCol>
                <a:gridCol w="1784406">
                  <a:extLst>
                    <a:ext uri="{9D8B030D-6E8A-4147-A177-3AD203B41FA5}">
                      <a16:colId xmlns:a16="http://schemas.microsoft.com/office/drawing/2014/main" val="1018701245"/>
                    </a:ext>
                  </a:extLst>
                </a:gridCol>
                <a:gridCol w="1784406">
                  <a:extLst>
                    <a:ext uri="{9D8B030D-6E8A-4147-A177-3AD203B41FA5}">
                      <a16:colId xmlns:a16="http://schemas.microsoft.com/office/drawing/2014/main" val="2548489696"/>
                    </a:ext>
                  </a:extLst>
                </a:gridCol>
                <a:gridCol w="1784406">
                  <a:extLst>
                    <a:ext uri="{9D8B030D-6E8A-4147-A177-3AD203B41FA5}">
                      <a16:colId xmlns:a16="http://schemas.microsoft.com/office/drawing/2014/main" val="2744324021"/>
                    </a:ext>
                  </a:extLst>
                </a:gridCol>
                <a:gridCol w="1783711">
                  <a:extLst>
                    <a:ext uri="{9D8B030D-6E8A-4147-A177-3AD203B41FA5}">
                      <a16:colId xmlns:a16="http://schemas.microsoft.com/office/drawing/2014/main" val="667913286"/>
                    </a:ext>
                  </a:extLst>
                </a:gridCol>
              </a:tblGrid>
              <a:tr h="8469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구분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둥글고 황색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둥글고 녹색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주름지고 황색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주름지고 녹색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합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381854"/>
                  </a:ext>
                </a:extLst>
              </a:tr>
              <a:tr h="611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개체 수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315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108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556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928777"/>
                  </a:ext>
                </a:extLst>
              </a:tr>
              <a:tr h="611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%</a:t>
                      </a:r>
                      <a:endParaRPr lang="en-US" sz="2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56.7%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18.2%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19.4%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5.8%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100%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7079"/>
                  </a:ext>
                </a:extLst>
              </a:tr>
              <a:tr h="611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분위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9.06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2.91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3.11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0.92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90112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23154" y="3041031"/>
            <a:ext cx="22958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 검정</a:t>
            </a:r>
            <a:endParaRPr lang="en-US" altLang="ko-KR" sz="3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</a:t>
            </a:r>
            <a:r>
              <a:rPr lang="ko-KR" altLang="en-US" sz="3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8033" y="47935"/>
            <a:ext cx="5723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불러오기와 독립성 검정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30970" y="1655123"/>
            <a:ext cx="8112597" cy="507831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UCBAdmissions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UCBAdmissions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apply(UC	</a:t>
            </a:r>
            <a:r>
              <a:rPr lang="en-US" altLang="ko-KR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BAdmissions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c(1, 2), sum)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round(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margin=2) * 100, 1)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불러오기</a:t>
            </a:r>
            <a:endParaRPr lang="ko-KR" altLang="en-US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a.n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margin.table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margin=1))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g.n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margin.table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margin=2))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a.p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a.n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margin.table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g.p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g.n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margin.table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expected &lt;-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margin.table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* 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a.p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%*% t(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g.p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62280" algn="just" fontAlgn="base">
              <a:lnSpc>
                <a:spcPct val="150000"/>
              </a:lnSpc>
            </a:pPr>
            <a:r>
              <a:rPr lang="en-US" altLang="ko-KR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addmargins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expected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62280" algn="just" fontAlgn="base">
              <a:lnSpc>
                <a:spcPct val="15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 검정</a:t>
            </a:r>
            <a:endParaRPr lang="ko-KR" altLang="en-US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867" y="1012770"/>
            <a:ext cx="700883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R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활용한 독립성 검정 실습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2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05941" y="955415"/>
            <a:ext cx="9063790" cy="1360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독립성검정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검정통계량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7951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 수준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0.05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구한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기각역과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96070" y="1756637"/>
            <a:ext cx="7947497" cy="383181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o.e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(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expected)^2 / expected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addmargins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o.e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chisq.t &lt;- sum(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o.e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chisq.t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[1] 92.20528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계산 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qchisq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(0.95,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df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=1)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[1] 3.841459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30970" y="1103323"/>
            <a:ext cx="733223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fontAlgn="base">
              <a:lnSpc>
                <a:spcPct val="160000"/>
              </a:lnSpc>
            </a:pPr>
            <a:r>
              <a:rPr lang="en-US" altLang="ko-KR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유의수준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0.05에서의 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기각역과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검정통계량으로부터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구한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유의확률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96069" y="5706238"/>
            <a:ext cx="7947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행 수준 2, 열 수준이 2 이므로 검정통계량은 자유도가 (2-1)(2-1)인 1이다. 자유도가 1인 분포에서 (오른쪽) 한쪽 검정의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임계값은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약 3.841이다.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기각역은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3.841인 영역이다.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05941" y="955415"/>
            <a:ext cx="9063790" cy="1360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독립성검정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검정통계량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8033" y="47935"/>
                <a:ext cx="70395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자유도가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분포에서의 </a:t>
                </a:r>
                <a:r>
                  <a:rPr lang="ko-KR" altLang="en-US" sz="3200" dirty="0" err="1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7039556" cy="584775"/>
              </a:xfrm>
              <a:prstGeom prst="rect">
                <a:avLst/>
              </a:prstGeom>
              <a:blipFill>
                <a:blip r:embed="rId5"/>
                <a:stretch>
                  <a:fillRect l="-2253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82900" y="2218442"/>
            <a:ext cx="8260667" cy="175432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/>
              <a:t>&gt; 1-pchisq(92.21, </a:t>
            </a:r>
            <a:r>
              <a:rPr lang="en-US" altLang="ko-KR" b="1" dirty="0" err="1"/>
              <a:t>df</a:t>
            </a:r>
            <a:r>
              <a:rPr lang="en-US" altLang="ko-KR" b="1" dirty="0"/>
              <a:t>=1) </a:t>
            </a:r>
            <a:r>
              <a:rPr lang="en-US" altLang="ko-KR" b="1" dirty="0" smtClean="0"/>
              <a:t>#</a:t>
            </a:r>
            <a:r>
              <a:rPr lang="ko-KR" altLang="en-US" b="1" dirty="0" smtClean="0"/>
              <a:t>책에 코드 </a:t>
            </a:r>
            <a:r>
              <a:rPr lang="ko-KR" altLang="en-US" b="1" dirty="0"/>
              <a:t>오타 수정 </a:t>
            </a:r>
            <a:r>
              <a:rPr lang="en-US" altLang="ko-KR" b="1" dirty="0"/>
              <a:t>112.250 -&gt; 92.21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b="1" dirty="0"/>
              <a:t>[1] 0 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b="1" dirty="0"/>
              <a:t>&gt; 1-pchisq(chisq.t, </a:t>
            </a:r>
            <a:r>
              <a:rPr lang="en-US" altLang="ko-KR" b="1" dirty="0" err="1"/>
              <a:t>df</a:t>
            </a:r>
            <a:r>
              <a:rPr lang="en-US" altLang="ko-KR" b="1" dirty="0"/>
              <a:t>=1)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b="1" dirty="0"/>
              <a:t>[1] 0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030970" y="1565128"/>
            <a:ext cx="733223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fontAlgn="base">
              <a:lnSpc>
                <a:spcPct val="160000"/>
              </a:lnSpc>
            </a:pPr>
            <a:r>
              <a:rPr lang="en-US" altLang="ko-KR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유의수준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0.05에서의 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기각역과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검정통계량으로부터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구한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유의확률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433343"/>
              </p:ext>
            </p:extLst>
          </p:nvPr>
        </p:nvGraphicFramePr>
        <p:xfrm>
          <a:off x="2471351" y="56091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3423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215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2882900" y="4614219"/>
                <a:ext cx="8260667" cy="66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92.21에 대한 자유도가 1인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분포에서의 </a:t>
                </a:r>
                <a:r>
                  <a:rPr lang="ko-KR" altLang="en-US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</a:t>
                </a:r>
              </a:p>
              <a:p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 거의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0에 가까운 값으로 나타난다. (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출력결과가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0으로까지 나타났다.)</a:t>
                </a: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4614219"/>
                <a:ext cx="8260667" cy="669992"/>
              </a:xfrm>
              <a:prstGeom prst="rect">
                <a:avLst/>
              </a:prstGeom>
              <a:blipFill>
                <a:blip r:embed="rId6"/>
                <a:stretch>
                  <a:fillRect l="-664" t="-545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677093"/>
              </p:ext>
            </p:extLst>
          </p:nvPr>
        </p:nvGraphicFramePr>
        <p:xfrm>
          <a:off x="9318799" y="4580160"/>
          <a:ext cx="1701864" cy="431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수식" r:id="rId7" imgW="952200" imgH="241200" progId="Equation.3">
                  <p:embed/>
                </p:oleObj>
              </mc:Choice>
              <mc:Fallback>
                <p:oleObj name="수식" r:id="rId7" imgW="9522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18799" y="4580160"/>
                        <a:ext cx="1701864" cy="431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8033" y="47935"/>
            <a:ext cx="5153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직접 계산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433343"/>
              </p:ext>
            </p:extLst>
          </p:nvPr>
        </p:nvGraphicFramePr>
        <p:xfrm>
          <a:off x="2471351" y="56091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3423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2154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04703"/>
              </p:ext>
            </p:extLst>
          </p:nvPr>
        </p:nvGraphicFramePr>
        <p:xfrm>
          <a:off x="2882900" y="1639611"/>
          <a:ext cx="8260667" cy="2121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0667">
                  <a:extLst>
                    <a:ext uri="{9D8B030D-6E8A-4147-A177-3AD203B41FA5}">
                      <a16:colId xmlns:a16="http://schemas.microsoft.com/office/drawing/2014/main" val="2638025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07060" indent="-144780" algn="just" fontAlgn="base">
                        <a:lnSpc>
                          <a:spcPct val="160000"/>
                        </a:lnSpc>
                      </a:pPr>
                      <a:r>
                        <a:rPr lang="en-US" altLang="ko-KR" b="1" kern="0" dirty="0" smtClean="0"/>
                        <a:t>&gt; </a:t>
                      </a:r>
                      <a:r>
                        <a:rPr lang="en-US" altLang="ko-KR" b="1" kern="0" dirty="0" err="1" smtClean="0"/>
                        <a:t>chisq.test</a:t>
                      </a:r>
                      <a:r>
                        <a:rPr lang="en-US" altLang="ko-KR" b="1" kern="0" dirty="0" smtClean="0"/>
                        <a:t>(</a:t>
                      </a:r>
                      <a:r>
                        <a:rPr lang="en-US" altLang="ko-KR" b="1" kern="0" dirty="0" err="1" smtClean="0"/>
                        <a:t>ucba.tab</a:t>
                      </a:r>
                      <a:r>
                        <a:rPr lang="en-US" altLang="ko-KR" b="1" kern="0" dirty="0" smtClean="0"/>
                        <a:t>)</a:t>
                      </a:r>
                    </a:p>
                    <a:p>
                      <a:pPr marL="607060" indent="-144780" algn="just" fontAlgn="base">
                        <a:lnSpc>
                          <a:spcPct val="160000"/>
                        </a:lnSpc>
                      </a:pPr>
                      <a:r>
                        <a:rPr lang="en-US" altLang="ko-KR" b="1" kern="0" dirty="0" smtClean="0"/>
                        <a:t>	Pearson's Chi-squared test with Yates' continuity correction</a:t>
                      </a:r>
                    </a:p>
                    <a:p>
                      <a:pPr marL="607060" indent="-144780" algn="just" fontAlgn="base">
                        <a:lnSpc>
                          <a:spcPct val="160000"/>
                        </a:lnSpc>
                      </a:pPr>
                      <a:r>
                        <a:rPr lang="en-US" altLang="ko-KR" b="1" kern="0" dirty="0" smtClean="0"/>
                        <a:t>data: </a:t>
                      </a:r>
                      <a:r>
                        <a:rPr lang="en-US" altLang="ko-KR" b="1" kern="0" dirty="0" err="1" smtClean="0"/>
                        <a:t>ucba.tab</a:t>
                      </a:r>
                      <a:endParaRPr lang="en-US" altLang="ko-KR" b="1" kern="0" dirty="0" smtClean="0"/>
                    </a:p>
                    <a:p>
                      <a:pPr marL="607060" indent="-144780" algn="just" fontAlgn="base">
                        <a:lnSpc>
                          <a:spcPct val="160000"/>
                        </a:lnSpc>
                      </a:pPr>
                      <a:r>
                        <a:rPr lang="en-US" altLang="ko-KR" b="1" kern="0" dirty="0" smtClean="0"/>
                        <a:t>X-squared = 91.61, </a:t>
                      </a:r>
                      <a:r>
                        <a:rPr lang="en-US" altLang="ko-KR" b="1" kern="0" dirty="0" err="1" smtClean="0"/>
                        <a:t>df</a:t>
                      </a:r>
                      <a:r>
                        <a:rPr lang="en-US" altLang="ko-KR" b="1" kern="0" dirty="0" smtClean="0"/>
                        <a:t> = 1, p-value &lt; 2.2e-16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07908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789670" y="955415"/>
            <a:ext cx="65786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7060" indent="-144780"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검정통계량을 계산하는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내장함수인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chisq.test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ko-KR" altLang="en-US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5455" y="4039196"/>
            <a:ext cx="8353896" cy="1283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7060" indent="-144780" algn="just" fontAlgn="base">
              <a:lnSpc>
                <a:spcPct val="15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chisq.test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함수에 전달하는 전달 인자는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관찰도수가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담겨있는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table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자료이다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검정결과 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검정통계량은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110.85, </a:t>
            </a:r>
            <a:r>
              <a:rPr lang="ko-KR" altLang="en-US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유의확률은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2.2e-16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작은 값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가까운 값으로 나타났다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2.2e-16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0.00000000000000022</a:t>
            </a:r>
            <a:r>
              <a:rPr lang="ko-KR" altLang="en-US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해당한다</a:t>
            </a:r>
            <a:r>
              <a:rPr lang="en-US" altLang="ko-KR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8033" y="47935"/>
                <a:ext cx="80911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2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 상에서 </a:t>
                </a:r>
                <a:r>
                  <a:rPr lang="ko-KR" altLang="en-US" sz="3200" dirty="0" err="1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유의확률을</a:t>
                </a:r>
                <a:r>
                  <a:rPr lang="ko-KR" altLang="en-US" sz="32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그래프로 표현 </a:t>
                </a:r>
                <a:r>
                  <a:rPr lang="en-US" altLang="ko-KR" sz="32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(2)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8091126" cy="584775"/>
              </a:xfrm>
              <a:prstGeom prst="rect">
                <a:avLst/>
              </a:prstGeom>
              <a:blipFill>
                <a:blip r:embed="rId3"/>
                <a:stretch>
                  <a:fillRect t="-14583" r="-980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433343"/>
              </p:ext>
            </p:extLst>
          </p:nvPr>
        </p:nvGraphicFramePr>
        <p:xfrm>
          <a:off x="2471351" y="56091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3423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2154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26406"/>
              </p:ext>
            </p:extLst>
          </p:nvPr>
        </p:nvGraphicFramePr>
        <p:xfrm>
          <a:off x="2882900" y="1410612"/>
          <a:ext cx="8260667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0667">
                  <a:extLst>
                    <a:ext uri="{9D8B030D-6E8A-4147-A177-3AD203B41FA5}">
                      <a16:colId xmlns:a16="http://schemas.microsoft.com/office/drawing/2014/main" val="2638025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# </a:t>
                      </a:r>
                      <a:r>
                        <a:rPr lang="ko-KR" altLang="en-US" b="1" kern="0" dirty="0" smtClean="0"/>
                        <a:t>그림 </a:t>
                      </a:r>
                      <a:r>
                        <a:rPr lang="en-US" altLang="ko-KR" b="1" kern="0" dirty="0" smtClean="0"/>
                        <a:t>8-1</a:t>
                      </a:r>
                      <a:r>
                        <a:rPr lang="ko-KR" altLang="en-US" b="1" kern="0" dirty="0" smtClean="0"/>
                        <a:t>코드 이용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x &lt;- </a:t>
                      </a:r>
                      <a:r>
                        <a:rPr lang="en-US" altLang="ko-KR" b="1" kern="0" dirty="0" err="1" smtClean="0"/>
                        <a:t>seq</a:t>
                      </a:r>
                      <a:r>
                        <a:rPr lang="en-US" altLang="ko-KR" b="1" kern="0" dirty="0" smtClean="0"/>
                        <a:t>(0, 110, by=0.01)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dc &lt;- </a:t>
                      </a:r>
                      <a:r>
                        <a:rPr lang="en-US" altLang="ko-KR" b="1" kern="0" dirty="0" err="1" smtClean="0"/>
                        <a:t>dchisq</a:t>
                      </a:r>
                      <a:r>
                        <a:rPr lang="en-US" altLang="ko-KR" b="1" kern="0" dirty="0" smtClean="0"/>
                        <a:t>(x, </a:t>
                      </a:r>
                      <a:r>
                        <a:rPr lang="en-US" altLang="ko-KR" b="1" kern="0" dirty="0" err="1" smtClean="0"/>
                        <a:t>df</a:t>
                      </a:r>
                      <a:r>
                        <a:rPr lang="en-US" altLang="ko-KR" b="1" kern="0" dirty="0" smtClean="0"/>
                        <a:t>=1)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endParaRPr lang="en-US" altLang="ko-KR" b="1" kern="0" dirty="0" smtClean="0"/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alpha &lt;- 0.05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err="1" smtClean="0"/>
                        <a:t>tol</a:t>
                      </a:r>
                      <a:r>
                        <a:rPr lang="en-US" altLang="ko-KR" b="1" kern="0" dirty="0" smtClean="0"/>
                        <a:t> &lt;- </a:t>
                      </a:r>
                      <a:r>
                        <a:rPr lang="en-US" altLang="ko-KR" b="1" kern="0" dirty="0" err="1" smtClean="0"/>
                        <a:t>qchisq</a:t>
                      </a:r>
                      <a:r>
                        <a:rPr lang="en-US" altLang="ko-KR" b="1" kern="0" dirty="0" smtClean="0"/>
                        <a:t>(0.95, </a:t>
                      </a:r>
                      <a:r>
                        <a:rPr lang="en-US" altLang="ko-KR" b="1" kern="0" dirty="0" err="1" smtClean="0"/>
                        <a:t>df</a:t>
                      </a:r>
                      <a:r>
                        <a:rPr lang="en-US" altLang="ko-KR" b="1" kern="0" dirty="0" smtClean="0"/>
                        <a:t>=1)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par(mar=c(0,1,1,1))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plot(x, dc, type="l", axes=F, </a:t>
                      </a:r>
                      <a:r>
                        <a:rPr lang="en-US" altLang="ko-KR" b="1" kern="0" dirty="0" err="1" smtClean="0"/>
                        <a:t>ylim</a:t>
                      </a:r>
                      <a:r>
                        <a:rPr lang="en-US" altLang="ko-KR" b="1" kern="0" dirty="0" smtClean="0"/>
                        <a:t>=c(-0.03, 0.25), </a:t>
                      </a:r>
                      <a:r>
                        <a:rPr lang="en-US" altLang="ko-KR" b="1" kern="0" dirty="0" err="1" smtClean="0"/>
                        <a:t>xlab</a:t>
                      </a:r>
                      <a:r>
                        <a:rPr lang="en-US" altLang="ko-KR" b="1" kern="0" dirty="0" smtClean="0"/>
                        <a:t>="", </a:t>
                      </a:r>
                      <a:r>
                        <a:rPr lang="en-US" altLang="ko-KR" b="1" kern="0" dirty="0" err="1" smtClean="0"/>
                        <a:t>ylab</a:t>
                      </a:r>
                      <a:r>
                        <a:rPr lang="en-US" altLang="ko-KR" b="1" kern="0" dirty="0" smtClean="0"/>
                        <a:t>="")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err="1" smtClean="0"/>
                        <a:t>abline</a:t>
                      </a:r>
                      <a:r>
                        <a:rPr lang="en-US" altLang="ko-KR" b="1" kern="0" dirty="0" smtClean="0"/>
                        <a:t>(h=0)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err="1" smtClean="0"/>
                        <a:t>tol.g</a:t>
                      </a:r>
                      <a:r>
                        <a:rPr lang="en-US" altLang="ko-KR" b="1" kern="0" dirty="0" smtClean="0"/>
                        <a:t> &lt;- round(</a:t>
                      </a:r>
                      <a:r>
                        <a:rPr lang="en-US" altLang="ko-KR" b="1" kern="0" dirty="0" err="1" smtClean="0"/>
                        <a:t>tol</a:t>
                      </a:r>
                      <a:r>
                        <a:rPr lang="en-US" altLang="ko-KR" b="1" kern="0" dirty="0" smtClean="0"/>
                        <a:t>, 2)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polygon(c(</a:t>
                      </a:r>
                      <a:r>
                        <a:rPr lang="en-US" altLang="ko-KR" b="1" kern="0" dirty="0" err="1" smtClean="0"/>
                        <a:t>tol.g</a:t>
                      </a:r>
                      <a:r>
                        <a:rPr lang="en-US" altLang="ko-KR" b="1" kern="0" dirty="0" smtClean="0"/>
                        <a:t>, x[x&gt;</a:t>
                      </a:r>
                      <a:r>
                        <a:rPr lang="en-US" altLang="ko-KR" b="1" kern="0" dirty="0" err="1" smtClean="0"/>
                        <a:t>tol.g</a:t>
                      </a:r>
                      <a:r>
                        <a:rPr lang="en-US" altLang="ko-KR" b="1" kern="0" dirty="0" smtClean="0"/>
                        <a:t>], 15), c(0, dc[x&gt;</a:t>
                      </a:r>
                      <a:r>
                        <a:rPr lang="en-US" altLang="ko-KR" b="1" kern="0" dirty="0" err="1" smtClean="0"/>
                        <a:t>tol.g</a:t>
                      </a:r>
                      <a:r>
                        <a:rPr lang="en-US" altLang="ko-KR" b="1" kern="0" dirty="0" smtClean="0"/>
                        <a:t>], 0), col="red")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text(0, -0.01, "0", </a:t>
                      </a:r>
                      <a:r>
                        <a:rPr lang="en-US" altLang="ko-KR" b="1" kern="0" dirty="0" err="1" smtClean="0"/>
                        <a:t>cex</a:t>
                      </a:r>
                      <a:r>
                        <a:rPr lang="en-US" altLang="ko-KR" b="1" kern="0" dirty="0" smtClean="0"/>
                        <a:t>=0.8)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text(</a:t>
                      </a:r>
                      <a:r>
                        <a:rPr lang="en-US" altLang="ko-KR" b="1" kern="0" dirty="0" err="1" smtClean="0"/>
                        <a:t>tol</a:t>
                      </a:r>
                      <a:r>
                        <a:rPr lang="en-US" altLang="ko-KR" b="1" kern="0" dirty="0" smtClean="0"/>
                        <a:t>, -0.01, expression(chi[0.05]^{2}==3.841459), </a:t>
                      </a:r>
                      <a:r>
                        <a:rPr lang="en-US" altLang="ko-KR" b="1" kern="0" dirty="0" err="1" smtClean="0"/>
                        <a:t>cex</a:t>
                      </a:r>
                      <a:r>
                        <a:rPr lang="en-US" altLang="ko-KR" b="1" kern="0" dirty="0" smtClean="0"/>
                        <a:t>=0.8)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err="1" smtClean="0"/>
                        <a:t>abline</a:t>
                      </a:r>
                      <a:r>
                        <a:rPr lang="en-US" altLang="ko-KR" b="1" kern="0" dirty="0" smtClean="0"/>
                        <a:t>(v=chisq.t)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text(chisq.t, -0.01, expression(</a:t>
                      </a:r>
                      <a:r>
                        <a:rPr lang="ko-KR" altLang="en-US" b="1" kern="0" dirty="0" err="1" smtClean="0"/>
                        <a:t>검정통계량</a:t>
                      </a:r>
                      <a:r>
                        <a:rPr lang="ko-KR" altLang="en-US" b="1" kern="0" dirty="0" smtClean="0"/>
                        <a:t> </a:t>
                      </a:r>
                      <a:r>
                        <a:rPr lang="en-US" altLang="ko-KR" b="1" kern="0" dirty="0" smtClean="0"/>
                        <a:t>: 92.20528), </a:t>
                      </a:r>
                      <a:r>
                        <a:rPr lang="en-US" altLang="ko-KR" b="1" kern="0" dirty="0" err="1" smtClean="0"/>
                        <a:t>cex</a:t>
                      </a:r>
                      <a:r>
                        <a:rPr lang="en-US" altLang="ko-KR" b="1" kern="0" dirty="0" smtClean="0"/>
                        <a:t>=0.8)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err="1" smtClean="0"/>
                        <a:t>qchisq</a:t>
                      </a:r>
                      <a:r>
                        <a:rPr lang="en-US" altLang="ko-KR" b="1" kern="0" dirty="0" smtClean="0"/>
                        <a:t>(0.95, </a:t>
                      </a:r>
                      <a:r>
                        <a:rPr lang="en-US" altLang="ko-KR" b="1" kern="0" dirty="0" err="1" smtClean="0"/>
                        <a:t>df</a:t>
                      </a:r>
                      <a:r>
                        <a:rPr lang="en-US" altLang="ko-KR" b="1" kern="0" dirty="0" smtClean="0"/>
                        <a:t>=1)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(chisq.t &lt;- sum(</a:t>
                      </a:r>
                      <a:r>
                        <a:rPr lang="en-US" altLang="ko-KR" b="1" kern="0" dirty="0" err="1" smtClean="0"/>
                        <a:t>o.e</a:t>
                      </a:r>
                      <a:r>
                        <a:rPr lang="en-US" altLang="ko-KR" b="1" kern="0" dirty="0" smtClean="0"/>
                        <a:t>))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1-pchisq(chisq.t, </a:t>
                      </a:r>
                      <a:r>
                        <a:rPr lang="en-US" altLang="ko-KR" b="1" kern="0" dirty="0" err="1" smtClean="0"/>
                        <a:t>df</a:t>
                      </a:r>
                      <a:r>
                        <a:rPr lang="en-US" altLang="ko-KR" b="1" kern="0" dirty="0" smtClean="0"/>
                        <a:t>=1)</a:t>
                      </a:r>
                    </a:p>
                    <a:p>
                      <a:pPr marL="607060" indent="-144780" algn="just" fontAlgn="base">
                        <a:lnSpc>
                          <a:spcPct val="100000"/>
                        </a:lnSpc>
                      </a:pPr>
                      <a:r>
                        <a:rPr lang="en-US" altLang="ko-KR" b="1" kern="0" dirty="0" smtClean="0"/>
                        <a:t>#</a:t>
                      </a:r>
                      <a:r>
                        <a:rPr lang="ko-KR" altLang="en-US" b="1" kern="0" dirty="0" smtClean="0"/>
                        <a:t>마찬가지로 이 값이 왜 </a:t>
                      </a:r>
                      <a:r>
                        <a:rPr lang="en-US" altLang="ko-KR" b="1" kern="0" dirty="0" smtClean="0"/>
                        <a:t>0</a:t>
                      </a:r>
                      <a:r>
                        <a:rPr lang="ko-KR" altLang="en-US" b="1" kern="0" dirty="0" smtClean="0"/>
                        <a:t>에 가까운 값이 나왔는지 생각해보자</a:t>
                      </a:r>
                      <a:r>
                        <a:rPr lang="en-US" altLang="ko-KR" b="1" kern="0" dirty="0" smtClean="0"/>
                        <a:t>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07908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294370" y="838445"/>
            <a:ext cx="65786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7060" indent="-144780"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 검정 시에 썼던 코드를 다시 이용해보자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8033" y="47935"/>
                <a:ext cx="80911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ko-KR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𝜒</m:t>
                        </m:r>
                      </m:e>
                      <m:sup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2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 상에서 </a:t>
                </a:r>
                <a:r>
                  <a:rPr lang="ko-KR" altLang="en-US" sz="3200" dirty="0" err="1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유의확률을</a:t>
                </a:r>
                <a:r>
                  <a:rPr lang="ko-KR" altLang="en-US" sz="3200" dirty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그래프로 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표현 </a:t>
                </a:r>
                <a:r>
                  <a:rPr lang="en-US" altLang="ko-KR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(2)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8091126" cy="584775"/>
              </a:xfrm>
              <a:prstGeom prst="rect">
                <a:avLst/>
              </a:prstGeom>
              <a:blipFill>
                <a:blip r:embed="rId3"/>
                <a:stretch>
                  <a:fillRect t="-14583" r="-980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065" y="-149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76644" y="4664956"/>
            <a:ext cx="906379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&gt; 1-pchisq(chisq.t, </a:t>
            </a:r>
            <a:r>
              <a:rPr lang="en-US" altLang="ko-KR" b="1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df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=1)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[1] 0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마찬가지로 우리가 데이터에서 얻은 검정통계량이 나타난 </a:t>
            </a:r>
            <a:endParaRPr lang="en-US" altLang="ko-KR" b="1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이 결과가 이 그림과 어떤 연관이 있을까요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?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유의수준과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유의확률이란 무엇일까요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5" t="24879" r="465" b="5796"/>
          <a:stretch/>
        </p:blipFill>
        <p:spPr>
          <a:xfrm>
            <a:off x="1311261" y="881096"/>
            <a:ext cx="9394556" cy="383134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05941" y="955415"/>
            <a:ext cx="906379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독립성검정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판정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 검정 판정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71351" y="56091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3423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2154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82899" y="1334075"/>
            <a:ext cx="8260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기각역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위치 여부와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유의수준 비교를 통해 판정을 내릴 수 있다. 검정통계량이 92.21로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임계값을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벗어난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기각역에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있으므로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영가설을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기각한다. 또한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유의수준을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비교할 경우에도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유의확률은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거의 0이므로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영가설을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기각한다.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05941" y="955415"/>
            <a:ext cx="906379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독립성검정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판정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 검정 결론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71351" y="56091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3423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2154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82899" y="1334075"/>
            <a:ext cx="82606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/>
              <a:t>2) 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ko-KR" altLang="en-US" dirty="0" smtClean="0"/>
              <a:t> 성별과 </a:t>
            </a:r>
            <a:r>
              <a:rPr lang="ko-KR" altLang="en-US" dirty="0"/>
              <a:t>입학 여부 간에 연관이 있는지</a:t>
            </a:r>
            <a:r>
              <a:rPr lang="en-US" altLang="ko-KR" dirty="0"/>
              <a:t>(</a:t>
            </a:r>
            <a:r>
              <a:rPr lang="ko-KR" altLang="en-US" dirty="0"/>
              <a:t>입학에 있어 성차별이 있었는지</a:t>
            </a:r>
            <a:r>
              <a:rPr lang="en-US" altLang="ko-KR" dirty="0"/>
              <a:t>)</a:t>
            </a:r>
            <a:r>
              <a:rPr lang="ko-KR" altLang="en-US" dirty="0"/>
              <a:t>를 알아보기 위해 대학원 입학 정원의 상위 </a:t>
            </a:r>
            <a:r>
              <a:rPr lang="en-US" altLang="ko-KR" dirty="0"/>
              <a:t>6</a:t>
            </a:r>
            <a:r>
              <a:rPr lang="ko-KR" altLang="en-US" dirty="0"/>
              <a:t>개 학과에 지원한 </a:t>
            </a:r>
            <a:r>
              <a:rPr lang="en-US" altLang="ko-KR" dirty="0"/>
              <a:t>4526</a:t>
            </a:r>
            <a:r>
              <a:rPr lang="ko-KR" altLang="en-US" dirty="0"/>
              <a:t>명에 대해 성별</a:t>
            </a:r>
            <a:r>
              <a:rPr lang="en-US" altLang="ko-KR" dirty="0"/>
              <a:t>, </a:t>
            </a:r>
            <a:r>
              <a:rPr lang="ko-KR" altLang="en-US" dirty="0"/>
              <a:t>입학 </a:t>
            </a:r>
            <a:r>
              <a:rPr lang="ko-KR" altLang="en-US" dirty="0" smtClean="0"/>
              <a:t>여부 별로 </a:t>
            </a:r>
            <a:r>
              <a:rPr lang="ko-KR" altLang="en-US" dirty="0"/>
              <a:t>분류하여 독립성 검정을 </a:t>
            </a:r>
            <a:r>
              <a:rPr lang="ko-KR" altLang="en-US" dirty="0" smtClean="0"/>
              <a:t>실시했다</a:t>
            </a:r>
            <a:r>
              <a:rPr lang="en-US" altLang="ko-KR" dirty="0" smtClean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검정통계량은 </a:t>
            </a:r>
            <a:r>
              <a:rPr lang="en-US" altLang="ko-KR" dirty="0"/>
              <a:t>92.21, </a:t>
            </a:r>
            <a:r>
              <a:rPr lang="ko-KR" altLang="en-US" dirty="0" smtClean="0"/>
              <a:t>유의 확률은 </a:t>
            </a:r>
            <a:r>
              <a:rPr lang="ko-KR" altLang="en-US" dirty="0"/>
              <a:t>거의 </a:t>
            </a:r>
            <a:r>
              <a:rPr lang="en-US" altLang="ko-KR" dirty="0"/>
              <a:t>0</a:t>
            </a:r>
            <a:r>
              <a:rPr lang="ko-KR" altLang="en-US" dirty="0"/>
              <a:t>에 가까운 것으로 나타나 성별과 입학 여부는 연관이 있다는 통계적으로 유의한 결론을 얻었다</a:t>
            </a:r>
            <a:r>
              <a:rPr lang="en-US" altLang="ko-KR" dirty="0"/>
              <a:t>. </a:t>
            </a:r>
            <a:r>
              <a:rPr lang="ko-KR" altLang="en-US" dirty="0"/>
              <a:t>즉 대학원 입학에서 성차별이 나타난 것으로 보인다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05941" y="955415"/>
            <a:ext cx="9063790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1.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동질성검정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3820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동질성 검정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71351" y="56091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3423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2154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82899" y="1024998"/>
            <a:ext cx="82606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&gt; (</a:t>
            </a:r>
            <a:r>
              <a:rPr lang="en-US" altLang="ko-KR" b="1" dirty="0" err="1"/>
              <a:t>o.e</a:t>
            </a:r>
            <a:r>
              <a:rPr lang="en-US" altLang="ko-KR" b="1" dirty="0"/>
              <a:t> &lt;- </a:t>
            </a:r>
            <a:r>
              <a:rPr lang="en-US" altLang="ko-KR" b="1" dirty="0" err="1"/>
              <a:t>c.tab</a:t>
            </a:r>
            <a:r>
              <a:rPr lang="en-US" altLang="ko-KR" b="1" dirty="0"/>
              <a:t>-expected) </a:t>
            </a:r>
            <a:endParaRPr lang="ko-KR" altLang="en-US" dirty="0"/>
          </a:p>
          <a:p>
            <a:pPr fontAlgn="base"/>
            <a:r>
              <a:rPr lang="en-US" altLang="ko-KR" b="1" dirty="0"/>
              <a:t>F T K C E</a:t>
            </a:r>
            <a:endParaRPr lang="ko-KR" altLang="en-US" dirty="0"/>
          </a:p>
          <a:p>
            <a:pPr fontAlgn="base"/>
            <a:r>
              <a:rPr lang="en-US" altLang="ko-KR" b="1" dirty="0"/>
              <a:t>20</a:t>
            </a:r>
            <a:r>
              <a:rPr lang="ko-KR" altLang="en-US" b="1" dirty="0"/>
              <a:t>대 </a:t>
            </a:r>
            <a:r>
              <a:rPr lang="en-US" altLang="ko-KR" b="1" dirty="0"/>
              <a:t>62.077137 7.198749 -66.456567 -1.073662 -1.745657</a:t>
            </a:r>
            <a:endParaRPr lang="ko-KR" altLang="en-US" dirty="0"/>
          </a:p>
          <a:p>
            <a:pPr fontAlgn="base"/>
            <a:r>
              <a:rPr lang="en-US" altLang="ko-KR" b="1" dirty="0"/>
              <a:t>30</a:t>
            </a:r>
            <a:r>
              <a:rPr lang="ko-KR" altLang="en-US" b="1" dirty="0"/>
              <a:t>대 </a:t>
            </a:r>
            <a:r>
              <a:rPr lang="en-US" altLang="ko-KR" b="1" dirty="0"/>
              <a:t>-48.546908 -13.850591 45.534399 20.909659 -4.046560</a:t>
            </a:r>
            <a:endParaRPr lang="ko-KR" altLang="en-US" dirty="0"/>
          </a:p>
          <a:p>
            <a:pPr fontAlgn="base"/>
            <a:r>
              <a:rPr lang="en-US" altLang="ko-KR" b="1" dirty="0"/>
              <a:t>40</a:t>
            </a:r>
            <a:r>
              <a:rPr lang="ko-KR" altLang="en-US" b="1" dirty="0"/>
              <a:t>대 </a:t>
            </a:r>
            <a:r>
              <a:rPr lang="en-US" altLang="ko-KR" b="1" dirty="0"/>
              <a:t>-13.530229 6.651842 20.922168 –19.835997 </a:t>
            </a:r>
            <a:r>
              <a:rPr lang="en-US" altLang="ko-KR" b="1" dirty="0" smtClean="0"/>
              <a:t>5.792217</a:t>
            </a:r>
          </a:p>
          <a:p>
            <a:pPr fontAlgn="base"/>
            <a:r>
              <a:rPr lang="en-US" altLang="ko-KR" b="1" dirty="0" smtClean="0"/>
              <a:t>#</a:t>
            </a:r>
            <a:r>
              <a:rPr lang="ko-KR" altLang="en-US" b="1" dirty="0" err="1" smtClean="0"/>
              <a:t>기대도수</a:t>
            </a:r>
            <a:r>
              <a:rPr lang="ko-KR" altLang="en-US" b="1" dirty="0" smtClean="0"/>
              <a:t> 데이터는 그대로 사용</a:t>
            </a:r>
            <a:r>
              <a:rPr lang="en-US" altLang="ko-KR" b="1" dirty="0" smtClean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dirty="0" smtClean="0"/>
              <a:t>1.</a:t>
            </a:r>
            <a:r>
              <a:rPr lang="ko-KR" altLang="en-US" dirty="0" err="1" smtClean="0"/>
              <a:t>검정통계량</a:t>
            </a:r>
            <a:r>
              <a:rPr lang="ko-KR" altLang="en-US" dirty="0" smtClean="0"/>
              <a:t> 직접 계산하기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1-1. </a:t>
            </a:r>
            <a:r>
              <a:rPr lang="ko-KR" altLang="en-US" dirty="0" err="1" smtClean="0"/>
              <a:t>기각역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1-2. </a:t>
            </a:r>
            <a:r>
              <a:rPr lang="ko-KR" altLang="en-US" dirty="0" err="1" smtClean="0"/>
              <a:t>유의확률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검정통계량을 함수로 계산하기</a:t>
            </a:r>
            <a:endParaRPr lang="en-US" altLang="ko-KR" dirty="0" smtClean="0"/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2-1</a:t>
            </a:r>
            <a:r>
              <a:rPr lang="ko-KR" altLang="en-US" dirty="0" smtClean="0"/>
              <a:t>함수에서 나온 결과 </a:t>
            </a:r>
            <a:r>
              <a:rPr lang="ko-KR" altLang="en-US" dirty="0" err="1" smtClean="0"/>
              <a:t>설명해보기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1246055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가설 수립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55817" y="1296021"/>
                <a:ext cx="11246055" cy="4729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0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가설수립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914400" lvl="1" indent="-457200">
                  <a:lnSpc>
                    <a:spcPct val="150000"/>
                  </a:lnSpc>
                  <a:buAutoNum type="arabicParenR"/>
                </a:pPr>
                <a:r>
                  <a:rPr lang="ko-KR" altLang="en-US" sz="20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귀무가설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: 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</a:t>
                </a:r>
                <a:r>
                  <a:rPr lang="ko-KR" altLang="en-US" sz="2000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형질당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나타날 비율</a:t>
                </a: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</a:t>
                </a: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기존에 알려진 사실 혹은 주장하고자 하는 비율과 같음을 의미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완두콩의 모양과 색깔의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 유전은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9:3:3:1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나타난다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𝟎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𝒑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𝟗</m:t>
                        </m:r>
                      </m:num>
                      <m:den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</a:t>
                </a: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𝒑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𝟑</m:t>
                        </m:r>
                      </m:num>
                      <m:den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𝟏𝟔</m:t>
                        </m:r>
                      </m:den>
                    </m:f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𝒑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𝟑</m:t>
                        </m:r>
                      </m:num>
                      <m:den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𝒑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𝟏𝟔</m:t>
                        </m:r>
                      </m:den>
                    </m:f>
                  </m:oMath>
                </a14:m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arenR" startAt="2"/>
                </a:pPr>
                <a:r>
                  <a:rPr lang="ko-KR" altLang="en-US" sz="20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대안가설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대립가설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: 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어느 하나라도 그 비율</a:t>
                </a: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</a:t>
                </a: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과 같지 않게 나타남을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의미한다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endPara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완두콩의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모양과 색깔의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 유전은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9:3:3:1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아니다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예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모수의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상태에 대한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결정은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가지 뿐이기 때문에 </a:t>
                </a:r>
                <a:r>
                  <a:rPr lang="ko-KR" altLang="en-US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대안가설의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결과가 일 수 있다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	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4729564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05941" y="955415"/>
            <a:ext cx="9063790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2.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독립성검정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4426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 검정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71351" y="56091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3423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2154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882899" y="1024998"/>
            <a:ext cx="826066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UCBAdmissions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UCBAdmissions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apply(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UCBAdmissions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c(1, 2), sum)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round(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margin=2) * 100, 1)</a:t>
            </a:r>
            <a:endParaRPr lang="en-US" altLang="ko-KR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불러오기</a:t>
            </a:r>
            <a:endParaRPr lang="en-US" altLang="ko-KR" b="1" kern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a.n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margin.table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margin=1))</a:t>
            </a: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g.n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margin.table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margin=2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lang="en-US" altLang="ko-KR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a.p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a.n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margin.table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g.p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g.n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margin.table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lang="en-US" altLang="ko-KR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(expected &lt;- 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margin.table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ucba.tab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* 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a.p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%*% t(</a:t>
            </a: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g.p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)))</a:t>
            </a: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addmargins</a:t>
            </a:r>
            <a:r>
              <a:rPr lang="en-US" altLang="ko-KR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expected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607060" indent="-144780" algn="just" fontAlgn="base">
              <a:lnSpc>
                <a:spcPct val="150000"/>
              </a:lnSpc>
            </a:pPr>
            <a:endParaRPr lang="en-US" altLang="ko-KR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먼저 준비한다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7060" indent="-144780" algn="just" fontAlgn="base">
              <a:lnSpc>
                <a:spcPct val="150000"/>
              </a:lnSpc>
            </a:pPr>
            <a:endParaRPr lang="ko-KR" altLang="en-US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683417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05941" y="955415"/>
            <a:ext cx="9063790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2.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함초롬바탕" panose="02030604000101010101" pitchFamily="18" charset="-127"/>
              </a:rPr>
              <a:t>독립성검정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8033" y="47935"/>
            <a:ext cx="4426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독립성 검정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71351" y="2054122"/>
            <a:ext cx="18353370" cy="73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090086" y="1299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71351" y="56091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3423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2154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882899" y="1774247"/>
            <a:ext cx="82606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smtClean="0"/>
              <a:t>동질성 검정과 마찬가지로</a:t>
            </a:r>
            <a:endParaRPr lang="en-US" altLang="ko-KR" b="1" dirty="0" smtClean="0"/>
          </a:p>
          <a:p>
            <a:pPr fontAlgn="base"/>
            <a:endParaRPr lang="en-US" altLang="ko-KR" b="1" dirty="0" smtClean="0"/>
          </a:p>
          <a:p>
            <a:pPr fontAlgn="base"/>
            <a:r>
              <a:rPr lang="en-US" altLang="ko-KR" b="1" dirty="0" smtClean="0"/>
              <a:t>1.</a:t>
            </a:r>
            <a:r>
              <a:rPr lang="ko-KR" altLang="en-US" b="1" dirty="0" err="1" smtClean="0"/>
              <a:t>검정통계량</a:t>
            </a:r>
            <a:r>
              <a:rPr lang="ko-KR" altLang="en-US" b="1" dirty="0" smtClean="0"/>
              <a:t> 직접 계산하기</a:t>
            </a:r>
            <a:endParaRPr lang="en-US" altLang="ko-KR" b="1" dirty="0" smtClean="0"/>
          </a:p>
          <a:p>
            <a:pPr fontAlgn="base"/>
            <a:r>
              <a:rPr lang="en-US" altLang="ko-KR" b="1" dirty="0" smtClean="0"/>
              <a:t> 1-1. </a:t>
            </a:r>
            <a:r>
              <a:rPr lang="ko-KR" altLang="en-US" b="1" dirty="0" err="1" smtClean="0"/>
              <a:t>기각역</a:t>
            </a:r>
            <a:r>
              <a:rPr lang="ko-KR" altLang="en-US" b="1" dirty="0" smtClean="0"/>
              <a:t> 구하기</a:t>
            </a:r>
            <a:endParaRPr lang="en-US" altLang="ko-KR" b="1" dirty="0" smtClean="0"/>
          </a:p>
          <a:p>
            <a:pPr fontAlgn="base"/>
            <a:r>
              <a:rPr lang="en-US" altLang="ko-KR" b="1" dirty="0" smtClean="0"/>
              <a:t> 1-2. </a:t>
            </a:r>
            <a:r>
              <a:rPr lang="ko-KR" altLang="en-US" b="1" dirty="0" err="1" smtClean="0"/>
              <a:t>유의확률</a:t>
            </a:r>
            <a:r>
              <a:rPr lang="ko-KR" altLang="en-US" b="1" dirty="0" smtClean="0"/>
              <a:t> 구하기</a:t>
            </a:r>
            <a:endParaRPr lang="en-US" altLang="ko-KR" b="1" dirty="0" smtClean="0"/>
          </a:p>
          <a:p>
            <a:pPr fontAlgn="base"/>
            <a:endParaRPr lang="en-US" altLang="ko-KR" b="1" dirty="0" smtClean="0"/>
          </a:p>
          <a:p>
            <a:pPr fontAlgn="base"/>
            <a:r>
              <a:rPr lang="en-US" altLang="ko-KR" b="1" dirty="0" smtClean="0"/>
              <a:t>2. </a:t>
            </a:r>
            <a:r>
              <a:rPr lang="ko-KR" altLang="en-US" b="1" dirty="0" smtClean="0"/>
              <a:t>검정통계량을 함수로 계산하기</a:t>
            </a:r>
            <a:endParaRPr lang="en-US" altLang="ko-KR" b="1" dirty="0" smtClean="0"/>
          </a:p>
          <a:p>
            <a:pPr fontAlgn="base"/>
            <a:r>
              <a:rPr lang="en-US" altLang="ko-KR" b="1" dirty="0" smtClean="0"/>
              <a:t> 2-1</a:t>
            </a:r>
            <a:r>
              <a:rPr lang="ko-KR" altLang="en-US" b="1" dirty="0" smtClean="0"/>
              <a:t>함수에서 나온 결과 </a:t>
            </a:r>
            <a:r>
              <a:rPr lang="ko-KR" altLang="en-US" b="1" dirty="0" err="1" smtClean="0"/>
              <a:t>설명해보기</a:t>
            </a:r>
            <a:endParaRPr lang="ko-KR" altLang="en-US" b="1" dirty="0" smtClean="0"/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 smtClean="0"/>
              <a:t>Q. </a:t>
            </a:r>
            <a:r>
              <a:rPr lang="ko-KR" altLang="en-US" b="1" dirty="0" smtClean="0"/>
              <a:t>동질성 검정과 독립성 검정의 차이점은</a:t>
            </a:r>
            <a:r>
              <a:rPr lang="en-US" altLang="ko-KR" b="1" dirty="0" smtClean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1246055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검정통계량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55817" y="1296021"/>
                <a:ext cx="11246055" cy="4672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0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검정통계량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914400" lvl="1" indent="-457200">
                  <a:lnSpc>
                    <a:spcPct val="150000"/>
                  </a:lnSpc>
                  <a:buAutoNum type="arabicParenR"/>
                </a:pPr>
                <a:r>
                  <a:rPr lang="ko-KR" altLang="en-US" sz="20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기대도수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2000" dirty="0" smtClean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expected </a:t>
                </a:r>
                <a:r>
                  <a:rPr lang="en-US" altLang="ko-KR" sz="2000" dirty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전체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대상에서 각 범주의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영가설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하에서의 비율을 곱해 계산된 수 </a:t>
                </a: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 9:3:3:1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비율  </a:t>
                </a:r>
                <a:r>
                  <a:rPr lang="en-US" altLang="ko-KR" dirty="0" smtClean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-&gt;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=556 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9</m:t>
                        </m:r>
                      </m:num>
                      <m:den>
                        <m:r>
                          <a:rPr lang="en-US" altLang="ko-KR" sz="2000" b="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ko-KR" dirty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2000" b="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556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Berlin Sans FB" panose="020E0602020502020306" pitchFamily="34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dirty="0">
                        <a:latin typeface="Berlin Sans FB" panose="020E0602020502020306" pitchFamily="34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X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16</m:t>
                        </m:r>
                      </m:den>
                    </m:f>
                    <m:r>
                      <a:rPr lang="en-US" altLang="ko-KR" sz="2000" b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=556 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ko-KR" dirty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=555 6X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16</m:t>
                        </m:r>
                      </m:den>
                    </m:f>
                  </m:oMath>
                </a14:m>
                <a:endParaRPr lang="en-US" altLang="ko-KR" dirty="0" smtClean="0">
                  <a:latin typeface="Berlin Sans FB" panose="020E0602020502020306" pitchFamily="34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914400" lvl="1" indent="-457200">
                  <a:lnSpc>
                    <a:spcPct val="150000"/>
                  </a:lnSpc>
                  <a:buAutoNum type="arabicParenR" startAt="2"/>
                </a:pPr>
                <a:r>
                  <a:rPr lang="ko-KR" altLang="en-US" sz="20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관찰도수</a:t>
                </a:r>
                <a:r>
                  <a:rPr lang="en-US" altLang="ko-KR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2000" dirty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observed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관측 값의 각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형질을 관찰한 개수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315, 101, 108, 32, 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총 </a:t>
                </a:r>
                <a:r>
                  <a:rPr lang="en-US" altLang="ko-KR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556</a:t>
                </a:r>
                <a:r>
                  <a:rPr lang="ko-KR" altLang="en-US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7" y="1296021"/>
                <a:ext cx="11246055" cy="4672241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81264" y="1146544"/>
                <a:ext cx="6299430" cy="1431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관찰도수와</a:t>
                </a:r>
                <a:r>
                  <a:rPr lang="ko-KR" altLang="en-US" sz="2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기대도수와의 </a:t>
                </a:r>
                <a:r>
                  <a:rPr lang="ko-KR" altLang="en-US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차이</a:t>
                </a:r>
                <a:endParaRPr lang="en-US" altLang="ko-KR" sz="2000" b="1" i="1" dirty="0" smtClean="0">
                  <a:latin typeface="Cambria Math" panose="020405030504060302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914400" lvl="1" indent="-457200" algn="just">
                  <a:lnSpc>
                    <a:spcPct val="150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 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𝑶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𝑬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Berlin Sans FB" panose="020E0602020502020306" pitchFamily="34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 315 - 317.75 = 2.25… </a:t>
                </a:r>
                <a:endParaRPr lang="en-US" altLang="ko-KR" sz="2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아래의 데이터를 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</a:t>
                </a:r>
                <a:r>
                  <a:rPr lang="ko-KR" altLang="en-US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코드로 빠르고 쉽게 계산해보자</a:t>
                </a:r>
                <a:r>
                  <a:rPr lang="en-US" altLang="ko-KR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4" y="1146544"/>
                <a:ext cx="6299430" cy="1431161"/>
              </a:xfrm>
              <a:prstGeom prst="rect">
                <a:avLst/>
              </a:prstGeom>
              <a:blipFill>
                <a:blip r:embed="rId2"/>
                <a:stretch>
                  <a:fillRect l="-1258"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723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관찰도수와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기대도수와의 차이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770896"/>
                  </p:ext>
                </p:extLst>
              </p:nvPr>
            </p:nvGraphicFramePr>
            <p:xfrm>
              <a:off x="308667" y="2839454"/>
              <a:ext cx="11129356" cy="2693999"/>
            </p:xfrm>
            <a:graphic>
              <a:graphicData uri="http://schemas.openxmlformats.org/drawingml/2006/table">
                <a:tbl>
                  <a:tblPr/>
                  <a:tblGrid>
                    <a:gridCol w="1953270">
                      <a:extLst>
                        <a:ext uri="{9D8B030D-6E8A-4147-A177-3AD203B41FA5}">
                          <a16:colId xmlns:a16="http://schemas.microsoft.com/office/drawing/2014/main" val="119509697"/>
                        </a:ext>
                      </a:extLst>
                    </a:gridCol>
                    <a:gridCol w="1844842">
                      <a:extLst>
                        <a:ext uri="{9D8B030D-6E8A-4147-A177-3AD203B41FA5}">
                          <a16:colId xmlns:a16="http://schemas.microsoft.com/office/drawing/2014/main" val="2374048348"/>
                        </a:ext>
                      </a:extLst>
                    </a:gridCol>
                    <a:gridCol w="1892968">
                      <a:extLst>
                        <a:ext uri="{9D8B030D-6E8A-4147-A177-3AD203B41FA5}">
                          <a16:colId xmlns:a16="http://schemas.microsoft.com/office/drawing/2014/main" val="2789720657"/>
                        </a:ext>
                      </a:extLst>
                    </a:gridCol>
                    <a:gridCol w="1957137">
                      <a:extLst>
                        <a:ext uri="{9D8B030D-6E8A-4147-A177-3AD203B41FA5}">
                          <a16:colId xmlns:a16="http://schemas.microsoft.com/office/drawing/2014/main" val="1698301497"/>
                        </a:ext>
                      </a:extLst>
                    </a:gridCol>
                    <a:gridCol w="1989221">
                      <a:extLst>
                        <a:ext uri="{9D8B030D-6E8A-4147-A177-3AD203B41FA5}">
                          <a16:colId xmlns:a16="http://schemas.microsoft.com/office/drawing/2014/main" val="1833974588"/>
                        </a:ext>
                      </a:extLst>
                    </a:gridCol>
                    <a:gridCol w="1491918">
                      <a:extLst>
                        <a:ext uri="{9D8B030D-6E8A-4147-A177-3AD203B41FA5}">
                          <a16:colId xmlns:a16="http://schemas.microsoft.com/office/drawing/2014/main" val="3864002424"/>
                        </a:ext>
                      </a:extLst>
                    </a:gridCol>
                  </a:tblGrid>
                  <a:tr h="635837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구분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둥글고 황색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둥글고 녹색</a:t>
                          </a:r>
                          <a:endParaRPr lang="ko-KR" altLang="en-US" sz="2000" b="1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주름지고 황색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주름지고 녹색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합</a:t>
                          </a:r>
                          <a:endParaRPr lang="ko-KR" altLang="en-US" sz="2000" b="1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772640"/>
                      </a:ext>
                    </a:extLst>
                  </a:tr>
                  <a:tr h="901361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 err="1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영가설</a:t>
                          </a: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 하의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비율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dirty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altLang="ko-KR" sz="2000" b="0" i="1" dirty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2000" b="0" i="1" dirty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2000" b="0" i="1" dirty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dirty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9946108"/>
                      </a:ext>
                    </a:extLst>
                  </a:tr>
                  <a:tr h="466643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 err="1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기대도수</a:t>
                          </a:r>
                          <a:r>
                            <a:rPr lang="en-US" altLang="ko-KR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)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317.75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104.25</a:t>
                          </a:r>
                          <a:endParaRPr lang="en-US" sz="20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104.25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34.75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556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0561924"/>
                      </a:ext>
                    </a:extLst>
                  </a:tr>
                  <a:tr h="466643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 err="1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관찰도수</a:t>
                          </a:r>
                          <a:r>
                            <a:rPr lang="en-US" altLang="ko-KR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)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315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101</a:t>
                          </a:r>
                          <a:endParaRPr lang="en-US" sz="20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108</a:t>
                          </a:r>
                          <a:endParaRPr lang="en-US" sz="20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32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556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3169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770896"/>
                  </p:ext>
                </p:extLst>
              </p:nvPr>
            </p:nvGraphicFramePr>
            <p:xfrm>
              <a:off x="308667" y="2839454"/>
              <a:ext cx="11129356" cy="2693999"/>
            </p:xfrm>
            <a:graphic>
              <a:graphicData uri="http://schemas.openxmlformats.org/drawingml/2006/table">
                <a:tbl>
                  <a:tblPr/>
                  <a:tblGrid>
                    <a:gridCol w="1953270">
                      <a:extLst>
                        <a:ext uri="{9D8B030D-6E8A-4147-A177-3AD203B41FA5}">
                          <a16:colId xmlns:a16="http://schemas.microsoft.com/office/drawing/2014/main" val="119509697"/>
                        </a:ext>
                      </a:extLst>
                    </a:gridCol>
                    <a:gridCol w="1844842">
                      <a:extLst>
                        <a:ext uri="{9D8B030D-6E8A-4147-A177-3AD203B41FA5}">
                          <a16:colId xmlns:a16="http://schemas.microsoft.com/office/drawing/2014/main" val="2374048348"/>
                        </a:ext>
                      </a:extLst>
                    </a:gridCol>
                    <a:gridCol w="1892968">
                      <a:extLst>
                        <a:ext uri="{9D8B030D-6E8A-4147-A177-3AD203B41FA5}">
                          <a16:colId xmlns:a16="http://schemas.microsoft.com/office/drawing/2014/main" val="2789720657"/>
                        </a:ext>
                      </a:extLst>
                    </a:gridCol>
                    <a:gridCol w="1957137">
                      <a:extLst>
                        <a:ext uri="{9D8B030D-6E8A-4147-A177-3AD203B41FA5}">
                          <a16:colId xmlns:a16="http://schemas.microsoft.com/office/drawing/2014/main" val="1698301497"/>
                        </a:ext>
                      </a:extLst>
                    </a:gridCol>
                    <a:gridCol w="1989221">
                      <a:extLst>
                        <a:ext uri="{9D8B030D-6E8A-4147-A177-3AD203B41FA5}">
                          <a16:colId xmlns:a16="http://schemas.microsoft.com/office/drawing/2014/main" val="1833974588"/>
                        </a:ext>
                      </a:extLst>
                    </a:gridCol>
                    <a:gridCol w="1491918">
                      <a:extLst>
                        <a:ext uri="{9D8B030D-6E8A-4147-A177-3AD203B41FA5}">
                          <a16:colId xmlns:a16="http://schemas.microsoft.com/office/drawing/2014/main" val="3864002424"/>
                        </a:ext>
                      </a:extLst>
                    </a:gridCol>
                  </a:tblGrid>
                  <a:tr h="635837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구분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둥글고 황색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둥글고 녹색</a:t>
                          </a:r>
                          <a:endParaRPr lang="ko-KR" altLang="en-US" sz="2000" b="1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주름지고 황색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주름지고 녹색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합</a:t>
                          </a:r>
                          <a:endParaRPr lang="ko-KR" altLang="en-US" sz="2000" b="1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F5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772640"/>
                      </a:ext>
                    </a:extLst>
                  </a:tr>
                  <a:tr h="1011174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 err="1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영가설</a:t>
                          </a: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 하의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0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비율</a:t>
                          </a:r>
                          <a:endParaRPr lang="ko-KR" altLang="en-US" sz="20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291" t="-63253" r="-398675" b="-11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322" t="-63253" r="-287138" b="-11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0062" t="-63253" r="-177329" b="-11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5276" t="-63253" r="-75153" b="-11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9946108"/>
                      </a:ext>
                    </a:extLst>
                  </a:tr>
                  <a:tr h="523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15116" r="-469159" b="-11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317.75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104.25</a:t>
                          </a:r>
                          <a:endParaRPr lang="en-US" sz="20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104.25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34.75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556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0561924"/>
                      </a:ext>
                    </a:extLst>
                  </a:tr>
                  <a:tr h="5234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15116" r="-469159" b="-1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315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101</a:t>
                          </a:r>
                          <a:endParaRPr lang="en-US" sz="20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108</a:t>
                          </a:r>
                          <a:endParaRPr lang="en-US" sz="20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32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556</a:t>
                          </a:r>
                          <a:endParaRPr lang="en-US" sz="20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2385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3169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3813" y="1232312"/>
            <a:ext cx="8967537" cy="4645611"/>
          </a:xfrm>
          <a:prstGeom prst="rect">
            <a:avLst/>
          </a:prstGeom>
          <a:ln w="635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nn-NO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Ei </a:t>
            </a:r>
            <a:r>
              <a:rPr lang="nn-NO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c(312.75,104.25,104.25,34.75</a:t>
            </a:r>
            <a:r>
              <a:rPr lang="nn-NO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nn-NO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기대도수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 생성</a:t>
            </a:r>
            <a:endParaRPr lang="nn-NO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nn-NO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Oi = c(315,101,108,32</a:t>
            </a:r>
            <a:r>
              <a:rPr lang="nn-NO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                </a:t>
            </a:r>
            <a:r>
              <a:rPr lang="nn-NO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관찰도수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 생성</a:t>
            </a:r>
            <a:endParaRPr lang="nn-NO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nn-NO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 </a:t>
            </a:r>
            <a:r>
              <a:rPr lang="nn-NO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 data.frame(Ei,Oi</a:t>
            </a:r>
            <a:r>
              <a:rPr lang="nn-NO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  <a:r>
              <a:rPr lang="nn-NO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변수를 하나의 데이터 프레임 변수로 병합 </a:t>
            </a:r>
            <a:endParaRPr lang="nn-NO" altLang="ko-KR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nn-NO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(residual &lt;- Oi-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Ei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관찰도수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기대도수의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차이</a:t>
            </a:r>
            <a:endParaRPr lang="en-US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(residual2 &lt;-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residual^2)  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관찰도수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기대도수의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차이의 제곱</a:t>
            </a:r>
            <a:endParaRPr lang="en-US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(residual3 &lt;- residual2/data1$Ei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관찰도수와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기대도수의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차이 제곱의 상대적 비중</a:t>
            </a:r>
            <a:endParaRPr lang="en-US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data.frame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(data1$Oi,data1$Ei,residual,residual3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8-4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 &lt;- 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[1,] +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[2,] +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[3,] +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[4,])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791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관찰도수와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기대도수와의 차이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source(1)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7580" y="1678989"/>
            <a:ext cx="10202779" cy="3000821"/>
          </a:xfrm>
          <a:prstGeom prst="rect">
            <a:avLst/>
          </a:prstGeom>
          <a:ln w="635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nn-NO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result[4]  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관찰도수와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기대도수의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차이 제곱의 상대적 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비중의 합</a:t>
            </a:r>
            <a:endParaRPr lang="en-US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nn-NO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1-pchisq(0.470024,df=3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x&lt;- c(315,101,108,32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</a:t>
            </a:r>
            <a:r>
              <a:rPr lang="en-US" altLang="ko-KR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chisq.test</a:t>
            </a:r>
            <a:r>
              <a:rPr lang="en-US" altLang="ko-KR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검정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 &lt;-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chisq.test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=c(9,3,3,1)/16)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chi$statistic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위의 상대적 비중의 합과 값이 같다</a:t>
            </a:r>
            <a:r>
              <a:rPr lang="en-US" altLang="ko-KR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791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관찰도수와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기대도수와의 차이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12576</TotalTime>
  <Words>2037</Words>
  <Application>Microsoft Office PowerPoint</Application>
  <PresentationFormat>와이드스크린</PresentationFormat>
  <Paragraphs>687</Paragraphs>
  <Slides>51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한컴바탕</vt:lpstr>
      <vt:lpstr>함초롬바탕</vt:lpstr>
      <vt:lpstr>Arial</vt:lpstr>
      <vt:lpstr>Arial Rounded MT Bold</vt:lpstr>
      <vt:lpstr>Berlin Sans FB</vt:lpstr>
      <vt:lpstr>Cambria Math</vt:lpstr>
      <vt:lpstr>맑은 고딕</vt:lpstr>
      <vt:lpstr>함초롬돋움</vt:lpstr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399</cp:revision>
  <cp:lastPrinted>2017-06-26T00:54:46Z</cp:lastPrinted>
  <dcterms:created xsi:type="dcterms:W3CDTF">2017-05-24T04:02:51Z</dcterms:created>
  <dcterms:modified xsi:type="dcterms:W3CDTF">2018-04-20T06:31:39Z</dcterms:modified>
</cp:coreProperties>
</file>