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6" r:id="rId8"/>
    <p:sldId id="307" r:id="rId9"/>
    <p:sldId id="305"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1B1B8-8240-40DD-80EA-952D240ADB85}" v="1" dt="2021-03-02T23:51:17.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oh.gov.my/index.php/database_stores/store_view/1?search=Kuala+lumpur&amp;items=25&amp;page=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US" sz="3100" dirty="0">
                <a:solidFill>
                  <a:schemeClr val="tx1"/>
                </a:solidFill>
              </a:rPr>
              <a:t>IBM Capstone Project — The Battle of Neighborhoods- Opening Café in  Kuala Lumpur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Azrul Ihsan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B8791-5CBF-4983-9722-611408C792E7}"/>
              </a:ext>
            </a:extLst>
          </p:cNvPr>
          <p:cNvSpPr>
            <a:spLocks noGrp="1"/>
          </p:cNvSpPr>
          <p:nvPr>
            <p:ph type="title"/>
          </p:nvPr>
        </p:nvSpPr>
        <p:spPr>
          <a:xfrm>
            <a:off x="1097280" y="286603"/>
            <a:ext cx="10058400" cy="1450757"/>
          </a:xfrm>
        </p:spPr>
        <p:txBody>
          <a:bodyPr>
            <a:normAutofit/>
          </a:bodyPr>
          <a:lstStyle/>
          <a:p>
            <a:r>
              <a:rPr lang="en-US" dirty="0"/>
              <a:t>Background</a:t>
            </a:r>
            <a:endParaRPr lang="en-MY" dirty="0"/>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810728-133C-4AB9-8A84-C0B047A5C2EC}"/>
              </a:ext>
            </a:extLst>
          </p:cNvPr>
          <p:cNvSpPr>
            <a:spLocks noGrp="1"/>
          </p:cNvSpPr>
          <p:nvPr>
            <p:ph idx="1"/>
          </p:nvPr>
        </p:nvSpPr>
        <p:spPr>
          <a:xfrm>
            <a:off x="1097280" y="2108201"/>
            <a:ext cx="7179945" cy="3760891"/>
          </a:xfrm>
        </p:spPr>
        <p:txBody>
          <a:bodyPr>
            <a:normAutofit fontScale="92500" lnSpcReduction="10000"/>
          </a:bodyPr>
          <a:lstStyle/>
          <a:p>
            <a:pPr marL="0" indent="0">
              <a:buNone/>
            </a:pPr>
            <a:r>
              <a:rPr lang="en-US" sz="1600" dirty="0"/>
              <a:t>The dazzling city of Kuala Lumpur is the federal territory of Malaysia, which the situated in the heart of South East Asia. The city is populated by more than 1.73 million people in the recent years.</a:t>
            </a:r>
          </a:p>
          <a:p>
            <a:pPr marL="0" indent="0">
              <a:buNone/>
            </a:pPr>
            <a:r>
              <a:rPr lang="en-US" sz="1600" dirty="0"/>
              <a:t>Kuala Lumpur is the cultural, financial and economic </a:t>
            </a:r>
            <a:r>
              <a:rPr lang="en-US" sz="1600" dirty="0" err="1"/>
              <a:t>centre</a:t>
            </a:r>
            <a:r>
              <a:rPr lang="en-US" sz="1600" dirty="0"/>
              <a:t> of Malaysia. It is also home to the Parliament of Malaysia and the official residence of the Yang di-</a:t>
            </a:r>
            <a:r>
              <a:rPr lang="en-US" sz="1600" dirty="0" err="1"/>
              <a:t>Pertuan</a:t>
            </a:r>
            <a:r>
              <a:rPr lang="en-US" sz="1600" dirty="0"/>
              <a:t> </a:t>
            </a:r>
            <a:r>
              <a:rPr lang="en-US" sz="1600" dirty="0" err="1"/>
              <a:t>Agong</a:t>
            </a:r>
            <a:r>
              <a:rPr lang="en-US" sz="1600" dirty="0"/>
              <a:t> (the King), the Istana Negara (Royal Palace). The city is the role model of modern urban lifestyle in the country equivalent to its neighbor, Singapore.</a:t>
            </a:r>
          </a:p>
          <a:p>
            <a:pPr marL="0" indent="0">
              <a:buNone/>
            </a:pPr>
            <a:r>
              <a:rPr lang="en-US" sz="1600" dirty="0"/>
              <a:t>The city consists of 11 parliamentary constituents which forming a division within the city. Each constituent represents a seat in the Parliament of Malaysia who will be filled by leader of political party who won during the General Election for each area.</a:t>
            </a:r>
          </a:p>
          <a:p>
            <a:pPr marL="0" indent="0">
              <a:buNone/>
            </a:pPr>
            <a:r>
              <a:rPr lang="en-US" sz="1600" dirty="0"/>
              <a:t>Coffee is among the favorite drinks by this City dwellers. Coffee consumption habit within the city is very dynamic as it represents City trend and lifestyle. Thus, this makes café businesses bloom within the City and stiff competition among them.</a:t>
            </a:r>
            <a:endParaRPr lang="en-MY" sz="1600" dirty="0"/>
          </a:p>
        </p:txBody>
      </p:sp>
      <p:pic>
        <p:nvPicPr>
          <p:cNvPr id="5" name="Graphic 4">
            <a:extLst>
              <a:ext uri="{FF2B5EF4-FFF2-40B4-BE49-F238E27FC236}">
                <a16:creationId xmlns:a16="http://schemas.microsoft.com/office/drawing/2014/main" id="{1774552A-521A-41BA-B89C-48F9BA5D6F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57852" y="2108200"/>
            <a:ext cx="2686350" cy="3760891"/>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133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2ACB-2488-4FE0-BDEC-9C96B1FFA9B5}"/>
              </a:ext>
            </a:extLst>
          </p:cNvPr>
          <p:cNvSpPr>
            <a:spLocks noGrp="1"/>
          </p:cNvSpPr>
          <p:nvPr>
            <p:ph type="title"/>
          </p:nvPr>
        </p:nvSpPr>
        <p:spPr/>
        <p:txBody>
          <a:bodyPr/>
          <a:lstStyle/>
          <a:p>
            <a:r>
              <a:rPr lang="en-US" dirty="0"/>
              <a:t>Description of the Business Problems</a:t>
            </a:r>
            <a:endParaRPr lang="en-MY" dirty="0"/>
          </a:p>
        </p:txBody>
      </p:sp>
      <p:sp>
        <p:nvSpPr>
          <p:cNvPr id="3" name="Content Placeholder 2">
            <a:extLst>
              <a:ext uri="{FF2B5EF4-FFF2-40B4-BE49-F238E27FC236}">
                <a16:creationId xmlns:a16="http://schemas.microsoft.com/office/drawing/2014/main" id="{516581E5-8AA9-460A-86B7-05273FCB5700}"/>
              </a:ext>
            </a:extLst>
          </p:cNvPr>
          <p:cNvSpPr>
            <a:spLocks noGrp="1"/>
          </p:cNvSpPr>
          <p:nvPr>
            <p:ph idx="1"/>
          </p:nvPr>
        </p:nvSpPr>
        <p:spPr>
          <a:xfrm>
            <a:off x="1097280" y="2146301"/>
            <a:ext cx="10058400" cy="3760891"/>
          </a:xfrm>
        </p:spPr>
        <p:txBody>
          <a:bodyPr>
            <a:normAutofit fontScale="92500" lnSpcReduction="20000"/>
          </a:bodyPr>
          <a:lstStyle/>
          <a:p>
            <a:r>
              <a:rPr lang="en-US" dirty="0"/>
              <a:t>There are numbers of problems that will be addressed in the Project as a baseline:</a:t>
            </a:r>
          </a:p>
          <a:p>
            <a:r>
              <a:rPr lang="en-US" b="1" u="sng" dirty="0"/>
              <a:t>1. What is the key area within Kuala Lumpur?</a:t>
            </a:r>
          </a:p>
          <a:p>
            <a:r>
              <a:rPr lang="en-US" dirty="0"/>
              <a:t>Due to unique management of Kuala Lumpur, the segregation of area in the City was made in general. For example, the area of Kuala Lumpur was segregated into 11 parliamentary constituents. Which was too general for a </a:t>
            </a:r>
            <a:r>
              <a:rPr lang="en-MY" b="0" i="0" dirty="0">
                <a:solidFill>
                  <a:srgbClr val="202122"/>
                </a:solidFill>
                <a:effectLst/>
                <a:latin typeface="Arial" panose="020B0604020202020204" pitchFamily="34" charset="0"/>
              </a:rPr>
              <a:t>243 km</a:t>
            </a:r>
            <a:r>
              <a:rPr lang="en-MY" b="0" i="0" baseline="30000" dirty="0">
                <a:solidFill>
                  <a:srgbClr val="202122"/>
                </a:solidFill>
                <a:effectLst/>
                <a:latin typeface="Arial" panose="020B0604020202020204" pitchFamily="34" charset="0"/>
              </a:rPr>
              <a:t>2 </a:t>
            </a:r>
            <a:r>
              <a:rPr lang="en-US" dirty="0"/>
              <a:t>area.</a:t>
            </a:r>
          </a:p>
          <a:p>
            <a:r>
              <a:rPr lang="en-US" dirty="0"/>
              <a:t>Malaysia also uses postcode system. However, in Kuala Lumpur there are around more than 200 postcode which are too specific. The area postcode does not really help as the postcode areas are not equally distributed. This means some area may have a concentrated number of different postcodes than the other.</a:t>
            </a:r>
          </a:p>
          <a:p>
            <a:r>
              <a:rPr lang="en-US" dirty="0"/>
              <a:t>Thus, this Project will address alternative method to determine Kuala Lumpur key area. We will utilize data on government clinics around Kuala Lumpur to address this question.</a:t>
            </a:r>
          </a:p>
        </p:txBody>
      </p:sp>
    </p:spTree>
    <p:extLst>
      <p:ext uri="{BB962C8B-B14F-4D97-AF65-F5344CB8AC3E}">
        <p14:creationId xmlns:p14="http://schemas.microsoft.com/office/powerpoint/2010/main" val="236729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2ACB-2488-4FE0-BDEC-9C96B1FFA9B5}"/>
              </a:ext>
            </a:extLst>
          </p:cNvPr>
          <p:cNvSpPr>
            <a:spLocks noGrp="1"/>
          </p:cNvSpPr>
          <p:nvPr>
            <p:ph type="title"/>
          </p:nvPr>
        </p:nvSpPr>
        <p:spPr/>
        <p:txBody>
          <a:bodyPr/>
          <a:lstStyle/>
          <a:p>
            <a:r>
              <a:rPr lang="en-US" dirty="0"/>
              <a:t>Description of the Business Problems (cont’d)</a:t>
            </a:r>
            <a:endParaRPr lang="en-MY" dirty="0"/>
          </a:p>
        </p:txBody>
      </p:sp>
      <p:sp>
        <p:nvSpPr>
          <p:cNvPr id="3" name="Content Placeholder 2">
            <a:extLst>
              <a:ext uri="{FF2B5EF4-FFF2-40B4-BE49-F238E27FC236}">
                <a16:creationId xmlns:a16="http://schemas.microsoft.com/office/drawing/2014/main" id="{516581E5-8AA9-460A-86B7-05273FCB5700}"/>
              </a:ext>
            </a:extLst>
          </p:cNvPr>
          <p:cNvSpPr>
            <a:spLocks noGrp="1"/>
          </p:cNvSpPr>
          <p:nvPr>
            <p:ph idx="1"/>
          </p:nvPr>
        </p:nvSpPr>
        <p:spPr>
          <a:xfrm>
            <a:off x="1097280" y="2146301"/>
            <a:ext cx="10058400" cy="3760891"/>
          </a:xfrm>
        </p:spPr>
        <p:txBody>
          <a:bodyPr>
            <a:normAutofit lnSpcReduction="10000"/>
          </a:bodyPr>
          <a:lstStyle/>
          <a:p>
            <a:r>
              <a:rPr lang="en-US" b="1" u="sng" dirty="0"/>
              <a:t>2. Where is the best place to open a Café in Kuala Lumpur?</a:t>
            </a:r>
          </a:p>
          <a:p>
            <a:r>
              <a:rPr lang="en-US" dirty="0"/>
              <a:t>With intense competition between Café establishment in Kuala Lumpur, this Project will shed some lights to new business owner in strategizing their business plan.</a:t>
            </a:r>
          </a:p>
          <a:p>
            <a:r>
              <a:rPr lang="en-US" dirty="0"/>
              <a:t>Most of the new business will have a problem when they need to compete head-on with bigger, more matured direct competitors as they might have established their own branding prowess and huge customer-based client. One of the strategy is to be as far as possible (location wise) with direct competition and grow organically from there. If this is not possible, focusing on a more ‘diluted’ location is also an alternative strategy.</a:t>
            </a:r>
          </a:p>
          <a:p>
            <a:r>
              <a:rPr lang="en-US" dirty="0"/>
              <a:t>This Project is envisaged to give ideas to new Café owners to reduce the head-on competition with existing business by strategically locating their business.</a:t>
            </a:r>
          </a:p>
        </p:txBody>
      </p:sp>
    </p:spTree>
    <p:extLst>
      <p:ext uri="{BB962C8B-B14F-4D97-AF65-F5344CB8AC3E}">
        <p14:creationId xmlns:p14="http://schemas.microsoft.com/office/powerpoint/2010/main" val="235655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2ACB-2488-4FE0-BDEC-9C96B1FFA9B5}"/>
              </a:ext>
            </a:extLst>
          </p:cNvPr>
          <p:cNvSpPr>
            <a:spLocks noGrp="1"/>
          </p:cNvSpPr>
          <p:nvPr>
            <p:ph type="title"/>
          </p:nvPr>
        </p:nvSpPr>
        <p:spPr/>
        <p:txBody>
          <a:bodyPr/>
          <a:lstStyle/>
          <a:p>
            <a:r>
              <a:rPr lang="en-US" dirty="0"/>
              <a:t>Description of the Business Problems (cont’d)</a:t>
            </a:r>
            <a:endParaRPr lang="en-MY" dirty="0"/>
          </a:p>
        </p:txBody>
      </p:sp>
      <p:sp>
        <p:nvSpPr>
          <p:cNvPr id="3" name="Content Placeholder 2">
            <a:extLst>
              <a:ext uri="{FF2B5EF4-FFF2-40B4-BE49-F238E27FC236}">
                <a16:creationId xmlns:a16="http://schemas.microsoft.com/office/drawing/2014/main" id="{516581E5-8AA9-460A-86B7-05273FCB5700}"/>
              </a:ext>
            </a:extLst>
          </p:cNvPr>
          <p:cNvSpPr>
            <a:spLocks noGrp="1"/>
          </p:cNvSpPr>
          <p:nvPr>
            <p:ph idx="1"/>
          </p:nvPr>
        </p:nvSpPr>
        <p:spPr>
          <a:xfrm>
            <a:off x="1097280" y="2146301"/>
            <a:ext cx="10058400" cy="3760891"/>
          </a:xfrm>
        </p:spPr>
        <p:txBody>
          <a:bodyPr>
            <a:normAutofit/>
          </a:bodyPr>
          <a:lstStyle/>
          <a:p>
            <a:r>
              <a:rPr lang="en-US" b="1" u="sng" dirty="0"/>
              <a:t>3. What is the best description of Kuala Lumpur?</a:t>
            </a:r>
          </a:p>
          <a:p>
            <a:r>
              <a:rPr lang="en-US" dirty="0"/>
              <a:t>As we are looking for places to open our Café, why not we go further and analyze the City as overall? </a:t>
            </a:r>
          </a:p>
          <a:p>
            <a:r>
              <a:rPr lang="en-US" dirty="0"/>
              <a:t>There must be a lot of activities that can be done in Kuala Lumpur. Based on Foursquare data, we will further analyze the top attractions/ activities that can be done on this vibrant City.</a:t>
            </a:r>
          </a:p>
          <a:p>
            <a:endParaRPr lang="en-US" dirty="0"/>
          </a:p>
        </p:txBody>
      </p:sp>
    </p:spTree>
    <p:extLst>
      <p:ext uri="{BB962C8B-B14F-4D97-AF65-F5344CB8AC3E}">
        <p14:creationId xmlns:p14="http://schemas.microsoft.com/office/powerpoint/2010/main" val="106656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0C5A-A2A2-44FF-92C0-275AC826A66C}"/>
              </a:ext>
            </a:extLst>
          </p:cNvPr>
          <p:cNvSpPr>
            <a:spLocks noGrp="1"/>
          </p:cNvSpPr>
          <p:nvPr>
            <p:ph type="title"/>
          </p:nvPr>
        </p:nvSpPr>
        <p:spPr/>
        <p:txBody>
          <a:bodyPr/>
          <a:lstStyle/>
          <a:p>
            <a:r>
              <a:rPr lang="en-US" dirty="0"/>
              <a:t>Main Audience of This Project</a:t>
            </a:r>
            <a:endParaRPr lang="en-MY" dirty="0"/>
          </a:p>
        </p:txBody>
      </p:sp>
      <p:sp>
        <p:nvSpPr>
          <p:cNvPr id="3" name="Content Placeholder 2">
            <a:extLst>
              <a:ext uri="{FF2B5EF4-FFF2-40B4-BE49-F238E27FC236}">
                <a16:creationId xmlns:a16="http://schemas.microsoft.com/office/drawing/2014/main" id="{E5C42DEB-C67A-445B-9EBB-E80C6773A58A}"/>
              </a:ext>
            </a:extLst>
          </p:cNvPr>
          <p:cNvSpPr>
            <a:spLocks noGrp="1"/>
          </p:cNvSpPr>
          <p:nvPr>
            <p:ph idx="1"/>
          </p:nvPr>
        </p:nvSpPr>
        <p:spPr/>
        <p:txBody>
          <a:bodyPr>
            <a:normAutofit lnSpcReduction="10000"/>
          </a:bodyPr>
          <a:lstStyle/>
          <a:p>
            <a:pPr marL="0" indent="0">
              <a:buNone/>
            </a:pPr>
            <a:r>
              <a:rPr lang="en-US" dirty="0"/>
              <a:t>Main audience for this Project is as follows:</a:t>
            </a:r>
          </a:p>
          <a:p>
            <a:pPr>
              <a:buFont typeface="Wingdings" panose="05000000000000000000" pitchFamily="2" charset="2"/>
              <a:buChar char="q"/>
            </a:pPr>
            <a:r>
              <a:rPr lang="en-US" dirty="0"/>
              <a:t> </a:t>
            </a:r>
            <a:r>
              <a:rPr lang="en-US" b="1" dirty="0"/>
              <a:t>Prospective Café owners- </a:t>
            </a:r>
            <a:r>
              <a:rPr lang="en-US" dirty="0"/>
              <a:t>This project is envisaged to give insights to prospective Café owners on how to strategize their Café opening in Kuala Lumpur.</a:t>
            </a:r>
          </a:p>
          <a:p>
            <a:pPr>
              <a:buFont typeface="Wingdings" panose="05000000000000000000" pitchFamily="2" charset="2"/>
              <a:buChar char="q"/>
            </a:pPr>
            <a:r>
              <a:rPr lang="en-US" dirty="0"/>
              <a:t> </a:t>
            </a:r>
            <a:r>
              <a:rPr lang="en-US" b="1" dirty="0"/>
              <a:t>Coffee Lovers- </a:t>
            </a:r>
            <a:r>
              <a:rPr lang="en-US" dirty="0"/>
              <a:t>Coffee Lovers can focus their search for the best Coffee on the area highly populated with Café establishment.</a:t>
            </a:r>
          </a:p>
          <a:p>
            <a:pPr>
              <a:buFont typeface="Wingdings" panose="05000000000000000000" pitchFamily="2" charset="2"/>
              <a:buChar char="q"/>
            </a:pPr>
            <a:r>
              <a:rPr lang="en-US" dirty="0"/>
              <a:t> </a:t>
            </a:r>
            <a:r>
              <a:rPr lang="en-US" b="1" dirty="0"/>
              <a:t>Tourists</a:t>
            </a:r>
            <a:r>
              <a:rPr lang="en-US" dirty="0"/>
              <a:t>- With more analysis on the description of Kuala Lumpur, tourists can get some insights on what to be expected from their visit to Kuala Lumpur next time.</a:t>
            </a:r>
          </a:p>
          <a:p>
            <a:pPr>
              <a:buFont typeface="Wingdings" panose="05000000000000000000" pitchFamily="2" charset="2"/>
              <a:buChar char="q"/>
            </a:pPr>
            <a:r>
              <a:rPr lang="en-US" dirty="0"/>
              <a:t> </a:t>
            </a:r>
            <a:r>
              <a:rPr lang="en-US" b="1" dirty="0"/>
              <a:t>Data Scientists</a:t>
            </a:r>
            <a:r>
              <a:rPr lang="en-US" dirty="0"/>
              <a:t>- Since there is a gap in the determination of key areas in Kuala Lumpur for the same kind of study, this Project will be the baseline resource or the starting point on the analysis of Kuala Lumpur in the future.</a:t>
            </a:r>
            <a:endParaRPr lang="en-MY" dirty="0"/>
          </a:p>
        </p:txBody>
      </p:sp>
    </p:spTree>
    <p:extLst>
      <p:ext uri="{BB962C8B-B14F-4D97-AF65-F5344CB8AC3E}">
        <p14:creationId xmlns:p14="http://schemas.microsoft.com/office/powerpoint/2010/main" val="288411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C3FC-C8AB-4509-BD59-6A39593AFAEA}"/>
              </a:ext>
            </a:extLst>
          </p:cNvPr>
          <p:cNvSpPr>
            <a:spLocks noGrp="1"/>
          </p:cNvSpPr>
          <p:nvPr>
            <p:ph type="title"/>
          </p:nvPr>
        </p:nvSpPr>
        <p:spPr/>
        <p:txBody>
          <a:bodyPr/>
          <a:lstStyle/>
          <a:p>
            <a:r>
              <a:rPr lang="en-US" dirty="0"/>
              <a:t>Dataset Utilization</a:t>
            </a:r>
            <a:endParaRPr lang="en-MY" dirty="0"/>
          </a:p>
        </p:txBody>
      </p:sp>
      <p:sp>
        <p:nvSpPr>
          <p:cNvPr id="3" name="Content Placeholder 2">
            <a:extLst>
              <a:ext uri="{FF2B5EF4-FFF2-40B4-BE49-F238E27FC236}">
                <a16:creationId xmlns:a16="http://schemas.microsoft.com/office/drawing/2014/main" id="{A7C5A7B3-E14B-4760-B82A-E52272C0947D}"/>
              </a:ext>
            </a:extLst>
          </p:cNvPr>
          <p:cNvSpPr>
            <a:spLocks noGrp="1"/>
          </p:cNvSpPr>
          <p:nvPr>
            <p:ph idx="1"/>
          </p:nvPr>
        </p:nvSpPr>
        <p:spPr/>
        <p:txBody>
          <a:bodyPr/>
          <a:lstStyle/>
          <a:p>
            <a:r>
              <a:rPr lang="en-US" dirty="0"/>
              <a:t>There are 3 primary baseline datasets proposed to be utilized in this Project:</a:t>
            </a:r>
          </a:p>
          <a:p>
            <a:endParaRPr lang="en-US" dirty="0"/>
          </a:p>
        </p:txBody>
      </p:sp>
      <p:graphicFrame>
        <p:nvGraphicFramePr>
          <p:cNvPr id="4" name="Table 4">
            <a:extLst>
              <a:ext uri="{FF2B5EF4-FFF2-40B4-BE49-F238E27FC236}">
                <a16:creationId xmlns:a16="http://schemas.microsoft.com/office/drawing/2014/main" id="{972220AB-E2D6-4CE2-BE9D-9B347425F500}"/>
              </a:ext>
            </a:extLst>
          </p:cNvPr>
          <p:cNvGraphicFramePr>
            <a:graphicFrameLocks noGrp="1"/>
          </p:cNvGraphicFramePr>
          <p:nvPr>
            <p:extLst>
              <p:ext uri="{D42A27DB-BD31-4B8C-83A1-F6EECF244321}">
                <p14:modId xmlns:p14="http://schemas.microsoft.com/office/powerpoint/2010/main" val="558271348"/>
              </p:ext>
            </p:extLst>
          </p:nvPr>
        </p:nvGraphicFramePr>
        <p:xfrm>
          <a:off x="1097280" y="2687320"/>
          <a:ext cx="10150728" cy="3388360"/>
        </p:xfrm>
        <a:graphic>
          <a:graphicData uri="http://schemas.openxmlformats.org/drawingml/2006/table">
            <a:tbl>
              <a:tblPr firstRow="1" bandRow="1">
                <a:tableStyleId>{5C22544A-7EE6-4342-B048-85BDC9FD1C3A}</a:tableStyleId>
              </a:tblPr>
              <a:tblGrid>
                <a:gridCol w="1171062">
                  <a:extLst>
                    <a:ext uri="{9D8B030D-6E8A-4147-A177-3AD203B41FA5}">
                      <a16:colId xmlns:a16="http://schemas.microsoft.com/office/drawing/2014/main" val="3788612038"/>
                    </a:ext>
                  </a:extLst>
                </a:gridCol>
                <a:gridCol w="4105825">
                  <a:extLst>
                    <a:ext uri="{9D8B030D-6E8A-4147-A177-3AD203B41FA5}">
                      <a16:colId xmlns:a16="http://schemas.microsoft.com/office/drawing/2014/main" val="854547483"/>
                    </a:ext>
                  </a:extLst>
                </a:gridCol>
                <a:gridCol w="4873841">
                  <a:extLst>
                    <a:ext uri="{9D8B030D-6E8A-4147-A177-3AD203B41FA5}">
                      <a16:colId xmlns:a16="http://schemas.microsoft.com/office/drawing/2014/main" val="3324772762"/>
                    </a:ext>
                  </a:extLst>
                </a:gridCol>
              </a:tblGrid>
              <a:tr h="370840">
                <a:tc>
                  <a:txBody>
                    <a:bodyPr/>
                    <a:lstStyle/>
                    <a:p>
                      <a:r>
                        <a:rPr lang="en-US" dirty="0"/>
                        <a:t>No</a:t>
                      </a:r>
                      <a:endParaRPr lang="en-MY" dirty="0"/>
                    </a:p>
                  </a:txBody>
                  <a:tcPr/>
                </a:tc>
                <a:tc>
                  <a:txBody>
                    <a:bodyPr/>
                    <a:lstStyle/>
                    <a:p>
                      <a:r>
                        <a:rPr lang="en-US" dirty="0"/>
                        <a:t>Dataset</a:t>
                      </a:r>
                      <a:endParaRPr lang="en-MY" dirty="0"/>
                    </a:p>
                  </a:txBody>
                  <a:tcPr/>
                </a:tc>
                <a:tc>
                  <a:txBody>
                    <a:bodyPr/>
                    <a:lstStyle/>
                    <a:p>
                      <a:r>
                        <a:rPr lang="en-US" dirty="0"/>
                        <a:t>Remarks</a:t>
                      </a:r>
                      <a:endParaRPr lang="en-MY" dirty="0"/>
                    </a:p>
                  </a:txBody>
                  <a:tcPr/>
                </a:tc>
                <a:extLst>
                  <a:ext uri="{0D108BD9-81ED-4DB2-BD59-A6C34878D82A}">
                    <a16:rowId xmlns:a16="http://schemas.microsoft.com/office/drawing/2014/main" val="1969438266"/>
                  </a:ext>
                </a:extLst>
              </a:tr>
              <a:tr h="370840">
                <a:tc>
                  <a:txBody>
                    <a:bodyPr/>
                    <a:lstStyle/>
                    <a:p>
                      <a:r>
                        <a:rPr lang="en-US" dirty="0"/>
                        <a:t>1</a:t>
                      </a:r>
                      <a:endParaRPr lang="en-MY" dirty="0"/>
                    </a:p>
                  </a:txBody>
                  <a:tcPr/>
                </a:tc>
                <a:tc>
                  <a:txBody>
                    <a:bodyPr/>
                    <a:lstStyle/>
                    <a:p>
                      <a:r>
                        <a:rPr lang="en-US" dirty="0"/>
                        <a:t>List and location of government clinics from Ministry of Health.</a:t>
                      </a:r>
                    </a:p>
                    <a:p>
                      <a:endParaRPr lang="en-US" dirty="0"/>
                    </a:p>
                    <a:p>
                      <a:r>
                        <a:rPr lang="en-US" dirty="0">
                          <a:hlinkClick r:id="rId2"/>
                        </a:rPr>
                        <a:t>https://www.moh.gov.my/index.php/database_stores/store_view/1?search=Kuala+lumpur&amp;items=25&amp;page=1</a:t>
                      </a:r>
                      <a:endParaRPr lang="en-US" dirty="0"/>
                    </a:p>
                  </a:txBody>
                  <a:tcPr/>
                </a:tc>
                <a:tc>
                  <a:txBody>
                    <a:bodyPr/>
                    <a:lstStyle/>
                    <a:p>
                      <a:r>
                        <a:rPr lang="en-US" dirty="0"/>
                        <a:t>The location of the clinics will be the best baseline of identifying key areas in Kuala Lumpur. Government objective to provide medical access to every citizen means that the location should be at the strategic point within the city</a:t>
                      </a:r>
                      <a:endParaRPr lang="en-MY" dirty="0"/>
                    </a:p>
                  </a:txBody>
                  <a:tcPr/>
                </a:tc>
                <a:extLst>
                  <a:ext uri="{0D108BD9-81ED-4DB2-BD59-A6C34878D82A}">
                    <a16:rowId xmlns:a16="http://schemas.microsoft.com/office/drawing/2014/main" val="2732093490"/>
                  </a:ext>
                </a:extLst>
              </a:tr>
              <a:tr h="370840">
                <a:tc>
                  <a:txBody>
                    <a:bodyPr/>
                    <a:lstStyle/>
                    <a:p>
                      <a:r>
                        <a:rPr lang="en-US" dirty="0"/>
                        <a:t>2</a:t>
                      </a:r>
                      <a:endParaRPr lang="en-MY" dirty="0"/>
                    </a:p>
                  </a:txBody>
                  <a:tcPr/>
                </a:tc>
                <a:tc>
                  <a:txBody>
                    <a:bodyPr/>
                    <a:lstStyle/>
                    <a:p>
                      <a:r>
                        <a:rPr lang="en-US" dirty="0"/>
                        <a:t>Location data from Foursquare API</a:t>
                      </a:r>
                      <a:endParaRPr lang="en-MY" dirty="0"/>
                    </a:p>
                  </a:txBody>
                  <a:tcPr/>
                </a:tc>
                <a:tc>
                  <a:txBody>
                    <a:bodyPr/>
                    <a:lstStyle/>
                    <a:p>
                      <a:r>
                        <a:rPr lang="en-US" dirty="0"/>
                        <a:t>This will be used to analyze the surrounding activities of the city</a:t>
                      </a:r>
                      <a:endParaRPr lang="en-MY" dirty="0"/>
                    </a:p>
                  </a:txBody>
                  <a:tcPr/>
                </a:tc>
                <a:extLst>
                  <a:ext uri="{0D108BD9-81ED-4DB2-BD59-A6C34878D82A}">
                    <a16:rowId xmlns:a16="http://schemas.microsoft.com/office/drawing/2014/main" val="2492780187"/>
                  </a:ext>
                </a:extLst>
              </a:tr>
              <a:tr h="370840">
                <a:tc>
                  <a:txBody>
                    <a:bodyPr/>
                    <a:lstStyle/>
                    <a:p>
                      <a:r>
                        <a:rPr lang="en-US" dirty="0"/>
                        <a:t>3</a:t>
                      </a:r>
                      <a:endParaRPr lang="en-MY" dirty="0"/>
                    </a:p>
                  </a:txBody>
                  <a:tcPr/>
                </a:tc>
                <a:tc>
                  <a:txBody>
                    <a:bodyPr/>
                    <a:lstStyle/>
                    <a:p>
                      <a:r>
                        <a:rPr lang="en-US" dirty="0"/>
                        <a:t>Location data from HERE Location Services API</a:t>
                      </a:r>
                      <a:endParaRPr lang="en-MY" dirty="0"/>
                    </a:p>
                  </a:txBody>
                  <a:tcPr/>
                </a:tc>
                <a:tc>
                  <a:txBody>
                    <a:bodyPr/>
                    <a:lstStyle/>
                    <a:p>
                      <a:r>
                        <a:rPr lang="en-US" dirty="0"/>
                        <a:t>This will be use for geocoding and reverse geocoding</a:t>
                      </a:r>
                      <a:endParaRPr lang="en-MY" dirty="0"/>
                    </a:p>
                  </a:txBody>
                  <a:tcPr/>
                </a:tc>
                <a:extLst>
                  <a:ext uri="{0D108BD9-81ED-4DB2-BD59-A6C34878D82A}">
                    <a16:rowId xmlns:a16="http://schemas.microsoft.com/office/drawing/2014/main" val="52366663"/>
                  </a:ext>
                </a:extLst>
              </a:tr>
            </a:tbl>
          </a:graphicData>
        </a:graphic>
      </p:graphicFrame>
    </p:spTree>
    <p:extLst>
      <p:ext uri="{BB962C8B-B14F-4D97-AF65-F5344CB8AC3E}">
        <p14:creationId xmlns:p14="http://schemas.microsoft.com/office/powerpoint/2010/main" val="356508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54D1-6CAA-49AB-A112-892E2D3A5DB6}"/>
              </a:ext>
            </a:extLst>
          </p:cNvPr>
          <p:cNvSpPr txBox="1">
            <a:spLocks/>
          </p:cNvSpPr>
          <p:nvPr/>
        </p:nvSpPr>
        <p:spPr>
          <a:xfrm>
            <a:off x="1168301" y="2639185"/>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Thank You</a:t>
            </a:r>
            <a:endParaRPr lang="en-MY" dirty="0"/>
          </a:p>
        </p:txBody>
      </p:sp>
    </p:spTree>
    <p:extLst>
      <p:ext uri="{BB962C8B-B14F-4D97-AF65-F5344CB8AC3E}">
        <p14:creationId xmlns:p14="http://schemas.microsoft.com/office/powerpoint/2010/main" val="77377910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{A2A34100-54BD-4B7C-9682-40A2325F99F2}tf22712842_win32</Template>
  <TotalTime>448</TotalTime>
  <Words>884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1_RetrospectVTI</vt:lpstr>
      <vt:lpstr>IBM Capstone Project — The Battle of Neighborhoods- Opening Café in  Kuala Lumpur</vt:lpstr>
      <vt:lpstr>Background</vt:lpstr>
      <vt:lpstr>Description of the Business Problems</vt:lpstr>
      <vt:lpstr>Description of the Business Problems (cont’d)</vt:lpstr>
      <vt:lpstr>Description of the Business Problems (cont’d)</vt:lpstr>
      <vt:lpstr>Main Audience of This Project</vt:lpstr>
      <vt:lpstr>Dataset Utilization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 The City of Kuala Lumpur</dc:title>
  <dc:creator>AZRUL IHSAN HUSNIN</dc:creator>
  <cp:lastModifiedBy>AZRUL IHSAN HUSNIN</cp:lastModifiedBy>
  <cp:revision>4</cp:revision>
  <dcterms:created xsi:type="dcterms:W3CDTF">2021-03-02T23:12:41Z</dcterms:created>
  <dcterms:modified xsi:type="dcterms:W3CDTF">2021-03-03T06:40:47Z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