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2" r:id="rId4"/>
    <p:sldId id="278" r:id="rId5"/>
    <p:sldId id="259" r:id="rId6"/>
    <p:sldId id="280" r:id="rId7"/>
    <p:sldId id="260" r:id="rId8"/>
    <p:sldId id="261" r:id="rId9"/>
    <p:sldId id="281" r:id="rId10"/>
    <p:sldId id="282" r:id="rId11"/>
    <p:sldId id="283" r:id="rId12"/>
    <p:sldId id="292" r:id="rId13"/>
    <p:sldId id="263" r:id="rId14"/>
    <p:sldId id="264" r:id="rId15"/>
    <p:sldId id="293" r:id="rId16"/>
    <p:sldId id="284" r:id="rId17"/>
    <p:sldId id="266" r:id="rId18"/>
    <p:sldId id="285" r:id="rId19"/>
    <p:sldId id="267" r:id="rId20"/>
    <p:sldId id="287" r:id="rId21"/>
    <p:sldId id="271" r:id="rId22"/>
    <p:sldId id="273" r:id="rId23"/>
    <p:sldId id="274" r:id="rId24"/>
    <p:sldId id="275" r:id="rId25"/>
    <p:sldId id="290" r:id="rId26"/>
    <p:sldId id="276" r:id="rId27"/>
    <p:sldId id="291" r:id="rId28"/>
    <p:sldId id="277"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5" autoAdjust="0"/>
    <p:restoredTop sz="70607"/>
  </p:normalViewPr>
  <p:slideViewPr>
    <p:cSldViewPr snapToGrid="0">
      <p:cViewPr varScale="1">
        <p:scale>
          <a:sx n="105" d="100"/>
          <a:sy n="105" d="100"/>
        </p:scale>
        <p:origin x="264" y="184"/>
      </p:cViewPr>
      <p:guideLst/>
    </p:cSldViewPr>
  </p:slideViewPr>
  <p:outlineViewPr>
    <p:cViewPr>
      <p:scale>
        <a:sx n="33" d="100"/>
        <a:sy n="33" d="100"/>
      </p:scale>
      <p:origin x="0" y="-4241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BEEB8-7CDF-754F-91B6-86F7DE6311B3}" type="datetimeFigureOut">
              <a:rPr kumimoji="1" lang="ja-JP" altLang="en-US" smtClean="0"/>
              <a:t>2020/1/28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6BDAA-72A3-3E49-981B-658F4CAFCE47}" type="slidenum">
              <a:rPr kumimoji="1" lang="ja-JP" altLang="en-US" smtClean="0"/>
              <a:t>‹#›</a:t>
            </a:fld>
            <a:endParaRPr kumimoji="1" lang="ja-JP" altLang="en-US"/>
          </a:p>
        </p:txBody>
      </p:sp>
    </p:spTree>
    <p:extLst>
      <p:ext uri="{BB962C8B-B14F-4D97-AF65-F5344CB8AC3E}">
        <p14:creationId xmlns:p14="http://schemas.microsoft.com/office/powerpoint/2010/main" val="17097871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3</a:t>
            </a:fld>
            <a:endParaRPr kumimoji="1" lang="ja-JP" altLang="en-US"/>
          </a:p>
        </p:txBody>
      </p:sp>
    </p:spTree>
    <p:extLst>
      <p:ext uri="{BB962C8B-B14F-4D97-AF65-F5344CB8AC3E}">
        <p14:creationId xmlns:p14="http://schemas.microsoft.com/office/powerpoint/2010/main" val="237975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ここわかりにくい</a:t>
            </a:r>
            <a:r>
              <a:rPr kumimoji="1" lang="en-US" altLang="ja-JP" dirty="0"/>
              <a:t>】</a:t>
            </a:r>
          </a:p>
          <a:p>
            <a:r>
              <a:rPr kumimoji="1" lang="ja-JP" altLang="en-US"/>
              <a:t>もう少し平易な言葉にならんかね。</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16</a:t>
            </a:fld>
            <a:endParaRPr kumimoji="1" lang="ja-JP" altLang="en-US"/>
          </a:p>
        </p:txBody>
      </p:sp>
    </p:spTree>
    <p:extLst>
      <p:ext uri="{BB962C8B-B14F-4D97-AF65-F5344CB8AC3E}">
        <p14:creationId xmlns:p14="http://schemas.microsoft.com/office/powerpoint/2010/main" val="187268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MAGNET mac address</a:t>
            </a:r>
            <a:r>
              <a:rPr kumimoji="1" lang="ja-JP" altLang="en-US"/>
              <a:t>の増大を抑制</a:t>
            </a:r>
            <a:endParaRPr kumimoji="1" lang="en-US" altLang="ja-JP" dirty="0"/>
          </a:p>
          <a:p>
            <a:endParaRPr kumimoji="1" lang="en-US" altLang="ja-JP" dirty="0"/>
          </a:p>
          <a:p>
            <a:endParaRPr kumimoji="1" lang="en-US" altLang="ja-JP" dirty="0"/>
          </a:p>
          <a:p>
            <a:r>
              <a:rPr kumimoji="1" lang="en-US" altLang="ja-JP" dirty="0"/>
              <a:t>Q1. </a:t>
            </a:r>
            <a:r>
              <a:rPr kumimoji="1" lang="ja-JP" altLang="en-US"/>
              <a:t>どのように</a:t>
            </a:r>
            <a:r>
              <a:rPr kumimoji="1" lang="en-US" altLang="ja-JP" dirty="0"/>
              <a:t>MAC</a:t>
            </a:r>
            <a:r>
              <a:rPr kumimoji="1" lang="ja-JP" altLang="en-US"/>
              <a:t>アドレスを生成するか？</a:t>
            </a:r>
            <a:endParaRPr kumimoji="1" lang="en-US" altLang="ja-JP" dirty="0"/>
          </a:p>
          <a:p>
            <a:endParaRPr kumimoji="1" lang="en-US" altLang="ja-JP" dirty="0"/>
          </a:p>
          <a:p>
            <a:r>
              <a:rPr kumimoji="1" lang="ja-JP" altLang="en-US"/>
              <a:t>一番愚直な方法は、それぞれの</a:t>
            </a:r>
            <a:r>
              <a:rPr kumimoji="1" lang="en-US" altLang="ja-JP" dirty="0"/>
              <a:t>Path</a:t>
            </a:r>
            <a:r>
              <a:rPr kumimoji="1" lang="ja-JP" altLang="en-US"/>
              <a:t>で一つの</a:t>
            </a:r>
            <a:r>
              <a:rPr kumimoji="1" lang="en-US" altLang="ja-JP" dirty="0"/>
              <a:t>magnet MAC address. </a:t>
            </a:r>
            <a:r>
              <a:rPr kumimoji="1" lang="ja-JP" altLang="en-US"/>
              <a:t>ただこれは膨大な量の</a:t>
            </a:r>
            <a:r>
              <a:rPr kumimoji="1" lang="en-US" altLang="ja-JP" dirty="0"/>
              <a:t>MAC</a:t>
            </a:r>
            <a:r>
              <a:rPr kumimoji="1" lang="ja-JP" altLang="en-US"/>
              <a:t>を生成し、</a:t>
            </a:r>
            <a:r>
              <a:rPr kumimoji="1" lang="en-US" altLang="ja-JP" dirty="0"/>
              <a:t>forwarding table</a:t>
            </a:r>
            <a:r>
              <a:rPr kumimoji="1" lang="ja-JP" altLang="en-US"/>
              <a:t>を圧迫するので避けたい。</a:t>
            </a:r>
            <a:endParaRPr kumimoji="1" lang="en-US" altLang="ja-JP" dirty="0"/>
          </a:p>
          <a:p>
            <a:endParaRPr kumimoji="1" lang="en-US" altLang="ja-JP" dirty="0"/>
          </a:p>
          <a:p>
            <a:r>
              <a:rPr kumimoji="1" lang="ja-JP" altLang="en-US"/>
              <a:t>考えてみると、実行可能な</a:t>
            </a:r>
            <a:r>
              <a:rPr kumimoji="1" lang="en-US" altLang="ja-JP" dirty="0"/>
              <a:t>Path -&gt; </a:t>
            </a:r>
            <a:r>
              <a:rPr kumimoji="1" lang="ja-JP" altLang="en-US"/>
              <a:t>使用可能なリンクのセットから構築されているはず。さらに隣接する</a:t>
            </a:r>
            <a:r>
              <a:rPr kumimoji="1" lang="en-US" altLang="ja-JP" dirty="0"/>
              <a:t>legacy switch</a:t>
            </a:r>
            <a:r>
              <a:rPr kumimoji="1" lang="ja-JP" altLang="en-US"/>
              <a:t>は同じ</a:t>
            </a:r>
            <a:r>
              <a:rPr kumimoji="1" lang="en-US" altLang="ja-JP" dirty="0"/>
              <a:t>seed packet</a:t>
            </a:r>
            <a:r>
              <a:rPr kumimoji="1" lang="ja-JP" altLang="en-US"/>
              <a:t>により制御されるはず。</a:t>
            </a:r>
            <a:endParaRPr kumimoji="1" lang="en-US" altLang="ja-JP" dirty="0"/>
          </a:p>
          <a:p>
            <a:r>
              <a:rPr kumimoji="1" lang="en-US" altLang="ja-JP" dirty="0"/>
              <a:t>Magnet </a:t>
            </a:r>
            <a:r>
              <a:rPr kumimoji="1" lang="en-US" altLang="ja-JP" dirty="0" err="1"/>
              <a:t>subpath</a:t>
            </a:r>
            <a:r>
              <a:rPr kumimoji="1" lang="en-US" altLang="ja-JP" dirty="0"/>
              <a:t> :  </a:t>
            </a:r>
            <a:r>
              <a:rPr kumimoji="1" lang="ja-JP" altLang="en-US"/>
              <a:t>インストールする</a:t>
            </a:r>
            <a:r>
              <a:rPr kumimoji="1" lang="en-US" altLang="ja-JP" dirty="0"/>
              <a:t>path</a:t>
            </a:r>
            <a:r>
              <a:rPr kumimoji="1" lang="ja-JP" altLang="en-US"/>
              <a:t>上の隣接する</a:t>
            </a:r>
            <a:r>
              <a:rPr kumimoji="1" lang="en-US" altLang="ja-JP" dirty="0"/>
              <a:t>legacy switch</a:t>
            </a:r>
            <a:r>
              <a:rPr kumimoji="1" lang="ja-JP" altLang="en-US"/>
              <a:t>のシーケンスとして定義する。</a:t>
            </a:r>
            <a:endParaRPr kumimoji="1" lang="en-US" altLang="ja-JP" dirty="0"/>
          </a:p>
          <a:p>
            <a:r>
              <a:rPr kumimoji="1" lang="ja-JP" altLang="en-US"/>
              <a:t>これは</a:t>
            </a:r>
            <a:r>
              <a:rPr kumimoji="1" lang="en-US" altLang="ja-JP" dirty="0"/>
              <a:t>L2</a:t>
            </a:r>
            <a:r>
              <a:rPr kumimoji="1" lang="ja-JP" altLang="en-US"/>
              <a:t>アンダーレイの一部であり、２つの</a:t>
            </a:r>
            <a:r>
              <a:rPr kumimoji="1" lang="en-US" altLang="ja-JP" dirty="0"/>
              <a:t>OpenFlow switch</a:t>
            </a:r>
            <a:r>
              <a:rPr kumimoji="1" lang="ja-JP" altLang="en-US"/>
              <a:t>の間、もしくはホストと</a:t>
            </a:r>
            <a:r>
              <a:rPr kumimoji="1" lang="en-US" altLang="ja-JP" dirty="0"/>
              <a:t>OpenFlow switch</a:t>
            </a:r>
            <a:r>
              <a:rPr kumimoji="1" lang="ja-JP" altLang="en-US"/>
              <a:t>の間にある。</a:t>
            </a:r>
            <a:endParaRPr kumimoji="1" lang="en-US" altLang="ja-JP" dirty="0"/>
          </a:p>
          <a:p>
            <a:r>
              <a:rPr kumimoji="1" lang="ja-JP" altLang="en-US"/>
              <a:t>同じ</a:t>
            </a:r>
            <a:r>
              <a:rPr kumimoji="1" lang="en-US" altLang="ja-JP" dirty="0"/>
              <a:t>magnet </a:t>
            </a:r>
            <a:r>
              <a:rPr kumimoji="1" lang="en-US" altLang="ja-JP" dirty="0" err="1"/>
              <a:t>subpath</a:t>
            </a:r>
            <a:r>
              <a:rPr kumimoji="1" lang="ja-JP" altLang="en-US"/>
              <a:t>に属するすべての</a:t>
            </a:r>
            <a:r>
              <a:rPr kumimoji="1" lang="en-US" altLang="ja-JP" dirty="0"/>
              <a:t>legacy switch</a:t>
            </a:r>
            <a:r>
              <a:rPr kumimoji="1" lang="ja-JP" altLang="en-US"/>
              <a:t>は同じ</a:t>
            </a:r>
            <a:r>
              <a:rPr kumimoji="1" lang="en-US" altLang="ja-JP" dirty="0"/>
              <a:t>OpenFlow switch</a:t>
            </a:r>
            <a:r>
              <a:rPr kumimoji="1" lang="ja-JP" altLang="en-US"/>
              <a:t>からの同じ</a:t>
            </a:r>
            <a:r>
              <a:rPr kumimoji="1" lang="en-US" altLang="ja-JP" dirty="0"/>
              <a:t>seed packet</a:t>
            </a:r>
            <a:r>
              <a:rPr kumimoji="1" lang="ja-JP" altLang="en-US"/>
              <a:t>によって更新される。</a:t>
            </a:r>
            <a:endParaRPr kumimoji="1" lang="en-US" altLang="ja-JP" dirty="0"/>
          </a:p>
          <a:p>
            <a:r>
              <a:rPr kumimoji="1" lang="ja-JP" altLang="en-US"/>
              <a:t>これは</a:t>
            </a:r>
            <a:r>
              <a:rPr kumimoji="1" lang="en-US" altLang="ja-JP" dirty="0"/>
              <a:t> update </a:t>
            </a:r>
            <a:r>
              <a:rPr kumimoji="1" lang="en-US" altLang="ja-JP" dirty="0" err="1"/>
              <a:t>subpath</a:t>
            </a:r>
            <a:r>
              <a:rPr kumimoji="1" lang="en-US" altLang="ja-JP" dirty="0"/>
              <a:t> </a:t>
            </a:r>
            <a:r>
              <a:rPr kumimoji="1" lang="ja-JP" altLang="en-US"/>
              <a:t>とは異なる。</a:t>
            </a:r>
            <a:r>
              <a:rPr kumimoji="1" lang="en-US" altLang="ja-JP" dirty="0"/>
              <a:t> Update </a:t>
            </a:r>
            <a:r>
              <a:rPr kumimoji="1" lang="en-US" altLang="ja-JP" dirty="0" err="1"/>
              <a:t>subpath</a:t>
            </a:r>
            <a:r>
              <a:rPr kumimoji="1" lang="en-US" altLang="ja-JP" dirty="0"/>
              <a:t> </a:t>
            </a:r>
            <a:r>
              <a:rPr kumimoji="1" lang="ja-JP" altLang="en-US"/>
              <a:t>は必ずしも</a:t>
            </a:r>
            <a:r>
              <a:rPr kumimoji="1" lang="en-US" altLang="ja-JP" dirty="0"/>
              <a:t>legacy</a:t>
            </a:r>
            <a:r>
              <a:rPr kumimoji="1" lang="ja-JP" altLang="en-US"/>
              <a:t>ではない隣接スイッチの</a:t>
            </a:r>
            <a:r>
              <a:rPr kumimoji="1" lang="en-US" altLang="ja-JP" dirty="0"/>
              <a:t>sequence</a:t>
            </a:r>
            <a:r>
              <a:rPr kumimoji="1" lang="ja-JP" altLang="en-US"/>
              <a:t>として定義され、新しい</a:t>
            </a:r>
            <a:r>
              <a:rPr kumimoji="1" lang="en-US" altLang="ja-JP" dirty="0"/>
              <a:t>path</a:t>
            </a:r>
            <a:r>
              <a:rPr kumimoji="1" lang="ja-JP" altLang="en-US"/>
              <a:t>をインストールするときに更新する必要がある。</a:t>
            </a:r>
            <a:endParaRPr kumimoji="1" lang="en-US" altLang="ja-JP" dirty="0"/>
          </a:p>
          <a:p>
            <a:endParaRPr kumimoji="1" lang="en-US" altLang="ja-JP" dirty="0"/>
          </a:p>
          <a:p>
            <a:endParaRPr kumimoji="1" lang="en-US" altLang="ja-JP" dirty="0"/>
          </a:p>
          <a:p>
            <a:r>
              <a:rPr kumimoji="1" lang="en-US" altLang="ja-JP" dirty="0"/>
              <a:t>【TODO</a:t>
            </a:r>
            <a:r>
              <a:rPr kumimoji="1" lang="ja-JP" altLang="en-US"/>
              <a:t>優先度高い</a:t>
            </a:r>
            <a:r>
              <a:rPr kumimoji="1" lang="en-US" altLang="ja-JP" dirty="0"/>
              <a:t>: Magnet </a:t>
            </a:r>
            <a:r>
              <a:rPr kumimoji="1" lang="en-US" altLang="ja-JP" dirty="0" err="1"/>
              <a:t>subpath</a:t>
            </a:r>
            <a:r>
              <a:rPr kumimoji="1" lang="ja-JP" altLang="en-US"/>
              <a:t>について理解する</a:t>
            </a:r>
            <a:r>
              <a:rPr kumimoji="1" lang="en-US" altLang="ja-JP" dirty="0"/>
              <a:t>】</a:t>
            </a:r>
          </a:p>
          <a:p>
            <a:r>
              <a:rPr kumimoji="1" lang="en-US" altLang="ja-JP" dirty="0"/>
              <a:t>Magnet </a:t>
            </a:r>
            <a:r>
              <a:rPr kumimoji="1" lang="en-US" altLang="ja-JP" dirty="0" err="1"/>
              <a:t>subpath</a:t>
            </a:r>
            <a:r>
              <a:rPr kumimoji="1" lang="ja-JP" altLang="en-US"/>
              <a:t>はインストールする</a:t>
            </a:r>
            <a:r>
              <a:rPr kumimoji="1" lang="en-US" altLang="ja-JP" dirty="0"/>
              <a:t>path</a:t>
            </a:r>
            <a:r>
              <a:rPr kumimoji="1" lang="ja-JP" altLang="en-US"/>
              <a:t>の隣接する</a:t>
            </a:r>
            <a:r>
              <a:rPr kumimoji="1" lang="en-US" altLang="ja-JP" dirty="0"/>
              <a:t>legacy switch</a:t>
            </a:r>
            <a:r>
              <a:rPr kumimoji="1" lang="ja-JP" altLang="en-US"/>
              <a:t>のシーケンスであり、二つの</a:t>
            </a:r>
            <a:r>
              <a:rPr kumimoji="1" lang="en-US" altLang="ja-JP" dirty="0"/>
              <a:t>OpenFlow Switch</a:t>
            </a:r>
            <a:r>
              <a:rPr kumimoji="1" lang="ja-JP" altLang="en-US"/>
              <a:t>の間、もしくは</a:t>
            </a:r>
            <a:r>
              <a:rPr kumimoji="1" lang="en-US" altLang="ja-JP" dirty="0"/>
              <a:t>OpenFlow Switch</a:t>
            </a:r>
            <a:r>
              <a:rPr kumimoji="1" lang="ja-JP" altLang="en-US"/>
              <a:t>と</a:t>
            </a:r>
            <a:r>
              <a:rPr kumimoji="1" lang="en-US" altLang="ja-JP" dirty="0"/>
              <a:t>Host</a:t>
            </a:r>
            <a:r>
              <a:rPr kumimoji="1" lang="ja-JP" altLang="en-US"/>
              <a:t>の間にある存在する</a:t>
            </a:r>
            <a:r>
              <a:rPr kumimoji="1" lang="en-US" altLang="ja-JP" dirty="0"/>
              <a:t>Path</a:t>
            </a:r>
            <a:r>
              <a:rPr kumimoji="1" lang="ja-JP" altLang="en-US"/>
              <a:t>のことである。（</a:t>
            </a:r>
            <a:r>
              <a:rPr kumimoji="1" lang="en-US" altLang="ja-JP" dirty="0"/>
              <a:t>update </a:t>
            </a:r>
            <a:r>
              <a:rPr kumimoji="1" lang="en-US" altLang="ja-JP" dirty="0" err="1"/>
              <a:t>subpath</a:t>
            </a:r>
            <a:r>
              <a:rPr kumimoji="1" lang="ja-JP" altLang="en-US"/>
              <a:t>とは異なる。）</a:t>
            </a:r>
            <a:endParaRPr kumimoji="1" lang="en-US" altLang="ja-JP" dirty="0"/>
          </a:p>
          <a:p>
            <a:r>
              <a:rPr kumimoji="1" lang="ja-JP" altLang="en-US"/>
              <a:t>同一</a:t>
            </a:r>
            <a:r>
              <a:rPr kumimoji="1" lang="en-US" altLang="ja-JP" dirty="0" err="1"/>
              <a:t>subpath</a:t>
            </a:r>
            <a:r>
              <a:rPr kumimoji="1" lang="ja-JP" altLang="en-US"/>
              <a:t>上の</a:t>
            </a:r>
            <a:r>
              <a:rPr kumimoji="1" lang="en-US" altLang="ja-JP" dirty="0"/>
              <a:t>legacy switch</a:t>
            </a:r>
            <a:r>
              <a:rPr kumimoji="1" lang="ja-JP" altLang="en-US"/>
              <a:t>は同一の</a:t>
            </a:r>
            <a:r>
              <a:rPr kumimoji="1" lang="en-US" altLang="ja-JP" dirty="0"/>
              <a:t>seed packet</a:t>
            </a:r>
            <a:r>
              <a:rPr kumimoji="1" lang="ja-JP" altLang="en-US"/>
              <a:t>によって更新される。</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17</a:t>
            </a:fld>
            <a:endParaRPr kumimoji="1" lang="ja-JP" altLang="en-US"/>
          </a:p>
        </p:txBody>
      </p:sp>
    </p:spTree>
    <p:extLst>
      <p:ext uri="{BB962C8B-B14F-4D97-AF65-F5344CB8AC3E}">
        <p14:creationId xmlns:p14="http://schemas.microsoft.com/office/powerpoint/2010/main" val="3651901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（これは一回描いてみないとわからない気がしている。）</a:t>
            </a:r>
            <a:endParaRPr kumimoji="1" lang="en-US" altLang="ja-JP" dirty="0"/>
          </a:p>
          <a:p>
            <a:r>
              <a:rPr kumimoji="1" lang="en-US" altLang="ja-JP" dirty="0"/>
              <a:t>Magnet mac address </a:t>
            </a:r>
            <a:r>
              <a:rPr kumimoji="1" lang="ja-JP" altLang="en-US"/>
              <a:t>を</a:t>
            </a:r>
            <a:r>
              <a:rPr kumimoji="1" lang="en-US" altLang="ja-JP" dirty="0"/>
              <a:t>source – destination </a:t>
            </a:r>
            <a:r>
              <a:rPr kumimoji="1" lang="ja-JP" altLang="en-US"/>
              <a:t>で考えてしまうと、</a:t>
            </a:r>
            <a:r>
              <a:rPr kumimoji="1" lang="en-US" altLang="ja-JP" dirty="0"/>
              <a:t>Path </a:t>
            </a:r>
            <a:r>
              <a:rPr kumimoji="1" lang="ja-JP" altLang="en-US"/>
              <a:t>更新毎に新しい</a:t>
            </a:r>
            <a:r>
              <a:rPr kumimoji="1" lang="en-US" altLang="ja-JP" dirty="0"/>
              <a:t> Magnet mac address </a:t>
            </a:r>
            <a:r>
              <a:rPr kumimoji="1" lang="ja-JP" altLang="en-US"/>
              <a:t>を２つ生成する必要がある。</a:t>
            </a:r>
            <a:endParaRPr kumimoji="1" lang="en-US" altLang="ja-JP" dirty="0"/>
          </a:p>
          <a:p>
            <a:r>
              <a:rPr kumimoji="1" lang="ja-JP" altLang="en-US"/>
              <a:t>（それより前の</a:t>
            </a:r>
            <a:r>
              <a:rPr kumimoji="1" lang="en-US" altLang="ja-JP" dirty="0"/>
              <a:t>Magnet mac address</a:t>
            </a:r>
            <a:r>
              <a:rPr kumimoji="1" lang="ja-JP" altLang="en-US"/>
              <a:t>を更新することは</a:t>
            </a:r>
            <a:r>
              <a:rPr kumimoji="1" lang="en-US" altLang="ja-JP" dirty="0"/>
              <a:t>unstable</a:t>
            </a:r>
            <a:r>
              <a:rPr kumimoji="1" lang="ja-JP" altLang="en-US"/>
              <a:t>につながるため。）</a:t>
            </a:r>
            <a:endParaRPr kumimoji="1" lang="en-US" altLang="ja-JP" dirty="0"/>
          </a:p>
          <a:p>
            <a:r>
              <a:rPr kumimoji="1" lang="ja-JP" altLang="en-US"/>
              <a:t>これは</a:t>
            </a:r>
            <a:r>
              <a:rPr kumimoji="1" lang="en-US" altLang="ja-JP" dirty="0"/>
              <a:t>forwarding table</a:t>
            </a:r>
            <a:r>
              <a:rPr kumimoji="1" lang="ja-JP" altLang="en-US"/>
              <a:t>を逼迫する。</a:t>
            </a:r>
            <a:endParaRPr kumimoji="1" lang="en-US" altLang="ja-JP" dirty="0"/>
          </a:p>
          <a:p>
            <a:endParaRPr kumimoji="1" lang="en-US" altLang="ja-JP" dirty="0"/>
          </a:p>
          <a:p>
            <a:r>
              <a:rPr kumimoji="1" lang="en-US" altLang="ja-JP" dirty="0"/>
              <a:t>Magnet mac address</a:t>
            </a:r>
            <a:r>
              <a:rPr kumimoji="1" lang="ja-JP" altLang="en-US"/>
              <a:t>をどう作る？</a:t>
            </a:r>
            <a:r>
              <a:rPr kumimoji="1" lang="en-US" altLang="ja-JP" dirty="0"/>
              <a:t> (</a:t>
            </a:r>
            <a:r>
              <a:rPr kumimoji="1" lang="ja-JP" altLang="en-US"/>
              <a:t>例を見せながらでないとわからない気がする。</a:t>
            </a:r>
            <a:r>
              <a:rPr kumimoji="1" lang="en-US" altLang="ja-JP" dirty="0"/>
              <a:t>)</a:t>
            </a:r>
          </a:p>
          <a:p>
            <a:r>
              <a:rPr kumimoji="1" lang="ja-JP" altLang="en-US"/>
              <a:t>→</a:t>
            </a:r>
            <a:r>
              <a:rPr kumimoji="1" lang="en-US" altLang="ja-JP" dirty="0"/>
              <a:t> magnet </a:t>
            </a:r>
            <a:r>
              <a:rPr kumimoji="1" lang="en-US" altLang="ja-JP" dirty="0" err="1"/>
              <a:t>subpath</a:t>
            </a:r>
            <a:r>
              <a:rPr kumimoji="1" lang="ja-JP" altLang="en-US"/>
              <a:t>毎に一つ作成する</a:t>
            </a:r>
            <a:endParaRPr kumimoji="1" lang="en-US" altLang="ja-JP" dirty="0"/>
          </a:p>
          <a:p>
            <a:r>
              <a:rPr kumimoji="1" lang="ja-JP" altLang="en-US"/>
              <a:t>　　難しいことを言っているが、すなわち次の</a:t>
            </a:r>
            <a:r>
              <a:rPr kumimoji="1" lang="en-US" altLang="ja-JP" dirty="0"/>
              <a:t>OpenFlow</a:t>
            </a:r>
            <a:r>
              <a:rPr kumimoji="1" lang="ja-JP" altLang="en-US"/>
              <a:t>の</a:t>
            </a:r>
            <a:r>
              <a:rPr kumimoji="1" lang="en-US" altLang="ja-JP" dirty="0"/>
              <a:t>Interface</a:t>
            </a:r>
            <a:r>
              <a:rPr kumimoji="1" lang="ja-JP" altLang="en-US"/>
              <a:t>と結びつく</a:t>
            </a:r>
            <a:r>
              <a:rPr kumimoji="1" lang="en-US" altLang="ja-JP" dirty="0"/>
              <a:t>magnet mac address</a:t>
            </a:r>
            <a:r>
              <a:rPr kumimoji="1" lang="ja-JP" altLang="en-US"/>
              <a:t>を作成する。つまり</a:t>
            </a:r>
            <a:r>
              <a:rPr kumimoji="1" lang="en-US" altLang="ja-JP" dirty="0"/>
              <a:t>OpenFlow Switch x Interface</a:t>
            </a:r>
            <a:r>
              <a:rPr kumimoji="1" lang="ja-JP" altLang="en-US"/>
              <a:t>分だけ</a:t>
            </a:r>
            <a:r>
              <a:rPr kumimoji="1" lang="en-US" altLang="ja-JP" dirty="0"/>
              <a:t>magnet MAC address</a:t>
            </a:r>
            <a:r>
              <a:rPr kumimoji="1" lang="ja-JP" altLang="en-US"/>
              <a:t>ができる。</a:t>
            </a:r>
            <a:endParaRPr kumimoji="1" lang="en-US" altLang="ja-JP" dirty="0"/>
          </a:p>
          <a:p>
            <a:pPr algn="l"/>
            <a:r>
              <a:rPr kumimoji="1" lang="en-US" altLang="ja-JP" dirty="0"/>
              <a:t>    </a:t>
            </a:r>
            <a:r>
              <a:rPr kumimoji="1" lang="ja-JP" altLang="en-US"/>
              <a:t>これで</a:t>
            </a:r>
            <a:r>
              <a:rPr kumimoji="1" lang="en-US" altLang="ja-JP" dirty="0"/>
              <a:t>Path</a:t>
            </a:r>
            <a:r>
              <a:rPr kumimoji="1" lang="ja-JP" altLang="en-US"/>
              <a:t>の</a:t>
            </a:r>
            <a:r>
              <a:rPr kumimoji="1" lang="en-US" altLang="ja-JP" dirty="0"/>
              <a:t>update</a:t>
            </a:r>
            <a:r>
              <a:rPr kumimoji="1" lang="ja-JP" altLang="en-US"/>
              <a:t>がおこなわれても新たに</a:t>
            </a:r>
            <a:r>
              <a:rPr kumimoji="1" lang="en-US" altLang="ja-JP" dirty="0"/>
              <a:t>Magnet MAC address</a:t>
            </a:r>
            <a:r>
              <a:rPr kumimoji="1" lang="ja-JP" altLang="en-US"/>
              <a:t>を作成せずに対応できる。</a:t>
            </a:r>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18</a:t>
            </a:fld>
            <a:endParaRPr kumimoji="1" lang="ja-JP" altLang="en-US"/>
          </a:p>
        </p:txBody>
      </p:sp>
    </p:spTree>
    <p:extLst>
      <p:ext uri="{BB962C8B-B14F-4D97-AF65-F5344CB8AC3E}">
        <p14:creationId xmlns:p14="http://schemas.microsoft.com/office/powerpoint/2010/main" val="84084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OF7 -&gt; B </a:t>
            </a:r>
            <a:r>
              <a:rPr kumimoji="1" lang="ja-JP" altLang="en-US"/>
              <a:t>が　</a:t>
            </a:r>
            <a:r>
              <a:rPr kumimoji="1" lang="en-US" altLang="ja-JP" dirty="0"/>
              <a:t>ARP Request</a:t>
            </a:r>
            <a:r>
              <a:rPr kumimoji="1" lang="ja-JP" altLang="en-US"/>
              <a:t>ならまだわかる？</a:t>
            </a:r>
            <a:endParaRPr kumimoji="1" lang="en-US" altLang="ja-JP" dirty="0"/>
          </a:p>
          <a:p>
            <a:r>
              <a:rPr kumimoji="1" lang="en-US" altLang="ja-JP" dirty="0"/>
              <a:t>OF6 -&gt; D </a:t>
            </a:r>
            <a:r>
              <a:rPr kumimoji="1" lang="ja-JP" altLang="en-US"/>
              <a:t>も</a:t>
            </a:r>
            <a:r>
              <a:rPr kumimoji="1" lang="en-US" altLang="ja-JP" dirty="0"/>
              <a:t> ARP Request</a:t>
            </a:r>
            <a:r>
              <a:rPr kumimoji="1" lang="ja-JP" altLang="en-US"/>
              <a:t>ならわかりやすい。</a:t>
            </a:r>
            <a:endParaRPr kumimoji="1" lang="en-US" altLang="ja-JP" dirty="0"/>
          </a:p>
          <a:p>
            <a:r>
              <a:rPr kumimoji="1" lang="en-US" altLang="ja-JP" dirty="0"/>
              <a:t>OF6-&gt;B, OF7-&gt;D</a:t>
            </a:r>
            <a:r>
              <a:rPr kumimoji="1" lang="ja-JP" altLang="en-US"/>
              <a:t>は</a:t>
            </a:r>
            <a:r>
              <a:rPr kumimoji="1" lang="en-US" altLang="ja-JP" dirty="0"/>
              <a:t>ARP Reply </a:t>
            </a:r>
            <a:r>
              <a:rPr kumimoji="1" lang="ja-JP" altLang="en-US"/>
              <a:t>にすると</a:t>
            </a:r>
            <a:r>
              <a:rPr kumimoji="1" lang="en-US" altLang="ja-JP" dirty="0"/>
              <a:t>table</a:t>
            </a:r>
            <a:r>
              <a:rPr kumimoji="1" lang="ja-JP" altLang="en-US"/>
              <a:t>を更新する。</a:t>
            </a:r>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19</a:t>
            </a:fld>
            <a:endParaRPr kumimoji="1" lang="ja-JP" altLang="en-US"/>
          </a:p>
        </p:txBody>
      </p:sp>
    </p:spTree>
    <p:extLst>
      <p:ext uri="{BB962C8B-B14F-4D97-AF65-F5344CB8AC3E}">
        <p14:creationId xmlns:p14="http://schemas.microsoft.com/office/powerpoint/2010/main" val="495502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MAGNET mac address</a:t>
            </a:r>
            <a:r>
              <a:rPr kumimoji="1" lang="ja-JP" altLang="en-US"/>
              <a:t>の増大を抑制</a:t>
            </a:r>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20</a:t>
            </a:fld>
            <a:endParaRPr kumimoji="1" lang="ja-JP" altLang="en-US"/>
          </a:p>
        </p:txBody>
      </p:sp>
    </p:spTree>
    <p:extLst>
      <p:ext uri="{BB962C8B-B14F-4D97-AF65-F5344CB8AC3E}">
        <p14:creationId xmlns:p14="http://schemas.microsoft.com/office/powerpoint/2010/main" val="1324543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Large</a:t>
            </a:r>
            <a:r>
              <a:rPr kumimoji="1" lang="ja-JP" altLang="en-US"/>
              <a:t>の</a:t>
            </a:r>
            <a:r>
              <a:rPr kumimoji="1" lang="en-US" altLang="ja-JP" dirty="0"/>
              <a:t>MAX</a:t>
            </a:r>
            <a:r>
              <a:rPr kumimoji="1" lang="ja-JP" altLang="en-US"/>
              <a:t>の</a:t>
            </a:r>
            <a:r>
              <a:rPr kumimoji="1" lang="en-US" altLang="ja-JP" dirty="0"/>
              <a:t>65</a:t>
            </a:r>
            <a:r>
              <a:rPr kumimoji="1" lang="ja-JP" altLang="en-US"/>
              <a:t>は嘘なきがする。。。</a:t>
            </a:r>
            <a:endParaRPr kumimoji="1" lang="en-US" altLang="ja-JP" dirty="0"/>
          </a:p>
          <a:p>
            <a:r>
              <a:rPr kumimoji="1" lang="ja-JP" altLang="en-US"/>
              <a:t>累積分布の図の見方の説明は入れる。</a:t>
            </a:r>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21</a:t>
            </a:fld>
            <a:endParaRPr kumimoji="1" lang="ja-JP" altLang="en-US"/>
          </a:p>
        </p:txBody>
      </p:sp>
    </p:spTree>
    <p:extLst>
      <p:ext uri="{BB962C8B-B14F-4D97-AF65-F5344CB8AC3E}">
        <p14:creationId xmlns:p14="http://schemas.microsoft.com/office/powerpoint/2010/main" val="302724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【TODO: </a:t>
            </a:r>
            <a:r>
              <a:rPr kumimoji="1" lang="ja-JP" altLang="en-US"/>
              <a:t>次数の話</a:t>
            </a:r>
            <a:r>
              <a:rPr kumimoji="1" lang="en-US" altLang="ja-JP" dirty="0"/>
              <a:t>】</a:t>
            </a:r>
          </a:p>
          <a:p>
            <a:endParaRPr kumimoji="1" lang="en-US" altLang="ja-JP" dirty="0"/>
          </a:p>
          <a:p>
            <a:r>
              <a:rPr kumimoji="1" lang="en-US" altLang="ja-JP" dirty="0"/>
              <a:t>【</a:t>
            </a:r>
            <a:r>
              <a:rPr kumimoji="1" lang="ja-JP" altLang="en-US"/>
              <a:t>図の見方</a:t>
            </a:r>
            <a:r>
              <a:rPr kumimoji="1" lang="en-US" altLang="ja-JP" dirty="0"/>
              <a:t>】</a:t>
            </a:r>
          </a:p>
          <a:p>
            <a:r>
              <a:rPr kumimoji="1" lang="ja-JP" altLang="en-US"/>
              <a:t>上図：</a:t>
            </a:r>
            <a:r>
              <a:rPr kumimoji="1" lang="en-US" altLang="ja-JP" dirty="0"/>
              <a:t> Random Placement</a:t>
            </a:r>
          </a:p>
          <a:p>
            <a:r>
              <a:rPr kumimoji="1" lang="ja-JP" altLang="en-US"/>
              <a:t>下図：</a:t>
            </a:r>
            <a:r>
              <a:rPr kumimoji="1" lang="en-US" altLang="ja-JP" dirty="0"/>
              <a:t> Greedy Placement</a:t>
            </a:r>
          </a:p>
          <a:p>
            <a:pPr marL="228600" indent="-228600">
              <a:buAutoNum type="alphaLcParenBoth"/>
            </a:pPr>
            <a:r>
              <a:rPr kumimoji="1" lang="en-US" altLang="ja-JP" dirty="0"/>
              <a:t>: </a:t>
            </a:r>
            <a:r>
              <a:rPr kumimoji="1" lang="ja-JP" altLang="en-US"/>
              <a:t>横軸</a:t>
            </a:r>
            <a:r>
              <a:rPr kumimoji="1" lang="en-US" altLang="ja-JP" dirty="0"/>
              <a:t>: OpenFlow switch</a:t>
            </a:r>
            <a:r>
              <a:rPr kumimoji="1" lang="ja-JP" altLang="en-US"/>
              <a:t>の割合。</a:t>
            </a:r>
            <a:r>
              <a:rPr kumimoji="1" lang="en-US" altLang="ja-JP" dirty="0"/>
              <a:t> </a:t>
            </a:r>
            <a:r>
              <a:rPr kumimoji="1" lang="ja-JP" altLang="en-US"/>
              <a:t>縦軸</a:t>
            </a:r>
            <a:r>
              <a:rPr kumimoji="1" lang="en-US" altLang="ja-JP" dirty="0"/>
              <a:t>: Path update</a:t>
            </a:r>
            <a:r>
              <a:rPr kumimoji="1" lang="ja-JP" altLang="en-US"/>
              <a:t>が成功する割合。つまり</a:t>
            </a:r>
            <a:r>
              <a:rPr kumimoji="1" lang="en-US" altLang="ja-JP" dirty="0"/>
              <a:t>OpenFlow switch</a:t>
            </a:r>
            <a:r>
              <a:rPr kumimoji="1" lang="ja-JP" altLang="en-US"/>
              <a:t>の変化に対する、</a:t>
            </a:r>
            <a:r>
              <a:rPr kumimoji="1" lang="en-US" altLang="ja-JP" dirty="0"/>
              <a:t>Path update</a:t>
            </a:r>
            <a:r>
              <a:rPr kumimoji="1" lang="ja-JP" altLang="en-US"/>
              <a:t>の成功率のグラフ。</a:t>
            </a:r>
            <a:endParaRPr kumimoji="1" lang="en-US" altLang="ja-JP" dirty="0"/>
          </a:p>
          <a:p>
            <a:pPr marL="228600" indent="-228600">
              <a:buAutoNum type="alphaLcParenBoth"/>
            </a:pPr>
            <a:r>
              <a:rPr kumimoji="1" lang="en-US" altLang="ja-JP" dirty="0"/>
              <a:t>: </a:t>
            </a:r>
            <a:r>
              <a:rPr kumimoji="1" lang="ja-JP" altLang="en-US"/>
              <a:t>横軸</a:t>
            </a:r>
            <a:r>
              <a:rPr kumimoji="1" lang="en-US" altLang="ja-JP" dirty="0"/>
              <a:t>: OpenFlow switch</a:t>
            </a:r>
            <a:r>
              <a:rPr kumimoji="1" lang="ja-JP" altLang="en-US"/>
              <a:t>の割合。</a:t>
            </a:r>
            <a:r>
              <a:rPr kumimoji="1" lang="en-US" altLang="ja-JP" dirty="0"/>
              <a:t> </a:t>
            </a:r>
            <a:r>
              <a:rPr kumimoji="1" lang="ja-JP" altLang="en-US"/>
              <a:t>縦軸</a:t>
            </a:r>
            <a:r>
              <a:rPr kumimoji="1" lang="en-US" altLang="ja-JP" dirty="0"/>
              <a:t>: Usable Links</a:t>
            </a:r>
            <a:r>
              <a:rPr kumimoji="1" lang="ja-JP" altLang="en-US"/>
              <a:t>の割合。つまり</a:t>
            </a:r>
            <a:r>
              <a:rPr kumimoji="1" lang="en-US" altLang="ja-JP" dirty="0"/>
              <a:t>OpenFlow switch</a:t>
            </a:r>
            <a:r>
              <a:rPr kumimoji="1" lang="ja-JP" altLang="en-US"/>
              <a:t>の変化に対する、</a:t>
            </a:r>
            <a:r>
              <a:rPr kumimoji="1" lang="en-US" altLang="ja-JP" dirty="0"/>
              <a:t>Usable Links</a:t>
            </a:r>
            <a:r>
              <a:rPr kumimoji="1" lang="ja-JP" altLang="en-US"/>
              <a:t>の割合のグラフ。</a:t>
            </a:r>
            <a:endParaRPr kumimoji="1" lang="en-US" altLang="ja-JP" dirty="0"/>
          </a:p>
          <a:p>
            <a:pPr marL="228600" indent="-228600">
              <a:buAutoNum type="alphaLcParenBoth"/>
            </a:pPr>
            <a:r>
              <a:rPr kumimoji="1" lang="en-US" altLang="ja-JP" dirty="0"/>
              <a:t>: </a:t>
            </a:r>
            <a:r>
              <a:rPr kumimoji="1" lang="ja-JP" altLang="en-US"/>
              <a:t>横軸</a:t>
            </a:r>
            <a:r>
              <a:rPr kumimoji="1" lang="en-US" altLang="ja-JP" dirty="0"/>
              <a:t>: OpenFlow switch</a:t>
            </a:r>
            <a:r>
              <a:rPr kumimoji="1" lang="ja-JP" altLang="en-US"/>
              <a:t>の割合。</a:t>
            </a:r>
            <a:r>
              <a:rPr kumimoji="1" lang="en-US" altLang="ja-JP" dirty="0"/>
              <a:t> </a:t>
            </a:r>
            <a:r>
              <a:rPr kumimoji="1" lang="ja-JP" altLang="en-US"/>
              <a:t>縦軸</a:t>
            </a:r>
            <a:r>
              <a:rPr kumimoji="1" lang="en-US" altLang="ja-JP" dirty="0"/>
              <a:t>: Controllable Switches</a:t>
            </a:r>
            <a:r>
              <a:rPr kumimoji="1" lang="ja-JP" altLang="en-US"/>
              <a:t>の割合。つまり</a:t>
            </a:r>
            <a:r>
              <a:rPr kumimoji="1" lang="en-US" altLang="ja-JP" dirty="0"/>
              <a:t>OpenFlow switch</a:t>
            </a:r>
            <a:r>
              <a:rPr kumimoji="1" lang="ja-JP" altLang="en-US"/>
              <a:t>の変化に対する、</a:t>
            </a:r>
            <a:r>
              <a:rPr kumimoji="1" lang="en-US" altLang="ja-JP" dirty="0"/>
              <a:t>Controllable Switch</a:t>
            </a:r>
            <a:r>
              <a:rPr kumimoji="1" lang="ja-JP" altLang="en-US"/>
              <a:t>の割合のグラフ。</a:t>
            </a:r>
            <a:endParaRPr kumimoji="1" lang="en-US" altLang="ja-JP" dirty="0"/>
          </a:p>
          <a:p>
            <a:pPr marL="0" indent="0">
              <a:buFontTx/>
              <a:buNone/>
            </a:pPr>
            <a:endParaRPr kumimoji="1" lang="en-US" altLang="ja-JP" dirty="0"/>
          </a:p>
          <a:p>
            <a:pPr marL="0" indent="0">
              <a:buFontTx/>
              <a:buNone/>
            </a:pPr>
            <a:r>
              <a:rPr kumimoji="1" lang="ja-JP" altLang="en-US"/>
              <a:t>横軸が</a:t>
            </a:r>
            <a:r>
              <a:rPr kumimoji="1" lang="en-US" altLang="ja-JP" dirty="0"/>
              <a:t>0 : SPT</a:t>
            </a:r>
            <a:r>
              <a:rPr kumimoji="1" lang="ja-JP" altLang="en-US"/>
              <a:t>により構成されている</a:t>
            </a:r>
            <a:r>
              <a:rPr kumimoji="1" lang="en-US" altLang="ja-JP" dirty="0"/>
              <a:t>network underlay</a:t>
            </a:r>
          </a:p>
          <a:p>
            <a:pPr marL="0" indent="0">
              <a:buFontTx/>
              <a:buNone/>
            </a:pPr>
            <a:r>
              <a:rPr kumimoji="1" lang="ja-JP" altLang="en-US"/>
              <a:t>横軸が</a:t>
            </a:r>
            <a:r>
              <a:rPr kumimoji="1" lang="en-US" altLang="ja-JP" dirty="0"/>
              <a:t>1 : </a:t>
            </a:r>
            <a:r>
              <a:rPr kumimoji="1" lang="ja-JP" altLang="en-US"/>
              <a:t>すべての</a:t>
            </a:r>
            <a:r>
              <a:rPr kumimoji="1" lang="en-US" altLang="ja-JP" dirty="0"/>
              <a:t>network switch</a:t>
            </a:r>
            <a:r>
              <a:rPr kumimoji="1" lang="ja-JP" altLang="en-US"/>
              <a:t>が</a:t>
            </a:r>
            <a:r>
              <a:rPr kumimoji="1" lang="en-US" altLang="ja-JP" dirty="0" err="1"/>
              <a:t>openflow</a:t>
            </a:r>
            <a:r>
              <a:rPr kumimoji="1" lang="en-US" altLang="ja-JP" dirty="0"/>
              <a:t> switch</a:t>
            </a:r>
          </a:p>
          <a:p>
            <a:pPr marL="0" indent="0">
              <a:buFontTx/>
              <a:buNone/>
            </a:pPr>
            <a:endParaRPr kumimoji="1" lang="en-US" altLang="ja-JP" dirty="0"/>
          </a:p>
          <a:p>
            <a:pPr marL="0" indent="0">
              <a:buFontTx/>
              <a:buNone/>
            </a:pPr>
            <a:r>
              <a:rPr kumimoji="1" lang="en-US" altLang="ja-JP" dirty="0"/>
              <a:t>【Random】</a:t>
            </a:r>
          </a:p>
          <a:p>
            <a:pPr marL="0" indent="0">
              <a:buFontTx/>
              <a:buNone/>
            </a:pPr>
            <a:r>
              <a:rPr kumimoji="1" lang="ja-JP" altLang="en-US"/>
              <a:t>まず、</a:t>
            </a:r>
            <a:r>
              <a:rPr kumimoji="1" lang="en-US" altLang="ja-JP" dirty="0"/>
              <a:t>random</a:t>
            </a:r>
            <a:r>
              <a:rPr kumimoji="1" lang="ja-JP" altLang="en-US"/>
              <a:t> </a:t>
            </a:r>
            <a:r>
              <a:rPr kumimoji="1" lang="en-US" altLang="ja-JP" dirty="0"/>
              <a:t>(a)</a:t>
            </a:r>
            <a:r>
              <a:rPr kumimoji="1" lang="ja-JP" altLang="en-US"/>
              <a:t>を確認する。</a:t>
            </a:r>
            <a:endParaRPr kumimoji="1" lang="en-US" altLang="ja-JP" dirty="0"/>
          </a:p>
          <a:p>
            <a:endParaRPr kumimoji="1" lang="en-US" altLang="ja-JP" dirty="0"/>
          </a:p>
          <a:p>
            <a:r>
              <a:rPr kumimoji="1" lang="en-US" altLang="ja-JP" dirty="0"/>
              <a:t>(a)</a:t>
            </a:r>
            <a:r>
              <a:rPr kumimoji="1" lang="ja-JP" altLang="en-US"/>
              <a:t>の場合</a:t>
            </a:r>
            <a:endParaRPr kumimoji="1" lang="en-US" altLang="ja-JP" dirty="0"/>
          </a:p>
          <a:p>
            <a:pPr marL="228600" indent="-228600">
              <a:buAutoNum type="arabicPeriod"/>
            </a:pPr>
            <a:r>
              <a:rPr kumimoji="1" lang="en-US" altLang="ja-JP" dirty="0"/>
              <a:t>2</a:t>
            </a:r>
            <a:r>
              <a:rPr kumimoji="1" lang="ja-JP" altLang="en-US"/>
              <a:t>つのホストをランダムに選択し、それらの間の</a:t>
            </a:r>
            <a:r>
              <a:rPr kumimoji="1" lang="en-US" altLang="ja-JP" dirty="0"/>
              <a:t>hop</a:t>
            </a:r>
            <a:r>
              <a:rPr kumimoji="1" lang="ja-JP" altLang="en-US"/>
              <a:t>の少ない</a:t>
            </a:r>
            <a:r>
              <a:rPr kumimoji="1" lang="en-US" altLang="ja-JP" dirty="0"/>
              <a:t>5</a:t>
            </a:r>
            <a:r>
              <a:rPr kumimoji="1" lang="ja-JP" altLang="en-US"/>
              <a:t>つの</a:t>
            </a:r>
            <a:r>
              <a:rPr kumimoji="1" lang="en-US" altLang="ja-JP" dirty="0"/>
              <a:t>path</a:t>
            </a:r>
            <a:r>
              <a:rPr kumimoji="1" lang="ja-JP" altLang="en-US"/>
              <a:t>を計算した。（これは</a:t>
            </a:r>
            <a:r>
              <a:rPr kumimoji="1" lang="en-US" altLang="ja-JP" dirty="0"/>
              <a:t>loop-free</a:t>
            </a:r>
            <a:r>
              <a:rPr kumimoji="1" lang="ja-JP" altLang="en-US"/>
              <a:t>で形成された経路のうち、候補になると考えられるものを</a:t>
            </a:r>
            <a:r>
              <a:rPr kumimoji="1" lang="en-US" altLang="ja-JP" dirty="0"/>
              <a:t>5</a:t>
            </a:r>
            <a:r>
              <a:rPr kumimoji="1" lang="ja-JP" altLang="en-US"/>
              <a:t>つ選んだの意。ここに</a:t>
            </a:r>
            <a:r>
              <a:rPr kumimoji="1" lang="en-US" altLang="ja-JP" dirty="0"/>
              <a:t>Magneto</a:t>
            </a:r>
            <a:r>
              <a:rPr kumimoji="1" lang="ja-JP" altLang="en-US"/>
              <a:t>などは関係ない。）</a:t>
            </a:r>
            <a:endParaRPr kumimoji="1" lang="en-US" altLang="ja-JP" dirty="0"/>
          </a:p>
          <a:p>
            <a:r>
              <a:rPr kumimoji="1" lang="en-US" altLang="ja-JP" dirty="0"/>
              <a:t>2. 1</a:t>
            </a:r>
            <a:r>
              <a:rPr kumimoji="1" lang="ja-JP" altLang="en-US"/>
              <a:t>で選択した中から、インストールする新しい</a:t>
            </a:r>
            <a:r>
              <a:rPr kumimoji="1" lang="en-US" altLang="ja-JP" dirty="0"/>
              <a:t>path</a:t>
            </a:r>
            <a:r>
              <a:rPr kumimoji="1" lang="ja-JP" altLang="en-US"/>
              <a:t>をランダムに選択する。（いくつかの候補のうち、一つを洗濯して</a:t>
            </a:r>
            <a:r>
              <a:rPr kumimoji="1" lang="en-US" altLang="ja-JP" dirty="0"/>
              <a:t>Path</a:t>
            </a:r>
            <a:r>
              <a:rPr kumimoji="1" lang="ja-JP" altLang="en-US"/>
              <a:t>としたわけである。もちろんこれには</a:t>
            </a:r>
            <a:r>
              <a:rPr kumimoji="1" lang="en-US" altLang="ja-JP" dirty="0"/>
              <a:t>Magneto</a:t>
            </a:r>
            <a:r>
              <a:rPr kumimoji="1" lang="ja-JP" altLang="en-US"/>
              <a:t>が</a:t>
            </a:r>
            <a:r>
              <a:rPr kumimoji="1" lang="en-US" altLang="ja-JP" dirty="0"/>
              <a:t>Update</a:t>
            </a:r>
            <a:r>
              <a:rPr kumimoji="1" lang="ja-JP" altLang="en-US"/>
              <a:t>できる</a:t>
            </a:r>
            <a:r>
              <a:rPr kumimoji="1" lang="en-US" altLang="ja-JP" dirty="0"/>
              <a:t>Path</a:t>
            </a:r>
            <a:r>
              <a:rPr kumimoji="1" lang="ja-JP" altLang="en-US"/>
              <a:t>、できない</a:t>
            </a:r>
            <a:r>
              <a:rPr kumimoji="1" lang="en-US" altLang="ja-JP" dirty="0"/>
              <a:t>Path</a:t>
            </a:r>
            <a:r>
              <a:rPr kumimoji="1" lang="ja-JP" altLang="en-US"/>
              <a:t>が含まれており、どれを選択するかは無作為）</a:t>
            </a:r>
            <a:endParaRPr kumimoji="1" lang="en-US" altLang="ja-JP" dirty="0"/>
          </a:p>
          <a:p>
            <a:r>
              <a:rPr kumimoji="1" lang="en-US" altLang="ja-JP" dirty="0"/>
              <a:t>3. 100</a:t>
            </a:r>
            <a:r>
              <a:rPr kumimoji="1" lang="ja-JP" altLang="en-US"/>
              <a:t>回以上試行し平均をとる。（多分）</a:t>
            </a:r>
            <a:endParaRPr kumimoji="1" lang="en-US" altLang="ja-JP" dirty="0"/>
          </a:p>
          <a:p>
            <a:pPr marL="0" indent="0">
              <a:buFontTx/>
              <a:buNone/>
            </a:pPr>
            <a:endParaRPr kumimoji="1" lang="en-US" altLang="ja-JP" dirty="0"/>
          </a:p>
          <a:p>
            <a:pPr marL="0" indent="0">
              <a:buFontTx/>
              <a:buNone/>
            </a:pPr>
            <a:r>
              <a:rPr kumimoji="1" lang="ja-JP" altLang="en-US"/>
              <a:t>予想通り、</a:t>
            </a:r>
            <a:r>
              <a:rPr kumimoji="1" lang="en-US" altLang="ja-JP" dirty="0"/>
              <a:t>OpenFlow switch</a:t>
            </a:r>
            <a:r>
              <a:rPr kumimoji="1" lang="ja-JP" altLang="en-US"/>
              <a:t>の数を増やしていくと、</a:t>
            </a:r>
            <a:r>
              <a:rPr kumimoji="1" lang="en-US" altLang="ja-JP" dirty="0"/>
              <a:t>update</a:t>
            </a:r>
            <a:r>
              <a:rPr kumimoji="1" lang="ja-JP" altLang="en-US"/>
              <a:t>可能な</a:t>
            </a:r>
            <a:r>
              <a:rPr kumimoji="1" lang="en-US" altLang="ja-JP" dirty="0"/>
              <a:t>path</a:t>
            </a:r>
            <a:r>
              <a:rPr kumimoji="1" lang="ja-JP" altLang="en-US"/>
              <a:t>の数が増えていく。</a:t>
            </a:r>
            <a:endParaRPr kumimoji="1" lang="en-US" altLang="ja-JP" dirty="0"/>
          </a:p>
          <a:p>
            <a:pPr marL="0" indent="0">
              <a:buFontTx/>
              <a:buNone/>
            </a:pPr>
            <a:r>
              <a:rPr kumimoji="1" lang="en-US" altLang="ja-JP" dirty="0"/>
              <a:t>40%</a:t>
            </a:r>
            <a:r>
              <a:rPr kumimoji="1" lang="ja-JP" altLang="en-US"/>
              <a:t>程度の</a:t>
            </a:r>
            <a:r>
              <a:rPr kumimoji="1" lang="en-US" altLang="ja-JP" dirty="0"/>
              <a:t>switch</a:t>
            </a:r>
            <a:r>
              <a:rPr kumimoji="1" lang="ja-JP" altLang="en-US"/>
              <a:t>を</a:t>
            </a:r>
            <a:r>
              <a:rPr kumimoji="1" lang="en-US" altLang="ja-JP" dirty="0"/>
              <a:t>OpenFlow switch</a:t>
            </a:r>
            <a:r>
              <a:rPr kumimoji="1" lang="ja-JP" altLang="en-US"/>
              <a:t>にすると、</a:t>
            </a:r>
            <a:r>
              <a:rPr kumimoji="1" lang="en-US" altLang="ja-JP" dirty="0"/>
              <a:t>60%</a:t>
            </a:r>
            <a:r>
              <a:rPr kumimoji="1" lang="ja-JP" altLang="en-US"/>
              <a:t>程度の</a:t>
            </a:r>
            <a:r>
              <a:rPr kumimoji="1" lang="en-US" altLang="ja-JP" dirty="0"/>
              <a:t>path</a:t>
            </a:r>
            <a:r>
              <a:rPr kumimoji="1" lang="ja-JP" altLang="en-US"/>
              <a:t>のインストールが可能になる。（この</a:t>
            </a:r>
            <a:r>
              <a:rPr kumimoji="1" lang="en-US" altLang="ja-JP" dirty="0"/>
              <a:t>path</a:t>
            </a:r>
            <a:r>
              <a:rPr kumimoji="1" lang="ja-JP" altLang="en-US"/>
              <a:t>は前提から、エンドホスト間の</a:t>
            </a:r>
            <a:r>
              <a:rPr kumimoji="1" lang="en-US" altLang="ja-JP" dirty="0"/>
              <a:t>best 5 path</a:t>
            </a:r>
            <a:r>
              <a:rPr kumimoji="1" lang="ja-JP" altLang="en-US"/>
              <a:t>であることをお忘れなきよう。）</a:t>
            </a:r>
            <a:endParaRPr kumimoji="1" lang="en-US" altLang="ja-JP" dirty="0"/>
          </a:p>
          <a:p>
            <a:pPr marL="0" indent="0">
              <a:buFontTx/>
              <a:buNone/>
            </a:pPr>
            <a:endParaRPr kumimoji="1" lang="en-US" altLang="ja-JP" dirty="0"/>
          </a:p>
          <a:p>
            <a:pPr marL="0" indent="0">
              <a:buFontTx/>
              <a:buNone/>
            </a:pPr>
            <a:endParaRPr kumimoji="1" lang="en-US" altLang="ja-JP" dirty="0"/>
          </a:p>
          <a:p>
            <a:pPr marL="0" indent="0">
              <a:buFontTx/>
              <a:buNone/>
            </a:pPr>
            <a:r>
              <a:rPr kumimoji="1" lang="en-US" altLang="ja-JP" dirty="0"/>
              <a:t>(a)</a:t>
            </a:r>
            <a:r>
              <a:rPr kumimoji="1" lang="ja-JP" altLang="en-US"/>
              <a:t>は全</a:t>
            </a:r>
            <a:r>
              <a:rPr kumimoji="1" lang="en-US" altLang="ja-JP" dirty="0"/>
              <a:t>Link</a:t>
            </a:r>
            <a:r>
              <a:rPr kumimoji="1" lang="ja-JP" altLang="en-US"/>
              <a:t>数を確認しているわけではない。</a:t>
            </a:r>
            <a:endParaRPr kumimoji="1" lang="en-US" altLang="ja-JP" dirty="0"/>
          </a:p>
          <a:p>
            <a:pPr marL="0" indent="0">
              <a:buFontTx/>
              <a:buNone/>
            </a:pPr>
            <a:r>
              <a:rPr kumimoji="1" lang="ja-JP" altLang="en-US"/>
              <a:t>全</a:t>
            </a:r>
            <a:r>
              <a:rPr kumimoji="1" lang="en-US" altLang="ja-JP" dirty="0"/>
              <a:t>Link</a:t>
            </a:r>
            <a:r>
              <a:rPr kumimoji="1" lang="ja-JP" altLang="en-US"/>
              <a:t>のうち、</a:t>
            </a:r>
            <a:r>
              <a:rPr kumimoji="1" lang="en-US" altLang="ja-JP" dirty="0"/>
              <a:t>OpenFlow switch</a:t>
            </a:r>
            <a:r>
              <a:rPr kumimoji="1" lang="ja-JP" altLang="en-US"/>
              <a:t>の導入によりどのくらいの</a:t>
            </a:r>
            <a:r>
              <a:rPr kumimoji="1" lang="en-US" altLang="ja-JP" dirty="0"/>
              <a:t>Link</a:t>
            </a:r>
            <a:r>
              <a:rPr kumimoji="1" lang="ja-JP" altLang="en-US"/>
              <a:t>が利用可能になるか、という推移を示したのが</a:t>
            </a:r>
            <a:r>
              <a:rPr kumimoji="1" lang="en-US" altLang="ja-JP" dirty="0"/>
              <a:t>(b)</a:t>
            </a:r>
          </a:p>
          <a:p>
            <a:pPr marL="0" indent="0">
              <a:buFontTx/>
              <a:buNone/>
            </a:pPr>
            <a:r>
              <a:rPr kumimoji="1" lang="en-US" altLang="ja-JP" dirty="0"/>
              <a:t>Emulated, Small Magnet</a:t>
            </a:r>
            <a:r>
              <a:rPr kumimoji="1" lang="ja-JP" altLang="en-US"/>
              <a:t>は</a:t>
            </a:r>
            <a:r>
              <a:rPr kumimoji="1" lang="en-US" altLang="ja-JP" dirty="0"/>
              <a:t>OpenFlow switch</a:t>
            </a:r>
            <a:r>
              <a:rPr kumimoji="1" lang="ja-JP" altLang="en-US"/>
              <a:t>の導入により徐々に増加していくのがわかるが、</a:t>
            </a:r>
            <a:r>
              <a:rPr kumimoji="1" lang="en-US" altLang="ja-JP" dirty="0"/>
              <a:t>Large</a:t>
            </a:r>
            <a:r>
              <a:rPr kumimoji="1" lang="ja-JP" altLang="en-US"/>
              <a:t>に関しては最初から使用可能な</a:t>
            </a:r>
            <a:r>
              <a:rPr kumimoji="1" lang="en-US" altLang="ja-JP" dirty="0"/>
              <a:t>Link</a:t>
            </a:r>
            <a:r>
              <a:rPr kumimoji="1" lang="ja-JP" altLang="en-US"/>
              <a:t>数が多い。</a:t>
            </a:r>
            <a:endParaRPr kumimoji="1" lang="en-US" altLang="ja-JP" dirty="0"/>
          </a:p>
          <a:p>
            <a:pPr marL="0" indent="0">
              <a:buFontTx/>
              <a:buNone/>
            </a:pPr>
            <a:r>
              <a:rPr kumimoji="1" lang="ja-JP" altLang="en-US"/>
              <a:t>これは</a:t>
            </a:r>
            <a:r>
              <a:rPr kumimoji="1" lang="en-US" altLang="ja-JP" dirty="0"/>
              <a:t>Spanning Tree</a:t>
            </a:r>
            <a:r>
              <a:rPr kumimoji="1" lang="ja-JP" altLang="en-US"/>
              <a:t>の一部としてあらかじめ利用可能なリンクが多いことを意味していうる。（次数の関係）</a:t>
            </a:r>
            <a:endParaRPr kumimoji="1" lang="en-US" altLang="ja-JP" dirty="0"/>
          </a:p>
          <a:p>
            <a:pPr marL="0" indent="0">
              <a:buFontTx/>
              <a:buNone/>
            </a:pPr>
            <a:r>
              <a:rPr kumimoji="1" lang="en-US" altLang="ja-JP" dirty="0"/>
              <a:t>OpenFlow switch</a:t>
            </a:r>
            <a:r>
              <a:rPr kumimoji="1" lang="ja-JP" altLang="en-US"/>
              <a:t>のカバレッジが半分未満で、少なくとも</a:t>
            </a:r>
            <a:r>
              <a:rPr kumimoji="1" lang="en-US" altLang="ja-JP" dirty="0"/>
              <a:t>80%</a:t>
            </a:r>
            <a:r>
              <a:rPr kumimoji="1" lang="ja-JP" altLang="en-US"/>
              <a:t>のリンクが使用可能であることがわかる。</a:t>
            </a:r>
            <a:endParaRPr kumimoji="1" lang="en-US" altLang="ja-JP" dirty="0"/>
          </a:p>
          <a:p>
            <a:pPr marL="0" indent="0">
              <a:buFontTx/>
              <a:buNone/>
            </a:pPr>
            <a:endParaRPr kumimoji="1" lang="en-US" altLang="ja-JP" dirty="0"/>
          </a:p>
          <a:p>
            <a:pPr marL="0" indent="0">
              <a:buFontTx/>
              <a:buNone/>
            </a:pPr>
            <a:r>
              <a:rPr kumimoji="1" lang="ja-JP" altLang="en-US"/>
              <a:t>最後に（</a:t>
            </a:r>
            <a:r>
              <a:rPr kumimoji="1" lang="en-US" altLang="ja-JP" dirty="0"/>
              <a:t>c</a:t>
            </a:r>
            <a:r>
              <a:rPr kumimoji="1" lang="ja-JP" altLang="en-US"/>
              <a:t>）だが縦軸は、</a:t>
            </a:r>
            <a:r>
              <a:rPr kumimoji="1" lang="en-US" altLang="ja-JP" dirty="0"/>
              <a:t>magneto </a:t>
            </a:r>
            <a:r>
              <a:rPr kumimoji="1" lang="ja-JP" altLang="en-US"/>
              <a:t>によって</a:t>
            </a:r>
            <a:r>
              <a:rPr kumimoji="1" lang="en-US" altLang="ja-JP" dirty="0"/>
              <a:t>forwarding table</a:t>
            </a:r>
            <a:r>
              <a:rPr kumimoji="1" lang="ja-JP" altLang="en-US"/>
              <a:t>が操作可能な</a:t>
            </a:r>
            <a:r>
              <a:rPr kumimoji="1" lang="en-US" altLang="ja-JP" dirty="0"/>
              <a:t>switch</a:t>
            </a:r>
            <a:r>
              <a:rPr kumimoji="1" lang="ja-JP" altLang="en-US"/>
              <a:t>の数でになる。</a:t>
            </a:r>
            <a:endParaRPr kumimoji="1" lang="en-US" altLang="ja-JP" dirty="0"/>
          </a:p>
          <a:p>
            <a:pPr marL="0" indent="0">
              <a:buFontTx/>
              <a:buNone/>
            </a:pPr>
            <a:r>
              <a:rPr kumimoji="1" lang="en-US" altLang="ja-JP" dirty="0"/>
              <a:t>0</a:t>
            </a:r>
            <a:r>
              <a:rPr kumimoji="1" lang="ja-JP" altLang="en-US"/>
              <a:t>の時はもちろんすべての</a:t>
            </a:r>
            <a:r>
              <a:rPr kumimoji="1" lang="en-US" altLang="ja-JP" dirty="0"/>
              <a:t>switch</a:t>
            </a:r>
            <a:r>
              <a:rPr kumimoji="1" lang="ja-JP" altLang="en-US"/>
              <a:t>が</a:t>
            </a:r>
            <a:r>
              <a:rPr kumimoji="1" lang="en-US" altLang="ja-JP" dirty="0"/>
              <a:t>magneto</a:t>
            </a:r>
            <a:r>
              <a:rPr kumimoji="1" lang="ja-JP" altLang="en-US"/>
              <a:t>で操作できないので０</a:t>
            </a:r>
            <a:endParaRPr kumimoji="1" lang="en-US" altLang="ja-JP" dirty="0"/>
          </a:p>
          <a:p>
            <a:pPr marL="0" indent="0">
              <a:buFontTx/>
              <a:buNone/>
            </a:pPr>
            <a:r>
              <a:rPr kumimoji="1" lang="ja-JP" altLang="en-US"/>
              <a:t>それ以降、</a:t>
            </a:r>
            <a:r>
              <a:rPr kumimoji="1" lang="en-US" altLang="ja-JP" dirty="0" err="1"/>
              <a:t>Smal</a:t>
            </a:r>
            <a:r>
              <a:rPr kumimoji="1" lang="en-US" altLang="ja-JP" dirty="0"/>
              <a:t>, Emulated </a:t>
            </a:r>
            <a:r>
              <a:rPr kumimoji="1" lang="ja-JP" altLang="en-US"/>
              <a:t>の場合は急激に伸びていることがわかるが、対して</a:t>
            </a:r>
            <a:r>
              <a:rPr kumimoji="1" lang="en-US" altLang="ja-JP" dirty="0"/>
              <a:t>Large Magneto</a:t>
            </a:r>
            <a:r>
              <a:rPr kumimoji="1" lang="ja-JP" altLang="en-US"/>
              <a:t>はそうでもないことがわかる。</a:t>
            </a:r>
            <a:endParaRPr kumimoji="1" lang="en-US" altLang="ja-JP" dirty="0"/>
          </a:p>
          <a:p>
            <a:pPr marL="0" indent="0">
              <a:buFontTx/>
              <a:buNone/>
            </a:pPr>
            <a:r>
              <a:rPr kumimoji="1" lang="ja-JP" altLang="en-US"/>
              <a:t>これは次数の問題である。全頁の</a:t>
            </a:r>
            <a:r>
              <a:rPr kumimoji="1" lang="en-US" altLang="ja-JP" dirty="0"/>
              <a:t>CDF</a:t>
            </a:r>
            <a:r>
              <a:rPr kumimoji="1" lang="ja-JP" altLang="en-US"/>
              <a:t>をみてみると、</a:t>
            </a:r>
            <a:r>
              <a:rPr kumimoji="1" lang="en-US" altLang="ja-JP" dirty="0"/>
              <a:t>Large topology</a:t>
            </a:r>
            <a:r>
              <a:rPr kumimoji="1" lang="ja-JP" altLang="en-US"/>
              <a:t>において</a:t>
            </a:r>
            <a:r>
              <a:rPr kumimoji="1" lang="en-US" altLang="ja-JP" dirty="0"/>
              <a:t>7</a:t>
            </a:r>
            <a:r>
              <a:rPr kumimoji="1" lang="ja-JP" altLang="en-US"/>
              <a:t>割近くが次数</a:t>
            </a:r>
            <a:r>
              <a:rPr kumimoji="1" lang="en-US" altLang="ja-JP" dirty="0"/>
              <a:t>1</a:t>
            </a:r>
            <a:r>
              <a:rPr kumimoji="1" lang="ja-JP" altLang="en-US"/>
              <a:t>（</a:t>
            </a:r>
            <a:r>
              <a:rPr kumimoji="1" lang="en-US" altLang="ja-JP" dirty="0"/>
              <a:t>STP</a:t>
            </a:r>
            <a:r>
              <a:rPr kumimoji="1" lang="ja-JP" altLang="en-US"/>
              <a:t>の一部（多分、閉じているところのこと？）であり、リンクとしては</a:t>
            </a:r>
            <a:r>
              <a:rPr kumimoji="1" lang="en-US" altLang="ja-JP" dirty="0"/>
              <a:t>Usable</a:t>
            </a:r>
            <a:r>
              <a:rPr kumimoji="1" lang="ja-JP" altLang="en-US"/>
              <a:t>でカウントされているが、</a:t>
            </a:r>
            <a:r>
              <a:rPr kumimoji="1" lang="en-US" altLang="ja-JP" dirty="0"/>
              <a:t>OpenFlow Switch</a:t>
            </a:r>
            <a:r>
              <a:rPr kumimoji="1" lang="ja-JP" altLang="en-US"/>
              <a:t>に繋がらないため）、</a:t>
            </a:r>
            <a:r>
              <a:rPr kumimoji="1" lang="en-US" altLang="ja-JP" dirty="0"/>
              <a:t>OpenFlow Switch</a:t>
            </a:r>
            <a:r>
              <a:rPr kumimoji="1" lang="ja-JP" altLang="en-US"/>
              <a:t>の割合の増加に対し、</a:t>
            </a:r>
            <a:r>
              <a:rPr kumimoji="1" lang="en-US" altLang="ja-JP" dirty="0"/>
              <a:t>Controllable Switch</a:t>
            </a:r>
            <a:r>
              <a:rPr kumimoji="1" lang="ja-JP" altLang="en-US"/>
              <a:t>の割合の増加が他の</a:t>
            </a:r>
            <a:r>
              <a:rPr kumimoji="1" lang="en-US" altLang="ja-JP" dirty="0"/>
              <a:t>Switch</a:t>
            </a:r>
            <a:r>
              <a:rPr kumimoji="1" lang="ja-JP" altLang="en-US"/>
              <a:t>に対して小さい。（</a:t>
            </a:r>
            <a:r>
              <a:rPr kumimoji="1" lang="en-US" altLang="ja-JP" dirty="0"/>
              <a:t>b</a:t>
            </a:r>
            <a:r>
              <a:rPr kumimoji="1" lang="ja-JP" altLang="en-US"/>
              <a:t>が高いのはそのような</a:t>
            </a:r>
            <a:r>
              <a:rPr kumimoji="1" lang="en-US" altLang="ja-JP" dirty="0"/>
              <a:t>topology</a:t>
            </a:r>
            <a:r>
              <a:rPr kumimoji="1" lang="ja-JP" altLang="en-US"/>
              <a:t>においてあらかじめ</a:t>
            </a:r>
            <a:r>
              <a:rPr kumimoji="1" lang="en-US" altLang="ja-JP" dirty="0"/>
              <a:t>usable</a:t>
            </a:r>
            <a:r>
              <a:rPr kumimoji="1" lang="ja-JP" altLang="en-US"/>
              <a:t>なリンクが全体的に多いからである）</a:t>
            </a:r>
            <a:endParaRPr kumimoji="1" lang="en-US" altLang="ja-JP" dirty="0"/>
          </a:p>
          <a:p>
            <a:pPr marL="0" indent="0">
              <a:buFontTx/>
              <a:buNone/>
            </a:pPr>
            <a:r>
              <a:rPr kumimoji="1" lang="en-US" altLang="ja-JP" dirty="0"/>
              <a:t>20%</a:t>
            </a:r>
            <a:r>
              <a:rPr kumimoji="1" lang="ja-JP" altLang="en-US"/>
              <a:t>程度の</a:t>
            </a:r>
            <a:r>
              <a:rPr kumimoji="1" lang="en-US" altLang="ja-JP" dirty="0"/>
              <a:t>switch</a:t>
            </a:r>
            <a:r>
              <a:rPr kumimoji="1" lang="ja-JP" altLang="en-US"/>
              <a:t>を</a:t>
            </a:r>
            <a:r>
              <a:rPr kumimoji="1" lang="en-US" altLang="ja-JP" dirty="0"/>
              <a:t>OpenFlow switch</a:t>
            </a:r>
            <a:r>
              <a:rPr kumimoji="1" lang="ja-JP" altLang="en-US"/>
              <a:t>に変更すると、</a:t>
            </a:r>
            <a:r>
              <a:rPr kumimoji="1" lang="en-US" altLang="ja-JP" dirty="0"/>
              <a:t>magnet</a:t>
            </a:r>
            <a:r>
              <a:rPr kumimoji="1" lang="ja-JP" altLang="en-US"/>
              <a:t>はだいたい</a:t>
            </a:r>
            <a:r>
              <a:rPr kumimoji="1" lang="en-US" altLang="ja-JP" dirty="0"/>
              <a:t>75%</a:t>
            </a:r>
            <a:r>
              <a:rPr kumimoji="1" lang="ja-JP" altLang="en-US"/>
              <a:t>程度の</a:t>
            </a:r>
            <a:r>
              <a:rPr kumimoji="1" lang="en-US" altLang="ja-JP" dirty="0"/>
              <a:t>switch</a:t>
            </a:r>
            <a:r>
              <a:rPr kumimoji="1" lang="ja-JP" altLang="en-US"/>
              <a:t>をコントロールできるようになる。</a:t>
            </a:r>
            <a:endParaRPr kumimoji="1" lang="en-US" altLang="ja-JP" dirty="0"/>
          </a:p>
          <a:p>
            <a:pPr marL="0" indent="0">
              <a:buFontTx/>
              <a:buNone/>
            </a:pPr>
            <a:endParaRPr kumimoji="1" lang="en-US" altLang="ja-JP" dirty="0"/>
          </a:p>
          <a:p>
            <a:pPr marL="0" indent="0">
              <a:buFontTx/>
              <a:buNone/>
            </a:pPr>
            <a:r>
              <a:rPr kumimoji="1" lang="ja-JP" altLang="en-US"/>
              <a:t>→</a:t>
            </a:r>
            <a:r>
              <a:rPr kumimoji="1" lang="en-US" altLang="ja-JP" dirty="0"/>
              <a:t> Large Magnet</a:t>
            </a:r>
            <a:r>
              <a:rPr kumimoji="1" lang="ja-JP" altLang="en-US"/>
              <a:t>の場合違うやん。</a:t>
            </a:r>
            <a:endParaRPr kumimoji="1" lang="en-US" altLang="ja-JP" dirty="0"/>
          </a:p>
          <a:p>
            <a:pPr marL="0" indent="0">
              <a:buFontTx/>
              <a:buNone/>
            </a:pPr>
            <a:r>
              <a:rPr kumimoji="1" lang="en-US" altLang="ja-JP" dirty="0"/>
              <a:t>Large topology</a:t>
            </a:r>
            <a:r>
              <a:rPr kumimoji="1" lang="ja-JP" altLang="en-US"/>
              <a:t>は他のトポロジーと異なり、</a:t>
            </a:r>
            <a:r>
              <a:rPr kumimoji="1" lang="en-US" altLang="ja-JP" dirty="0"/>
              <a:t>Path</a:t>
            </a:r>
            <a:r>
              <a:rPr kumimoji="1" lang="ja-JP" altLang="en-US"/>
              <a:t>更新の成功率と使用可能なリンクの割合は高くなるが、制御可能なスイッチ数は他のトポロジーに比べて少なくなっている。これは図</a:t>
            </a:r>
            <a:r>
              <a:rPr kumimoji="1" lang="en-US" altLang="ja-JP" dirty="0"/>
              <a:t>6</a:t>
            </a:r>
            <a:r>
              <a:rPr kumimoji="1" lang="ja-JP" altLang="en-US"/>
              <a:t>に示すように、</a:t>
            </a:r>
            <a:r>
              <a:rPr kumimoji="1" lang="en-US" altLang="ja-JP" dirty="0"/>
              <a:t>Large</a:t>
            </a:r>
            <a:r>
              <a:rPr kumimoji="1" lang="ja-JP" altLang="en-US"/>
              <a:t>の場合、だいたいの</a:t>
            </a:r>
            <a:r>
              <a:rPr kumimoji="1" lang="en-US" altLang="ja-JP" dirty="0"/>
              <a:t>switch</a:t>
            </a:r>
            <a:r>
              <a:rPr kumimoji="1" lang="ja-JP" altLang="en-US"/>
              <a:t>（</a:t>
            </a:r>
            <a:r>
              <a:rPr kumimoji="1" lang="en-US" altLang="ja-JP" dirty="0"/>
              <a:t>70%</a:t>
            </a:r>
            <a:r>
              <a:rPr kumimoji="1" lang="ja-JP" altLang="en-US"/>
              <a:t>以上）が次数</a:t>
            </a:r>
            <a:r>
              <a:rPr kumimoji="1" lang="en-US" altLang="ja-JP" dirty="0"/>
              <a:t>1</a:t>
            </a:r>
            <a:r>
              <a:rPr kumimoji="1" lang="ja-JP" altLang="en-US"/>
              <a:t>であるため。</a:t>
            </a:r>
            <a:endParaRPr kumimoji="1" lang="en-US" altLang="ja-JP" dirty="0"/>
          </a:p>
          <a:p>
            <a:pPr marL="0" indent="0">
              <a:buFontTx/>
              <a:buNone/>
            </a:pPr>
            <a:r>
              <a:rPr kumimoji="1" lang="ja-JP" altLang="en-US"/>
              <a:t>これらの</a:t>
            </a:r>
            <a:r>
              <a:rPr kumimoji="1" lang="en-US" altLang="ja-JP" dirty="0"/>
              <a:t>Switch</a:t>
            </a:r>
            <a:r>
              <a:rPr kumimoji="1" lang="ja-JP" altLang="en-US"/>
              <a:t>は</a:t>
            </a:r>
            <a:r>
              <a:rPr kumimoji="1" lang="en-US" altLang="ja-JP" dirty="0"/>
              <a:t>SPT</a:t>
            </a:r>
            <a:r>
              <a:rPr kumimoji="1" lang="ja-JP" altLang="en-US"/>
              <a:t>の一部として使用可能なリンクを提供しているが（</a:t>
            </a:r>
            <a:r>
              <a:rPr kumimoji="1" lang="en-US" altLang="ja-JP" dirty="0"/>
              <a:t>a, b</a:t>
            </a:r>
            <a:r>
              <a:rPr kumimoji="1" lang="ja-JP" altLang="en-US"/>
              <a:t>は上がる）、</a:t>
            </a:r>
            <a:r>
              <a:rPr kumimoji="1" lang="en-US" altLang="ja-JP" dirty="0"/>
              <a:t>OpenFlow Switch</a:t>
            </a:r>
            <a:r>
              <a:rPr kumimoji="1" lang="ja-JP" altLang="en-US"/>
              <a:t>には接続されておらず制御はできない。</a:t>
            </a:r>
            <a:endParaRPr kumimoji="1" lang="en-US" altLang="ja-JP" dirty="0"/>
          </a:p>
          <a:p>
            <a:pPr marL="0" indent="0">
              <a:buFontTx/>
              <a:buNone/>
            </a:pPr>
            <a:endParaRPr kumimoji="1" lang="en-US" altLang="ja-JP" dirty="0"/>
          </a:p>
          <a:p>
            <a:pPr marL="0" indent="0">
              <a:buFontTx/>
              <a:buNone/>
            </a:pPr>
            <a:endParaRPr kumimoji="1" lang="en-US" altLang="ja-JP" dirty="0"/>
          </a:p>
          <a:p>
            <a:pPr marL="0" indent="0">
              <a:buFontTx/>
              <a:buNone/>
            </a:pPr>
            <a:r>
              <a:rPr kumimoji="1" lang="en-US" altLang="ja-JP" dirty="0"/>
              <a:t>【Greedy】</a:t>
            </a:r>
          </a:p>
          <a:p>
            <a:pPr marL="0" indent="0">
              <a:buFontTx/>
              <a:buNone/>
            </a:pPr>
            <a:r>
              <a:rPr kumimoji="1" lang="ja-JP" altLang="en-US"/>
              <a:t>（図の見方は同じ、ただし次数の高いものから</a:t>
            </a:r>
            <a:r>
              <a:rPr kumimoji="1" lang="en-US" altLang="ja-JP" dirty="0"/>
              <a:t>Replace</a:t>
            </a:r>
            <a:r>
              <a:rPr kumimoji="1" lang="ja-JP" altLang="en-US"/>
              <a:t>）</a:t>
            </a:r>
            <a:endParaRPr kumimoji="1" lang="en-US" altLang="ja-JP" dirty="0"/>
          </a:p>
          <a:p>
            <a:pPr marL="0" indent="0">
              <a:buFontTx/>
              <a:buNone/>
            </a:pPr>
            <a:r>
              <a:rPr kumimoji="1" lang="ja-JP" altLang="en-US"/>
              <a:t>ぱっと見でわかる通り、効率が大幅に改善する。</a:t>
            </a:r>
            <a:endParaRPr kumimoji="1" lang="en-US" altLang="ja-JP" dirty="0"/>
          </a:p>
          <a:p>
            <a:pPr marL="0" indent="0">
              <a:buFontTx/>
              <a:buNone/>
            </a:pPr>
            <a:r>
              <a:rPr kumimoji="1" lang="en-US" altLang="ja-JP" dirty="0"/>
              <a:t>20%</a:t>
            </a:r>
            <a:r>
              <a:rPr kumimoji="1" lang="ja-JP" altLang="en-US"/>
              <a:t>のスイッチのみが</a:t>
            </a:r>
            <a:r>
              <a:rPr kumimoji="1" lang="en-US" altLang="ja-JP" dirty="0"/>
              <a:t>OpenFlow switch</a:t>
            </a:r>
            <a:r>
              <a:rPr kumimoji="1" lang="ja-JP" altLang="en-US"/>
              <a:t>であれば、どのパスも正常にインストール可能である。</a:t>
            </a:r>
            <a:r>
              <a:rPr kumimoji="1" lang="en-US" altLang="ja-JP" dirty="0"/>
              <a:t>(a, b)</a:t>
            </a:r>
          </a:p>
          <a:p>
            <a:pPr marL="0" indent="0">
              <a:buFontTx/>
              <a:buNone/>
            </a:pPr>
            <a:r>
              <a:rPr kumimoji="1" lang="ja-JP" altLang="en-US"/>
              <a:t>最も接続されているスイッチは</a:t>
            </a:r>
            <a:r>
              <a:rPr kumimoji="1" lang="en-US" altLang="ja-JP" dirty="0"/>
              <a:t>OpenFlow</a:t>
            </a:r>
            <a:r>
              <a:rPr kumimoji="1" lang="ja-JP" altLang="en-US"/>
              <a:t>対応になるため、多くのレガシースイッチを制御する必要もなく、少数のレガシースイッチを制御するだけで済む（</a:t>
            </a:r>
            <a:r>
              <a:rPr kumimoji="1" lang="en-US" altLang="ja-JP" dirty="0"/>
              <a:t>10%</a:t>
            </a:r>
            <a:r>
              <a:rPr kumimoji="1" lang="ja-JP" altLang="en-US"/>
              <a:t>程度。</a:t>
            </a:r>
            <a:r>
              <a:rPr kumimoji="1" lang="en-US" altLang="ja-JP" dirty="0"/>
              <a:t>c</a:t>
            </a:r>
            <a:r>
              <a:rPr kumimoji="1" lang="ja-JP" altLang="en-US"/>
              <a:t>）。</a:t>
            </a:r>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22</a:t>
            </a:fld>
            <a:endParaRPr kumimoji="1" lang="ja-JP" altLang="en-US"/>
          </a:p>
        </p:txBody>
      </p:sp>
    </p:spTree>
    <p:extLst>
      <p:ext uri="{BB962C8B-B14F-4D97-AF65-F5344CB8AC3E}">
        <p14:creationId xmlns:p14="http://schemas.microsoft.com/office/powerpoint/2010/main" val="3851287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図の説明</a:t>
            </a:r>
            <a:r>
              <a:rPr kumimoji="1" lang="en-US" altLang="ja-JP" dirty="0"/>
              <a:t>】</a:t>
            </a:r>
          </a:p>
          <a:p>
            <a:endParaRPr kumimoji="1" lang="en-US" altLang="ja-JP" dirty="0"/>
          </a:p>
          <a:p>
            <a:pPr marL="228600" indent="-228600">
              <a:buAutoNum type="alphaLcParenBoth"/>
            </a:pPr>
            <a:r>
              <a:rPr kumimoji="1" lang="ja-JP" altLang="en-US"/>
              <a:t>横軸</a:t>
            </a:r>
            <a:r>
              <a:rPr kumimoji="1" lang="en-US" altLang="ja-JP" dirty="0"/>
              <a:t> : Data Rate (Mbps), </a:t>
            </a:r>
            <a:r>
              <a:rPr kumimoji="1" lang="ja-JP" altLang="en-US"/>
              <a:t>縦軸</a:t>
            </a:r>
            <a:r>
              <a:rPr kumimoji="1" lang="en-US" altLang="ja-JP" dirty="0"/>
              <a:t> : Path</a:t>
            </a:r>
            <a:r>
              <a:rPr kumimoji="1" lang="ja-JP" altLang="en-US"/>
              <a:t>変更にかかった時間</a:t>
            </a:r>
            <a:r>
              <a:rPr kumimoji="1" lang="en-US" altLang="ja-JP" dirty="0"/>
              <a:t> (millisecond) </a:t>
            </a:r>
            <a:r>
              <a:rPr kumimoji="1" lang="ja-JP" altLang="en-US"/>
              <a:t>つまりデータレートと</a:t>
            </a:r>
            <a:r>
              <a:rPr kumimoji="1" lang="en-US" altLang="ja-JP" dirty="0"/>
              <a:t>Path update</a:t>
            </a:r>
            <a:r>
              <a:rPr kumimoji="1" lang="ja-JP" altLang="en-US"/>
              <a:t>にかかる時間の関係。</a:t>
            </a:r>
            <a:endParaRPr kumimoji="1" lang="en-US" altLang="ja-JP" dirty="0"/>
          </a:p>
          <a:p>
            <a:pPr marL="228600" indent="-228600">
              <a:buAutoNum type="alphaLcParenBoth"/>
            </a:pPr>
            <a:r>
              <a:rPr kumimoji="1" lang="ja-JP" altLang="en-US"/>
              <a:t>横軸</a:t>
            </a:r>
            <a:r>
              <a:rPr kumimoji="1" lang="en-US" altLang="ja-JP" dirty="0"/>
              <a:t> : Update</a:t>
            </a:r>
            <a:r>
              <a:rPr kumimoji="1" lang="ja-JP" altLang="en-US"/>
              <a:t>する</a:t>
            </a:r>
            <a:r>
              <a:rPr kumimoji="1" lang="en-US" altLang="ja-JP" dirty="0" err="1"/>
              <a:t>Subpath</a:t>
            </a:r>
            <a:r>
              <a:rPr kumimoji="1" lang="ja-JP" altLang="en-US"/>
              <a:t>の数</a:t>
            </a:r>
            <a:r>
              <a:rPr kumimoji="1" lang="en-US" altLang="ja-JP" dirty="0"/>
              <a:t>, </a:t>
            </a:r>
            <a:r>
              <a:rPr kumimoji="1" lang="ja-JP" altLang="en-US"/>
              <a:t>縦軸</a:t>
            </a:r>
            <a:r>
              <a:rPr kumimoji="1" lang="en-US" altLang="ja-JP" dirty="0"/>
              <a:t>: Path</a:t>
            </a:r>
            <a:r>
              <a:rPr kumimoji="1" lang="ja-JP" altLang="en-US"/>
              <a:t>変更にかかった時間</a:t>
            </a:r>
            <a:r>
              <a:rPr kumimoji="1" lang="en-US" altLang="ja-JP" dirty="0"/>
              <a:t>(millisecond) </a:t>
            </a:r>
            <a:r>
              <a:rPr kumimoji="1" lang="ja-JP" altLang="en-US"/>
              <a:t>つまり</a:t>
            </a:r>
            <a:r>
              <a:rPr kumimoji="1" lang="en-US" altLang="ja-JP" dirty="0"/>
              <a:t>Update</a:t>
            </a:r>
            <a:r>
              <a:rPr kumimoji="1" lang="ja-JP" altLang="en-US"/>
              <a:t>する</a:t>
            </a:r>
            <a:r>
              <a:rPr kumimoji="1" lang="en-US" altLang="ja-JP" dirty="0" err="1"/>
              <a:t>subpath</a:t>
            </a:r>
            <a:r>
              <a:rPr kumimoji="1" lang="ja-JP" altLang="en-US"/>
              <a:t>の数とかかる処理時間の関係。　（</a:t>
            </a:r>
            <a:r>
              <a:rPr kumimoji="1" lang="en-US" altLang="ja-JP" dirty="0" err="1"/>
              <a:t>DataRate</a:t>
            </a:r>
            <a:r>
              <a:rPr kumimoji="1" lang="en-US" altLang="ja-JP" dirty="0"/>
              <a:t> 1Mbps)</a:t>
            </a:r>
          </a:p>
          <a:p>
            <a:pPr marL="0" indent="0">
              <a:buFontTx/>
              <a:buNone/>
            </a:pPr>
            <a:endParaRPr kumimoji="1" lang="en-US" altLang="ja-JP" dirty="0"/>
          </a:p>
          <a:p>
            <a:pPr marL="0" indent="0">
              <a:buFontTx/>
              <a:buNone/>
            </a:pPr>
            <a:r>
              <a:rPr kumimoji="1" lang="en-US" altLang="ja-JP" dirty="0"/>
              <a:t>b</a:t>
            </a:r>
            <a:r>
              <a:rPr kumimoji="1" lang="ja-JP" altLang="en-US"/>
              <a:t>に関しては、各</a:t>
            </a:r>
            <a:r>
              <a:rPr kumimoji="1" lang="en-US" altLang="ja-JP" dirty="0" err="1"/>
              <a:t>subpath</a:t>
            </a:r>
            <a:r>
              <a:rPr kumimoji="1" lang="ja-JP" altLang="en-US"/>
              <a:t>に一つ</a:t>
            </a:r>
            <a:r>
              <a:rPr kumimoji="1" lang="en-US" altLang="ja-JP" dirty="0"/>
              <a:t>OpenFlow switch</a:t>
            </a:r>
            <a:r>
              <a:rPr kumimoji="1" lang="ja-JP" altLang="en-US"/>
              <a:t>を置き、</a:t>
            </a:r>
            <a:r>
              <a:rPr kumimoji="1" lang="en-US" altLang="ja-JP" dirty="0" err="1"/>
              <a:t>subpath</a:t>
            </a:r>
            <a:r>
              <a:rPr kumimoji="1" lang="ja-JP" altLang="en-US"/>
              <a:t>毎に異なる</a:t>
            </a:r>
            <a:r>
              <a:rPr kumimoji="1" lang="en-US" altLang="ja-JP" dirty="0"/>
              <a:t>magnet MAC</a:t>
            </a:r>
            <a:r>
              <a:rPr kumimoji="1" lang="ja-JP" altLang="en-US"/>
              <a:t>を生成した。</a:t>
            </a:r>
            <a:endParaRPr kumimoji="1" lang="en-US" altLang="ja-JP" dirty="0"/>
          </a:p>
          <a:p>
            <a:pPr marL="0" indent="0">
              <a:buFontTx/>
              <a:buNone/>
            </a:pPr>
            <a:r>
              <a:rPr kumimoji="1" lang="ja-JP" altLang="en-US"/>
              <a:t>（</a:t>
            </a:r>
            <a:r>
              <a:rPr kumimoji="1" lang="en-US" altLang="ja-JP" dirty="0"/>
              <a:t>magnet MAC</a:t>
            </a:r>
            <a:r>
              <a:rPr kumimoji="1" lang="ja-JP" altLang="en-US"/>
              <a:t>の生成と伝搬は独立した操作であり並列化できるため、重大な遅延を与えない。</a:t>
            </a:r>
            <a:endParaRPr kumimoji="1" lang="en-US" altLang="ja-JP" dirty="0"/>
          </a:p>
          <a:p>
            <a:pPr marL="0" indent="0">
              <a:buFontTx/>
              <a:buNone/>
            </a:pPr>
            <a:endParaRPr kumimoji="1" lang="en-US" altLang="ja-JP" dirty="0"/>
          </a:p>
          <a:p>
            <a:pPr marL="0" indent="0">
              <a:buFontTx/>
              <a:buNone/>
            </a:pPr>
            <a:endParaRPr kumimoji="1" lang="en-US" altLang="ja-JP" dirty="0"/>
          </a:p>
          <a:p>
            <a:pPr marL="0" indent="0">
              <a:buFontTx/>
              <a:buNone/>
            </a:pPr>
            <a:r>
              <a:rPr kumimoji="1" lang="ja-JP" altLang="en-US"/>
              <a:t>メモ</a:t>
            </a:r>
            <a:endParaRPr kumimoji="1" lang="en-US" altLang="ja-JP" dirty="0"/>
          </a:p>
          <a:p>
            <a:pPr marL="0" indent="0">
              <a:buFontTx/>
              <a:buNone/>
            </a:pPr>
            <a:r>
              <a:rPr kumimoji="1" lang="en-US" altLang="ja-JP" dirty="0"/>
              <a:t>(a)</a:t>
            </a:r>
            <a:r>
              <a:rPr kumimoji="1" lang="ja-JP" altLang="en-US"/>
              <a:t>に関しては</a:t>
            </a:r>
            <a:r>
              <a:rPr kumimoji="1" lang="en-US" altLang="ja-JP" dirty="0"/>
              <a:t>baseline telekinesis</a:t>
            </a:r>
            <a:r>
              <a:rPr kumimoji="1" lang="ja-JP" altLang="en-US"/>
              <a:t>の例とひかくできるのではないか？</a:t>
            </a:r>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23</a:t>
            </a:fld>
            <a:endParaRPr kumimoji="1" lang="ja-JP" altLang="en-US"/>
          </a:p>
        </p:txBody>
      </p:sp>
    </p:spTree>
    <p:extLst>
      <p:ext uri="{BB962C8B-B14F-4D97-AF65-F5344CB8AC3E}">
        <p14:creationId xmlns:p14="http://schemas.microsoft.com/office/powerpoint/2010/main" val="1199334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24</a:t>
            </a:fld>
            <a:endParaRPr kumimoji="1" lang="ja-JP" altLang="en-US"/>
          </a:p>
        </p:txBody>
      </p:sp>
    </p:spTree>
    <p:extLst>
      <p:ext uri="{BB962C8B-B14F-4D97-AF65-F5344CB8AC3E}">
        <p14:creationId xmlns:p14="http://schemas.microsoft.com/office/powerpoint/2010/main" val="58009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主要な</a:t>
            </a:r>
            <a:r>
              <a:rPr kumimoji="1" lang="en-US" altLang="ja-JP" dirty="0"/>
              <a:t>Process</a:t>
            </a:r>
          </a:p>
          <a:p>
            <a:r>
              <a:rPr kumimoji="1" lang="en-US" altLang="ja-JP" dirty="0"/>
              <a:t>Address </a:t>
            </a:r>
            <a:r>
              <a:rPr kumimoji="1" lang="en-US" altLang="ja-JP" dirty="0" err="1"/>
              <a:t>Lerning</a:t>
            </a:r>
            <a:r>
              <a:rPr kumimoji="1" lang="en-US" altLang="ja-JP" dirty="0"/>
              <a:t> in Cisco switch</a:t>
            </a:r>
          </a:p>
          <a:p>
            <a:r>
              <a:rPr kumimoji="1" lang="en-US" altLang="ja-JP" dirty="0" err="1"/>
              <a:t>ofswd</a:t>
            </a:r>
            <a:r>
              <a:rPr kumimoji="1" lang="en-US" altLang="ja-JP" dirty="0"/>
              <a:t>, </a:t>
            </a:r>
            <a:r>
              <a:rPr kumimoji="1" lang="en-US" altLang="ja-JP" dirty="0" err="1"/>
              <a:t>ofprotocol</a:t>
            </a:r>
            <a:r>
              <a:rPr kumimoji="1" lang="en-US" altLang="ja-JP" dirty="0"/>
              <a:t> in OpenFlow switch</a:t>
            </a:r>
          </a:p>
          <a:p>
            <a:endParaRPr kumimoji="1" lang="en-US" altLang="ja-JP" dirty="0"/>
          </a:p>
          <a:p>
            <a:r>
              <a:rPr kumimoji="1" lang="en-US" altLang="ja-JP" dirty="0"/>
              <a:t>Control Traffic</a:t>
            </a:r>
            <a:r>
              <a:rPr kumimoji="1" lang="ja-JP" altLang="en-US"/>
              <a:t>について</a:t>
            </a:r>
            <a:endParaRPr kumimoji="1" lang="en-US" altLang="ja-JP" dirty="0"/>
          </a:p>
          <a:p>
            <a:r>
              <a:rPr kumimoji="1" lang="ja-JP" altLang="en-US"/>
              <a:t>まともに書いてないし書く必要ないかも。</a:t>
            </a:r>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25</a:t>
            </a:fld>
            <a:endParaRPr kumimoji="1" lang="ja-JP" altLang="en-US"/>
          </a:p>
        </p:txBody>
      </p:sp>
    </p:spTree>
    <p:extLst>
      <p:ext uri="{BB962C8B-B14F-4D97-AF65-F5344CB8AC3E}">
        <p14:creationId xmlns:p14="http://schemas.microsoft.com/office/powerpoint/2010/main" val="128906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詳しくはここから説明していくが、ここでは登場人物の紹介。</a:t>
            </a:r>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8</a:t>
            </a:fld>
            <a:endParaRPr kumimoji="1" lang="ja-JP" altLang="en-US"/>
          </a:p>
        </p:txBody>
      </p:sp>
    </p:spTree>
    <p:extLst>
      <p:ext uri="{BB962C8B-B14F-4D97-AF65-F5344CB8AC3E}">
        <p14:creationId xmlns:p14="http://schemas.microsoft.com/office/powerpoint/2010/main" val="1437041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まずは、</a:t>
            </a:r>
            <a:r>
              <a:rPr kumimoji="1" lang="en-US" altLang="ja-JP" dirty="0"/>
              <a:t>Better Routing</a:t>
            </a:r>
            <a:r>
              <a:rPr kumimoji="1" lang="ja-JP" altLang="en-US"/>
              <a:t>の話。</a:t>
            </a:r>
            <a:endParaRPr kumimoji="1" lang="en-US" altLang="ja-JP" dirty="0"/>
          </a:p>
          <a:p>
            <a:r>
              <a:rPr kumimoji="1" lang="en-US" altLang="ja-JP" dirty="0"/>
              <a:t>【Flexible routing】</a:t>
            </a:r>
          </a:p>
          <a:p>
            <a:r>
              <a:rPr kumimoji="1" lang="ja-JP" altLang="en-US"/>
              <a:t>まず二つの</a:t>
            </a:r>
            <a:r>
              <a:rPr kumimoji="1" lang="en-US" altLang="ja-JP" dirty="0"/>
              <a:t>flow</a:t>
            </a:r>
            <a:r>
              <a:rPr kumimoji="1" lang="ja-JP" altLang="en-US"/>
              <a:t>から始める。</a:t>
            </a:r>
            <a:endParaRPr kumimoji="1" lang="en-US" altLang="ja-JP" dirty="0"/>
          </a:p>
          <a:p>
            <a:r>
              <a:rPr kumimoji="1" lang="en-US" altLang="ja-JP" dirty="0"/>
              <a:t>flow1 : </a:t>
            </a:r>
            <a:r>
              <a:rPr kumimoji="1" lang="ja-JP" altLang="en-US"/>
              <a:t>図の青点線。</a:t>
            </a:r>
            <a:r>
              <a:rPr kumimoji="1" lang="en-US" altLang="ja-JP" dirty="0"/>
              <a:t>H3</a:t>
            </a:r>
            <a:r>
              <a:rPr kumimoji="1" lang="ja-JP" altLang="en-US"/>
              <a:t>から</a:t>
            </a:r>
            <a:r>
              <a:rPr kumimoji="1" lang="en-US" altLang="ja-JP" dirty="0"/>
              <a:t>H2</a:t>
            </a:r>
            <a:r>
              <a:rPr kumimoji="1" lang="ja-JP" altLang="en-US"/>
              <a:t>への通信。</a:t>
            </a:r>
            <a:endParaRPr kumimoji="1" lang="en-US" altLang="ja-JP" dirty="0"/>
          </a:p>
          <a:p>
            <a:r>
              <a:rPr kumimoji="1" lang="en-US" altLang="ja-JP" dirty="0"/>
              <a:t>flow2 : </a:t>
            </a:r>
            <a:r>
              <a:rPr kumimoji="1" lang="ja-JP" altLang="en-US"/>
              <a:t>図の赤点線。</a:t>
            </a:r>
            <a:r>
              <a:rPr kumimoji="1" lang="en-US" altLang="ja-JP" dirty="0"/>
              <a:t>H1</a:t>
            </a:r>
            <a:r>
              <a:rPr kumimoji="1" lang="ja-JP" altLang="en-US"/>
              <a:t>から</a:t>
            </a:r>
            <a:r>
              <a:rPr kumimoji="1" lang="en-US" altLang="ja-JP" dirty="0"/>
              <a:t>H2</a:t>
            </a:r>
            <a:r>
              <a:rPr kumimoji="1" lang="ja-JP" altLang="en-US"/>
              <a:t>への通信。</a:t>
            </a:r>
            <a:endParaRPr kumimoji="1" lang="en-US" altLang="ja-JP" dirty="0"/>
          </a:p>
          <a:p>
            <a:r>
              <a:rPr kumimoji="1" lang="ja-JP" altLang="en-US"/>
              <a:t>これらのフローは最初、リンク</a:t>
            </a:r>
            <a:r>
              <a:rPr kumimoji="1" lang="en-US" altLang="ja-JP" dirty="0"/>
              <a:t>(LE1, LE5)</a:t>
            </a:r>
            <a:r>
              <a:rPr kumimoji="1" lang="ja-JP" altLang="en-US"/>
              <a:t>を共有している。ここのキャパシティは</a:t>
            </a:r>
            <a:r>
              <a:rPr kumimoji="1" lang="en-US" altLang="ja-JP" dirty="0"/>
              <a:t>10Mbps</a:t>
            </a:r>
            <a:r>
              <a:rPr kumimoji="1" lang="ja-JP" altLang="en-US"/>
              <a:t>としておく。</a:t>
            </a:r>
            <a:endParaRPr kumimoji="1" lang="en-US" altLang="ja-JP" dirty="0"/>
          </a:p>
          <a:p>
            <a:r>
              <a:rPr kumimoji="1" lang="en-US" altLang="ja-JP" dirty="0"/>
              <a:t>Flow1</a:t>
            </a:r>
            <a:r>
              <a:rPr kumimoji="1" lang="ja-JP" altLang="en-US"/>
              <a:t>を</a:t>
            </a:r>
            <a:r>
              <a:rPr kumimoji="1" lang="en-US" altLang="ja-JP" dirty="0"/>
              <a:t>flow2</a:t>
            </a:r>
            <a:r>
              <a:rPr kumimoji="1" lang="ja-JP" altLang="en-US"/>
              <a:t>の</a:t>
            </a:r>
            <a:r>
              <a:rPr kumimoji="1" lang="en-US" altLang="ja-JP" dirty="0"/>
              <a:t>5</a:t>
            </a:r>
            <a:r>
              <a:rPr kumimoji="1" lang="ja-JP" altLang="en-US"/>
              <a:t>秒前に実行する。</a:t>
            </a:r>
            <a:r>
              <a:rPr kumimoji="1" lang="en-US" altLang="ja-JP" dirty="0"/>
              <a:t>Flow2</a:t>
            </a:r>
            <a:r>
              <a:rPr kumimoji="1" lang="ja-JP" altLang="en-US"/>
              <a:t>が実行されるとすぐ、この</a:t>
            </a:r>
            <a:r>
              <a:rPr kumimoji="1" lang="en-US" altLang="ja-JP" dirty="0"/>
              <a:t>path</a:t>
            </a:r>
            <a:r>
              <a:rPr kumimoji="1" lang="ja-JP" altLang="en-US"/>
              <a:t>のキャパシティに到達し</a:t>
            </a:r>
            <a:r>
              <a:rPr kumimoji="1" lang="en-US" altLang="ja-JP" dirty="0"/>
              <a:t>flow1</a:t>
            </a:r>
            <a:r>
              <a:rPr kumimoji="1" lang="ja-JP" altLang="en-US"/>
              <a:t>と競合する。</a:t>
            </a:r>
            <a:endParaRPr kumimoji="1" lang="en-US" altLang="ja-JP" dirty="0"/>
          </a:p>
          <a:p>
            <a:r>
              <a:rPr kumimoji="1" lang="en-US" altLang="ja-JP" dirty="0"/>
              <a:t>10</a:t>
            </a:r>
            <a:r>
              <a:rPr kumimoji="1" lang="ja-JP" altLang="en-US"/>
              <a:t>秒後、</a:t>
            </a:r>
            <a:r>
              <a:rPr kumimoji="1" lang="en-US" altLang="ja-JP" dirty="0"/>
              <a:t>flow2</a:t>
            </a:r>
            <a:r>
              <a:rPr kumimoji="1" lang="ja-JP" altLang="en-US"/>
              <a:t>のデフォルト</a:t>
            </a:r>
            <a:r>
              <a:rPr kumimoji="1" lang="en-US" altLang="ja-JP" dirty="0"/>
              <a:t>path</a:t>
            </a:r>
            <a:r>
              <a:rPr kumimoji="1" lang="ja-JP" altLang="en-US"/>
              <a:t>を</a:t>
            </a:r>
            <a:r>
              <a:rPr kumimoji="1" lang="en-US" altLang="ja-JP" dirty="0"/>
              <a:t>magneto</a:t>
            </a:r>
            <a:r>
              <a:rPr kumimoji="1" lang="ja-JP" altLang="en-US"/>
              <a:t>を利用して、</a:t>
            </a:r>
            <a:r>
              <a:rPr kumimoji="1" lang="en-US" altLang="ja-JP" dirty="0"/>
              <a:t>(LE1, OF7, LE2, LE4, OF6, LE5)</a:t>
            </a:r>
            <a:r>
              <a:rPr kumimoji="1" lang="ja-JP" altLang="en-US"/>
              <a:t>にアップデートする。</a:t>
            </a:r>
            <a:endParaRPr kumimoji="1" lang="en-US" altLang="ja-JP" dirty="0"/>
          </a:p>
          <a:p>
            <a:r>
              <a:rPr kumimoji="1" lang="ja-JP" altLang="en-US"/>
              <a:t>アップデートが完了するとすぐ、両方の</a:t>
            </a:r>
            <a:r>
              <a:rPr kumimoji="1" lang="en-US" altLang="ja-JP" dirty="0"/>
              <a:t>flow</a:t>
            </a:r>
            <a:r>
              <a:rPr kumimoji="1" lang="ja-JP" altLang="en-US"/>
              <a:t>はフルレートで通信することができるようになる。</a:t>
            </a:r>
            <a:endParaRPr kumimoji="1" lang="en-US" altLang="ja-JP" dirty="0"/>
          </a:p>
          <a:p>
            <a:r>
              <a:rPr kumimoji="1" lang="ja-JP" altLang="en-US"/>
              <a:t>以上の流れが、図（</a:t>
            </a:r>
            <a:r>
              <a:rPr kumimoji="1" lang="en-US" altLang="ja-JP" dirty="0"/>
              <a:t>c</a:t>
            </a:r>
            <a:r>
              <a:rPr kumimoji="1" lang="ja-JP" altLang="en-US"/>
              <a:t>）である。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26</a:t>
            </a:fld>
            <a:endParaRPr kumimoji="1" lang="ja-JP" altLang="en-US"/>
          </a:p>
        </p:txBody>
      </p:sp>
    </p:spTree>
    <p:extLst>
      <p:ext uri="{BB962C8B-B14F-4D97-AF65-F5344CB8AC3E}">
        <p14:creationId xmlns:p14="http://schemas.microsoft.com/office/powerpoint/2010/main" val="13825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Failure Recovery</a:t>
            </a:r>
            <a:r>
              <a:rPr kumimoji="1" lang="ja-JP" altLang="en-US"/>
              <a:t>の話。</a:t>
            </a:r>
            <a:endParaRPr kumimoji="1" lang="en-US" altLang="ja-JP" dirty="0"/>
          </a:p>
          <a:p>
            <a:r>
              <a:rPr kumimoji="1" lang="en-US" altLang="ja-JP" dirty="0"/>
              <a:t>【Quick failure recovery】</a:t>
            </a:r>
          </a:p>
          <a:p>
            <a:r>
              <a:rPr kumimoji="1" lang="en-US" altLang="ja-JP" dirty="0"/>
              <a:t>Magneto</a:t>
            </a:r>
            <a:r>
              <a:rPr kumimoji="1" lang="ja-JP" altLang="en-US"/>
              <a:t>が</a:t>
            </a:r>
            <a:r>
              <a:rPr kumimoji="1" lang="en-US" altLang="ja-JP" dirty="0"/>
              <a:t>network failure</a:t>
            </a:r>
            <a:r>
              <a:rPr kumimoji="1" lang="ja-JP" altLang="en-US"/>
              <a:t>から</a:t>
            </a:r>
            <a:r>
              <a:rPr kumimoji="1" lang="en-US" altLang="ja-JP" dirty="0"/>
              <a:t>recover</a:t>
            </a:r>
            <a:r>
              <a:rPr kumimoji="1" lang="ja-JP" altLang="en-US"/>
              <a:t>できることを示す。</a:t>
            </a:r>
            <a:endParaRPr kumimoji="1" lang="en-US" altLang="ja-JP" dirty="0"/>
          </a:p>
          <a:p>
            <a:r>
              <a:rPr kumimoji="1" lang="ja-JP" altLang="en-US"/>
              <a:t>先ほどの最後と同様の状態、つまり</a:t>
            </a:r>
            <a:r>
              <a:rPr kumimoji="1" lang="en-US" altLang="ja-JP" dirty="0"/>
              <a:t>flow1, flow2</a:t>
            </a:r>
            <a:r>
              <a:rPr kumimoji="1" lang="ja-JP" altLang="en-US"/>
              <a:t>が</a:t>
            </a:r>
            <a:r>
              <a:rPr kumimoji="1" lang="en-US" altLang="ja-JP" dirty="0"/>
              <a:t>overlapping</a:t>
            </a:r>
            <a:r>
              <a:rPr kumimoji="1" lang="ja-JP" altLang="en-US"/>
              <a:t>していない状態を考える。</a:t>
            </a:r>
            <a:endParaRPr kumimoji="1" lang="en-US" altLang="ja-JP" dirty="0"/>
          </a:p>
          <a:p>
            <a:r>
              <a:rPr kumimoji="1" lang="en-US" altLang="ja-JP" dirty="0"/>
              <a:t>Flow1 : (LE1, LE5)</a:t>
            </a:r>
          </a:p>
          <a:p>
            <a:r>
              <a:rPr kumimoji="1" lang="en-US" altLang="ja-JP" dirty="0"/>
              <a:t>Flow2 : (LE1, OF7, LE2, LE4, OF6, LE5)</a:t>
            </a:r>
          </a:p>
          <a:p>
            <a:endParaRPr kumimoji="1" lang="en-US" altLang="ja-JP" dirty="0"/>
          </a:p>
          <a:p>
            <a:r>
              <a:rPr kumimoji="1" lang="ja-JP" altLang="en-US"/>
              <a:t>この時、</a:t>
            </a:r>
            <a:r>
              <a:rPr kumimoji="1" lang="en-US" altLang="ja-JP" dirty="0"/>
              <a:t>5</a:t>
            </a:r>
            <a:r>
              <a:rPr kumimoji="1" lang="ja-JP" altLang="en-US"/>
              <a:t>秒後に</a:t>
            </a:r>
            <a:r>
              <a:rPr kumimoji="1" lang="en-US" altLang="ja-JP" dirty="0"/>
              <a:t>(LE2, LE4)</a:t>
            </a:r>
            <a:r>
              <a:rPr kumimoji="1" lang="ja-JP" altLang="en-US"/>
              <a:t>のリンクでリンクダウンする場合を考える。</a:t>
            </a:r>
            <a:endParaRPr kumimoji="1" lang="en-US" altLang="ja-JP" dirty="0"/>
          </a:p>
          <a:p>
            <a:r>
              <a:rPr kumimoji="1" lang="en-US" altLang="ja-JP" dirty="0"/>
              <a:t>STP</a:t>
            </a:r>
            <a:r>
              <a:rPr kumimoji="1" lang="ja-JP" altLang="en-US"/>
              <a:t>の場合は</a:t>
            </a:r>
            <a:r>
              <a:rPr kumimoji="1" lang="en-US" altLang="ja-JP" dirty="0"/>
              <a:t>loop-free</a:t>
            </a:r>
            <a:r>
              <a:rPr kumimoji="1" lang="ja-JP" altLang="en-US"/>
              <a:t>になるように再計算するため、</a:t>
            </a:r>
            <a:r>
              <a:rPr kumimoji="1" lang="en-US" altLang="ja-JP" dirty="0"/>
              <a:t>STP</a:t>
            </a:r>
            <a:r>
              <a:rPr kumimoji="1" lang="ja-JP" altLang="en-US"/>
              <a:t>のリカバリが完了するまで</a:t>
            </a:r>
            <a:r>
              <a:rPr kumimoji="1" lang="en-US" altLang="ja-JP" dirty="0"/>
              <a:t>flow2</a:t>
            </a:r>
            <a:r>
              <a:rPr kumimoji="1" lang="ja-JP" altLang="en-US"/>
              <a:t>の代替パスは利用できない。（つまり止まる。）</a:t>
            </a:r>
            <a:endParaRPr kumimoji="1" lang="en-US" altLang="ja-JP" dirty="0"/>
          </a:p>
          <a:p>
            <a:r>
              <a:rPr kumimoji="1" lang="en-US" altLang="ja-JP" dirty="0"/>
              <a:t>Magneto</a:t>
            </a:r>
            <a:r>
              <a:rPr kumimoji="1" lang="ja-JP" altLang="en-US"/>
              <a:t>は</a:t>
            </a:r>
            <a:r>
              <a:rPr kumimoji="1" lang="en-US" altLang="ja-JP" dirty="0"/>
              <a:t>(LE1, LE5)</a:t>
            </a:r>
            <a:r>
              <a:rPr kumimoji="1" lang="ja-JP" altLang="en-US"/>
              <a:t>を利用して通信を継続する。この時勿論競合は起こるが、エンドホスト間の通信は途切れない。</a:t>
            </a:r>
            <a:endParaRPr kumimoji="1" lang="en-US" altLang="ja-JP" dirty="0"/>
          </a:p>
          <a:p>
            <a:r>
              <a:rPr kumimoji="1" lang="ja-JP" altLang="en-US"/>
              <a:t>そして、</a:t>
            </a:r>
            <a:r>
              <a:rPr kumimoji="1" lang="en-US" altLang="ja-JP" dirty="0"/>
              <a:t>Magneto</a:t>
            </a:r>
            <a:r>
              <a:rPr kumimoji="1" lang="ja-JP" altLang="en-US"/>
              <a:t>はこの倍</a:t>
            </a:r>
            <a:r>
              <a:rPr kumimoji="1" lang="en-US" altLang="ja-JP" dirty="0"/>
              <a:t>OF6, OF7 (</a:t>
            </a:r>
            <a:r>
              <a:rPr kumimoji="1" lang="ja-JP" altLang="en-US"/>
              <a:t>ダウンしたリンクの隣接</a:t>
            </a:r>
            <a:r>
              <a:rPr kumimoji="1" lang="en-US" altLang="ja-JP" dirty="0"/>
              <a:t>OpenFlow Switch)</a:t>
            </a:r>
            <a:r>
              <a:rPr kumimoji="1" lang="ja-JP" altLang="en-US"/>
              <a:t>でやりとりし、</a:t>
            </a:r>
            <a:r>
              <a:rPr kumimoji="1" lang="en-US" altLang="ja-JP" dirty="0"/>
              <a:t>STP</a:t>
            </a:r>
            <a:r>
              <a:rPr kumimoji="1" lang="ja-JP" altLang="en-US"/>
              <a:t>が回復することを確認する。</a:t>
            </a:r>
            <a:endParaRPr kumimoji="1" lang="en-US" altLang="ja-JP" dirty="0"/>
          </a:p>
          <a:p>
            <a:r>
              <a:rPr kumimoji="1" lang="ja-JP" altLang="en-US"/>
              <a:t>上記例では</a:t>
            </a:r>
            <a:r>
              <a:rPr kumimoji="1" lang="en-US" altLang="ja-JP" dirty="0"/>
              <a:t>STP</a:t>
            </a:r>
            <a:r>
              <a:rPr kumimoji="1" lang="ja-JP" altLang="en-US"/>
              <a:t>が</a:t>
            </a:r>
            <a:r>
              <a:rPr kumimoji="1" lang="en-US" altLang="ja-JP" dirty="0"/>
              <a:t>LE2, LE3, LE4</a:t>
            </a:r>
            <a:r>
              <a:rPr kumimoji="1" lang="ja-JP" altLang="en-US"/>
              <a:t>の</a:t>
            </a:r>
            <a:r>
              <a:rPr kumimoji="1" lang="en-US" altLang="ja-JP" dirty="0"/>
              <a:t>Path</a:t>
            </a:r>
            <a:r>
              <a:rPr kumimoji="1" lang="ja-JP" altLang="en-US"/>
              <a:t>を使って回復してくるので、それを検知すると</a:t>
            </a:r>
            <a:r>
              <a:rPr kumimoji="1" lang="en-US" altLang="ja-JP" dirty="0"/>
              <a:t>Magneto</a:t>
            </a:r>
            <a:r>
              <a:rPr kumimoji="1" lang="ja-JP" altLang="en-US"/>
              <a:t>は</a:t>
            </a:r>
            <a:r>
              <a:rPr kumimoji="1" lang="en-US" altLang="ja-JP" dirty="0"/>
              <a:t>flow2</a:t>
            </a:r>
            <a:r>
              <a:rPr kumimoji="1" lang="ja-JP" altLang="en-US"/>
              <a:t>のパスを（</a:t>
            </a:r>
            <a:r>
              <a:rPr kumimoji="1" lang="en-US" altLang="ja-JP" dirty="0"/>
              <a:t>LE1, OF7, LE2, LE3, LE4, OF6, LE5</a:t>
            </a:r>
            <a:r>
              <a:rPr kumimoji="1" lang="ja-JP" altLang="en-US"/>
              <a:t>に再度更新する。</a:t>
            </a:r>
            <a:endParaRPr kumimoji="1" lang="en-US" altLang="ja-JP" dirty="0"/>
          </a:p>
          <a:p>
            <a:endParaRPr kumimoji="1" lang="en-US" altLang="ja-JP" dirty="0"/>
          </a:p>
          <a:p>
            <a:r>
              <a:rPr kumimoji="1" lang="ja-JP" altLang="en-US"/>
              <a:t>つまり、障害からの回復に</a:t>
            </a:r>
            <a:r>
              <a:rPr kumimoji="1" lang="en-US" altLang="ja-JP" dirty="0"/>
              <a:t>STP</a:t>
            </a:r>
            <a:r>
              <a:rPr kumimoji="1" lang="ja-JP" altLang="en-US"/>
              <a:t>のみを利用する場合は、</a:t>
            </a:r>
            <a:r>
              <a:rPr kumimoji="1" lang="en-US" altLang="ja-JP" dirty="0"/>
              <a:t>STP</a:t>
            </a:r>
            <a:r>
              <a:rPr kumimoji="1" lang="ja-JP" altLang="en-US"/>
              <a:t>がリカバリするまでの間は通信が途切れてしまうが、</a:t>
            </a:r>
            <a:endParaRPr kumimoji="1" lang="en-US" altLang="ja-JP" dirty="0"/>
          </a:p>
          <a:p>
            <a:r>
              <a:rPr kumimoji="1" lang="en-US" altLang="ja-JP" dirty="0"/>
              <a:t>Magneto</a:t>
            </a:r>
            <a:r>
              <a:rPr kumimoji="1" lang="ja-JP" altLang="en-US"/>
              <a:t>の場合は別の</a:t>
            </a:r>
            <a:r>
              <a:rPr kumimoji="1" lang="en-US" altLang="ja-JP" dirty="0"/>
              <a:t>Path</a:t>
            </a:r>
            <a:r>
              <a:rPr kumimoji="1" lang="ja-JP" altLang="en-US"/>
              <a:t>を利用してエンドツーエンドの通信が維持される。</a:t>
            </a:r>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27</a:t>
            </a:fld>
            <a:endParaRPr kumimoji="1" lang="ja-JP" altLang="en-US"/>
          </a:p>
        </p:txBody>
      </p:sp>
    </p:spTree>
    <p:extLst>
      <p:ext uri="{BB962C8B-B14F-4D97-AF65-F5344CB8AC3E}">
        <p14:creationId xmlns:p14="http://schemas.microsoft.com/office/powerpoint/2010/main" val="3097519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28</a:t>
            </a:fld>
            <a:endParaRPr kumimoji="1" lang="ja-JP" altLang="en-US"/>
          </a:p>
        </p:txBody>
      </p:sp>
    </p:spTree>
    <p:extLst>
      <p:ext uri="{BB962C8B-B14F-4D97-AF65-F5344CB8AC3E}">
        <p14:creationId xmlns:p14="http://schemas.microsoft.com/office/powerpoint/2010/main" val="216808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（必要があれば説明する）</a:t>
            </a:r>
            <a:r>
              <a:rPr kumimoji="1" lang="en-US" altLang="ja-JP" dirty="0"/>
              <a:t> </a:t>
            </a:r>
            <a:r>
              <a:rPr kumimoji="1" lang="en-US" altLang="ja-JP" dirty="0" err="1"/>
              <a:t>PacketOut</a:t>
            </a:r>
            <a:r>
              <a:rPr kumimoji="1" lang="en-US" altLang="ja-JP" dirty="0"/>
              <a:t> : </a:t>
            </a:r>
            <a:r>
              <a:rPr kumimoji="1" lang="en-US" altLang="ja-JP" dirty="0" err="1"/>
              <a:t>PacketIn</a:t>
            </a:r>
            <a:r>
              <a:rPr kumimoji="1" lang="ja-JP" altLang="en-US"/>
              <a:t>でコントローラに遅れらてきた</a:t>
            </a:r>
            <a:r>
              <a:rPr kumimoji="1" lang="en-US" altLang="ja-JP" dirty="0"/>
              <a:t>packet</a:t>
            </a:r>
            <a:r>
              <a:rPr kumimoji="1" lang="ja-JP" altLang="en-US"/>
              <a:t>を本来の宛先に送るために、</a:t>
            </a:r>
            <a:endParaRPr kumimoji="1" lang="en-US" altLang="ja-JP" dirty="0"/>
          </a:p>
          <a:p>
            <a:r>
              <a:rPr kumimoji="1" lang="ja-JP" altLang="en-US"/>
              <a:t>スイッチ側へと送り返す際に用いられる。また、コントローラが独自に作成した</a:t>
            </a:r>
            <a:r>
              <a:rPr kumimoji="1" lang="en-US" altLang="ja-JP" dirty="0"/>
              <a:t>packet</a:t>
            </a:r>
            <a:r>
              <a:rPr kumimoji="1" lang="ja-JP" altLang="en-US"/>
              <a:t>を出力する際にも利用される。（この論文では後者。）</a:t>
            </a:r>
            <a:endParaRPr kumimoji="1" lang="en-US" altLang="ja-JP" dirty="0"/>
          </a:p>
          <a:p>
            <a:endParaRPr kumimoji="1" lang="en-US" altLang="ja-JP" dirty="0"/>
          </a:p>
          <a:p>
            <a:endParaRPr kumimoji="1" lang="en-US" altLang="ja-JP" dirty="0"/>
          </a:p>
          <a:p>
            <a:r>
              <a:rPr kumimoji="1" lang="en-US" altLang="ja-JP" dirty="0"/>
              <a:t>Seed packet</a:t>
            </a:r>
            <a:r>
              <a:rPr kumimoji="1" lang="ja-JP" altLang="en-US"/>
              <a:t>の説明</a:t>
            </a:r>
            <a:endParaRPr kumimoji="1" lang="en-US" altLang="ja-JP" dirty="0"/>
          </a:p>
          <a:p>
            <a:r>
              <a:rPr kumimoji="1" lang="en-US" altLang="ja-JP" dirty="0"/>
              <a:t>Forwarding table</a:t>
            </a:r>
            <a:r>
              <a:rPr kumimoji="1" lang="ja-JP" altLang="en-US"/>
              <a:t>が変わるの部分で次のスライドを交えて説明する。</a:t>
            </a:r>
            <a:endParaRPr kumimoji="1" lang="en-US" altLang="ja-JP" dirty="0"/>
          </a:p>
          <a:p>
            <a:endParaRPr kumimoji="1" lang="en-US" altLang="ja-JP" dirty="0"/>
          </a:p>
          <a:p>
            <a:r>
              <a:rPr kumimoji="1" lang="en-US" altLang="ja-JP" dirty="0"/>
              <a:t>Update </a:t>
            </a:r>
            <a:r>
              <a:rPr kumimoji="1" lang="en-US" altLang="ja-JP" dirty="0" err="1"/>
              <a:t>subpath</a:t>
            </a:r>
            <a:r>
              <a:rPr kumimoji="1" lang="ja-JP" altLang="en-US"/>
              <a:t>の説明</a:t>
            </a:r>
            <a:endParaRPr kumimoji="1" lang="en-US" altLang="ja-JP" dirty="0"/>
          </a:p>
          <a:p>
            <a:r>
              <a:rPr kumimoji="1" lang="ja-JP" altLang="en-US"/>
              <a:t>これは二つ前のスライドの図を使って説明する。</a:t>
            </a:r>
            <a:endParaRPr kumimoji="1" lang="en-US" altLang="ja-JP" dirty="0"/>
          </a:p>
          <a:p>
            <a:r>
              <a:rPr kumimoji="1" lang="en-US" altLang="ja-JP" dirty="0"/>
              <a:t>(LE2, LE1, OF6, LE3), (LE4, OF7, LE5)</a:t>
            </a:r>
          </a:p>
          <a:p>
            <a:endParaRPr kumimoji="1" lang="en-US" altLang="ja-JP" dirty="0"/>
          </a:p>
          <a:p>
            <a:endParaRPr kumimoji="1" lang="en-US" altLang="ja-JP" dirty="0"/>
          </a:p>
          <a:p>
            <a:r>
              <a:rPr kumimoji="1" lang="ja-JP" altLang="en-US"/>
              <a:t>条件の説明　＜ー　省略</a:t>
            </a:r>
            <a:endParaRPr kumimoji="1" lang="en-US" altLang="ja-JP" dirty="0"/>
          </a:p>
          <a:p>
            <a:r>
              <a:rPr kumimoji="1" lang="ja-JP" altLang="en-US"/>
              <a:t>一つめの条件は、</a:t>
            </a:r>
            <a:r>
              <a:rPr kumimoji="1" lang="en-US" altLang="ja-JP" dirty="0"/>
              <a:t>seed packet</a:t>
            </a:r>
            <a:r>
              <a:rPr kumimoji="1" lang="ja-JP" altLang="en-US"/>
              <a:t>が</a:t>
            </a:r>
            <a:r>
              <a:rPr kumimoji="1" lang="en-US" altLang="ja-JP" dirty="0"/>
              <a:t>forwarding entry</a:t>
            </a:r>
            <a:r>
              <a:rPr kumimoji="1" lang="ja-JP" altLang="en-US"/>
              <a:t>を更新したい</a:t>
            </a:r>
            <a:r>
              <a:rPr kumimoji="1" lang="en-US" altLang="ja-JP" dirty="0"/>
              <a:t>legacy switch</a:t>
            </a:r>
            <a:r>
              <a:rPr kumimoji="1" lang="ja-JP" altLang="en-US"/>
              <a:t>の</a:t>
            </a:r>
            <a:r>
              <a:rPr kumimoji="1" lang="en-US" altLang="ja-JP" dirty="0"/>
              <a:t>interface</a:t>
            </a:r>
            <a:r>
              <a:rPr kumimoji="1" lang="ja-JP" altLang="en-US"/>
              <a:t>に到達することを保証し、</a:t>
            </a:r>
            <a:endParaRPr kumimoji="1" lang="en-US" altLang="ja-JP" dirty="0"/>
          </a:p>
          <a:p>
            <a:r>
              <a:rPr kumimoji="1" lang="ja-JP" altLang="en-US"/>
              <a:t>二つめの条件は、</a:t>
            </a:r>
            <a:r>
              <a:rPr kumimoji="1" lang="en-US" altLang="ja-JP" dirty="0"/>
              <a:t>update </a:t>
            </a:r>
            <a:r>
              <a:rPr kumimoji="1" lang="en-US" altLang="ja-JP" dirty="0" err="1"/>
              <a:t>subpath</a:t>
            </a:r>
            <a:r>
              <a:rPr kumimoji="1" lang="ja-JP" altLang="en-US"/>
              <a:t>の各</a:t>
            </a:r>
            <a:r>
              <a:rPr kumimoji="1" lang="en-US" altLang="ja-JP" dirty="0"/>
              <a:t>legacy switch</a:t>
            </a:r>
            <a:r>
              <a:rPr kumimoji="1" lang="ja-JP" altLang="en-US"/>
              <a:t>に</a:t>
            </a:r>
            <a:r>
              <a:rPr kumimoji="1" lang="en-US" altLang="ja-JP" dirty="0"/>
              <a:t>seed packet</a:t>
            </a:r>
            <a:r>
              <a:rPr kumimoji="1" lang="ja-JP" altLang="en-US"/>
              <a:t>を送信することができる</a:t>
            </a:r>
            <a:r>
              <a:rPr kumimoji="1" lang="en-US" altLang="ja-JP" dirty="0"/>
              <a:t>OpenFlow switch</a:t>
            </a:r>
            <a:r>
              <a:rPr kumimoji="1" lang="ja-JP" altLang="en-US"/>
              <a:t>が少なくとも一台存在することを保証している。</a:t>
            </a:r>
            <a:endParaRPr kumimoji="1" lang="en-US" altLang="ja-JP" dirty="0"/>
          </a:p>
          <a:p>
            <a:endParaRPr kumimoji="1" lang="en-US" altLang="ja-JP" dirty="0"/>
          </a:p>
          <a:p>
            <a:r>
              <a:rPr kumimoji="1" lang="ja-JP" altLang="en-US"/>
              <a:t>（ここは話さない</a:t>
            </a:r>
            <a:r>
              <a:rPr kumimoji="1" lang="en-US" altLang="ja-JP" dirty="0"/>
              <a:t>: </a:t>
            </a:r>
            <a:r>
              <a:rPr kumimoji="1" lang="ja-JP" altLang="en-US"/>
              <a:t>あくまでこれは「実際の</a:t>
            </a:r>
            <a:r>
              <a:rPr kumimoji="1" lang="en-US" altLang="ja-JP" dirty="0"/>
              <a:t>MAC</a:t>
            </a:r>
            <a:r>
              <a:rPr kumimoji="1" lang="ja-JP" altLang="en-US"/>
              <a:t>アドレスをうまく工面するやりかた」になるため、</a:t>
            </a:r>
            <a:r>
              <a:rPr kumimoji="1" lang="en-US" altLang="ja-JP" dirty="0"/>
              <a:t>OpenFlow Switch</a:t>
            </a:r>
            <a:r>
              <a:rPr kumimoji="1" lang="ja-JP" altLang="en-US"/>
              <a:t>が</a:t>
            </a:r>
            <a:r>
              <a:rPr kumimoji="1" lang="en-US" altLang="ja-JP" dirty="0"/>
              <a:t>update </a:t>
            </a:r>
            <a:r>
              <a:rPr kumimoji="1" lang="en-US" altLang="ja-JP" dirty="0" err="1"/>
              <a:t>subpath</a:t>
            </a:r>
            <a:r>
              <a:rPr kumimoji="1" lang="ja-JP" altLang="en-US"/>
              <a:t>に存在しないと、その</a:t>
            </a:r>
            <a:r>
              <a:rPr kumimoji="1" lang="en-US" altLang="ja-JP" dirty="0" err="1"/>
              <a:t>subpath</a:t>
            </a:r>
            <a:r>
              <a:rPr kumimoji="1" lang="ja-JP" altLang="en-US"/>
              <a:t>の</a:t>
            </a:r>
            <a:r>
              <a:rPr kumimoji="1" lang="en-US" altLang="ja-JP" dirty="0"/>
              <a:t>forwarding table</a:t>
            </a:r>
            <a:r>
              <a:rPr kumimoji="1" lang="ja-JP" altLang="en-US"/>
              <a:t>は更新できない。）</a:t>
            </a:r>
            <a:endParaRPr kumimoji="1" lang="en-US" altLang="ja-JP" dirty="0"/>
          </a:p>
          <a:p>
            <a:r>
              <a:rPr kumimoji="1" lang="en-US" altLang="ja-JP" dirty="0"/>
              <a:t>(</a:t>
            </a:r>
            <a:r>
              <a:rPr kumimoji="1" lang="ja-JP" altLang="en-US"/>
              <a:t>というかそもそも</a:t>
            </a:r>
            <a:r>
              <a:rPr kumimoji="1" lang="en-US" altLang="ja-JP" dirty="0"/>
              <a:t>baseline telekinesis</a:t>
            </a:r>
            <a:r>
              <a:rPr kumimoji="1" lang="ja-JP" altLang="en-US"/>
              <a:t>は</a:t>
            </a:r>
            <a:r>
              <a:rPr kumimoji="1" lang="en-US" altLang="ja-JP" dirty="0"/>
              <a:t>packet</a:t>
            </a:r>
            <a:r>
              <a:rPr kumimoji="1" lang="ja-JP" altLang="en-US"/>
              <a:t>を</a:t>
            </a:r>
            <a:r>
              <a:rPr kumimoji="1" lang="en-US" altLang="ja-JP" dirty="0"/>
              <a:t>OF</a:t>
            </a:r>
            <a:r>
              <a:rPr kumimoji="1" lang="ja-JP" altLang="en-US"/>
              <a:t>に寄せるくらいのことしかできない。あーだからテレキネシスなのかな？</a:t>
            </a:r>
            <a:r>
              <a:rPr kumimoji="1" lang="en-US" altLang="ja-JP" dirty="0"/>
              <a:t>)</a:t>
            </a:r>
          </a:p>
          <a:p>
            <a:r>
              <a:rPr kumimoji="1" lang="ja-JP" altLang="en-US"/>
              <a:t>（この二つめの制約は</a:t>
            </a:r>
            <a:r>
              <a:rPr kumimoji="1" lang="en-US" altLang="ja-JP" dirty="0"/>
              <a:t>magnet mac address</a:t>
            </a:r>
            <a:r>
              <a:rPr kumimoji="1" lang="ja-JP" altLang="en-US"/>
              <a:t>の導入で緩和される。なぜなら</a:t>
            </a:r>
            <a:r>
              <a:rPr kumimoji="1" lang="en-US" altLang="ja-JP" dirty="0"/>
              <a:t>magnet MAC address</a:t>
            </a:r>
            <a:r>
              <a:rPr kumimoji="1" lang="ja-JP" altLang="en-US"/>
              <a:t>によって</a:t>
            </a:r>
            <a:r>
              <a:rPr kumimoji="1" lang="en-US" altLang="ja-JP" dirty="0"/>
              <a:t>Host</a:t>
            </a:r>
            <a:r>
              <a:rPr kumimoji="1" lang="ja-JP" altLang="en-US"/>
              <a:t>の</a:t>
            </a:r>
            <a:r>
              <a:rPr kumimoji="1" lang="en-US" altLang="ja-JP" dirty="0"/>
              <a:t>ARP cache</a:t>
            </a:r>
            <a:r>
              <a:rPr kumimoji="1" lang="ja-JP" altLang="en-US"/>
              <a:t>も更新できるから、ありとあらゆる</a:t>
            </a:r>
            <a:r>
              <a:rPr kumimoji="1" lang="en-US" altLang="ja-JP" dirty="0"/>
              <a:t>path</a:t>
            </a:r>
            <a:r>
              <a:rPr kumimoji="1" lang="ja-JP" altLang="en-US"/>
              <a:t>制御をできるわけではないが、少なくとも</a:t>
            </a:r>
            <a:r>
              <a:rPr kumimoji="1" lang="en-US" altLang="ja-JP" dirty="0"/>
              <a:t>OpenFlow switch</a:t>
            </a:r>
            <a:r>
              <a:rPr kumimoji="1" lang="ja-JP" altLang="en-US"/>
              <a:t>が一台存在すれば、その隣接</a:t>
            </a:r>
            <a:r>
              <a:rPr kumimoji="1" lang="en-US" altLang="ja-JP" dirty="0"/>
              <a:t>switch</a:t>
            </a:r>
            <a:r>
              <a:rPr kumimoji="1" lang="ja-JP" altLang="en-US"/>
              <a:t>の</a:t>
            </a:r>
            <a:r>
              <a:rPr kumimoji="1" lang="en-US" altLang="ja-JP" dirty="0"/>
              <a:t>MAC address table</a:t>
            </a:r>
            <a:r>
              <a:rPr kumimoji="1" lang="ja-JP" altLang="en-US"/>
              <a:t>や</a:t>
            </a:r>
            <a:r>
              <a:rPr kumimoji="1" lang="en-US" altLang="ja-JP" dirty="0"/>
              <a:t>host</a:t>
            </a:r>
            <a:r>
              <a:rPr kumimoji="1" lang="ja-JP" altLang="en-US"/>
              <a:t>の</a:t>
            </a:r>
            <a:r>
              <a:rPr kumimoji="1" lang="en-US" altLang="ja-JP" dirty="0"/>
              <a:t>ARP cache</a:t>
            </a:r>
            <a:r>
              <a:rPr kumimoji="1" lang="ja-JP" altLang="en-US"/>
              <a:t>を変更することができ、</a:t>
            </a:r>
            <a:r>
              <a:rPr kumimoji="1" lang="en-US" altLang="ja-JP" dirty="0"/>
              <a:t>path control</a:t>
            </a:r>
            <a:r>
              <a:rPr kumimoji="1" lang="ja-JP" altLang="en-US"/>
              <a:t>機能が提供できる。）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9</a:t>
            </a:fld>
            <a:endParaRPr kumimoji="1" lang="ja-JP" altLang="en-US"/>
          </a:p>
        </p:txBody>
      </p:sp>
    </p:spTree>
    <p:extLst>
      <p:ext uri="{BB962C8B-B14F-4D97-AF65-F5344CB8AC3E}">
        <p14:creationId xmlns:p14="http://schemas.microsoft.com/office/powerpoint/2010/main" val="37424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【TODO: </a:t>
            </a:r>
            <a:r>
              <a:rPr kumimoji="1" lang="ja-JP" altLang="en-US"/>
              <a:t>アニメーションなどを使って説明</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10</a:t>
            </a:fld>
            <a:endParaRPr kumimoji="1" lang="ja-JP" altLang="en-US"/>
          </a:p>
        </p:txBody>
      </p:sp>
    </p:spTree>
    <p:extLst>
      <p:ext uri="{BB962C8B-B14F-4D97-AF65-F5344CB8AC3E}">
        <p14:creationId xmlns:p14="http://schemas.microsoft.com/office/powerpoint/2010/main" val="10938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Telekinesis</a:t>
            </a:r>
            <a:r>
              <a:rPr kumimoji="1" lang="ja-JP" altLang="en-US"/>
              <a:t>単体では</a:t>
            </a:r>
            <a:r>
              <a:rPr kumimoji="1" lang="en-US" altLang="ja-JP" dirty="0"/>
              <a:t>2</a:t>
            </a:r>
            <a:r>
              <a:rPr kumimoji="1" lang="ja-JP" altLang="en-US"/>
              <a:t>つほど問題がある。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11</a:t>
            </a:fld>
            <a:endParaRPr kumimoji="1" lang="ja-JP" altLang="en-US"/>
          </a:p>
        </p:txBody>
      </p:sp>
    </p:spTree>
    <p:extLst>
      <p:ext uri="{BB962C8B-B14F-4D97-AF65-F5344CB8AC3E}">
        <p14:creationId xmlns:p14="http://schemas.microsoft.com/office/powerpoint/2010/main" val="406970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口頭で実験に関しては少し詳しめに説明を入れる。</a:t>
            </a:r>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12</a:t>
            </a:fld>
            <a:endParaRPr kumimoji="1" lang="ja-JP" altLang="en-US"/>
          </a:p>
        </p:txBody>
      </p:sp>
    </p:spTree>
    <p:extLst>
      <p:ext uri="{BB962C8B-B14F-4D97-AF65-F5344CB8AC3E}">
        <p14:creationId xmlns:p14="http://schemas.microsoft.com/office/powerpoint/2010/main" val="26837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a:t>
            </a:r>
            <a:r>
              <a:rPr kumimoji="1" lang="ja-JP" altLang="en-US"/>
              <a:t>なぜ、</a:t>
            </a:r>
            <a:r>
              <a:rPr kumimoji="1" lang="en-US" altLang="ja-JP" dirty="0"/>
              <a:t>update </a:t>
            </a:r>
            <a:r>
              <a:rPr kumimoji="1" lang="en-US" altLang="ja-JP" dirty="0" err="1"/>
              <a:t>subpath</a:t>
            </a:r>
            <a:r>
              <a:rPr kumimoji="1" lang="ja-JP" altLang="en-US"/>
              <a:t>の</a:t>
            </a:r>
            <a:r>
              <a:rPr kumimoji="1" lang="en-US" altLang="ja-JP" dirty="0"/>
              <a:t>OpenFlow SW</a:t>
            </a:r>
            <a:r>
              <a:rPr kumimoji="1" lang="ja-JP" altLang="en-US"/>
              <a:t>の制約がなくなった？</a:t>
            </a:r>
            <a:r>
              <a:rPr kumimoji="1" lang="en-US" altLang="ja-JP" dirty="0"/>
              <a:t>】</a:t>
            </a:r>
          </a:p>
          <a:p>
            <a:r>
              <a:rPr kumimoji="1" lang="ja-JP" altLang="en-US"/>
              <a:t>うまくまとめる。。。これ課題</a:t>
            </a:r>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13</a:t>
            </a:fld>
            <a:endParaRPr kumimoji="1" lang="ja-JP" altLang="en-US"/>
          </a:p>
        </p:txBody>
      </p:sp>
    </p:spTree>
    <p:extLst>
      <p:ext uri="{BB962C8B-B14F-4D97-AF65-F5344CB8AC3E}">
        <p14:creationId xmlns:p14="http://schemas.microsoft.com/office/powerpoint/2010/main" val="104897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何が嬉しいかの説明をする。</a:t>
            </a:r>
            <a:r>
              <a:rPr kumimoji="1" lang="en-US" altLang="ja-JP" dirty="0"/>
              <a:t>】</a:t>
            </a:r>
          </a:p>
          <a:p>
            <a:endParaRPr kumimoji="1" lang="en-US" altLang="ja-JP" dirty="0"/>
          </a:p>
          <a:p>
            <a:endParaRPr kumimoji="1" lang="en-US" altLang="ja-JP" dirty="0"/>
          </a:p>
          <a:p>
            <a:r>
              <a:rPr kumimoji="1" lang="en-US" altLang="ja-JP" dirty="0"/>
              <a:t>【</a:t>
            </a:r>
            <a:r>
              <a:rPr kumimoji="1" lang="ja-JP" altLang="en-US"/>
              <a:t>余談</a:t>
            </a:r>
            <a:r>
              <a:rPr kumimoji="1" lang="en-US" altLang="ja-JP" dirty="0"/>
              <a:t>】</a:t>
            </a:r>
          </a:p>
          <a:p>
            <a:r>
              <a:rPr lang="en-US" altLang="ja-JP" sz="1200" dirty="0"/>
              <a:t>Network Versioning </a:t>
            </a:r>
            <a:r>
              <a:rPr lang="ja-JP" altLang="en-US" sz="1200"/>
              <a:t>という話があった。</a:t>
            </a:r>
            <a:endParaRPr lang="en-US" altLang="ja-JP" sz="1200" dirty="0"/>
          </a:p>
          <a:p>
            <a:r>
              <a:rPr lang="ja-JP" altLang="en-US" sz="1200"/>
              <a:t>この図の場合、</a:t>
            </a:r>
            <a:endParaRPr lang="en-US" altLang="ja-JP" sz="1200" dirty="0"/>
          </a:p>
          <a:p>
            <a:r>
              <a:rPr lang="ja-JP" altLang="en-US" sz="1200"/>
              <a:t>一番下の例で、</a:t>
            </a:r>
            <a:r>
              <a:rPr lang="en-US" altLang="ja-JP" sz="1200" dirty="0"/>
              <a:t>OF3</a:t>
            </a:r>
            <a:r>
              <a:rPr lang="ja-JP" altLang="en-US" sz="1200"/>
              <a:t>から</a:t>
            </a:r>
            <a:r>
              <a:rPr lang="en-US" altLang="ja-JP" sz="1200" dirty="0"/>
              <a:t>LE1</a:t>
            </a:r>
            <a:r>
              <a:rPr lang="ja-JP" altLang="en-US" sz="1200"/>
              <a:t>への</a:t>
            </a:r>
            <a:r>
              <a:rPr lang="en-US" altLang="ja-JP" sz="1200" dirty="0"/>
              <a:t>seed packet</a:t>
            </a:r>
            <a:r>
              <a:rPr lang="ja-JP" altLang="en-US" sz="1200"/>
              <a:t>を、</a:t>
            </a:r>
            <a:r>
              <a:rPr lang="en-US" altLang="ja-JP" sz="1200" dirty="0"/>
              <a:t>SRC_MAC=D_MAC’ , SHA=D_MAC</a:t>
            </a:r>
            <a:r>
              <a:rPr lang="ja-JP" altLang="en-US" sz="1200"/>
              <a:t>（実</a:t>
            </a:r>
            <a:r>
              <a:rPr lang="en-US" altLang="ja-JP" sz="1200" dirty="0"/>
              <a:t>MAC</a:t>
            </a:r>
            <a:r>
              <a:rPr lang="ja-JP" altLang="en-US" sz="1200"/>
              <a:t>アドレス）とすると、ホスト</a:t>
            </a:r>
            <a:r>
              <a:rPr lang="en-US" altLang="ja-JP" sz="1200" dirty="0"/>
              <a:t>S</a:t>
            </a:r>
            <a:r>
              <a:rPr lang="ja-JP" altLang="en-US" sz="1200"/>
              <a:t>の</a:t>
            </a:r>
            <a:r>
              <a:rPr lang="en-US" altLang="ja-JP" sz="1200" dirty="0"/>
              <a:t>ARP Table</a:t>
            </a:r>
            <a:r>
              <a:rPr lang="ja-JP" altLang="en-US" sz="1200"/>
              <a:t>の</a:t>
            </a:r>
            <a:r>
              <a:rPr lang="en-US" altLang="ja-JP" sz="1200" dirty="0"/>
              <a:t>D_IP</a:t>
            </a:r>
            <a:r>
              <a:rPr lang="ja-JP" altLang="en-US" sz="1200"/>
              <a:t>が元に戻る。</a:t>
            </a:r>
            <a:endParaRPr lang="en-US" altLang="ja-JP" sz="1200" dirty="0"/>
          </a:p>
          <a:p>
            <a:r>
              <a:rPr lang="ja-JP" altLang="en-US" sz="1200"/>
              <a:t>同様に、</a:t>
            </a:r>
            <a:r>
              <a:rPr lang="en-US" altLang="ja-JP" sz="1200" dirty="0"/>
              <a:t>OF3</a:t>
            </a:r>
            <a:r>
              <a:rPr lang="ja-JP" altLang="en-US" sz="1200"/>
              <a:t>から</a:t>
            </a:r>
            <a:r>
              <a:rPr lang="en-US" altLang="ja-JP" sz="1200" dirty="0"/>
              <a:t>LE2</a:t>
            </a:r>
            <a:r>
              <a:rPr lang="ja-JP" altLang="en-US" sz="1200"/>
              <a:t>への</a:t>
            </a:r>
            <a:r>
              <a:rPr lang="en-US" altLang="ja-JP" sz="1200" dirty="0"/>
              <a:t>seed packet</a:t>
            </a:r>
            <a:r>
              <a:rPr lang="ja-JP" altLang="en-US" sz="1200"/>
              <a:t>を、</a:t>
            </a:r>
            <a:r>
              <a:rPr lang="en-US" altLang="ja-JP" sz="1200" dirty="0"/>
              <a:t>SRC_MAC=S_MAC’, SHA=S_MAC</a:t>
            </a:r>
            <a:r>
              <a:rPr lang="ja-JP" altLang="en-US" sz="1200"/>
              <a:t>と（実</a:t>
            </a:r>
            <a:r>
              <a:rPr lang="en-US" altLang="ja-JP" sz="1200" dirty="0"/>
              <a:t>MAC</a:t>
            </a:r>
            <a:r>
              <a:rPr lang="ja-JP" altLang="en-US" sz="1200"/>
              <a:t>アドレス）すると、ホスト</a:t>
            </a:r>
            <a:r>
              <a:rPr lang="en-US" altLang="ja-JP" sz="1200" dirty="0"/>
              <a:t>D</a:t>
            </a:r>
            <a:r>
              <a:rPr lang="ja-JP" altLang="en-US" sz="1200"/>
              <a:t>の</a:t>
            </a:r>
            <a:r>
              <a:rPr lang="en-US" altLang="ja-JP" sz="1200" dirty="0"/>
              <a:t>ARP Table</a:t>
            </a:r>
            <a:r>
              <a:rPr lang="ja-JP" altLang="en-US" sz="1200"/>
              <a:t>の</a:t>
            </a:r>
            <a:r>
              <a:rPr lang="en-US" altLang="ja-JP" sz="1200" dirty="0"/>
              <a:t>S_IP</a:t>
            </a:r>
            <a:r>
              <a:rPr lang="ja-JP" altLang="en-US" sz="1200"/>
              <a:t>が元に戻る。</a:t>
            </a:r>
            <a:endParaRPr lang="en-US" altLang="ja-JP" sz="1200" dirty="0"/>
          </a:p>
          <a:p>
            <a:r>
              <a:rPr lang="ja-JP" altLang="en-US" sz="1200"/>
              <a:t>さらに、</a:t>
            </a:r>
            <a:r>
              <a:rPr lang="en-US" altLang="ja-JP" sz="1200" dirty="0"/>
              <a:t>LE1, LE2</a:t>
            </a:r>
            <a:r>
              <a:rPr lang="ja-JP" altLang="en-US" sz="1200"/>
              <a:t>は</a:t>
            </a:r>
            <a:r>
              <a:rPr lang="en-US" altLang="ja-JP" sz="1200" dirty="0"/>
              <a:t>table</a:t>
            </a:r>
            <a:r>
              <a:rPr lang="ja-JP" altLang="en-US" sz="1200"/>
              <a:t>の追加をしたが更新をしたわけではないので、元の通信路をたどって二つのホストが通信できるようになる。</a:t>
            </a:r>
            <a:endParaRPr lang="en-US" altLang="ja-JP" sz="1200" dirty="0"/>
          </a:p>
          <a:p>
            <a:r>
              <a:rPr lang="ja-JP" altLang="en-US" sz="1200"/>
              <a:t>つまり、元に戻る。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14</a:t>
            </a:fld>
            <a:endParaRPr kumimoji="1" lang="ja-JP" altLang="en-US"/>
          </a:p>
        </p:txBody>
      </p:sp>
    </p:spTree>
    <p:extLst>
      <p:ext uri="{BB962C8B-B14F-4D97-AF65-F5344CB8AC3E}">
        <p14:creationId xmlns:p14="http://schemas.microsoft.com/office/powerpoint/2010/main" val="201822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MAGNET mac address</a:t>
            </a:r>
            <a:r>
              <a:rPr kumimoji="1" lang="ja-JP" altLang="en-US"/>
              <a:t>の増大を抑制</a:t>
            </a:r>
            <a:endParaRPr kumimoji="1" lang="en-US" altLang="ja-JP" dirty="0"/>
          </a:p>
          <a:p>
            <a:endParaRPr kumimoji="1" lang="en-US" altLang="ja-JP" dirty="0"/>
          </a:p>
          <a:p>
            <a:endParaRPr kumimoji="1" lang="en-US" altLang="ja-JP" dirty="0"/>
          </a:p>
          <a:p>
            <a:r>
              <a:rPr kumimoji="1" lang="en-US" altLang="ja-JP" dirty="0"/>
              <a:t>Q1. </a:t>
            </a:r>
            <a:r>
              <a:rPr kumimoji="1" lang="ja-JP" altLang="en-US"/>
              <a:t>どのように</a:t>
            </a:r>
            <a:r>
              <a:rPr kumimoji="1" lang="en-US" altLang="ja-JP" dirty="0"/>
              <a:t>MAC</a:t>
            </a:r>
            <a:r>
              <a:rPr kumimoji="1" lang="ja-JP" altLang="en-US"/>
              <a:t>アドレスを生成するか？</a:t>
            </a:r>
            <a:endParaRPr kumimoji="1" lang="en-US" altLang="ja-JP" dirty="0"/>
          </a:p>
          <a:p>
            <a:endParaRPr kumimoji="1" lang="en-US" altLang="ja-JP" dirty="0"/>
          </a:p>
          <a:p>
            <a:r>
              <a:rPr kumimoji="1" lang="ja-JP" altLang="en-US"/>
              <a:t>一番愚直な方法は、それぞれの</a:t>
            </a:r>
            <a:r>
              <a:rPr kumimoji="1" lang="en-US" altLang="ja-JP" dirty="0"/>
              <a:t>Path</a:t>
            </a:r>
            <a:r>
              <a:rPr kumimoji="1" lang="ja-JP" altLang="en-US"/>
              <a:t>で一つの</a:t>
            </a:r>
            <a:r>
              <a:rPr kumimoji="1" lang="en-US" altLang="ja-JP" dirty="0"/>
              <a:t>magnet MAC address. </a:t>
            </a:r>
            <a:r>
              <a:rPr kumimoji="1" lang="ja-JP" altLang="en-US"/>
              <a:t>ただこれは膨大な量の</a:t>
            </a:r>
            <a:r>
              <a:rPr kumimoji="1" lang="en-US" altLang="ja-JP" dirty="0"/>
              <a:t>MAC</a:t>
            </a:r>
            <a:r>
              <a:rPr kumimoji="1" lang="ja-JP" altLang="en-US"/>
              <a:t>を生成し、</a:t>
            </a:r>
            <a:r>
              <a:rPr kumimoji="1" lang="en-US" altLang="ja-JP" dirty="0"/>
              <a:t>forwarding table</a:t>
            </a:r>
            <a:r>
              <a:rPr kumimoji="1" lang="ja-JP" altLang="en-US"/>
              <a:t>を圧迫するので避けたい。</a:t>
            </a:r>
            <a:endParaRPr kumimoji="1" lang="en-US" altLang="ja-JP" dirty="0"/>
          </a:p>
          <a:p>
            <a:endParaRPr kumimoji="1" lang="en-US" altLang="ja-JP" dirty="0"/>
          </a:p>
          <a:p>
            <a:r>
              <a:rPr kumimoji="1" lang="ja-JP" altLang="en-US"/>
              <a:t>考えてみると、実行可能な</a:t>
            </a:r>
            <a:r>
              <a:rPr kumimoji="1" lang="en-US" altLang="ja-JP" dirty="0"/>
              <a:t>Path -&gt; </a:t>
            </a:r>
            <a:r>
              <a:rPr kumimoji="1" lang="ja-JP" altLang="en-US"/>
              <a:t>使用可能なリンクのセットから構築されているはず。さらに隣接する</a:t>
            </a:r>
            <a:r>
              <a:rPr kumimoji="1" lang="en-US" altLang="ja-JP" dirty="0"/>
              <a:t>legacy switch</a:t>
            </a:r>
            <a:r>
              <a:rPr kumimoji="1" lang="ja-JP" altLang="en-US"/>
              <a:t>は同じ</a:t>
            </a:r>
            <a:r>
              <a:rPr kumimoji="1" lang="en-US" altLang="ja-JP" dirty="0"/>
              <a:t>seed packet</a:t>
            </a:r>
            <a:r>
              <a:rPr kumimoji="1" lang="ja-JP" altLang="en-US"/>
              <a:t>により制御されるはず。</a:t>
            </a:r>
            <a:endParaRPr kumimoji="1" lang="en-US" altLang="ja-JP" dirty="0"/>
          </a:p>
          <a:p>
            <a:r>
              <a:rPr kumimoji="1" lang="en-US" altLang="ja-JP" dirty="0"/>
              <a:t>Magnet </a:t>
            </a:r>
            <a:r>
              <a:rPr kumimoji="1" lang="en-US" altLang="ja-JP" dirty="0" err="1"/>
              <a:t>subpath</a:t>
            </a:r>
            <a:r>
              <a:rPr kumimoji="1" lang="en-US" altLang="ja-JP" dirty="0"/>
              <a:t> :  </a:t>
            </a:r>
            <a:r>
              <a:rPr kumimoji="1" lang="ja-JP" altLang="en-US"/>
              <a:t>インストールする</a:t>
            </a:r>
            <a:r>
              <a:rPr kumimoji="1" lang="en-US" altLang="ja-JP" dirty="0"/>
              <a:t>path</a:t>
            </a:r>
            <a:r>
              <a:rPr kumimoji="1" lang="ja-JP" altLang="en-US"/>
              <a:t>上の隣接する</a:t>
            </a:r>
            <a:r>
              <a:rPr kumimoji="1" lang="en-US" altLang="ja-JP" dirty="0"/>
              <a:t>legacy switch</a:t>
            </a:r>
            <a:r>
              <a:rPr kumimoji="1" lang="ja-JP" altLang="en-US"/>
              <a:t>のシーケンスとして定義する。</a:t>
            </a:r>
            <a:endParaRPr kumimoji="1" lang="en-US" altLang="ja-JP" dirty="0"/>
          </a:p>
          <a:p>
            <a:r>
              <a:rPr kumimoji="1" lang="ja-JP" altLang="en-US"/>
              <a:t>これは</a:t>
            </a:r>
            <a:r>
              <a:rPr kumimoji="1" lang="en-US" altLang="ja-JP" dirty="0"/>
              <a:t>L2</a:t>
            </a:r>
            <a:r>
              <a:rPr kumimoji="1" lang="ja-JP" altLang="en-US"/>
              <a:t>アンダーレイの一部であり、２つの</a:t>
            </a:r>
            <a:r>
              <a:rPr kumimoji="1" lang="en-US" altLang="ja-JP" dirty="0"/>
              <a:t>OpenFlow switch</a:t>
            </a:r>
            <a:r>
              <a:rPr kumimoji="1" lang="ja-JP" altLang="en-US"/>
              <a:t>の間、もしくはホストと</a:t>
            </a:r>
            <a:r>
              <a:rPr kumimoji="1" lang="en-US" altLang="ja-JP" dirty="0"/>
              <a:t>OpenFlow switch</a:t>
            </a:r>
            <a:r>
              <a:rPr kumimoji="1" lang="ja-JP" altLang="en-US"/>
              <a:t>の間にある。</a:t>
            </a:r>
            <a:endParaRPr kumimoji="1" lang="en-US" altLang="ja-JP" dirty="0"/>
          </a:p>
          <a:p>
            <a:r>
              <a:rPr kumimoji="1" lang="ja-JP" altLang="en-US"/>
              <a:t>同じ</a:t>
            </a:r>
            <a:r>
              <a:rPr kumimoji="1" lang="en-US" altLang="ja-JP" dirty="0"/>
              <a:t>magnet </a:t>
            </a:r>
            <a:r>
              <a:rPr kumimoji="1" lang="en-US" altLang="ja-JP" dirty="0" err="1"/>
              <a:t>subpath</a:t>
            </a:r>
            <a:r>
              <a:rPr kumimoji="1" lang="ja-JP" altLang="en-US"/>
              <a:t>に属するすべての</a:t>
            </a:r>
            <a:r>
              <a:rPr kumimoji="1" lang="en-US" altLang="ja-JP" dirty="0"/>
              <a:t>legacy switch</a:t>
            </a:r>
            <a:r>
              <a:rPr kumimoji="1" lang="ja-JP" altLang="en-US"/>
              <a:t>は同じ</a:t>
            </a:r>
            <a:r>
              <a:rPr kumimoji="1" lang="en-US" altLang="ja-JP" dirty="0"/>
              <a:t>OpenFlow switch</a:t>
            </a:r>
            <a:r>
              <a:rPr kumimoji="1" lang="ja-JP" altLang="en-US"/>
              <a:t>からの同じ</a:t>
            </a:r>
            <a:r>
              <a:rPr kumimoji="1" lang="en-US" altLang="ja-JP" dirty="0"/>
              <a:t>seed packet</a:t>
            </a:r>
            <a:r>
              <a:rPr kumimoji="1" lang="ja-JP" altLang="en-US"/>
              <a:t>によって更新される。</a:t>
            </a:r>
            <a:endParaRPr kumimoji="1" lang="en-US" altLang="ja-JP" dirty="0"/>
          </a:p>
          <a:p>
            <a:r>
              <a:rPr kumimoji="1" lang="ja-JP" altLang="en-US"/>
              <a:t>これは</a:t>
            </a:r>
            <a:r>
              <a:rPr kumimoji="1" lang="en-US" altLang="ja-JP" dirty="0"/>
              <a:t> update </a:t>
            </a:r>
            <a:r>
              <a:rPr kumimoji="1" lang="en-US" altLang="ja-JP" dirty="0" err="1"/>
              <a:t>subpath</a:t>
            </a:r>
            <a:r>
              <a:rPr kumimoji="1" lang="en-US" altLang="ja-JP" dirty="0"/>
              <a:t> </a:t>
            </a:r>
            <a:r>
              <a:rPr kumimoji="1" lang="ja-JP" altLang="en-US"/>
              <a:t>とは異なる。</a:t>
            </a:r>
            <a:r>
              <a:rPr kumimoji="1" lang="en-US" altLang="ja-JP" dirty="0"/>
              <a:t> Update </a:t>
            </a:r>
            <a:r>
              <a:rPr kumimoji="1" lang="en-US" altLang="ja-JP" dirty="0" err="1"/>
              <a:t>subpath</a:t>
            </a:r>
            <a:r>
              <a:rPr kumimoji="1" lang="en-US" altLang="ja-JP" dirty="0"/>
              <a:t> </a:t>
            </a:r>
            <a:r>
              <a:rPr kumimoji="1" lang="ja-JP" altLang="en-US"/>
              <a:t>は必ずしも</a:t>
            </a:r>
            <a:r>
              <a:rPr kumimoji="1" lang="en-US" altLang="ja-JP" dirty="0"/>
              <a:t>legacy</a:t>
            </a:r>
            <a:r>
              <a:rPr kumimoji="1" lang="ja-JP" altLang="en-US"/>
              <a:t>ではない隣接スイッチの</a:t>
            </a:r>
            <a:r>
              <a:rPr kumimoji="1" lang="en-US" altLang="ja-JP" dirty="0"/>
              <a:t>sequence</a:t>
            </a:r>
            <a:r>
              <a:rPr kumimoji="1" lang="ja-JP" altLang="en-US"/>
              <a:t>として定義され、新しい</a:t>
            </a:r>
            <a:r>
              <a:rPr kumimoji="1" lang="en-US" altLang="ja-JP" dirty="0"/>
              <a:t>path</a:t>
            </a:r>
            <a:r>
              <a:rPr kumimoji="1" lang="ja-JP" altLang="en-US"/>
              <a:t>をインストールするときに更新する必要がある。</a:t>
            </a:r>
            <a:endParaRPr kumimoji="1" lang="en-US" altLang="ja-JP" dirty="0"/>
          </a:p>
          <a:p>
            <a:endParaRPr kumimoji="1" lang="en-US" altLang="ja-JP" dirty="0"/>
          </a:p>
          <a:p>
            <a:endParaRPr kumimoji="1" lang="en-US" altLang="ja-JP" dirty="0"/>
          </a:p>
          <a:p>
            <a:r>
              <a:rPr kumimoji="1" lang="en-US" altLang="ja-JP" dirty="0"/>
              <a:t>【TODO</a:t>
            </a:r>
            <a:r>
              <a:rPr kumimoji="1" lang="ja-JP" altLang="en-US"/>
              <a:t>優先度高い</a:t>
            </a:r>
            <a:r>
              <a:rPr kumimoji="1" lang="en-US" altLang="ja-JP" dirty="0"/>
              <a:t>: Magnet </a:t>
            </a:r>
            <a:r>
              <a:rPr kumimoji="1" lang="en-US" altLang="ja-JP" dirty="0" err="1"/>
              <a:t>subpath</a:t>
            </a:r>
            <a:r>
              <a:rPr kumimoji="1" lang="ja-JP" altLang="en-US"/>
              <a:t>について理解する</a:t>
            </a:r>
            <a:r>
              <a:rPr kumimoji="1" lang="en-US" altLang="ja-JP" dirty="0"/>
              <a:t>】</a:t>
            </a:r>
          </a:p>
          <a:p>
            <a:r>
              <a:rPr kumimoji="1" lang="en-US" altLang="ja-JP" dirty="0"/>
              <a:t>Magnet </a:t>
            </a:r>
            <a:r>
              <a:rPr kumimoji="1" lang="en-US" altLang="ja-JP" dirty="0" err="1"/>
              <a:t>subpath</a:t>
            </a:r>
            <a:r>
              <a:rPr kumimoji="1" lang="ja-JP" altLang="en-US"/>
              <a:t>はインストールする</a:t>
            </a:r>
            <a:r>
              <a:rPr kumimoji="1" lang="en-US" altLang="ja-JP" dirty="0"/>
              <a:t>path</a:t>
            </a:r>
            <a:r>
              <a:rPr kumimoji="1" lang="ja-JP" altLang="en-US"/>
              <a:t>の隣接する</a:t>
            </a:r>
            <a:r>
              <a:rPr kumimoji="1" lang="en-US" altLang="ja-JP" dirty="0"/>
              <a:t>legacy switch</a:t>
            </a:r>
            <a:r>
              <a:rPr kumimoji="1" lang="ja-JP" altLang="en-US"/>
              <a:t>のシーケンスであり、二つの</a:t>
            </a:r>
            <a:r>
              <a:rPr kumimoji="1" lang="en-US" altLang="ja-JP" dirty="0"/>
              <a:t>OpenFlow Switch</a:t>
            </a:r>
            <a:r>
              <a:rPr kumimoji="1" lang="ja-JP" altLang="en-US"/>
              <a:t>の間、もしくは</a:t>
            </a:r>
            <a:r>
              <a:rPr kumimoji="1" lang="en-US" altLang="ja-JP" dirty="0"/>
              <a:t>OpenFlow Switch</a:t>
            </a:r>
            <a:r>
              <a:rPr kumimoji="1" lang="ja-JP" altLang="en-US"/>
              <a:t>と</a:t>
            </a:r>
            <a:r>
              <a:rPr kumimoji="1" lang="en-US" altLang="ja-JP" dirty="0"/>
              <a:t>Host</a:t>
            </a:r>
            <a:r>
              <a:rPr kumimoji="1" lang="ja-JP" altLang="en-US"/>
              <a:t>の間にある存在する</a:t>
            </a:r>
            <a:r>
              <a:rPr kumimoji="1" lang="en-US" altLang="ja-JP" dirty="0"/>
              <a:t>Path</a:t>
            </a:r>
            <a:r>
              <a:rPr kumimoji="1" lang="ja-JP" altLang="en-US"/>
              <a:t>のことである。（</a:t>
            </a:r>
            <a:r>
              <a:rPr kumimoji="1" lang="en-US" altLang="ja-JP" dirty="0"/>
              <a:t>update </a:t>
            </a:r>
            <a:r>
              <a:rPr kumimoji="1" lang="en-US" altLang="ja-JP" dirty="0" err="1"/>
              <a:t>subpath</a:t>
            </a:r>
            <a:r>
              <a:rPr kumimoji="1" lang="ja-JP" altLang="en-US"/>
              <a:t>とは異なる。）</a:t>
            </a:r>
            <a:endParaRPr kumimoji="1" lang="en-US" altLang="ja-JP" dirty="0"/>
          </a:p>
          <a:p>
            <a:r>
              <a:rPr kumimoji="1" lang="ja-JP" altLang="en-US"/>
              <a:t>同一</a:t>
            </a:r>
            <a:r>
              <a:rPr kumimoji="1" lang="en-US" altLang="ja-JP" dirty="0" err="1"/>
              <a:t>subpath</a:t>
            </a:r>
            <a:r>
              <a:rPr kumimoji="1" lang="ja-JP" altLang="en-US"/>
              <a:t>上の</a:t>
            </a:r>
            <a:r>
              <a:rPr kumimoji="1" lang="en-US" altLang="ja-JP" dirty="0"/>
              <a:t>legacy switch</a:t>
            </a:r>
            <a:r>
              <a:rPr kumimoji="1" lang="ja-JP" altLang="en-US"/>
              <a:t>は同一の</a:t>
            </a:r>
            <a:r>
              <a:rPr kumimoji="1" lang="en-US" altLang="ja-JP" dirty="0"/>
              <a:t>seed packet</a:t>
            </a:r>
            <a:r>
              <a:rPr kumimoji="1" lang="ja-JP" altLang="en-US"/>
              <a:t>によって更新される。</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2B6BDAA-72A3-3E49-981B-658F4CAFCE47}" type="slidenum">
              <a:rPr kumimoji="1" lang="ja-JP" altLang="en-US" smtClean="0"/>
              <a:t>15</a:t>
            </a:fld>
            <a:endParaRPr kumimoji="1" lang="ja-JP" altLang="en-US"/>
          </a:p>
        </p:txBody>
      </p:sp>
    </p:spTree>
    <p:extLst>
      <p:ext uri="{BB962C8B-B14F-4D97-AF65-F5344CB8AC3E}">
        <p14:creationId xmlns:p14="http://schemas.microsoft.com/office/powerpoint/2010/main" val="56313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2020/1/28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861848"/>
            <a:ext cx="9144000" cy="2315285"/>
          </a:xfrm>
        </p:spPr>
        <p:txBody>
          <a:bodyPr>
            <a:normAutofit/>
          </a:bodyPr>
          <a:lstStyle/>
          <a:p>
            <a:r>
              <a:rPr kumimoji="1" lang="ja-JP" altLang="en-US" sz="3200"/>
              <a:t>論文紹介</a:t>
            </a:r>
            <a:br>
              <a:rPr kumimoji="1" lang="en-US" altLang="ja-JP" sz="3200" dirty="0"/>
            </a:br>
            <a:br>
              <a:rPr kumimoji="1" lang="en-US" altLang="ja-JP" sz="3200" dirty="0"/>
            </a:br>
            <a:br>
              <a:rPr kumimoji="1" lang="en-US" altLang="ja-JP" sz="3200" dirty="0"/>
            </a:br>
            <a:r>
              <a:rPr kumimoji="1" lang="en-US" altLang="ja-JP" sz="3200" dirty="0"/>
              <a:t>Magneto : Unified Fine-grained Path Control in Legacy and OpenFlow Hybrid Networks</a:t>
            </a:r>
            <a:endParaRPr kumimoji="1" lang="ja-JP" altLang="en-US" sz="3200"/>
          </a:p>
        </p:txBody>
      </p:sp>
      <p:sp>
        <p:nvSpPr>
          <p:cNvPr id="3" name="サブタイトル 2"/>
          <p:cNvSpPr>
            <a:spLocks noGrp="1"/>
          </p:cNvSpPr>
          <p:nvPr>
            <p:ph type="subTitle" idx="1"/>
          </p:nvPr>
        </p:nvSpPr>
        <p:spPr>
          <a:xfrm>
            <a:off x="1524000" y="4388070"/>
            <a:ext cx="9144000" cy="2054770"/>
          </a:xfrm>
        </p:spPr>
        <p:txBody>
          <a:bodyPr>
            <a:normAutofit/>
          </a:bodyPr>
          <a:lstStyle/>
          <a:p>
            <a:pPr algn="l"/>
            <a:r>
              <a:rPr kumimoji="1" lang="en-US" altLang="ja-JP" sz="1800" dirty="0"/>
              <a:t>University of Minnesota : Cheng </a:t>
            </a:r>
            <a:r>
              <a:rPr kumimoji="1" lang="en-US" altLang="ja-JP" sz="1800" dirty="0" err="1"/>
              <a:t>Jin</a:t>
            </a:r>
            <a:r>
              <a:rPr kumimoji="1" lang="en-US" altLang="ja-JP" sz="1800" dirty="0"/>
              <a:t>, Cristian </a:t>
            </a:r>
            <a:r>
              <a:rPr kumimoji="1" lang="en-US" altLang="ja-JP" sz="1800" dirty="0" err="1"/>
              <a:t>Lumezanu</a:t>
            </a:r>
            <a:r>
              <a:rPr kumimoji="1" lang="en-US" altLang="ja-JP" sz="1800" dirty="0"/>
              <a:t>, </a:t>
            </a:r>
            <a:r>
              <a:rPr kumimoji="1" lang="en-US" altLang="ja-JP" sz="1800" dirty="0" err="1"/>
              <a:t>Qiang</a:t>
            </a:r>
            <a:r>
              <a:rPr kumimoji="1" lang="en-US" altLang="ja-JP" sz="1800" dirty="0"/>
              <a:t> Xu, </a:t>
            </a:r>
            <a:r>
              <a:rPr kumimoji="1" lang="en-US" altLang="ja-JP" sz="1800" dirty="0" err="1"/>
              <a:t>Guofei</a:t>
            </a:r>
            <a:r>
              <a:rPr kumimoji="1" lang="en-US" altLang="ja-JP" sz="1800" dirty="0"/>
              <a:t> Jiang</a:t>
            </a:r>
          </a:p>
          <a:p>
            <a:pPr algn="l"/>
            <a:r>
              <a:rPr lang="en-US" altLang="ja-JP" sz="1800" dirty="0"/>
              <a:t>NEC Laboratories America : Hesham </a:t>
            </a:r>
            <a:r>
              <a:rPr lang="en-US" altLang="ja-JP" sz="1800" dirty="0" err="1"/>
              <a:t>Mekky</a:t>
            </a:r>
            <a:r>
              <a:rPr lang="en-US" altLang="ja-JP" sz="1800" dirty="0"/>
              <a:t>, </a:t>
            </a:r>
            <a:r>
              <a:rPr lang="en-US" altLang="ja-JP" sz="1800" dirty="0" err="1"/>
              <a:t>Zhi</a:t>
            </a:r>
            <a:r>
              <a:rPr lang="en-US" altLang="ja-JP" sz="1800" dirty="0"/>
              <a:t>-Li Zhang</a:t>
            </a:r>
          </a:p>
          <a:p>
            <a:pPr algn="l"/>
            <a:endParaRPr lang="en-US" altLang="ja-JP" sz="1800" dirty="0"/>
          </a:p>
          <a:p>
            <a:pPr algn="r"/>
            <a:r>
              <a:rPr lang="en-US" altLang="ja-JP" sz="1800" dirty="0"/>
              <a:t>Jan 28,  2020</a:t>
            </a:r>
          </a:p>
          <a:p>
            <a:pPr algn="r"/>
            <a:r>
              <a:rPr lang="ja-JP" altLang="en-US" sz="1800"/>
              <a:t>道下</a:t>
            </a:r>
            <a:r>
              <a:rPr lang="en-US" altLang="ja-JP" sz="1800" dirty="0"/>
              <a:t> </a:t>
            </a:r>
            <a:r>
              <a:rPr lang="ja-JP" altLang="en-US" sz="1800"/>
              <a:t>幹也</a:t>
            </a:r>
            <a:endParaRPr lang="en-US" altLang="ja-JP" sz="1800" dirty="0"/>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Example: Telekinesis (Baseline)</a:t>
            </a:r>
            <a:endParaRPr kumimoji="1" lang="ja-JP" altLang="en-US" sz="3200"/>
          </a:p>
        </p:txBody>
      </p:sp>
      <p:pic>
        <p:nvPicPr>
          <p:cNvPr id="7" name="図 6" descr="スクリーンショットの画面&#10;&#10;自動的に生成された説明">
            <a:extLst>
              <a:ext uri="{FF2B5EF4-FFF2-40B4-BE49-F238E27FC236}">
                <a16:creationId xmlns:a16="http://schemas.microsoft.com/office/drawing/2014/main" id="{75DCAF32-93CA-C542-9AF0-8CF29C591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925" y="3975966"/>
            <a:ext cx="5101234" cy="2516908"/>
          </a:xfrm>
          <a:prstGeom prst="rect">
            <a:avLst/>
          </a:prstGeom>
        </p:spPr>
      </p:pic>
      <p:cxnSp>
        <p:nvCxnSpPr>
          <p:cNvPr id="9" name="直線矢印コネクタ 8">
            <a:extLst>
              <a:ext uri="{FF2B5EF4-FFF2-40B4-BE49-F238E27FC236}">
                <a16:creationId xmlns:a16="http://schemas.microsoft.com/office/drawing/2014/main" id="{E88B9360-F81E-5543-8656-5F73FB7A97C7}"/>
              </a:ext>
            </a:extLst>
          </p:cNvPr>
          <p:cNvCxnSpPr>
            <a:cxnSpLocks/>
          </p:cNvCxnSpPr>
          <p:nvPr/>
        </p:nvCxnSpPr>
        <p:spPr>
          <a:xfrm>
            <a:off x="9641463" y="3216994"/>
            <a:ext cx="0" cy="4641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18">
            <a:extLst>
              <a:ext uri="{FF2B5EF4-FFF2-40B4-BE49-F238E27FC236}">
                <a16:creationId xmlns:a16="http://schemas.microsoft.com/office/drawing/2014/main" id="{2F7F4777-FDE2-9642-8B70-74CB408F28E3}"/>
              </a:ext>
            </a:extLst>
          </p:cNvPr>
          <p:cNvSpPr>
            <a:spLocks noGrp="1"/>
          </p:cNvSpPr>
          <p:nvPr>
            <p:ph idx="1"/>
          </p:nvPr>
        </p:nvSpPr>
        <p:spPr>
          <a:xfrm>
            <a:off x="838200" y="1246908"/>
            <a:ext cx="6144488" cy="5245965"/>
          </a:xfrm>
        </p:spPr>
        <p:txBody>
          <a:bodyPr>
            <a:normAutofit/>
          </a:bodyPr>
          <a:lstStyle/>
          <a:p>
            <a:r>
              <a:rPr lang="ja-JP" altLang="en-US" sz="1800"/>
              <a:t>上図は初期状態。</a:t>
            </a:r>
            <a:r>
              <a:rPr lang="en-US" altLang="ja-JP" sz="1800" dirty="0"/>
              <a:t>(LE1, LE2)</a:t>
            </a:r>
            <a:r>
              <a:rPr lang="ja-JP" altLang="en-US" sz="1800"/>
              <a:t>でやりとりする。</a:t>
            </a:r>
            <a:endParaRPr lang="en-US" altLang="ja-JP" sz="1800" dirty="0"/>
          </a:p>
          <a:p>
            <a:r>
              <a:rPr lang="en-US" altLang="ja-JP" sz="1800" dirty="0"/>
              <a:t>OF3</a:t>
            </a:r>
            <a:r>
              <a:rPr lang="ja-JP" altLang="en-US" sz="1800"/>
              <a:t>から各</a:t>
            </a:r>
            <a:r>
              <a:rPr lang="en-US" altLang="ja-JP" sz="1800" dirty="0"/>
              <a:t>Host</a:t>
            </a:r>
            <a:r>
              <a:rPr lang="ja-JP" altLang="en-US" sz="1800"/>
              <a:t>にむけて</a:t>
            </a:r>
            <a:r>
              <a:rPr lang="en-US" altLang="ja-JP" sz="1800" dirty="0"/>
              <a:t>seed packet</a:t>
            </a:r>
            <a:r>
              <a:rPr lang="ja-JP" altLang="en-US" sz="1800"/>
              <a:t>を送信する。</a:t>
            </a:r>
            <a:endParaRPr lang="en-US" altLang="ja-JP" sz="1800" dirty="0"/>
          </a:p>
          <a:p>
            <a:pPr lvl="1"/>
            <a:r>
              <a:rPr lang="en-US" altLang="ja-JP" sz="1800" dirty="0"/>
              <a:t>S</a:t>
            </a:r>
            <a:r>
              <a:rPr lang="ja-JP" altLang="en-US" sz="1800"/>
              <a:t>には、</a:t>
            </a:r>
            <a:r>
              <a:rPr lang="en-US" altLang="ja-JP" sz="1800" dirty="0"/>
              <a:t>SRC_MAC = D_MAC</a:t>
            </a:r>
            <a:r>
              <a:rPr lang="ja-JP" altLang="en-US" sz="1800"/>
              <a:t>となる</a:t>
            </a:r>
            <a:r>
              <a:rPr lang="en-US" altLang="ja-JP" sz="1800" dirty="0"/>
              <a:t> seed packet</a:t>
            </a:r>
          </a:p>
          <a:p>
            <a:pPr lvl="1"/>
            <a:r>
              <a:rPr lang="en-US" altLang="ja-JP" sz="1800" dirty="0"/>
              <a:t>D</a:t>
            </a:r>
            <a:r>
              <a:rPr lang="ja-JP" altLang="en-US" sz="1800"/>
              <a:t>には、</a:t>
            </a:r>
            <a:r>
              <a:rPr lang="en-US" altLang="ja-JP" sz="1800" dirty="0"/>
              <a:t>SRC_MAC = S_MAC</a:t>
            </a:r>
            <a:r>
              <a:rPr lang="ja-JP" altLang="en-US" sz="1800"/>
              <a:t>となる</a:t>
            </a:r>
            <a:r>
              <a:rPr lang="en-US" altLang="ja-JP" sz="1800" dirty="0"/>
              <a:t> seed packet</a:t>
            </a:r>
          </a:p>
          <a:p>
            <a:pPr lvl="1"/>
            <a:endParaRPr lang="en-US" altLang="ja-JP" sz="1800" dirty="0"/>
          </a:p>
          <a:p>
            <a:r>
              <a:rPr lang="en-US" altLang="ja-JP" sz="1800" dirty="0"/>
              <a:t>Seed packet</a:t>
            </a:r>
            <a:r>
              <a:rPr lang="ja-JP" altLang="en-US" sz="1800"/>
              <a:t>により</a:t>
            </a:r>
            <a:endParaRPr lang="en-US" altLang="ja-JP" sz="1800" dirty="0"/>
          </a:p>
          <a:p>
            <a:pPr lvl="1"/>
            <a:r>
              <a:rPr lang="en-US" altLang="ja-JP" sz="1800" dirty="0"/>
              <a:t>LE1</a:t>
            </a:r>
            <a:r>
              <a:rPr lang="ja-JP" altLang="en-US" sz="1800"/>
              <a:t>は</a:t>
            </a:r>
            <a:r>
              <a:rPr lang="en-US" altLang="ja-JP" sz="1800" dirty="0"/>
              <a:t>D_MAC</a:t>
            </a:r>
            <a:r>
              <a:rPr lang="ja-JP" altLang="en-US" sz="1800"/>
              <a:t>に紐づく</a:t>
            </a:r>
            <a:r>
              <a:rPr lang="en-US" altLang="ja-JP" sz="1800" dirty="0"/>
              <a:t>PORT</a:t>
            </a:r>
            <a:r>
              <a:rPr lang="ja-JP" altLang="en-US" sz="1800"/>
              <a:t>を</a:t>
            </a:r>
            <a:r>
              <a:rPr lang="en-US" altLang="ja-JP" sz="1800" dirty="0"/>
              <a:t>OF3</a:t>
            </a:r>
            <a:r>
              <a:rPr lang="ja-JP" altLang="en-US" sz="1800"/>
              <a:t>に変更し、</a:t>
            </a:r>
            <a:r>
              <a:rPr lang="en-US" altLang="ja-JP" sz="1800" dirty="0"/>
              <a:t>DST = S </a:t>
            </a:r>
            <a:r>
              <a:rPr lang="ja-JP" altLang="en-US" sz="1800"/>
              <a:t>は</a:t>
            </a:r>
            <a:r>
              <a:rPr lang="en-US" altLang="ja-JP" sz="1800" dirty="0"/>
              <a:t>forwarding table</a:t>
            </a:r>
            <a:r>
              <a:rPr lang="ja-JP" altLang="en-US" sz="1800"/>
              <a:t>に存在するので</a:t>
            </a:r>
            <a:r>
              <a:rPr lang="en-US" altLang="ja-JP" sz="1800" dirty="0"/>
              <a:t>S</a:t>
            </a:r>
            <a:r>
              <a:rPr lang="ja-JP" altLang="en-US" sz="1800"/>
              <a:t>にフォワードする。</a:t>
            </a:r>
            <a:endParaRPr lang="en-US" altLang="ja-JP" sz="1800" dirty="0"/>
          </a:p>
          <a:p>
            <a:pPr lvl="1"/>
            <a:r>
              <a:rPr lang="en-US" altLang="ja-JP" sz="1800" dirty="0"/>
              <a:t>LE2</a:t>
            </a:r>
            <a:r>
              <a:rPr lang="ja-JP" altLang="en-US" sz="1800"/>
              <a:t>は</a:t>
            </a:r>
            <a:r>
              <a:rPr lang="en-US" altLang="ja-JP" sz="1800" dirty="0"/>
              <a:t>S_MAC</a:t>
            </a:r>
            <a:r>
              <a:rPr lang="ja-JP" altLang="en-US" sz="1800"/>
              <a:t>に紐づく</a:t>
            </a:r>
            <a:r>
              <a:rPr lang="en-US" altLang="ja-JP" sz="1800" dirty="0"/>
              <a:t>PORT</a:t>
            </a:r>
            <a:r>
              <a:rPr lang="ja-JP" altLang="en-US" sz="1800"/>
              <a:t>を</a:t>
            </a:r>
            <a:r>
              <a:rPr lang="en-US" altLang="ja-JP" sz="1800" dirty="0"/>
              <a:t>OF3</a:t>
            </a:r>
            <a:r>
              <a:rPr lang="ja-JP" altLang="en-US" sz="1800"/>
              <a:t>に変更し、</a:t>
            </a:r>
            <a:r>
              <a:rPr lang="en-US" altLang="ja-JP" sz="1800" dirty="0"/>
              <a:t>DST = D </a:t>
            </a:r>
            <a:r>
              <a:rPr lang="ja-JP" altLang="en-US" sz="1800"/>
              <a:t>は</a:t>
            </a:r>
            <a:r>
              <a:rPr lang="en-US" altLang="ja-JP" sz="1800" dirty="0"/>
              <a:t>forwarding table</a:t>
            </a:r>
            <a:r>
              <a:rPr lang="ja-JP" altLang="en-US" sz="1800"/>
              <a:t>に存在するので</a:t>
            </a:r>
            <a:r>
              <a:rPr lang="en-US" altLang="ja-JP" sz="1800" dirty="0"/>
              <a:t>D</a:t>
            </a:r>
            <a:r>
              <a:rPr lang="ja-JP" altLang="en-US" sz="1800"/>
              <a:t>にフォワードする。</a:t>
            </a:r>
            <a:endParaRPr lang="en-US" altLang="ja-JP" sz="1800" dirty="0"/>
          </a:p>
          <a:p>
            <a:pPr lvl="1"/>
            <a:endParaRPr lang="en-US" altLang="ja-JP" sz="1800" dirty="0"/>
          </a:p>
          <a:p>
            <a:r>
              <a:rPr lang="en-US" altLang="ja-JP" sz="1800" dirty="0"/>
              <a:t>OpenFlow Switch</a:t>
            </a:r>
            <a:r>
              <a:rPr lang="ja-JP" altLang="en-US" sz="1800"/>
              <a:t>では、</a:t>
            </a:r>
            <a:r>
              <a:rPr lang="en-US" altLang="ja-JP" sz="1800" dirty="0"/>
              <a:t>Rule</a:t>
            </a:r>
            <a:r>
              <a:rPr lang="ja-JP" altLang="en-US" sz="1800"/>
              <a:t>を定義</a:t>
            </a:r>
            <a:endParaRPr lang="en-US" altLang="ja-JP" sz="1800" dirty="0"/>
          </a:p>
          <a:p>
            <a:pPr lvl="1"/>
            <a:r>
              <a:rPr lang="en-US" altLang="ja-JP" sz="1800" dirty="0"/>
              <a:t>S -&gt; D</a:t>
            </a:r>
            <a:r>
              <a:rPr lang="ja-JP" altLang="en-US" sz="1800"/>
              <a:t>への通信の場合、</a:t>
            </a:r>
            <a:r>
              <a:rPr lang="en-US" altLang="ja-JP" sz="1800" dirty="0"/>
              <a:t>LE2</a:t>
            </a:r>
            <a:r>
              <a:rPr lang="ja-JP" altLang="en-US" sz="1800"/>
              <a:t>にむけて</a:t>
            </a:r>
            <a:r>
              <a:rPr lang="en-US" altLang="ja-JP" sz="1800" dirty="0"/>
              <a:t>output</a:t>
            </a:r>
          </a:p>
          <a:p>
            <a:pPr lvl="1"/>
            <a:r>
              <a:rPr lang="en-US" altLang="ja-JP" sz="1800" dirty="0"/>
              <a:t>D -&gt; S</a:t>
            </a:r>
            <a:r>
              <a:rPr lang="ja-JP" altLang="en-US" sz="1800"/>
              <a:t>への通信の場合、</a:t>
            </a:r>
            <a:r>
              <a:rPr lang="en-US" altLang="ja-JP" sz="1800" dirty="0"/>
              <a:t>LE1</a:t>
            </a:r>
            <a:r>
              <a:rPr lang="ja-JP" altLang="en-US" sz="1800"/>
              <a:t>にむけて</a:t>
            </a:r>
            <a:r>
              <a:rPr lang="en-US" altLang="ja-JP" sz="1800" dirty="0"/>
              <a:t>output</a:t>
            </a:r>
          </a:p>
          <a:p>
            <a:pPr lvl="1"/>
            <a:endParaRPr lang="en-US" altLang="ja-JP" sz="1800" dirty="0"/>
          </a:p>
          <a:p>
            <a:r>
              <a:rPr lang="ja-JP" altLang="en-US" sz="1800"/>
              <a:t>これで新しい</a:t>
            </a:r>
            <a:r>
              <a:rPr lang="en-US" altLang="ja-JP" sz="1800" dirty="0"/>
              <a:t>path (LE1, OF3, LE2) </a:t>
            </a:r>
            <a:r>
              <a:rPr lang="ja-JP" altLang="en-US" sz="1800"/>
              <a:t>が利用されるようになる。</a:t>
            </a:r>
            <a:endParaRPr lang="en-US" altLang="ja-JP" sz="1800" dirty="0"/>
          </a:p>
          <a:p>
            <a:pPr lvl="1"/>
            <a:endParaRPr lang="ja-JP" altLang="en-US" sz="1400"/>
          </a:p>
        </p:txBody>
      </p:sp>
      <p:pic>
        <p:nvPicPr>
          <p:cNvPr id="21" name="図 20" descr="時計 が含まれている画像&#10;&#10;自動的に生成された説明">
            <a:extLst>
              <a:ext uri="{FF2B5EF4-FFF2-40B4-BE49-F238E27FC236}">
                <a16:creationId xmlns:a16="http://schemas.microsoft.com/office/drawing/2014/main" id="{D41B48CE-11E2-224D-A1E3-5F25D7304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108" y="1061405"/>
            <a:ext cx="5133857" cy="1860745"/>
          </a:xfrm>
          <a:prstGeom prst="rect">
            <a:avLst/>
          </a:prstGeom>
        </p:spPr>
      </p:pic>
    </p:spTree>
    <p:extLst>
      <p:ext uri="{BB962C8B-B14F-4D97-AF65-F5344CB8AC3E}">
        <p14:creationId xmlns:p14="http://schemas.microsoft.com/office/powerpoint/2010/main" val="208489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Shortcomings of Baseline Telekinesis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5482638"/>
          </a:xfrm>
        </p:spPr>
        <p:txBody>
          <a:bodyPr>
            <a:normAutofit/>
          </a:bodyPr>
          <a:lstStyle/>
          <a:p>
            <a:r>
              <a:rPr lang="en-US" altLang="ja-JP" sz="1800" dirty="0"/>
              <a:t>Coarse-grained paths</a:t>
            </a:r>
          </a:p>
          <a:p>
            <a:pPr lvl="1"/>
            <a:r>
              <a:rPr lang="en-US" altLang="ja-JP" sz="1800" dirty="0"/>
              <a:t>L2</a:t>
            </a:r>
            <a:r>
              <a:rPr lang="ja-JP" altLang="en-US" sz="1800"/>
              <a:t>ルーティングに依存するため、基本的には</a:t>
            </a:r>
            <a:r>
              <a:rPr lang="en-US" altLang="ja-JP" sz="1800" dirty="0"/>
              <a:t>destination-base</a:t>
            </a:r>
            <a:r>
              <a:rPr lang="ja-JP" altLang="en-US" sz="1800"/>
              <a:t>な</a:t>
            </a:r>
            <a:r>
              <a:rPr lang="en-US" altLang="ja-JP" sz="1800" dirty="0"/>
              <a:t>path control</a:t>
            </a:r>
            <a:r>
              <a:rPr lang="ja-JP" altLang="en-US" sz="1800"/>
              <a:t>になる。</a:t>
            </a:r>
            <a:endParaRPr lang="en-US" altLang="ja-JP" sz="1800" dirty="0"/>
          </a:p>
          <a:p>
            <a:pPr lvl="1"/>
            <a:endParaRPr lang="en-US" altLang="ja-JP" sz="1800" dirty="0"/>
          </a:p>
          <a:p>
            <a:pPr lvl="1"/>
            <a:r>
              <a:rPr lang="en-US" altLang="ja-JP" sz="1800" dirty="0"/>
              <a:t>OpenFlow switch</a:t>
            </a:r>
            <a:r>
              <a:rPr lang="ja-JP" altLang="en-US" sz="1800"/>
              <a:t>自体は</a:t>
            </a:r>
            <a:r>
              <a:rPr lang="en-US" altLang="ja-JP" sz="1800" dirty="0"/>
              <a:t>(SRC, DST)</a:t>
            </a:r>
            <a:r>
              <a:rPr lang="ja-JP" altLang="en-US" sz="1800"/>
              <a:t>などの情報を元にマッチングできるためきめ細かい操作ができるが、</a:t>
            </a:r>
            <a:r>
              <a:rPr lang="en-US" altLang="ja-JP" sz="1800" dirty="0"/>
              <a:t>Telekinesis</a:t>
            </a:r>
            <a:r>
              <a:rPr lang="ja-JP" altLang="en-US" sz="1800"/>
              <a:t>はどうしても</a:t>
            </a:r>
            <a:r>
              <a:rPr lang="en-US" altLang="ja-JP" sz="1800" dirty="0"/>
              <a:t>Legacy Switch</a:t>
            </a:r>
            <a:r>
              <a:rPr lang="ja-JP" altLang="en-US" sz="1800"/>
              <a:t>の制限を受け継いでしまう。。。</a:t>
            </a:r>
            <a:endParaRPr lang="en-US" altLang="ja-JP" sz="1800" dirty="0"/>
          </a:p>
          <a:p>
            <a:pPr lvl="1"/>
            <a:endParaRPr lang="en-US" altLang="ja-JP" sz="1800" dirty="0"/>
          </a:p>
          <a:p>
            <a:pPr lvl="1"/>
            <a:r>
              <a:rPr lang="ja-JP" altLang="en-US" sz="1800"/>
              <a:t>例えば下図の場合、</a:t>
            </a:r>
            <a:r>
              <a:rPr lang="en-US" altLang="ja-JP" sz="1800" dirty="0"/>
              <a:t>H1, H3</a:t>
            </a:r>
            <a:r>
              <a:rPr lang="ja-JP" altLang="en-US" sz="1800"/>
              <a:t>の間の</a:t>
            </a:r>
            <a:r>
              <a:rPr lang="en-US" altLang="ja-JP" sz="1800" dirty="0"/>
              <a:t>Path</a:t>
            </a:r>
            <a:r>
              <a:rPr lang="ja-JP" altLang="en-US" sz="1800"/>
              <a:t>を（</a:t>
            </a:r>
            <a:r>
              <a:rPr lang="en-US" altLang="ja-JP" sz="1800" dirty="0"/>
              <a:t>LE1, LE6, OF7, LE5</a:t>
            </a:r>
            <a:r>
              <a:rPr lang="ja-JP" altLang="en-US" sz="1800"/>
              <a:t>）に変えると、</a:t>
            </a:r>
            <a:r>
              <a:rPr lang="en-US" altLang="ja-JP" sz="1800" dirty="0"/>
              <a:t>LE6</a:t>
            </a:r>
            <a:r>
              <a:rPr lang="ja-JP" altLang="en-US" sz="1800"/>
              <a:t>は</a:t>
            </a:r>
            <a:r>
              <a:rPr lang="en-US" altLang="ja-JP" sz="1800" dirty="0"/>
              <a:t>H4</a:t>
            </a:r>
            <a:r>
              <a:rPr lang="ja-JP" altLang="en-US" sz="1800"/>
              <a:t>から</a:t>
            </a:r>
            <a:r>
              <a:rPr lang="en-US" altLang="ja-JP" sz="1800" dirty="0"/>
              <a:t>H3</a:t>
            </a:r>
            <a:r>
              <a:rPr lang="ja-JP" altLang="en-US" sz="1800"/>
              <a:t>のパケットも含めすべてのパケットを</a:t>
            </a:r>
            <a:r>
              <a:rPr lang="en-US" altLang="ja-JP" sz="1800" dirty="0"/>
              <a:t>OF7</a:t>
            </a:r>
            <a:r>
              <a:rPr lang="ja-JP" altLang="en-US" sz="1800"/>
              <a:t>経由でフォワードしてしまう。</a:t>
            </a:r>
            <a:endParaRPr lang="en-US" altLang="ja-JP" sz="1800" dirty="0"/>
          </a:p>
        </p:txBody>
      </p:sp>
      <p:pic>
        <p:nvPicPr>
          <p:cNvPr id="5" name="図 4" descr="時計 が含まれている画像&#10;&#10;自動的に生成された説明">
            <a:extLst>
              <a:ext uri="{FF2B5EF4-FFF2-40B4-BE49-F238E27FC236}">
                <a16:creationId xmlns:a16="http://schemas.microsoft.com/office/drawing/2014/main" id="{CEFE8277-10D2-BD4A-A925-1B8EF07EE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423" y="3928988"/>
            <a:ext cx="3915153" cy="2469016"/>
          </a:xfrm>
          <a:prstGeom prst="rect">
            <a:avLst/>
          </a:prstGeom>
        </p:spPr>
      </p:pic>
    </p:spTree>
    <p:extLst>
      <p:ext uri="{BB962C8B-B14F-4D97-AF65-F5344CB8AC3E}">
        <p14:creationId xmlns:p14="http://schemas.microsoft.com/office/powerpoint/2010/main" val="214921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lang="en-US" altLang="ja-JP" sz="3200" dirty="0"/>
              <a:t>Shortcomings of Baseline Telekinesis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5482638"/>
          </a:xfrm>
        </p:spPr>
        <p:txBody>
          <a:bodyPr>
            <a:normAutofit/>
          </a:bodyPr>
          <a:lstStyle/>
          <a:p>
            <a:r>
              <a:rPr lang="en-US" altLang="ja-JP" sz="1800" dirty="0"/>
              <a:t>Unstable paths</a:t>
            </a:r>
          </a:p>
          <a:p>
            <a:pPr lvl="1"/>
            <a:r>
              <a:rPr lang="en-US" altLang="ja-JP" sz="1800" dirty="0"/>
              <a:t>MAC Learning</a:t>
            </a:r>
            <a:r>
              <a:rPr lang="ja-JP" altLang="en-US" sz="1800"/>
              <a:t>は到達するすべての</a:t>
            </a:r>
            <a:r>
              <a:rPr lang="en-US" altLang="ja-JP" sz="1800" dirty="0"/>
              <a:t>packet</a:t>
            </a:r>
            <a:r>
              <a:rPr lang="ja-JP" altLang="en-US" sz="1800"/>
              <a:t>に対して発火する。</a:t>
            </a:r>
            <a:endParaRPr lang="en-US" altLang="ja-JP" sz="1800" dirty="0"/>
          </a:p>
          <a:p>
            <a:pPr lvl="1"/>
            <a:r>
              <a:rPr lang="en-US" altLang="ja-JP" sz="1800" dirty="0"/>
              <a:t>Unstable</a:t>
            </a:r>
            <a:r>
              <a:rPr lang="ja-JP" altLang="en-US" sz="1800"/>
              <a:t>になる例</a:t>
            </a:r>
            <a:r>
              <a:rPr lang="en-US" altLang="ja-JP" sz="1800" dirty="0"/>
              <a:t>: </a:t>
            </a:r>
          </a:p>
          <a:p>
            <a:pPr lvl="2"/>
            <a:r>
              <a:rPr lang="ja-JP" altLang="en-US" sz="1800"/>
              <a:t>下図において、</a:t>
            </a:r>
            <a:r>
              <a:rPr lang="en-US" altLang="ja-JP" sz="1800" dirty="0"/>
              <a:t>P </a:t>
            </a:r>
            <a:r>
              <a:rPr lang="ja-JP" altLang="en-US" sz="1800"/>
              <a:t>から</a:t>
            </a:r>
            <a:r>
              <a:rPr lang="en-US" altLang="ja-JP" sz="1800" dirty="0"/>
              <a:t> P’ </a:t>
            </a:r>
            <a:r>
              <a:rPr lang="ja-JP" altLang="en-US" sz="1800"/>
              <a:t>への更新を考える。</a:t>
            </a:r>
            <a:endParaRPr lang="en-US" altLang="ja-JP" sz="1800" dirty="0"/>
          </a:p>
          <a:p>
            <a:pPr lvl="2"/>
            <a:r>
              <a:rPr lang="en-US" altLang="ja-JP" sz="1800" dirty="0"/>
              <a:t>Path update</a:t>
            </a:r>
            <a:r>
              <a:rPr lang="ja-JP" altLang="en-US" sz="1800"/>
              <a:t>が遅いと、</a:t>
            </a:r>
            <a:r>
              <a:rPr lang="en-US" altLang="ja-JP" sz="1800" dirty="0"/>
              <a:t>P</a:t>
            </a:r>
            <a:r>
              <a:rPr lang="ja-JP" altLang="en-US" sz="1800"/>
              <a:t>の通信の</a:t>
            </a:r>
            <a:r>
              <a:rPr lang="en-US" altLang="ja-JP" sz="1800" dirty="0"/>
              <a:t>packet</a:t>
            </a:r>
            <a:r>
              <a:rPr lang="ja-JP" altLang="en-US" sz="1800"/>
              <a:t>によって</a:t>
            </a:r>
            <a:r>
              <a:rPr lang="en-US" altLang="ja-JP" sz="1800" dirty="0"/>
              <a:t>forwarding entry</a:t>
            </a:r>
            <a:r>
              <a:rPr lang="ja-JP" altLang="en-US" sz="1800"/>
              <a:t>が元に戻される場合がある。</a:t>
            </a:r>
            <a:endParaRPr lang="en-US" altLang="ja-JP" sz="1800" dirty="0"/>
          </a:p>
          <a:p>
            <a:pPr lvl="1"/>
            <a:r>
              <a:rPr lang="en-US" altLang="ja-JP" sz="1800" dirty="0"/>
              <a:t>Path</a:t>
            </a:r>
            <a:r>
              <a:rPr lang="ja-JP" altLang="en-US" sz="1800"/>
              <a:t>を安定させるための一番簡単な方法は</a:t>
            </a:r>
            <a:r>
              <a:rPr lang="en-US" altLang="ja-JP" sz="1800" dirty="0"/>
              <a:t>seed packet</a:t>
            </a:r>
            <a:r>
              <a:rPr lang="ja-JP" altLang="en-US" sz="1800"/>
              <a:t>を投げ続けることであると思えるが。。。</a:t>
            </a:r>
          </a:p>
          <a:p>
            <a:pPr lvl="2"/>
            <a:r>
              <a:rPr lang="en-US" altLang="ja-JP" sz="1800" dirty="0" err="1"/>
              <a:t>DataRate</a:t>
            </a:r>
            <a:r>
              <a:rPr lang="ja-JP" altLang="en-US" sz="1800"/>
              <a:t>が</a:t>
            </a:r>
            <a:r>
              <a:rPr lang="en-US" altLang="ja-JP" sz="1800" dirty="0"/>
              <a:t>100Mbps</a:t>
            </a:r>
            <a:r>
              <a:rPr lang="ja-JP" altLang="en-US" sz="1800"/>
              <a:t>を超えると、まったく更新できなくなってしまう。。。</a:t>
            </a:r>
            <a:endParaRPr lang="en-US" altLang="ja-JP" sz="1800" dirty="0"/>
          </a:p>
          <a:p>
            <a:pPr lvl="2"/>
            <a:r>
              <a:rPr lang="ja-JP" altLang="en-US" sz="1800"/>
              <a:t>つまり</a:t>
            </a:r>
            <a:r>
              <a:rPr lang="en-US" altLang="ja-JP" sz="1800" dirty="0"/>
              <a:t>seed packet</a:t>
            </a:r>
            <a:r>
              <a:rPr lang="ja-JP" altLang="en-US" sz="1800"/>
              <a:t>を投げても</a:t>
            </a:r>
            <a:r>
              <a:rPr lang="en-US" altLang="ja-JP" sz="1800" dirty="0"/>
              <a:t>path</a:t>
            </a:r>
            <a:r>
              <a:rPr lang="ja-JP" altLang="en-US" sz="1800"/>
              <a:t>が更新される保証はない。</a:t>
            </a:r>
            <a:endParaRPr lang="en-US" altLang="ja-JP" sz="1800" dirty="0"/>
          </a:p>
          <a:p>
            <a:pPr lvl="2"/>
            <a:endParaRPr lang="en-US" altLang="ja-JP" sz="1800" dirty="0"/>
          </a:p>
        </p:txBody>
      </p:sp>
      <p:pic>
        <p:nvPicPr>
          <p:cNvPr id="6" name="図 5" descr="部屋, テーブル が含まれている画像&#10;&#10;自動的に生成された説明">
            <a:extLst>
              <a:ext uri="{FF2B5EF4-FFF2-40B4-BE49-F238E27FC236}">
                <a16:creationId xmlns:a16="http://schemas.microsoft.com/office/drawing/2014/main" id="{B043FCA0-1E1C-564D-A333-E731A1F21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82899"/>
            <a:ext cx="4951237" cy="1463420"/>
          </a:xfrm>
          <a:prstGeom prst="rect">
            <a:avLst/>
          </a:prstGeom>
        </p:spPr>
      </p:pic>
      <p:pic>
        <p:nvPicPr>
          <p:cNvPr id="8" name="図 7" descr="テーブル が含まれている画像&#10;&#10;自動的に生成された説明">
            <a:extLst>
              <a:ext uri="{FF2B5EF4-FFF2-40B4-BE49-F238E27FC236}">
                <a16:creationId xmlns:a16="http://schemas.microsoft.com/office/drawing/2014/main" id="{DD98DCF8-6E0C-AA43-B4D7-BEF70AD707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278" y="4295549"/>
            <a:ext cx="5036522" cy="1850770"/>
          </a:xfrm>
          <a:prstGeom prst="rect">
            <a:avLst/>
          </a:prstGeom>
        </p:spPr>
      </p:pic>
    </p:spTree>
    <p:extLst>
      <p:ext uri="{BB962C8B-B14F-4D97-AF65-F5344CB8AC3E}">
        <p14:creationId xmlns:p14="http://schemas.microsoft.com/office/powerpoint/2010/main" val="113743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Magnet (MAC) Address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8"/>
            <a:ext cx="10515600" cy="5670331"/>
          </a:xfrm>
        </p:spPr>
        <p:txBody>
          <a:bodyPr>
            <a:normAutofit/>
          </a:bodyPr>
          <a:lstStyle/>
          <a:p>
            <a:r>
              <a:rPr lang="en-US" altLang="ja-JP" sz="1800" dirty="0"/>
              <a:t>Telekinesis</a:t>
            </a:r>
            <a:r>
              <a:rPr lang="ja-JP" altLang="en-US" sz="1800"/>
              <a:t>による欠点を補うために、</a:t>
            </a:r>
            <a:r>
              <a:rPr lang="en-US" altLang="ja-JP" sz="1800" dirty="0"/>
              <a:t>magnet (MAC) address </a:t>
            </a:r>
            <a:r>
              <a:rPr lang="ja-JP" altLang="en-US" sz="1800"/>
              <a:t>を導入。</a:t>
            </a:r>
            <a:endParaRPr lang="en-US" altLang="ja-JP" sz="1800" dirty="0"/>
          </a:p>
          <a:p>
            <a:r>
              <a:rPr lang="en-US" altLang="ja-JP" sz="1800" dirty="0"/>
              <a:t>magnet address : Magneto controller</a:t>
            </a:r>
            <a:r>
              <a:rPr lang="ja-JP" altLang="en-US" sz="1800"/>
              <a:t>により作成される</a:t>
            </a:r>
            <a:r>
              <a:rPr lang="ja-JP" altLang="en-US" sz="1800">
                <a:solidFill>
                  <a:srgbClr val="FF0000"/>
                </a:solidFill>
              </a:rPr>
              <a:t>架空の</a:t>
            </a:r>
            <a:r>
              <a:rPr lang="en-US" altLang="ja-JP" sz="1800" dirty="0">
                <a:solidFill>
                  <a:srgbClr val="FF0000"/>
                </a:solidFill>
              </a:rPr>
              <a:t>MAC address</a:t>
            </a:r>
          </a:p>
          <a:p>
            <a:r>
              <a:rPr lang="ja-JP" altLang="en-US" sz="1800"/>
              <a:t>このアドレスを利用した</a:t>
            </a:r>
            <a:r>
              <a:rPr lang="en-US" altLang="ja-JP" sz="1800" dirty="0"/>
              <a:t> ARP message (GARP) </a:t>
            </a:r>
            <a:r>
              <a:rPr lang="ja-JP" altLang="en-US" sz="1800"/>
              <a:t>を利用し、エンドホストの</a:t>
            </a:r>
            <a:r>
              <a:rPr lang="en-US" altLang="ja-JP" sz="1800" dirty="0"/>
              <a:t>ARP table</a:t>
            </a:r>
            <a:r>
              <a:rPr lang="ja-JP" altLang="en-US" sz="1800"/>
              <a:t>を更新する。</a:t>
            </a:r>
            <a:endParaRPr lang="en-US" altLang="ja-JP" sz="1800" dirty="0"/>
          </a:p>
          <a:p>
            <a:endParaRPr kumimoji="1" lang="en-US" altLang="ja-JP" sz="1800" dirty="0"/>
          </a:p>
          <a:p>
            <a:r>
              <a:rPr lang="en-US" altLang="ja-JP" sz="1800" dirty="0"/>
              <a:t>Magnet address </a:t>
            </a:r>
            <a:r>
              <a:rPr lang="ja-JP" altLang="en-US" sz="1800"/>
              <a:t>により。。。</a:t>
            </a:r>
            <a:endParaRPr lang="en-US" altLang="ja-JP" sz="1800" dirty="0"/>
          </a:p>
          <a:p>
            <a:pPr lvl="1"/>
            <a:r>
              <a:rPr lang="ja-JP" altLang="en-US" sz="1800"/>
              <a:t>実際の</a:t>
            </a:r>
            <a:r>
              <a:rPr lang="en-US" altLang="ja-JP" sz="1800" dirty="0"/>
              <a:t>MAC address</a:t>
            </a:r>
            <a:r>
              <a:rPr lang="ja-JP" altLang="en-US" sz="1800"/>
              <a:t>は変更されないため、目的以外の</a:t>
            </a:r>
            <a:r>
              <a:rPr lang="en-US" altLang="ja-JP" sz="1800" dirty="0"/>
              <a:t>Path</a:t>
            </a:r>
            <a:r>
              <a:rPr lang="ja-JP" altLang="en-US" sz="1800"/>
              <a:t>は変更の影響を受けない</a:t>
            </a:r>
            <a:endParaRPr lang="en-US" altLang="ja-JP" sz="1800" dirty="0"/>
          </a:p>
          <a:p>
            <a:pPr lvl="2"/>
            <a:r>
              <a:rPr lang="en-US" altLang="ja-JP" sz="1800" dirty="0">
                <a:solidFill>
                  <a:schemeClr val="accent2"/>
                </a:solidFill>
              </a:rPr>
              <a:t>coarse-grained -&gt; fine-grained</a:t>
            </a:r>
          </a:p>
          <a:p>
            <a:pPr lvl="2"/>
            <a:r>
              <a:rPr lang="en-US" altLang="ja-JP" sz="1800" dirty="0">
                <a:solidFill>
                  <a:schemeClr val="accent2"/>
                </a:solidFill>
              </a:rPr>
              <a:t>Unstable -&gt; stable</a:t>
            </a:r>
            <a:endParaRPr lang="en-US" altLang="ja-JP" sz="1800" dirty="0"/>
          </a:p>
          <a:p>
            <a:pPr lvl="2"/>
            <a:r>
              <a:rPr lang="ja-JP" altLang="en-US" sz="1800"/>
              <a:t>新しい</a:t>
            </a:r>
            <a:r>
              <a:rPr lang="en-US" altLang="ja-JP" sz="1800" dirty="0"/>
              <a:t>Path</a:t>
            </a:r>
            <a:r>
              <a:rPr lang="ja-JP" altLang="en-US" sz="1800"/>
              <a:t>から元の</a:t>
            </a:r>
            <a:r>
              <a:rPr lang="en-US" altLang="ja-JP" sz="1800" dirty="0"/>
              <a:t>Path</a:t>
            </a:r>
            <a:r>
              <a:rPr lang="ja-JP" altLang="en-US" sz="1800"/>
              <a:t>に戻すのも</a:t>
            </a:r>
            <a:r>
              <a:rPr lang="en-US" altLang="ja-JP" sz="1800" dirty="0"/>
              <a:t>GARP</a:t>
            </a:r>
            <a:r>
              <a:rPr lang="ja-JP" altLang="en-US" sz="1800"/>
              <a:t>を流すだけ</a:t>
            </a:r>
            <a:endParaRPr lang="en-US" altLang="ja-JP" sz="1800" dirty="0"/>
          </a:p>
        </p:txBody>
      </p:sp>
    </p:spTree>
    <p:extLst>
      <p:ext uri="{BB962C8B-B14F-4D97-AF65-F5344CB8AC3E}">
        <p14:creationId xmlns:p14="http://schemas.microsoft.com/office/powerpoint/2010/main" val="335410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Example: Telekinesis with magnet address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1" y="1187668"/>
            <a:ext cx="5978236" cy="5531787"/>
          </a:xfrm>
        </p:spPr>
        <p:txBody>
          <a:bodyPr>
            <a:normAutofit/>
          </a:bodyPr>
          <a:lstStyle/>
          <a:p>
            <a:r>
              <a:rPr lang="ja-JP" altLang="en-US" sz="1800"/>
              <a:t>上図は初期状態。</a:t>
            </a:r>
            <a:r>
              <a:rPr lang="en-US" altLang="ja-JP" sz="1800" dirty="0"/>
              <a:t>(LE1, LE2)</a:t>
            </a:r>
            <a:r>
              <a:rPr lang="ja-JP" altLang="en-US" sz="1800"/>
              <a:t>でやりとりする。</a:t>
            </a:r>
            <a:endParaRPr lang="en-US" altLang="ja-JP" sz="1800" dirty="0"/>
          </a:p>
          <a:p>
            <a:r>
              <a:rPr lang="en-US" altLang="ja-JP" sz="1800" dirty="0"/>
              <a:t>OF3</a:t>
            </a:r>
            <a:r>
              <a:rPr lang="ja-JP" altLang="en-US" sz="1800"/>
              <a:t>から各</a:t>
            </a:r>
            <a:r>
              <a:rPr lang="en-US" altLang="ja-JP" sz="1800" dirty="0"/>
              <a:t>Host</a:t>
            </a:r>
            <a:r>
              <a:rPr lang="ja-JP" altLang="en-US" sz="1800"/>
              <a:t>にむけて</a:t>
            </a:r>
            <a:r>
              <a:rPr lang="en-US" altLang="ja-JP" sz="1800" dirty="0"/>
              <a:t>seed packet</a:t>
            </a:r>
            <a:r>
              <a:rPr lang="ja-JP" altLang="en-US" sz="1800"/>
              <a:t>を送信する。</a:t>
            </a:r>
            <a:endParaRPr lang="en-US" altLang="ja-JP" sz="1800" dirty="0"/>
          </a:p>
          <a:p>
            <a:pPr lvl="1"/>
            <a:r>
              <a:rPr lang="en-US" altLang="ja-JP" sz="1800" dirty="0"/>
              <a:t>S</a:t>
            </a:r>
            <a:r>
              <a:rPr lang="ja-JP" altLang="en-US" sz="1800"/>
              <a:t>には、図にあるような</a:t>
            </a:r>
            <a:r>
              <a:rPr lang="en-US" altLang="ja-JP" sz="1800" dirty="0"/>
              <a:t> seed packet (ARP Reply)</a:t>
            </a:r>
          </a:p>
          <a:p>
            <a:pPr lvl="1"/>
            <a:r>
              <a:rPr lang="en-US" altLang="ja-JP" sz="1800" dirty="0"/>
              <a:t>D</a:t>
            </a:r>
            <a:r>
              <a:rPr lang="ja-JP" altLang="en-US" sz="1800"/>
              <a:t>には、図にあるような</a:t>
            </a:r>
            <a:r>
              <a:rPr lang="en-US" altLang="ja-JP" sz="1800" dirty="0"/>
              <a:t> seed packet (ARP Reply)</a:t>
            </a:r>
          </a:p>
          <a:p>
            <a:endParaRPr lang="en-US" altLang="ja-JP" sz="2200" dirty="0"/>
          </a:p>
          <a:p>
            <a:r>
              <a:rPr lang="en-US" altLang="ja-JP" sz="1800" dirty="0"/>
              <a:t>LE1, LE2 </a:t>
            </a:r>
            <a:r>
              <a:rPr lang="ja-JP" altLang="en-US" sz="1800"/>
              <a:t>は</a:t>
            </a:r>
            <a:r>
              <a:rPr lang="en-US" altLang="ja-JP" sz="1800" dirty="0"/>
              <a:t> magnet address </a:t>
            </a:r>
            <a:r>
              <a:rPr lang="ja-JP" altLang="en-US" sz="1800"/>
              <a:t>を</a:t>
            </a:r>
            <a:r>
              <a:rPr lang="en-US" altLang="ja-JP" sz="1800" dirty="0"/>
              <a:t> forwarding table </a:t>
            </a:r>
            <a:r>
              <a:rPr lang="ja-JP" altLang="en-US" sz="1800"/>
              <a:t>に追加し、それぞれホストに</a:t>
            </a:r>
            <a:r>
              <a:rPr lang="en-US" altLang="ja-JP" sz="1800" dirty="0"/>
              <a:t>forwarding</a:t>
            </a:r>
            <a:r>
              <a:rPr lang="ja-JP" altLang="en-US" sz="1800"/>
              <a:t>する。</a:t>
            </a:r>
            <a:endParaRPr lang="en-US" altLang="ja-JP" sz="1800" dirty="0"/>
          </a:p>
          <a:p>
            <a:endParaRPr lang="en-US" altLang="ja-JP" sz="1800" dirty="0"/>
          </a:p>
          <a:p>
            <a:r>
              <a:rPr lang="ja-JP" altLang="en-US" sz="1800"/>
              <a:t>ホストは</a:t>
            </a:r>
            <a:r>
              <a:rPr lang="en-US" altLang="ja-JP" sz="1800" dirty="0"/>
              <a:t>ARP Reply </a:t>
            </a:r>
            <a:r>
              <a:rPr lang="ja-JP" altLang="en-US" sz="1800"/>
              <a:t>の到達により、</a:t>
            </a:r>
            <a:r>
              <a:rPr lang="en-US" altLang="ja-JP" sz="1800" dirty="0"/>
              <a:t>ARP table</a:t>
            </a:r>
            <a:r>
              <a:rPr lang="ja-JP" altLang="en-US" sz="1800"/>
              <a:t>を更新する。</a:t>
            </a:r>
            <a:r>
              <a:rPr lang="en-US" altLang="ja-JP" sz="1800" dirty="0"/>
              <a:t>  </a:t>
            </a:r>
          </a:p>
          <a:p>
            <a:pPr lvl="1"/>
            <a:r>
              <a:rPr lang="en-US" altLang="ja-JP" sz="1800" dirty="0"/>
              <a:t>S </a:t>
            </a:r>
            <a:r>
              <a:rPr lang="ja-JP" altLang="en-US" sz="1800"/>
              <a:t>は　</a:t>
            </a:r>
            <a:r>
              <a:rPr lang="en-US" altLang="ja-JP" sz="1800" dirty="0"/>
              <a:t>D_IP </a:t>
            </a:r>
            <a:r>
              <a:rPr lang="ja-JP" altLang="en-US" sz="1800"/>
              <a:t>を</a:t>
            </a:r>
            <a:r>
              <a:rPr lang="en-US" altLang="ja-JP" sz="1800" dirty="0"/>
              <a:t> D_MAC’ </a:t>
            </a:r>
            <a:r>
              <a:rPr lang="ja-JP" altLang="en-US" sz="1800"/>
              <a:t>に紐付け</a:t>
            </a:r>
            <a:endParaRPr lang="en-US" altLang="ja-JP" sz="1800" dirty="0"/>
          </a:p>
          <a:p>
            <a:pPr lvl="1"/>
            <a:r>
              <a:rPr lang="en-US" altLang="ja-JP" sz="1800" dirty="0"/>
              <a:t>D </a:t>
            </a:r>
            <a:r>
              <a:rPr lang="ja-JP" altLang="en-US" sz="1800"/>
              <a:t>は　</a:t>
            </a:r>
            <a:r>
              <a:rPr lang="en-US" altLang="ja-JP" sz="1800" dirty="0"/>
              <a:t>S_IP </a:t>
            </a:r>
            <a:r>
              <a:rPr lang="ja-JP" altLang="en-US" sz="1800"/>
              <a:t>を</a:t>
            </a:r>
            <a:r>
              <a:rPr lang="en-US" altLang="ja-JP" sz="1800" dirty="0"/>
              <a:t> S_MAC’ </a:t>
            </a:r>
            <a:r>
              <a:rPr lang="ja-JP" altLang="en-US" sz="1800"/>
              <a:t>に紐づけ</a:t>
            </a:r>
            <a:endParaRPr lang="en-US" altLang="ja-JP" sz="1800" dirty="0"/>
          </a:p>
          <a:p>
            <a:pPr lvl="1"/>
            <a:endParaRPr lang="en-US" altLang="ja-JP" sz="1800" dirty="0"/>
          </a:p>
          <a:p>
            <a:r>
              <a:rPr lang="en-US" altLang="ja-JP" sz="1800" dirty="0"/>
              <a:t>OpenFlow Switch</a:t>
            </a:r>
            <a:r>
              <a:rPr lang="ja-JP" altLang="en-US" sz="1800"/>
              <a:t>は</a:t>
            </a:r>
            <a:r>
              <a:rPr lang="en-US" altLang="ja-JP" sz="1800" dirty="0"/>
              <a:t>Rule</a:t>
            </a:r>
            <a:r>
              <a:rPr lang="ja-JP" altLang="en-US" sz="1800"/>
              <a:t>を図のように設定する。</a:t>
            </a:r>
            <a:endParaRPr lang="en-US" altLang="ja-JP" sz="1800" dirty="0"/>
          </a:p>
          <a:p>
            <a:pPr lvl="1"/>
            <a:r>
              <a:rPr lang="en-US" altLang="ja-JP" sz="1800" dirty="0"/>
              <a:t>DST_MAC</a:t>
            </a:r>
            <a:r>
              <a:rPr lang="ja-JP" altLang="en-US" sz="1800"/>
              <a:t>を各ホストの実</a:t>
            </a:r>
            <a:r>
              <a:rPr lang="en-US" altLang="ja-JP" sz="1800" dirty="0"/>
              <a:t>MAC address</a:t>
            </a:r>
            <a:r>
              <a:rPr lang="ja-JP" altLang="en-US" sz="1800"/>
              <a:t>に変換する。</a:t>
            </a:r>
            <a:endParaRPr lang="en-US" altLang="ja-JP" sz="1800" dirty="0"/>
          </a:p>
          <a:p>
            <a:pPr lvl="1"/>
            <a:endParaRPr lang="en-US" altLang="ja-JP" sz="1800" dirty="0"/>
          </a:p>
          <a:p>
            <a:r>
              <a:rPr lang="ja-JP" altLang="en-US" sz="1800"/>
              <a:t>これで新しい</a:t>
            </a:r>
            <a:r>
              <a:rPr lang="en-US" altLang="ja-JP" sz="1800" dirty="0"/>
              <a:t>path (LE1, OF3, LE2) </a:t>
            </a:r>
            <a:r>
              <a:rPr lang="ja-JP" altLang="en-US" sz="1800"/>
              <a:t>が利用されるようになる。</a:t>
            </a:r>
            <a:endParaRPr lang="en-US" altLang="ja-JP" sz="1800" dirty="0"/>
          </a:p>
          <a:p>
            <a:pPr lvl="1"/>
            <a:endParaRPr lang="en-US" altLang="ja-JP" sz="1800" dirty="0"/>
          </a:p>
          <a:p>
            <a:endParaRPr kumimoji="1" lang="en-US" altLang="ja-JP" sz="1800" dirty="0"/>
          </a:p>
        </p:txBody>
      </p:sp>
      <p:pic>
        <p:nvPicPr>
          <p:cNvPr id="6" name="図 5" descr="時計 が含まれている画像&#10;&#10;自動的に生成された説明">
            <a:extLst>
              <a:ext uri="{FF2B5EF4-FFF2-40B4-BE49-F238E27FC236}">
                <a16:creationId xmlns:a16="http://schemas.microsoft.com/office/drawing/2014/main" id="{838334D1-B15E-9949-86CE-39E78A739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09" y="1013741"/>
            <a:ext cx="5153891" cy="1868004"/>
          </a:xfrm>
          <a:prstGeom prst="rect">
            <a:avLst/>
          </a:prstGeom>
        </p:spPr>
      </p:pic>
      <p:pic>
        <p:nvPicPr>
          <p:cNvPr id="8" name="図 7" descr="スクリーンショットの画面&#10;&#10;自動的に生成された説明">
            <a:extLst>
              <a:ext uri="{FF2B5EF4-FFF2-40B4-BE49-F238E27FC236}">
                <a16:creationId xmlns:a16="http://schemas.microsoft.com/office/drawing/2014/main" id="{00642569-D696-594F-9C61-FDACA885D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108" y="3936109"/>
            <a:ext cx="5102071" cy="2921891"/>
          </a:xfrm>
          <a:prstGeom prst="rect">
            <a:avLst/>
          </a:prstGeom>
        </p:spPr>
      </p:pic>
      <p:cxnSp>
        <p:nvCxnSpPr>
          <p:cNvPr id="9" name="直線矢印コネクタ 8">
            <a:extLst>
              <a:ext uri="{FF2B5EF4-FFF2-40B4-BE49-F238E27FC236}">
                <a16:creationId xmlns:a16="http://schemas.microsoft.com/office/drawing/2014/main" id="{2736A68B-55A2-F844-BEBA-E871276DF18E}"/>
              </a:ext>
            </a:extLst>
          </p:cNvPr>
          <p:cNvCxnSpPr>
            <a:cxnSpLocks/>
          </p:cNvCxnSpPr>
          <p:nvPr/>
        </p:nvCxnSpPr>
        <p:spPr>
          <a:xfrm>
            <a:off x="9544481" y="3196936"/>
            <a:ext cx="0" cy="4641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3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ARP Packet Format</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199" y="1187669"/>
            <a:ext cx="10945761" cy="4989294"/>
          </a:xfrm>
        </p:spPr>
        <p:txBody>
          <a:bodyPr>
            <a:normAutofit/>
          </a:bodyPr>
          <a:lstStyle/>
          <a:p>
            <a:endParaRPr kumimoji="1" lang="en-US" altLang="ja-JP" sz="1800" dirty="0"/>
          </a:p>
        </p:txBody>
      </p:sp>
      <p:pic>
        <p:nvPicPr>
          <p:cNvPr id="6" name="図 5" descr="スクリーンショットの画面&#10;&#10;自動的に生成された説明">
            <a:extLst>
              <a:ext uri="{FF2B5EF4-FFF2-40B4-BE49-F238E27FC236}">
                <a16:creationId xmlns:a16="http://schemas.microsoft.com/office/drawing/2014/main" id="{70000AE9-E67E-A342-9F92-654F8181F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751" y="1881241"/>
            <a:ext cx="5240498" cy="3613546"/>
          </a:xfrm>
          <a:prstGeom prst="rect">
            <a:avLst/>
          </a:prstGeom>
        </p:spPr>
      </p:pic>
    </p:spTree>
    <p:extLst>
      <p:ext uri="{BB962C8B-B14F-4D97-AF65-F5344CB8AC3E}">
        <p14:creationId xmlns:p14="http://schemas.microsoft.com/office/powerpoint/2010/main" val="206320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lang="en-US" altLang="ja-JP" sz="3200" dirty="0"/>
              <a:t>Path Verification and Path Update</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ja-JP" altLang="en-US" sz="1800"/>
              <a:t>新たに</a:t>
            </a:r>
            <a:r>
              <a:rPr kumimoji="1" lang="en-US" altLang="ja-JP" sz="1800" dirty="0"/>
              <a:t>Path </a:t>
            </a:r>
            <a:r>
              <a:rPr kumimoji="1" lang="ja-JP" altLang="en-US" sz="1800"/>
              <a:t>（</a:t>
            </a:r>
            <a:r>
              <a:rPr lang="en-US" altLang="ja-JP" sz="1800" dirty="0"/>
              <a:t>P’</a:t>
            </a:r>
            <a:r>
              <a:rPr kumimoji="1" lang="ja-JP" altLang="en-US" sz="1800"/>
              <a:t>）</a:t>
            </a:r>
            <a:r>
              <a:rPr kumimoji="1" lang="en-US" altLang="ja-JP" sz="1800" dirty="0"/>
              <a:t> </a:t>
            </a:r>
            <a:r>
              <a:rPr kumimoji="1" lang="ja-JP" altLang="en-US" sz="1800"/>
              <a:t>に</a:t>
            </a:r>
            <a:r>
              <a:rPr kumimoji="1" lang="en-US" altLang="ja-JP" sz="1800" dirty="0"/>
              <a:t> Update </a:t>
            </a:r>
            <a:r>
              <a:rPr kumimoji="1" lang="ja-JP" altLang="en-US" sz="1800"/>
              <a:t>するときに、まず</a:t>
            </a:r>
            <a:r>
              <a:rPr kumimoji="1" lang="en-US" altLang="ja-JP" sz="1800" dirty="0"/>
              <a:t> P’ </a:t>
            </a:r>
            <a:r>
              <a:rPr kumimoji="1" lang="ja-JP" altLang="en-US" sz="1800"/>
              <a:t>が実現可能かどうか検証する。</a:t>
            </a:r>
            <a:endParaRPr kumimoji="1" lang="en-US" altLang="ja-JP" sz="1800" dirty="0"/>
          </a:p>
          <a:p>
            <a:endParaRPr kumimoji="1" lang="en-US" altLang="ja-JP" sz="1800" dirty="0"/>
          </a:p>
          <a:p>
            <a:r>
              <a:rPr kumimoji="1" lang="ja-JP" altLang="en-US" sz="1800"/>
              <a:t>古い</a:t>
            </a:r>
            <a:r>
              <a:rPr kumimoji="1" lang="en-US" altLang="ja-JP" sz="1800" dirty="0"/>
              <a:t>Path (P) </a:t>
            </a:r>
            <a:r>
              <a:rPr kumimoji="1" lang="ja-JP" altLang="en-US" sz="1800"/>
              <a:t>に存在しない新しい</a:t>
            </a:r>
            <a:r>
              <a:rPr kumimoji="1" lang="en-US" altLang="ja-JP" sz="1800" dirty="0"/>
              <a:t>Path</a:t>
            </a:r>
            <a:r>
              <a:rPr kumimoji="1" lang="ja-JP" altLang="en-US" sz="1800"/>
              <a:t>の各</a:t>
            </a:r>
            <a:r>
              <a:rPr lang="en-US" altLang="ja-JP" sz="1800" dirty="0"/>
              <a:t>Link</a:t>
            </a:r>
            <a:r>
              <a:rPr lang="ja-JP" altLang="en-US" sz="1800"/>
              <a:t>について、下記のいずれかであるかを確認する。</a:t>
            </a:r>
            <a:endParaRPr lang="en-US" altLang="ja-JP" sz="1800" dirty="0"/>
          </a:p>
          <a:p>
            <a:pPr lvl="1"/>
            <a:r>
              <a:rPr kumimoji="1" lang="en-US" altLang="ja-JP" sz="1800" dirty="0"/>
              <a:t>L2 Spanning-Tree </a:t>
            </a:r>
            <a:r>
              <a:rPr kumimoji="1" lang="ja-JP" altLang="en-US" sz="1800"/>
              <a:t>の一部である。</a:t>
            </a:r>
            <a:endParaRPr kumimoji="1" lang="en-US" altLang="ja-JP" sz="1800" dirty="0"/>
          </a:p>
          <a:p>
            <a:pPr lvl="1"/>
            <a:r>
              <a:rPr kumimoji="1" lang="en-US" altLang="ja-JP" sz="1800" dirty="0"/>
              <a:t>OpenFlow </a:t>
            </a:r>
            <a:r>
              <a:rPr lang="en-US" altLang="ja-JP" sz="1800" dirty="0"/>
              <a:t>switch</a:t>
            </a:r>
            <a:r>
              <a:rPr lang="ja-JP" altLang="en-US" sz="1800"/>
              <a:t>に隣接している。</a:t>
            </a:r>
            <a:endParaRPr lang="en-US" altLang="ja-JP" sz="1800" dirty="0"/>
          </a:p>
          <a:p>
            <a:pPr lvl="2"/>
            <a:r>
              <a:rPr lang="en-US" altLang="ja-JP" sz="1800" dirty="0">
                <a:solidFill>
                  <a:schemeClr val="accent2"/>
                </a:solidFill>
              </a:rPr>
              <a:t>Seed Packet</a:t>
            </a:r>
            <a:r>
              <a:rPr lang="ja-JP" altLang="en-US" sz="1800">
                <a:solidFill>
                  <a:schemeClr val="accent2"/>
                </a:solidFill>
              </a:rPr>
              <a:t>の到達可能性の検証。</a:t>
            </a:r>
            <a:endParaRPr lang="en-US" altLang="ja-JP" sz="1800" dirty="0">
              <a:solidFill>
                <a:schemeClr val="accent2"/>
              </a:solidFill>
            </a:endParaRPr>
          </a:p>
          <a:p>
            <a:pPr lvl="1"/>
            <a:endParaRPr lang="en-US" altLang="ja-JP" sz="1800" dirty="0"/>
          </a:p>
          <a:p>
            <a:r>
              <a:rPr lang="ja-JP" altLang="en-US" sz="1800"/>
              <a:t>新しい</a:t>
            </a:r>
            <a:r>
              <a:rPr lang="en-US" altLang="ja-JP" sz="1800" dirty="0"/>
              <a:t>Path</a:t>
            </a:r>
            <a:r>
              <a:rPr lang="ja-JP" altLang="en-US" sz="1800"/>
              <a:t>が</a:t>
            </a:r>
            <a:r>
              <a:rPr lang="en-US" altLang="ja-JP" sz="1800" dirty="0"/>
              <a:t>L2</a:t>
            </a:r>
            <a:r>
              <a:rPr lang="ja-JP" altLang="en-US" sz="1800"/>
              <a:t>で疎通可能である場合以外は、</a:t>
            </a:r>
            <a:r>
              <a:rPr lang="en-US" altLang="ja-JP" sz="1800" dirty="0"/>
              <a:t> </a:t>
            </a:r>
            <a:r>
              <a:rPr lang="ja-JP" altLang="en-US" sz="1800"/>
              <a:t>新しい</a:t>
            </a:r>
            <a:r>
              <a:rPr lang="en-US" altLang="ja-JP" sz="1800" dirty="0"/>
              <a:t>Path</a:t>
            </a:r>
            <a:r>
              <a:rPr lang="ja-JP" altLang="en-US" sz="1800"/>
              <a:t>上に少なくとも一つの</a:t>
            </a:r>
            <a:r>
              <a:rPr lang="en-US" altLang="ja-JP" sz="1800" dirty="0"/>
              <a:t> OpenFlow switch</a:t>
            </a:r>
            <a:r>
              <a:rPr lang="ja-JP" altLang="en-US" sz="1800"/>
              <a:t>が存在していることを確認する。</a:t>
            </a:r>
            <a:endParaRPr lang="en-US" altLang="ja-JP" sz="1800" dirty="0"/>
          </a:p>
          <a:p>
            <a:pPr lvl="1"/>
            <a:r>
              <a:rPr lang="en-US" altLang="ja-JP" sz="1800" dirty="0">
                <a:solidFill>
                  <a:schemeClr val="accent2"/>
                </a:solidFill>
              </a:rPr>
              <a:t>Seed Packet</a:t>
            </a:r>
            <a:r>
              <a:rPr lang="ja-JP" altLang="en-US" sz="1800">
                <a:solidFill>
                  <a:schemeClr val="accent2"/>
                </a:solidFill>
              </a:rPr>
              <a:t>を送信できるかどうかの検証。</a:t>
            </a:r>
            <a:endParaRPr lang="en-US" altLang="ja-JP" sz="1800" dirty="0">
              <a:solidFill>
                <a:schemeClr val="accent2"/>
              </a:solidFill>
            </a:endParaRPr>
          </a:p>
          <a:p>
            <a:endParaRPr kumimoji="1" lang="en-US" altLang="ja-JP" sz="1800" dirty="0"/>
          </a:p>
          <a:p>
            <a:r>
              <a:rPr lang="en-US" altLang="ja-JP" sz="1800" dirty="0"/>
              <a:t>SPT</a:t>
            </a:r>
            <a:r>
              <a:rPr lang="ja-JP" altLang="en-US" sz="1800"/>
              <a:t>のために、</a:t>
            </a:r>
            <a:r>
              <a:rPr lang="en-US" altLang="ja-JP" sz="1800" dirty="0"/>
              <a:t>magneto</a:t>
            </a:r>
            <a:r>
              <a:rPr lang="ja-JP" altLang="en-US" sz="1800"/>
              <a:t>は定期的に各</a:t>
            </a:r>
            <a:r>
              <a:rPr lang="en-US" altLang="ja-JP" sz="1800" dirty="0"/>
              <a:t>legacy switch</a:t>
            </a:r>
            <a:r>
              <a:rPr lang="ja-JP" altLang="en-US" sz="1800"/>
              <a:t>から</a:t>
            </a:r>
            <a:r>
              <a:rPr lang="en-US" altLang="ja-JP" sz="1800" dirty="0"/>
              <a:t>port</a:t>
            </a:r>
            <a:r>
              <a:rPr lang="ja-JP" altLang="en-US" sz="1800"/>
              <a:t>情報を定期的に照会する。</a:t>
            </a:r>
            <a:endParaRPr lang="en-US" altLang="ja-JP" sz="1800" dirty="0"/>
          </a:p>
          <a:p>
            <a:pPr lvl="1"/>
            <a:r>
              <a:rPr lang="ja-JP" altLang="en-US" sz="1800"/>
              <a:t>後述するが、</a:t>
            </a:r>
            <a:r>
              <a:rPr lang="en-US" altLang="ja-JP" sz="1800" dirty="0"/>
              <a:t>STP</a:t>
            </a:r>
            <a:r>
              <a:rPr lang="ja-JP" altLang="en-US" sz="1800"/>
              <a:t>が</a:t>
            </a:r>
            <a:r>
              <a:rPr lang="en-US" altLang="ja-JP" sz="1800" dirty="0"/>
              <a:t>recover</a:t>
            </a:r>
            <a:r>
              <a:rPr lang="ja-JP" altLang="en-US" sz="1800"/>
              <a:t>している間、別の</a:t>
            </a:r>
            <a:r>
              <a:rPr lang="en-US" altLang="ja-JP" sz="1800" dirty="0"/>
              <a:t>Path</a:t>
            </a:r>
            <a:r>
              <a:rPr lang="ja-JP" altLang="en-US" sz="1800"/>
              <a:t>を利用し、</a:t>
            </a:r>
            <a:r>
              <a:rPr lang="en-US" altLang="ja-JP" sz="1800" dirty="0"/>
              <a:t>recover</a:t>
            </a:r>
            <a:r>
              <a:rPr lang="ja-JP" altLang="en-US" sz="1800"/>
              <a:t>したことを確認すると再度更新する。</a:t>
            </a:r>
            <a:endParaRPr lang="en-US" altLang="ja-JP" sz="1800" dirty="0"/>
          </a:p>
          <a:p>
            <a:pPr lvl="1"/>
            <a:r>
              <a:rPr lang="en-US" altLang="ja-JP" sz="1800" dirty="0"/>
              <a:t>Recover</a:t>
            </a:r>
            <a:r>
              <a:rPr lang="ja-JP" altLang="en-US" sz="1800"/>
              <a:t>したかどうかを確認するために行っている。</a:t>
            </a:r>
            <a:endParaRPr lang="en-US" altLang="ja-JP" sz="1800" dirty="0"/>
          </a:p>
          <a:p>
            <a:endParaRPr lang="en-US" altLang="ja-JP" sz="1800" dirty="0"/>
          </a:p>
          <a:p>
            <a:endParaRPr kumimoji="1" lang="en-US" altLang="ja-JP" sz="1800" dirty="0"/>
          </a:p>
        </p:txBody>
      </p:sp>
    </p:spTree>
    <p:extLst>
      <p:ext uri="{BB962C8B-B14F-4D97-AF65-F5344CB8AC3E}">
        <p14:creationId xmlns:p14="http://schemas.microsoft.com/office/powerpoint/2010/main" val="87879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How to generate Magnet (MAC) Address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199" y="1187669"/>
            <a:ext cx="10945761" cy="4989294"/>
          </a:xfrm>
        </p:spPr>
        <p:txBody>
          <a:bodyPr>
            <a:normAutofit/>
          </a:bodyPr>
          <a:lstStyle/>
          <a:p>
            <a:pPr marL="914400" lvl="2" indent="0">
              <a:buNone/>
            </a:pPr>
            <a:endParaRPr lang="en-US" altLang="ja-JP" sz="1800" dirty="0"/>
          </a:p>
          <a:p>
            <a:r>
              <a:rPr lang="en-US" altLang="ja-JP" sz="1800" dirty="0"/>
              <a:t>Magnet MAC address</a:t>
            </a:r>
          </a:p>
          <a:p>
            <a:pPr lvl="1"/>
            <a:r>
              <a:rPr lang="en-US" altLang="ja-JP" sz="1800" dirty="0"/>
              <a:t>Magnet </a:t>
            </a:r>
            <a:r>
              <a:rPr lang="en-US" altLang="ja-JP" sz="1800" dirty="0" err="1"/>
              <a:t>subpath</a:t>
            </a:r>
            <a:r>
              <a:rPr lang="en-US" altLang="ja-JP" sz="1800" dirty="0"/>
              <a:t> : </a:t>
            </a:r>
            <a:r>
              <a:rPr lang="ja-JP" altLang="en-US" sz="1800"/>
              <a:t>ある</a:t>
            </a:r>
            <a:r>
              <a:rPr lang="en-US" altLang="ja-JP" sz="1800" dirty="0"/>
              <a:t>Path</a:t>
            </a:r>
            <a:r>
              <a:rPr lang="ja-JP" altLang="en-US" sz="1800"/>
              <a:t>を考えた時に、その</a:t>
            </a:r>
            <a:r>
              <a:rPr lang="en-US" altLang="ja-JP" sz="1800" dirty="0"/>
              <a:t>Path</a:t>
            </a:r>
            <a:r>
              <a:rPr lang="ja-JP" altLang="en-US" sz="1800"/>
              <a:t>上の二つの</a:t>
            </a:r>
            <a:r>
              <a:rPr lang="en-US" altLang="ja-JP" sz="1800" dirty="0"/>
              <a:t>OpenFlow Switch</a:t>
            </a:r>
            <a:r>
              <a:rPr lang="ja-JP" altLang="en-US" sz="1800"/>
              <a:t>の間、もしくは</a:t>
            </a:r>
            <a:r>
              <a:rPr lang="en-US" altLang="ja-JP" sz="1800" dirty="0"/>
              <a:t>OpenFlow Switch</a:t>
            </a:r>
            <a:r>
              <a:rPr lang="ja-JP" altLang="en-US" sz="1800"/>
              <a:t>と</a:t>
            </a:r>
            <a:r>
              <a:rPr lang="en-US" altLang="ja-JP" sz="1800" dirty="0"/>
              <a:t>Host</a:t>
            </a:r>
            <a:r>
              <a:rPr lang="ja-JP" altLang="en-US" sz="1800"/>
              <a:t>の間の</a:t>
            </a:r>
            <a:r>
              <a:rPr lang="en-US" altLang="ja-JP" sz="1800" dirty="0"/>
              <a:t>Path</a:t>
            </a:r>
            <a:r>
              <a:rPr lang="ja-JP" altLang="en-US" sz="1800"/>
              <a:t>をいう。</a:t>
            </a:r>
            <a:r>
              <a:rPr lang="en-US" altLang="ja-JP" sz="1800" dirty="0"/>
              <a:t> </a:t>
            </a:r>
            <a:r>
              <a:rPr lang="ja-JP" altLang="en-US" sz="1800"/>
              <a:t>隣接する</a:t>
            </a:r>
            <a:r>
              <a:rPr lang="en-US" altLang="ja-JP" sz="1800" dirty="0"/>
              <a:t>legacy switch</a:t>
            </a:r>
            <a:r>
              <a:rPr lang="ja-JP" altLang="en-US" sz="1800"/>
              <a:t>のシーケンスで考える。</a:t>
            </a:r>
            <a:endParaRPr lang="en-US" altLang="ja-JP" sz="1800" dirty="0"/>
          </a:p>
          <a:p>
            <a:pPr lvl="2"/>
            <a:r>
              <a:rPr lang="ja-JP" altLang="en-US" sz="1800"/>
              <a:t>同じ</a:t>
            </a:r>
            <a:r>
              <a:rPr lang="en-US" altLang="ja-JP" sz="1800" dirty="0"/>
              <a:t>magnet </a:t>
            </a:r>
            <a:r>
              <a:rPr lang="en-US" altLang="ja-JP" sz="1800" dirty="0" err="1"/>
              <a:t>subpath</a:t>
            </a:r>
            <a:r>
              <a:rPr lang="ja-JP" altLang="en-US" sz="1800"/>
              <a:t>上の</a:t>
            </a:r>
            <a:r>
              <a:rPr lang="en-US" altLang="ja-JP" sz="1800" dirty="0"/>
              <a:t>legacy switch</a:t>
            </a:r>
            <a:r>
              <a:rPr lang="ja-JP" altLang="en-US" sz="1800"/>
              <a:t>は同じ</a:t>
            </a:r>
            <a:r>
              <a:rPr lang="en-US" altLang="ja-JP" sz="1800" dirty="0"/>
              <a:t>seed </a:t>
            </a:r>
            <a:r>
              <a:rPr lang="en-US" altLang="ja-JP" sz="1800" dirty="0" err="1"/>
              <a:t>packetf</a:t>
            </a:r>
            <a:r>
              <a:rPr lang="ja-JP" altLang="en-US" sz="1800"/>
              <a:t>で更新される。</a:t>
            </a:r>
            <a:endParaRPr lang="en-US" altLang="ja-JP" sz="1800" dirty="0"/>
          </a:p>
          <a:p>
            <a:pPr lvl="1"/>
            <a:endParaRPr lang="en-US" altLang="ja-JP" sz="1800" dirty="0"/>
          </a:p>
          <a:p>
            <a:pPr lvl="1"/>
            <a:r>
              <a:rPr lang="en-US" altLang="ja-JP" sz="1800" dirty="0"/>
              <a:t>Magnet </a:t>
            </a:r>
            <a:r>
              <a:rPr lang="en-US" altLang="ja-JP" sz="1800" dirty="0" err="1"/>
              <a:t>subpath</a:t>
            </a:r>
            <a:r>
              <a:rPr lang="ja-JP" altLang="en-US" sz="1800"/>
              <a:t> 毎に</a:t>
            </a:r>
            <a:r>
              <a:rPr lang="en-US" altLang="ja-JP" sz="1800" dirty="0"/>
              <a:t> Magnet MAC Address</a:t>
            </a:r>
            <a:r>
              <a:rPr lang="ja-JP" altLang="en-US" sz="1800"/>
              <a:t>を生成する。</a:t>
            </a:r>
            <a:endParaRPr lang="en-US" altLang="ja-JP" sz="1800" dirty="0"/>
          </a:p>
          <a:p>
            <a:pPr lvl="2"/>
            <a:r>
              <a:rPr lang="en-US" altLang="ja-JP" sz="1800" dirty="0" err="1"/>
              <a:t>Subpath</a:t>
            </a:r>
            <a:r>
              <a:rPr lang="ja-JP" altLang="en-US" sz="1800"/>
              <a:t>が共通である場合使いまわしても影響がない。</a:t>
            </a:r>
            <a:endParaRPr lang="en-US" altLang="ja-JP" sz="1800" dirty="0"/>
          </a:p>
          <a:p>
            <a:pPr lvl="2"/>
            <a:endParaRPr lang="en-US" altLang="ja-JP" sz="1800" dirty="0"/>
          </a:p>
          <a:p>
            <a:pPr lvl="1"/>
            <a:r>
              <a:rPr lang="en-US" altLang="ja-JP" sz="1800" dirty="0"/>
              <a:t>MAC address </a:t>
            </a:r>
            <a:r>
              <a:rPr lang="ja-JP" altLang="en-US" sz="1800"/>
              <a:t>の</a:t>
            </a:r>
            <a:r>
              <a:rPr lang="en-US" altLang="ja-JP" sz="1800" dirty="0"/>
              <a:t> 48bit </a:t>
            </a:r>
            <a:r>
              <a:rPr lang="ja-JP" altLang="en-US" sz="1800"/>
              <a:t>のうち。</a:t>
            </a:r>
            <a:endParaRPr lang="en-US" altLang="ja-JP" sz="1800" dirty="0"/>
          </a:p>
          <a:p>
            <a:pPr lvl="2"/>
            <a:r>
              <a:rPr lang="en-US" altLang="ja-JP" sz="1800" dirty="0"/>
              <a:t>42bit</a:t>
            </a:r>
            <a:r>
              <a:rPr lang="ja-JP" altLang="en-US" sz="1800"/>
              <a:t>を</a:t>
            </a:r>
            <a:r>
              <a:rPr lang="en-US" altLang="ja-JP" sz="1800" dirty="0"/>
              <a:t>magnet </a:t>
            </a:r>
            <a:r>
              <a:rPr lang="en-US" altLang="ja-JP" sz="1800" dirty="0" err="1"/>
              <a:t>subpath</a:t>
            </a:r>
            <a:r>
              <a:rPr lang="ja-JP" altLang="en-US" sz="1800"/>
              <a:t>の更新に使用する</a:t>
            </a:r>
            <a:r>
              <a:rPr lang="en-US" altLang="ja-JP" sz="1800" dirty="0"/>
              <a:t>OpenFlow switch</a:t>
            </a:r>
            <a:r>
              <a:rPr lang="ja-JP" altLang="en-US" sz="1800"/>
              <a:t>に関連づける。（</a:t>
            </a:r>
            <a:r>
              <a:rPr lang="en-US" altLang="ja-JP" sz="1800" dirty="0"/>
              <a:t>DPID</a:t>
            </a:r>
            <a:r>
              <a:rPr lang="ja-JP" altLang="en-US" sz="1800"/>
              <a:t>の</a:t>
            </a:r>
            <a:r>
              <a:rPr lang="en-US" altLang="ja-JP" sz="1800" dirty="0"/>
              <a:t>Hash</a:t>
            </a:r>
            <a:r>
              <a:rPr lang="ja-JP" altLang="en-US" sz="1800"/>
              <a:t>とか）</a:t>
            </a:r>
            <a:endParaRPr lang="en-US" altLang="ja-JP" sz="1800" dirty="0"/>
          </a:p>
          <a:p>
            <a:pPr lvl="2"/>
            <a:r>
              <a:rPr lang="en-US" altLang="ja-JP" sz="1800" dirty="0"/>
              <a:t>6bit</a:t>
            </a:r>
            <a:r>
              <a:rPr lang="ja-JP" altLang="en-US" sz="1800"/>
              <a:t>を更新する</a:t>
            </a:r>
            <a:r>
              <a:rPr lang="en-US" altLang="ja-JP" sz="1800" dirty="0"/>
              <a:t>seed packet</a:t>
            </a:r>
            <a:r>
              <a:rPr lang="ja-JP" altLang="en-US" sz="1800"/>
              <a:t>の送信に使用する</a:t>
            </a:r>
            <a:r>
              <a:rPr lang="en-US" altLang="ja-JP" sz="1800" dirty="0"/>
              <a:t>switch</a:t>
            </a:r>
            <a:r>
              <a:rPr lang="ja-JP" altLang="en-US" sz="1800"/>
              <a:t>の</a:t>
            </a:r>
            <a:r>
              <a:rPr lang="en-US" altLang="ja-JP" sz="1800" dirty="0"/>
              <a:t>interface</a:t>
            </a:r>
            <a:r>
              <a:rPr lang="ja-JP" altLang="en-US" sz="1800"/>
              <a:t>に関連づける。</a:t>
            </a:r>
            <a:endParaRPr lang="en-US" altLang="ja-JP" sz="1800" dirty="0"/>
          </a:p>
          <a:p>
            <a:pPr lvl="2"/>
            <a:endParaRPr lang="en-US" altLang="ja-JP" sz="1800" dirty="0"/>
          </a:p>
          <a:p>
            <a:r>
              <a:rPr lang="ja-JP" altLang="en-US" sz="1800"/>
              <a:t>これにより、生成する</a:t>
            </a:r>
            <a:r>
              <a:rPr lang="en-US" altLang="ja-JP" sz="1800" dirty="0"/>
              <a:t> magnet MAC address </a:t>
            </a:r>
            <a:r>
              <a:rPr lang="ja-JP" altLang="en-US" sz="1800"/>
              <a:t>の数は上限が決まる。</a:t>
            </a:r>
            <a:endParaRPr lang="en-US" altLang="ja-JP" sz="1800" dirty="0"/>
          </a:p>
          <a:p>
            <a:pPr marL="0" indent="0" algn="ctr">
              <a:buNone/>
            </a:pPr>
            <a:r>
              <a:rPr lang="en-US" altLang="ja-JP" sz="1800" dirty="0"/>
              <a:t>OpenFlow Switch × </a:t>
            </a:r>
            <a:r>
              <a:rPr lang="ja-JP" altLang="en-US" sz="1800"/>
              <a:t>各</a:t>
            </a:r>
            <a:r>
              <a:rPr lang="en-US" altLang="ja-JP" sz="1800" dirty="0"/>
              <a:t>OpenFlow Switch</a:t>
            </a:r>
            <a:r>
              <a:rPr lang="ja-JP" altLang="en-US" sz="1800"/>
              <a:t>の</a:t>
            </a:r>
            <a:r>
              <a:rPr lang="en-US" altLang="ja-JP" sz="1800" dirty="0"/>
              <a:t>Link</a:t>
            </a:r>
            <a:r>
              <a:rPr lang="ja-JP" altLang="en-US" sz="1800"/>
              <a:t>されている</a:t>
            </a:r>
            <a:r>
              <a:rPr lang="en-US" altLang="ja-JP" sz="1800" dirty="0"/>
              <a:t>Interface</a:t>
            </a:r>
          </a:p>
          <a:p>
            <a:pPr lvl="1"/>
            <a:endParaRPr kumimoji="1" lang="en-US" altLang="ja-JP" sz="1800" dirty="0"/>
          </a:p>
          <a:p>
            <a:endParaRPr kumimoji="1" lang="en-US" altLang="ja-JP" sz="1800" dirty="0"/>
          </a:p>
        </p:txBody>
      </p:sp>
    </p:spTree>
    <p:extLst>
      <p:ext uri="{BB962C8B-B14F-4D97-AF65-F5344CB8AC3E}">
        <p14:creationId xmlns:p14="http://schemas.microsoft.com/office/powerpoint/2010/main" val="2170503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Example: Magnet </a:t>
            </a:r>
            <a:r>
              <a:rPr kumimoji="1" lang="en-US" altLang="ja-JP" sz="3200" dirty="0" err="1"/>
              <a:t>subpath</a:t>
            </a:r>
            <a:r>
              <a:rPr kumimoji="1" lang="en-US" altLang="ja-JP" sz="3200" dirty="0"/>
              <a:t> and Magnet MAC address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a:t>A -&gt; D </a:t>
            </a:r>
            <a:r>
              <a:rPr lang="ja-JP" altLang="en-US" sz="1800"/>
              <a:t>への</a:t>
            </a:r>
            <a:r>
              <a:rPr lang="en-US" altLang="ja-JP" sz="1800" dirty="0"/>
              <a:t> Path </a:t>
            </a:r>
          </a:p>
          <a:p>
            <a:pPr lvl="1"/>
            <a:r>
              <a:rPr kumimoji="1" lang="en-US" altLang="ja-JP" sz="1800" dirty="0" err="1"/>
              <a:t>Subpath</a:t>
            </a:r>
            <a:r>
              <a:rPr kumimoji="1" lang="en-US" altLang="ja-JP" sz="1800" dirty="0"/>
              <a:t> : (LE2, LE1), (LE3, LE4), (LE5)</a:t>
            </a:r>
          </a:p>
          <a:p>
            <a:pPr lvl="1"/>
            <a:endParaRPr lang="en-US" altLang="ja-JP" sz="1800" dirty="0"/>
          </a:p>
          <a:p>
            <a:r>
              <a:rPr lang="en-US" altLang="ja-JP" sz="1800" dirty="0"/>
              <a:t>B -&gt; D </a:t>
            </a:r>
            <a:r>
              <a:rPr lang="ja-JP" altLang="en-US" sz="1800"/>
              <a:t>への</a:t>
            </a:r>
            <a:r>
              <a:rPr lang="en-US" altLang="ja-JP" sz="1800" dirty="0"/>
              <a:t> Path</a:t>
            </a:r>
          </a:p>
          <a:p>
            <a:pPr lvl="1"/>
            <a:r>
              <a:rPr lang="en-US" altLang="ja-JP" sz="1800" dirty="0" err="1"/>
              <a:t>Subpath</a:t>
            </a:r>
            <a:r>
              <a:rPr lang="en-US" altLang="ja-JP" sz="1800" dirty="0"/>
              <a:t> : (LE2), (LE3, LE4), (LE5)</a:t>
            </a:r>
          </a:p>
          <a:p>
            <a:pPr lvl="1"/>
            <a:endParaRPr lang="en-US" altLang="ja-JP" sz="1800" dirty="0"/>
          </a:p>
          <a:p>
            <a:r>
              <a:rPr lang="ja-JP" altLang="en-US" sz="1800"/>
              <a:t>この場合、共通の</a:t>
            </a:r>
            <a:r>
              <a:rPr lang="en-US" altLang="ja-JP" sz="1800" dirty="0" err="1"/>
              <a:t>Subpath</a:t>
            </a:r>
            <a:r>
              <a:rPr lang="en-US" altLang="ja-JP" sz="1800" dirty="0"/>
              <a:t> (LE3, LE4), </a:t>
            </a:r>
            <a:r>
              <a:rPr lang="en-US" altLang="ja-JP" sz="1800" dirty="0">
                <a:solidFill>
                  <a:schemeClr val="bg2">
                    <a:lumMod val="75000"/>
                  </a:schemeClr>
                </a:solidFill>
              </a:rPr>
              <a:t>(LE5) </a:t>
            </a:r>
            <a:r>
              <a:rPr lang="ja-JP" altLang="en-US" sz="1800"/>
              <a:t>を持つことになる。</a:t>
            </a:r>
            <a:endParaRPr lang="en-US" altLang="ja-JP" sz="1800" dirty="0"/>
          </a:p>
          <a:p>
            <a:r>
              <a:rPr lang="ja-JP" altLang="en-US" sz="1800"/>
              <a:t>この共通の</a:t>
            </a:r>
            <a:r>
              <a:rPr lang="en-US" altLang="ja-JP" sz="1800" dirty="0" err="1"/>
              <a:t>Subpath</a:t>
            </a:r>
            <a:r>
              <a:rPr lang="ja-JP" altLang="en-US" sz="1800"/>
              <a:t>に関しては</a:t>
            </a:r>
            <a:r>
              <a:rPr lang="en-US" altLang="ja-JP" sz="1800" dirty="0"/>
              <a:t>magneto mac address </a:t>
            </a:r>
            <a:r>
              <a:rPr lang="ja-JP" altLang="en-US" sz="1800"/>
              <a:t>を一つ作成する。</a:t>
            </a:r>
            <a:endParaRPr lang="en-US" altLang="ja-JP" sz="1800" dirty="0"/>
          </a:p>
          <a:p>
            <a:pPr lvl="1"/>
            <a:r>
              <a:rPr lang="en-US" altLang="ja-JP" sz="1800" dirty="0"/>
              <a:t>(LE3, LE4) : OF7:1</a:t>
            </a:r>
            <a:r>
              <a:rPr lang="ja-JP" altLang="en-US" sz="1800"/>
              <a:t> を生成し、</a:t>
            </a:r>
            <a:r>
              <a:rPr lang="en-US" altLang="ja-JP" sz="1800" dirty="0"/>
              <a:t>OF7</a:t>
            </a:r>
            <a:r>
              <a:rPr lang="ja-JP" altLang="en-US" sz="1800"/>
              <a:t>から</a:t>
            </a:r>
            <a:r>
              <a:rPr lang="en-US" altLang="ja-JP" sz="1800" dirty="0"/>
              <a:t>seed packet</a:t>
            </a:r>
            <a:r>
              <a:rPr lang="ja-JP" altLang="en-US" sz="1800"/>
              <a:t>として</a:t>
            </a:r>
            <a:r>
              <a:rPr lang="en-US" altLang="ja-JP" sz="1800" dirty="0"/>
              <a:t>LE4</a:t>
            </a:r>
            <a:r>
              <a:rPr lang="ja-JP" altLang="en-US" sz="1800"/>
              <a:t>側に送信する。</a:t>
            </a:r>
            <a:endParaRPr lang="en-US" altLang="ja-JP" sz="1800" dirty="0"/>
          </a:p>
          <a:p>
            <a:pPr lvl="1"/>
            <a:r>
              <a:rPr lang="en-US" altLang="ja-JP" sz="1800" dirty="0">
                <a:solidFill>
                  <a:schemeClr val="bg2">
                    <a:lumMod val="75000"/>
                  </a:schemeClr>
                </a:solidFill>
              </a:rPr>
              <a:t>(LE5)</a:t>
            </a:r>
            <a:r>
              <a:rPr lang="ja-JP" altLang="en-US" sz="1800">
                <a:solidFill>
                  <a:schemeClr val="bg2">
                    <a:lumMod val="75000"/>
                  </a:schemeClr>
                </a:solidFill>
              </a:rPr>
              <a:t>については</a:t>
            </a:r>
            <a:r>
              <a:rPr lang="en-US" altLang="ja-JP" sz="1800" dirty="0">
                <a:solidFill>
                  <a:schemeClr val="bg2">
                    <a:lumMod val="75000"/>
                  </a:schemeClr>
                </a:solidFill>
              </a:rPr>
              <a:t>D_MAC</a:t>
            </a:r>
            <a:r>
              <a:rPr lang="ja-JP" altLang="en-US" sz="1800">
                <a:solidFill>
                  <a:schemeClr val="bg2">
                    <a:lumMod val="75000"/>
                  </a:schemeClr>
                </a:solidFill>
              </a:rPr>
              <a:t>を使うので</a:t>
            </a:r>
            <a:r>
              <a:rPr lang="en-US" altLang="ja-JP" sz="1800" dirty="0">
                <a:solidFill>
                  <a:schemeClr val="bg2">
                    <a:lumMod val="75000"/>
                  </a:schemeClr>
                </a:solidFill>
              </a:rPr>
              <a:t>A, B -&gt; D </a:t>
            </a:r>
            <a:r>
              <a:rPr lang="ja-JP" altLang="en-US" sz="1800">
                <a:solidFill>
                  <a:schemeClr val="bg2">
                    <a:lumMod val="75000"/>
                  </a:schemeClr>
                </a:solidFill>
              </a:rPr>
              <a:t>方向だけなら必要なし。</a:t>
            </a:r>
            <a:endParaRPr lang="en-US" altLang="ja-JP" sz="1800" dirty="0">
              <a:solidFill>
                <a:schemeClr val="bg2">
                  <a:lumMod val="75000"/>
                </a:schemeClr>
              </a:solidFill>
            </a:endParaRPr>
          </a:p>
          <a:p>
            <a:pPr lvl="1"/>
            <a:endParaRPr lang="en-US" altLang="ja-JP" sz="1800" dirty="0">
              <a:solidFill>
                <a:schemeClr val="bg2">
                  <a:lumMod val="75000"/>
                </a:schemeClr>
              </a:solidFill>
            </a:endParaRPr>
          </a:p>
          <a:p>
            <a:pPr lvl="1"/>
            <a:endParaRPr lang="en-US" altLang="ja-JP" sz="1800" dirty="0">
              <a:solidFill>
                <a:schemeClr val="bg2">
                  <a:lumMod val="75000"/>
                </a:schemeClr>
              </a:solidFill>
            </a:endParaRPr>
          </a:p>
          <a:p>
            <a:r>
              <a:rPr lang="ja-JP" altLang="en-US" sz="1800"/>
              <a:t>細かい例に関しては次にやります</a:t>
            </a:r>
            <a:endParaRPr lang="en-US" altLang="ja-JP" sz="1800" dirty="0"/>
          </a:p>
        </p:txBody>
      </p:sp>
      <p:pic>
        <p:nvPicPr>
          <p:cNvPr id="4" name="図 3" descr="スポーツゲーム, テーブル が含まれている画像&#10;&#10;自動的に生成された説明">
            <a:extLst>
              <a:ext uri="{FF2B5EF4-FFF2-40B4-BE49-F238E27FC236}">
                <a16:creationId xmlns:a16="http://schemas.microsoft.com/office/drawing/2014/main" id="{6D7C609C-9CCF-3942-9211-0500FFD6C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403" y="4716144"/>
            <a:ext cx="5280141" cy="1776730"/>
          </a:xfrm>
          <a:prstGeom prst="rect">
            <a:avLst/>
          </a:prstGeom>
        </p:spPr>
      </p:pic>
    </p:spTree>
    <p:extLst>
      <p:ext uri="{BB962C8B-B14F-4D97-AF65-F5344CB8AC3E}">
        <p14:creationId xmlns:p14="http://schemas.microsoft.com/office/powerpoint/2010/main" val="244656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Magneto Routing</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err="1"/>
              <a:t>subpath</a:t>
            </a:r>
            <a:r>
              <a:rPr lang="en-US" altLang="ja-JP" sz="1800" dirty="0"/>
              <a:t> </a:t>
            </a:r>
            <a:r>
              <a:rPr lang="ja-JP" altLang="en-US" sz="1800"/>
              <a:t>間の</a:t>
            </a:r>
            <a:r>
              <a:rPr lang="en-US" altLang="ja-JP" sz="1800" dirty="0"/>
              <a:t> OpenFlow switch </a:t>
            </a:r>
            <a:r>
              <a:rPr lang="ja-JP" altLang="en-US" sz="1800"/>
              <a:t>は</a:t>
            </a:r>
            <a:r>
              <a:rPr lang="en-US" altLang="ja-JP" sz="1800" dirty="0"/>
              <a:t> packet header</a:t>
            </a:r>
            <a:r>
              <a:rPr lang="ja-JP" altLang="en-US" sz="1800"/>
              <a:t>の書き換えが必要。</a:t>
            </a:r>
            <a:endParaRPr lang="en-US" altLang="ja-JP" sz="1800" dirty="0"/>
          </a:p>
          <a:p>
            <a:endParaRPr lang="en-US" altLang="ja-JP" sz="1800" dirty="0"/>
          </a:p>
          <a:p>
            <a:r>
              <a:rPr kumimoji="1" lang="ja-JP" altLang="en-US" sz="1800"/>
              <a:t>流れとしては下記。</a:t>
            </a:r>
            <a:endParaRPr kumimoji="1" lang="en-US" altLang="ja-JP" sz="1800" dirty="0"/>
          </a:p>
          <a:p>
            <a:pPr marL="800100" lvl="1" indent="-342900">
              <a:buFont typeface="+mj-lt"/>
              <a:buAutoNum type="arabicPeriod"/>
            </a:pPr>
            <a:r>
              <a:rPr lang="ja-JP" altLang="en-US" sz="1800"/>
              <a:t>すでに</a:t>
            </a:r>
            <a:r>
              <a:rPr lang="en-US" altLang="ja-JP" sz="1800" dirty="0"/>
              <a:t>seed packet</a:t>
            </a:r>
            <a:r>
              <a:rPr lang="ja-JP" altLang="en-US" sz="1800"/>
              <a:t>により</a:t>
            </a:r>
            <a:r>
              <a:rPr lang="en-US" altLang="ja-JP" sz="1800" dirty="0"/>
              <a:t>ARP cache</a:t>
            </a:r>
            <a:r>
              <a:rPr lang="ja-JP" altLang="en-US" sz="1800"/>
              <a:t>は更新されているとする。</a:t>
            </a:r>
            <a:endParaRPr lang="en-US" altLang="ja-JP" sz="1800" dirty="0"/>
          </a:p>
          <a:p>
            <a:pPr marL="800100" lvl="1" indent="-342900">
              <a:buFont typeface="+mj-lt"/>
              <a:buAutoNum type="arabicPeriod"/>
            </a:pPr>
            <a:r>
              <a:rPr kumimoji="1" lang="en-US" altLang="ja-JP" sz="1800" dirty="0"/>
              <a:t>SRC Host</a:t>
            </a:r>
            <a:r>
              <a:rPr lang="en-US" altLang="ja-JP" sz="1800" dirty="0"/>
              <a:t> </a:t>
            </a:r>
            <a:r>
              <a:rPr lang="ja-JP" altLang="en-US" sz="1800"/>
              <a:t>は</a:t>
            </a:r>
            <a:r>
              <a:rPr lang="en-US" altLang="ja-JP" sz="1800" dirty="0"/>
              <a:t> Path</a:t>
            </a:r>
            <a:r>
              <a:rPr lang="ja-JP" altLang="en-US" sz="1800"/>
              <a:t>上の最初の</a:t>
            </a:r>
            <a:r>
              <a:rPr lang="en-US" altLang="ja-JP" sz="1800" dirty="0"/>
              <a:t> magnet </a:t>
            </a:r>
            <a:r>
              <a:rPr lang="en-US" altLang="ja-JP" sz="1800" dirty="0" err="1"/>
              <a:t>subpath</a:t>
            </a:r>
            <a:r>
              <a:rPr lang="en-US" altLang="ja-JP" sz="1800" dirty="0"/>
              <a:t> </a:t>
            </a:r>
            <a:r>
              <a:rPr lang="ja-JP" altLang="en-US" sz="1800"/>
              <a:t>に関連づけられた</a:t>
            </a:r>
            <a:r>
              <a:rPr lang="en-US" altLang="ja-JP" sz="1800" dirty="0"/>
              <a:t> MAC </a:t>
            </a:r>
            <a:r>
              <a:rPr lang="ja-JP" altLang="en-US" sz="1800"/>
              <a:t>に向けて</a:t>
            </a:r>
            <a:r>
              <a:rPr lang="en-US" altLang="ja-JP" sz="1800" dirty="0"/>
              <a:t> packet </a:t>
            </a:r>
            <a:r>
              <a:rPr lang="ja-JP" altLang="en-US" sz="1800"/>
              <a:t>を送信。</a:t>
            </a:r>
            <a:endParaRPr lang="en-US" altLang="ja-JP" sz="1800" dirty="0"/>
          </a:p>
          <a:p>
            <a:pPr marL="800100" lvl="1" indent="-342900">
              <a:buFont typeface="+mj-lt"/>
              <a:buAutoNum type="arabicPeriod"/>
            </a:pPr>
            <a:r>
              <a:rPr kumimoji="1" lang="en-US" altLang="ja-JP" sz="1800" dirty="0"/>
              <a:t>L</a:t>
            </a:r>
            <a:r>
              <a:rPr lang="en-US" altLang="ja-JP" sz="1800" dirty="0"/>
              <a:t>egacy switch</a:t>
            </a:r>
            <a:r>
              <a:rPr lang="ja-JP" altLang="en-US" sz="1800"/>
              <a:t>は</a:t>
            </a:r>
            <a:r>
              <a:rPr lang="en-US" altLang="ja-JP" sz="1800" dirty="0"/>
              <a:t>forwarding table</a:t>
            </a:r>
            <a:r>
              <a:rPr lang="ja-JP" altLang="en-US" sz="1800"/>
              <a:t>に従って転送。</a:t>
            </a:r>
            <a:endParaRPr lang="en-US" altLang="ja-JP" sz="1800" dirty="0"/>
          </a:p>
          <a:p>
            <a:pPr marL="800100" lvl="1" indent="-342900">
              <a:buFont typeface="+mj-lt"/>
              <a:buAutoNum type="arabicPeriod"/>
            </a:pPr>
            <a:r>
              <a:rPr kumimoji="1" lang="en-US" altLang="ja-JP" sz="1800" dirty="0"/>
              <a:t>O</a:t>
            </a:r>
            <a:r>
              <a:rPr lang="en-US" altLang="ja-JP" sz="1800" dirty="0"/>
              <a:t>penFlow switch </a:t>
            </a:r>
            <a:r>
              <a:rPr lang="ja-JP" altLang="en-US" sz="1800"/>
              <a:t>に到着。</a:t>
            </a:r>
            <a:r>
              <a:rPr lang="en-US" altLang="ja-JP" sz="1800" dirty="0"/>
              <a:t>OpenFlow switch </a:t>
            </a:r>
            <a:r>
              <a:rPr lang="ja-JP" altLang="en-US" sz="1800"/>
              <a:t>で次の</a:t>
            </a:r>
            <a:r>
              <a:rPr lang="en-US" altLang="ja-JP" sz="1800" dirty="0"/>
              <a:t> </a:t>
            </a:r>
            <a:r>
              <a:rPr lang="en-US" altLang="ja-JP" sz="1800" dirty="0" err="1"/>
              <a:t>subpath</a:t>
            </a:r>
            <a:r>
              <a:rPr lang="en-US" altLang="ja-JP" sz="1800" dirty="0"/>
              <a:t> </a:t>
            </a:r>
            <a:r>
              <a:rPr lang="ja-JP" altLang="en-US" sz="1800"/>
              <a:t>の</a:t>
            </a:r>
            <a:r>
              <a:rPr lang="en-US" altLang="ja-JP" sz="1800" dirty="0"/>
              <a:t> MAC </a:t>
            </a:r>
            <a:r>
              <a:rPr lang="ja-JP" altLang="en-US" sz="1800"/>
              <a:t>に書き換える。</a:t>
            </a:r>
            <a:endParaRPr lang="en-US" altLang="ja-JP" sz="1800" dirty="0"/>
          </a:p>
          <a:p>
            <a:pPr marL="800100" lvl="1" indent="-342900">
              <a:buFont typeface="+mj-lt"/>
              <a:buAutoNum type="arabicPeriod"/>
            </a:pPr>
            <a:r>
              <a:rPr lang="en-US" altLang="ja-JP" sz="1800" dirty="0"/>
              <a:t>3, 4 </a:t>
            </a:r>
            <a:r>
              <a:rPr lang="ja-JP" altLang="en-US" sz="1800"/>
              <a:t>を繰り返し、</a:t>
            </a:r>
            <a:r>
              <a:rPr lang="en-US" altLang="ja-JP" sz="1800" dirty="0"/>
              <a:t>DST Host </a:t>
            </a:r>
            <a:r>
              <a:rPr lang="ja-JP" altLang="en-US" sz="1800"/>
              <a:t>の手前の</a:t>
            </a:r>
            <a:r>
              <a:rPr lang="en-US" altLang="ja-JP" sz="1800" dirty="0"/>
              <a:t>OpenFlow switch </a:t>
            </a:r>
            <a:r>
              <a:rPr lang="ja-JP" altLang="en-US" sz="1800"/>
              <a:t>まで来る。</a:t>
            </a:r>
            <a:endParaRPr lang="en-US" altLang="ja-JP" sz="1800" dirty="0"/>
          </a:p>
          <a:p>
            <a:pPr marL="800100" lvl="1" indent="-342900">
              <a:buFont typeface="+mj-lt"/>
              <a:buAutoNum type="arabicPeriod"/>
            </a:pPr>
            <a:r>
              <a:rPr lang="en-US" altLang="ja-JP" sz="1800" dirty="0"/>
              <a:t>5</a:t>
            </a:r>
            <a:r>
              <a:rPr lang="ja-JP" altLang="en-US" sz="1800"/>
              <a:t>の</a:t>
            </a:r>
            <a:r>
              <a:rPr lang="en-US" altLang="ja-JP" sz="1800" dirty="0"/>
              <a:t>OpenFlow switch</a:t>
            </a:r>
            <a:r>
              <a:rPr lang="ja-JP" altLang="en-US" sz="1800"/>
              <a:t>で、宛先の</a:t>
            </a:r>
            <a:r>
              <a:rPr lang="en-US" altLang="ja-JP" sz="1800" dirty="0"/>
              <a:t> MAC </a:t>
            </a:r>
            <a:r>
              <a:rPr lang="ja-JP" altLang="en-US" sz="1800"/>
              <a:t>フィールドを実際の</a:t>
            </a:r>
            <a:r>
              <a:rPr lang="en-US" altLang="ja-JP" sz="1800" dirty="0"/>
              <a:t> MAC </a:t>
            </a:r>
            <a:r>
              <a:rPr lang="ja-JP" altLang="en-US" sz="1800"/>
              <a:t>アドレスで書き換え送信。</a:t>
            </a:r>
            <a:endParaRPr lang="en-US" altLang="ja-JP" sz="1800" dirty="0"/>
          </a:p>
          <a:p>
            <a:pPr marL="800100" lvl="1" indent="-342900">
              <a:buFont typeface="+mj-lt"/>
              <a:buAutoNum type="arabicPeriod"/>
            </a:pPr>
            <a:r>
              <a:rPr lang="en-US" altLang="ja-JP" sz="1800" dirty="0"/>
              <a:t>DST Host</a:t>
            </a:r>
            <a:r>
              <a:rPr lang="ja-JP" altLang="en-US" sz="1800"/>
              <a:t>に到着する。</a:t>
            </a:r>
            <a:endParaRPr lang="en-US" altLang="ja-JP" sz="1800" dirty="0"/>
          </a:p>
        </p:txBody>
      </p:sp>
      <p:pic>
        <p:nvPicPr>
          <p:cNvPr id="4" name="図 3" descr="スポーツゲーム, テーブル が含まれている画像&#10;&#10;自動的に生成された説明">
            <a:extLst>
              <a:ext uri="{FF2B5EF4-FFF2-40B4-BE49-F238E27FC236}">
                <a16:creationId xmlns:a16="http://schemas.microsoft.com/office/drawing/2014/main" id="{6D7C609C-9CCF-3942-9211-0500FFD6C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384" y="4716144"/>
            <a:ext cx="5280141" cy="1776730"/>
          </a:xfrm>
          <a:prstGeom prst="rect">
            <a:avLst/>
          </a:prstGeom>
        </p:spPr>
      </p:pic>
    </p:spTree>
    <p:extLst>
      <p:ext uri="{BB962C8B-B14F-4D97-AF65-F5344CB8AC3E}">
        <p14:creationId xmlns:p14="http://schemas.microsoft.com/office/powerpoint/2010/main" val="12257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Motivation</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en-US" altLang="ja-JP" sz="1800" dirty="0"/>
              <a:t>OpenFlow</a:t>
            </a:r>
            <a:r>
              <a:rPr kumimoji="1" lang="ja-JP" altLang="en-US" sz="1800"/>
              <a:t>とかの話を仕事を始めてからよく聞くようになり、たまに調べたりしていた。</a:t>
            </a:r>
            <a:endParaRPr kumimoji="1" lang="en-US" altLang="ja-JP" sz="1800" dirty="0"/>
          </a:p>
          <a:p>
            <a:endParaRPr kumimoji="1" lang="en-US" altLang="ja-JP" sz="1800" dirty="0"/>
          </a:p>
          <a:p>
            <a:r>
              <a:rPr kumimoji="1" lang="ja-JP" altLang="en-US" sz="1800"/>
              <a:t>ただ</a:t>
            </a:r>
            <a:r>
              <a:rPr lang="ja-JP" altLang="en-US" sz="1800"/>
              <a:t>、「これを現実的に（コスト的に）既存の</a:t>
            </a:r>
            <a:r>
              <a:rPr lang="en-US" altLang="ja-JP" sz="1800" dirty="0"/>
              <a:t>Switch</a:t>
            </a:r>
            <a:r>
              <a:rPr lang="ja-JP" altLang="en-US" sz="1800"/>
              <a:t>をリプレイスする形で導入できるの？」みたいな疑問を元々持っていた。</a:t>
            </a:r>
            <a:endParaRPr lang="en-US" altLang="ja-JP" sz="1400" dirty="0"/>
          </a:p>
          <a:p>
            <a:pPr lvl="1"/>
            <a:r>
              <a:rPr lang="ja-JP" altLang="en-US" sz="1800"/>
              <a:t>実際その辺は問題になっているようだった。</a:t>
            </a:r>
            <a:endParaRPr lang="en-US" altLang="ja-JP" sz="1800" dirty="0"/>
          </a:p>
          <a:p>
            <a:pPr lvl="1"/>
            <a:endParaRPr lang="en-US" altLang="ja-JP" sz="1800" dirty="0"/>
          </a:p>
          <a:p>
            <a:r>
              <a:rPr lang="ja-JP" altLang="en-US" sz="1800"/>
              <a:t>この論文もその問題の解決をモチベーションにしているようだった。</a:t>
            </a:r>
            <a:endParaRPr lang="en-US" altLang="ja-JP" sz="1800" dirty="0"/>
          </a:p>
          <a:p>
            <a:pPr lvl="1"/>
            <a:r>
              <a:rPr lang="en-US" altLang="ja-JP" sz="1800" dirty="0"/>
              <a:t>Conclusion</a:t>
            </a:r>
            <a:r>
              <a:rPr lang="ja-JP" altLang="en-US" sz="1800"/>
              <a:t>をチラ見したところ、</a:t>
            </a:r>
            <a:r>
              <a:rPr lang="en-US" altLang="ja-JP" sz="1800" dirty="0"/>
              <a:t>20%</a:t>
            </a:r>
            <a:r>
              <a:rPr lang="ja-JP" altLang="en-US" sz="1800"/>
              <a:t>くらいの</a:t>
            </a:r>
            <a:r>
              <a:rPr lang="en-US" altLang="ja-JP" sz="1800" dirty="0"/>
              <a:t>Switch</a:t>
            </a:r>
            <a:r>
              <a:rPr lang="ja-JP" altLang="en-US" sz="1800"/>
              <a:t>を変えれば全てを</a:t>
            </a:r>
            <a:r>
              <a:rPr lang="en-US" altLang="ja-JP" sz="1800" dirty="0"/>
              <a:t>OpenFlow</a:t>
            </a:r>
            <a:r>
              <a:rPr lang="ja-JP" altLang="en-US" sz="1800"/>
              <a:t>対応の</a:t>
            </a:r>
            <a:r>
              <a:rPr lang="en-US" altLang="ja-JP" sz="1800" dirty="0"/>
              <a:t>Switch</a:t>
            </a:r>
            <a:r>
              <a:rPr lang="ja-JP" altLang="en-US" sz="1800"/>
              <a:t>にしなくても同じようなことができる旨が書いてあった。</a:t>
            </a:r>
            <a:endParaRPr lang="en-US" altLang="ja-JP" sz="1800" dirty="0"/>
          </a:p>
          <a:p>
            <a:pPr lvl="1"/>
            <a:endParaRPr lang="en-US" altLang="ja-JP" sz="1800" dirty="0"/>
          </a:p>
          <a:p>
            <a:r>
              <a:rPr lang="ja-JP" altLang="en-US" sz="1800"/>
              <a:t>どんなアイデアで実現するのか非常に興味が湧いたのでこちらの論文を選んだ。</a:t>
            </a:r>
            <a:endParaRPr lang="en-US" altLang="ja-JP" sz="1800" dirty="0"/>
          </a:p>
          <a:p>
            <a:endParaRPr lang="en-US" altLang="ja-JP" sz="2200" dirty="0"/>
          </a:p>
        </p:txBody>
      </p:sp>
    </p:spTree>
    <p:extLst>
      <p:ext uri="{BB962C8B-B14F-4D97-AF65-F5344CB8AC3E}">
        <p14:creationId xmlns:p14="http://schemas.microsoft.com/office/powerpoint/2010/main" val="309825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Example : Magnet Routing</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a:t>B </a:t>
            </a:r>
            <a:r>
              <a:rPr lang="ja-JP" altLang="en-US" sz="1800"/>
              <a:t>から</a:t>
            </a:r>
            <a:r>
              <a:rPr lang="en-US" altLang="ja-JP" sz="1800" dirty="0"/>
              <a:t> D </a:t>
            </a:r>
            <a:r>
              <a:rPr lang="ja-JP" altLang="en-US" sz="1800"/>
              <a:t>への経路を、</a:t>
            </a:r>
            <a:r>
              <a:rPr lang="en-US" altLang="ja-JP" sz="1800" dirty="0"/>
              <a:t>Direct</a:t>
            </a:r>
            <a:r>
              <a:rPr lang="ja-JP" altLang="en-US" sz="1800"/>
              <a:t>から左下図のものに変更する例。</a:t>
            </a:r>
            <a:r>
              <a:rPr lang="en-US" altLang="ja-JP" sz="1800" dirty="0"/>
              <a:t>(ARP Request / Reply </a:t>
            </a:r>
            <a:r>
              <a:rPr lang="ja-JP" altLang="en-US" sz="1800"/>
              <a:t>は推測。。。</a:t>
            </a:r>
            <a:r>
              <a:rPr lang="en-US" altLang="ja-JP" sz="1800" dirty="0"/>
              <a:t>)</a:t>
            </a:r>
          </a:p>
          <a:p>
            <a:endParaRPr lang="en-US" altLang="ja-JP" sz="1800" dirty="0"/>
          </a:p>
          <a:p>
            <a:pPr marL="342900" indent="-342900">
              <a:buFont typeface="+mj-lt"/>
              <a:buAutoNum type="arabicPeriod"/>
            </a:pPr>
            <a:r>
              <a:rPr lang="en-US" altLang="ja-JP" sz="1800" dirty="0"/>
              <a:t>OF6 </a:t>
            </a:r>
            <a:r>
              <a:rPr lang="ja-JP" altLang="en-US" sz="1800"/>
              <a:t>は</a:t>
            </a:r>
            <a:r>
              <a:rPr lang="en-US" altLang="ja-JP" sz="1800" dirty="0"/>
              <a:t> SRC MAC = OF6:2, SHA = OF6:2, SPA = D’s IP </a:t>
            </a:r>
            <a:r>
              <a:rPr lang="ja-JP" altLang="en-US" sz="1800"/>
              <a:t>とした</a:t>
            </a:r>
            <a:r>
              <a:rPr lang="en-US" altLang="ja-JP" sz="1800" dirty="0"/>
              <a:t> seed packet </a:t>
            </a:r>
            <a:r>
              <a:rPr lang="ja-JP" altLang="en-US" sz="1800"/>
              <a:t>を</a:t>
            </a:r>
            <a:r>
              <a:rPr lang="en-US" altLang="ja-JP" sz="1800" dirty="0"/>
              <a:t> LE2 </a:t>
            </a:r>
            <a:r>
              <a:rPr lang="ja-JP" altLang="en-US" sz="1800"/>
              <a:t>越しに</a:t>
            </a:r>
            <a:r>
              <a:rPr lang="en-US" altLang="ja-JP" sz="1800" dirty="0"/>
              <a:t> B </a:t>
            </a:r>
            <a:r>
              <a:rPr lang="ja-JP" altLang="en-US" sz="1800"/>
              <a:t>へ</a:t>
            </a:r>
            <a:r>
              <a:rPr lang="en-US" altLang="ja-JP" sz="1800" dirty="0"/>
              <a:t> ARP Reply</a:t>
            </a:r>
          </a:p>
          <a:p>
            <a:pPr marL="342900" indent="-342900">
              <a:buFont typeface="+mj-lt"/>
              <a:buAutoNum type="arabicPeriod"/>
            </a:pPr>
            <a:r>
              <a:rPr lang="en-US" altLang="ja-JP" sz="1800" dirty="0"/>
              <a:t>OF6 </a:t>
            </a:r>
            <a:r>
              <a:rPr lang="ja-JP" altLang="en-US" sz="1800"/>
              <a:t>は</a:t>
            </a:r>
            <a:r>
              <a:rPr lang="en-US" altLang="ja-JP" sz="1800" dirty="0"/>
              <a:t> SRC MAC = OF6:3, SHA = OF6:3, SPA = B’s IP </a:t>
            </a:r>
            <a:r>
              <a:rPr lang="ja-JP" altLang="en-US" sz="1800"/>
              <a:t>とした</a:t>
            </a:r>
            <a:r>
              <a:rPr lang="en-US" altLang="ja-JP" sz="1800" dirty="0"/>
              <a:t> seed packet </a:t>
            </a:r>
            <a:r>
              <a:rPr lang="ja-JP" altLang="en-US" sz="1800"/>
              <a:t>を</a:t>
            </a:r>
            <a:r>
              <a:rPr lang="en-US" altLang="ja-JP" sz="1800" dirty="0"/>
              <a:t> LE3 </a:t>
            </a:r>
            <a:r>
              <a:rPr lang="ja-JP" altLang="en-US" sz="1800"/>
              <a:t>越しに</a:t>
            </a:r>
            <a:r>
              <a:rPr lang="en-US" altLang="ja-JP" sz="1800" dirty="0"/>
              <a:t> D </a:t>
            </a:r>
            <a:r>
              <a:rPr lang="ja-JP" altLang="en-US" sz="1800"/>
              <a:t>へ</a:t>
            </a:r>
            <a:r>
              <a:rPr lang="en-US" altLang="ja-JP" sz="1800" dirty="0"/>
              <a:t> ARP Request</a:t>
            </a:r>
            <a:r>
              <a:rPr lang="ja-JP" altLang="en-US" sz="1800"/>
              <a:t>（？）</a:t>
            </a:r>
            <a:endParaRPr lang="en-US" altLang="ja-JP" sz="1800" dirty="0"/>
          </a:p>
          <a:p>
            <a:pPr marL="342900" indent="-342900">
              <a:buFont typeface="+mj-lt"/>
              <a:buAutoNum type="arabicPeriod"/>
            </a:pPr>
            <a:r>
              <a:rPr lang="en-US" altLang="ja-JP" sz="1800" dirty="0"/>
              <a:t>OF7 </a:t>
            </a:r>
            <a:r>
              <a:rPr lang="ja-JP" altLang="en-US" sz="1800"/>
              <a:t>は</a:t>
            </a:r>
            <a:r>
              <a:rPr lang="en-US" altLang="ja-JP" sz="1800" dirty="0"/>
              <a:t> SRC MAC = OF7:1, SHA = OF7:1, SPA = D’s IP </a:t>
            </a:r>
            <a:r>
              <a:rPr lang="ja-JP" altLang="en-US" sz="1800"/>
              <a:t>とした</a:t>
            </a:r>
            <a:r>
              <a:rPr lang="en-US" altLang="ja-JP" sz="1800" dirty="0"/>
              <a:t> seed packet </a:t>
            </a:r>
            <a:r>
              <a:rPr lang="ja-JP" altLang="en-US" sz="1800"/>
              <a:t>を</a:t>
            </a:r>
            <a:r>
              <a:rPr lang="en-US" altLang="ja-JP" sz="1800" dirty="0"/>
              <a:t> LE4 </a:t>
            </a:r>
            <a:r>
              <a:rPr lang="ja-JP" altLang="en-US" sz="1800"/>
              <a:t>越しに</a:t>
            </a:r>
            <a:r>
              <a:rPr lang="en-US" altLang="ja-JP" sz="1800" dirty="0"/>
              <a:t> B </a:t>
            </a:r>
            <a:r>
              <a:rPr lang="ja-JP" altLang="en-US" sz="1800"/>
              <a:t>へ</a:t>
            </a:r>
            <a:r>
              <a:rPr lang="en-US" altLang="ja-JP" sz="1800" dirty="0"/>
              <a:t> ARP Request</a:t>
            </a:r>
            <a:r>
              <a:rPr lang="ja-JP" altLang="en-US" sz="1800"/>
              <a:t>（？）</a:t>
            </a:r>
            <a:endParaRPr lang="en-US" altLang="ja-JP" sz="1800" dirty="0"/>
          </a:p>
          <a:p>
            <a:pPr marL="342900" indent="-342900">
              <a:buFont typeface="+mj-lt"/>
              <a:buAutoNum type="arabicPeriod"/>
            </a:pPr>
            <a:r>
              <a:rPr lang="en-US" altLang="ja-JP" sz="1800" dirty="0"/>
              <a:t>OF7 </a:t>
            </a:r>
            <a:r>
              <a:rPr lang="ja-JP" altLang="en-US" sz="1800"/>
              <a:t>は</a:t>
            </a:r>
            <a:r>
              <a:rPr lang="en-US" altLang="ja-JP" sz="1800" dirty="0"/>
              <a:t> SRC MAC = OF7:2, SHA = OF7:2, SPA = B’s IP </a:t>
            </a:r>
            <a:r>
              <a:rPr lang="ja-JP" altLang="en-US" sz="1800"/>
              <a:t>とした</a:t>
            </a:r>
            <a:r>
              <a:rPr lang="en-US" altLang="ja-JP" sz="1800" dirty="0"/>
              <a:t> seed packet </a:t>
            </a:r>
            <a:r>
              <a:rPr lang="ja-JP" altLang="en-US" sz="1800"/>
              <a:t>を</a:t>
            </a:r>
            <a:r>
              <a:rPr lang="en-US" altLang="ja-JP" sz="1800" dirty="0"/>
              <a:t> LE5 </a:t>
            </a:r>
            <a:r>
              <a:rPr lang="ja-JP" altLang="en-US" sz="1800"/>
              <a:t>越しに</a:t>
            </a:r>
            <a:r>
              <a:rPr lang="en-US" altLang="ja-JP" sz="1800" dirty="0"/>
              <a:t> D </a:t>
            </a:r>
            <a:r>
              <a:rPr lang="ja-JP" altLang="en-US" sz="1800"/>
              <a:t>へ</a:t>
            </a:r>
            <a:r>
              <a:rPr lang="en-US" altLang="ja-JP" sz="1800" dirty="0"/>
              <a:t> ARP Reply</a:t>
            </a:r>
          </a:p>
          <a:p>
            <a:pPr marL="342900" indent="-342900">
              <a:buFont typeface="+mj-lt"/>
              <a:buAutoNum type="arabicPeriod"/>
            </a:pPr>
            <a:r>
              <a:rPr lang="en-US" altLang="ja-JP" sz="1800" dirty="0"/>
              <a:t>B</a:t>
            </a:r>
            <a:r>
              <a:rPr lang="ja-JP" altLang="en-US" sz="1800"/>
              <a:t>から</a:t>
            </a:r>
            <a:r>
              <a:rPr lang="en-US" altLang="ja-JP" sz="1800" dirty="0"/>
              <a:t>D</a:t>
            </a:r>
            <a:r>
              <a:rPr lang="ja-JP" altLang="en-US" sz="1800"/>
              <a:t>への</a:t>
            </a:r>
            <a:r>
              <a:rPr lang="en-US" altLang="ja-JP" sz="1800" dirty="0"/>
              <a:t>Packet</a:t>
            </a:r>
            <a:r>
              <a:rPr lang="ja-JP" altLang="en-US" sz="1800"/>
              <a:t>は、</a:t>
            </a:r>
            <a:endParaRPr lang="en-US" altLang="ja-JP" sz="1400" dirty="0"/>
          </a:p>
          <a:p>
            <a:pPr marL="0" indent="0" algn="ctr">
              <a:buNone/>
            </a:pPr>
            <a:r>
              <a:rPr lang="en-US" altLang="ja-JP" sz="1800" dirty="0"/>
              <a:t>SRC MAC : B (Real) -(OF6</a:t>
            </a:r>
            <a:r>
              <a:rPr lang="ja-JP" altLang="en-US" sz="1800"/>
              <a:t>到着後変更</a:t>
            </a:r>
            <a:r>
              <a:rPr lang="en-US" altLang="ja-JP" sz="1800" dirty="0"/>
              <a:t>)-&gt; OF6:3 -(OF7</a:t>
            </a:r>
            <a:r>
              <a:rPr lang="ja-JP" altLang="en-US" sz="1800"/>
              <a:t>到着後変更</a:t>
            </a:r>
            <a:r>
              <a:rPr lang="en-US" altLang="ja-JP" sz="1800" dirty="0"/>
              <a:t>)-&gt; OF7:2</a:t>
            </a:r>
          </a:p>
          <a:p>
            <a:pPr marL="0" indent="0" algn="ctr">
              <a:buNone/>
            </a:pPr>
            <a:r>
              <a:rPr lang="en-US" altLang="ja-JP" sz="1800" dirty="0"/>
              <a:t>   DST MAC : OF6:2    -(OF6</a:t>
            </a:r>
            <a:r>
              <a:rPr lang="ja-JP" altLang="en-US" sz="1800"/>
              <a:t>到着後変更</a:t>
            </a:r>
            <a:r>
              <a:rPr lang="en-US" altLang="ja-JP" sz="1800" dirty="0"/>
              <a:t>)-&gt; OF7:1 -(OF7</a:t>
            </a:r>
            <a:r>
              <a:rPr lang="ja-JP" altLang="en-US" sz="1800"/>
              <a:t>到着後変更</a:t>
            </a:r>
            <a:r>
              <a:rPr lang="en-US" altLang="ja-JP" sz="1800" dirty="0"/>
              <a:t>)-&gt; D (Real)</a:t>
            </a:r>
          </a:p>
        </p:txBody>
      </p:sp>
      <p:pic>
        <p:nvPicPr>
          <p:cNvPr id="4" name="図 3" descr="スポーツゲーム, テーブル が含まれている画像&#10;&#10;自動的に生成された説明">
            <a:extLst>
              <a:ext uri="{FF2B5EF4-FFF2-40B4-BE49-F238E27FC236}">
                <a16:creationId xmlns:a16="http://schemas.microsoft.com/office/drawing/2014/main" id="{6D7C609C-9CCF-3942-9211-0500FFD6C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771" y="5058724"/>
            <a:ext cx="5280141" cy="1776730"/>
          </a:xfrm>
          <a:prstGeom prst="rect">
            <a:avLst/>
          </a:prstGeom>
        </p:spPr>
      </p:pic>
    </p:spTree>
    <p:extLst>
      <p:ext uri="{BB962C8B-B14F-4D97-AF65-F5344CB8AC3E}">
        <p14:creationId xmlns:p14="http://schemas.microsoft.com/office/powerpoint/2010/main" val="2732714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Evaluation</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8"/>
            <a:ext cx="10515600" cy="5670332"/>
          </a:xfrm>
        </p:spPr>
        <p:txBody>
          <a:bodyPr>
            <a:normAutofit/>
          </a:bodyPr>
          <a:lstStyle/>
          <a:p>
            <a:r>
              <a:rPr lang="ja-JP" altLang="en-US" sz="1800"/>
              <a:t>以下の</a:t>
            </a:r>
            <a:r>
              <a:rPr kumimoji="1" lang="en-US" altLang="ja-JP" sz="1800" dirty="0"/>
              <a:t>3</a:t>
            </a:r>
            <a:r>
              <a:rPr kumimoji="1" lang="ja-JP" altLang="en-US" sz="1800"/>
              <a:t>つの視点から評価を行った。</a:t>
            </a:r>
            <a:endParaRPr kumimoji="1" lang="en-US" altLang="ja-JP" sz="1800" dirty="0"/>
          </a:p>
          <a:p>
            <a:pPr lvl="1"/>
            <a:r>
              <a:rPr kumimoji="1" lang="en-US" altLang="ja-JP" sz="1800" dirty="0"/>
              <a:t>Path Control</a:t>
            </a:r>
          </a:p>
          <a:p>
            <a:pPr lvl="1"/>
            <a:r>
              <a:rPr lang="en-US" altLang="ja-JP" sz="1800" dirty="0"/>
              <a:t>Control Delay</a:t>
            </a:r>
          </a:p>
          <a:p>
            <a:pPr lvl="1"/>
            <a:r>
              <a:rPr kumimoji="1" lang="en-US" altLang="ja-JP" sz="1800" dirty="0"/>
              <a:t>Overhead</a:t>
            </a:r>
          </a:p>
          <a:p>
            <a:pPr lvl="1"/>
            <a:endParaRPr lang="en-US" altLang="ja-JP" sz="1800" dirty="0"/>
          </a:p>
          <a:p>
            <a:r>
              <a:rPr kumimoji="1" lang="en-US" altLang="ja-JP" sz="1800" dirty="0"/>
              <a:t>Simulation</a:t>
            </a:r>
            <a:r>
              <a:rPr kumimoji="1" lang="ja-JP" altLang="en-US" sz="1800"/>
              <a:t>と</a:t>
            </a:r>
            <a:r>
              <a:rPr lang="en-US" altLang="ja-JP" sz="1800" dirty="0"/>
              <a:t>small hybrid lab testbed</a:t>
            </a:r>
            <a:r>
              <a:rPr lang="ja-JP" altLang="en-US" sz="1800"/>
              <a:t>で試した。</a:t>
            </a:r>
            <a:endParaRPr lang="en-US" altLang="ja-JP" sz="1800" dirty="0"/>
          </a:p>
          <a:p>
            <a:r>
              <a:rPr kumimoji="1" lang="en-US" altLang="ja-JP" sz="1800" dirty="0"/>
              <a:t>Simulation</a:t>
            </a:r>
            <a:r>
              <a:rPr kumimoji="1" lang="ja-JP" altLang="en-US" sz="1800"/>
              <a:t>は</a:t>
            </a:r>
            <a:r>
              <a:rPr kumimoji="1" lang="en-US" altLang="ja-JP" sz="1800" dirty="0"/>
              <a:t>3</a:t>
            </a:r>
            <a:r>
              <a:rPr kumimoji="1" lang="ja-JP" altLang="en-US" sz="1800"/>
              <a:t>種類</a:t>
            </a:r>
            <a:r>
              <a:rPr lang="ja-JP" altLang="en-US" sz="1800"/>
              <a:t>のトポロジーで試した</a:t>
            </a:r>
            <a:endParaRPr lang="en-US" altLang="ja-JP" sz="1800" dirty="0"/>
          </a:p>
          <a:p>
            <a:pPr lvl="1"/>
            <a:r>
              <a:rPr lang="en-US" altLang="ja-JP" sz="1800" dirty="0"/>
              <a:t>Large : large-scale campus network</a:t>
            </a:r>
          </a:p>
          <a:p>
            <a:pPr lvl="1"/>
            <a:r>
              <a:rPr kumimoji="1" lang="en-US" altLang="ja-JP" sz="1800" dirty="0"/>
              <a:t>Small </a:t>
            </a:r>
            <a:r>
              <a:rPr lang="en-US" altLang="ja-JP" sz="1800" dirty="0"/>
              <a:t>: backbone network of another campus</a:t>
            </a:r>
          </a:p>
          <a:p>
            <a:pPr lvl="1"/>
            <a:r>
              <a:rPr lang="en-US" altLang="ja-JP" sz="1800" dirty="0"/>
              <a:t>Emulated : </a:t>
            </a:r>
            <a:r>
              <a:rPr lang="ja-JP" altLang="en-US" sz="1800"/>
              <a:t>ランダムに</a:t>
            </a:r>
            <a:r>
              <a:rPr lang="en-US" altLang="ja-JP" sz="1800" dirty="0"/>
              <a:t>switch</a:t>
            </a:r>
            <a:r>
              <a:rPr lang="ja-JP" altLang="en-US" sz="1800"/>
              <a:t>を置き</a:t>
            </a:r>
            <a:r>
              <a:rPr lang="en-US" altLang="ja-JP" sz="1800" dirty="0"/>
              <a:t>link</a:t>
            </a:r>
            <a:r>
              <a:rPr lang="ja-JP" altLang="en-US" sz="1800"/>
              <a:t>をはる</a:t>
            </a:r>
            <a:endParaRPr lang="en-US" altLang="ja-JP" sz="1800" dirty="0"/>
          </a:p>
          <a:p>
            <a:r>
              <a:rPr lang="ja-JP" altLang="en-US" sz="1800"/>
              <a:t>各トポロジーでいくつかの戦略を試した</a:t>
            </a:r>
            <a:endParaRPr lang="en-US" altLang="ja-JP" sz="1800" dirty="0"/>
          </a:p>
          <a:p>
            <a:pPr lvl="1"/>
            <a:r>
              <a:rPr lang="en-US" altLang="ja-JP" sz="1800" dirty="0"/>
              <a:t>Random : </a:t>
            </a:r>
            <a:r>
              <a:rPr lang="ja-JP" altLang="en-US" sz="1800"/>
              <a:t>ランダムに選んだ</a:t>
            </a:r>
            <a:r>
              <a:rPr lang="en-US" altLang="ja-JP" sz="1800" dirty="0"/>
              <a:t>switch</a:t>
            </a:r>
            <a:r>
              <a:rPr lang="ja-JP" altLang="en-US" sz="1800"/>
              <a:t>を</a:t>
            </a:r>
            <a:r>
              <a:rPr lang="en-US" altLang="ja-JP" sz="1800" dirty="0"/>
              <a:t>OpenFlow switch</a:t>
            </a:r>
            <a:r>
              <a:rPr lang="ja-JP" altLang="en-US" sz="1800"/>
              <a:t>に</a:t>
            </a:r>
            <a:endParaRPr lang="en-US" altLang="ja-JP" sz="1800" dirty="0"/>
          </a:p>
          <a:p>
            <a:pPr lvl="1"/>
            <a:r>
              <a:rPr lang="en-US" altLang="ja-JP" sz="1800" dirty="0"/>
              <a:t>Greedy : </a:t>
            </a:r>
            <a:r>
              <a:rPr lang="ja-JP" altLang="en-US" sz="1800"/>
              <a:t>次数の高い</a:t>
            </a:r>
            <a:r>
              <a:rPr lang="en-US" altLang="ja-JP" sz="1800" dirty="0"/>
              <a:t>switch</a:t>
            </a:r>
            <a:r>
              <a:rPr lang="ja-JP" altLang="en-US" sz="1800"/>
              <a:t>から順に</a:t>
            </a:r>
            <a:r>
              <a:rPr lang="en-US" altLang="ja-JP" sz="1800" dirty="0"/>
              <a:t>OpenFlow switch</a:t>
            </a:r>
            <a:r>
              <a:rPr lang="ja-JP" altLang="en-US" sz="1800"/>
              <a:t>に</a:t>
            </a:r>
            <a:endParaRPr lang="en-US" altLang="ja-JP" sz="2200" dirty="0"/>
          </a:p>
          <a:p>
            <a:r>
              <a:rPr lang="ja-JP" altLang="en-US" sz="1800"/>
              <a:t>次数に対する累積分布が右図</a:t>
            </a:r>
            <a:endParaRPr lang="en-US" altLang="ja-JP" sz="1800" dirty="0"/>
          </a:p>
        </p:txBody>
      </p:sp>
      <p:pic>
        <p:nvPicPr>
          <p:cNvPr id="5" name="図 4" descr="地図, テキスト が含まれている画像&#10;&#10;自動的に生成された説明">
            <a:extLst>
              <a:ext uri="{FF2B5EF4-FFF2-40B4-BE49-F238E27FC236}">
                <a16:creationId xmlns:a16="http://schemas.microsoft.com/office/drawing/2014/main" id="{8BE1D51D-6AA9-464C-8F8A-420380586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160" y="3559393"/>
            <a:ext cx="4655892" cy="2933481"/>
          </a:xfrm>
          <a:prstGeom prst="rect">
            <a:avLst/>
          </a:prstGeom>
        </p:spPr>
      </p:pic>
      <p:pic>
        <p:nvPicPr>
          <p:cNvPr id="7" name="図 6" descr="スクリーンショットの画面&#10;&#10;自動的に生成された説明">
            <a:extLst>
              <a:ext uri="{FF2B5EF4-FFF2-40B4-BE49-F238E27FC236}">
                <a16:creationId xmlns:a16="http://schemas.microsoft.com/office/drawing/2014/main" id="{B4178A6D-A10B-6348-AACF-82DD6944F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213" y="2209628"/>
            <a:ext cx="5879787" cy="1214045"/>
          </a:xfrm>
          <a:prstGeom prst="rect">
            <a:avLst/>
          </a:prstGeom>
        </p:spPr>
      </p:pic>
    </p:spTree>
    <p:extLst>
      <p:ext uri="{BB962C8B-B14F-4D97-AF65-F5344CB8AC3E}">
        <p14:creationId xmlns:p14="http://schemas.microsoft.com/office/powerpoint/2010/main" val="211420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Path Control</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8"/>
            <a:ext cx="10515600" cy="5544207"/>
          </a:xfrm>
        </p:spPr>
        <p:txBody>
          <a:bodyPr>
            <a:normAutofit/>
          </a:bodyPr>
          <a:lstStyle/>
          <a:p>
            <a:r>
              <a:rPr kumimoji="1" lang="en-US" altLang="ja-JP" sz="1800" dirty="0"/>
              <a:t>Random Placement</a:t>
            </a:r>
          </a:p>
          <a:p>
            <a:pPr lvl="1"/>
            <a:r>
              <a:rPr kumimoji="1" lang="en-US" altLang="ja-JP" sz="1800" dirty="0"/>
              <a:t>40%</a:t>
            </a:r>
            <a:r>
              <a:rPr kumimoji="1" lang="ja-JP" altLang="en-US" sz="1800"/>
              <a:t>の</a:t>
            </a:r>
            <a:r>
              <a:rPr kumimoji="1" lang="en-US" altLang="ja-JP" sz="1800" dirty="0"/>
              <a:t>OF</a:t>
            </a:r>
            <a:r>
              <a:rPr kumimoji="1" lang="ja-JP" altLang="en-US" sz="1800"/>
              <a:t>で</a:t>
            </a:r>
            <a:r>
              <a:rPr kumimoji="1" lang="en-US" altLang="ja-JP" sz="1800" dirty="0"/>
              <a:t>60%</a:t>
            </a:r>
            <a:r>
              <a:rPr kumimoji="1" lang="ja-JP" altLang="en-US" sz="1800"/>
              <a:t>の</a:t>
            </a:r>
            <a:r>
              <a:rPr lang="en-US" altLang="ja-JP" sz="1800" dirty="0"/>
              <a:t>Path Update</a:t>
            </a:r>
          </a:p>
          <a:p>
            <a:pPr lvl="1"/>
            <a:r>
              <a:rPr kumimoji="1" lang="en-US" altLang="ja-JP" sz="1800" dirty="0"/>
              <a:t>40%</a:t>
            </a:r>
            <a:r>
              <a:rPr kumimoji="1" lang="ja-JP" altLang="en-US" sz="1800"/>
              <a:t>の</a:t>
            </a:r>
            <a:r>
              <a:rPr kumimoji="1" lang="en-US" altLang="ja-JP" sz="1800" dirty="0"/>
              <a:t>OF</a:t>
            </a:r>
            <a:r>
              <a:rPr kumimoji="1" lang="ja-JP" altLang="en-US" sz="1800"/>
              <a:t>で</a:t>
            </a:r>
            <a:r>
              <a:rPr kumimoji="1" lang="en-US" altLang="ja-JP" sz="1800" dirty="0"/>
              <a:t>80%</a:t>
            </a:r>
            <a:r>
              <a:rPr lang="ja-JP" altLang="en-US" sz="1800"/>
              <a:t>の</a:t>
            </a:r>
            <a:r>
              <a:rPr lang="en-US" altLang="ja-JP" sz="1800" dirty="0"/>
              <a:t>Link</a:t>
            </a:r>
            <a:r>
              <a:rPr lang="ja-JP" altLang="en-US" sz="1800"/>
              <a:t>使用可能</a:t>
            </a:r>
            <a:endParaRPr lang="en-US" altLang="ja-JP" sz="1800" dirty="0"/>
          </a:p>
          <a:p>
            <a:pPr lvl="1"/>
            <a:r>
              <a:rPr kumimoji="1" lang="en-US" altLang="ja-JP" sz="1800" dirty="0"/>
              <a:t>20%</a:t>
            </a:r>
            <a:r>
              <a:rPr kumimoji="1" lang="ja-JP" altLang="en-US" sz="1800"/>
              <a:t>の</a:t>
            </a:r>
            <a:r>
              <a:rPr kumimoji="1" lang="en-US" altLang="ja-JP" sz="1800" dirty="0"/>
              <a:t>OF</a:t>
            </a:r>
            <a:r>
              <a:rPr kumimoji="1" lang="ja-JP" altLang="en-US" sz="1800"/>
              <a:t>で</a:t>
            </a:r>
            <a:r>
              <a:rPr kumimoji="1" lang="en-US" altLang="ja-JP" sz="1800" dirty="0"/>
              <a:t>75%</a:t>
            </a:r>
            <a:r>
              <a:rPr kumimoji="1" lang="ja-JP" altLang="en-US" sz="1800"/>
              <a:t>の</a:t>
            </a:r>
            <a:r>
              <a:rPr kumimoji="1" lang="en-US" altLang="ja-JP" sz="1800" dirty="0"/>
              <a:t>switch</a:t>
            </a:r>
            <a:r>
              <a:rPr kumimoji="1" lang="ja-JP" altLang="en-US" sz="1800"/>
              <a:t>をコントロール可</a:t>
            </a:r>
            <a:r>
              <a:rPr kumimoji="1" lang="en-US" altLang="ja-JP" sz="1800" dirty="0"/>
              <a:t>*</a:t>
            </a:r>
          </a:p>
          <a:p>
            <a:endParaRPr kumimoji="1" lang="en-US" altLang="ja-JP" sz="1800" dirty="0"/>
          </a:p>
          <a:p>
            <a:r>
              <a:rPr kumimoji="1" lang="en-US" altLang="ja-JP" sz="1800" dirty="0"/>
              <a:t>Greedy Placement</a:t>
            </a:r>
          </a:p>
          <a:p>
            <a:pPr lvl="1"/>
            <a:r>
              <a:rPr kumimoji="1" lang="en-US" altLang="ja-JP" sz="1800" dirty="0"/>
              <a:t>20%</a:t>
            </a:r>
            <a:r>
              <a:rPr kumimoji="1" lang="ja-JP" altLang="en-US" sz="1800"/>
              <a:t>の</a:t>
            </a:r>
            <a:r>
              <a:rPr kumimoji="1" lang="en-US" altLang="ja-JP" sz="1800" dirty="0"/>
              <a:t>OF</a:t>
            </a:r>
            <a:r>
              <a:rPr kumimoji="1" lang="ja-JP" altLang="en-US" sz="1800"/>
              <a:t>で</a:t>
            </a:r>
            <a:r>
              <a:rPr kumimoji="1" lang="en-US" altLang="ja-JP" sz="1800" dirty="0"/>
              <a:t>100%</a:t>
            </a:r>
            <a:r>
              <a:rPr kumimoji="1" lang="ja-JP" altLang="en-US" sz="1800"/>
              <a:t>の</a:t>
            </a:r>
            <a:r>
              <a:rPr kumimoji="1" lang="en-US" altLang="ja-JP" sz="1800" dirty="0"/>
              <a:t>Path Update</a:t>
            </a:r>
          </a:p>
          <a:p>
            <a:pPr lvl="1"/>
            <a:r>
              <a:rPr lang="en-US" altLang="ja-JP" sz="1800" dirty="0"/>
              <a:t>20%</a:t>
            </a:r>
            <a:r>
              <a:rPr lang="ja-JP" altLang="en-US" sz="1800"/>
              <a:t>の</a:t>
            </a:r>
            <a:r>
              <a:rPr lang="en-US" altLang="ja-JP" sz="1800" dirty="0"/>
              <a:t>OF</a:t>
            </a:r>
            <a:r>
              <a:rPr lang="ja-JP" altLang="en-US" sz="1800"/>
              <a:t>で</a:t>
            </a:r>
            <a:r>
              <a:rPr lang="en-US" altLang="ja-JP" sz="1800" dirty="0"/>
              <a:t>100%</a:t>
            </a:r>
            <a:r>
              <a:rPr lang="ja-JP" altLang="en-US" sz="1800"/>
              <a:t>の</a:t>
            </a:r>
            <a:r>
              <a:rPr lang="en-US" altLang="ja-JP" sz="1800" dirty="0"/>
              <a:t>Link</a:t>
            </a:r>
            <a:r>
              <a:rPr lang="ja-JP" altLang="en-US" sz="1800"/>
              <a:t>使用可能</a:t>
            </a:r>
            <a:endParaRPr lang="en-US" altLang="ja-JP" sz="1800" dirty="0"/>
          </a:p>
          <a:p>
            <a:pPr lvl="1"/>
            <a:r>
              <a:rPr kumimoji="1" lang="en-US" altLang="ja-JP" sz="1800" dirty="0"/>
              <a:t>20%</a:t>
            </a:r>
            <a:r>
              <a:rPr kumimoji="1" lang="ja-JP" altLang="en-US" sz="1800"/>
              <a:t>の</a:t>
            </a:r>
            <a:r>
              <a:rPr kumimoji="1" lang="en-US" altLang="ja-JP" sz="1800" dirty="0"/>
              <a:t>OF</a:t>
            </a:r>
            <a:r>
              <a:rPr kumimoji="1" lang="ja-JP" altLang="en-US" sz="1800"/>
              <a:t>で約</a:t>
            </a:r>
            <a:r>
              <a:rPr lang="en-US" altLang="ja-JP" sz="1800" dirty="0"/>
              <a:t>100%</a:t>
            </a:r>
            <a:r>
              <a:rPr lang="ja-JP" altLang="en-US" sz="1800"/>
              <a:t>の</a:t>
            </a:r>
            <a:r>
              <a:rPr lang="en-US" altLang="ja-JP" sz="1800" dirty="0"/>
              <a:t>switch</a:t>
            </a:r>
            <a:r>
              <a:rPr lang="ja-JP" altLang="en-US" sz="1800"/>
              <a:t>をコントロール可</a:t>
            </a:r>
            <a:r>
              <a:rPr lang="en-US" altLang="ja-JP" sz="1800" dirty="0"/>
              <a:t>*</a:t>
            </a:r>
          </a:p>
          <a:p>
            <a:pPr lvl="1"/>
            <a:endParaRPr kumimoji="1" lang="en-US" altLang="ja-JP" sz="1800" dirty="0"/>
          </a:p>
          <a:p>
            <a:pPr lvl="1"/>
            <a:endParaRPr lang="en-US" altLang="ja-JP" sz="1800" dirty="0"/>
          </a:p>
          <a:p>
            <a:pPr lvl="1"/>
            <a:endParaRPr lang="en-US" altLang="ja-JP" sz="1800" dirty="0"/>
          </a:p>
          <a:p>
            <a:pPr lvl="1"/>
            <a:endParaRPr lang="en-US" altLang="ja-JP" sz="1800" dirty="0"/>
          </a:p>
          <a:p>
            <a:pPr lvl="1"/>
            <a:endParaRPr lang="en-US" altLang="ja-JP" sz="1800" dirty="0"/>
          </a:p>
          <a:p>
            <a:pPr marL="0" indent="0">
              <a:buNone/>
            </a:pPr>
            <a:r>
              <a:rPr kumimoji="1" lang="en-US" altLang="ja-JP" sz="1400" dirty="0"/>
              <a:t>(*) </a:t>
            </a:r>
            <a:r>
              <a:rPr kumimoji="1" lang="ja-JP" altLang="en-US" sz="1400"/>
              <a:t>（</a:t>
            </a:r>
            <a:r>
              <a:rPr kumimoji="1" lang="en-US" altLang="ja-JP" sz="1400" dirty="0"/>
              <a:t>c</a:t>
            </a:r>
            <a:r>
              <a:rPr kumimoji="1" lang="ja-JP" altLang="en-US" sz="1400"/>
              <a:t>）</a:t>
            </a:r>
            <a:r>
              <a:rPr kumimoji="1" lang="en-US" altLang="ja-JP" sz="1400" dirty="0"/>
              <a:t> </a:t>
            </a:r>
            <a:r>
              <a:rPr kumimoji="1" lang="ja-JP" altLang="en-US" sz="1400"/>
              <a:t>のグラフの</a:t>
            </a:r>
            <a:r>
              <a:rPr kumimoji="1" lang="en-US" altLang="ja-JP" sz="1400" dirty="0"/>
              <a:t>Large</a:t>
            </a:r>
            <a:r>
              <a:rPr kumimoji="1" lang="ja-JP" altLang="en-US" sz="1400"/>
              <a:t>の挙動は</a:t>
            </a:r>
            <a:r>
              <a:rPr lang="ja-JP" altLang="en-US" sz="1400"/>
              <a:t>少し</a:t>
            </a:r>
            <a:r>
              <a:rPr kumimoji="1" lang="ja-JP" altLang="en-US" sz="1400"/>
              <a:t>特殊。</a:t>
            </a:r>
            <a:endParaRPr lang="en-US" altLang="ja-JP" sz="1400" dirty="0"/>
          </a:p>
          <a:p>
            <a:pPr marL="0" indent="0">
              <a:buNone/>
            </a:pPr>
            <a:r>
              <a:rPr kumimoji="1" lang="en-US" altLang="ja-JP" sz="1400" dirty="0"/>
              <a:t>Large Topology</a:t>
            </a:r>
            <a:r>
              <a:rPr kumimoji="1" lang="ja-JP" altLang="en-US" sz="1400"/>
              <a:t>ではそもそも次数が</a:t>
            </a:r>
            <a:r>
              <a:rPr kumimoji="1" lang="en-US" altLang="ja-JP" sz="1400" dirty="0"/>
              <a:t>1</a:t>
            </a:r>
            <a:r>
              <a:rPr kumimoji="1" lang="ja-JP" altLang="en-US" sz="1400"/>
              <a:t>のものが多い。（前頁）</a:t>
            </a:r>
            <a:endParaRPr kumimoji="1" lang="en-US" altLang="ja-JP" sz="1400" dirty="0"/>
          </a:p>
          <a:p>
            <a:pPr marL="0" indent="0">
              <a:buNone/>
            </a:pPr>
            <a:endParaRPr kumimoji="1" lang="en-US" altLang="ja-JP" sz="14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2869324" y="1345324"/>
            <a:ext cx="184731" cy="369332"/>
          </a:xfrm>
          <a:prstGeom prst="rect">
            <a:avLst/>
          </a:prstGeom>
          <a:noFill/>
        </p:spPr>
        <p:txBody>
          <a:bodyPr wrap="none" rtlCol="0">
            <a:spAutoFit/>
          </a:bodyPr>
          <a:lstStyle/>
          <a:p>
            <a:endParaRPr kumimoji="1" lang="ja-JP" altLang="en-US"/>
          </a:p>
        </p:txBody>
      </p:sp>
      <p:pic>
        <p:nvPicPr>
          <p:cNvPr id="6" name="図 5" descr="パソコンの画面&#10;&#10;自動的に生成された説明">
            <a:extLst>
              <a:ext uri="{FF2B5EF4-FFF2-40B4-BE49-F238E27FC236}">
                <a16:creationId xmlns:a16="http://schemas.microsoft.com/office/drawing/2014/main" id="{33D5AB83-54EE-114F-ABC3-6E51763E6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266" y="2130549"/>
            <a:ext cx="6299200" cy="1485900"/>
          </a:xfrm>
          <a:prstGeom prst="rect">
            <a:avLst/>
          </a:prstGeom>
        </p:spPr>
      </p:pic>
      <p:pic>
        <p:nvPicPr>
          <p:cNvPr id="8" name="図 7" descr="パソコンの画面&#10;&#10;自動的に生成された説明">
            <a:extLst>
              <a:ext uri="{FF2B5EF4-FFF2-40B4-BE49-F238E27FC236}">
                <a16:creationId xmlns:a16="http://schemas.microsoft.com/office/drawing/2014/main" id="{A58FA409-F88B-D54B-9F3F-0B4A59530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916" y="4207827"/>
            <a:ext cx="6311900" cy="1485900"/>
          </a:xfrm>
          <a:prstGeom prst="rect">
            <a:avLst/>
          </a:prstGeom>
        </p:spPr>
      </p:pic>
      <p:sp>
        <p:nvSpPr>
          <p:cNvPr id="5" name="テキスト ボックス 4">
            <a:extLst>
              <a:ext uri="{FF2B5EF4-FFF2-40B4-BE49-F238E27FC236}">
                <a16:creationId xmlns:a16="http://schemas.microsoft.com/office/drawing/2014/main" id="{6707E50A-C30A-DE43-ADC1-0E452664B772}"/>
              </a:ext>
            </a:extLst>
          </p:cNvPr>
          <p:cNvSpPr txBox="1"/>
          <p:nvPr/>
        </p:nvSpPr>
        <p:spPr>
          <a:xfrm>
            <a:off x="7840475" y="1714656"/>
            <a:ext cx="2014782" cy="369332"/>
          </a:xfrm>
          <a:prstGeom prst="rect">
            <a:avLst/>
          </a:prstGeom>
          <a:noFill/>
        </p:spPr>
        <p:txBody>
          <a:bodyPr wrap="none" rtlCol="0">
            <a:spAutoFit/>
          </a:bodyPr>
          <a:lstStyle/>
          <a:p>
            <a:r>
              <a:rPr lang="en-US" altLang="ja-JP" dirty="0"/>
              <a:t>Random Placement</a:t>
            </a:r>
            <a:endParaRPr kumimoji="1" lang="ja-JP" altLang="en-US"/>
          </a:p>
        </p:txBody>
      </p:sp>
      <p:sp>
        <p:nvSpPr>
          <p:cNvPr id="9" name="テキスト ボックス 8">
            <a:extLst>
              <a:ext uri="{FF2B5EF4-FFF2-40B4-BE49-F238E27FC236}">
                <a16:creationId xmlns:a16="http://schemas.microsoft.com/office/drawing/2014/main" id="{73C0D496-5541-F04B-94A4-224221C75B8A}"/>
              </a:ext>
            </a:extLst>
          </p:cNvPr>
          <p:cNvSpPr txBox="1"/>
          <p:nvPr/>
        </p:nvSpPr>
        <p:spPr>
          <a:xfrm>
            <a:off x="7893277" y="3791934"/>
            <a:ext cx="1909177" cy="369332"/>
          </a:xfrm>
          <a:prstGeom prst="rect">
            <a:avLst/>
          </a:prstGeom>
          <a:noFill/>
        </p:spPr>
        <p:txBody>
          <a:bodyPr wrap="none" rtlCol="0">
            <a:spAutoFit/>
          </a:bodyPr>
          <a:lstStyle/>
          <a:p>
            <a:r>
              <a:rPr lang="en-US" altLang="ja-JP" dirty="0"/>
              <a:t>Greedy Placement</a:t>
            </a:r>
            <a:endParaRPr kumimoji="1" lang="ja-JP" altLang="en-US"/>
          </a:p>
        </p:txBody>
      </p:sp>
    </p:spTree>
    <p:extLst>
      <p:ext uri="{BB962C8B-B14F-4D97-AF65-F5344CB8AC3E}">
        <p14:creationId xmlns:p14="http://schemas.microsoft.com/office/powerpoint/2010/main" val="366680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lang="en-US" altLang="ja-JP" sz="3200" dirty="0"/>
              <a:t>Control Delay</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ja-JP" altLang="en-US" sz="1800"/>
              <a:t>新しい</a:t>
            </a:r>
            <a:r>
              <a:rPr lang="en-US" altLang="ja-JP" sz="1800" dirty="0"/>
              <a:t>stable path</a:t>
            </a:r>
            <a:r>
              <a:rPr lang="ja-JP" altLang="en-US" sz="1800"/>
              <a:t>に</a:t>
            </a:r>
            <a:r>
              <a:rPr lang="en-US" altLang="ja-JP" sz="1800" dirty="0"/>
              <a:t>update</a:t>
            </a:r>
            <a:r>
              <a:rPr lang="ja-JP" altLang="en-US" sz="1800"/>
              <a:t>するためにかかる時間</a:t>
            </a:r>
            <a:endParaRPr lang="en-US" altLang="ja-JP" sz="1800" dirty="0"/>
          </a:p>
          <a:p>
            <a:pPr lvl="1"/>
            <a:r>
              <a:rPr lang="ja-JP" altLang="en-US" sz="1800"/>
              <a:t>最初の</a:t>
            </a:r>
            <a:r>
              <a:rPr lang="en-US" altLang="ja-JP" sz="1800" dirty="0"/>
              <a:t>seed packet</a:t>
            </a:r>
            <a:r>
              <a:rPr lang="ja-JP" altLang="en-US" sz="1800"/>
              <a:t>を投げてから、最初の</a:t>
            </a:r>
            <a:r>
              <a:rPr lang="en-US" altLang="ja-JP" sz="1800" dirty="0"/>
              <a:t>data packet</a:t>
            </a:r>
            <a:r>
              <a:rPr lang="ja-JP" altLang="en-US" sz="1800"/>
              <a:t>が新しい</a:t>
            </a:r>
            <a:r>
              <a:rPr lang="en-US" altLang="ja-JP" sz="1800" dirty="0"/>
              <a:t>path</a:t>
            </a:r>
            <a:r>
              <a:rPr lang="ja-JP" altLang="en-US" sz="1800"/>
              <a:t>を通るまでにかかる時間。</a:t>
            </a:r>
            <a:endParaRPr lang="en-US" altLang="ja-JP" sz="1800" dirty="0"/>
          </a:p>
          <a:p>
            <a:r>
              <a:rPr lang="ja-JP" altLang="en-US" sz="1800"/>
              <a:t>これは</a:t>
            </a:r>
            <a:r>
              <a:rPr lang="en-US" altLang="ja-JP" sz="1800" dirty="0"/>
              <a:t>lab </a:t>
            </a:r>
            <a:r>
              <a:rPr lang="ja-JP" altLang="en-US" sz="1800"/>
              <a:t>の</a:t>
            </a:r>
            <a:r>
              <a:rPr lang="en-US" altLang="ja-JP" sz="1800" dirty="0"/>
              <a:t> testbed</a:t>
            </a:r>
            <a:r>
              <a:rPr lang="ja-JP" altLang="en-US" sz="1800"/>
              <a:t>で実行した。</a:t>
            </a:r>
            <a:endParaRPr lang="en-US" altLang="ja-JP" sz="1800" dirty="0"/>
          </a:p>
          <a:p>
            <a:pPr lvl="1"/>
            <a:r>
              <a:rPr lang="en-US" altLang="ja-JP" sz="1800" dirty="0"/>
              <a:t>8 Dell server + 5 Cisco Catalyst legacy switches + 2 </a:t>
            </a:r>
            <a:r>
              <a:rPr lang="en-US" altLang="ja-JP" sz="1800" dirty="0" err="1"/>
              <a:t>iwNetworks</a:t>
            </a:r>
            <a:r>
              <a:rPr lang="en-US" altLang="ja-JP" sz="1800" dirty="0"/>
              <a:t> OpenFlow switches</a:t>
            </a:r>
          </a:p>
          <a:p>
            <a:pPr lvl="1"/>
            <a:endParaRPr lang="en-US" altLang="ja-JP" sz="1800" dirty="0"/>
          </a:p>
          <a:p>
            <a:r>
              <a:rPr lang="ja-JP" altLang="en-US" sz="1800"/>
              <a:t>右</a:t>
            </a:r>
            <a:r>
              <a:rPr lang="en-US" altLang="ja-JP" sz="1800" dirty="0"/>
              <a:t>: Data Rate</a:t>
            </a:r>
            <a:r>
              <a:rPr lang="ja-JP" altLang="en-US" sz="1800"/>
              <a:t>を変更しても</a:t>
            </a:r>
            <a:r>
              <a:rPr lang="en-US" altLang="ja-JP" sz="1800" dirty="0"/>
              <a:t> Path Update</a:t>
            </a:r>
            <a:r>
              <a:rPr lang="ja-JP" altLang="en-US" sz="1800"/>
              <a:t>にかかる時間はかなり小さい。</a:t>
            </a:r>
            <a:endParaRPr lang="en-US" altLang="ja-JP" sz="1800" dirty="0"/>
          </a:p>
          <a:p>
            <a:r>
              <a:rPr lang="ja-JP" altLang="en-US" sz="1800"/>
              <a:t>左</a:t>
            </a:r>
            <a:r>
              <a:rPr lang="en-US" altLang="ja-JP" sz="1800" dirty="0"/>
              <a:t>: update</a:t>
            </a:r>
            <a:r>
              <a:rPr lang="ja-JP" altLang="en-US" sz="1800"/>
              <a:t>が必要な</a:t>
            </a:r>
            <a:r>
              <a:rPr lang="en-US" altLang="ja-JP" sz="1800" dirty="0" err="1"/>
              <a:t>subpath</a:t>
            </a:r>
            <a:r>
              <a:rPr lang="ja-JP" altLang="en-US" sz="1800"/>
              <a:t>の数を変更しても遅延時間はかなり小さい。</a:t>
            </a:r>
            <a:endParaRPr lang="en-US" altLang="ja-JP" sz="1800" dirty="0"/>
          </a:p>
          <a:p>
            <a:endParaRPr lang="en-US" altLang="ja-JP" sz="18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2869324" y="1345324"/>
            <a:ext cx="184731" cy="369332"/>
          </a:xfrm>
          <a:prstGeom prst="rect">
            <a:avLst/>
          </a:prstGeom>
          <a:noFill/>
        </p:spPr>
        <p:txBody>
          <a:bodyPr wrap="none" rtlCol="0">
            <a:spAutoFit/>
          </a:bodyPr>
          <a:lstStyle/>
          <a:p>
            <a:endParaRPr kumimoji="1" lang="ja-JP" altLang="en-US"/>
          </a:p>
        </p:txBody>
      </p:sp>
      <p:pic>
        <p:nvPicPr>
          <p:cNvPr id="6" name="図 5" descr="座る, 駐車, 時計 が含まれている画像&#10;&#10;自動的に生成された説明">
            <a:extLst>
              <a:ext uri="{FF2B5EF4-FFF2-40B4-BE49-F238E27FC236}">
                <a16:creationId xmlns:a16="http://schemas.microsoft.com/office/drawing/2014/main" id="{9671D572-CD2C-D743-B84F-D3BD66557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446" y="4223186"/>
            <a:ext cx="7537108" cy="2308664"/>
          </a:xfrm>
          <a:prstGeom prst="rect">
            <a:avLst/>
          </a:prstGeom>
        </p:spPr>
      </p:pic>
    </p:spTree>
    <p:extLst>
      <p:ext uri="{BB962C8B-B14F-4D97-AF65-F5344CB8AC3E}">
        <p14:creationId xmlns:p14="http://schemas.microsoft.com/office/powerpoint/2010/main" val="253192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lang="en-US" altLang="ja-JP" sz="3200" dirty="0"/>
              <a:t>Overhead</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a:t>Data Delay</a:t>
            </a:r>
          </a:p>
          <a:p>
            <a:pPr lvl="1"/>
            <a:r>
              <a:rPr lang="en-US" altLang="ja-JP" sz="1800" dirty="0"/>
              <a:t>OpenFlow switch</a:t>
            </a:r>
            <a:r>
              <a:rPr lang="ja-JP" altLang="en-US" sz="1800"/>
              <a:t>による</a:t>
            </a:r>
            <a:r>
              <a:rPr lang="en-US" altLang="ja-JP" sz="1800" dirty="0"/>
              <a:t>packet</a:t>
            </a:r>
            <a:r>
              <a:rPr lang="ja-JP" altLang="en-US" sz="1800"/>
              <a:t>の書き換えなどによる、</a:t>
            </a:r>
            <a:r>
              <a:rPr lang="en-US" altLang="ja-JP" sz="1800" dirty="0"/>
              <a:t>application</a:t>
            </a:r>
            <a:r>
              <a:rPr lang="ja-JP" altLang="en-US" sz="1800"/>
              <a:t>トラフィックへの追加の遅延</a:t>
            </a:r>
            <a:endParaRPr lang="en-US" altLang="ja-JP" sz="1800" dirty="0"/>
          </a:p>
          <a:p>
            <a:pPr lvl="1"/>
            <a:r>
              <a:rPr lang="ja-JP" altLang="en-US" sz="1800"/>
              <a:t>図のように</a:t>
            </a:r>
            <a:r>
              <a:rPr lang="en-US" altLang="ja-JP" sz="1800" dirty="0"/>
              <a:t>5 server</a:t>
            </a:r>
            <a:r>
              <a:rPr lang="ja-JP" altLang="en-US" sz="1800"/>
              <a:t>を</a:t>
            </a:r>
            <a:r>
              <a:rPr lang="en-US" altLang="ja-JP" sz="1800" dirty="0"/>
              <a:t>1 </a:t>
            </a:r>
            <a:r>
              <a:rPr lang="en-US" altLang="ja-JP" sz="1800" dirty="0" err="1"/>
              <a:t>iwNetwork</a:t>
            </a:r>
            <a:r>
              <a:rPr lang="en-US" altLang="ja-JP" sz="1800" dirty="0"/>
              <a:t> OpenFlow switch</a:t>
            </a:r>
            <a:r>
              <a:rPr lang="ja-JP" altLang="en-US" sz="1800"/>
              <a:t>に、</a:t>
            </a:r>
            <a:r>
              <a:rPr lang="en-US" altLang="ja-JP" sz="1800" dirty="0"/>
              <a:t>1Gbps Ethernet x4 (Server</a:t>
            </a:r>
            <a:r>
              <a:rPr lang="ja-JP" altLang="en-US" sz="1800"/>
              <a:t>毎</a:t>
            </a:r>
            <a:r>
              <a:rPr lang="en-US" altLang="ja-JP" sz="1800" dirty="0"/>
              <a:t>)</a:t>
            </a:r>
            <a:r>
              <a:rPr lang="ja-JP" altLang="en-US" sz="1800"/>
              <a:t>で接続する。</a:t>
            </a:r>
            <a:endParaRPr lang="en-US" altLang="ja-JP" sz="1800" dirty="0"/>
          </a:p>
          <a:p>
            <a:pPr lvl="1"/>
            <a:r>
              <a:rPr lang="en-US" altLang="ja-JP" sz="1800" dirty="0"/>
              <a:t>Sender x2, Receiver x2</a:t>
            </a:r>
            <a:r>
              <a:rPr lang="ja-JP" altLang="en-US" sz="1800"/>
              <a:t>で通信をする。</a:t>
            </a:r>
            <a:r>
              <a:rPr lang="en-US" altLang="ja-JP" sz="1800" dirty="0"/>
              <a:t> Switch</a:t>
            </a:r>
            <a:r>
              <a:rPr lang="ja-JP" altLang="en-US" sz="1800"/>
              <a:t>から見ると、</a:t>
            </a:r>
            <a:r>
              <a:rPr lang="en-US" altLang="ja-JP" sz="1800" dirty="0"/>
              <a:t>10Gbps</a:t>
            </a:r>
            <a:r>
              <a:rPr lang="ja-JP" altLang="en-US" sz="1800"/>
              <a:t>のトラフィックが流れることになる。</a:t>
            </a:r>
            <a:endParaRPr lang="en-US" altLang="ja-JP" sz="1800" dirty="0"/>
          </a:p>
          <a:p>
            <a:pPr lvl="1"/>
            <a:r>
              <a:rPr lang="ja-JP" altLang="en-US" sz="1800"/>
              <a:t>各</a:t>
            </a:r>
            <a:r>
              <a:rPr lang="en-US" altLang="ja-JP" sz="1800" dirty="0"/>
              <a:t>Server</a:t>
            </a:r>
            <a:r>
              <a:rPr lang="ja-JP" altLang="en-US" sz="1800"/>
              <a:t>は自身へ帰ってくるトラフィックを流して測定する。（</a:t>
            </a:r>
            <a:r>
              <a:rPr lang="en-US" altLang="ja-JP" sz="1800" dirty="0"/>
              <a:t>PF_RING</a:t>
            </a:r>
            <a:r>
              <a:rPr lang="ja-JP" altLang="en-US" sz="1800"/>
              <a:t>なるもので測定したらしい）</a:t>
            </a:r>
            <a:endParaRPr lang="en-US" altLang="ja-JP" sz="2200" dirty="0"/>
          </a:p>
          <a:p>
            <a:r>
              <a:rPr lang="ja-JP" altLang="en-US" sz="1800"/>
              <a:t>結果が左図</a:t>
            </a:r>
            <a:endParaRPr lang="en-US" altLang="ja-JP" sz="1800" dirty="0"/>
          </a:p>
          <a:p>
            <a:pPr lvl="1"/>
            <a:r>
              <a:rPr lang="en-US" altLang="ja-JP" sz="1800" dirty="0"/>
              <a:t>CPU</a:t>
            </a:r>
            <a:r>
              <a:rPr lang="ja-JP" altLang="en-US" sz="1800"/>
              <a:t>負荷が低い場合（</a:t>
            </a:r>
            <a:r>
              <a:rPr lang="en-US" altLang="ja-JP" sz="1800" dirty="0"/>
              <a:t>low</a:t>
            </a:r>
            <a:r>
              <a:rPr lang="ja-JP" altLang="en-US" sz="1800"/>
              <a:t>）と高い場合（</a:t>
            </a:r>
            <a:r>
              <a:rPr lang="en-US" altLang="ja-JP" sz="1800" dirty="0"/>
              <a:t>high, 99%</a:t>
            </a:r>
            <a:r>
              <a:rPr lang="ja-JP" altLang="en-US" sz="1800"/>
              <a:t>）</a:t>
            </a:r>
            <a:endParaRPr lang="en-US" altLang="ja-JP" sz="1800" dirty="0"/>
          </a:p>
          <a:p>
            <a:pPr lvl="1"/>
            <a:r>
              <a:rPr lang="en-US" altLang="ja-JP" sz="1800" dirty="0"/>
              <a:t>CPU</a:t>
            </a:r>
            <a:r>
              <a:rPr lang="ja-JP" altLang="en-US" sz="1800"/>
              <a:t>負荷が高い場合であっても、</a:t>
            </a:r>
            <a:r>
              <a:rPr lang="en-US" altLang="ja-JP" sz="1800" dirty="0"/>
              <a:t>Packet Rewrite</a:t>
            </a:r>
            <a:r>
              <a:rPr lang="ja-JP" altLang="en-US" sz="1800"/>
              <a:t>は無視できるくらい小さい遅延で済む。</a:t>
            </a:r>
            <a:endParaRPr lang="en-US" altLang="ja-JP" sz="1800" dirty="0"/>
          </a:p>
          <a:p>
            <a:pPr lvl="1"/>
            <a:r>
              <a:rPr lang="ja-JP" altLang="en-US" sz="1800"/>
              <a:t>この結果は他の論文の内容とも一致する（らしい）</a:t>
            </a:r>
            <a:endParaRPr lang="en-US" altLang="ja-JP" sz="18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2869324" y="1345324"/>
            <a:ext cx="184731" cy="369332"/>
          </a:xfrm>
          <a:prstGeom prst="rect">
            <a:avLst/>
          </a:prstGeom>
          <a:noFill/>
        </p:spPr>
        <p:txBody>
          <a:bodyPr wrap="none" rtlCol="0">
            <a:spAutoFit/>
          </a:bodyPr>
          <a:lstStyle/>
          <a:p>
            <a:endParaRPr kumimoji="1" lang="ja-JP" altLang="en-US"/>
          </a:p>
        </p:txBody>
      </p:sp>
      <p:pic>
        <p:nvPicPr>
          <p:cNvPr id="6" name="図 5">
            <a:extLst>
              <a:ext uri="{FF2B5EF4-FFF2-40B4-BE49-F238E27FC236}">
                <a16:creationId xmlns:a16="http://schemas.microsoft.com/office/drawing/2014/main" id="{5F4D60AE-D93F-2242-84A2-0996A941A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882" y="4302278"/>
            <a:ext cx="6800236" cy="2420796"/>
          </a:xfrm>
          <a:prstGeom prst="rect">
            <a:avLst/>
          </a:prstGeom>
        </p:spPr>
      </p:pic>
    </p:spTree>
    <p:extLst>
      <p:ext uri="{BB962C8B-B14F-4D97-AF65-F5344CB8AC3E}">
        <p14:creationId xmlns:p14="http://schemas.microsoft.com/office/powerpoint/2010/main" val="2541863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lang="en-US" altLang="ja-JP" sz="3200" dirty="0"/>
              <a:t>Overhead</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8"/>
            <a:ext cx="10515600" cy="5670331"/>
          </a:xfrm>
        </p:spPr>
        <p:txBody>
          <a:bodyPr>
            <a:normAutofit/>
          </a:bodyPr>
          <a:lstStyle/>
          <a:p>
            <a:r>
              <a:rPr lang="en-US" altLang="ja-JP" sz="1800" dirty="0"/>
              <a:t>CPU and memory overhead</a:t>
            </a:r>
          </a:p>
          <a:p>
            <a:pPr lvl="1"/>
            <a:r>
              <a:rPr lang="en-US" altLang="ja-JP" sz="1800" dirty="0"/>
              <a:t>OpenFlow switch</a:t>
            </a:r>
            <a:r>
              <a:rPr lang="ja-JP" altLang="en-US" sz="1800"/>
              <a:t>からの</a:t>
            </a:r>
            <a:r>
              <a:rPr lang="en-US" altLang="ja-JP" sz="1800" dirty="0"/>
              <a:t>seed packet</a:t>
            </a:r>
            <a:r>
              <a:rPr lang="ja-JP" altLang="en-US" sz="1800"/>
              <a:t>の</a:t>
            </a:r>
            <a:r>
              <a:rPr lang="en-US" altLang="ja-JP" sz="1800" dirty="0"/>
              <a:t>inject</a:t>
            </a:r>
            <a:r>
              <a:rPr lang="ja-JP" altLang="en-US" sz="1800"/>
              <a:t>は</a:t>
            </a:r>
            <a:r>
              <a:rPr lang="en-US" altLang="ja-JP" sz="1800" dirty="0"/>
              <a:t>legacy switch / OpenFlow switch </a:t>
            </a:r>
            <a:r>
              <a:rPr lang="ja-JP" altLang="en-US" sz="1800"/>
              <a:t>共に</a:t>
            </a:r>
            <a:r>
              <a:rPr lang="en-US" altLang="ja-JP" sz="1800" dirty="0"/>
              <a:t>CPU</a:t>
            </a:r>
            <a:r>
              <a:rPr lang="ja-JP" altLang="en-US" sz="1800"/>
              <a:t>と</a:t>
            </a:r>
            <a:r>
              <a:rPr lang="en-US" altLang="ja-JP" sz="1800" dirty="0"/>
              <a:t>memory</a:t>
            </a:r>
            <a:r>
              <a:rPr lang="ja-JP" altLang="en-US" sz="1800"/>
              <a:t>の</a:t>
            </a:r>
            <a:r>
              <a:rPr lang="en-US" altLang="ja-JP" sz="1800" dirty="0"/>
              <a:t>overhead</a:t>
            </a:r>
            <a:r>
              <a:rPr lang="ja-JP" altLang="en-US" sz="1800"/>
              <a:t>を増加させる。</a:t>
            </a:r>
            <a:endParaRPr lang="en-US" altLang="ja-JP" sz="1800" dirty="0"/>
          </a:p>
          <a:p>
            <a:pPr lvl="1"/>
            <a:r>
              <a:rPr lang="en-US" altLang="ja-JP" sz="1800" dirty="0"/>
              <a:t>CPU</a:t>
            </a:r>
            <a:r>
              <a:rPr lang="ja-JP" altLang="en-US" sz="1800"/>
              <a:t>使用率と</a:t>
            </a:r>
            <a:r>
              <a:rPr lang="en-US" altLang="ja-JP" sz="1800" dirty="0"/>
              <a:t>memory usage</a:t>
            </a:r>
            <a:r>
              <a:rPr lang="ja-JP" altLang="en-US" sz="1800"/>
              <a:t>を</a:t>
            </a:r>
            <a:r>
              <a:rPr lang="en-US" altLang="ja-JP" sz="1800" dirty="0"/>
              <a:t>Cisco legacy switch / </a:t>
            </a:r>
            <a:r>
              <a:rPr lang="en-US" altLang="ja-JP" sz="1800" dirty="0" err="1"/>
              <a:t>iwNetwork</a:t>
            </a:r>
            <a:r>
              <a:rPr lang="en-US" altLang="ja-JP" sz="1800" dirty="0"/>
              <a:t> OpenFlow switch</a:t>
            </a:r>
            <a:r>
              <a:rPr lang="ja-JP" altLang="en-US" sz="1800"/>
              <a:t>それぞれで測定した。</a:t>
            </a:r>
            <a:endParaRPr lang="en-US" altLang="ja-JP" sz="1800" dirty="0"/>
          </a:p>
          <a:p>
            <a:pPr lvl="1"/>
            <a:endParaRPr lang="en-US" altLang="ja-JP" sz="1800" dirty="0"/>
          </a:p>
          <a:p>
            <a:pPr lvl="1"/>
            <a:r>
              <a:rPr lang="en-US" altLang="ja-JP" sz="1800" dirty="0"/>
              <a:t>10000 magnet MAC address</a:t>
            </a:r>
            <a:r>
              <a:rPr lang="ja-JP" altLang="en-US" sz="1800"/>
              <a:t>に対して</a:t>
            </a:r>
            <a:endParaRPr lang="en-US" altLang="ja-JP" sz="1800" dirty="0"/>
          </a:p>
          <a:p>
            <a:pPr lvl="2"/>
            <a:r>
              <a:rPr lang="en-US" altLang="ja-JP" sz="1800" dirty="0"/>
              <a:t>memory overhead</a:t>
            </a:r>
          </a:p>
          <a:p>
            <a:pPr lvl="3"/>
            <a:r>
              <a:rPr lang="en-US" altLang="ja-JP" dirty="0"/>
              <a:t>Cisco legacy switch </a:t>
            </a:r>
            <a:r>
              <a:rPr lang="ja-JP" altLang="en-US"/>
              <a:t>は</a:t>
            </a:r>
            <a:r>
              <a:rPr lang="en-US" altLang="ja-JP" dirty="0"/>
              <a:t> 78KB</a:t>
            </a:r>
            <a:r>
              <a:rPr lang="ja-JP" altLang="en-US"/>
              <a:t>の上昇</a:t>
            </a:r>
            <a:r>
              <a:rPr lang="en-US" altLang="ja-JP" dirty="0"/>
              <a:t> / </a:t>
            </a:r>
            <a:r>
              <a:rPr lang="en-US" altLang="ja-JP" dirty="0" err="1"/>
              <a:t>iwNetwork</a:t>
            </a:r>
            <a:r>
              <a:rPr lang="en-US" altLang="ja-JP" dirty="0"/>
              <a:t> OpenFlow switch </a:t>
            </a:r>
            <a:r>
              <a:rPr lang="ja-JP" altLang="en-US"/>
              <a:t>は</a:t>
            </a:r>
            <a:r>
              <a:rPr lang="en-US" altLang="ja-JP" dirty="0"/>
              <a:t> 146KB </a:t>
            </a:r>
            <a:r>
              <a:rPr lang="ja-JP" altLang="en-US"/>
              <a:t>の上昇。</a:t>
            </a:r>
            <a:endParaRPr lang="en-US" altLang="ja-JP" dirty="0"/>
          </a:p>
          <a:p>
            <a:pPr lvl="2"/>
            <a:r>
              <a:rPr lang="en-US" altLang="ja-JP" sz="1800" dirty="0"/>
              <a:t>CPU usage (seed packet</a:t>
            </a:r>
            <a:r>
              <a:rPr lang="ja-JP" altLang="en-US" sz="1800"/>
              <a:t>を送信し始めてから毎分の情報</a:t>
            </a:r>
            <a:r>
              <a:rPr lang="en-US" altLang="ja-JP" sz="1800" dirty="0"/>
              <a:t>)</a:t>
            </a:r>
          </a:p>
          <a:p>
            <a:pPr lvl="3"/>
            <a:r>
              <a:rPr lang="en-US" altLang="ja-JP" dirty="0"/>
              <a:t>Cisco legacy </a:t>
            </a:r>
            <a:r>
              <a:rPr lang="en-US" altLang="ja-JP" dirty="0" err="1"/>
              <a:t>swtich</a:t>
            </a:r>
            <a:r>
              <a:rPr lang="en-US" altLang="ja-JP" dirty="0"/>
              <a:t> </a:t>
            </a:r>
            <a:r>
              <a:rPr lang="ja-JP" altLang="en-US"/>
              <a:t>は</a:t>
            </a:r>
            <a:r>
              <a:rPr lang="en-US" altLang="ja-JP" dirty="0"/>
              <a:t> 2.89%, </a:t>
            </a:r>
            <a:r>
              <a:rPr lang="en-US" altLang="ja-JP" dirty="0" err="1"/>
              <a:t>iwNetwork</a:t>
            </a:r>
            <a:r>
              <a:rPr lang="en-US" altLang="ja-JP" dirty="0"/>
              <a:t> OpenFlow switch </a:t>
            </a:r>
            <a:r>
              <a:rPr lang="ja-JP" altLang="en-US"/>
              <a:t>は</a:t>
            </a:r>
            <a:r>
              <a:rPr lang="en-US" altLang="ja-JP" dirty="0"/>
              <a:t> 7.36%</a:t>
            </a:r>
            <a:r>
              <a:rPr lang="ja-JP" altLang="en-US"/>
              <a:t>程度。</a:t>
            </a:r>
            <a:endParaRPr lang="en-US" altLang="ja-JP" dirty="0"/>
          </a:p>
          <a:p>
            <a:pPr lvl="3"/>
            <a:endParaRPr lang="en-US" altLang="ja-JP" dirty="0"/>
          </a:p>
          <a:p>
            <a:pPr lvl="3"/>
            <a:endParaRPr lang="en-US" altLang="ja-JP" dirty="0"/>
          </a:p>
          <a:p>
            <a:pPr lvl="3"/>
            <a:endParaRPr lang="en-US" altLang="ja-JP" dirty="0"/>
          </a:p>
          <a:p>
            <a:pPr lvl="3"/>
            <a:endParaRPr lang="en-US" altLang="ja-JP" dirty="0"/>
          </a:p>
          <a:p>
            <a:pPr lvl="3"/>
            <a:endParaRPr lang="en-US" altLang="ja-JP" dirty="0"/>
          </a:p>
          <a:p>
            <a:pPr marL="0" indent="0">
              <a:buNone/>
            </a:pPr>
            <a:endParaRPr lang="en-US" altLang="ja-JP" sz="1800" dirty="0"/>
          </a:p>
          <a:p>
            <a:pPr lvl="3"/>
            <a:endParaRPr lang="en-US" altLang="ja-JP" sz="1600" dirty="0"/>
          </a:p>
          <a:p>
            <a:pPr lvl="2"/>
            <a:endParaRPr lang="en-US" altLang="ja-JP" sz="18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2869324" y="1345324"/>
            <a:ext cx="184731" cy="369332"/>
          </a:xfrm>
          <a:prstGeom prst="rect">
            <a:avLst/>
          </a:prstGeom>
          <a:noFill/>
        </p:spPr>
        <p:txBody>
          <a:bodyPr wrap="none" rtlCol="0">
            <a:spAutoFit/>
          </a:bodyPr>
          <a:lstStyle/>
          <a:p>
            <a:endParaRPr kumimoji="1" lang="ja-JP" altLang="en-US"/>
          </a:p>
        </p:txBody>
      </p:sp>
      <p:pic>
        <p:nvPicPr>
          <p:cNvPr id="7" name="図 6">
            <a:extLst>
              <a:ext uri="{FF2B5EF4-FFF2-40B4-BE49-F238E27FC236}">
                <a16:creationId xmlns:a16="http://schemas.microsoft.com/office/drawing/2014/main" id="{9611F5D0-B853-464D-9B4A-C2D869F32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944" y="5048032"/>
            <a:ext cx="5816112" cy="1244600"/>
          </a:xfrm>
          <a:prstGeom prst="rect">
            <a:avLst/>
          </a:prstGeom>
        </p:spPr>
      </p:pic>
    </p:spTree>
    <p:extLst>
      <p:ext uri="{BB962C8B-B14F-4D97-AF65-F5344CB8AC3E}">
        <p14:creationId xmlns:p14="http://schemas.microsoft.com/office/powerpoint/2010/main" val="2227351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Case Study : Better Routing </a:t>
            </a:r>
            <a:r>
              <a:rPr kumimoji="1" lang="en-US" altLang="ja-JP" sz="3200" dirty="0">
                <a:solidFill>
                  <a:schemeClr val="bg2">
                    <a:lumMod val="75000"/>
                  </a:schemeClr>
                </a:solidFill>
              </a:rPr>
              <a:t>and Failure Recovery </a:t>
            </a:r>
            <a:r>
              <a:rPr kumimoji="1" lang="en-US" altLang="ja-JP" sz="3200" dirty="0"/>
              <a:t>with Magneto</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a:t>Hybrid testbed : 3 servers, 5 cisco switch, 2 </a:t>
            </a:r>
            <a:r>
              <a:rPr lang="en-US" altLang="ja-JP" sz="1800" dirty="0" err="1"/>
              <a:t>iwNetwork</a:t>
            </a:r>
            <a:r>
              <a:rPr lang="en-US" altLang="ja-JP" sz="1800" dirty="0"/>
              <a:t> OpenFlow switch.</a:t>
            </a:r>
            <a:endParaRPr kumimoji="1" lang="en-US" altLang="ja-JP" sz="1800" dirty="0"/>
          </a:p>
          <a:p>
            <a:r>
              <a:rPr kumimoji="1" lang="en-US" altLang="ja-JP" sz="1800" dirty="0"/>
              <a:t>Flexible routing</a:t>
            </a:r>
            <a:r>
              <a:rPr lang="ja-JP" altLang="en-US" sz="1800"/>
              <a:t> </a:t>
            </a:r>
            <a:r>
              <a:rPr lang="en-US" altLang="ja-JP" sz="1800" dirty="0"/>
              <a:t> (</a:t>
            </a:r>
            <a:r>
              <a:rPr lang="en-US" altLang="ja-JP" sz="1800" dirty="0">
                <a:solidFill>
                  <a:srgbClr val="0070C0"/>
                </a:solidFill>
              </a:rPr>
              <a:t>Flow1</a:t>
            </a:r>
            <a:r>
              <a:rPr lang="ja-JP" altLang="en-US" sz="1800">
                <a:solidFill>
                  <a:srgbClr val="0070C0"/>
                </a:solidFill>
              </a:rPr>
              <a:t>は青色</a:t>
            </a:r>
            <a:r>
              <a:rPr lang="ja-JP" altLang="en-US" sz="1800"/>
              <a:t>、</a:t>
            </a:r>
            <a:r>
              <a:rPr lang="en-US" altLang="ja-JP" sz="1800" dirty="0">
                <a:solidFill>
                  <a:srgbClr val="C00000"/>
                </a:solidFill>
              </a:rPr>
              <a:t>Flow2</a:t>
            </a:r>
            <a:r>
              <a:rPr lang="ja-JP" altLang="en-US" sz="1800">
                <a:solidFill>
                  <a:srgbClr val="C00000"/>
                </a:solidFill>
              </a:rPr>
              <a:t>は赤色</a:t>
            </a:r>
            <a:r>
              <a:rPr lang="en-US" altLang="ja-JP" sz="1800" dirty="0"/>
              <a:t>)</a:t>
            </a:r>
          </a:p>
          <a:p>
            <a:pPr lvl="1"/>
            <a:r>
              <a:rPr kumimoji="1" lang="en-US" altLang="ja-JP" sz="1800" dirty="0"/>
              <a:t>Flow1</a:t>
            </a:r>
            <a:r>
              <a:rPr kumimoji="1" lang="ja-JP" altLang="en-US" sz="1800"/>
              <a:t>を</a:t>
            </a:r>
            <a:r>
              <a:rPr kumimoji="1" lang="en-US" altLang="ja-JP" sz="1800" dirty="0"/>
              <a:t>Flow2</a:t>
            </a:r>
            <a:r>
              <a:rPr kumimoji="1" lang="ja-JP" altLang="en-US" sz="1800"/>
              <a:t>の</a:t>
            </a:r>
            <a:r>
              <a:rPr kumimoji="1" lang="en-US" altLang="ja-JP" sz="1800" dirty="0"/>
              <a:t>5</a:t>
            </a:r>
            <a:r>
              <a:rPr kumimoji="1" lang="ja-JP" altLang="en-US" sz="1800"/>
              <a:t>秒前に実行する。</a:t>
            </a:r>
            <a:endParaRPr kumimoji="1" lang="en-US" altLang="ja-JP" sz="1800" dirty="0"/>
          </a:p>
          <a:p>
            <a:pPr lvl="1"/>
            <a:r>
              <a:rPr lang="en-US" altLang="ja-JP" sz="1800" dirty="0"/>
              <a:t>Flow2</a:t>
            </a:r>
            <a:r>
              <a:rPr lang="ja-JP" altLang="en-US" sz="1800"/>
              <a:t>が実行されるとすぐ、</a:t>
            </a:r>
            <a:r>
              <a:rPr lang="en-US" altLang="ja-JP" sz="1800" dirty="0"/>
              <a:t>(LE1, LE5)</a:t>
            </a:r>
            <a:r>
              <a:rPr lang="ja-JP" altLang="en-US" sz="1800"/>
              <a:t>のパスで競合する。</a:t>
            </a:r>
            <a:r>
              <a:rPr lang="en-US" altLang="ja-JP" sz="1800" dirty="0"/>
              <a:t>(a)</a:t>
            </a:r>
          </a:p>
          <a:p>
            <a:pPr lvl="1"/>
            <a:r>
              <a:rPr lang="en-US" altLang="ja-JP" sz="1800" dirty="0"/>
              <a:t>10</a:t>
            </a:r>
            <a:r>
              <a:rPr lang="ja-JP" altLang="en-US" sz="1800"/>
              <a:t>秒後、</a:t>
            </a:r>
            <a:r>
              <a:rPr lang="en-US" altLang="ja-JP" sz="1800" dirty="0"/>
              <a:t>flow2</a:t>
            </a:r>
            <a:r>
              <a:rPr lang="ja-JP" altLang="en-US" sz="1800"/>
              <a:t>のデフォルト</a:t>
            </a:r>
            <a:r>
              <a:rPr lang="en-US" altLang="ja-JP" sz="1800" dirty="0"/>
              <a:t>path</a:t>
            </a:r>
            <a:r>
              <a:rPr lang="ja-JP" altLang="en-US" sz="1800"/>
              <a:t>を</a:t>
            </a:r>
            <a:r>
              <a:rPr lang="en-US" altLang="ja-JP" sz="1800" dirty="0"/>
              <a:t>magneto</a:t>
            </a:r>
            <a:r>
              <a:rPr lang="ja-JP" altLang="en-US" sz="1800"/>
              <a:t>を利用して（</a:t>
            </a:r>
            <a:r>
              <a:rPr lang="en-US" altLang="ja-JP" sz="1800" dirty="0"/>
              <a:t>LE1, OF7, LE2, LE4, OF6, LE5</a:t>
            </a:r>
            <a:r>
              <a:rPr lang="ja-JP" altLang="en-US" sz="1800"/>
              <a:t>）に変更。</a:t>
            </a:r>
            <a:r>
              <a:rPr lang="en-US" altLang="ja-JP" sz="1800" dirty="0"/>
              <a:t>(b)</a:t>
            </a:r>
          </a:p>
          <a:p>
            <a:pPr lvl="1"/>
            <a:r>
              <a:rPr lang="ja-JP" altLang="en-US" sz="1800"/>
              <a:t>更新が完了するとすぐ、両方の</a:t>
            </a:r>
            <a:r>
              <a:rPr lang="en-US" altLang="ja-JP" sz="1800" dirty="0"/>
              <a:t>flow</a:t>
            </a:r>
            <a:r>
              <a:rPr lang="ja-JP" altLang="en-US" sz="1800"/>
              <a:t>はフルレートで通信をすることができる。</a:t>
            </a:r>
            <a:endParaRPr lang="en-US" altLang="ja-JP" sz="1800" dirty="0"/>
          </a:p>
          <a:p>
            <a:r>
              <a:rPr lang="ja-JP" altLang="en-US" sz="1800"/>
              <a:t>（</a:t>
            </a:r>
            <a:r>
              <a:rPr lang="en-US" altLang="ja-JP" sz="1800" dirty="0"/>
              <a:t>c</a:t>
            </a:r>
            <a:r>
              <a:rPr lang="ja-JP" altLang="en-US" sz="1800"/>
              <a:t>）が上記一連の流れをグラフにしたもの。</a:t>
            </a:r>
            <a:endParaRPr lang="en-US" altLang="ja-JP" sz="18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2869324" y="1345324"/>
            <a:ext cx="184731" cy="369332"/>
          </a:xfrm>
          <a:prstGeom prst="rect">
            <a:avLst/>
          </a:prstGeom>
          <a:noFill/>
        </p:spPr>
        <p:txBody>
          <a:bodyPr wrap="none" rtlCol="0">
            <a:spAutoFit/>
          </a:bodyPr>
          <a:lstStyle/>
          <a:p>
            <a:endParaRPr kumimoji="1" lang="ja-JP" altLang="en-US"/>
          </a:p>
        </p:txBody>
      </p:sp>
      <p:pic>
        <p:nvPicPr>
          <p:cNvPr id="6" name="図 5" descr="テキスト, 地図 が含まれている画像&#10;&#10;自動的に生成された説明">
            <a:extLst>
              <a:ext uri="{FF2B5EF4-FFF2-40B4-BE49-F238E27FC236}">
                <a16:creationId xmlns:a16="http://schemas.microsoft.com/office/drawing/2014/main" id="{077547A7-FA7B-5A47-898D-9C577433F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842" y="4431742"/>
            <a:ext cx="7756316" cy="2161867"/>
          </a:xfrm>
          <a:prstGeom prst="rect">
            <a:avLst/>
          </a:prstGeom>
        </p:spPr>
      </p:pic>
    </p:spTree>
    <p:extLst>
      <p:ext uri="{BB962C8B-B14F-4D97-AF65-F5344CB8AC3E}">
        <p14:creationId xmlns:p14="http://schemas.microsoft.com/office/powerpoint/2010/main" val="265126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キスト, 地図 が含まれている画像&#10;&#10;自動的に生成された説明">
            <a:extLst>
              <a:ext uri="{FF2B5EF4-FFF2-40B4-BE49-F238E27FC236}">
                <a16:creationId xmlns:a16="http://schemas.microsoft.com/office/drawing/2014/main" id="{C5232B75-684D-AC41-8084-280D63752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211" y="4277032"/>
            <a:ext cx="8835578" cy="2580968"/>
          </a:xfrm>
          <a:prstGeom prst="rect">
            <a:avLst/>
          </a:prstGeom>
        </p:spPr>
      </p:pic>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Case Study </a:t>
            </a:r>
            <a:r>
              <a:rPr kumimoji="1" lang="en-US" altLang="ja-JP" sz="3200" dirty="0">
                <a:solidFill>
                  <a:schemeClr val="bg2">
                    <a:lumMod val="75000"/>
                  </a:schemeClr>
                </a:solidFill>
              </a:rPr>
              <a:t>: Better Routing and </a:t>
            </a:r>
            <a:r>
              <a:rPr kumimoji="1" lang="en-US" altLang="ja-JP" sz="3200" dirty="0"/>
              <a:t>Failure Recovery with Magneto</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en-US" altLang="ja-JP" sz="1800" dirty="0"/>
              <a:t>Quick failure recovery</a:t>
            </a:r>
          </a:p>
          <a:p>
            <a:pPr lvl="1"/>
            <a:r>
              <a:rPr lang="ja-JP" altLang="en-US" sz="1800"/>
              <a:t>先ほどの最後と同様の状態から考える。</a:t>
            </a:r>
            <a:endParaRPr lang="en-US" altLang="ja-JP" sz="1800" dirty="0"/>
          </a:p>
          <a:p>
            <a:pPr lvl="2"/>
            <a:r>
              <a:rPr lang="en-US" altLang="ja-JP" sz="1800" dirty="0"/>
              <a:t>Flow1 : (LE1, LE5)</a:t>
            </a:r>
          </a:p>
          <a:p>
            <a:pPr lvl="2"/>
            <a:r>
              <a:rPr lang="en-US" altLang="ja-JP" sz="1800" dirty="0"/>
              <a:t>Flow2 : (LE1, OF7, LE2, LE4, OF6, LE5)</a:t>
            </a:r>
          </a:p>
          <a:p>
            <a:pPr lvl="1"/>
            <a:r>
              <a:rPr lang="en-US" altLang="ja-JP" sz="1800" dirty="0"/>
              <a:t>5</a:t>
            </a:r>
            <a:r>
              <a:rPr lang="ja-JP" altLang="en-US" sz="1800"/>
              <a:t>秒後に</a:t>
            </a:r>
            <a:r>
              <a:rPr lang="en-US" altLang="ja-JP" sz="1800" dirty="0"/>
              <a:t>(LE2, LE40</a:t>
            </a:r>
            <a:r>
              <a:rPr lang="ja-JP" altLang="en-US" sz="1800"/>
              <a:t>のリンクでリンクダウンする。</a:t>
            </a:r>
            <a:endParaRPr lang="en-US" altLang="ja-JP" sz="1800" dirty="0"/>
          </a:p>
          <a:p>
            <a:pPr lvl="1"/>
            <a:r>
              <a:rPr lang="en-US" altLang="ja-JP" sz="1800" dirty="0"/>
              <a:t>STP</a:t>
            </a:r>
            <a:r>
              <a:rPr lang="ja-JP" altLang="en-US" sz="1800"/>
              <a:t>の場合は回復まで</a:t>
            </a:r>
            <a:r>
              <a:rPr lang="en-US" altLang="ja-JP" sz="1800" dirty="0"/>
              <a:t>Flow2</a:t>
            </a:r>
            <a:r>
              <a:rPr lang="ja-JP" altLang="en-US" sz="1800"/>
              <a:t>が途切れるが、</a:t>
            </a:r>
            <a:r>
              <a:rPr lang="en-US" altLang="ja-JP" sz="1800" dirty="0"/>
              <a:t>Magneto</a:t>
            </a:r>
            <a:r>
              <a:rPr lang="ja-JP" altLang="en-US" sz="1800"/>
              <a:t>は</a:t>
            </a:r>
            <a:r>
              <a:rPr lang="en-US" altLang="ja-JP" sz="1800" dirty="0"/>
              <a:t>(LE1, LE5)</a:t>
            </a:r>
            <a:r>
              <a:rPr lang="ja-JP" altLang="en-US" sz="1800"/>
              <a:t>を間借りする。</a:t>
            </a:r>
            <a:endParaRPr lang="en-US" altLang="ja-JP" sz="1800" dirty="0"/>
          </a:p>
          <a:p>
            <a:pPr lvl="1"/>
            <a:r>
              <a:rPr lang="en-US" altLang="ja-JP" sz="1800" dirty="0"/>
              <a:t>STP</a:t>
            </a:r>
            <a:r>
              <a:rPr lang="ja-JP" altLang="en-US" sz="1800"/>
              <a:t>が</a:t>
            </a:r>
            <a:r>
              <a:rPr lang="en-US" altLang="ja-JP" sz="1800" dirty="0"/>
              <a:t>(LE1, OF7, OF2, LE3, LE4, OF6, LE5)</a:t>
            </a:r>
            <a:r>
              <a:rPr lang="ja-JP" altLang="en-US" sz="1800"/>
              <a:t>の</a:t>
            </a:r>
            <a:r>
              <a:rPr lang="en-US" altLang="ja-JP" sz="1800" dirty="0"/>
              <a:t>Path</a:t>
            </a:r>
            <a:r>
              <a:rPr lang="ja-JP" altLang="en-US" sz="1800"/>
              <a:t>で回復する。</a:t>
            </a:r>
            <a:endParaRPr lang="en-US" altLang="ja-JP" sz="1800" dirty="0"/>
          </a:p>
          <a:p>
            <a:pPr lvl="1"/>
            <a:r>
              <a:rPr lang="en-US" altLang="ja-JP" sz="1800" dirty="0"/>
              <a:t>Magneto</a:t>
            </a:r>
            <a:r>
              <a:rPr lang="ja-JP" altLang="en-US" sz="1800"/>
              <a:t>は</a:t>
            </a:r>
            <a:r>
              <a:rPr lang="en-US" altLang="ja-JP" sz="1800" dirty="0"/>
              <a:t>OF6, OF7</a:t>
            </a:r>
            <a:r>
              <a:rPr lang="ja-JP" altLang="en-US" sz="1800"/>
              <a:t>で回復を確認しているため、</a:t>
            </a:r>
            <a:r>
              <a:rPr lang="en-US" altLang="ja-JP" sz="1800" dirty="0"/>
              <a:t>STP</a:t>
            </a:r>
            <a:r>
              <a:rPr lang="ja-JP" altLang="en-US" sz="1800"/>
              <a:t>の回復と共に再度</a:t>
            </a:r>
            <a:r>
              <a:rPr lang="en-US" altLang="ja-JP" sz="1800" dirty="0"/>
              <a:t>Path</a:t>
            </a:r>
            <a:r>
              <a:rPr lang="ja-JP" altLang="en-US" sz="1800"/>
              <a:t>を更新する。</a:t>
            </a:r>
            <a:endParaRPr lang="en-US" altLang="ja-JP" sz="1800" dirty="0"/>
          </a:p>
          <a:p>
            <a:pPr lvl="1"/>
            <a:r>
              <a:rPr lang="en-US" altLang="ja-JP" sz="1800" dirty="0"/>
              <a:t>STP</a:t>
            </a:r>
            <a:r>
              <a:rPr lang="ja-JP" altLang="en-US" sz="1800"/>
              <a:t>に比べて、</a:t>
            </a:r>
            <a:r>
              <a:rPr lang="en-US" altLang="ja-JP" sz="1800" dirty="0"/>
              <a:t>Magneto</a:t>
            </a:r>
            <a:r>
              <a:rPr lang="ja-JP" altLang="en-US" sz="1800"/>
              <a:t>はダウンタイムゼロ</a:t>
            </a:r>
            <a:endParaRPr lang="en-US" altLang="ja-JP" sz="1800" dirty="0"/>
          </a:p>
          <a:p>
            <a:r>
              <a:rPr lang="ja-JP" altLang="en-US" sz="1800"/>
              <a:t>（</a:t>
            </a:r>
            <a:r>
              <a:rPr lang="en-US" altLang="ja-JP" sz="1800" dirty="0"/>
              <a:t>c</a:t>
            </a:r>
            <a:r>
              <a:rPr lang="ja-JP" altLang="en-US" sz="1800"/>
              <a:t>）が上記一連の流れをグラフにしたもの。</a:t>
            </a:r>
            <a:endParaRPr lang="en-US" altLang="ja-JP" sz="1800" dirty="0"/>
          </a:p>
          <a:p>
            <a:pPr lvl="1"/>
            <a:endParaRPr lang="en-US" altLang="ja-JP" sz="18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2869324" y="1345324"/>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913361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Summary</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en-US" altLang="ja-JP" sz="1800" dirty="0"/>
              <a:t>Hybrid network</a:t>
            </a:r>
            <a:r>
              <a:rPr kumimoji="1" lang="ja-JP" altLang="en-US" sz="1800"/>
              <a:t>における</a:t>
            </a:r>
            <a:r>
              <a:rPr lang="ja-JP" altLang="en-US" sz="1800"/>
              <a:t>、</a:t>
            </a:r>
            <a:r>
              <a:rPr lang="en-US" altLang="ja-JP" sz="1800" dirty="0"/>
              <a:t>Legacy switch</a:t>
            </a:r>
            <a:r>
              <a:rPr lang="ja-JP" altLang="en-US" sz="1800"/>
              <a:t>と</a:t>
            </a:r>
            <a:r>
              <a:rPr lang="en-US" altLang="ja-JP" sz="1800" dirty="0"/>
              <a:t>OpenFlow switch</a:t>
            </a:r>
            <a:r>
              <a:rPr lang="ja-JP" altLang="en-US" sz="1800"/>
              <a:t>の管理を統合した、且つきめ細かいルーティングコントロールのできる</a:t>
            </a:r>
            <a:r>
              <a:rPr lang="en-US" altLang="ja-JP" sz="1800" dirty="0"/>
              <a:t>network controller</a:t>
            </a:r>
            <a:r>
              <a:rPr lang="ja-JP" altLang="en-US" sz="1800"/>
              <a:t>として、</a:t>
            </a:r>
            <a:r>
              <a:rPr lang="en-US" altLang="ja-JP" sz="1800" dirty="0"/>
              <a:t>Magneto</a:t>
            </a:r>
            <a:r>
              <a:rPr lang="ja-JP" altLang="en-US" sz="1800"/>
              <a:t>を提案。</a:t>
            </a:r>
            <a:endParaRPr lang="en-US" altLang="ja-JP" sz="1800" dirty="0"/>
          </a:p>
          <a:p>
            <a:endParaRPr kumimoji="1" lang="en-US" altLang="ja-JP" sz="1800" dirty="0"/>
          </a:p>
          <a:p>
            <a:r>
              <a:rPr lang="en-US" altLang="ja-JP" sz="1800" dirty="0"/>
              <a:t>Magneto</a:t>
            </a:r>
            <a:r>
              <a:rPr lang="ja-JP" altLang="en-US" sz="1800"/>
              <a:t>は</a:t>
            </a:r>
            <a:r>
              <a:rPr lang="en-US" altLang="ja-JP" sz="1800" dirty="0"/>
              <a:t>OpenFlow switch</a:t>
            </a:r>
            <a:r>
              <a:rPr lang="ja-JP" altLang="en-US" sz="1800"/>
              <a:t>の機能を利用して、</a:t>
            </a:r>
            <a:r>
              <a:rPr lang="en-US" altLang="ja-JP" sz="1800" dirty="0"/>
              <a:t>legacy switch</a:t>
            </a:r>
            <a:r>
              <a:rPr lang="ja-JP" altLang="en-US" sz="1800"/>
              <a:t>の</a:t>
            </a:r>
            <a:r>
              <a:rPr lang="en-US" altLang="ja-JP" sz="1800" dirty="0"/>
              <a:t>MAC</a:t>
            </a:r>
            <a:r>
              <a:rPr lang="ja-JP" altLang="en-US" sz="1800"/>
              <a:t>アドレスの転送エントリを更新する。</a:t>
            </a:r>
            <a:endParaRPr lang="en-US" altLang="ja-JP" sz="1800" dirty="0"/>
          </a:p>
          <a:p>
            <a:r>
              <a:rPr kumimoji="1" lang="en-US" altLang="ja-JP" sz="1800" dirty="0"/>
              <a:t>Magnet address</a:t>
            </a:r>
            <a:r>
              <a:rPr kumimoji="1" lang="ja-JP" altLang="en-US" sz="1800"/>
              <a:t>を利用してきめ細かいパス制御などを実現する</a:t>
            </a:r>
            <a:r>
              <a:rPr lang="ja-JP" altLang="en-US" sz="1800"/>
              <a:t>。</a:t>
            </a:r>
            <a:endParaRPr lang="en-US" altLang="ja-JP" sz="1800" dirty="0"/>
          </a:p>
          <a:p>
            <a:endParaRPr kumimoji="1" lang="en-US" altLang="ja-JP" sz="1800" dirty="0"/>
          </a:p>
          <a:p>
            <a:r>
              <a:rPr kumimoji="1" lang="ja-JP" altLang="en-US" sz="1800"/>
              <a:t>ラボの</a:t>
            </a:r>
            <a:r>
              <a:rPr kumimoji="1" lang="en-US" altLang="ja-JP" sz="1800" dirty="0"/>
              <a:t>testbed</a:t>
            </a:r>
            <a:r>
              <a:rPr kumimoji="1" lang="ja-JP" altLang="en-US" sz="1800"/>
              <a:t>や大規模エンタープライズネットワークでのシミュレーションにより、</a:t>
            </a:r>
            <a:r>
              <a:rPr kumimoji="1" lang="en-US" altLang="ja-JP" sz="1800" dirty="0"/>
              <a:t>Magneto</a:t>
            </a:r>
            <a:r>
              <a:rPr kumimoji="1" lang="ja-JP" altLang="en-US" sz="1800"/>
              <a:t>は全体の</a:t>
            </a:r>
            <a:r>
              <a:rPr kumimoji="1" lang="en-US" altLang="ja-JP" sz="1800" dirty="0"/>
              <a:t>20%</a:t>
            </a:r>
            <a:r>
              <a:rPr lang="ja-JP" altLang="en-US" sz="1800"/>
              <a:t>のみが</a:t>
            </a:r>
            <a:r>
              <a:rPr lang="en-US" altLang="ja-JP" sz="1800" dirty="0"/>
              <a:t>Programmable</a:t>
            </a:r>
            <a:r>
              <a:rPr lang="ja-JP" altLang="en-US" sz="1800"/>
              <a:t>であるだけで、フルコントロールを実現することができ、且つオーバーヘッドも無視できる程度であることが示された。</a:t>
            </a:r>
            <a:endParaRPr lang="en-US" altLang="ja-JP" sz="1800" dirty="0"/>
          </a:p>
          <a:p>
            <a:endParaRPr kumimoji="1" lang="en-US" altLang="ja-JP" sz="1800" dirty="0"/>
          </a:p>
          <a:p>
            <a:endParaRPr kumimoji="1" lang="en-US" altLang="ja-JP" sz="1800" dirty="0"/>
          </a:p>
        </p:txBody>
      </p:sp>
      <p:sp>
        <p:nvSpPr>
          <p:cNvPr id="4" name="テキスト ボックス 3">
            <a:extLst>
              <a:ext uri="{FF2B5EF4-FFF2-40B4-BE49-F238E27FC236}">
                <a16:creationId xmlns:a16="http://schemas.microsoft.com/office/drawing/2014/main" id="{74D1DB4A-5666-B245-9F87-8399ADA4F44B}"/>
              </a:ext>
            </a:extLst>
          </p:cNvPr>
          <p:cNvSpPr txBox="1"/>
          <p:nvPr/>
        </p:nvSpPr>
        <p:spPr>
          <a:xfrm>
            <a:off x="1851686" y="1360072"/>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33951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Table of Contents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en-US" altLang="ja-JP" sz="1800" dirty="0"/>
              <a:t>Overview</a:t>
            </a:r>
          </a:p>
          <a:p>
            <a:r>
              <a:rPr lang="en-US" altLang="ja-JP" sz="1800" dirty="0"/>
              <a:t>Background</a:t>
            </a:r>
          </a:p>
          <a:p>
            <a:r>
              <a:rPr lang="en-US" altLang="ja-JP" sz="1800" dirty="0"/>
              <a:t>Assumption &amp; Goal</a:t>
            </a:r>
          </a:p>
          <a:p>
            <a:r>
              <a:rPr lang="en-US" altLang="ja-JP" sz="1800" dirty="0"/>
              <a:t>Key Mechanism</a:t>
            </a:r>
          </a:p>
          <a:p>
            <a:pPr lvl="1"/>
            <a:r>
              <a:rPr lang="en-US" altLang="ja-JP" sz="1800" dirty="0"/>
              <a:t>Telekinesis</a:t>
            </a:r>
          </a:p>
          <a:p>
            <a:pPr lvl="1"/>
            <a:r>
              <a:rPr lang="en-US" altLang="ja-JP" sz="1800" dirty="0"/>
              <a:t>Magnet MAC Address (+ Telekinesis)</a:t>
            </a:r>
          </a:p>
          <a:p>
            <a:r>
              <a:rPr lang="en-US" altLang="ja-JP" sz="1800" dirty="0"/>
              <a:t>Path Verification and Path Update</a:t>
            </a:r>
          </a:p>
          <a:p>
            <a:r>
              <a:rPr lang="en-US" altLang="ja-JP" sz="1800" dirty="0"/>
              <a:t>Magneto Routing</a:t>
            </a:r>
          </a:p>
          <a:p>
            <a:r>
              <a:rPr lang="en-US" altLang="ja-JP" sz="1800" dirty="0"/>
              <a:t>Evaluation (Path Control / Control Delay / Overhead)</a:t>
            </a:r>
          </a:p>
          <a:p>
            <a:r>
              <a:rPr lang="en-US" altLang="ja-JP" sz="1800" dirty="0"/>
              <a:t>Case Study</a:t>
            </a:r>
          </a:p>
          <a:p>
            <a:r>
              <a:rPr lang="en-US" altLang="ja-JP" sz="1800" dirty="0"/>
              <a:t>Summary</a:t>
            </a:r>
          </a:p>
          <a:p>
            <a:endParaRPr kumimoji="1" lang="ja-JP" altLang="en-US" sz="1800"/>
          </a:p>
        </p:txBody>
      </p:sp>
    </p:spTree>
    <p:extLst>
      <p:ext uri="{BB962C8B-B14F-4D97-AF65-F5344CB8AC3E}">
        <p14:creationId xmlns:p14="http://schemas.microsoft.com/office/powerpoint/2010/main" val="331072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Overview</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en-US" altLang="ja-JP" sz="1800" dirty="0"/>
              <a:t>SDN</a:t>
            </a:r>
            <a:r>
              <a:rPr kumimoji="1" lang="ja-JP" altLang="en-US" sz="1800"/>
              <a:t>により</a:t>
            </a:r>
            <a:r>
              <a:rPr kumimoji="1" lang="en-US" altLang="ja-JP" sz="1800" dirty="0"/>
              <a:t>fine-grained</a:t>
            </a:r>
            <a:r>
              <a:rPr kumimoji="1" lang="ja-JP" altLang="en-US" sz="1800"/>
              <a:t>な</a:t>
            </a:r>
            <a:r>
              <a:rPr lang="ja-JP" altLang="en-US" sz="1800"/>
              <a:t>（きめ細かい）</a:t>
            </a:r>
            <a:r>
              <a:rPr kumimoji="1" lang="en-US" altLang="ja-JP" sz="1800" dirty="0"/>
              <a:t>network control</a:t>
            </a:r>
            <a:r>
              <a:rPr kumimoji="1" lang="ja-JP" altLang="en-US" sz="1800"/>
              <a:t>などができるようになった。</a:t>
            </a:r>
            <a:endParaRPr kumimoji="1" lang="en-US" altLang="ja-JP" sz="1800" dirty="0"/>
          </a:p>
          <a:p>
            <a:r>
              <a:rPr lang="ja-JP" altLang="en-US" sz="1800"/>
              <a:t>しかし、既存のエンタープライズネットワークは多くの「</a:t>
            </a:r>
            <a:r>
              <a:rPr lang="en-US" altLang="ja-JP" sz="1800" dirty="0"/>
              <a:t>legacy</a:t>
            </a:r>
            <a:r>
              <a:rPr lang="ja-JP" altLang="en-US" sz="1800"/>
              <a:t>」</a:t>
            </a:r>
            <a:r>
              <a:rPr lang="en-US" altLang="ja-JP" sz="1800" dirty="0"/>
              <a:t> switch</a:t>
            </a:r>
            <a:r>
              <a:rPr lang="ja-JP" altLang="en-US" sz="1800"/>
              <a:t>によって構成されているため、それらを</a:t>
            </a:r>
            <a:r>
              <a:rPr lang="en-US" altLang="ja-JP" sz="1800" dirty="0"/>
              <a:t>SDN</a:t>
            </a:r>
            <a:r>
              <a:rPr lang="ja-JP" altLang="en-US" sz="1800"/>
              <a:t>に変更するのは桁違いの費用がかかる。</a:t>
            </a:r>
            <a:endParaRPr lang="en-US" altLang="ja-JP" sz="1800" dirty="0"/>
          </a:p>
          <a:p>
            <a:endParaRPr lang="en-US" altLang="ja-JP" sz="1800" dirty="0"/>
          </a:p>
          <a:p>
            <a:r>
              <a:rPr lang="ja-JP" altLang="en-US" sz="1800"/>
              <a:t>そのため、いくつかの</a:t>
            </a:r>
            <a:r>
              <a:rPr lang="en-US" altLang="ja-JP" sz="1800" dirty="0"/>
              <a:t>switch</a:t>
            </a:r>
            <a:r>
              <a:rPr lang="ja-JP" altLang="en-US" sz="1800"/>
              <a:t>のみを（戦略的に）</a:t>
            </a:r>
            <a:r>
              <a:rPr lang="en-US" altLang="ja-JP" sz="1800" dirty="0"/>
              <a:t>SDN-capable</a:t>
            </a:r>
            <a:r>
              <a:rPr lang="ja-JP" altLang="en-US" sz="1800"/>
              <a:t>な</a:t>
            </a:r>
            <a:r>
              <a:rPr lang="en-US" altLang="ja-JP" sz="1800" dirty="0" err="1"/>
              <a:t>swich</a:t>
            </a:r>
            <a:r>
              <a:rPr lang="ja-JP" altLang="en-US" sz="1800"/>
              <a:t>に変更して（</a:t>
            </a:r>
            <a:r>
              <a:rPr lang="en-US" altLang="ja-JP" sz="1800" dirty="0"/>
              <a:t>Hybrid network</a:t>
            </a:r>
            <a:r>
              <a:rPr lang="ja-JP" altLang="en-US" sz="1800"/>
              <a:t> </a:t>
            </a:r>
            <a:r>
              <a:rPr lang="en-US" altLang="ja-JP" sz="1800" dirty="0"/>
              <a:t>: legacy switch</a:t>
            </a:r>
            <a:r>
              <a:rPr lang="ja-JP" altLang="en-US" sz="1800"/>
              <a:t>と</a:t>
            </a:r>
            <a:r>
              <a:rPr lang="en-US" altLang="ja-JP" sz="1800" dirty="0"/>
              <a:t>SDN-capable </a:t>
            </a:r>
            <a:r>
              <a:rPr lang="en-US" altLang="ja-JP" sz="1800" dirty="0" err="1"/>
              <a:t>swich</a:t>
            </a:r>
            <a:r>
              <a:rPr lang="ja-JP" altLang="en-US" sz="1800"/>
              <a:t>が混在する</a:t>
            </a:r>
            <a:r>
              <a:rPr lang="en-US" altLang="ja-JP" sz="1800" dirty="0"/>
              <a:t>network</a:t>
            </a:r>
            <a:r>
              <a:rPr lang="ja-JP" altLang="en-US" sz="1800"/>
              <a:t>）、全てを</a:t>
            </a:r>
            <a:r>
              <a:rPr lang="en-US" altLang="ja-JP" sz="1800" dirty="0"/>
              <a:t>SDN </a:t>
            </a:r>
            <a:r>
              <a:rPr lang="en-US" altLang="ja-JP" sz="1800" dirty="0" err="1"/>
              <a:t>swich</a:t>
            </a:r>
            <a:r>
              <a:rPr lang="ja-JP" altLang="en-US" sz="1800"/>
              <a:t>にした時と同様の</a:t>
            </a:r>
            <a:r>
              <a:rPr lang="en-US" altLang="ja-JP" sz="1800" dirty="0"/>
              <a:t>network control</a:t>
            </a:r>
            <a:r>
              <a:rPr lang="ja-JP" altLang="en-US" sz="1800"/>
              <a:t>が行えるようにできれば嬉しい。</a:t>
            </a:r>
            <a:endParaRPr lang="en-US" altLang="ja-JP" sz="1800" dirty="0"/>
          </a:p>
          <a:p>
            <a:r>
              <a:rPr lang="ja-JP" altLang="en-US" sz="1800"/>
              <a:t>これを実現したのが</a:t>
            </a:r>
            <a:r>
              <a:rPr lang="en-US" altLang="ja-JP" sz="1800" dirty="0"/>
              <a:t>Magneto</a:t>
            </a:r>
          </a:p>
          <a:p>
            <a:endParaRPr lang="en-US" altLang="ja-JP" sz="1800" dirty="0"/>
          </a:p>
          <a:p>
            <a:r>
              <a:rPr lang="ja-JP" altLang="en-US" sz="1800"/>
              <a:t>評価をしてみると、既存の</a:t>
            </a:r>
            <a:r>
              <a:rPr lang="en-US" altLang="ja-JP" sz="1800" dirty="0"/>
              <a:t>network</a:t>
            </a:r>
            <a:r>
              <a:rPr lang="ja-JP" altLang="en-US" sz="1800"/>
              <a:t>のおよそ</a:t>
            </a:r>
            <a:r>
              <a:rPr lang="en-US" altLang="ja-JP" sz="1800" dirty="0"/>
              <a:t>20%</a:t>
            </a:r>
            <a:r>
              <a:rPr lang="ja-JP" altLang="en-US" sz="1800"/>
              <a:t>程度を</a:t>
            </a:r>
            <a:r>
              <a:rPr lang="en-US" altLang="ja-JP" sz="1800" dirty="0"/>
              <a:t>SDN-capable  switch</a:t>
            </a:r>
            <a:r>
              <a:rPr lang="ja-JP" altLang="en-US" sz="1800"/>
              <a:t>に変更するだけで、</a:t>
            </a:r>
            <a:r>
              <a:rPr lang="en-US" altLang="ja-JP" sz="1800" dirty="0"/>
              <a:t>full control</a:t>
            </a:r>
            <a:r>
              <a:rPr lang="ja-JP" altLang="en-US" sz="1800"/>
              <a:t>が達成できることがわかった。</a:t>
            </a:r>
            <a:endParaRPr lang="en-US" altLang="ja-JP" sz="1800" dirty="0"/>
          </a:p>
          <a:p>
            <a:r>
              <a:rPr lang="ja-JP" altLang="en-US" sz="1800"/>
              <a:t>しかも、計算にかかる時間や</a:t>
            </a:r>
            <a:r>
              <a:rPr lang="en-US" altLang="ja-JP" sz="1800" dirty="0"/>
              <a:t>latency</a:t>
            </a:r>
            <a:r>
              <a:rPr lang="ja-JP" altLang="en-US" sz="1800"/>
              <a:t>もかなり小さい。</a:t>
            </a:r>
            <a:endParaRPr lang="en-US" altLang="ja-JP" sz="1800" dirty="0"/>
          </a:p>
          <a:p>
            <a:endParaRPr lang="en-US" altLang="ja-JP" sz="1800" dirty="0"/>
          </a:p>
        </p:txBody>
      </p:sp>
    </p:spTree>
    <p:extLst>
      <p:ext uri="{BB962C8B-B14F-4D97-AF65-F5344CB8AC3E}">
        <p14:creationId xmlns:p14="http://schemas.microsoft.com/office/powerpoint/2010/main" val="74251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Background</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a:t>Legacy Switch </a:t>
            </a:r>
            <a:r>
              <a:rPr lang="ja-JP" altLang="en-US" sz="1800"/>
              <a:t>から</a:t>
            </a:r>
            <a:r>
              <a:rPr lang="en-US" altLang="ja-JP" sz="1800" dirty="0"/>
              <a:t> SDN-capable switch </a:t>
            </a:r>
            <a:r>
              <a:rPr lang="ja-JP" altLang="en-US" sz="1800"/>
              <a:t>へ変更するアプローチに関する研究はいくつかある。</a:t>
            </a:r>
            <a:endParaRPr lang="en-US" altLang="ja-JP" sz="1800" dirty="0"/>
          </a:p>
          <a:p>
            <a:pPr lvl="1"/>
            <a:r>
              <a:rPr kumimoji="1" lang="en-US" altLang="ja-JP" sz="1800" dirty="0"/>
              <a:t>Legacy switch </a:t>
            </a:r>
            <a:r>
              <a:rPr kumimoji="1" lang="ja-JP" altLang="en-US" sz="1800"/>
              <a:t>に</a:t>
            </a:r>
            <a:r>
              <a:rPr kumimoji="1" lang="en-US" altLang="ja-JP" sz="1800" dirty="0"/>
              <a:t> software</a:t>
            </a:r>
            <a:r>
              <a:rPr lang="en-US" altLang="ja-JP" sz="1800" dirty="0"/>
              <a:t> </a:t>
            </a:r>
            <a:r>
              <a:rPr lang="ja-JP" altLang="en-US" sz="1800"/>
              <a:t>を追加して</a:t>
            </a:r>
            <a:r>
              <a:rPr lang="en-US" altLang="ja-JP" sz="1800" dirty="0"/>
              <a:t> programmable </a:t>
            </a:r>
            <a:r>
              <a:rPr lang="ja-JP" altLang="en-US" sz="1800"/>
              <a:t>にする。</a:t>
            </a:r>
            <a:endParaRPr lang="en-US" altLang="ja-JP" sz="1800" dirty="0"/>
          </a:p>
          <a:p>
            <a:pPr lvl="2"/>
            <a:r>
              <a:rPr kumimoji="1" lang="en-US" altLang="ja-JP" sz="1800" dirty="0"/>
              <a:t>Vender-specific</a:t>
            </a:r>
            <a:r>
              <a:rPr lang="en-US" altLang="ja-JP" sz="1800" dirty="0"/>
              <a:t>, legacy switch </a:t>
            </a:r>
            <a:r>
              <a:rPr lang="ja-JP" altLang="en-US" sz="1800"/>
              <a:t>の</a:t>
            </a:r>
            <a:r>
              <a:rPr lang="en-US" altLang="ja-JP" sz="1800" dirty="0"/>
              <a:t> </a:t>
            </a:r>
            <a:r>
              <a:rPr lang="ja-JP" altLang="en-US" sz="1800"/>
              <a:t>サポートにもよる。</a:t>
            </a:r>
            <a:endParaRPr lang="en-US" altLang="ja-JP" sz="1800" dirty="0"/>
          </a:p>
          <a:p>
            <a:pPr lvl="1"/>
            <a:r>
              <a:rPr lang="ja-JP" altLang="en-US" sz="1800"/>
              <a:t>サブネット毎で</a:t>
            </a:r>
            <a:r>
              <a:rPr lang="en-US" altLang="ja-JP" sz="1800" dirty="0"/>
              <a:t>Legacy switch </a:t>
            </a:r>
            <a:r>
              <a:rPr lang="ja-JP" altLang="en-US" sz="1800"/>
              <a:t>を使うか、</a:t>
            </a:r>
            <a:r>
              <a:rPr lang="en-US" altLang="ja-JP" sz="1800" dirty="0"/>
              <a:t>SDN</a:t>
            </a:r>
            <a:r>
              <a:rPr lang="ja-JP" altLang="en-US" sz="1800"/>
              <a:t>にするかを分ける。</a:t>
            </a:r>
            <a:endParaRPr lang="en-US" altLang="ja-JP" sz="1800" dirty="0"/>
          </a:p>
          <a:p>
            <a:pPr lvl="2"/>
            <a:r>
              <a:rPr lang="ja-JP" altLang="en-US" sz="1800"/>
              <a:t>ネットワークオペレータの管理タスクが複雑化</a:t>
            </a:r>
            <a:endParaRPr lang="en-US" altLang="ja-JP" sz="1800" dirty="0"/>
          </a:p>
          <a:p>
            <a:pPr lvl="1"/>
            <a:r>
              <a:rPr lang="ja-JP" altLang="en-US" sz="1800">
                <a:solidFill>
                  <a:srgbClr val="FF0000"/>
                </a:solidFill>
              </a:rPr>
              <a:t>いくつかの</a:t>
            </a:r>
            <a:r>
              <a:rPr lang="en-US" altLang="ja-JP" sz="1800" dirty="0">
                <a:solidFill>
                  <a:srgbClr val="FF0000"/>
                </a:solidFill>
              </a:rPr>
              <a:t>legacy switch</a:t>
            </a:r>
            <a:r>
              <a:rPr lang="ja-JP" altLang="en-US" sz="1800">
                <a:solidFill>
                  <a:srgbClr val="FF0000"/>
                </a:solidFill>
              </a:rPr>
              <a:t>を</a:t>
            </a:r>
            <a:r>
              <a:rPr lang="en-US" altLang="ja-JP" sz="1800" dirty="0">
                <a:solidFill>
                  <a:srgbClr val="FF0000"/>
                </a:solidFill>
              </a:rPr>
              <a:t> SDN </a:t>
            </a:r>
            <a:r>
              <a:rPr lang="ja-JP" altLang="en-US" sz="1800">
                <a:solidFill>
                  <a:srgbClr val="FF0000"/>
                </a:solidFill>
              </a:rPr>
              <a:t>に変更する　（</a:t>
            </a:r>
            <a:r>
              <a:rPr lang="en-US" altLang="ja-JP" sz="1800" dirty="0">
                <a:solidFill>
                  <a:srgbClr val="FF0000"/>
                </a:solidFill>
              </a:rPr>
              <a:t>Hybrid Network</a:t>
            </a:r>
            <a:r>
              <a:rPr lang="ja-JP" altLang="en-US" sz="1800">
                <a:solidFill>
                  <a:srgbClr val="FF0000"/>
                </a:solidFill>
              </a:rPr>
              <a:t>）</a:t>
            </a:r>
            <a:endParaRPr lang="en-US" altLang="ja-JP" sz="1800" dirty="0">
              <a:solidFill>
                <a:srgbClr val="FF0000"/>
              </a:solidFill>
            </a:endParaRPr>
          </a:p>
          <a:p>
            <a:pPr lvl="2"/>
            <a:r>
              <a:rPr lang="en" altLang="ja-JP" sz="1800" dirty="0"/>
              <a:t>Levin </a:t>
            </a:r>
            <a:r>
              <a:rPr lang="ja-JP" altLang="en-US" sz="1800"/>
              <a:t>らによって最初に提案された。</a:t>
            </a:r>
            <a:endParaRPr lang="en-US" altLang="ja-JP" sz="1800" dirty="0"/>
          </a:p>
          <a:p>
            <a:pPr lvl="2"/>
            <a:r>
              <a:rPr lang="en-US" altLang="ja-JP" sz="1800" dirty="0"/>
              <a:t>Magneto</a:t>
            </a:r>
            <a:r>
              <a:rPr lang="ja-JP" altLang="en-US" sz="1800"/>
              <a:t>は分類としてはここ。</a:t>
            </a:r>
            <a:endParaRPr lang="en-US" altLang="ja-JP" sz="1800" dirty="0"/>
          </a:p>
          <a:p>
            <a:pPr lvl="2"/>
            <a:endParaRPr lang="en-US" altLang="ja-JP" sz="1800" dirty="0"/>
          </a:p>
          <a:p>
            <a:r>
              <a:rPr lang="ja-JP" altLang="en-US" sz="1800">
                <a:solidFill>
                  <a:schemeClr val="tx1">
                    <a:lumMod val="95000"/>
                    <a:lumOff val="5000"/>
                  </a:schemeClr>
                </a:solidFill>
              </a:rPr>
              <a:t>既存の提案手法は</a:t>
            </a:r>
            <a:r>
              <a:rPr lang="en-US" altLang="ja-JP" sz="1800" dirty="0" err="1">
                <a:solidFill>
                  <a:srgbClr val="FF0000"/>
                </a:solidFill>
              </a:rPr>
              <a:t>flexbility</a:t>
            </a:r>
            <a:r>
              <a:rPr lang="en-US" altLang="ja-JP" sz="1800" dirty="0">
                <a:solidFill>
                  <a:srgbClr val="FF0000"/>
                </a:solidFill>
              </a:rPr>
              <a:t>, visibility</a:t>
            </a:r>
            <a:r>
              <a:rPr lang="ja-JP" altLang="en-US" sz="1800">
                <a:solidFill>
                  <a:srgbClr val="FF0000"/>
                </a:solidFill>
              </a:rPr>
              <a:t>を低コストで獲得する</a:t>
            </a:r>
            <a:r>
              <a:rPr lang="ja-JP" altLang="en-US" sz="1800">
                <a:solidFill>
                  <a:schemeClr val="tx1">
                    <a:lumMod val="95000"/>
                    <a:lumOff val="5000"/>
                  </a:schemeClr>
                </a:solidFill>
              </a:rPr>
              <a:t>ことと、</a:t>
            </a:r>
            <a:r>
              <a:rPr lang="ja-JP" altLang="en-US" sz="1800">
                <a:solidFill>
                  <a:srgbClr val="FF0000"/>
                </a:solidFill>
              </a:rPr>
              <a:t>管理がシンプルである</a:t>
            </a:r>
            <a:r>
              <a:rPr lang="ja-JP" altLang="en-US" sz="1800">
                <a:solidFill>
                  <a:schemeClr val="tx1">
                    <a:lumMod val="95000"/>
                    <a:lumOff val="5000"/>
                  </a:schemeClr>
                </a:solidFill>
              </a:rPr>
              <a:t>ことがトレードオフになっている。</a:t>
            </a:r>
            <a:endParaRPr lang="en-US" altLang="ja-JP" sz="1800" dirty="0">
              <a:solidFill>
                <a:schemeClr val="tx1">
                  <a:lumMod val="95000"/>
                  <a:lumOff val="5000"/>
                </a:schemeClr>
              </a:solidFill>
            </a:endParaRPr>
          </a:p>
          <a:p>
            <a:endParaRPr lang="en-US" altLang="ja-JP" sz="1800" dirty="0">
              <a:solidFill>
                <a:schemeClr val="tx1">
                  <a:lumMod val="95000"/>
                  <a:lumOff val="5000"/>
                </a:schemeClr>
              </a:solidFill>
            </a:endParaRPr>
          </a:p>
          <a:p>
            <a:r>
              <a:rPr lang="ja-JP" altLang="en-US" sz="1800"/>
              <a:t>理想</a:t>
            </a:r>
            <a:r>
              <a:rPr lang="en-US" altLang="ja-JP" sz="1800" dirty="0"/>
              <a:t> : </a:t>
            </a:r>
            <a:r>
              <a:rPr lang="ja-JP" altLang="en-US" sz="1800"/>
              <a:t>シンプルなネットワーク管理、低運用コストで柔軟な転送制御を</a:t>
            </a:r>
            <a:r>
              <a:rPr lang="en-US" altLang="ja-JP" sz="1800" dirty="0"/>
              <a:t>Legacy switch &amp; SDN switch </a:t>
            </a:r>
            <a:r>
              <a:rPr lang="ja-JP" altLang="en-US" sz="1800"/>
              <a:t>で実現</a:t>
            </a:r>
            <a:endParaRPr lang="en-US" altLang="ja-JP" sz="1800" dirty="0"/>
          </a:p>
        </p:txBody>
      </p:sp>
    </p:spTree>
    <p:extLst>
      <p:ext uri="{BB962C8B-B14F-4D97-AF65-F5344CB8AC3E}">
        <p14:creationId xmlns:p14="http://schemas.microsoft.com/office/powerpoint/2010/main" val="408129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Solution</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lang="en-US" altLang="ja-JP" sz="1800" dirty="0"/>
              <a:t>Magneto</a:t>
            </a:r>
            <a:r>
              <a:rPr lang="ja-JP" altLang="en-US" sz="1800"/>
              <a:t>は以下のような特性をもつ。</a:t>
            </a:r>
            <a:endParaRPr lang="en-US" altLang="ja-JP" sz="1800" dirty="0"/>
          </a:p>
          <a:p>
            <a:pPr lvl="1"/>
            <a:r>
              <a:rPr lang="en-US" altLang="ja-JP" sz="1800" dirty="0"/>
              <a:t>Legacy switch </a:t>
            </a:r>
            <a:r>
              <a:rPr lang="ja-JP" altLang="en-US" sz="1800"/>
              <a:t>のいくつかを戦略的に</a:t>
            </a:r>
            <a:r>
              <a:rPr lang="en-US" altLang="ja-JP" sz="1800" dirty="0"/>
              <a:t> OpenFlow switch </a:t>
            </a:r>
            <a:r>
              <a:rPr lang="ja-JP" altLang="en-US" sz="1800"/>
              <a:t>に変更。</a:t>
            </a:r>
            <a:endParaRPr lang="en-US" altLang="ja-JP" sz="1800" dirty="0"/>
          </a:p>
          <a:p>
            <a:pPr lvl="1"/>
            <a:r>
              <a:rPr lang="en-US" altLang="ja-JP" sz="1800" dirty="0"/>
              <a:t>OpenFlow switch</a:t>
            </a:r>
            <a:r>
              <a:rPr lang="ja-JP" altLang="en-US" sz="1800"/>
              <a:t>により、</a:t>
            </a:r>
            <a:r>
              <a:rPr lang="en-US" altLang="ja-JP" sz="1800" dirty="0"/>
              <a:t>Legacy switch </a:t>
            </a:r>
            <a:r>
              <a:rPr lang="ja-JP" altLang="en-US" sz="1800"/>
              <a:t>と</a:t>
            </a:r>
            <a:r>
              <a:rPr lang="en-US" altLang="ja-JP" sz="1800" dirty="0"/>
              <a:t> End host </a:t>
            </a:r>
            <a:r>
              <a:rPr lang="ja-JP" altLang="en-US" sz="1800"/>
              <a:t>の転送動作を制御する。</a:t>
            </a:r>
            <a:endParaRPr lang="en-US" altLang="ja-JP" sz="1800" dirty="0"/>
          </a:p>
          <a:p>
            <a:pPr lvl="2"/>
            <a:r>
              <a:rPr lang="en-US" altLang="ja-JP" sz="1800" dirty="0"/>
              <a:t> </a:t>
            </a:r>
            <a:r>
              <a:rPr lang="en-US" altLang="ja-JP" sz="1800" dirty="0">
                <a:solidFill>
                  <a:srgbClr val="FF0000"/>
                </a:solidFill>
              </a:rPr>
              <a:t>Seed packet </a:t>
            </a:r>
            <a:r>
              <a:rPr lang="ja-JP" altLang="en-US" sz="1800"/>
              <a:t>により</a:t>
            </a:r>
            <a:r>
              <a:rPr lang="en-US" altLang="ja-JP" sz="1800" dirty="0"/>
              <a:t> Legacy switch </a:t>
            </a:r>
            <a:r>
              <a:rPr lang="ja-JP" altLang="en-US" sz="1800"/>
              <a:t>の</a:t>
            </a:r>
            <a:r>
              <a:rPr lang="en-US" altLang="ja-JP" sz="1800" dirty="0"/>
              <a:t> forwarding table </a:t>
            </a:r>
            <a:r>
              <a:rPr lang="ja-JP" altLang="en-US" sz="1800"/>
              <a:t>に影響を及ぼす</a:t>
            </a:r>
            <a:r>
              <a:rPr lang="en-US" altLang="ja-JP" sz="1800" dirty="0"/>
              <a:t> </a:t>
            </a:r>
            <a:r>
              <a:rPr lang="en-US" altLang="ja-JP" sz="1800" dirty="0">
                <a:solidFill>
                  <a:srgbClr val="FF0000"/>
                </a:solidFill>
              </a:rPr>
              <a:t>Telekinesis</a:t>
            </a:r>
            <a:r>
              <a:rPr lang="ja-JP" altLang="en-US" sz="1800"/>
              <a:t>。</a:t>
            </a:r>
            <a:endParaRPr lang="en-US" altLang="ja-JP" sz="1800" dirty="0"/>
          </a:p>
          <a:p>
            <a:pPr lvl="2"/>
            <a:r>
              <a:rPr lang="en-US" altLang="ja-JP" sz="1800" dirty="0"/>
              <a:t> ARP message</a:t>
            </a:r>
            <a:r>
              <a:rPr lang="ja-JP" altLang="en-US" sz="1800"/>
              <a:t>を利用してエンドホストの</a:t>
            </a:r>
            <a:r>
              <a:rPr lang="en-US" altLang="ja-JP" sz="1800" dirty="0"/>
              <a:t>ARP</a:t>
            </a:r>
            <a:r>
              <a:rPr lang="ja-JP" altLang="en-US" sz="1800"/>
              <a:t>テーブルに架空の情報を設定する</a:t>
            </a:r>
            <a:r>
              <a:rPr lang="en-US" altLang="ja-JP" sz="1800" dirty="0">
                <a:solidFill>
                  <a:srgbClr val="FF0000"/>
                </a:solidFill>
              </a:rPr>
              <a:t> Magnet Address</a:t>
            </a:r>
            <a:r>
              <a:rPr lang="ja-JP" altLang="en-US" sz="1800"/>
              <a:t>。</a:t>
            </a:r>
            <a:endParaRPr lang="en-US" altLang="ja-JP" sz="1800" dirty="0"/>
          </a:p>
          <a:p>
            <a:pPr lvl="2"/>
            <a:r>
              <a:rPr lang="en-US" altLang="ja-JP" sz="1800" dirty="0"/>
              <a:t> </a:t>
            </a:r>
            <a:r>
              <a:rPr lang="ja-JP" altLang="en-US" sz="1800"/>
              <a:t>これにより</a:t>
            </a:r>
            <a:r>
              <a:rPr lang="ja-JP" altLang="en-US" sz="1800">
                <a:solidFill>
                  <a:srgbClr val="FF0000"/>
                </a:solidFill>
              </a:rPr>
              <a:t>フル</a:t>
            </a:r>
            <a:r>
              <a:rPr lang="en-US" altLang="ja-JP" sz="1800" dirty="0">
                <a:solidFill>
                  <a:srgbClr val="FF0000"/>
                </a:solidFill>
              </a:rPr>
              <a:t>SDN</a:t>
            </a:r>
            <a:r>
              <a:rPr lang="ja-JP" altLang="en-US" sz="1800">
                <a:solidFill>
                  <a:srgbClr val="FF0000"/>
                </a:solidFill>
              </a:rPr>
              <a:t>と同様の</a:t>
            </a:r>
            <a:r>
              <a:rPr lang="en-US" altLang="ja-JP" sz="1800" dirty="0">
                <a:solidFill>
                  <a:srgbClr val="FF0000"/>
                </a:solidFill>
              </a:rPr>
              <a:t> visibility, network control</a:t>
            </a:r>
            <a:r>
              <a:rPr lang="ja-JP" altLang="en-US" sz="1800">
                <a:solidFill>
                  <a:srgbClr val="FF0000"/>
                </a:solidFill>
              </a:rPr>
              <a:t>を獲得する</a:t>
            </a:r>
            <a:r>
              <a:rPr lang="ja-JP" altLang="en-US" sz="1800"/>
              <a:t>。</a:t>
            </a:r>
            <a:endParaRPr lang="en-US" altLang="ja-JP" sz="1800" dirty="0"/>
          </a:p>
          <a:p>
            <a:pPr marL="914400" lvl="2" indent="0">
              <a:buNone/>
            </a:pPr>
            <a:endParaRPr lang="en-US" altLang="ja-JP" sz="1800" dirty="0"/>
          </a:p>
          <a:p>
            <a:pPr lvl="1"/>
            <a:r>
              <a:rPr lang="en-US" altLang="ja-JP" sz="1800" dirty="0"/>
              <a:t>OpenFlow Switch</a:t>
            </a:r>
            <a:r>
              <a:rPr lang="ja-JP" altLang="en-US" sz="1800"/>
              <a:t>により、</a:t>
            </a:r>
            <a:r>
              <a:rPr lang="en-US" altLang="ja-JP" sz="1800" dirty="0"/>
              <a:t>Hybrid network</a:t>
            </a:r>
            <a:r>
              <a:rPr lang="ja-JP" altLang="en-US" sz="1800"/>
              <a:t>の</a:t>
            </a:r>
            <a:r>
              <a:rPr lang="ja-JP" altLang="en-US" sz="1800">
                <a:solidFill>
                  <a:srgbClr val="FF0000"/>
                </a:solidFill>
              </a:rPr>
              <a:t>管理を統合</a:t>
            </a:r>
            <a:r>
              <a:rPr lang="ja-JP" altLang="en-US" sz="1800"/>
              <a:t>する。</a:t>
            </a:r>
            <a:endParaRPr lang="en-US" altLang="ja-JP" sz="1800" dirty="0"/>
          </a:p>
          <a:p>
            <a:pPr lvl="2"/>
            <a:r>
              <a:rPr lang="en-US" altLang="ja-JP" sz="1800" dirty="0"/>
              <a:t>Vendor </a:t>
            </a:r>
            <a:r>
              <a:rPr lang="en-US" altLang="ja-JP" sz="1800" dirty="0" err="1"/>
              <a:t>suppport</a:t>
            </a:r>
            <a:r>
              <a:rPr lang="ja-JP" altLang="en-US" sz="1800"/>
              <a:t>や追加モジュールなども不必要。</a:t>
            </a:r>
          </a:p>
        </p:txBody>
      </p:sp>
    </p:spTree>
    <p:extLst>
      <p:ext uri="{BB962C8B-B14F-4D97-AF65-F5344CB8AC3E}">
        <p14:creationId xmlns:p14="http://schemas.microsoft.com/office/powerpoint/2010/main" val="327752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lang="en-US" altLang="ja-JP" sz="3200" dirty="0"/>
              <a:t>Assumption &amp; Goal</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8"/>
            <a:ext cx="10515600" cy="5589649"/>
          </a:xfrm>
        </p:spPr>
        <p:txBody>
          <a:bodyPr>
            <a:normAutofit/>
          </a:bodyPr>
          <a:lstStyle/>
          <a:p>
            <a:r>
              <a:rPr kumimoji="1" lang="en-US" altLang="ja-JP" sz="1800" dirty="0"/>
              <a:t>Assumption</a:t>
            </a:r>
          </a:p>
          <a:p>
            <a:pPr lvl="1"/>
            <a:r>
              <a:rPr lang="en-US" altLang="ja-JP" sz="1800" dirty="0"/>
              <a:t>Hybrid network (legacy </a:t>
            </a:r>
            <a:r>
              <a:rPr lang="en-US" altLang="ja-JP" sz="1800" dirty="0" err="1"/>
              <a:t>swich</a:t>
            </a:r>
            <a:r>
              <a:rPr lang="en-US" altLang="ja-JP" sz="1800" dirty="0"/>
              <a:t> + OpenFlow switches)</a:t>
            </a:r>
          </a:p>
          <a:p>
            <a:pPr lvl="1"/>
            <a:r>
              <a:rPr kumimoji="1" lang="en-US" altLang="ja-JP" sz="1800" dirty="0"/>
              <a:t>OpenFlow switch</a:t>
            </a:r>
            <a:r>
              <a:rPr kumimoji="1" lang="ja-JP" altLang="en-US" sz="1800"/>
              <a:t>は</a:t>
            </a:r>
            <a:r>
              <a:rPr kumimoji="1" lang="en-US" altLang="ja-JP" sz="1800" dirty="0"/>
              <a:t>SDN controller</a:t>
            </a:r>
            <a:r>
              <a:rPr kumimoji="1" lang="ja-JP" altLang="en-US" sz="1800"/>
              <a:t>経由で操作可能</a:t>
            </a:r>
            <a:endParaRPr kumimoji="1" lang="en-US" altLang="ja-JP" sz="1800" dirty="0"/>
          </a:p>
          <a:p>
            <a:pPr lvl="1"/>
            <a:r>
              <a:rPr lang="en-US" altLang="ja-JP" sz="1800" dirty="0"/>
              <a:t>Legacy switch </a:t>
            </a:r>
            <a:r>
              <a:rPr lang="ja-JP" altLang="en-US" sz="1800"/>
              <a:t>では</a:t>
            </a:r>
            <a:r>
              <a:rPr lang="en-US" altLang="ja-JP" sz="1800" dirty="0"/>
              <a:t> MAC learning </a:t>
            </a:r>
            <a:r>
              <a:rPr lang="ja-JP" altLang="en-US" sz="1800"/>
              <a:t>が動作していて、</a:t>
            </a:r>
            <a:r>
              <a:rPr lang="en-US" altLang="ja-JP" sz="1800" dirty="0"/>
              <a:t>Legacy network</a:t>
            </a:r>
            <a:r>
              <a:rPr lang="ja-JP" altLang="en-US" sz="1800"/>
              <a:t>（</a:t>
            </a:r>
            <a:r>
              <a:rPr lang="en-US" altLang="ja-JP" sz="1800" dirty="0"/>
              <a:t>STP</a:t>
            </a:r>
            <a:r>
              <a:rPr lang="ja-JP" altLang="en-US" sz="1800"/>
              <a:t>などによる</a:t>
            </a:r>
            <a:r>
              <a:rPr lang="en-US" altLang="ja-JP" sz="1800" dirty="0"/>
              <a:t>loop</a:t>
            </a:r>
            <a:r>
              <a:rPr lang="ja-JP" altLang="en-US" sz="1800"/>
              <a:t>回避を考慮した）が構築されていること。</a:t>
            </a:r>
            <a:endParaRPr lang="en-US" altLang="ja-JP" sz="1800" dirty="0"/>
          </a:p>
          <a:p>
            <a:pPr lvl="1"/>
            <a:r>
              <a:rPr kumimoji="1" lang="en-US" altLang="ja-JP" sz="1800" dirty="0"/>
              <a:t>End Host</a:t>
            </a:r>
            <a:r>
              <a:rPr kumimoji="1" lang="ja-JP" altLang="en-US" sz="1800"/>
              <a:t>は</a:t>
            </a:r>
            <a:r>
              <a:rPr lang="en-US" altLang="ja-JP" sz="1800" dirty="0"/>
              <a:t>MAC table</a:t>
            </a:r>
            <a:r>
              <a:rPr lang="ja-JP" altLang="en-US" sz="1800"/>
              <a:t>のメンテを行っていること。（正常に更新すること）</a:t>
            </a:r>
            <a:endParaRPr kumimoji="1" lang="en-US" altLang="ja-JP" sz="1800" dirty="0"/>
          </a:p>
          <a:p>
            <a:r>
              <a:rPr lang="en-US" altLang="ja-JP" sz="1800" dirty="0"/>
              <a:t>Goal</a:t>
            </a:r>
          </a:p>
          <a:p>
            <a:pPr lvl="1"/>
            <a:r>
              <a:rPr kumimoji="1" lang="ja-JP" altLang="en-US" sz="1800"/>
              <a:t>ホスト</a:t>
            </a:r>
            <a:r>
              <a:rPr kumimoji="1" lang="en-US" altLang="ja-JP" sz="1800" dirty="0"/>
              <a:t>A</a:t>
            </a:r>
            <a:r>
              <a:rPr kumimoji="1" lang="ja-JP" altLang="en-US" sz="1800"/>
              <a:t>から</a:t>
            </a:r>
            <a:r>
              <a:rPr kumimoji="1" lang="en-US" altLang="ja-JP" sz="1800" dirty="0"/>
              <a:t>B</a:t>
            </a:r>
            <a:r>
              <a:rPr lang="ja-JP" altLang="en-US" sz="1800"/>
              <a:t>への</a:t>
            </a:r>
            <a:r>
              <a:rPr lang="en-US" altLang="ja-JP" sz="1800" dirty="0"/>
              <a:t>Path (P)</a:t>
            </a:r>
            <a:r>
              <a:rPr lang="ja-JP" altLang="en-US" sz="1800"/>
              <a:t>が</a:t>
            </a:r>
            <a:r>
              <a:rPr kumimoji="1" lang="ja-JP" altLang="en-US" sz="1800"/>
              <a:t>すでに</a:t>
            </a:r>
            <a:r>
              <a:rPr kumimoji="1" lang="en-US" altLang="ja-JP" sz="1800" dirty="0"/>
              <a:t>hybrid network</a:t>
            </a:r>
            <a:r>
              <a:rPr kumimoji="1" lang="ja-JP" altLang="en-US" sz="1800"/>
              <a:t>上に与えられている（設定されている）</a:t>
            </a:r>
            <a:endParaRPr kumimoji="1" lang="en-US" altLang="ja-JP" sz="1800" dirty="0"/>
          </a:p>
          <a:p>
            <a:pPr lvl="1"/>
            <a:r>
              <a:rPr lang="ja-JP" altLang="en-US" sz="1800"/>
              <a:t>新しい</a:t>
            </a:r>
            <a:r>
              <a:rPr lang="en-US" altLang="ja-JP" sz="1800" dirty="0"/>
              <a:t>Path (P’) </a:t>
            </a:r>
            <a:r>
              <a:rPr lang="ja-JP" altLang="en-US" sz="1800"/>
              <a:t>が候補された時に</a:t>
            </a:r>
            <a:endParaRPr lang="en-US" altLang="ja-JP" sz="1800" dirty="0"/>
          </a:p>
          <a:p>
            <a:pPr lvl="2"/>
            <a:r>
              <a:rPr kumimoji="1" lang="en-US" altLang="ja-JP" sz="1800" dirty="0"/>
              <a:t>A</a:t>
            </a:r>
            <a:r>
              <a:rPr kumimoji="1" lang="ja-JP" altLang="en-US" sz="1800"/>
              <a:t>から</a:t>
            </a:r>
            <a:r>
              <a:rPr kumimoji="1" lang="en-US" altLang="ja-JP" sz="1800" dirty="0"/>
              <a:t>B</a:t>
            </a:r>
            <a:r>
              <a:rPr kumimoji="1" lang="ja-JP" altLang="en-US" sz="1800"/>
              <a:t>へのトラフィック全てが</a:t>
            </a:r>
            <a:r>
              <a:rPr kumimoji="1" lang="en-US" altLang="ja-JP" sz="1800" dirty="0"/>
              <a:t>P’</a:t>
            </a:r>
            <a:r>
              <a:rPr kumimoji="1" lang="ja-JP" altLang="en-US" sz="1800"/>
              <a:t>を通るようにする。</a:t>
            </a:r>
            <a:endParaRPr kumimoji="1" lang="en-US" altLang="ja-JP" sz="1800" dirty="0"/>
          </a:p>
          <a:p>
            <a:pPr lvl="2"/>
            <a:r>
              <a:rPr lang="ja-JP" altLang="en-US" sz="1800"/>
              <a:t>もしくは候補</a:t>
            </a:r>
            <a:r>
              <a:rPr lang="en-US" altLang="ja-JP" sz="1800" dirty="0"/>
              <a:t>P’</a:t>
            </a:r>
            <a:r>
              <a:rPr lang="ja-JP" altLang="en-US" sz="1800"/>
              <a:t>が利用不可能と決定する。（</a:t>
            </a:r>
            <a:r>
              <a:rPr lang="en-US" altLang="ja-JP" sz="1800" dirty="0"/>
              <a:t>Update</a:t>
            </a:r>
            <a:r>
              <a:rPr lang="ja-JP" altLang="en-US" sz="1800"/>
              <a:t>しない）</a:t>
            </a:r>
            <a:endParaRPr lang="en-US" altLang="ja-JP" sz="1800" dirty="0"/>
          </a:p>
          <a:p>
            <a:pPr lvl="1"/>
            <a:r>
              <a:rPr lang="ja-JP" altLang="en-US" sz="1800"/>
              <a:t>右図でいうと</a:t>
            </a:r>
            <a:endParaRPr lang="en-US" altLang="ja-JP" sz="1800" dirty="0"/>
          </a:p>
          <a:p>
            <a:pPr lvl="2"/>
            <a:r>
              <a:rPr lang="en-US" altLang="ja-JP" sz="1800" dirty="0"/>
              <a:t>P</a:t>
            </a:r>
            <a:r>
              <a:rPr lang="ja-JP" altLang="en-US" sz="1800"/>
              <a:t>が既存の</a:t>
            </a:r>
            <a:r>
              <a:rPr lang="en-US" altLang="ja-JP" sz="1800" dirty="0"/>
              <a:t>Path</a:t>
            </a:r>
            <a:r>
              <a:rPr lang="ja-JP" altLang="en-US" sz="1800"/>
              <a:t>、</a:t>
            </a:r>
            <a:r>
              <a:rPr lang="en-US" altLang="ja-JP" sz="1800" dirty="0"/>
              <a:t>LE</a:t>
            </a:r>
            <a:r>
              <a:rPr lang="ja-JP" altLang="en-US" sz="1800"/>
              <a:t>が</a:t>
            </a:r>
            <a:r>
              <a:rPr lang="en-US" altLang="ja-JP" sz="1800" dirty="0"/>
              <a:t>legacy switch</a:t>
            </a:r>
            <a:r>
              <a:rPr lang="ja-JP" altLang="en-US" sz="1800"/>
              <a:t>、</a:t>
            </a:r>
            <a:r>
              <a:rPr lang="en-US" altLang="ja-JP" sz="1800" dirty="0"/>
              <a:t>OF</a:t>
            </a:r>
            <a:r>
              <a:rPr lang="ja-JP" altLang="en-US" sz="1800"/>
              <a:t>が</a:t>
            </a:r>
            <a:r>
              <a:rPr lang="en-US" altLang="ja-JP" sz="1800" dirty="0"/>
              <a:t>OpenFlow switch</a:t>
            </a:r>
          </a:p>
          <a:p>
            <a:pPr lvl="2"/>
            <a:r>
              <a:rPr lang="ja-JP" altLang="en-US" sz="1800"/>
              <a:t>書いてないが</a:t>
            </a:r>
            <a:r>
              <a:rPr lang="en-US" altLang="ja-JP" sz="1800" dirty="0"/>
              <a:t>P</a:t>
            </a:r>
            <a:r>
              <a:rPr lang="ja-JP" altLang="en-US" sz="1800"/>
              <a:t>の両端がホスト</a:t>
            </a:r>
            <a:r>
              <a:rPr lang="en-US" altLang="ja-JP" sz="1800" dirty="0"/>
              <a:t>A, B</a:t>
            </a:r>
          </a:p>
          <a:p>
            <a:pPr lvl="2"/>
            <a:r>
              <a:rPr lang="en-US" altLang="ja-JP" sz="1800" dirty="0"/>
              <a:t>P’</a:t>
            </a:r>
            <a:r>
              <a:rPr lang="ja-JP" altLang="en-US" sz="1800"/>
              <a:t>が候補されそれが実行可能なら</a:t>
            </a:r>
            <a:endParaRPr lang="en-US" altLang="ja-JP" sz="1800" dirty="0"/>
          </a:p>
          <a:p>
            <a:pPr marL="914400" lvl="2" indent="0">
              <a:buNone/>
            </a:pPr>
            <a:r>
              <a:rPr lang="en-US" altLang="ja-JP" sz="1800" dirty="0"/>
              <a:t>(LE2, LE3, LE4, LE5)</a:t>
            </a:r>
          </a:p>
          <a:p>
            <a:pPr marL="914400" lvl="2" indent="0">
              <a:buNone/>
            </a:pPr>
            <a:r>
              <a:rPr lang="en-US" altLang="ja-JP" sz="1800" dirty="0"/>
              <a:t>-&gt; (LE2, LE1, OF6, LE3, LE4, OF7, LE5)</a:t>
            </a:r>
          </a:p>
        </p:txBody>
      </p:sp>
      <p:pic>
        <p:nvPicPr>
          <p:cNvPr id="5" name="図 4" descr="部屋, テーブル が含まれている画像&#10;&#10;自動的に生成された説明">
            <a:extLst>
              <a:ext uri="{FF2B5EF4-FFF2-40B4-BE49-F238E27FC236}">
                <a16:creationId xmlns:a16="http://schemas.microsoft.com/office/drawing/2014/main" id="{627FB24B-6E1C-034C-B922-FAF69D3D6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576" y="5199746"/>
            <a:ext cx="5610424" cy="1658254"/>
          </a:xfrm>
          <a:prstGeom prst="rect">
            <a:avLst/>
          </a:prstGeom>
        </p:spPr>
      </p:pic>
    </p:spTree>
    <p:extLst>
      <p:ext uri="{BB962C8B-B14F-4D97-AF65-F5344CB8AC3E}">
        <p14:creationId xmlns:p14="http://schemas.microsoft.com/office/powerpoint/2010/main" val="397665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Key Mechanism (Telekinesis &amp; Magnet MAC Address)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4989294"/>
          </a:xfrm>
        </p:spPr>
        <p:txBody>
          <a:bodyPr>
            <a:normAutofit/>
          </a:bodyPr>
          <a:lstStyle/>
          <a:p>
            <a:r>
              <a:rPr kumimoji="1" lang="en-US" altLang="ja-JP" sz="1800" dirty="0"/>
              <a:t>Goal</a:t>
            </a:r>
            <a:r>
              <a:rPr kumimoji="1" lang="ja-JP" altLang="en-US" sz="1800"/>
              <a:t>を達成するための</a:t>
            </a:r>
            <a:r>
              <a:rPr kumimoji="1" lang="en-US" altLang="ja-JP" sz="1800" dirty="0"/>
              <a:t>key</a:t>
            </a:r>
            <a:r>
              <a:rPr kumimoji="1" lang="ja-JP" altLang="en-US" sz="1800"/>
              <a:t>となる</a:t>
            </a:r>
            <a:r>
              <a:rPr kumimoji="1" lang="en-US" altLang="ja-JP" sz="1800" dirty="0"/>
              <a:t>mechanism</a:t>
            </a:r>
            <a:r>
              <a:rPr kumimoji="1" lang="ja-JP" altLang="en-US" sz="1800"/>
              <a:t>として</a:t>
            </a:r>
            <a:r>
              <a:rPr kumimoji="1" lang="en-US" altLang="ja-JP" sz="1800" dirty="0">
                <a:solidFill>
                  <a:srgbClr val="FF0000"/>
                </a:solidFill>
              </a:rPr>
              <a:t>Telekinesis</a:t>
            </a:r>
            <a:r>
              <a:rPr kumimoji="1" lang="en-US" altLang="ja-JP" sz="1800" dirty="0"/>
              <a:t>, </a:t>
            </a:r>
            <a:r>
              <a:rPr kumimoji="1" lang="en-US" altLang="ja-JP" sz="1800" dirty="0">
                <a:solidFill>
                  <a:srgbClr val="FF0000"/>
                </a:solidFill>
              </a:rPr>
              <a:t>Magnet (MAC) Address</a:t>
            </a:r>
            <a:r>
              <a:rPr kumimoji="1" lang="ja-JP" altLang="en-US" sz="1800"/>
              <a:t>を提案</a:t>
            </a:r>
            <a:endParaRPr kumimoji="1" lang="en-US" altLang="ja-JP" sz="1800" dirty="0"/>
          </a:p>
          <a:p>
            <a:endParaRPr kumimoji="1" lang="en-US" altLang="ja-JP" sz="1800" dirty="0"/>
          </a:p>
          <a:p>
            <a:r>
              <a:rPr kumimoji="1" lang="en-US" altLang="ja-JP" sz="1800" b="1" dirty="0"/>
              <a:t>Telekinesis</a:t>
            </a:r>
          </a:p>
          <a:p>
            <a:pPr lvl="1"/>
            <a:r>
              <a:rPr kumimoji="1" lang="en-US" altLang="ja-JP" sz="1800" dirty="0"/>
              <a:t>Path</a:t>
            </a:r>
            <a:r>
              <a:rPr lang="en-US" altLang="ja-JP" sz="1800" dirty="0"/>
              <a:t> Update</a:t>
            </a:r>
            <a:r>
              <a:rPr lang="ja-JP" altLang="en-US" sz="1800"/>
              <a:t>に関する根本的な仕組み。</a:t>
            </a:r>
            <a:endParaRPr lang="en-US" altLang="ja-JP" sz="1800" dirty="0"/>
          </a:p>
          <a:p>
            <a:pPr lvl="1"/>
            <a:r>
              <a:rPr kumimoji="1" lang="en-US" altLang="ja-JP" sz="1800" dirty="0"/>
              <a:t>OpenFlow </a:t>
            </a:r>
            <a:r>
              <a:rPr kumimoji="1" lang="en-US" altLang="ja-JP" sz="1800" dirty="0" err="1"/>
              <a:t>swtich</a:t>
            </a:r>
            <a:r>
              <a:rPr kumimoji="1" lang="ja-JP" altLang="en-US" sz="1800"/>
              <a:t>を利用して</a:t>
            </a:r>
            <a:r>
              <a:rPr kumimoji="1" lang="en-US" altLang="ja-JP" sz="1800" dirty="0">
                <a:solidFill>
                  <a:srgbClr val="FF0000"/>
                </a:solidFill>
              </a:rPr>
              <a:t>Seed Packet</a:t>
            </a:r>
            <a:r>
              <a:rPr kumimoji="1" lang="ja-JP" altLang="en-US" sz="1800"/>
              <a:t>と呼ばれる特殊な</a:t>
            </a:r>
            <a:r>
              <a:rPr kumimoji="1" lang="en-US" altLang="ja-JP" sz="1800" dirty="0"/>
              <a:t>packet</a:t>
            </a:r>
            <a:r>
              <a:rPr lang="ja-JP" altLang="en-US" sz="1800"/>
              <a:t>を投げる。</a:t>
            </a:r>
            <a:endParaRPr lang="en-US" altLang="ja-JP" sz="1800" dirty="0"/>
          </a:p>
          <a:p>
            <a:pPr lvl="1"/>
            <a:r>
              <a:rPr kumimoji="1" lang="ja-JP" altLang="en-US" sz="1800"/>
              <a:t>この</a:t>
            </a:r>
            <a:r>
              <a:rPr kumimoji="1" lang="en-US" altLang="ja-JP" sz="1800" dirty="0"/>
              <a:t>Seed Packet</a:t>
            </a:r>
            <a:r>
              <a:rPr lang="ja-JP" altLang="en-US" sz="1800"/>
              <a:t>により各</a:t>
            </a:r>
            <a:r>
              <a:rPr lang="en-US" altLang="ja-JP" sz="1800" dirty="0"/>
              <a:t>Legacy Switch</a:t>
            </a:r>
            <a:r>
              <a:rPr lang="ja-JP" altLang="en-US" sz="1800"/>
              <a:t>の</a:t>
            </a:r>
            <a:r>
              <a:rPr lang="en-US" altLang="ja-JP" sz="1800" dirty="0"/>
              <a:t>forwarding entry</a:t>
            </a:r>
            <a:r>
              <a:rPr lang="ja-JP" altLang="en-US" sz="1800"/>
              <a:t>を更新する。</a:t>
            </a:r>
            <a:endParaRPr lang="en-US" altLang="ja-JP" sz="1800" dirty="0"/>
          </a:p>
          <a:p>
            <a:pPr lvl="1"/>
            <a:r>
              <a:rPr kumimoji="1" lang="ja-JP" altLang="en-US" sz="1800"/>
              <a:t>ただし、</a:t>
            </a:r>
            <a:r>
              <a:rPr kumimoji="1" lang="en-US" altLang="ja-JP" sz="1800" dirty="0"/>
              <a:t>Telekinesis</a:t>
            </a:r>
            <a:r>
              <a:rPr kumimoji="1" lang="ja-JP" altLang="en-US" sz="1800"/>
              <a:t>のみだと問題がある。。。</a:t>
            </a:r>
            <a:endParaRPr kumimoji="1" lang="en-US" altLang="ja-JP" sz="1800" dirty="0"/>
          </a:p>
          <a:p>
            <a:pPr marL="457200" lvl="1" indent="0">
              <a:buNone/>
            </a:pPr>
            <a:endParaRPr kumimoji="1" lang="en-US" altLang="ja-JP" sz="1800" dirty="0"/>
          </a:p>
          <a:p>
            <a:r>
              <a:rPr lang="en-US" altLang="ja-JP" sz="1800" b="1" dirty="0"/>
              <a:t>Magnet MAC Address</a:t>
            </a:r>
          </a:p>
          <a:p>
            <a:pPr lvl="1"/>
            <a:r>
              <a:rPr kumimoji="1" lang="en-US" altLang="ja-JP" sz="1800" dirty="0"/>
              <a:t>Telekinesis</a:t>
            </a:r>
            <a:r>
              <a:rPr lang="ja-JP" altLang="en-US" sz="1800"/>
              <a:t>の問題を解消するために存在された概念</a:t>
            </a:r>
            <a:endParaRPr lang="en-US" altLang="ja-JP" sz="1800" dirty="0"/>
          </a:p>
          <a:p>
            <a:pPr lvl="1"/>
            <a:r>
              <a:rPr lang="ja-JP" altLang="en-US" sz="1800"/>
              <a:t>実体のホストに紐づかない、偽りの</a:t>
            </a:r>
            <a:r>
              <a:rPr lang="en-US" altLang="ja-JP" sz="1800" dirty="0"/>
              <a:t>MAC Address</a:t>
            </a:r>
          </a:p>
          <a:p>
            <a:pPr lvl="1"/>
            <a:r>
              <a:rPr kumimoji="1" lang="ja-JP" altLang="en-US" sz="1800"/>
              <a:t>これと</a:t>
            </a:r>
            <a:r>
              <a:rPr lang="en-US" altLang="ja-JP" sz="1800" dirty="0"/>
              <a:t>Telekinesis</a:t>
            </a:r>
            <a:r>
              <a:rPr lang="ja-JP" altLang="en-US" sz="1800"/>
              <a:t>を組み合わせて、</a:t>
            </a:r>
            <a:r>
              <a:rPr lang="en-US" altLang="ja-JP" sz="1800" dirty="0"/>
              <a:t>Path Update</a:t>
            </a:r>
            <a:r>
              <a:rPr lang="ja-JP" altLang="en-US" sz="1800"/>
              <a:t>などを行う仕組みが</a:t>
            </a:r>
            <a:r>
              <a:rPr lang="en-US" altLang="ja-JP" sz="1800" dirty="0"/>
              <a:t>Magneto</a:t>
            </a:r>
            <a:endParaRPr kumimoji="1" lang="ja-JP" altLang="en-US" sz="1800"/>
          </a:p>
        </p:txBody>
      </p:sp>
    </p:spTree>
    <p:extLst>
      <p:ext uri="{BB962C8B-B14F-4D97-AF65-F5344CB8AC3E}">
        <p14:creationId xmlns:p14="http://schemas.microsoft.com/office/powerpoint/2010/main" val="290674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FF22-1F7F-FC42-AD0B-DBCC639A2113}"/>
              </a:ext>
            </a:extLst>
          </p:cNvPr>
          <p:cNvSpPr>
            <a:spLocks noGrp="1"/>
          </p:cNvSpPr>
          <p:nvPr>
            <p:ph type="title"/>
          </p:nvPr>
        </p:nvSpPr>
        <p:spPr>
          <a:xfrm>
            <a:off x="838200" y="365126"/>
            <a:ext cx="10515600" cy="591316"/>
          </a:xfrm>
        </p:spPr>
        <p:txBody>
          <a:bodyPr>
            <a:normAutofit/>
          </a:bodyPr>
          <a:lstStyle/>
          <a:p>
            <a:r>
              <a:rPr kumimoji="1" lang="en-US" altLang="ja-JP" sz="3200" dirty="0"/>
              <a:t>Telekinesis</a:t>
            </a:r>
            <a:endParaRPr kumimoji="1" lang="ja-JP" altLang="en-US" sz="3200"/>
          </a:p>
        </p:txBody>
      </p:sp>
      <p:sp>
        <p:nvSpPr>
          <p:cNvPr id="3" name="コンテンツ プレースホルダー 2">
            <a:extLst>
              <a:ext uri="{FF2B5EF4-FFF2-40B4-BE49-F238E27FC236}">
                <a16:creationId xmlns:a16="http://schemas.microsoft.com/office/drawing/2014/main" id="{EC2DC6CB-3D40-AE43-A1E4-7922D6F39F5A}"/>
              </a:ext>
            </a:extLst>
          </p:cNvPr>
          <p:cNvSpPr>
            <a:spLocks noGrp="1"/>
          </p:cNvSpPr>
          <p:nvPr>
            <p:ph idx="1"/>
          </p:nvPr>
        </p:nvSpPr>
        <p:spPr>
          <a:xfrm>
            <a:off x="838200" y="1187669"/>
            <a:ext cx="10515600" cy="5482638"/>
          </a:xfrm>
        </p:spPr>
        <p:txBody>
          <a:bodyPr>
            <a:normAutofit/>
          </a:bodyPr>
          <a:lstStyle/>
          <a:p>
            <a:r>
              <a:rPr kumimoji="1" lang="en-US" altLang="ja-JP" sz="1800" dirty="0"/>
              <a:t>Telekinesis</a:t>
            </a:r>
            <a:r>
              <a:rPr kumimoji="1" lang="ja-JP" altLang="en-US" sz="1800"/>
              <a:t>は</a:t>
            </a:r>
            <a:r>
              <a:rPr kumimoji="1" lang="en-US" altLang="ja-JP" sz="1800" dirty="0"/>
              <a:t> OpenFlow </a:t>
            </a:r>
            <a:r>
              <a:rPr kumimoji="1" lang="en-US" altLang="ja-JP" sz="1800" dirty="0" err="1"/>
              <a:t>swtich</a:t>
            </a:r>
            <a:r>
              <a:rPr lang="en-US" altLang="ja-JP" sz="1800" dirty="0"/>
              <a:t> </a:t>
            </a:r>
            <a:r>
              <a:rPr lang="ja-JP" altLang="en-US" sz="1800"/>
              <a:t>を利用して</a:t>
            </a:r>
            <a:r>
              <a:rPr lang="en-US" altLang="ja-JP" sz="1800" dirty="0"/>
              <a:t> </a:t>
            </a:r>
            <a:r>
              <a:rPr lang="en-US" altLang="ja-JP" sz="1800" dirty="0">
                <a:solidFill>
                  <a:srgbClr val="FF0000"/>
                </a:solidFill>
              </a:rPr>
              <a:t>Seed Packet </a:t>
            </a:r>
            <a:r>
              <a:rPr lang="ja-JP" altLang="en-US" sz="1800"/>
              <a:t>というカスタムパケットを投げる。</a:t>
            </a:r>
            <a:endParaRPr lang="en-US" altLang="ja-JP" sz="1800" dirty="0"/>
          </a:p>
          <a:p>
            <a:r>
              <a:rPr lang="en-US" altLang="ja-JP" sz="1800" dirty="0"/>
              <a:t>OpenFlow controller</a:t>
            </a:r>
            <a:r>
              <a:rPr lang="ja-JP" altLang="en-US" sz="1800"/>
              <a:t>からの</a:t>
            </a:r>
            <a:r>
              <a:rPr lang="en-US" altLang="ja-JP" sz="1800" dirty="0"/>
              <a:t> </a:t>
            </a:r>
            <a:r>
              <a:rPr lang="en-US" altLang="ja-JP" sz="1800" dirty="0" err="1"/>
              <a:t>PacketOut</a:t>
            </a:r>
            <a:r>
              <a:rPr lang="en-US" altLang="ja-JP" sz="1800" dirty="0"/>
              <a:t> </a:t>
            </a:r>
            <a:r>
              <a:rPr lang="ja-JP" altLang="en-US" sz="1800"/>
              <a:t>メッセージにより実現する。</a:t>
            </a:r>
            <a:endParaRPr lang="en-US" altLang="ja-JP" sz="1800" dirty="0"/>
          </a:p>
          <a:p>
            <a:endParaRPr lang="en-US" altLang="ja-JP" sz="1800" dirty="0"/>
          </a:p>
          <a:p>
            <a:r>
              <a:rPr lang="en-US" altLang="ja-JP" sz="1800" dirty="0"/>
              <a:t>Seed Packet</a:t>
            </a:r>
          </a:p>
          <a:p>
            <a:pPr lvl="1"/>
            <a:r>
              <a:rPr lang="en-US" altLang="ja-JP" sz="1800" dirty="0"/>
              <a:t>Ethernet flame </a:t>
            </a:r>
            <a:r>
              <a:rPr lang="ja-JP" altLang="en-US" sz="1800"/>
              <a:t>における</a:t>
            </a:r>
            <a:r>
              <a:rPr lang="en-US" altLang="ja-JP" sz="1800" dirty="0"/>
              <a:t> SRC MAC address </a:t>
            </a:r>
            <a:r>
              <a:rPr lang="ja-JP" altLang="en-US" sz="1800"/>
              <a:t>を新しく</a:t>
            </a:r>
            <a:r>
              <a:rPr lang="en-US" altLang="ja-JP" sz="1800" dirty="0"/>
              <a:t> Update </a:t>
            </a:r>
            <a:r>
              <a:rPr lang="ja-JP" altLang="en-US" sz="1800"/>
              <a:t>する</a:t>
            </a:r>
            <a:r>
              <a:rPr lang="en-US" altLang="ja-JP" sz="1800" dirty="0"/>
              <a:t> Path </a:t>
            </a:r>
            <a:r>
              <a:rPr lang="ja-JP" altLang="en-US" sz="1800"/>
              <a:t>の</a:t>
            </a:r>
            <a:r>
              <a:rPr lang="en-US" altLang="ja-JP" sz="1800" dirty="0"/>
              <a:t> DST MAC address </a:t>
            </a:r>
            <a:r>
              <a:rPr lang="ja-JP" altLang="en-US" sz="1800"/>
              <a:t>に設定する。</a:t>
            </a:r>
            <a:endParaRPr lang="en-US" altLang="ja-JP" sz="1800" dirty="0"/>
          </a:p>
          <a:p>
            <a:pPr lvl="1"/>
            <a:r>
              <a:rPr lang="ja-JP" altLang="en-US" sz="1800"/>
              <a:t>各</a:t>
            </a:r>
            <a:r>
              <a:rPr lang="en-US" altLang="ja-JP" sz="1800" dirty="0"/>
              <a:t>Host</a:t>
            </a:r>
            <a:r>
              <a:rPr lang="ja-JP" altLang="en-US" sz="1800"/>
              <a:t>に向けて</a:t>
            </a:r>
            <a:r>
              <a:rPr lang="en-US" altLang="ja-JP" sz="1800" dirty="0"/>
              <a:t>Seed Packet</a:t>
            </a:r>
            <a:r>
              <a:rPr lang="ja-JP" altLang="en-US" sz="1800"/>
              <a:t>を投げると、そのホストまでの</a:t>
            </a:r>
            <a:r>
              <a:rPr lang="en-US" altLang="ja-JP" sz="1800" dirty="0"/>
              <a:t>Legacy switch</a:t>
            </a:r>
            <a:r>
              <a:rPr lang="ja-JP" altLang="en-US" sz="1800"/>
              <a:t>の</a:t>
            </a:r>
            <a:r>
              <a:rPr lang="en-US" altLang="ja-JP" sz="1800" dirty="0"/>
              <a:t>forwarding table</a:t>
            </a:r>
            <a:r>
              <a:rPr lang="ja-JP" altLang="en-US" sz="1800"/>
              <a:t>が変わる。</a:t>
            </a:r>
            <a:endParaRPr lang="en-US" altLang="ja-JP" sz="1800" dirty="0"/>
          </a:p>
          <a:p>
            <a:pPr lvl="2"/>
            <a:r>
              <a:rPr lang="en-US" altLang="ja-JP" sz="1800" dirty="0"/>
              <a:t>Path</a:t>
            </a:r>
            <a:r>
              <a:rPr lang="ja-JP" altLang="en-US" sz="1800"/>
              <a:t>の</a:t>
            </a:r>
            <a:r>
              <a:rPr lang="en-US" altLang="ja-JP" sz="1800" dirty="0"/>
              <a:t>Update</a:t>
            </a:r>
            <a:r>
              <a:rPr lang="ja-JP" altLang="en-US" sz="1800"/>
              <a:t>に際し、</a:t>
            </a:r>
            <a:r>
              <a:rPr lang="en-US" altLang="ja-JP" sz="1800" dirty="0"/>
              <a:t>P </a:t>
            </a:r>
            <a:r>
              <a:rPr lang="ja-JP" altLang="en-US" sz="1800"/>
              <a:t>と</a:t>
            </a:r>
            <a:r>
              <a:rPr lang="en-US" altLang="ja-JP" sz="1800" dirty="0"/>
              <a:t> P’ </a:t>
            </a:r>
            <a:r>
              <a:rPr lang="ja-JP" altLang="en-US" sz="1800"/>
              <a:t>が分離している場合、</a:t>
            </a:r>
            <a:r>
              <a:rPr lang="en-US" altLang="ja-JP" sz="1800" dirty="0"/>
              <a:t>P’ </a:t>
            </a:r>
            <a:r>
              <a:rPr lang="ja-JP" altLang="en-US" sz="1800"/>
              <a:t>のすべての</a:t>
            </a:r>
            <a:r>
              <a:rPr lang="en-US" altLang="ja-JP" sz="1800" dirty="0"/>
              <a:t>switch</a:t>
            </a:r>
            <a:r>
              <a:rPr lang="ja-JP" altLang="en-US" sz="1800"/>
              <a:t>を更新する必要がある</a:t>
            </a:r>
            <a:endParaRPr lang="en-US" altLang="ja-JP" sz="1800" dirty="0"/>
          </a:p>
          <a:p>
            <a:pPr lvl="2"/>
            <a:r>
              <a:rPr lang="ja-JP" altLang="en-US" sz="1800"/>
              <a:t>重複する場合、パスが分岐する</a:t>
            </a:r>
            <a:r>
              <a:rPr lang="en-US" altLang="ja-JP" sz="1800" dirty="0"/>
              <a:t>switch</a:t>
            </a:r>
            <a:r>
              <a:rPr lang="ja-JP" altLang="en-US" sz="1800"/>
              <a:t>のみを更新する必要がある。</a:t>
            </a:r>
            <a:endParaRPr lang="en-US" altLang="ja-JP" sz="1800" dirty="0"/>
          </a:p>
          <a:p>
            <a:pPr lvl="2"/>
            <a:r>
              <a:rPr lang="en-US" altLang="ja-JP" sz="1800" dirty="0"/>
              <a:t>Update </a:t>
            </a:r>
            <a:r>
              <a:rPr lang="en-US" altLang="ja-JP" sz="1800" dirty="0" err="1"/>
              <a:t>subpath</a:t>
            </a:r>
            <a:r>
              <a:rPr lang="en-US" altLang="ja-JP" sz="1800" dirty="0"/>
              <a:t> : path</a:t>
            </a:r>
            <a:r>
              <a:rPr lang="ja-JP" altLang="en-US" sz="1800"/>
              <a:t>の変更に伴って変更されるべき隣接スイッチのシーケンス。</a:t>
            </a:r>
            <a:endParaRPr lang="en-US" altLang="ja-JP" sz="1800" dirty="0"/>
          </a:p>
        </p:txBody>
      </p:sp>
    </p:spTree>
    <p:extLst>
      <p:ext uri="{BB962C8B-B14F-4D97-AF65-F5344CB8AC3E}">
        <p14:creationId xmlns:p14="http://schemas.microsoft.com/office/powerpoint/2010/main" val="20211641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4507</TotalTime>
  <Words>6335</Words>
  <Application>Microsoft Macintosh PowerPoint</Application>
  <PresentationFormat>ワイド画面</PresentationFormat>
  <Paragraphs>515</Paragraphs>
  <Slides>28</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游ゴシック</vt:lpstr>
      <vt:lpstr>Arial</vt:lpstr>
      <vt:lpstr>Calibri</vt:lpstr>
      <vt:lpstr>Calibri Light</vt:lpstr>
      <vt:lpstr>Office テーマ</vt:lpstr>
      <vt:lpstr>論文紹介   Magneto : Unified Fine-grained Path Control in Legacy and OpenFlow Hybrid Networks</vt:lpstr>
      <vt:lpstr>Motivation</vt:lpstr>
      <vt:lpstr>Table of Contents</vt:lpstr>
      <vt:lpstr>Overview</vt:lpstr>
      <vt:lpstr>Background</vt:lpstr>
      <vt:lpstr>Solution</vt:lpstr>
      <vt:lpstr>Assumption &amp; Goal</vt:lpstr>
      <vt:lpstr>Key Mechanism (Telekinesis &amp; Magnet MAC Address)</vt:lpstr>
      <vt:lpstr>Telekinesis</vt:lpstr>
      <vt:lpstr>Example: Telekinesis (Baseline)</vt:lpstr>
      <vt:lpstr>Shortcomings of Baseline Telekinesis</vt:lpstr>
      <vt:lpstr>Shortcomings of Baseline Telekinesis</vt:lpstr>
      <vt:lpstr>Magnet (MAC) Address</vt:lpstr>
      <vt:lpstr>Example: Telekinesis with magnet address</vt:lpstr>
      <vt:lpstr>ARP Packet Format</vt:lpstr>
      <vt:lpstr>Path Verification and Path Update</vt:lpstr>
      <vt:lpstr>How to generate Magnet (MAC) Address</vt:lpstr>
      <vt:lpstr>Example: Magnet subpath and Magnet MAC address</vt:lpstr>
      <vt:lpstr>Magneto Routing</vt:lpstr>
      <vt:lpstr>Example : Magnet Routing</vt:lpstr>
      <vt:lpstr>Evaluation</vt:lpstr>
      <vt:lpstr>Path Control</vt:lpstr>
      <vt:lpstr>Control Delay</vt:lpstr>
      <vt:lpstr>Overhead</vt:lpstr>
      <vt:lpstr>Overhead</vt:lpstr>
      <vt:lpstr>Case Study : Better Routing and Failure Recovery with Magneto</vt:lpstr>
      <vt:lpstr>Case Study : Better Routing and Failure Recovery with Magneto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道下 幹也</cp:lastModifiedBy>
  <cp:revision>114</cp:revision>
  <dcterms:created xsi:type="dcterms:W3CDTF">2012-07-27T23:28:17Z</dcterms:created>
  <dcterms:modified xsi:type="dcterms:W3CDTF">2020-01-27T23:52:42Z</dcterms:modified>
</cp:coreProperties>
</file>