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sldIdLst>
    <p:sldId id="278" r:id="rId2"/>
    <p:sldId id="258" r:id="rId3"/>
    <p:sldId id="280" r:id="rId4"/>
    <p:sldId id="264" r:id="rId5"/>
    <p:sldId id="265" r:id="rId6"/>
    <p:sldId id="281" r:id="rId7"/>
    <p:sldId id="266" r:id="rId8"/>
    <p:sldId id="267" r:id="rId9"/>
    <p:sldId id="268" r:id="rId10"/>
    <p:sldId id="279" r:id="rId11"/>
  </p:sldIdLst>
  <p:sldSz cx="9144000" cy="6858000" type="screen4x3"/>
  <p:notesSz cx="7315200" cy="9601200"/>
  <p:embeddedFontLst>
    <p:embeddedFont>
      <p:font typeface="Myriad Web Pro" pitchFamily="34" charset="0"/>
      <p:regular r:id="rId13"/>
      <p:bold r:id="rId14"/>
      <p: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 autoAdjust="0"/>
    <p:restoredTop sz="86471" autoAdjust="0"/>
  </p:normalViewPr>
  <p:slideViewPr>
    <p:cSldViewPr>
      <p:cViewPr>
        <p:scale>
          <a:sx n="100" d="100"/>
          <a:sy n="10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4885-E19E-44CC-839C-DD35108630EC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FC39-2266-431A-96FA-9B44C575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7FC39-2266-431A-96FA-9B44C575A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Title of Presentation – Myriad Pro</a:t>
            </a:r>
            <a:br>
              <a:rPr lang="en-US" dirty="0" smtClean="0"/>
            </a:br>
            <a:r>
              <a:rPr lang="en-US" dirty="0" smtClean="0"/>
              <a:t> Bold, Shadow 28pt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 smtClean="0"/>
              <a:t>Title of Presenter –Myriad Pro, 18pt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Title of Event</a:t>
            </a:r>
          </a:p>
          <a:p>
            <a:pPr lvl="0"/>
            <a:r>
              <a:rPr lang="en-US" sz="1800" dirty="0" smtClean="0"/>
              <a:t>Date of Event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(For content heavy tables and charts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 smtClean="0"/>
              <a:t>Title of Presenter –Myriad Pro, 18pt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Title of Event</a:t>
            </a:r>
          </a:p>
          <a:p>
            <a:pPr lvl="0"/>
            <a:r>
              <a:rPr lang="en-US" sz="1800" dirty="0" smtClean="0"/>
              <a:t>Date of Event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Title of Presentation – Myriad Pro</a:t>
            </a:r>
            <a:br>
              <a:rPr lang="en-US" dirty="0" smtClean="0"/>
            </a:br>
            <a:r>
              <a:rPr lang="en-US" dirty="0" smtClean="0"/>
              <a:t> Bold, Shadow 28pt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5000" y="5791200"/>
            <a:ext cx="67818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br>
              <a:rPr lang="en-US" dirty="0" smtClean="0"/>
            </a:br>
            <a:r>
              <a:rPr lang="en-US" dirty="0" smtClean="0"/>
              <a:t>Myriad Pro, bold, shadow, 36pt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– Myriad Pro, 20pt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 dirty="0" smtClean="0"/>
              <a:t>Header – Myriad Pro, bold, shadow, 20pt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0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Paragraph of type</a:t>
            </a:r>
          </a:p>
          <a:p>
            <a:pPr lvl="0"/>
            <a:r>
              <a:rPr lang="en-US" dirty="0" smtClean="0"/>
              <a:t>Myriad Pro, 14pt</a:t>
            </a:r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 dirty="0" smtClean="0"/>
              <a:t>Photo Title – Myriad Pro, Bold, Shadow, 20pt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Caption or credits for photo – Myriad Pro, 14pt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Closing– Myriad Pro, Bold, 28pt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86" r:id="rId3"/>
    <p:sldLayoutId id="2147483684" r:id="rId4"/>
    <p:sldLayoutId id="2147483685" r:id="rId5"/>
    <p:sldLayoutId id="2147483655" r:id="rId6"/>
    <p:sldLayoutId id="2147483660" r:id="rId7"/>
    <p:sldLayoutId id="2147483661" r:id="rId8"/>
    <p:sldLayoutId id="2147483666" r:id="rId9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1905000"/>
            <a:ext cx="6400800" cy="457200"/>
          </a:xfrm>
        </p:spPr>
        <p:txBody>
          <a:bodyPr/>
          <a:lstStyle/>
          <a:p>
            <a:r>
              <a:rPr lang="en-US" dirty="0" smtClean="0"/>
              <a:t>Dr. Jon Mark </a:t>
            </a:r>
            <a:r>
              <a:rPr lang="en-US" dirty="0" err="1" smtClean="0"/>
              <a:t>Hirshon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0" y="2286000"/>
            <a:ext cx="6400800" cy="76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Associate Professor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Emergency Medicine 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University of Maryland School of Medicine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914400"/>
          </a:xfrm>
        </p:spPr>
        <p:txBody>
          <a:bodyPr/>
          <a:lstStyle/>
          <a:p>
            <a:r>
              <a:rPr lang="en-US" i="1" dirty="0" smtClean="0"/>
              <a:t>Clostridium </a:t>
            </a:r>
            <a:r>
              <a:rPr lang="en-US" i="1" dirty="0" err="1" smtClean="0"/>
              <a:t>difficile</a:t>
            </a:r>
            <a:r>
              <a:rPr lang="en-US" i="1" dirty="0" smtClean="0"/>
              <a:t> </a:t>
            </a:r>
            <a:r>
              <a:rPr lang="en-US" dirty="0" smtClean="0"/>
              <a:t>Infection in Outpatients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Emerging Infectious Diseases</a:t>
            </a:r>
            <a:endParaRPr lang="en-US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National Center for Emerging and </a:t>
            </a:r>
            <a:r>
              <a:rPr lang="en-US" dirty="0" err="1" smtClean="0"/>
              <a:t>Zoonotic</a:t>
            </a:r>
            <a:r>
              <a:rPr lang="en-US" dirty="0" smtClean="0"/>
              <a:t> Infectious Diseases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43050" y="5562600"/>
            <a:ext cx="6400800" cy="68580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Emerging Infectious Diseases </a:t>
            </a:r>
            <a:endParaRPr lang="en-US" sz="1600" dirty="0" smtClean="0"/>
          </a:p>
          <a:p>
            <a:r>
              <a:rPr lang="en-US" sz="1600" dirty="0" smtClean="0"/>
              <a:t>October 2011</a:t>
            </a:r>
            <a:endParaRPr lang="en-US" sz="16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066800" y="3486150"/>
            <a:ext cx="7239000" cy="70485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Based on the article</a:t>
            </a:r>
          </a:p>
          <a:p>
            <a:r>
              <a:rPr lang="en-US" b="1" dirty="0" smtClean="0"/>
              <a:t>       </a:t>
            </a:r>
            <a:r>
              <a:rPr lang="en-US" b="1" i="1" dirty="0"/>
              <a:t>Clostridium </a:t>
            </a:r>
            <a:r>
              <a:rPr lang="en-US" b="1" i="1" dirty="0" err="1"/>
              <a:t>difficile</a:t>
            </a:r>
            <a:r>
              <a:rPr lang="en-US" b="1" dirty="0"/>
              <a:t> Infection in Outpatients, Maryland and Connecticut, USA, 2002–2007</a:t>
            </a:r>
            <a:endParaRPr lang="en-US" b="1" dirty="0">
              <a:effectLst/>
            </a:endParaRPr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1828800" y="4343400"/>
            <a:ext cx="6248400" cy="1066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Jon Mark Hirshon, Angela D. </a:t>
            </a:r>
            <a:r>
              <a:rPr lang="de-DE" sz="1700" dirty="0" smtClean="0"/>
              <a:t>Thompson, </a:t>
            </a:r>
            <a:r>
              <a:rPr lang="it-IT" sz="1700" dirty="0" smtClean="0"/>
              <a:t>Brandi </a:t>
            </a:r>
            <a:r>
              <a:rPr lang="it-IT" sz="1700" dirty="0"/>
              <a:t>Limbago, L. Clifford </a:t>
            </a:r>
            <a:r>
              <a:rPr lang="it-IT" sz="1700" dirty="0" smtClean="0"/>
              <a:t>McDonald, </a:t>
            </a:r>
            <a:r>
              <a:rPr lang="de-DE" sz="1700" dirty="0" smtClean="0"/>
              <a:t>Michelle </a:t>
            </a:r>
            <a:r>
              <a:rPr lang="de-DE" sz="1700" dirty="0"/>
              <a:t>Bonkosky, Robert Heimer, James </a:t>
            </a:r>
            <a:r>
              <a:rPr lang="de-DE" sz="1700" dirty="0" smtClean="0"/>
              <a:t>Meek, </a:t>
            </a:r>
            <a:r>
              <a:rPr lang="en-US" sz="1700" dirty="0" smtClean="0"/>
              <a:t>Volker </a:t>
            </a:r>
            <a:r>
              <a:rPr lang="en-US" sz="1700" dirty="0"/>
              <a:t>Mai, and Christopher Braden</a:t>
            </a:r>
          </a:p>
        </p:txBody>
      </p:sp>
    </p:spTree>
    <p:extLst>
      <p:ext uri="{BB962C8B-B14F-4D97-AF65-F5344CB8AC3E}">
        <p14:creationId xmlns:p14="http://schemas.microsoft.com/office/powerpoint/2010/main" val="32792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42984"/>
            <a:ext cx="6400800" cy="2057400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For more information, please contact:</a:t>
            </a:r>
          </a:p>
          <a:p>
            <a:pPr algn="l"/>
            <a:r>
              <a:rPr lang="en-US" sz="1200" i="1" dirty="0">
                <a:solidFill>
                  <a:schemeClr val="tx1"/>
                </a:solidFill>
              </a:rPr>
              <a:t>Emerging Infectious Diseases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Centers for Disease Control and Prevention</a:t>
            </a: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1600 Clifton Road NE, Mailstop D61, Atlanta,  GA  </a:t>
            </a:r>
            <a:r>
              <a:rPr lang="en-US" sz="1200" b="0" dirty="0" smtClean="0">
                <a:solidFill>
                  <a:schemeClr val="tx1"/>
                </a:solidFill>
              </a:rPr>
              <a:t>30333, USA</a:t>
            </a:r>
            <a:endParaRPr lang="en-US" sz="1200" b="0" dirty="0">
              <a:solidFill>
                <a:schemeClr val="tx1"/>
              </a:solidFill>
            </a:endParaRP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Telephone: 1-404-639-1960/Fax: 1-404-639-1954</a:t>
            </a: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E-mail:  eideditor@cdc.gov 	Web:  http://www.cdc.gov/eid/</a:t>
            </a:r>
          </a:p>
          <a:p>
            <a:pPr lvl="0" algn="l"/>
            <a:endParaRPr lang="en-US" sz="1200" b="0" dirty="0">
              <a:solidFill>
                <a:schemeClr val="tx1"/>
              </a:solidFill>
            </a:endParaRPr>
          </a:p>
          <a:p>
            <a:pPr lvl="0" algn="l"/>
            <a:r>
              <a:rPr lang="en-US" sz="900" b="0" dirty="0">
                <a:solidFill>
                  <a:schemeClr val="tx1"/>
                </a:solidFill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National Center for Emerging and </a:t>
            </a:r>
            <a:r>
              <a:rPr lang="en-US" dirty="0" err="1" smtClean="0"/>
              <a:t>Zoonotic</a:t>
            </a:r>
            <a:r>
              <a:rPr lang="en-US" dirty="0" smtClean="0"/>
              <a:t> Infectious Diseases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Emerging Infectious Diseases</a:t>
            </a:r>
            <a:endParaRPr lang="en-US" i="1" dirty="0"/>
          </a:p>
        </p:txBody>
      </p:sp>
      <p:pic>
        <p:nvPicPr>
          <p:cNvPr id="10" name="Picture 9" descr="Logos of the United States Department of Health and Human Services and Centers for Disease Control and Prevention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0" y="6477000"/>
            <a:ext cx="190500" cy="190500"/>
          </a:xfrm>
          <a:prstGeom prst="rect">
            <a:avLst/>
          </a:prstGeom>
        </p:spPr>
      </p:pic>
      <p:sp>
        <p:nvSpPr>
          <p:cNvPr id="11" name="Subtitle 1"/>
          <p:cNvSpPr txBox="1">
            <a:spLocks/>
          </p:cNvSpPr>
          <p:nvPr/>
        </p:nvSpPr>
        <p:spPr>
          <a:xfrm>
            <a:off x="1447800" y="1676400"/>
            <a:ext cx="632460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Thank you to all authors</a:t>
            </a:r>
          </a:p>
          <a:p>
            <a:r>
              <a:rPr lang="de-DE" sz="1800" dirty="0"/>
              <a:t>Jon Mark Hirshon, Angela D. Thompson, </a:t>
            </a:r>
            <a:r>
              <a:rPr lang="it-IT" sz="1800" dirty="0"/>
              <a:t>Brandi Limbago, L. Clifford McDonald, </a:t>
            </a:r>
            <a:r>
              <a:rPr lang="de-DE" sz="1800" dirty="0"/>
              <a:t>Michelle Bonkosky, Robert Heimer, James Meek, </a:t>
            </a:r>
            <a:r>
              <a:rPr lang="en-US" sz="1800" dirty="0"/>
              <a:t>Volker Mai, and Christopher Braden</a:t>
            </a:r>
          </a:p>
        </p:txBody>
      </p:sp>
    </p:spTree>
    <p:extLst>
      <p:ext uri="{BB962C8B-B14F-4D97-AF65-F5344CB8AC3E}">
        <p14:creationId xmlns:p14="http://schemas.microsoft.com/office/powerpoint/2010/main" val="4004451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</a:t>
            </a:r>
            <a:r>
              <a:rPr lang="en-US" i="1" dirty="0" smtClean="0"/>
              <a:t>Clostridium </a:t>
            </a:r>
            <a:r>
              <a:rPr lang="en-US" i="1" dirty="0" err="1" smtClean="0"/>
              <a:t>difficile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39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i="1" dirty="0" smtClean="0"/>
              <a:t>Clostridium </a:t>
            </a:r>
            <a:r>
              <a:rPr lang="en-US" i="1" dirty="0" err="1" smtClean="0"/>
              <a:t>difficile</a:t>
            </a:r>
            <a:r>
              <a:rPr lang="en-US" i="1" dirty="0" smtClean="0"/>
              <a:t> (C. diff) </a:t>
            </a:r>
            <a:r>
              <a:rPr lang="en-US" dirty="0" smtClean="0"/>
              <a:t>is a serious cause of infectious diarrhea seen mostly in older people who have recently been hospitalized or have been taking antibiotics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Unlike most other causes of diarrhea, </a:t>
            </a:r>
            <a:r>
              <a:rPr lang="en-US" i="1" dirty="0" smtClean="0"/>
              <a:t>C. diff  </a:t>
            </a:r>
            <a:r>
              <a:rPr lang="en-US" dirty="0" smtClean="0"/>
              <a:t>can cause severe infections and potentially be life threatening in adults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Recently, it seems that certain strains of </a:t>
            </a:r>
            <a:r>
              <a:rPr lang="en-US" i="1" dirty="0"/>
              <a:t>C. </a:t>
            </a:r>
            <a:r>
              <a:rPr lang="en-US" i="1" dirty="0" smtClean="0"/>
              <a:t>diff </a:t>
            </a:r>
            <a:r>
              <a:rPr lang="en-US" dirty="0" smtClean="0"/>
              <a:t> have increased the amount of the illness-causing toxin they produce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</a:t>
            </a:r>
            <a:r>
              <a:rPr lang="en-US" i="1" dirty="0" smtClean="0"/>
              <a:t>Clostridium </a:t>
            </a:r>
            <a:r>
              <a:rPr lang="en-US" i="1" dirty="0" err="1" smtClean="0"/>
              <a:t>difficile</a:t>
            </a:r>
            <a:r>
              <a:rPr lang="en-US" dirty="0" smtClean="0"/>
              <a:t>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i="1" dirty="0" smtClean="0"/>
              <a:t>C. diff  </a:t>
            </a:r>
            <a:r>
              <a:rPr lang="en-US" dirty="0" smtClean="0"/>
              <a:t>is considered a serious </a:t>
            </a:r>
            <a:r>
              <a:rPr lang="en-US" dirty="0" smtClean="0"/>
              <a:t>health care–acquired </a:t>
            </a:r>
            <a:r>
              <a:rPr lang="en-US" dirty="0" smtClean="0"/>
              <a:t>infection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 smtClean="0"/>
              <a:t>While </a:t>
            </a:r>
            <a:r>
              <a:rPr lang="en-US" i="1" dirty="0" smtClean="0"/>
              <a:t>C. diff  </a:t>
            </a:r>
            <a:r>
              <a:rPr lang="en-US" dirty="0" smtClean="0"/>
              <a:t>is associated with being hospitalized or taking certain antibiotics, there have been increasing reports of </a:t>
            </a:r>
            <a:r>
              <a:rPr lang="en-US" i="1" dirty="0" smtClean="0"/>
              <a:t>C. diff  </a:t>
            </a:r>
            <a:r>
              <a:rPr lang="en-US" dirty="0" smtClean="0"/>
              <a:t>being found in otherwise healthy outpatients without any known risk factors for getting the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was the study about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 dirty="0" smtClean="0"/>
              <a:t>Purpose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Sought to understand the causes and possible risk factors for diarrhea in outpatients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Method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Looked at patients with complaints of diarrhea coming to specific emergency departments and clinics in Baltimore and New Haven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Conducted multiple laboratory tests on the stool sample looking for different known infectious causes of diarrhea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Findings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Among almost 1100 patients,  43 were found with the infection of </a:t>
            </a:r>
            <a:r>
              <a:rPr lang="en-US" sz="1900" i="1" dirty="0" smtClean="0"/>
              <a:t>C. diff</a:t>
            </a:r>
            <a:endParaRPr lang="en-US" sz="1900" dirty="0" smtClean="0"/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Among the 43 patients,  40 either had known risk factors for getting </a:t>
            </a:r>
            <a:r>
              <a:rPr lang="en-US" sz="1900" i="1" dirty="0" smtClean="0"/>
              <a:t>C. diff </a:t>
            </a:r>
            <a:r>
              <a:rPr lang="en-US" sz="1900" dirty="0" smtClean="0"/>
              <a:t>or had other additional </a:t>
            </a:r>
            <a:r>
              <a:rPr lang="en-US" sz="1900" dirty="0" smtClean="0"/>
              <a:t>diarrhea-causing </a:t>
            </a:r>
            <a:r>
              <a:rPr lang="en-US" sz="1900" dirty="0" smtClean="0"/>
              <a:t>organisms in their stool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Only 3 patients </a:t>
            </a:r>
            <a:r>
              <a:rPr lang="en-US" sz="1900" dirty="0" smtClean="0"/>
              <a:t>had </a:t>
            </a:r>
            <a:r>
              <a:rPr lang="en-US" sz="1900" dirty="0" smtClean="0"/>
              <a:t>not </a:t>
            </a:r>
            <a:r>
              <a:rPr lang="en-US" sz="1900" dirty="0" smtClean="0"/>
              <a:t>known risk </a:t>
            </a:r>
            <a:r>
              <a:rPr lang="en-US" sz="1900" dirty="0" smtClean="0"/>
              <a:t>factors or a co-infection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were the conclusions?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dirty="0" smtClean="0"/>
              <a:t>Outpatients with </a:t>
            </a:r>
            <a:r>
              <a:rPr lang="en-US" i="1" dirty="0" smtClean="0"/>
              <a:t>C. diff  </a:t>
            </a:r>
            <a:r>
              <a:rPr lang="en-US" dirty="0" smtClean="0"/>
              <a:t>are likely to have either known risk factors for getting the disease or another cause of their </a:t>
            </a:r>
            <a:r>
              <a:rPr lang="en-US" dirty="0" smtClean="0"/>
              <a:t>diarrhea-producing </a:t>
            </a:r>
            <a:r>
              <a:rPr lang="en-US" dirty="0" smtClean="0"/>
              <a:t>symptoms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sz="2200" dirty="0" smtClean="0"/>
              <a:t>The </a:t>
            </a:r>
            <a:r>
              <a:rPr lang="en-US" sz="2200" i="1" dirty="0" smtClean="0"/>
              <a:t>C. diff </a:t>
            </a:r>
            <a:r>
              <a:rPr lang="en-US" sz="2200" dirty="0" smtClean="0"/>
              <a:t>seen in people from the community may actually be related to </a:t>
            </a:r>
            <a:r>
              <a:rPr lang="en-US" sz="2200" dirty="0" smtClean="0"/>
              <a:t>health care </a:t>
            </a:r>
            <a:r>
              <a:rPr lang="en-US" sz="2200" dirty="0" smtClean="0"/>
              <a:t>exposure or the patients may have a different virus or bacteria causing their symptoms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Study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 smtClean="0"/>
              <a:t>The study sample was obtained from two large cities on the East Coast of the U.S., so may not represent all areas of the U.S.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 smtClean="0"/>
              <a:t>Study subjects may not accurately recall all possible risk factors, as they were only asked about antibiotic use during the previous month and </a:t>
            </a:r>
            <a:r>
              <a:rPr lang="en-US" i="1" dirty="0" smtClean="0"/>
              <a:t>C. diff</a:t>
            </a:r>
            <a:r>
              <a:rPr lang="en-US" dirty="0" smtClean="0"/>
              <a:t>  can occur more than one month after antibiotic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475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010400" cy="1143000"/>
          </a:xfrm>
        </p:spPr>
        <p:txBody>
          <a:bodyPr anchor="ctr"/>
          <a:lstStyle/>
          <a:p>
            <a:r>
              <a:rPr lang="en-US" dirty="0" smtClean="0"/>
              <a:t>What is the public health importance of the findings?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 smtClean="0"/>
              <a:t>These findings are reassuring, as widespread </a:t>
            </a:r>
            <a:r>
              <a:rPr lang="en-US" i="1" dirty="0" smtClean="0"/>
              <a:t>C. diff  </a:t>
            </a:r>
            <a:r>
              <a:rPr lang="en-US" dirty="0" smtClean="0"/>
              <a:t>in the community would be a major public health problem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 smtClean="0"/>
              <a:t>Further studies need to be done to confirm these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525" y="274638"/>
            <a:ext cx="8305800" cy="1143000"/>
          </a:xfrm>
        </p:spPr>
        <p:txBody>
          <a:bodyPr anchor="ctr"/>
          <a:lstStyle/>
          <a:p>
            <a:r>
              <a:rPr lang="en-US" dirty="0" smtClean="0"/>
              <a:t>What should doctors and nurses be doing to protect their patients from catching </a:t>
            </a:r>
            <a:r>
              <a:rPr lang="en-US" i="1" dirty="0" smtClean="0"/>
              <a:t>C. diff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3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 smtClean="0"/>
              <a:t>Doctors, nurses, patients, and visitors should wash their hands with soap and water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 can greatly reduce all health </a:t>
            </a:r>
            <a:r>
              <a:rPr lang="en-US" dirty="0" smtClean="0"/>
              <a:t>care–associated  </a:t>
            </a:r>
            <a:r>
              <a:rPr lang="en-US" dirty="0" smtClean="0"/>
              <a:t>infections, including </a:t>
            </a:r>
            <a:r>
              <a:rPr lang="en-US" i="1" dirty="0" smtClean="0"/>
              <a:t>C. diff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Alcohol rubs alone do not eliminate </a:t>
            </a:r>
            <a:r>
              <a:rPr lang="en-US" i="1" dirty="0"/>
              <a:t>C</a:t>
            </a:r>
            <a:r>
              <a:rPr lang="en-US" i="1" dirty="0" smtClean="0"/>
              <a:t>. diff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200" dirty="0" smtClean="0"/>
              <a:t>In the hospital, patient with </a:t>
            </a:r>
            <a:r>
              <a:rPr lang="en-US" sz="2200" i="1" dirty="0" smtClean="0"/>
              <a:t>C. diff  </a:t>
            </a:r>
            <a:r>
              <a:rPr lang="en-US" sz="2200" dirty="0" smtClean="0"/>
              <a:t>infection should ideally have a single room and visitors may need to wear a gown and gloves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200" dirty="0" smtClean="0"/>
              <a:t>In the office, doctors should be told of recent hospitalization if a patient is coming in complaining of severe diarrhea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 can help the doctor in finding the reasons for the diarrhea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1143000"/>
          </a:xfrm>
        </p:spPr>
        <p:txBody>
          <a:bodyPr anchor="ctr"/>
          <a:lstStyle/>
          <a:p>
            <a:r>
              <a:rPr lang="en-US" dirty="0" smtClean="0"/>
              <a:t>What can people do to protect themselves from </a:t>
            </a:r>
            <a:r>
              <a:rPr lang="en-US" i="1" dirty="0" smtClean="0"/>
              <a:t>C. diff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Good hand hygiene is the best single action people can take to help prevent </a:t>
            </a:r>
            <a:r>
              <a:rPr lang="en-US" i="1" dirty="0" smtClean="0"/>
              <a:t>C. diff  </a:t>
            </a:r>
            <a:r>
              <a:rPr lang="en-US" dirty="0" smtClean="0"/>
              <a:t>infection in themselves and in their loved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C OD Light Frame">
  <a:themeElements>
    <a:clrScheme name="NCEZID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BD3632"/>
      </a:accent1>
      <a:accent2>
        <a:srgbClr val="782327"/>
      </a:accent2>
      <a:accent3>
        <a:srgbClr val="7D7A00"/>
      </a:accent3>
      <a:accent4>
        <a:srgbClr val="156570"/>
      </a:accent4>
      <a:accent5>
        <a:srgbClr val="6E267B"/>
      </a:accent5>
      <a:accent6>
        <a:srgbClr val="002060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729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Myriad Web Pro</vt:lpstr>
      <vt:lpstr>Courier New</vt:lpstr>
      <vt:lpstr>Wingdings</vt:lpstr>
      <vt:lpstr>Calibri</vt:lpstr>
      <vt:lpstr>CDC OD Light Frame</vt:lpstr>
      <vt:lpstr>Clostridium difficile Infection in Outpatients</vt:lpstr>
      <vt:lpstr>What is Clostridium difficile?</vt:lpstr>
      <vt:lpstr>What is Clostridium difficile? (cont.)</vt:lpstr>
      <vt:lpstr>What was the study about?</vt:lpstr>
      <vt:lpstr>What were the conclusions?</vt:lpstr>
      <vt:lpstr>Study Limitations</vt:lpstr>
      <vt:lpstr>What is the public health importance of the findings?</vt:lpstr>
      <vt:lpstr>What should doctors and nurses be doing to protect their patients from catching C. diff ?</vt:lpstr>
      <vt:lpstr>What can people do to protect themselves from C. diff ?</vt:lpstr>
      <vt:lpstr>PowerPoint Presentation</vt:lpstr>
    </vt:vector>
  </TitlesOfParts>
  <Company>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CDC User</cp:lastModifiedBy>
  <cp:revision>47</cp:revision>
  <dcterms:created xsi:type="dcterms:W3CDTF">2010-02-19T19:04:22Z</dcterms:created>
  <dcterms:modified xsi:type="dcterms:W3CDTF">2013-03-20T13:30:54Z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