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sldIdLst>
    <p:sldId id="278" r:id="rId2"/>
    <p:sldId id="258" r:id="rId3"/>
    <p:sldId id="280" r:id="rId4"/>
    <p:sldId id="264" r:id="rId5"/>
    <p:sldId id="265" r:id="rId6"/>
    <p:sldId id="266" r:id="rId7"/>
    <p:sldId id="267" r:id="rId8"/>
    <p:sldId id="268" r:id="rId9"/>
    <p:sldId id="269" r:id="rId10"/>
    <p:sldId id="270" r:id="rId11"/>
    <p:sldId id="271" r:id="rId12"/>
    <p:sldId id="279" r:id="rId13"/>
  </p:sldIdLst>
  <p:sldSz cx="9144000" cy="6858000" type="screen4x3"/>
  <p:notesSz cx="7010400" cy="9296400"/>
  <p:embeddedFontLst>
    <p:embeddedFont>
      <p:font typeface="Myriad Web Pro" pitchFamily="34" charset="0"/>
      <p:regular r:id="rId14"/>
      <p:bold r:id="rId15"/>
      <p:italic r:id="rId1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2" autoAdjust="0"/>
    <p:restoredTop sz="86471" autoAdjust="0"/>
  </p:normalViewPr>
  <p:slideViewPr>
    <p:cSldViewPr>
      <p:cViewPr>
        <p:scale>
          <a:sx n="100" d="100"/>
          <a:sy n="100" d="100"/>
        </p:scale>
        <p:origin x="-1224" y="-30"/>
      </p:cViewPr>
      <p:guideLst>
        <p:guide orient="horz" pos="2160"/>
        <p:guide pos="2880"/>
      </p:guideLst>
    </p:cSldViewPr>
  </p:slideViewPr>
  <p:outlineViewPr>
    <p:cViewPr>
      <p:scale>
        <a:sx n="33" d="100"/>
        <a:sy n="33" d="100"/>
      </p:scale>
      <p:origin x="0" y="17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smtClean="0"/>
              <a:t>Click to edit Master title style</a:t>
            </a:r>
            <a:endParaRPr lang="en-US" dirty="0"/>
          </a:p>
        </p:txBody>
      </p:sp>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dirty="0"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2396616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37121589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11939509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ad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78028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Content Bad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1527466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9251634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25224810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591226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20574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dirty="0"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13409433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 id="2147483660" r:id="rId6"/>
    <p:sldLayoutId id="2147483659" r:id="rId7"/>
    <p:sldLayoutId id="2147483658" r:id="rId8"/>
    <p:sldLayoutId id="2147483666" r:id="rId9"/>
  </p:sldLayoutIdLst>
  <p:transition>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Myriad Web Pro"/>
        </a:defRPr>
      </a:lvl2pPr>
      <a:lvl3pPr algn="ctr" rtl="0" fontAlgn="base">
        <a:spcBef>
          <a:spcPct val="0"/>
        </a:spcBef>
        <a:spcAft>
          <a:spcPct val="0"/>
        </a:spcAft>
        <a:defRPr sz="4400">
          <a:solidFill>
            <a:schemeClr val="tx1"/>
          </a:solidFill>
          <a:latin typeface="Myriad Web Pro"/>
        </a:defRPr>
      </a:lvl3pPr>
      <a:lvl4pPr algn="ctr" rtl="0" fontAlgn="base">
        <a:spcBef>
          <a:spcPct val="0"/>
        </a:spcBef>
        <a:spcAft>
          <a:spcPct val="0"/>
        </a:spcAft>
        <a:defRPr sz="4400">
          <a:solidFill>
            <a:schemeClr val="tx1"/>
          </a:solidFill>
          <a:latin typeface="Myriad Web Pro"/>
        </a:defRPr>
      </a:lvl4pPr>
      <a:lvl5pPr algn="ctr" rtl="0" fontAlgn="base">
        <a:spcBef>
          <a:spcPct val="0"/>
        </a:spcBef>
        <a:spcAft>
          <a:spcPct val="0"/>
        </a:spcAft>
        <a:defRPr sz="4400">
          <a:solidFill>
            <a:schemeClr val="tx1"/>
          </a:solidFill>
          <a:latin typeface="Myriad Web Pro"/>
        </a:defRPr>
      </a:lvl5pPr>
      <a:lvl6pPr marL="457200" algn="ctr" rtl="0" fontAlgn="base">
        <a:spcBef>
          <a:spcPct val="0"/>
        </a:spcBef>
        <a:spcAft>
          <a:spcPct val="0"/>
        </a:spcAft>
        <a:defRPr sz="4400">
          <a:solidFill>
            <a:schemeClr val="tx1"/>
          </a:solidFill>
          <a:latin typeface="Myriad Web Pro"/>
        </a:defRPr>
      </a:lvl6pPr>
      <a:lvl7pPr marL="914400" algn="ctr" rtl="0" fontAlgn="base">
        <a:spcBef>
          <a:spcPct val="0"/>
        </a:spcBef>
        <a:spcAft>
          <a:spcPct val="0"/>
        </a:spcAft>
        <a:defRPr sz="4400">
          <a:solidFill>
            <a:schemeClr val="tx1"/>
          </a:solidFill>
          <a:latin typeface="Myriad Web Pro"/>
        </a:defRPr>
      </a:lvl7pPr>
      <a:lvl8pPr marL="1371600" algn="ctr" rtl="0" fontAlgn="base">
        <a:spcBef>
          <a:spcPct val="0"/>
        </a:spcBef>
        <a:spcAft>
          <a:spcPct val="0"/>
        </a:spcAft>
        <a:defRPr sz="4400">
          <a:solidFill>
            <a:schemeClr val="tx1"/>
          </a:solidFill>
          <a:latin typeface="Myriad Web Pro"/>
        </a:defRPr>
      </a:lvl8pPr>
      <a:lvl9pPr marL="1828800" algn="ctr" rtl="0" fontAlgn="base">
        <a:spcBef>
          <a:spcPct val="0"/>
        </a:spcBef>
        <a:spcAft>
          <a:spcPct val="0"/>
        </a:spcAft>
        <a:defRPr sz="4400">
          <a:solidFill>
            <a:schemeClr val="tx1"/>
          </a:solidFill>
          <a:latin typeface="Myriad Web Pro"/>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ubtitle 1"/>
          <p:cNvSpPr>
            <a:spLocks noGrp="1"/>
          </p:cNvSpPr>
          <p:nvPr>
            <p:ph type="subTitle" idx="1"/>
          </p:nvPr>
        </p:nvSpPr>
        <p:spPr bwMode="auto">
          <a:xfrm>
            <a:off x="1524000" y="2028825"/>
            <a:ext cx="6400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Dr. James Hadler</a:t>
            </a:r>
          </a:p>
        </p:txBody>
      </p:sp>
      <p:sp>
        <p:nvSpPr>
          <p:cNvPr id="11266" name="Text Placeholder 2"/>
          <p:cNvSpPr>
            <a:spLocks noGrp="1"/>
          </p:cNvSpPr>
          <p:nvPr>
            <p:ph type="body" sz="quarter" idx="10"/>
          </p:nvPr>
        </p:nvSpPr>
        <p:spPr bwMode="auto">
          <a:xfrm>
            <a:off x="1524000" y="2409825"/>
            <a:ext cx="64008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Associate Professor of Epidemiology and Public Health</a:t>
            </a:r>
          </a:p>
          <a:p>
            <a:r>
              <a:rPr lang="en-US" smtClean="0"/>
              <a:t>Yale University School of Public Health</a:t>
            </a:r>
          </a:p>
        </p:txBody>
      </p:sp>
      <p:sp>
        <p:nvSpPr>
          <p:cNvPr id="11267" name="Title 3"/>
          <p:cNvSpPr>
            <a:spLocks noGrp="1"/>
          </p:cNvSpPr>
          <p:nvPr>
            <p:ph type="title"/>
          </p:nvPr>
        </p:nvSpPr>
        <p:spPr bwMode="auto">
          <a:xfrm>
            <a:off x="609600" y="762000"/>
            <a:ext cx="82296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Trends in Invasive Infection with MRSA</a:t>
            </a:r>
          </a:p>
        </p:txBody>
      </p:sp>
      <p:sp>
        <p:nvSpPr>
          <p:cNvPr id="11268" name="Text Placeholder 6"/>
          <p:cNvSpPr>
            <a:spLocks noGrp="1"/>
          </p:cNvSpPr>
          <p:nvPr>
            <p:ph type="body" sz="quarter" idx="12"/>
          </p:nvPr>
        </p:nvSpPr>
        <p:spPr bwMode="auto">
          <a:xfrm>
            <a:off x="2286000" y="6473825"/>
            <a:ext cx="5105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i="1" smtClean="0"/>
              <a:t>Emerging Infectious Diseases</a:t>
            </a:r>
          </a:p>
        </p:txBody>
      </p:sp>
      <p:sp>
        <p:nvSpPr>
          <p:cNvPr id="11269" name="Text Placeholder 7"/>
          <p:cNvSpPr>
            <a:spLocks noGrp="1"/>
          </p:cNvSpPr>
          <p:nvPr>
            <p:ph type="body" sz="quarter" idx="11"/>
          </p:nvPr>
        </p:nvSpPr>
        <p:spPr bwMode="auto">
          <a:xfrm>
            <a:off x="2286000" y="6281738"/>
            <a:ext cx="5105400" cy="18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National Center for Emerging and Zoonotic Infectious Diseases</a:t>
            </a:r>
          </a:p>
        </p:txBody>
      </p:sp>
      <p:sp>
        <p:nvSpPr>
          <p:cNvPr id="11270" name="Text Placeholder 2"/>
          <p:cNvSpPr txBox="1">
            <a:spLocks/>
          </p:cNvSpPr>
          <p:nvPr/>
        </p:nvSpPr>
        <p:spPr bwMode="auto">
          <a:xfrm>
            <a:off x="1581150" y="5486400"/>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Myriad Web Pro"/>
              </a:defRPr>
            </a:lvl1pPr>
            <a:lvl2pPr marL="742950" indent="-285750">
              <a:defRPr>
                <a:solidFill>
                  <a:schemeClr val="tx1"/>
                </a:solidFill>
                <a:latin typeface="Myriad Web Pro"/>
              </a:defRPr>
            </a:lvl2pPr>
            <a:lvl3pPr marL="1143000" indent="-228600">
              <a:defRPr>
                <a:solidFill>
                  <a:schemeClr val="tx1"/>
                </a:solidFill>
                <a:latin typeface="Myriad Web Pro"/>
              </a:defRPr>
            </a:lvl3pPr>
            <a:lvl4pPr marL="1600200" indent="-228600">
              <a:defRPr>
                <a:solidFill>
                  <a:schemeClr val="tx1"/>
                </a:solidFill>
                <a:latin typeface="Myriad Web Pro"/>
              </a:defRPr>
            </a:lvl4pPr>
            <a:lvl5pPr marL="2057400" indent="-228600">
              <a:defRPr>
                <a:solidFill>
                  <a:schemeClr val="tx1"/>
                </a:solidFill>
                <a:latin typeface="Myriad Web Pro"/>
              </a:defRPr>
            </a:lvl5pPr>
            <a:lvl6pPr marL="2514600" indent="-228600" fontAlgn="base">
              <a:spcBef>
                <a:spcPct val="0"/>
              </a:spcBef>
              <a:spcAft>
                <a:spcPct val="0"/>
              </a:spcAft>
              <a:defRPr>
                <a:solidFill>
                  <a:schemeClr val="tx1"/>
                </a:solidFill>
                <a:latin typeface="Myriad Web Pro"/>
              </a:defRPr>
            </a:lvl6pPr>
            <a:lvl7pPr marL="2971800" indent="-228600" fontAlgn="base">
              <a:spcBef>
                <a:spcPct val="0"/>
              </a:spcBef>
              <a:spcAft>
                <a:spcPct val="0"/>
              </a:spcAft>
              <a:defRPr>
                <a:solidFill>
                  <a:schemeClr val="tx1"/>
                </a:solidFill>
                <a:latin typeface="Myriad Web Pro"/>
              </a:defRPr>
            </a:lvl7pPr>
            <a:lvl8pPr marL="3429000" indent="-228600" fontAlgn="base">
              <a:spcBef>
                <a:spcPct val="0"/>
              </a:spcBef>
              <a:spcAft>
                <a:spcPct val="0"/>
              </a:spcAft>
              <a:defRPr>
                <a:solidFill>
                  <a:schemeClr val="tx1"/>
                </a:solidFill>
                <a:latin typeface="Myriad Web Pro"/>
              </a:defRPr>
            </a:lvl8pPr>
            <a:lvl9pPr marL="3886200" indent="-228600" fontAlgn="base">
              <a:spcBef>
                <a:spcPct val="0"/>
              </a:spcBef>
              <a:spcAft>
                <a:spcPct val="0"/>
              </a:spcAft>
              <a:defRPr>
                <a:solidFill>
                  <a:schemeClr val="tx1"/>
                </a:solidFill>
                <a:latin typeface="Myriad Web Pro"/>
              </a:defRPr>
            </a:lvl9pPr>
          </a:lstStyle>
          <a:p>
            <a:pPr algn="ctr">
              <a:lnSpc>
                <a:spcPts val="2000"/>
              </a:lnSpc>
              <a:spcBef>
                <a:spcPct val="20000"/>
              </a:spcBef>
              <a:buFont typeface="Arial" charset="0"/>
              <a:buNone/>
            </a:pPr>
            <a:r>
              <a:rPr lang="en-US" sz="1600" i="1" dirty="0"/>
              <a:t>Emerging Infectious Diseases </a:t>
            </a:r>
            <a:endParaRPr lang="en-US" sz="1600" dirty="0"/>
          </a:p>
          <a:p>
            <a:pPr algn="ctr">
              <a:lnSpc>
                <a:spcPts val="2000"/>
              </a:lnSpc>
              <a:spcBef>
                <a:spcPct val="20000"/>
              </a:spcBef>
              <a:buFont typeface="Arial" charset="0"/>
              <a:buNone/>
            </a:pPr>
            <a:r>
              <a:rPr lang="en-US" sz="1600" dirty="0" smtClean="0"/>
              <a:t>June </a:t>
            </a:r>
            <a:r>
              <a:rPr lang="en-US" sz="1600" dirty="0"/>
              <a:t>2012</a:t>
            </a:r>
          </a:p>
        </p:txBody>
      </p:sp>
      <p:sp>
        <p:nvSpPr>
          <p:cNvPr id="11271" name="Text Placeholder 2"/>
          <p:cNvSpPr txBox="1">
            <a:spLocks/>
          </p:cNvSpPr>
          <p:nvPr/>
        </p:nvSpPr>
        <p:spPr bwMode="auto">
          <a:xfrm>
            <a:off x="1066800" y="3486150"/>
            <a:ext cx="7239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Myriad Web Pro"/>
              </a:defRPr>
            </a:lvl1pPr>
            <a:lvl2pPr marL="742950" indent="-285750">
              <a:defRPr>
                <a:solidFill>
                  <a:schemeClr val="tx1"/>
                </a:solidFill>
                <a:latin typeface="Myriad Web Pro"/>
              </a:defRPr>
            </a:lvl2pPr>
            <a:lvl3pPr marL="1143000" indent="-228600">
              <a:defRPr>
                <a:solidFill>
                  <a:schemeClr val="tx1"/>
                </a:solidFill>
                <a:latin typeface="Myriad Web Pro"/>
              </a:defRPr>
            </a:lvl3pPr>
            <a:lvl4pPr marL="1600200" indent="-228600">
              <a:defRPr>
                <a:solidFill>
                  <a:schemeClr val="tx1"/>
                </a:solidFill>
                <a:latin typeface="Myriad Web Pro"/>
              </a:defRPr>
            </a:lvl4pPr>
            <a:lvl5pPr marL="2057400" indent="-228600">
              <a:defRPr>
                <a:solidFill>
                  <a:schemeClr val="tx1"/>
                </a:solidFill>
                <a:latin typeface="Myriad Web Pro"/>
              </a:defRPr>
            </a:lvl5pPr>
            <a:lvl6pPr marL="2514600" indent="-228600" fontAlgn="base">
              <a:spcBef>
                <a:spcPct val="0"/>
              </a:spcBef>
              <a:spcAft>
                <a:spcPct val="0"/>
              </a:spcAft>
              <a:defRPr>
                <a:solidFill>
                  <a:schemeClr val="tx1"/>
                </a:solidFill>
                <a:latin typeface="Myriad Web Pro"/>
              </a:defRPr>
            </a:lvl6pPr>
            <a:lvl7pPr marL="2971800" indent="-228600" fontAlgn="base">
              <a:spcBef>
                <a:spcPct val="0"/>
              </a:spcBef>
              <a:spcAft>
                <a:spcPct val="0"/>
              </a:spcAft>
              <a:defRPr>
                <a:solidFill>
                  <a:schemeClr val="tx1"/>
                </a:solidFill>
                <a:latin typeface="Myriad Web Pro"/>
              </a:defRPr>
            </a:lvl7pPr>
            <a:lvl8pPr marL="3429000" indent="-228600" fontAlgn="base">
              <a:spcBef>
                <a:spcPct val="0"/>
              </a:spcBef>
              <a:spcAft>
                <a:spcPct val="0"/>
              </a:spcAft>
              <a:defRPr>
                <a:solidFill>
                  <a:schemeClr val="tx1"/>
                </a:solidFill>
                <a:latin typeface="Myriad Web Pro"/>
              </a:defRPr>
            </a:lvl8pPr>
            <a:lvl9pPr marL="3886200" indent="-228600" fontAlgn="base">
              <a:spcBef>
                <a:spcPct val="0"/>
              </a:spcBef>
              <a:spcAft>
                <a:spcPct val="0"/>
              </a:spcAft>
              <a:defRPr>
                <a:solidFill>
                  <a:schemeClr val="tx1"/>
                </a:solidFill>
                <a:latin typeface="Myriad Web Pro"/>
              </a:defRPr>
            </a:lvl9pPr>
          </a:lstStyle>
          <a:p>
            <a:pPr algn="ctr">
              <a:lnSpc>
                <a:spcPts val="2000"/>
              </a:lnSpc>
              <a:spcBef>
                <a:spcPts val="600"/>
              </a:spcBef>
              <a:buFont typeface="Arial" charset="0"/>
              <a:buNone/>
            </a:pPr>
            <a:r>
              <a:rPr lang="en-US"/>
              <a:t>Based on the article</a:t>
            </a:r>
          </a:p>
          <a:p>
            <a:pPr algn="ctr">
              <a:lnSpc>
                <a:spcPts val="2000"/>
              </a:lnSpc>
              <a:spcBef>
                <a:spcPct val="20000"/>
              </a:spcBef>
              <a:buFont typeface="Arial" charset="0"/>
              <a:buNone/>
            </a:pPr>
            <a:r>
              <a:rPr lang="en-US" b="1"/>
              <a:t>       Trends in Invasive Infection with Methicillin-Resistant </a:t>
            </a:r>
            <a:r>
              <a:rPr lang="en-US" b="1" i="1"/>
              <a:t>Staphylococcus aureus,</a:t>
            </a:r>
            <a:r>
              <a:rPr lang="en-US" b="1"/>
              <a:t> Connecticut, USA, 2001–2010</a:t>
            </a:r>
          </a:p>
        </p:txBody>
      </p:sp>
      <p:sp>
        <p:nvSpPr>
          <p:cNvPr id="11272" name="Subtitle 1"/>
          <p:cNvSpPr txBox="1">
            <a:spLocks/>
          </p:cNvSpPr>
          <p:nvPr/>
        </p:nvSpPr>
        <p:spPr bwMode="auto">
          <a:xfrm>
            <a:off x="1828800" y="4419600"/>
            <a:ext cx="624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yriad Web Pro"/>
              </a:defRPr>
            </a:lvl1pPr>
            <a:lvl2pPr marL="742950" indent="-285750">
              <a:defRPr>
                <a:solidFill>
                  <a:schemeClr val="tx1"/>
                </a:solidFill>
                <a:latin typeface="Myriad Web Pro"/>
              </a:defRPr>
            </a:lvl2pPr>
            <a:lvl3pPr marL="1143000" indent="-228600">
              <a:defRPr>
                <a:solidFill>
                  <a:schemeClr val="tx1"/>
                </a:solidFill>
                <a:latin typeface="Myriad Web Pro"/>
              </a:defRPr>
            </a:lvl3pPr>
            <a:lvl4pPr marL="1600200" indent="-228600">
              <a:defRPr>
                <a:solidFill>
                  <a:schemeClr val="tx1"/>
                </a:solidFill>
                <a:latin typeface="Myriad Web Pro"/>
              </a:defRPr>
            </a:lvl4pPr>
            <a:lvl5pPr marL="2057400" indent="-228600">
              <a:defRPr>
                <a:solidFill>
                  <a:schemeClr val="tx1"/>
                </a:solidFill>
                <a:latin typeface="Myriad Web Pro"/>
              </a:defRPr>
            </a:lvl5pPr>
            <a:lvl6pPr marL="2514600" indent="-228600" fontAlgn="base">
              <a:spcBef>
                <a:spcPct val="0"/>
              </a:spcBef>
              <a:spcAft>
                <a:spcPct val="0"/>
              </a:spcAft>
              <a:defRPr>
                <a:solidFill>
                  <a:schemeClr val="tx1"/>
                </a:solidFill>
                <a:latin typeface="Myriad Web Pro"/>
              </a:defRPr>
            </a:lvl6pPr>
            <a:lvl7pPr marL="2971800" indent="-228600" fontAlgn="base">
              <a:spcBef>
                <a:spcPct val="0"/>
              </a:spcBef>
              <a:spcAft>
                <a:spcPct val="0"/>
              </a:spcAft>
              <a:defRPr>
                <a:solidFill>
                  <a:schemeClr val="tx1"/>
                </a:solidFill>
                <a:latin typeface="Myriad Web Pro"/>
              </a:defRPr>
            </a:lvl7pPr>
            <a:lvl8pPr marL="3429000" indent="-228600" fontAlgn="base">
              <a:spcBef>
                <a:spcPct val="0"/>
              </a:spcBef>
              <a:spcAft>
                <a:spcPct val="0"/>
              </a:spcAft>
              <a:defRPr>
                <a:solidFill>
                  <a:schemeClr val="tx1"/>
                </a:solidFill>
                <a:latin typeface="Myriad Web Pro"/>
              </a:defRPr>
            </a:lvl8pPr>
            <a:lvl9pPr marL="3886200" indent="-228600" fontAlgn="base">
              <a:spcBef>
                <a:spcPct val="0"/>
              </a:spcBef>
              <a:spcAft>
                <a:spcPct val="0"/>
              </a:spcAft>
              <a:defRPr>
                <a:solidFill>
                  <a:schemeClr val="tx1"/>
                </a:solidFill>
                <a:latin typeface="Myriad Web Pro"/>
              </a:defRPr>
            </a:lvl9pPr>
          </a:lstStyle>
          <a:p>
            <a:pPr algn="ctr">
              <a:spcBef>
                <a:spcPct val="20000"/>
              </a:spcBef>
              <a:buFont typeface="Arial" charset="0"/>
              <a:buNone/>
            </a:pPr>
            <a:r>
              <a:rPr lang="en-US" b="1">
                <a:solidFill>
                  <a:schemeClr val="bg2"/>
                </a:solidFill>
              </a:rPr>
              <a:t>James L. Hadler, Susan Petit, Mona Mandour, and </a:t>
            </a:r>
          </a:p>
          <a:p>
            <a:pPr algn="ctr">
              <a:spcBef>
                <a:spcPct val="20000"/>
              </a:spcBef>
              <a:buFont typeface="Arial" charset="0"/>
              <a:buNone/>
            </a:pPr>
            <a:r>
              <a:rPr lang="en-US" b="1">
                <a:solidFill>
                  <a:schemeClr val="bg2"/>
                </a:solidFill>
              </a:rPr>
              <a:t>Matthew L. Cartter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might your findings mean for </a:t>
            </a:r>
            <a:br>
              <a:rPr lang="en-US" smtClean="0"/>
            </a:br>
            <a:r>
              <a:rPr lang="en-US" smtClean="0"/>
              <a:t>the future of MRSA prevention?</a:t>
            </a:r>
          </a:p>
        </p:txBody>
      </p:sp>
      <p:sp>
        <p:nvSpPr>
          <p:cNvPr id="20482" name="Content Placeholder 4"/>
          <p:cNvSpPr>
            <a:spLocks noGrp="1"/>
          </p:cNvSpPr>
          <p:nvPr>
            <p:ph idx="1"/>
          </p:nvPr>
        </p:nvSpPr>
        <p:spPr bwMode="auto">
          <a:xfrm>
            <a:off x="457200" y="1600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spcBef>
                <a:spcPts val="1200"/>
              </a:spcBef>
            </a:pPr>
            <a:r>
              <a:rPr lang="en-US" smtClean="0"/>
              <a:t>Our findings are very encouraging.</a:t>
            </a:r>
          </a:p>
          <a:p>
            <a:pPr lvl="1">
              <a:lnSpc>
                <a:spcPct val="130000"/>
              </a:lnSpc>
              <a:spcBef>
                <a:spcPts val="1200"/>
              </a:spcBef>
              <a:buSzTx/>
            </a:pPr>
            <a:r>
              <a:rPr lang="en-US" sz="2200" smtClean="0"/>
              <a:t>Focusing on MRSA by intensifying basic healthcare infection control principles has resulted in a decrease in MRSA, and likely other infections.</a:t>
            </a:r>
          </a:p>
          <a:p>
            <a:pPr lvl="1">
              <a:lnSpc>
                <a:spcPct val="130000"/>
              </a:lnSpc>
              <a:spcBef>
                <a:spcPts val="1200"/>
              </a:spcBef>
              <a:buSzTx/>
            </a:pPr>
            <a:r>
              <a:rPr lang="en-US" sz="2200" smtClean="0"/>
              <a:t>The progress we have witnessed through monitoring MRSA bodes well for other efforts to reduce hospital and healthcare-associated infections.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How can people protect themselves from MRSA?</a:t>
            </a:r>
          </a:p>
        </p:txBody>
      </p:sp>
      <p:sp>
        <p:nvSpPr>
          <p:cNvPr id="21506" name="Content Placeholder 4"/>
          <p:cNvSpPr>
            <a:spLocks noGrp="1"/>
          </p:cNvSpPr>
          <p:nvPr>
            <p:ph idx="1"/>
          </p:nvPr>
        </p:nvSpPr>
        <p:spPr bwMode="auto">
          <a:xfrm>
            <a:off x="457200" y="1600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4000"/>
              </a:lnSpc>
            </a:pPr>
            <a:r>
              <a:rPr lang="en-US" sz="2000" smtClean="0"/>
              <a:t>Collective public vigilance and demands for better application of infection control standards to reduce healthcare-associated MRSA</a:t>
            </a:r>
          </a:p>
          <a:p>
            <a:pPr>
              <a:lnSpc>
                <a:spcPct val="114000"/>
              </a:lnSpc>
              <a:spcBef>
                <a:spcPts val="1800"/>
              </a:spcBef>
            </a:pPr>
            <a:r>
              <a:rPr lang="en-US" sz="2000" smtClean="0"/>
              <a:t>In the hospital</a:t>
            </a:r>
          </a:p>
          <a:p>
            <a:pPr lvl="1">
              <a:lnSpc>
                <a:spcPct val="114000"/>
              </a:lnSpc>
              <a:spcBef>
                <a:spcPts val="25"/>
              </a:spcBef>
              <a:buSzTx/>
            </a:pPr>
            <a:r>
              <a:rPr lang="en-US" sz="1900" smtClean="0"/>
              <a:t>Hand washing before and after seeing each patient</a:t>
            </a:r>
          </a:p>
          <a:p>
            <a:pPr lvl="1">
              <a:lnSpc>
                <a:spcPct val="114000"/>
              </a:lnSpc>
              <a:spcBef>
                <a:spcPts val="25"/>
              </a:spcBef>
              <a:buSzTx/>
            </a:pPr>
            <a:r>
              <a:rPr lang="en-US" sz="1900" smtClean="0"/>
              <a:t>Care of IV lines</a:t>
            </a:r>
          </a:p>
          <a:p>
            <a:pPr>
              <a:lnSpc>
                <a:spcPct val="114000"/>
              </a:lnSpc>
              <a:spcBef>
                <a:spcPts val="1800"/>
              </a:spcBef>
            </a:pPr>
            <a:r>
              <a:rPr lang="en-US" sz="2000" smtClean="0"/>
              <a:t>At the personal level</a:t>
            </a:r>
          </a:p>
          <a:p>
            <a:pPr lvl="1">
              <a:lnSpc>
                <a:spcPct val="114000"/>
              </a:lnSpc>
              <a:buSzTx/>
            </a:pPr>
            <a:r>
              <a:rPr lang="en-US" sz="1900" smtClean="0"/>
              <a:t>Wash hands or other body surfaces, especially after skin-to-skin contact with other people and with healthcare settings</a:t>
            </a:r>
          </a:p>
          <a:p>
            <a:pPr lvl="1">
              <a:lnSpc>
                <a:spcPct val="114000"/>
              </a:lnSpc>
              <a:buSzTx/>
            </a:pPr>
            <a:r>
              <a:rPr lang="en-US" sz="1900" smtClean="0"/>
              <a:t>Avoid sharing potentially contaminated items, such as towels, unwashed clothing</a:t>
            </a:r>
          </a:p>
          <a:p>
            <a:pPr lvl="1">
              <a:lnSpc>
                <a:spcPct val="114000"/>
              </a:lnSpc>
              <a:buSzTx/>
            </a:pPr>
            <a:r>
              <a:rPr lang="en-US" sz="1900" smtClean="0"/>
              <a:t>Clean and cover abrasions/cuts as soon after they occur as possible</a:t>
            </a:r>
          </a:p>
          <a:p>
            <a:pPr lvl="1">
              <a:lnSpc>
                <a:spcPct val="114000"/>
              </a:lnSpc>
              <a:buSzTx/>
            </a:pPr>
            <a:r>
              <a:rPr lang="en-US" sz="1900" smtClean="0"/>
              <a:t>Seek healthcare consultation at the first signs of possible infection</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4"/>
          <p:cNvSpPr>
            <a:spLocks noGrp="1"/>
          </p:cNvSpPr>
          <p:nvPr>
            <p:ph type="subTitle" idx="1"/>
          </p:nvPr>
        </p:nvSpPr>
        <p:spPr bwMode="auto">
          <a:xfrm>
            <a:off x="1371600" y="3843338"/>
            <a:ext cx="6400800" cy="205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smtClean="0">
                <a:solidFill>
                  <a:schemeClr val="tx1"/>
                </a:solidFill>
              </a:rPr>
              <a:t>For more information, please contact:</a:t>
            </a:r>
          </a:p>
          <a:p>
            <a:pPr algn="l"/>
            <a:r>
              <a:rPr lang="en-US" sz="1200" i="1" smtClean="0">
                <a:solidFill>
                  <a:schemeClr val="tx1"/>
                </a:solidFill>
              </a:rPr>
              <a:t>Emerging Infectious Diseases</a:t>
            </a:r>
            <a:endParaRPr lang="en-US" sz="1200" smtClean="0">
              <a:solidFill>
                <a:schemeClr val="tx1"/>
              </a:solidFill>
            </a:endParaRPr>
          </a:p>
          <a:p>
            <a:pPr algn="l"/>
            <a:r>
              <a:rPr lang="en-US" sz="1200" smtClean="0">
                <a:solidFill>
                  <a:schemeClr val="tx1"/>
                </a:solidFill>
              </a:rPr>
              <a:t>Centers for Disease Control and Prevention</a:t>
            </a:r>
          </a:p>
          <a:p>
            <a:pPr algn="l"/>
            <a:r>
              <a:rPr lang="en-US" sz="1200" b="0" smtClean="0">
                <a:solidFill>
                  <a:schemeClr val="tx1"/>
                </a:solidFill>
              </a:rPr>
              <a:t>1600 Clifton Road NE, Mailstop D61, Atlanta,  GA  30333, USA</a:t>
            </a:r>
          </a:p>
          <a:p>
            <a:pPr algn="l"/>
            <a:r>
              <a:rPr lang="en-US" sz="1200" b="0" smtClean="0">
                <a:solidFill>
                  <a:schemeClr val="tx1"/>
                </a:solidFill>
              </a:rPr>
              <a:t>Telephone: 1-404-639-1960/Fax: 1-404-639-1954</a:t>
            </a:r>
          </a:p>
          <a:p>
            <a:pPr algn="l"/>
            <a:r>
              <a:rPr lang="en-US" sz="1200" b="0" smtClean="0">
                <a:solidFill>
                  <a:schemeClr val="tx1"/>
                </a:solidFill>
              </a:rPr>
              <a:t>E-mail:  eideditor@cdc.gov 	Web:  http://www.cdc.gov/eid/</a:t>
            </a:r>
          </a:p>
          <a:p>
            <a:pPr algn="l"/>
            <a:endParaRPr lang="en-US" sz="1200" b="0" smtClean="0">
              <a:solidFill>
                <a:schemeClr val="tx1"/>
              </a:solidFill>
            </a:endParaRPr>
          </a:p>
          <a:p>
            <a:pPr algn="l"/>
            <a:r>
              <a:rPr lang="en-US" sz="900" b="0" smtClean="0">
                <a:solidFill>
                  <a:schemeClr val="tx1"/>
                </a:solidFill>
              </a:rPr>
              <a:t>The findings and conclusions in this report are those of the authors and do not necessarily represent the official position of the Centers for Disease Control and Prevention.</a:t>
            </a:r>
          </a:p>
        </p:txBody>
      </p:sp>
      <p:sp>
        <p:nvSpPr>
          <p:cNvPr id="22530" name="Text Placeholder 7"/>
          <p:cNvSpPr>
            <a:spLocks noGrp="1"/>
          </p:cNvSpPr>
          <p:nvPr>
            <p:ph type="body" sz="quarter" idx="11"/>
          </p:nvPr>
        </p:nvSpPr>
        <p:spPr bwMode="auto">
          <a:xfrm>
            <a:off x="2286000" y="6281738"/>
            <a:ext cx="5105400" cy="18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National Center for Emerging and Zoonotic Infectious Diseases</a:t>
            </a:r>
          </a:p>
          <a:p>
            <a:endParaRPr lang="en-US" smtClean="0"/>
          </a:p>
        </p:txBody>
      </p:sp>
      <p:sp>
        <p:nvSpPr>
          <p:cNvPr id="22531" name="Text Placeholder 13"/>
          <p:cNvSpPr>
            <a:spLocks noGrp="1"/>
          </p:cNvSpPr>
          <p:nvPr>
            <p:ph type="body" sz="quarter" idx="12"/>
          </p:nvPr>
        </p:nvSpPr>
        <p:spPr bwMode="auto">
          <a:xfrm>
            <a:off x="2286000" y="6473825"/>
            <a:ext cx="5105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i="1" smtClean="0"/>
              <a:t>Emerging Infectious Diseases</a:t>
            </a:r>
          </a:p>
        </p:txBody>
      </p:sp>
      <p:pic>
        <p:nvPicPr>
          <p:cNvPr id="22532" name="Picture 9" descr="Logos of the United States Department of Health and Human Services and Centers for Disease Control and Prevention&#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6477000"/>
            <a:ext cx="190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ubtitle 1"/>
          <p:cNvSpPr txBox="1">
            <a:spLocks/>
          </p:cNvSpPr>
          <p:nvPr/>
        </p:nvSpPr>
        <p:spPr bwMode="auto">
          <a:xfrm>
            <a:off x="838200" y="16764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Myriad Web Pro"/>
              </a:defRPr>
            </a:lvl1pPr>
            <a:lvl2pPr marL="742950" indent="-285750">
              <a:defRPr>
                <a:solidFill>
                  <a:schemeClr val="tx1"/>
                </a:solidFill>
                <a:latin typeface="Myriad Web Pro"/>
              </a:defRPr>
            </a:lvl2pPr>
            <a:lvl3pPr marL="1143000" indent="-228600">
              <a:defRPr>
                <a:solidFill>
                  <a:schemeClr val="tx1"/>
                </a:solidFill>
                <a:latin typeface="Myriad Web Pro"/>
              </a:defRPr>
            </a:lvl3pPr>
            <a:lvl4pPr marL="1600200" indent="-228600">
              <a:defRPr>
                <a:solidFill>
                  <a:schemeClr val="tx1"/>
                </a:solidFill>
                <a:latin typeface="Myriad Web Pro"/>
              </a:defRPr>
            </a:lvl4pPr>
            <a:lvl5pPr marL="2057400" indent="-228600">
              <a:defRPr>
                <a:solidFill>
                  <a:schemeClr val="tx1"/>
                </a:solidFill>
                <a:latin typeface="Myriad Web Pro"/>
              </a:defRPr>
            </a:lvl5pPr>
            <a:lvl6pPr marL="2514600" indent="-228600" fontAlgn="base">
              <a:spcBef>
                <a:spcPct val="0"/>
              </a:spcBef>
              <a:spcAft>
                <a:spcPct val="0"/>
              </a:spcAft>
              <a:defRPr>
                <a:solidFill>
                  <a:schemeClr val="tx1"/>
                </a:solidFill>
                <a:latin typeface="Myriad Web Pro"/>
              </a:defRPr>
            </a:lvl6pPr>
            <a:lvl7pPr marL="2971800" indent="-228600" fontAlgn="base">
              <a:spcBef>
                <a:spcPct val="0"/>
              </a:spcBef>
              <a:spcAft>
                <a:spcPct val="0"/>
              </a:spcAft>
              <a:defRPr>
                <a:solidFill>
                  <a:schemeClr val="tx1"/>
                </a:solidFill>
                <a:latin typeface="Myriad Web Pro"/>
              </a:defRPr>
            </a:lvl7pPr>
            <a:lvl8pPr marL="3429000" indent="-228600" fontAlgn="base">
              <a:spcBef>
                <a:spcPct val="0"/>
              </a:spcBef>
              <a:spcAft>
                <a:spcPct val="0"/>
              </a:spcAft>
              <a:defRPr>
                <a:solidFill>
                  <a:schemeClr val="tx1"/>
                </a:solidFill>
                <a:latin typeface="Myriad Web Pro"/>
              </a:defRPr>
            </a:lvl8pPr>
            <a:lvl9pPr marL="3886200" indent="-228600" fontAlgn="base">
              <a:spcBef>
                <a:spcPct val="0"/>
              </a:spcBef>
              <a:spcAft>
                <a:spcPct val="0"/>
              </a:spcAft>
              <a:defRPr>
                <a:solidFill>
                  <a:schemeClr val="tx1"/>
                </a:solidFill>
                <a:latin typeface="Myriad Web Pro"/>
              </a:defRPr>
            </a:lvl9pPr>
          </a:lstStyle>
          <a:p>
            <a:pPr algn="ctr">
              <a:spcBef>
                <a:spcPct val="20000"/>
              </a:spcBef>
              <a:buFont typeface="Arial" charset="0"/>
              <a:buNone/>
            </a:pPr>
            <a:r>
              <a:rPr lang="en-US" b="1">
                <a:solidFill>
                  <a:schemeClr val="bg2"/>
                </a:solidFill>
              </a:rPr>
              <a:t>Thank you to all authors</a:t>
            </a:r>
          </a:p>
          <a:p>
            <a:pPr algn="ctr">
              <a:spcBef>
                <a:spcPct val="20000"/>
              </a:spcBef>
              <a:buFont typeface="Arial" charset="0"/>
              <a:buNone/>
            </a:pPr>
            <a:r>
              <a:rPr lang="en-US" b="1">
                <a:solidFill>
                  <a:schemeClr val="bg2"/>
                </a:solidFill>
              </a:rPr>
              <a:t>James L. Hadler, Susan Petit, Mona Mandour, and Matthew L. Cartter</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is MRSA?</a:t>
            </a:r>
          </a:p>
        </p:txBody>
      </p:sp>
      <p:sp>
        <p:nvSpPr>
          <p:cNvPr id="12290" name="Content Placeholder 4"/>
          <p:cNvSpPr>
            <a:spLocks noGrp="1"/>
          </p:cNvSpPr>
          <p:nvPr>
            <p:ph idx="1"/>
          </p:nvPr>
        </p:nvSpPr>
        <p:spPr bwMode="auto">
          <a:xfrm>
            <a:off x="457200" y="1524000"/>
            <a:ext cx="8229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4000"/>
              </a:lnSpc>
              <a:spcBef>
                <a:spcPts val="1500"/>
              </a:spcBef>
            </a:pPr>
            <a:r>
              <a:rPr lang="en-US" sz="2000" dirty="0" smtClean="0"/>
              <a:t>MRSA is </a:t>
            </a:r>
            <a:r>
              <a:rPr lang="en-US" sz="2000" i="1" dirty="0" smtClean="0"/>
              <a:t>Staphylococcus </a:t>
            </a:r>
            <a:r>
              <a:rPr lang="en-US" sz="2000" i="1" dirty="0" err="1" smtClean="0"/>
              <a:t>aureus</a:t>
            </a:r>
            <a:r>
              <a:rPr lang="en-US" sz="2000" i="1" dirty="0" smtClean="0"/>
              <a:t>  </a:t>
            </a:r>
            <a:r>
              <a:rPr lang="en-US" sz="2000" dirty="0" smtClean="0"/>
              <a:t>with resistance to a specific class of antibiotics, </a:t>
            </a:r>
            <a:r>
              <a:rPr lang="en-US" sz="2000" dirty="0" err="1" smtClean="0"/>
              <a:t>penicillinase</a:t>
            </a:r>
            <a:r>
              <a:rPr lang="en-US" sz="2000" dirty="0" smtClean="0"/>
              <a:t>-resistant </a:t>
            </a:r>
            <a:r>
              <a:rPr lang="en-US" sz="2000" dirty="0" err="1" smtClean="0"/>
              <a:t>penicillins</a:t>
            </a:r>
            <a:r>
              <a:rPr lang="en-US" sz="2000" dirty="0" smtClean="0"/>
              <a:t>.</a:t>
            </a:r>
          </a:p>
          <a:p>
            <a:pPr>
              <a:lnSpc>
                <a:spcPct val="114000"/>
              </a:lnSpc>
              <a:spcBef>
                <a:spcPts val="1500"/>
              </a:spcBef>
            </a:pPr>
            <a:r>
              <a:rPr lang="en-US" sz="2000" dirty="0" smtClean="0"/>
              <a:t>MRSA stands for methicillin-resistant </a:t>
            </a:r>
            <a:r>
              <a:rPr lang="en-US" sz="2000" i="1" dirty="0" smtClean="0"/>
              <a:t>Staphylococcus </a:t>
            </a:r>
            <a:r>
              <a:rPr lang="en-US" sz="2000" i="1" dirty="0" err="1" smtClean="0"/>
              <a:t>aureus</a:t>
            </a:r>
            <a:r>
              <a:rPr lang="en-US" sz="2000" dirty="0" smtClean="0"/>
              <a:t>.</a:t>
            </a:r>
          </a:p>
          <a:p>
            <a:pPr>
              <a:lnSpc>
                <a:spcPct val="114000"/>
              </a:lnSpc>
              <a:spcBef>
                <a:spcPts val="1500"/>
              </a:spcBef>
            </a:pPr>
            <a:r>
              <a:rPr lang="en-US" sz="2000" i="1" dirty="0" smtClean="0"/>
              <a:t>Staphylococcus </a:t>
            </a:r>
            <a:r>
              <a:rPr lang="en-US" sz="2000" i="1" dirty="0" err="1" smtClean="0"/>
              <a:t>aureus</a:t>
            </a:r>
            <a:r>
              <a:rPr lang="en-US" sz="2000" i="1" dirty="0" smtClean="0"/>
              <a:t>  </a:t>
            </a:r>
            <a:r>
              <a:rPr lang="en-US" sz="2000" dirty="0" smtClean="0"/>
              <a:t>is the scientific name for the bacteria that cause ‘staph’ infections, including:</a:t>
            </a:r>
          </a:p>
          <a:p>
            <a:pPr lvl="1">
              <a:lnSpc>
                <a:spcPct val="114000"/>
              </a:lnSpc>
              <a:buSzTx/>
            </a:pPr>
            <a:r>
              <a:rPr lang="en-US" sz="1900" dirty="0" smtClean="0"/>
              <a:t>most frequently, skin and soft tissue infections, such as boils</a:t>
            </a:r>
          </a:p>
          <a:p>
            <a:pPr lvl="1">
              <a:lnSpc>
                <a:spcPct val="114000"/>
              </a:lnSpc>
              <a:buSzTx/>
            </a:pPr>
            <a:r>
              <a:rPr lang="en-US" sz="1900" dirty="0" smtClean="0"/>
              <a:t>deeper infections, including invasion of the bloodstream and spreading around the body to cause serious, life threatening infections such as septicemia, abscesses, meningitis and pneumonia</a:t>
            </a:r>
          </a:p>
          <a:p>
            <a:pPr>
              <a:lnSpc>
                <a:spcPct val="114000"/>
              </a:lnSpc>
              <a:spcBef>
                <a:spcPts val="1500"/>
              </a:spcBef>
            </a:pPr>
            <a:r>
              <a:rPr lang="en-US" sz="2000" dirty="0" smtClean="0"/>
              <a:t>MRSA were first reported in 1961 in England.</a:t>
            </a:r>
          </a:p>
          <a:p>
            <a:pPr lvl="1">
              <a:lnSpc>
                <a:spcPct val="114000"/>
              </a:lnSpc>
              <a:spcBef>
                <a:spcPts val="500"/>
              </a:spcBef>
              <a:buSzTx/>
            </a:pPr>
            <a:r>
              <a:rPr lang="en-US" sz="1900" dirty="0" smtClean="0"/>
              <a:t>It took only a few months from introduction of the first </a:t>
            </a:r>
            <a:r>
              <a:rPr lang="en-US" sz="1900" dirty="0" err="1" smtClean="0"/>
              <a:t>penicillinase</a:t>
            </a:r>
            <a:r>
              <a:rPr lang="en-US" sz="1900" dirty="0" smtClean="0"/>
              <a:t>-resistant antibiotic to recognition of infections from MRSA.</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is MRSA? (cont.)</a:t>
            </a:r>
          </a:p>
        </p:txBody>
      </p:sp>
      <p:sp>
        <p:nvSpPr>
          <p:cNvPr id="5" name="Content Placeholder 4"/>
          <p:cNvSpPr>
            <a:spLocks noGrp="1"/>
          </p:cNvSpPr>
          <p:nvPr>
            <p:ph idx="1"/>
          </p:nvPr>
        </p:nvSpPr>
        <p:spPr>
          <a:xfrm>
            <a:off x="457200" y="1371600"/>
            <a:ext cx="8382000" cy="5181600"/>
          </a:xfrm>
        </p:spPr>
        <p:txBody>
          <a:bodyPr vert="horz" wrap="square" lIns="91440" tIns="45720" rIns="91440" bIns="45720" numCol="1" anchor="t" anchorCtr="0" compatLnSpc="1">
            <a:prstTxWarp prst="textNoShape">
              <a:avLst/>
            </a:prstTxWarp>
          </a:bodyPr>
          <a:lstStyle/>
          <a:p>
            <a:pPr>
              <a:lnSpc>
                <a:spcPct val="114000"/>
              </a:lnSpc>
              <a:spcBef>
                <a:spcPts val="1500"/>
              </a:spcBef>
            </a:pPr>
            <a:r>
              <a:rPr lang="en-US" sz="2000" smtClean="0"/>
              <a:t>Clinically, MRSA isn’t particularly different than staph without methicillin resistance.</a:t>
            </a:r>
          </a:p>
          <a:p>
            <a:pPr lvl="1">
              <a:lnSpc>
                <a:spcPct val="114000"/>
              </a:lnSpc>
              <a:spcBef>
                <a:spcPts val="500"/>
              </a:spcBef>
              <a:buSzTx/>
            </a:pPr>
            <a:r>
              <a:rPr lang="en-US" sz="1800" smtClean="0"/>
              <a:t>Methicillin resistance by itself is not an added risk for the individual having a staph infection.</a:t>
            </a:r>
          </a:p>
          <a:p>
            <a:pPr lvl="1">
              <a:lnSpc>
                <a:spcPct val="114000"/>
              </a:lnSpc>
              <a:spcBef>
                <a:spcPts val="500"/>
              </a:spcBef>
              <a:buSzTx/>
            </a:pPr>
            <a:r>
              <a:rPr lang="en-US" sz="1800" smtClean="0"/>
              <a:t>Other antibiotics are still available to treat MRSA infections.</a:t>
            </a:r>
          </a:p>
          <a:p>
            <a:pPr>
              <a:lnSpc>
                <a:spcPct val="114000"/>
              </a:lnSpc>
              <a:spcBef>
                <a:spcPts val="1800"/>
              </a:spcBef>
            </a:pPr>
            <a:r>
              <a:rPr lang="en-US" sz="2000" smtClean="0"/>
              <a:t>However, MRSA is a concern to medical and public health communities in general.</a:t>
            </a:r>
          </a:p>
          <a:p>
            <a:pPr lvl="1">
              <a:lnSpc>
                <a:spcPct val="114000"/>
              </a:lnSpc>
              <a:spcBef>
                <a:spcPts val="500"/>
              </a:spcBef>
              <a:buSzTx/>
            </a:pPr>
            <a:r>
              <a:rPr lang="en-US" sz="1800" smtClean="0"/>
              <a:t>It represents a marked increase in antibiotic resistance in staphylococci.</a:t>
            </a:r>
          </a:p>
          <a:p>
            <a:pPr lvl="1">
              <a:lnSpc>
                <a:spcPct val="114000"/>
              </a:lnSpc>
              <a:spcBef>
                <a:spcPts val="500"/>
              </a:spcBef>
              <a:buSzTx/>
            </a:pPr>
            <a:r>
              <a:rPr lang="en-US" sz="1800" smtClean="0"/>
              <a:t>Different antibiotics need to be used to treat and prevent it.</a:t>
            </a:r>
          </a:p>
          <a:p>
            <a:pPr lvl="2">
              <a:lnSpc>
                <a:spcPct val="114000"/>
              </a:lnSpc>
              <a:spcBef>
                <a:spcPts val="500"/>
              </a:spcBef>
              <a:buSzTx/>
              <a:buFont typeface="Arial" charset="0"/>
              <a:buChar char="•"/>
            </a:pPr>
            <a:r>
              <a:rPr lang="en-US" sz="1600" smtClean="0"/>
              <a:t>More expensive antibiotics, such as vancomycin, often have more side effects, and increasing their use may result in additional antibiotic resistance in staphylococci, potentially rendering them in the future very difficult to treat.</a:t>
            </a:r>
          </a:p>
          <a:p>
            <a:pPr lvl="2">
              <a:lnSpc>
                <a:spcPct val="114000"/>
              </a:lnSpc>
              <a:spcBef>
                <a:spcPts val="500"/>
              </a:spcBef>
              <a:buSzTx/>
              <a:buFont typeface="Arial" charset="0"/>
              <a:buChar char="•"/>
            </a:pPr>
            <a:r>
              <a:rPr lang="en-US" sz="1600" smtClean="0"/>
              <a:t>Reducing the number of staph infections caused by MRSA is important in fighting against antibiotic resistance.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How is MRSA transmitted?</a:t>
            </a:r>
          </a:p>
        </p:txBody>
      </p:sp>
      <p:sp>
        <p:nvSpPr>
          <p:cNvPr id="14338" name="Content Placeholder 4"/>
          <p:cNvSpPr>
            <a:spLocks noGrp="1"/>
          </p:cNvSpPr>
          <p:nvPr>
            <p:ph idx="1"/>
          </p:nvPr>
        </p:nvSpPr>
        <p:spPr bwMode="auto">
          <a:xfrm>
            <a:off x="457200" y="1447800"/>
            <a:ext cx="8305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en-US" sz="2200" smtClean="0"/>
              <a:t>Staph doesn’t always cause infections.</a:t>
            </a:r>
          </a:p>
          <a:p>
            <a:pPr lvl="1">
              <a:lnSpc>
                <a:spcPct val="120000"/>
              </a:lnSpc>
              <a:buSzTx/>
            </a:pPr>
            <a:r>
              <a:rPr lang="en-US" smtClean="0"/>
              <a:t>A person can have it in their throat or on their skin without having an infection, but is still able to transmit it to others.</a:t>
            </a:r>
          </a:p>
          <a:p>
            <a:pPr>
              <a:lnSpc>
                <a:spcPct val="120000"/>
              </a:lnSpc>
              <a:spcBef>
                <a:spcPts val="1500"/>
              </a:spcBef>
            </a:pPr>
            <a:r>
              <a:rPr lang="en-US" sz="2200" smtClean="0"/>
              <a:t>Like other staphylococci, MRSA is spread: </a:t>
            </a:r>
          </a:p>
          <a:p>
            <a:pPr lvl="1">
              <a:lnSpc>
                <a:spcPct val="120000"/>
              </a:lnSpc>
              <a:buSzTx/>
            </a:pPr>
            <a:r>
              <a:rPr lang="en-US" smtClean="0"/>
              <a:t>From person to person</a:t>
            </a:r>
          </a:p>
          <a:p>
            <a:pPr lvl="1">
              <a:lnSpc>
                <a:spcPct val="120000"/>
              </a:lnSpc>
              <a:buSzTx/>
            </a:pPr>
            <a:r>
              <a:rPr lang="en-US" smtClean="0"/>
              <a:t>By skin-to-skin contact</a:t>
            </a:r>
          </a:p>
          <a:p>
            <a:pPr lvl="2">
              <a:lnSpc>
                <a:spcPct val="120000"/>
              </a:lnSpc>
              <a:buSzTx/>
              <a:buFont typeface="Arial" charset="0"/>
              <a:buChar char="•"/>
            </a:pPr>
            <a:r>
              <a:rPr lang="en-US" smtClean="0"/>
              <a:t>Staph on the skin can develop into symptomatic infection when the skin becomes damaged, including in a hospital when an IV needle is placed through the skin.</a:t>
            </a:r>
          </a:p>
          <a:p>
            <a:pPr lvl="1">
              <a:lnSpc>
                <a:spcPct val="120000"/>
              </a:lnSpc>
              <a:buSzTx/>
            </a:pPr>
            <a:r>
              <a:rPr lang="en-US" smtClean="0"/>
              <a:t>Through intermediate objects (e.g., wrestling mats, towels)</a:t>
            </a:r>
          </a:p>
          <a:p>
            <a:pPr lvl="2">
              <a:lnSpc>
                <a:spcPct val="120000"/>
              </a:lnSpc>
              <a:buSzTx/>
              <a:buFont typeface="Arial" charset="0"/>
              <a:buChar char="•"/>
            </a:pPr>
            <a:r>
              <a:rPr lang="en-US" smtClean="0"/>
              <a:t>There have been outbreaks among wrestlers and football players, persons sharing jacuzzis, persons in crowded jail settings.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are the different kinds of strains of MRSA?</a:t>
            </a:r>
          </a:p>
        </p:txBody>
      </p:sp>
      <p:sp>
        <p:nvSpPr>
          <p:cNvPr id="15362" name="Content Placeholder 4"/>
          <p:cNvSpPr>
            <a:spLocks noGrp="1"/>
          </p:cNvSpPr>
          <p:nvPr>
            <p:ph idx="1"/>
          </p:nvPr>
        </p:nvSpPr>
        <p:spPr bwMode="auto">
          <a:xfrm>
            <a:off x="457200" y="1295400"/>
            <a:ext cx="8229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4000"/>
              </a:lnSpc>
            </a:pPr>
            <a:r>
              <a:rPr lang="en-US" sz="2200" dirty="0" smtClean="0"/>
              <a:t>MRSA developed from methicillin-susceptible staph because methicillin and its relatives, such as </a:t>
            </a:r>
            <a:r>
              <a:rPr lang="en-US" sz="2200" dirty="0" err="1" smtClean="0"/>
              <a:t>oxacillin</a:t>
            </a:r>
            <a:r>
              <a:rPr lang="en-US" sz="2200" dirty="0" smtClean="0"/>
              <a:t>, were widely used and selected for resistant strains.</a:t>
            </a:r>
          </a:p>
          <a:p>
            <a:pPr>
              <a:lnSpc>
                <a:spcPct val="114000"/>
              </a:lnSpc>
              <a:spcBef>
                <a:spcPts val="1500"/>
              </a:spcBef>
            </a:pPr>
            <a:r>
              <a:rPr lang="en-US" sz="2200" dirty="0" smtClean="0"/>
              <a:t>This selection process has happened at least several times in the last 10-30 years.</a:t>
            </a:r>
          </a:p>
          <a:p>
            <a:pPr lvl="1">
              <a:lnSpc>
                <a:spcPct val="114000"/>
              </a:lnSpc>
              <a:buSzTx/>
            </a:pPr>
            <a:r>
              <a:rPr lang="en-US" dirty="0" smtClean="0"/>
              <a:t>In the 1960s, strains of MRSA emerged in hospitals.</a:t>
            </a:r>
          </a:p>
          <a:p>
            <a:pPr lvl="2">
              <a:lnSpc>
                <a:spcPct val="114000"/>
              </a:lnSpc>
              <a:buSzTx/>
              <a:buFont typeface="Arial" charset="0"/>
              <a:buChar char="•"/>
            </a:pPr>
            <a:r>
              <a:rPr lang="en-US" dirty="0" smtClean="0"/>
              <a:t>Hospital strains tend to be resistant to additional antibiotics, and often cause bloodstream infections.</a:t>
            </a:r>
          </a:p>
          <a:p>
            <a:pPr lvl="1">
              <a:lnSpc>
                <a:spcPct val="114000"/>
              </a:lnSpc>
              <a:buSzTx/>
            </a:pPr>
            <a:r>
              <a:rPr lang="en-US" dirty="0" smtClean="0"/>
              <a:t>In the 1990s, new strains of MRSA emerged in the community.</a:t>
            </a:r>
          </a:p>
          <a:p>
            <a:pPr lvl="2">
              <a:lnSpc>
                <a:spcPct val="114000"/>
              </a:lnSpc>
              <a:buSzTx/>
              <a:buFont typeface="Arial" charset="0"/>
              <a:buChar char="•"/>
            </a:pPr>
            <a:r>
              <a:rPr lang="en-US" dirty="0" smtClean="0"/>
              <a:t>Community strains tend to produce </a:t>
            </a:r>
            <a:r>
              <a:rPr lang="en-US" dirty="0" smtClean="0"/>
              <a:t>toxins </a:t>
            </a:r>
            <a:r>
              <a:rPr lang="en-US" dirty="0" smtClean="0"/>
              <a:t>that lead to skin infections and </a:t>
            </a:r>
            <a:r>
              <a:rPr lang="en-US" dirty="0" smtClean="0"/>
              <a:t>abscesses </a:t>
            </a:r>
            <a:r>
              <a:rPr lang="en-US" dirty="0" smtClean="0"/>
              <a:t>but are less often resistant to other antibiotics.</a:t>
            </a:r>
          </a:p>
          <a:p>
            <a:pPr lvl="1">
              <a:lnSpc>
                <a:spcPct val="114000"/>
              </a:lnSpc>
              <a:buSzTx/>
            </a:pPr>
            <a:r>
              <a:rPr lang="en-US" dirty="0" smtClean="0"/>
              <a:t>Over time, hospital strains have moved to the community while community strains have also been brought into the hospital.</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How big of a problem has MRSA </a:t>
            </a:r>
            <a:br>
              <a:rPr lang="en-US" smtClean="0"/>
            </a:br>
            <a:r>
              <a:rPr lang="en-US" smtClean="0"/>
              <a:t>been in the United States?</a:t>
            </a:r>
          </a:p>
        </p:txBody>
      </p:sp>
      <p:sp>
        <p:nvSpPr>
          <p:cNvPr id="16386" name="Content Placeholder 4"/>
          <p:cNvSpPr>
            <a:spLocks noGrp="1"/>
          </p:cNvSpPr>
          <p:nvPr>
            <p:ph idx="1"/>
          </p:nvPr>
        </p:nvSpPr>
        <p:spPr bwMode="auto">
          <a:xfrm>
            <a:off x="457200" y="1600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en-US" smtClean="0"/>
              <a:t>Staph infections are a big problem, and MRSA accounts for a sizable percentage of them (&gt;50% in some hospitals).</a:t>
            </a:r>
          </a:p>
          <a:p>
            <a:pPr>
              <a:lnSpc>
                <a:spcPct val="120000"/>
              </a:lnSpc>
              <a:spcBef>
                <a:spcPts val="1800"/>
              </a:spcBef>
            </a:pPr>
            <a:r>
              <a:rPr lang="en-US" smtClean="0"/>
              <a:t>In 2005, CDC estimated:</a:t>
            </a:r>
          </a:p>
          <a:p>
            <a:pPr lvl="1">
              <a:lnSpc>
                <a:spcPct val="120000"/>
              </a:lnSpc>
              <a:buSzTx/>
            </a:pPr>
            <a:r>
              <a:rPr lang="en-US" sz="2200" smtClean="0"/>
              <a:t>About 95,000 persons had invasive MRSA infections, and 18,650 died while hospitalized.</a:t>
            </a:r>
          </a:p>
          <a:p>
            <a:pPr lvl="1">
              <a:lnSpc>
                <a:spcPct val="120000"/>
              </a:lnSpc>
              <a:buSzTx/>
            </a:pPr>
            <a:r>
              <a:rPr lang="en-US" sz="2200" smtClean="0"/>
              <a:t>Of the 95,000 MRSA infections, 85% were associated with receiving healthcare.</a:t>
            </a:r>
          </a:p>
          <a:p>
            <a:pPr lvl="1">
              <a:lnSpc>
                <a:spcPct val="120000"/>
              </a:lnSpc>
              <a:buSzTx/>
            </a:pPr>
            <a:r>
              <a:rPr lang="en-US" sz="2200" smtClean="0"/>
              <a:t>Of those associated with healthcare, &gt;50% occurred in the community when the persons were outpatients.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were overall trends of MRSA cases in Connecticut from 2001-2010?</a:t>
            </a:r>
          </a:p>
        </p:txBody>
      </p:sp>
      <p:sp>
        <p:nvSpPr>
          <p:cNvPr id="17410" name="Content Placeholder 4"/>
          <p:cNvSpPr>
            <a:spLocks noGrp="1"/>
          </p:cNvSpPr>
          <p:nvPr>
            <p:ph idx="1"/>
          </p:nvPr>
        </p:nvSpPr>
        <p:spPr bwMode="auto">
          <a:xfrm>
            <a:off x="457200" y="1600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pPr>
            <a:r>
              <a:rPr lang="en-US" smtClean="0"/>
              <a:t>We saw several competing trends during 2001-2010:</a:t>
            </a:r>
          </a:p>
          <a:p>
            <a:pPr lvl="1">
              <a:lnSpc>
                <a:spcPct val="130000"/>
              </a:lnSpc>
              <a:buSzTx/>
            </a:pPr>
            <a:r>
              <a:rPr lang="en-US" sz="2200" smtClean="0"/>
              <a:t>Infections due to community strains increased for most of this time in both community and hospital settings.</a:t>
            </a:r>
          </a:p>
          <a:p>
            <a:pPr lvl="1">
              <a:lnSpc>
                <a:spcPct val="130000"/>
              </a:lnSpc>
              <a:spcBef>
                <a:spcPts val="1200"/>
              </a:spcBef>
              <a:buSzTx/>
            </a:pPr>
            <a:r>
              <a:rPr lang="en-US" sz="2200" smtClean="0"/>
              <a:t>However, the long-standing problem of MRSA in hospitals and MRSA associated with outpatient care decreased.</a:t>
            </a:r>
          </a:p>
          <a:p>
            <a:pPr lvl="2">
              <a:lnSpc>
                <a:spcPct val="130000"/>
              </a:lnSpc>
              <a:buSzTx/>
              <a:buFont typeface="Arial" charset="0"/>
              <a:buChar char="•"/>
            </a:pPr>
            <a:r>
              <a:rPr lang="en-US" sz="2000" smtClean="0"/>
              <a:t>This decrease was larger than the increase (about 14% net decrease in invasive MRSA).</a:t>
            </a:r>
          </a:p>
          <a:p>
            <a:pPr lvl="2">
              <a:lnSpc>
                <a:spcPct val="130000"/>
              </a:lnSpc>
              <a:buSzTx/>
              <a:buFont typeface="Arial" charset="0"/>
              <a:buChar char="•"/>
            </a:pPr>
            <a:r>
              <a:rPr lang="en-US" sz="2000" smtClean="0"/>
              <a:t>Most of this decrease was in infections with hospital strains in the hospital and occurred between 2007 and 2010.</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What happened to MRSA infections </a:t>
            </a:r>
            <a:br>
              <a:rPr lang="en-US" smtClean="0"/>
            </a:br>
            <a:r>
              <a:rPr lang="en-US" smtClean="0"/>
              <a:t>in Connecticut in 2007?</a:t>
            </a:r>
          </a:p>
        </p:txBody>
      </p:sp>
      <p:sp>
        <p:nvSpPr>
          <p:cNvPr id="18434" name="Content Placeholder 4"/>
          <p:cNvSpPr>
            <a:spLocks noGrp="1"/>
          </p:cNvSpPr>
          <p:nvPr>
            <p:ph idx="1"/>
          </p:nvPr>
        </p:nvSpPr>
        <p:spPr bwMode="auto">
          <a:xfrm>
            <a:off x="457200" y="1524000"/>
            <a:ext cx="8229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4000"/>
              </a:lnSpc>
            </a:pPr>
            <a:r>
              <a:rPr lang="en-US" sz="2200" smtClean="0"/>
              <a:t>In 2007, MRSA control became a priority.</a:t>
            </a:r>
          </a:p>
          <a:p>
            <a:pPr lvl="1">
              <a:lnSpc>
                <a:spcPct val="114000"/>
              </a:lnSpc>
              <a:buSzTx/>
            </a:pPr>
            <a:r>
              <a:rPr lang="en-US" smtClean="0"/>
              <a:t>Although much more attention to prevention in the hospitals began as early as 2003-2004, MRSA control officially came of age in 2007 in Connecticut.</a:t>
            </a:r>
          </a:p>
          <a:p>
            <a:pPr lvl="1">
              <a:lnSpc>
                <a:spcPct val="114000"/>
              </a:lnSpc>
              <a:spcBef>
                <a:spcPts val="1000"/>
              </a:spcBef>
              <a:buSzTx/>
            </a:pPr>
            <a:r>
              <a:rPr lang="en-US" smtClean="0"/>
              <a:t>As consumers nationwide took increasing notice of how much a problem of MRSA had become, the activists among them worked with legislators in states around the country to get laws passed:</a:t>
            </a:r>
          </a:p>
          <a:p>
            <a:pPr lvl="2">
              <a:lnSpc>
                <a:spcPct val="114000"/>
              </a:lnSpc>
              <a:buSzTx/>
              <a:buFont typeface="Arial" charset="0"/>
              <a:buChar char="•"/>
            </a:pPr>
            <a:r>
              <a:rPr lang="en-US" smtClean="0"/>
              <a:t>to require monitoring and public reporting of MRSA and other hospital infection rates</a:t>
            </a:r>
          </a:p>
          <a:p>
            <a:pPr lvl="2">
              <a:lnSpc>
                <a:spcPct val="114000"/>
              </a:lnSpc>
              <a:buSzTx/>
              <a:buFont typeface="Arial" charset="0"/>
              <a:buChar char="•"/>
            </a:pPr>
            <a:r>
              <a:rPr lang="en-US" smtClean="0"/>
              <a:t>to require hospitals to develop and send their written MRSA control plans to state health departments</a:t>
            </a:r>
          </a:p>
          <a:p>
            <a:pPr lvl="1">
              <a:lnSpc>
                <a:spcPct val="114000"/>
              </a:lnSpc>
              <a:spcBef>
                <a:spcPts val="1000"/>
              </a:spcBef>
              <a:buSzTx/>
            </a:pPr>
            <a:r>
              <a:rPr lang="en-US" smtClean="0"/>
              <a:t>These laws were passed in Connecticut in 2006, becoming effective in 2007.</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compatLnSpc="1">
            <a:prstTxWarp prst="textNoShape">
              <a:avLst/>
            </a:prstTxWarp>
          </a:bodyPr>
          <a:lstStyle/>
          <a:p>
            <a:r>
              <a:rPr lang="en-US" smtClean="0"/>
              <a:t>How did the rates and types of MRSA infections change before and after 2007?</a:t>
            </a:r>
          </a:p>
        </p:txBody>
      </p:sp>
      <p:sp>
        <p:nvSpPr>
          <p:cNvPr id="5" name="Content Placeholder 4"/>
          <p:cNvSpPr>
            <a:spLocks noGrp="1"/>
          </p:cNvSpPr>
          <p:nvPr>
            <p:ph idx="1"/>
          </p:nvPr>
        </p:nvSpPr>
        <p:spPr>
          <a:xfrm>
            <a:off x="247650" y="1524000"/>
            <a:ext cx="8610600" cy="5029200"/>
          </a:xfrm>
        </p:spPr>
        <p:txBody>
          <a:bodyPr vert="horz" wrap="square" lIns="91440" tIns="45720" rIns="91440" bIns="45720" numCol="1" anchor="t" anchorCtr="0" compatLnSpc="1">
            <a:prstTxWarp prst="textNoShape">
              <a:avLst/>
            </a:prstTxWarp>
          </a:bodyPr>
          <a:lstStyle/>
          <a:p>
            <a:pPr>
              <a:lnSpc>
                <a:spcPct val="110000"/>
              </a:lnSpc>
            </a:pPr>
            <a:r>
              <a:rPr lang="en-US" sz="2000" dirty="0" smtClean="0"/>
              <a:t>2000-2006, overall MRSA rate was unchanging.</a:t>
            </a:r>
          </a:p>
          <a:p>
            <a:pPr lvl="1">
              <a:lnSpc>
                <a:spcPct val="110000"/>
              </a:lnSpc>
              <a:buSzTx/>
            </a:pPr>
            <a:r>
              <a:rPr lang="en-US" sz="1800" dirty="0" smtClean="0"/>
              <a:t>a slow drift down of hospital infections, especially in the larger hospitals offset by an increase in community infections</a:t>
            </a:r>
          </a:p>
          <a:p>
            <a:pPr>
              <a:lnSpc>
                <a:spcPct val="110000"/>
              </a:lnSpc>
              <a:spcBef>
                <a:spcPts val="1400"/>
              </a:spcBef>
            </a:pPr>
            <a:r>
              <a:rPr lang="en-US" sz="2000" dirty="0" smtClean="0"/>
              <a:t>From 2007, overall rate started to decrease 3-4% per year.</a:t>
            </a:r>
          </a:p>
          <a:p>
            <a:pPr lvl="1">
              <a:lnSpc>
                <a:spcPct val="110000"/>
              </a:lnSpc>
              <a:buSzTx/>
            </a:pPr>
            <a:r>
              <a:rPr lang="en-US" sz="1800" dirty="0" smtClean="0"/>
              <a:t>Rates decreased not only in big hospitals, but also in smaller ones</a:t>
            </a:r>
          </a:p>
          <a:p>
            <a:pPr lvl="1">
              <a:lnSpc>
                <a:spcPct val="110000"/>
              </a:lnSpc>
              <a:buSzTx/>
            </a:pPr>
            <a:r>
              <a:rPr lang="en-US" sz="1800" dirty="0" smtClean="0"/>
              <a:t>Rates of community infections decreased, especially healthcare-associated ones</a:t>
            </a:r>
          </a:p>
          <a:p>
            <a:pPr>
              <a:lnSpc>
                <a:spcPct val="110000"/>
              </a:lnSpc>
              <a:spcBef>
                <a:spcPts val="1400"/>
              </a:spcBef>
            </a:pPr>
            <a:r>
              <a:rPr lang="en-US" sz="2000" dirty="0" smtClean="0"/>
              <a:t>These changes may be caused by enhanced attention to hospital infections in every hospital.</a:t>
            </a:r>
          </a:p>
          <a:p>
            <a:pPr lvl="1">
              <a:lnSpc>
                <a:spcPct val="110000"/>
              </a:lnSpc>
              <a:spcBef>
                <a:spcPts val="475"/>
              </a:spcBef>
              <a:buSzTx/>
            </a:pPr>
            <a:r>
              <a:rPr lang="en-US" sz="1800" dirty="0" smtClean="0"/>
              <a:t>More attention paid to hand washing, management of IV lines, new  efforts at screening for MRSA, separation between patients with and without MRSA.</a:t>
            </a:r>
          </a:p>
          <a:p>
            <a:pPr lvl="1">
              <a:lnSpc>
                <a:spcPct val="110000"/>
              </a:lnSpc>
              <a:spcBef>
                <a:spcPts val="475"/>
              </a:spcBef>
              <a:buSzTx/>
            </a:pPr>
            <a:r>
              <a:rPr lang="en-US" sz="1800" dirty="0" smtClean="0"/>
              <a:t>When fewer patients leave hospital with MRSA on their skin, there are also fewer healthcare-associated infections in the community.</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DC OD Light Frame">
  <a:themeElements>
    <a:clrScheme name="NCEZID Light PPT Colors">
      <a:dk1>
        <a:srgbClr val="0039A6"/>
      </a:dk1>
      <a:lt1>
        <a:srgbClr val="FFFFFF"/>
      </a:lt1>
      <a:dk2>
        <a:srgbClr val="3077FF"/>
      </a:dk2>
      <a:lt2>
        <a:srgbClr val="4B4B4B"/>
      </a:lt2>
      <a:accent1>
        <a:srgbClr val="BD3632"/>
      </a:accent1>
      <a:accent2>
        <a:srgbClr val="782327"/>
      </a:accent2>
      <a:accent3>
        <a:srgbClr val="7D7A00"/>
      </a:accent3>
      <a:accent4>
        <a:srgbClr val="156570"/>
      </a:accent4>
      <a:accent5>
        <a:srgbClr val="6E267B"/>
      </a:accent5>
      <a:accent6>
        <a:srgbClr val="002060"/>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1224</Words>
  <Application>Microsoft Office PowerPoint</Application>
  <PresentationFormat>On-screen Show (4:3)</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Myriad Web Pro</vt:lpstr>
      <vt:lpstr>Courier New</vt:lpstr>
      <vt:lpstr>Wingdings</vt:lpstr>
      <vt:lpstr>CDC OD Light Frame</vt:lpstr>
      <vt:lpstr>Trends in Invasive Infection with MRSA</vt:lpstr>
      <vt:lpstr>What is MRSA?</vt:lpstr>
      <vt:lpstr>What is MRSA? (cont.)</vt:lpstr>
      <vt:lpstr>How is MRSA transmitted?</vt:lpstr>
      <vt:lpstr>What are the different kinds of strains of MRSA?</vt:lpstr>
      <vt:lpstr>How big of a problem has MRSA  been in the United States?</vt:lpstr>
      <vt:lpstr>What were overall trends of MRSA cases in Connecticut from 2001-2010?</vt:lpstr>
      <vt:lpstr>What happened to MRSA infections  in Connecticut in 2007?</vt:lpstr>
      <vt:lpstr>How did the rates and types of MRSA infections change before and after 2007?</vt:lpstr>
      <vt:lpstr>What might your findings mean for  the future of MRSA prevention?</vt:lpstr>
      <vt:lpstr>How can people protect themselves from MRSA?</vt:lpstr>
      <vt:lpstr>PowerPoint Presentation</vt:lpstr>
    </vt:vector>
  </TitlesOfParts>
  <Company>CDC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 Presentation</dc:title>
  <dc:creator>Centers for Disease Control and Prevention</dc:creator>
  <cp:lastModifiedBy>CDC User</cp:lastModifiedBy>
  <cp:revision>60</cp:revision>
  <cp:lastPrinted>2013-02-26T14:32:48Z</cp:lastPrinted>
  <dcterms:created xsi:type="dcterms:W3CDTF">2010-02-19T19:04:22Z</dcterms:created>
  <dcterms:modified xsi:type="dcterms:W3CDTF">2013-02-26T14:34:22Z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