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sldIdLst>
    <p:sldId id="278" r:id="rId2"/>
    <p:sldId id="258" r:id="rId3"/>
    <p:sldId id="264" r:id="rId4"/>
    <p:sldId id="280" r:id="rId5"/>
    <p:sldId id="265" r:id="rId6"/>
    <p:sldId id="281" r:id="rId7"/>
    <p:sldId id="266" r:id="rId8"/>
    <p:sldId id="282" r:id="rId9"/>
    <p:sldId id="267" r:id="rId10"/>
    <p:sldId id="269" r:id="rId11"/>
    <p:sldId id="270" r:id="rId12"/>
    <p:sldId id="271" r:id="rId13"/>
    <p:sldId id="279" r:id="rId14"/>
  </p:sldIdLst>
  <p:sldSz cx="9144000" cy="6858000" type="screen4x3"/>
  <p:notesSz cx="7315200" cy="9601200"/>
  <p:embeddedFontLst>
    <p:embeddedFont>
      <p:font typeface="Myriad Web Pro" pitchFamily="34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86471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 smtClean="0"/>
              <a:t>Title of Presenter –Myriad Pro, 18pt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Title of Event</a:t>
            </a:r>
          </a:p>
          <a:p>
            <a:pPr lvl="0"/>
            <a:r>
              <a:rPr lang="en-US" sz="1800" dirty="0" smtClean="0"/>
              <a:t>Date of Event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Title of Presentation – Myriad Pro</a:t>
            </a:r>
            <a:br>
              <a:rPr lang="en-US" dirty="0" smtClean="0"/>
            </a:br>
            <a:r>
              <a:rPr lang="en-US" dirty="0" smtClean="0"/>
              <a:t> Bold, Shadow 28pt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br>
              <a:rPr lang="en-US" dirty="0" smtClean="0"/>
            </a:br>
            <a:r>
              <a:rPr lang="en-US" dirty="0" smtClean="0"/>
              <a:t>Myriad Pro, bold, shadow, 36pt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– Myriad Pro, 20pt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Header – Myriad Pro, bold, shadow, 20pt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Paragraph of type</a:t>
            </a:r>
          </a:p>
          <a:p>
            <a:pPr lvl="0"/>
            <a:r>
              <a:rPr lang="en-US" dirty="0" smtClean="0"/>
              <a:t>Myriad Pro, 14pt</a:t>
            </a: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* Citations, references, and credits – Myriad Pro, 11pt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 dirty="0" smtClean="0"/>
              <a:t>Photo Title – Myriad Pro, Bold, Shadow, 20pt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Caption or credits for photo – Myriad Pro, 14pt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Closing– Myriad Pro, Bold, 28pt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Place Descriptor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86" r:id="rId3"/>
    <p:sldLayoutId id="2147483684" r:id="rId4"/>
    <p:sldLayoutId id="2147483685" r:id="rId5"/>
    <p:sldLayoutId id="2147483655" r:id="rId6"/>
    <p:sldLayoutId id="2147483660" r:id="rId7"/>
    <p:sldLayoutId id="2147483661" r:id="rId8"/>
    <p:sldLayoutId id="2147483666" r:id="rId9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norovir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2028825"/>
            <a:ext cx="6400800" cy="4572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Aron</a:t>
            </a:r>
            <a:r>
              <a:rPr lang="en-US" dirty="0" smtClean="0"/>
              <a:t> Hall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2409825"/>
            <a:ext cx="6400800" cy="762000"/>
          </a:xfrm>
        </p:spPr>
        <p:txBody>
          <a:bodyPr/>
          <a:lstStyle/>
          <a:p>
            <a:r>
              <a:rPr lang="en-US" dirty="0" smtClean="0"/>
              <a:t>Epidemiologist specializing in </a:t>
            </a:r>
            <a:r>
              <a:rPr lang="en-US" dirty="0" err="1" smtClean="0"/>
              <a:t>norovirus</a:t>
            </a:r>
            <a:endParaRPr lang="en-US" dirty="0" smtClean="0"/>
          </a:p>
          <a:p>
            <a:r>
              <a:rPr lang="en-US" dirty="0" smtClean="0"/>
              <a:t>Centers for Disease Control and Prevention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914400"/>
          </a:xfrm>
        </p:spPr>
        <p:txBody>
          <a:bodyPr/>
          <a:lstStyle/>
          <a:p>
            <a:r>
              <a:rPr lang="en-US" dirty="0" smtClean="0"/>
              <a:t>Foodborne </a:t>
            </a:r>
            <a:r>
              <a:rPr lang="en-US" dirty="0" err="1" smtClean="0"/>
              <a:t>Norovirus</a:t>
            </a:r>
            <a:r>
              <a:rPr lang="en-US" dirty="0" smtClean="0"/>
              <a:t> Outbreaks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581150" y="5486400"/>
            <a:ext cx="6400800" cy="68580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Emerging Infectious Diseases </a:t>
            </a:r>
            <a:endParaRPr lang="en-US" sz="1600" dirty="0" smtClean="0"/>
          </a:p>
          <a:p>
            <a:r>
              <a:rPr lang="en-US" sz="1600" dirty="0" smtClean="0"/>
              <a:t>October 2012</a:t>
            </a:r>
            <a:endParaRPr lang="en-US" sz="16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066800" y="3486150"/>
            <a:ext cx="7239000" cy="100965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lnSpc>
                <a:spcPts val="2000"/>
              </a:lnSpc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Based on the article</a:t>
            </a:r>
          </a:p>
          <a:p>
            <a:r>
              <a:rPr lang="en-US" b="1" dirty="0"/>
              <a:t>Epidemiology of Foodborne </a:t>
            </a:r>
            <a:r>
              <a:rPr lang="en-US" b="1" dirty="0" err="1"/>
              <a:t>Norovirus</a:t>
            </a:r>
            <a:r>
              <a:rPr lang="en-US" b="1" dirty="0"/>
              <a:t> Outbreaks, </a:t>
            </a:r>
            <a:endParaRPr lang="en-US" b="1" dirty="0" smtClean="0"/>
          </a:p>
          <a:p>
            <a:r>
              <a:rPr lang="en-US" b="1" dirty="0" smtClean="0"/>
              <a:t>United </a:t>
            </a:r>
            <a:r>
              <a:rPr lang="en-US" b="1" dirty="0"/>
              <a:t>States, 2001–2008</a:t>
            </a:r>
            <a:endParaRPr lang="en-US" b="1" dirty="0">
              <a:effectLst/>
            </a:endParaRPr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1581150" y="4419600"/>
            <a:ext cx="6496050" cy="1066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Aron</a:t>
            </a:r>
            <a:r>
              <a:rPr lang="en-US" sz="1800" dirty="0"/>
              <a:t> J. Hall, Valerie G. </a:t>
            </a:r>
            <a:r>
              <a:rPr lang="en-US" sz="1800" dirty="0" err="1"/>
              <a:t>Eisenbart</a:t>
            </a:r>
            <a:r>
              <a:rPr lang="en-US" sz="1800" dirty="0"/>
              <a:t>, Amy Lehman </a:t>
            </a:r>
            <a:r>
              <a:rPr lang="en-US" sz="1800" dirty="0" err="1"/>
              <a:t>Etingüe</a:t>
            </a:r>
            <a:r>
              <a:rPr lang="en-US" sz="1800" dirty="0"/>
              <a:t>, L. Hannah Gould, Ben A. </a:t>
            </a:r>
            <a:r>
              <a:rPr lang="en-US" sz="1800" dirty="0" err="1" smtClean="0"/>
              <a:t>Lopman</a:t>
            </a:r>
            <a:r>
              <a:rPr lang="en-US" sz="1800" dirty="0" smtClean="0"/>
              <a:t>, and </a:t>
            </a:r>
            <a:r>
              <a:rPr lang="en-US" sz="1800" dirty="0" err="1"/>
              <a:t>Umesh</a:t>
            </a:r>
            <a:r>
              <a:rPr lang="en-US" sz="1800" dirty="0"/>
              <a:t> D. </a:t>
            </a:r>
            <a:r>
              <a:rPr lang="en-US" sz="1800" dirty="0" err="1"/>
              <a:t>Parashar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923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How can future </a:t>
            </a:r>
            <a:r>
              <a:rPr lang="en-US" dirty="0" err="1" smtClean="0"/>
              <a:t>norovirus</a:t>
            </a:r>
            <a:r>
              <a:rPr lang="en-US" dirty="0" smtClean="0"/>
              <a:t> outbreaks be prevented in the food industry?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sz="2000" dirty="0" smtClean="0"/>
              <a:t>First, focus on food handler.</a:t>
            </a:r>
          </a:p>
          <a:p>
            <a:pPr lvl="1"/>
            <a:r>
              <a:rPr lang="en-US" sz="1800" dirty="0" smtClean="0"/>
              <a:t>We found that infected food handlers were the source of 53% of foodborne </a:t>
            </a:r>
            <a:r>
              <a:rPr lang="en-US" sz="1800" dirty="0" err="1" smtClean="0"/>
              <a:t>norovirus</a:t>
            </a:r>
            <a:r>
              <a:rPr lang="en-US" sz="1800" dirty="0" smtClean="0"/>
              <a:t> outbreaks.</a:t>
            </a:r>
          </a:p>
          <a:p>
            <a:pPr lvl="1"/>
            <a:r>
              <a:rPr lang="en-US" sz="1800" dirty="0" smtClean="0"/>
              <a:t>They possibly contributed to 82% of outbreaks.</a:t>
            </a:r>
          </a:p>
          <a:p>
            <a:pPr lvl="1"/>
            <a:r>
              <a:rPr lang="en-US" sz="1800" dirty="0" smtClean="0"/>
              <a:t>Most outbreaks were caused by food in restaurants contaminated during preparation.</a:t>
            </a:r>
          </a:p>
          <a:p>
            <a:pPr lvl="1"/>
            <a:r>
              <a:rPr lang="en-US" sz="1800" dirty="0" smtClean="0"/>
              <a:t>Food handlers should:</a:t>
            </a:r>
          </a:p>
          <a:p>
            <a:pPr lvl="2"/>
            <a:r>
              <a:rPr lang="en-US" sz="1700" dirty="0"/>
              <a:t>a</a:t>
            </a:r>
            <a:r>
              <a:rPr lang="en-US" sz="1700" dirty="0" smtClean="0"/>
              <a:t>lways practice good hand hygiene</a:t>
            </a:r>
          </a:p>
          <a:p>
            <a:pPr lvl="2"/>
            <a:r>
              <a:rPr lang="en-US" sz="1700" dirty="0"/>
              <a:t>a</a:t>
            </a:r>
            <a:r>
              <a:rPr lang="en-US" sz="1700" dirty="0" smtClean="0"/>
              <a:t>void touching foods with bare hands</a:t>
            </a:r>
          </a:p>
          <a:p>
            <a:pPr lvl="2"/>
            <a:r>
              <a:rPr lang="en-US" sz="1700" dirty="0"/>
              <a:t>s</a:t>
            </a:r>
            <a:r>
              <a:rPr lang="en-US" sz="1700" dirty="0" smtClean="0"/>
              <a:t>tay out of the kitchen and not handle or prepare food when they are sick</a:t>
            </a:r>
          </a:p>
          <a:p>
            <a:pPr>
              <a:spcBef>
                <a:spcPts val="1000"/>
              </a:spcBef>
            </a:pPr>
            <a:r>
              <a:rPr lang="en-US" sz="2000" dirty="0" smtClean="0"/>
              <a:t>Second, consider protecting food before it reaches the kitchen.</a:t>
            </a:r>
          </a:p>
          <a:p>
            <a:pPr lvl="1"/>
            <a:r>
              <a:rPr lang="en-US" sz="1800" dirty="0" smtClean="0"/>
              <a:t>Some outbreaks caused by shellfish and produce were likely contaminated during production.</a:t>
            </a:r>
          </a:p>
          <a:p>
            <a:pPr lvl="1"/>
            <a:r>
              <a:rPr lang="en-US" sz="1800" dirty="0" smtClean="0"/>
              <a:t>Using safe water for growing and irrigation can help prevent food from getting contaminated at the source.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Is there a vaccine for </a:t>
            </a:r>
            <a:r>
              <a:rPr lang="en-US" dirty="0" err="1" smtClean="0"/>
              <a:t>norovirus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Currently, no vaccine is available to protect against </a:t>
            </a:r>
            <a:r>
              <a:rPr lang="en-US" dirty="0" err="1" smtClean="0"/>
              <a:t>norovirus</a:t>
            </a:r>
            <a:r>
              <a:rPr lang="en-US" dirty="0" smtClean="0"/>
              <a:t>, but research is being done in 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should people do to avoid getting foodborne </a:t>
            </a:r>
            <a:r>
              <a:rPr lang="en-US" dirty="0" err="1" smtClean="0"/>
              <a:t>norovirus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1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First, always wash your hands carefully with soap and water after using toilet and changing diapers and before eating, preparing, or handling food.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Second, wash your fruits and vegetables thoroughly, and cook oysters and other shellfish thoroughly before eating them.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Third, do not handle or prepare food for others when you are sick.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Fourth, clean and disinfect contaminated surfaces after throwing up or having diarrhea.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Finally, wash any soiled laundry thoroughly after throwing up or having diarrhea.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/>
              <a:t>More information, visit CDC’s </a:t>
            </a:r>
            <a:r>
              <a:rPr lang="en-US" sz="2000" dirty="0" err="1" smtClean="0"/>
              <a:t>norovirus</a:t>
            </a:r>
            <a:r>
              <a:rPr lang="en-US" sz="2000" dirty="0" smtClean="0"/>
              <a:t> website at </a:t>
            </a:r>
            <a:r>
              <a:rPr lang="en-US" sz="2000" dirty="0" smtClean="0">
                <a:hlinkClick r:id="rId2"/>
              </a:rPr>
              <a:t>www.cdc.gov/norovirus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42984"/>
            <a:ext cx="6400800" cy="2057400"/>
          </a:xfrm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For more information, please contact:</a:t>
            </a:r>
          </a:p>
          <a:p>
            <a:pPr algn="l"/>
            <a:r>
              <a:rPr lang="en-US" sz="1200" i="1" dirty="0">
                <a:solidFill>
                  <a:schemeClr val="tx1"/>
                </a:solidFill>
              </a:rPr>
              <a:t>Emerging Infectious Diseases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Centers for Disease Control and Prevention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1600 Clifton Road NE, Mailstop D61, Atlanta,  GA  </a:t>
            </a:r>
            <a:r>
              <a:rPr lang="en-US" sz="1200" b="0" dirty="0" smtClean="0">
                <a:solidFill>
                  <a:schemeClr val="tx1"/>
                </a:solidFill>
              </a:rPr>
              <a:t>30333, USA</a:t>
            </a:r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Telephone: 1-404-639-1960/Fax: 1-404-639-1954</a:t>
            </a:r>
          </a:p>
          <a:p>
            <a:pPr lvl="0" algn="l"/>
            <a:r>
              <a:rPr lang="en-US" sz="1200" b="0" dirty="0">
                <a:solidFill>
                  <a:schemeClr val="tx1"/>
                </a:solidFill>
              </a:rPr>
              <a:t>E-mail:  eideditor@cdc.gov 	Web:  http://www.cdc.gov/eid/</a:t>
            </a:r>
          </a:p>
          <a:p>
            <a:pPr lvl="0" algn="l"/>
            <a:endParaRPr lang="en-US" sz="1200" b="0" dirty="0">
              <a:solidFill>
                <a:schemeClr val="tx1"/>
              </a:solidFill>
            </a:endParaRPr>
          </a:p>
          <a:p>
            <a:pPr lvl="0" algn="l"/>
            <a:r>
              <a:rPr lang="en-US" sz="900" b="0" dirty="0">
                <a:solidFill>
                  <a:schemeClr val="tx1"/>
                </a:solidFill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National Center for Emerging and </a:t>
            </a:r>
            <a:r>
              <a:rPr lang="en-US" dirty="0" err="1" smtClean="0"/>
              <a:t>Zoonotic</a:t>
            </a:r>
            <a:r>
              <a:rPr lang="en-US" dirty="0" smtClean="0"/>
              <a:t> Infectious Diseases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Emerging Infectious Diseases</a:t>
            </a:r>
            <a:endParaRPr lang="en-US" i="1" dirty="0"/>
          </a:p>
        </p:txBody>
      </p:sp>
      <p:pic>
        <p:nvPicPr>
          <p:cNvPr id="10" name="Picture 9" descr="Logos of the United States Department of Health and Human Services and Centers for Disease Control and Prevention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3000" y="6477000"/>
            <a:ext cx="190500" cy="190500"/>
          </a:xfrm>
          <a:prstGeom prst="rect">
            <a:avLst/>
          </a:prstGeom>
        </p:spPr>
      </p:pic>
      <p:sp>
        <p:nvSpPr>
          <p:cNvPr id="11" name="Subtitle 1"/>
          <p:cNvSpPr txBox="1">
            <a:spLocks/>
          </p:cNvSpPr>
          <p:nvPr/>
        </p:nvSpPr>
        <p:spPr>
          <a:xfrm>
            <a:off x="1371600" y="1676400"/>
            <a:ext cx="662940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baseline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Thank you to all authors</a:t>
            </a:r>
          </a:p>
          <a:p>
            <a:r>
              <a:rPr lang="en-US" sz="1800" dirty="0" err="1"/>
              <a:t>Aron</a:t>
            </a:r>
            <a:r>
              <a:rPr lang="en-US" sz="1800" dirty="0"/>
              <a:t> J. Hall, Valerie G. </a:t>
            </a:r>
            <a:r>
              <a:rPr lang="en-US" sz="1800" dirty="0" err="1"/>
              <a:t>Eisenbart</a:t>
            </a:r>
            <a:r>
              <a:rPr lang="en-US" sz="1800" dirty="0"/>
              <a:t>, Amy Lehman </a:t>
            </a:r>
            <a:r>
              <a:rPr lang="en-US" sz="1800" dirty="0" err="1"/>
              <a:t>Etingüe</a:t>
            </a:r>
            <a:r>
              <a:rPr lang="en-US" sz="1800" dirty="0"/>
              <a:t>, L. Hannah Gould, Ben A. </a:t>
            </a:r>
            <a:r>
              <a:rPr lang="en-US" sz="1800" dirty="0" err="1"/>
              <a:t>Lopman</a:t>
            </a:r>
            <a:r>
              <a:rPr lang="en-US" sz="1800" dirty="0"/>
              <a:t>, and </a:t>
            </a:r>
            <a:r>
              <a:rPr lang="en-US" sz="1800" dirty="0" err="1"/>
              <a:t>Umesh</a:t>
            </a:r>
            <a:r>
              <a:rPr lang="en-US" sz="1800" dirty="0"/>
              <a:t> D. </a:t>
            </a:r>
            <a:r>
              <a:rPr lang="en-US" sz="1800" dirty="0" err="1"/>
              <a:t>Parashar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4451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are </a:t>
            </a:r>
            <a:r>
              <a:rPr lang="en-US" dirty="0" err="1" smtClean="0"/>
              <a:t>noroviruses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299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err="1" smtClean="0"/>
              <a:t>Noroviruses</a:t>
            </a:r>
            <a:r>
              <a:rPr lang="en-US" sz="2000" dirty="0" smtClean="0"/>
              <a:t> are a diverse group of viruses in the family </a:t>
            </a:r>
            <a:r>
              <a:rPr lang="en-US" sz="2000" i="1" dirty="0" err="1" smtClean="0"/>
              <a:t>Caliciviridae</a:t>
            </a:r>
            <a:r>
              <a:rPr lang="en-US" sz="2000" dirty="0" smtClean="0"/>
              <a:t>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smtClean="0"/>
              <a:t>They are named after the original Norwalk virus that caused an outbreak of gastroenteritis in a school in Norwalk, </a:t>
            </a:r>
            <a:r>
              <a:rPr lang="en-US" sz="2000" dirty="0" smtClean="0"/>
              <a:t>Ohio, </a:t>
            </a:r>
            <a:r>
              <a:rPr lang="en-US" sz="2000" dirty="0" smtClean="0"/>
              <a:t>in 1968.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smtClean="0"/>
              <a:t>Currently, 5 groups of </a:t>
            </a:r>
            <a:r>
              <a:rPr lang="en-US" sz="2000" dirty="0" err="1" smtClean="0"/>
              <a:t>noroviruses</a:t>
            </a:r>
            <a:r>
              <a:rPr lang="en-US" sz="2000" dirty="0" smtClean="0"/>
              <a:t> are recognized.  </a:t>
            </a:r>
            <a:r>
              <a:rPr lang="en-US" sz="2000" dirty="0" smtClean="0"/>
              <a:t>Three </a:t>
            </a:r>
            <a:r>
              <a:rPr lang="en-US" sz="2000" dirty="0" smtClean="0"/>
              <a:t>of them can affect humans. 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smtClean="0"/>
              <a:t>&gt;25 </a:t>
            </a:r>
            <a:r>
              <a:rPr lang="en-US" sz="2000" dirty="0" smtClean="0"/>
              <a:t>different types of </a:t>
            </a:r>
            <a:r>
              <a:rPr lang="en-US" sz="2000" dirty="0" err="1" smtClean="0"/>
              <a:t>norovirus</a:t>
            </a:r>
            <a:r>
              <a:rPr lang="en-US" sz="2000" dirty="0" smtClean="0"/>
              <a:t> strains have been identified within these groups and new strains continue to emerge.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smtClean="0"/>
              <a:t>Because there are so many different types of </a:t>
            </a:r>
            <a:r>
              <a:rPr lang="en-US" sz="2000" dirty="0" err="1" smtClean="0"/>
              <a:t>noroviruses</a:t>
            </a:r>
            <a:r>
              <a:rPr lang="en-US" sz="2000" dirty="0" smtClean="0"/>
              <a:t>, people can get infected many times during their lifetime.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2000" dirty="0" smtClean="0"/>
              <a:t>It is possible to develop immunity to specific types, but we don’t know how long that immunity lasts.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are the signs and symptoms of </a:t>
            </a:r>
            <a:br>
              <a:rPr lang="en-US" dirty="0" smtClean="0"/>
            </a:br>
            <a:r>
              <a:rPr lang="en-US" dirty="0" smtClean="0"/>
              <a:t>infection </a:t>
            </a:r>
            <a:r>
              <a:rPr lang="en-US" dirty="0" smtClean="0"/>
              <a:t>with </a:t>
            </a:r>
            <a:r>
              <a:rPr lang="en-US" dirty="0" smtClean="0"/>
              <a:t>a </a:t>
            </a:r>
            <a:r>
              <a:rPr lang="en-US" dirty="0" err="1" smtClean="0"/>
              <a:t>norovirus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1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Signs and symptoms include: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Acute gastroenteritis (inflammation of the stomach and intestines)</a:t>
            </a:r>
          </a:p>
          <a:p>
            <a:pPr lvl="2">
              <a:lnSpc>
                <a:spcPct val="110000"/>
              </a:lnSpc>
            </a:pPr>
            <a:r>
              <a:rPr lang="en-US" sz="1900" dirty="0"/>
              <a:t>d</a:t>
            </a:r>
            <a:r>
              <a:rPr lang="en-US" sz="1900" dirty="0" smtClean="0"/>
              <a:t>iarrhea, vomiting, nausea, stomach pain</a:t>
            </a:r>
          </a:p>
          <a:p>
            <a:pPr lvl="2">
              <a:lnSpc>
                <a:spcPct val="110000"/>
              </a:lnSpc>
            </a:pPr>
            <a:r>
              <a:rPr lang="en-US" sz="1900" dirty="0" smtClean="0"/>
              <a:t>Fever, body aches, fatigue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Dehydration </a:t>
            </a:r>
            <a:r>
              <a:rPr lang="en-US" dirty="0"/>
              <a:t>(because of having diarrhea and vomiting many times per </a:t>
            </a:r>
            <a:r>
              <a:rPr lang="en-US" dirty="0" smtClean="0"/>
              <a:t>day)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Less urination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Dry mouth or throat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Dizziness 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sz="2000" dirty="0" smtClean="0"/>
              <a:t>When someone gets infected with </a:t>
            </a:r>
            <a:r>
              <a:rPr lang="en-US" sz="2000" dirty="0" err="1" smtClean="0"/>
              <a:t>norovirus</a:t>
            </a:r>
            <a:r>
              <a:rPr lang="en-US" sz="2000" dirty="0" smtClean="0"/>
              <a:t>, they may say they have ‘food poisoning’ or  ‘stomach flu’.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Food poisoning can be caused by </a:t>
            </a:r>
            <a:r>
              <a:rPr lang="en-US" dirty="0" err="1" smtClean="0"/>
              <a:t>noroviruses</a:t>
            </a:r>
            <a:r>
              <a:rPr lang="en-US" dirty="0" smtClean="0"/>
              <a:t>, but other germs and chemicals can also cause food poisoning.</a:t>
            </a:r>
          </a:p>
          <a:p>
            <a:pPr>
              <a:lnSpc>
                <a:spcPct val="11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Are </a:t>
            </a:r>
            <a:r>
              <a:rPr lang="en-US" dirty="0" err="1" smtClean="0"/>
              <a:t>noroviruses</a:t>
            </a:r>
            <a:r>
              <a:rPr lang="en-US" dirty="0" smtClean="0"/>
              <a:t> dangerous?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dirty="0" smtClean="0"/>
              <a:t>Most people with </a:t>
            </a:r>
            <a:r>
              <a:rPr lang="en-US" dirty="0" err="1" smtClean="0"/>
              <a:t>norovirus</a:t>
            </a:r>
            <a:r>
              <a:rPr lang="en-US" dirty="0" smtClean="0"/>
              <a:t> illness get better in 1-3 days.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dirty="0" smtClean="0"/>
              <a:t>Some people may get severely dehydrated, especially young children, the elderly, and people with weakened immune systems.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dirty="0" smtClean="0"/>
              <a:t>Each year, </a:t>
            </a:r>
            <a:r>
              <a:rPr lang="en-US" dirty="0" err="1" smtClean="0"/>
              <a:t>norovirus</a:t>
            </a:r>
            <a:r>
              <a:rPr lang="en-US" dirty="0" smtClean="0"/>
              <a:t> causes about 70,000 hospitalizations and 800 deaths, mostly in young children and the elderly.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5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How are </a:t>
            </a:r>
            <a:r>
              <a:rPr lang="en-US" dirty="0" err="1" smtClean="0"/>
              <a:t>noroviruses</a:t>
            </a:r>
            <a:r>
              <a:rPr lang="en-US" dirty="0" smtClean="0"/>
              <a:t> spread?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People with </a:t>
            </a:r>
            <a:r>
              <a:rPr lang="en-US" dirty="0" err="1" smtClean="0"/>
              <a:t>norovirus</a:t>
            </a:r>
            <a:r>
              <a:rPr lang="en-US" dirty="0" smtClean="0"/>
              <a:t> illness shed billions of virus particles in their stool and vomit.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People can get infected by: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eating food or drinking liquids contaminated with </a:t>
            </a:r>
            <a:r>
              <a:rPr lang="en-US" sz="2200" dirty="0" err="1" smtClean="0"/>
              <a:t>norovirus</a:t>
            </a:r>
            <a:endParaRPr lang="en-US" sz="2200" dirty="0" smtClean="0"/>
          </a:p>
          <a:p>
            <a:pPr lvl="1">
              <a:lnSpc>
                <a:spcPct val="12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ouching surfaces or objects that have </a:t>
            </a:r>
            <a:r>
              <a:rPr lang="en-US" sz="2200" dirty="0" err="1" smtClean="0"/>
              <a:t>norovirus</a:t>
            </a:r>
            <a:r>
              <a:rPr lang="en-US" sz="2200" dirty="0" smtClean="0"/>
              <a:t> on them then putting fingers in mouth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h</a:t>
            </a:r>
            <a:r>
              <a:rPr lang="en-US" sz="2200" dirty="0" smtClean="0"/>
              <a:t>aving direct contact with someone infected with </a:t>
            </a:r>
            <a:r>
              <a:rPr lang="en-US" sz="2200" dirty="0" err="1" smtClean="0"/>
              <a:t>norovirus</a:t>
            </a:r>
            <a:endParaRPr lang="en-US" sz="22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c</a:t>
            </a:r>
            <a:r>
              <a:rPr lang="en-US" sz="2000" dirty="0" smtClean="0"/>
              <a:t>aring for, or sharing food, drinks, or eating utensils with an infected person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How are </a:t>
            </a:r>
            <a:r>
              <a:rPr lang="en-US" dirty="0" err="1" smtClean="0"/>
              <a:t>noroviruses</a:t>
            </a:r>
            <a:r>
              <a:rPr lang="en-US" dirty="0" smtClean="0"/>
              <a:t> spread?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Food </a:t>
            </a:r>
            <a:r>
              <a:rPr lang="en-US" dirty="0"/>
              <a:t>handlers, such as </a:t>
            </a:r>
            <a:r>
              <a:rPr lang="en-US" dirty="0" smtClean="0"/>
              <a:t>those in restaurants</a:t>
            </a:r>
            <a:r>
              <a:rPr lang="en-US" dirty="0"/>
              <a:t>, can spread </a:t>
            </a:r>
            <a:r>
              <a:rPr lang="en-US" dirty="0" err="1"/>
              <a:t>norovirus</a:t>
            </a:r>
            <a:r>
              <a:rPr lang="en-US" dirty="0"/>
              <a:t> to others when they are ill.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They </a:t>
            </a:r>
            <a:r>
              <a:rPr lang="en-US" sz="2200" dirty="0"/>
              <a:t>can easily contaminate the food and drinks that they </a:t>
            </a:r>
            <a:r>
              <a:rPr lang="en-US" sz="2200" dirty="0" smtClean="0"/>
              <a:t>touch.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People who consume these food or drinks can get infected and sick, leading to a </a:t>
            </a:r>
            <a:r>
              <a:rPr lang="en-US" sz="2200" dirty="0" err="1" smtClean="0"/>
              <a:t>norovirus</a:t>
            </a:r>
            <a:r>
              <a:rPr lang="en-US" sz="2200" dirty="0" smtClean="0"/>
              <a:t> outbreak.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About 50% of all outbreaks of food-related illness are caused by </a:t>
            </a:r>
            <a:r>
              <a:rPr lang="en-US" sz="2200" dirty="0" err="1" smtClean="0"/>
              <a:t>norovirus</a:t>
            </a:r>
            <a:r>
              <a:rPr lang="en-US" sz="2200" dirty="0" smtClean="0"/>
              <a:t>.  In many of these cases, sick food handlers were involved in spreading the virus.</a:t>
            </a:r>
          </a:p>
        </p:txBody>
      </p:sp>
    </p:spTree>
    <p:extLst>
      <p:ext uri="{BB962C8B-B14F-4D97-AF65-F5344CB8AC3E}">
        <p14:creationId xmlns:p14="http://schemas.microsoft.com/office/powerpoint/2010/main" val="70122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How big of an issue is foodborne </a:t>
            </a:r>
            <a:r>
              <a:rPr lang="en-US" dirty="0" err="1" smtClean="0"/>
              <a:t>norovirus</a:t>
            </a:r>
            <a:r>
              <a:rPr lang="en-US" dirty="0" smtClean="0"/>
              <a:t> outbreaks in the United States?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 err="1" smtClean="0"/>
              <a:t>Noroviruses</a:t>
            </a:r>
            <a:r>
              <a:rPr lang="en-US" dirty="0" smtClean="0"/>
              <a:t> are the leading cause of outbreaks from contaminated food in the United States.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dirty="0"/>
              <a:t>In our study, we found that: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On average one foodborne </a:t>
            </a:r>
            <a:r>
              <a:rPr lang="en-US" sz="2200" dirty="0" err="1"/>
              <a:t>norovirus</a:t>
            </a:r>
            <a:r>
              <a:rPr lang="en-US" sz="2200" dirty="0"/>
              <a:t> outbreak was reported every day in the United States.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These outbreaks resulted in over 10,000 illnesses, 1,200 healthcare provider visits, 150 </a:t>
            </a:r>
            <a:r>
              <a:rPr lang="en-US" sz="2200" dirty="0" smtClean="0"/>
              <a:t>hospitalizations, </a:t>
            </a:r>
            <a:r>
              <a:rPr lang="en-US" sz="2200" dirty="0"/>
              <a:t>and 1 death each year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Why are </a:t>
            </a:r>
            <a:r>
              <a:rPr lang="en-US" dirty="0" err="1" smtClean="0"/>
              <a:t>noroviruses</a:t>
            </a:r>
            <a:r>
              <a:rPr lang="en-US" dirty="0" smtClean="0"/>
              <a:t> a big issue?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29199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000" dirty="0" err="1" smtClean="0"/>
              <a:t>Noroviruses</a:t>
            </a:r>
            <a:r>
              <a:rPr lang="en-US" sz="2000" dirty="0" smtClean="0"/>
              <a:t> are a public health problem.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dirty="0" smtClean="0"/>
              <a:t>They are highly contagious.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dirty="0" smtClean="0"/>
              <a:t>People with </a:t>
            </a:r>
            <a:r>
              <a:rPr lang="en-US" dirty="0" err="1" smtClean="0"/>
              <a:t>norovirus</a:t>
            </a:r>
            <a:r>
              <a:rPr lang="en-US" dirty="0" smtClean="0"/>
              <a:t> illness shed billions of virus particles in their stool and vomit, but it only takes a very small amount of them (&lt;</a:t>
            </a:r>
            <a:r>
              <a:rPr lang="en-US" dirty="0" smtClean="0"/>
              <a:t>100 particles) </a:t>
            </a:r>
            <a:r>
              <a:rPr lang="en-US" dirty="0" smtClean="0"/>
              <a:t>to make someone sick.</a:t>
            </a:r>
          </a:p>
          <a:p>
            <a:pPr lvl="1">
              <a:lnSpc>
                <a:spcPct val="105000"/>
              </a:lnSpc>
              <a:spcBef>
                <a:spcPts val="1200"/>
              </a:spcBef>
            </a:pPr>
            <a:r>
              <a:rPr lang="en-US" dirty="0" smtClean="0"/>
              <a:t>They spread easily and quickly, especially in closed places like daycare settings, nursing homes, schools, and cruise ships.</a:t>
            </a:r>
          </a:p>
          <a:p>
            <a:pPr lvl="1">
              <a:lnSpc>
                <a:spcPct val="105000"/>
              </a:lnSpc>
              <a:spcBef>
                <a:spcPts val="1200"/>
              </a:spcBef>
            </a:pPr>
            <a:r>
              <a:rPr lang="en-US" dirty="0" smtClean="0"/>
              <a:t>They are hard to get rid </a:t>
            </a:r>
            <a:r>
              <a:rPr lang="en-US" dirty="0" smtClean="0"/>
              <a:t>of because they:</a:t>
            </a:r>
            <a:endParaRPr lang="en-US" dirty="0" smtClean="0"/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s</a:t>
            </a:r>
            <a:r>
              <a:rPr lang="en-US" dirty="0" smtClean="0"/>
              <a:t>tay on objects and surfaces and still infect people after days or weeks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s</a:t>
            </a:r>
            <a:r>
              <a:rPr lang="en-US" dirty="0" smtClean="0"/>
              <a:t>urvive both freezing and heating (although not thorough cooking) and even some disinfectants</a:t>
            </a:r>
          </a:p>
          <a:p>
            <a:pPr lvl="1">
              <a:lnSpc>
                <a:spcPct val="105000"/>
              </a:lnSpc>
              <a:spcBef>
                <a:spcPts val="1200"/>
              </a:spcBef>
            </a:pPr>
            <a:r>
              <a:rPr lang="en-US" dirty="0" smtClean="0"/>
              <a:t>They are constantly evolving.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d</a:t>
            </a:r>
            <a:r>
              <a:rPr lang="en-US" dirty="0" smtClean="0"/>
              <a:t>ifficult to develop a vaccine</a:t>
            </a:r>
          </a:p>
        </p:txBody>
      </p:sp>
    </p:spTree>
    <p:extLst>
      <p:ext uri="{BB962C8B-B14F-4D97-AF65-F5344CB8AC3E}">
        <p14:creationId xmlns:p14="http://schemas.microsoft.com/office/powerpoint/2010/main" val="2712314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food items are more likely </a:t>
            </a:r>
            <a:br>
              <a:rPr lang="en-US" dirty="0" smtClean="0"/>
            </a:br>
            <a:r>
              <a:rPr lang="en-US" dirty="0" smtClean="0"/>
              <a:t>to contain </a:t>
            </a:r>
            <a:r>
              <a:rPr lang="en-US" dirty="0" err="1" smtClean="0"/>
              <a:t>norovirus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59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sz="1800" dirty="0" smtClean="0"/>
              <a:t>Foods commonly involved in </a:t>
            </a:r>
            <a:r>
              <a:rPr lang="en-US" sz="1800" dirty="0" err="1" smtClean="0"/>
              <a:t>norovirus</a:t>
            </a:r>
            <a:r>
              <a:rPr lang="en-US" sz="1800" dirty="0" smtClean="0"/>
              <a:t> outbreaks include: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800" dirty="0" smtClean="0"/>
              <a:t>Raw or undercooked foods, such as leafy greens, fresh fruits, or shellfish.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Any food served raw or handled after being cooked can get contaminated with </a:t>
            </a:r>
            <a:r>
              <a:rPr lang="en-US" dirty="0" err="1" smtClean="0"/>
              <a:t>noroviruses</a:t>
            </a:r>
            <a:r>
              <a:rPr lang="en-US" dirty="0" smtClean="0"/>
              <a:t>.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Fresh produce may be handled at several different points, including harvesting, processing, and preparing, before </a:t>
            </a:r>
            <a:r>
              <a:rPr lang="en-US" dirty="0" smtClean="0"/>
              <a:t>it is eaten</a:t>
            </a:r>
            <a:r>
              <a:rPr lang="en-US" dirty="0" smtClean="0"/>
              <a:t>.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Water used to irrigate crops can cause </a:t>
            </a:r>
            <a:r>
              <a:rPr lang="en-US" dirty="0" err="1" smtClean="0"/>
              <a:t>norovirus</a:t>
            </a:r>
            <a:r>
              <a:rPr lang="en-US" dirty="0" smtClean="0"/>
              <a:t> contamination, which will persist on raw food.</a:t>
            </a:r>
          </a:p>
          <a:p>
            <a:pPr lvl="2">
              <a:lnSpc>
                <a:spcPct val="114000"/>
              </a:lnSpc>
              <a:spcBef>
                <a:spcPts val="0"/>
              </a:spcBef>
            </a:pPr>
            <a:r>
              <a:rPr lang="en-US" dirty="0" smtClean="0"/>
              <a:t>Raw or undercooked shellfish, like oysters, can be problematic when they are harvested from contaminated water.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US" sz="1800" dirty="0" smtClean="0"/>
              <a:t>Ready-to-eat foods, like sandwiches and salads.</a:t>
            </a: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lang="en-US" sz="1800" dirty="0" smtClean="0"/>
              <a:t>It is often hard to determine the specific food that caused an outbreak because </a:t>
            </a:r>
            <a:r>
              <a:rPr lang="en-US" sz="1800" dirty="0" err="1" smtClean="0"/>
              <a:t>noroviruses</a:t>
            </a:r>
            <a:r>
              <a:rPr lang="en-US" sz="1800" dirty="0" smtClean="0"/>
              <a:t> spread in many ways.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800" dirty="0" smtClean="0"/>
              <a:t>In our study, the specific food source for over half of the foodborne </a:t>
            </a:r>
            <a:r>
              <a:rPr lang="en-US" sz="1800" dirty="0" err="1" smtClean="0"/>
              <a:t>norovirus</a:t>
            </a:r>
            <a:r>
              <a:rPr lang="en-US" sz="1800" dirty="0" smtClean="0"/>
              <a:t> outbreaks was never identified.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93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C OD Light Frame">
  <a:themeElements>
    <a:clrScheme name="NCEZID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BD3632"/>
      </a:accent1>
      <a:accent2>
        <a:srgbClr val="782327"/>
      </a:accent2>
      <a:accent3>
        <a:srgbClr val="7D7A00"/>
      </a:accent3>
      <a:accent4>
        <a:srgbClr val="156570"/>
      </a:accent4>
      <a:accent5>
        <a:srgbClr val="6E267B"/>
      </a:accent5>
      <a:accent6>
        <a:srgbClr val="002060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1204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Myriad Web Pro</vt:lpstr>
      <vt:lpstr>Courier New</vt:lpstr>
      <vt:lpstr>CDC OD Light Frame</vt:lpstr>
      <vt:lpstr>Foodborne Norovirus Outbreaks</vt:lpstr>
      <vt:lpstr>What are noroviruses?</vt:lpstr>
      <vt:lpstr>What are the signs and symptoms of  infection with a norovirus?</vt:lpstr>
      <vt:lpstr>Are noroviruses dangerous?</vt:lpstr>
      <vt:lpstr>How are noroviruses spread?</vt:lpstr>
      <vt:lpstr>How are noroviruses spread? (cont.)</vt:lpstr>
      <vt:lpstr>How big of an issue is foodborne norovirus outbreaks in the United States?</vt:lpstr>
      <vt:lpstr>Why are noroviruses a big issue?</vt:lpstr>
      <vt:lpstr>What food items are more likely  to contain norovirus?</vt:lpstr>
      <vt:lpstr>How can future norovirus outbreaks be prevented in the food industry?</vt:lpstr>
      <vt:lpstr>Is there a vaccine for norovirus?</vt:lpstr>
      <vt:lpstr>What should people do to avoid getting foodborne norovirus?</vt:lpstr>
      <vt:lpstr>PowerPoint Presentation</vt:lpstr>
    </vt:vector>
  </TitlesOfParts>
  <Company>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CDC User</cp:lastModifiedBy>
  <cp:revision>51</cp:revision>
  <dcterms:created xsi:type="dcterms:W3CDTF">2010-02-19T19:04:22Z</dcterms:created>
  <dcterms:modified xsi:type="dcterms:W3CDTF">2013-02-05T14:36:40Z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