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sldIdLst>
    <p:sldId id="278" r:id="rId2"/>
    <p:sldId id="258" r:id="rId3"/>
    <p:sldId id="283" r:id="rId4"/>
    <p:sldId id="282" r:id="rId5"/>
    <p:sldId id="266" r:id="rId6"/>
    <p:sldId id="267" r:id="rId7"/>
    <p:sldId id="268" r:id="rId8"/>
    <p:sldId id="264" r:id="rId9"/>
    <p:sldId id="270" r:id="rId10"/>
    <p:sldId id="284" r:id="rId11"/>
    <p:sldId id="271" r:id="rId12"/>
    <p:sldId id="272" r:id="rId13"/>
    <p:sldId id="273" r:id="rId14"/>
    <p:sldId id="285" r:id="rId15"/>
    <p:sldId id="281" r:id="rId16"/>
    <p:sldId id="280" r:id="rId17"/>
    <p:sldId id="279" r:id="rId18"/>
  </p:sldIdLst>
  <p:sldSz cx="9144000" cy="6858000" type="screen4x3"/>
  <p:notesSz cx="7010400" cy="9296400"/>
  <p:embeddedFontLst>
    <p:embeddedFont>
      <p:font typeface="Myriad Web Pro" pitchFamily="34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86471" autoAdjust="0"/>
  </p:normalViewPr>
  <p:slideViewPr>
    <p:cSldViewPr>
      <p:cViewPr>
        <p:scale>
          <a:sx n="100" d="100"/>
          <a:sy n="100" d="100"/>
        </p:scale>
        <p:origin x="-122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br>
              <a:rPr lang="en-US" dirty="0" smtClean="0"/>
            </a:br>
            <a:r>
              <a:rPr lang="en-US" dirty="0" smtClean="0"/>
              <a:t>Myriad Pro, bold, shadow, 36pt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– Myriad Pro, 20pt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Header – Myriad Pro, bold, shadow, 20pt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Paragraph of type</a:t>
            </a:r>
          </a:p>
          <a:p>
            <a:pPr lvl="0"/>
            <a:r>
              <a:rPr lang="en-US" dirty="0" smtClean="0"/>
              <a:t>Myriad Pro, 14pt</a:t>
            </a: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Photo Title – Myriad Pro, Bold, Shadow, 20pt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Caption or credits for photo – Myriad Pro, 14pt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Closing– Myriad Pro, Bold, 28pt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86" r:id="rId3"/>
    <p:sldLayoutId id="2147483684" r:id="rId4"/>
    <p:sldLayoutId id="2147483685" r:id="rId5"/>
    <p:sldLayoutId id="2147483655" r:id="rId6"/>
    <p:sldLayoutId id="2147483660" r:id="rId7"/>
    <p:sldLayoutId id="2147483661" r:id="rId8"/>
    <p:sldLayoutId id="2147483666" r:id="rId9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14450" y="1828800"/>
            <a:ext cx="6400800" cy="457200"/>
          </a:xfrm>
        </p:spPr>
        <p:txBody>
          <a:bodyPr/>
          <a:lstStyle/>
          <a:p>
            <a:r>
              <a:rPr lang="en-US" dirty="0" smtClean="0"/>
              <a:t>Dr. Carol Rubin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2190750"/>
            <a:ext cx="6400800" cy="76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dirty="0" smtClean="0"/>
              <a:t>Associate Director for </a:t>
            </a:r>
            <a:r>
              <a:rPr lang="en-US" sz="1700" dirty="0" err="1" smtClean="0"/>
              <a:t>Zoonoses</a:t>
            </a:r>
            <a:r>
              <a:rPr lang="en-US" sz="1700" dirty="0" smtClean="0"/>
              <a:t> and One </a:t>
            </a:r>
            <a:r>
              <a:rPr lang="en-US" sz="1700" dirty="0" smtClean="0"/>
              <a:t>Health</a:t>
            </a:r>
          </a:p>
          <a:p>
            <a:pPr>
              <a:spcBef>
                <a:spcPts val="0"/>
              </a:spcBef>
            </a:pPr>
            <a:r>
              <a:rPr lang="en-US" sz="1700" dirty="0" smtClean="0"/>
              <a:t>National Center for Emerging and Zoonotic </a:t>
            </a:r>
            <a:r>
              <a:rPr lang="en-US" sz="1700" smtClean="0"/>
              <a:t>Infectious Diseases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Centers for Disease Control and Prevention</a:t>
            </a:r>
            <a:endParaRPr lang="en-US" sz="1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943850" cy="914400"/>
          </a:xfrm>
        </p:spPr>
        <p:txBody>
          <a:bodyPr/>
          <a:lstStyle/>
          <a:p>
            <a:r>
              <a:rPr lang="en-US" dirty="0" smtClean="0"/>
              <a:t>People Can Catch Diseases from Their Pets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09700" y="5686425"/>
            <a:ext cx="6400800" cy="68580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i="1" dirty="0" smtClean="0"/>
              <a:t>Emerging Infectious Diseases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December 2012</a:t>
            </a:r>
            <a:endParaRPr lang="en-US" sz="16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352550" y="3371850"/>
            <a:ext cx="6496050" cy="70485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Based on the article</a:t>
            </a:r>
          </a:p>
          <a:p>
            <a:r>
              <a:rPr lang="en-US" b="1" i="1" dirty="0" smtClean="0"/>
              <a:t>       </a:t>
            </a:r>
            <a:r>
              <a:rPr lang="en-US" b="1" i="1" dirty="0"/>
              <a:t>Surveillance of Zoonotic Infectious Disease Transmitted by Small Companion Animals</a:t>
            </a:r>
            <a:endParaRPr lang="en-US" b="1" i="1" dirty="0">
              <a:effectLst/>
            </a:endParaRPr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838200" y="4257675"/>
            <a:ext cx="7620000" cy="1066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Michael J. Day , Edward </a:t>
            </a:r>
            <a:r>
              <a:rPr lang="en-US" sz="1800" dirty="0" err="1"/>
              <a:t>Breitschwerdt</a:t>
            </a:r>
            <a:r>
              <a:rPr lang="en-US" sz="1800" dirty="0"/>
              <a:t>, Sarah </a:t>
            </a:r>
            <a:r>
              <a:rPr lang="en-US" sz="1800" dirty="0" err="1"/>
              <a:t>Cleaveland</a:t>
            </a:r>
            <a:r>
              <a:rPr lang="en-US" sz="1800" dirty="0"/>
              <a:t>, </a:t>
            </a:r>
            <a:r>
              <a:rPr lang="en-US" sz="1800" dirty="0" err="1"/>
              <a:t>Umesh</a:t>
            </a:r>
            <a:r>
              <a:rPr lang="en-US" sz="1800" dirty="0"/>
              <a:t> </a:t>
            </a:r>
            <a:r>
              <a:rPr lang="en-US" sz="1800" dirty="0" err="1"/>
              <a:t>Karkare</a:t>
            </a:r>
            <a:r>
              <a:rPr lang="en-US" sz="1800" dirty="0"/>
              <a:t>, Chand </a:t>
            </a:r>
            <a:r>
              <a:rPr lang="en-US" sz="1800" dirty="0" err="1"/>
              <a:t>Khanna</a:t>
            </a:r>
            <a:r>
              <a:rPr lang="en-US" sz="1800" dirty="0"/>
              <a:t>, </a:t>
            </a:r>
            <a:r>
              <a:rPr lang="en-US" sz="1800" dirty="0" err="1"/>
              <a:t>Jolle</a:t>
            </a:r>
            <a:r>
              <a:rPr lang="en-US" sz="1800" dirty="0"/>
              <a:t> </a:t>
            </a:r>
            <a:r>
              <a:rPr lang="en-US" sz="1800" dirty="0" err="1"/>
              <a:t>Kirpensteijn</a:t>
            </a:r>
            <a:r>
              <a:rPr lang="en-US" sz="1800" dirty="0"/>
              <a:t>, </a:t>
            </a:r>
            <a:r>
              <a:rPr lang="en-US" sz="1800" dirty="0" err="1"/>
              <a:t>Thijs</a:t>
            </a:r>
            <a:r>
              <a:rPr lang="en-US" sz="1800" dirty="0"/>
              <a:t> </a:t>
            </a:r>
            <a:r>
              <a:rPr lang="en-US" sz="1800" dirty="0" err="1"/>
              <a:t>Kuiken</a:t>
            </a:r>
            <a:r>
              <a:rPr lang="en-US" sz="1800" dirty="0"/>
              <a:t>, Michael R. </a:t>
            </a:r>
            <a:r>
              <a:rPr lang="en-US" sz="1800" dirty="0" err="1"/>
              <a:t>Lappin</a:t>
            </a:r>
            <a:r>
              <a:rPr lang="en-US" sz="1800" dirty="0"/>
              <a:t>, Jennifer </a:t>
            </a:r>
            <a:r>
              <a:rPr lang="en-US" sz="1800" dirty="0" err="1"/>
              <a:t>McQuiston</a:t>
            </a:r>
            <a:r>
              <a:rPr lang="en-US" sz="1800" dirty="0"/>
              <a:t>, Elizabeth Mumford, Tanya Myers, </a:t>
            </a:r>
            <a:r>
              <a:rPr lang="en-US" sz="1800" dirty="0" err="1"/>
              <a:t>Clarisa</a:t>
            </a:r>
            <a:r>
              <a:rPr lang="en-US" sz="1800" dirty="0"/>
              <a:t> B. </a:t>
            </a:r>
            <a:r>
              <a:rPr lang="en-US" sz="1800" dirty="0" err="1"/>
              <a:t>Palatnik</a:t>
            </a:r>
            <a:r>
              <a:rPr lang="en-US" sz="1800" dirty="0"/>
              <a:t>-de-Sousa, Carol Rubin, Gregg Takashima, and Alex </a:t>
            </a:r>
            <a:r>
              <a:rPr lang="en-US" sz="1800" dirty="0" err="1"/>
              <a:t>Thiermann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92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010400" cy="1143000"/>
          </a:xfrm>
        </p:spPr>
        <p:txBody>
          <a:bodyPr anchor="ctr"/>
          <a:lstStyle/>
          <a:p>
            <a:r>
              <a:rPr lang="en-US" dirty="0" smtClean="0"/>
              <a:t>Do the </a:t>
            </a:r>
            <a:r>
              <a:rPr lang="en-US" dirty="0" smtClean="0"/>
              <a:t>zoonotic diseases </a:t>
            </a:r>
            <a:r>
              <a:rPr lang="en-US" dirty="0" smtClean="0"/>
              <a:t>in pets have to be reported to any agency?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299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Other zoonotic </a:t>
            </a:r>
            <a:r>
              <a:rPr lang="en-US" dirty="0" smtClean="0"/>
              <a:t>diseases </a:t>
            </a:r>
            <a:r>
              <a:rPr lang="en-US" dirty="0" smtClean="0"/>
              <a:t>reporting varies by state.</a:t>
            </a:r>
          </a:p>
          <a:p>
            <a:pPr lvl="1">
              <a:lnSpc>
                <a:spcPct val="130000"/>
              </a:lnSpc>
            </a:pPr>
            <a:r>
              <a:rPr lang="en-US" sz="2200" i="1" dirty="0" err="1" smtClean="0"/>
              <a:t>Brucella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canis</a:t>
            </a:r>
            <a:r>
              <a:rPr lang="en-US" sz="2200" i="1" dirty="0" smtClean="0"/>
              <a:t> </a:t>
            </a:r>
            <a:r>
              <a:rPr lang="en-US" sz="2200" dirty="0" smtClean="0"/>
              <a:t>is reportable in some states.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This disease is being watched as a possible increasing zoonotic problem so it’s possible that more states will require reporting.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sz="2200" dirty="0" smtClean="0"/>
              <a:t>Recently, the Council of State and Territorial Epidemiologists recommended that canine leptospirosis become a reportable disease because it appears to be occurring with increasing frequency in humans.</a:t>
            </a:r>
          </a:p>
        </p:txBody>
      </p:sp>
    </p:spTree>
    <p:extLst>
      <p:ext uri="{BB962C8B-B14F-4D97-AF65-F5344CB8AC3E}">
        <p14:creationId xmlns:p14="http://schemas.microsoft.com/office/powerpoint/2010/main" val="201520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 anchor="ctr"/>
          <a:lstStyle/>
          <a:p>
            <a:r>
              <a:rPr lang="en-US" dirty="0" smtClean="0"/>
              <a:t>Is there any kind of surveillance system that monitors zoonotic diseases and infections in </a:t>
            </a:r>
            <a:r>
              <a:rPr lang="en-US" dirty="0" smtClean="0"/>
              <a:t>pets?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000" dirty="0" smtClean="0"/>
              <a:t>There is no organized surveillance system that counts the number </a:t>
            </a:r>
            <a:r>
              <a:rPr lang="en-US" sz="2000" dirty="0" smtClean="0"/>
              <a:t>or </a:t>
            </a:r>
            <a:r>
              <a:rPr lang="en-US" sz="2000" dirty="0" smtClean="0"/>
              <a:t>types of zoonotic diseases occurring in pets.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/>
              <a:t>Sick animals are often treated by independent veterinary clinics.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/>
              <a:t>Information regarding the diagnosis of a fairly minor </a:t>
            </a:r>
            <a:r>
              <a:rPr lang="en-US" sz="1800" dirty="0" err="1" smtClean="0"/>
              <a:t>zoonoses</a:t>
            </a:r>
            <a:r>
              <a:rPr lang="en-US" sz="1800" dirty="0" smtClean="0"/>
              <a:t> is unlikely to be reported to any kind of surveillance system.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That information should be communicated to the pet owner’s health care provider.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/>
              <a:t>When veterinarians see an increase in the number of animals that come into a clinic with a zoonotic disease, it’s likely that the information will be communicated through informal networks.</a:t>
            </a:r>
          </a:p>
          <a:p>
            <a:pPr lvl="2">
              <a:lnSpc>
                <a:spcPct val="114000"/>
              </a:lnSpc>
            </a:pPr>
            <a:r>
              <a:rPr lang="en-US" sz="1700" dirty="0" smtClean="0"/>
              <a:t>Veterinary associations at city, state, national, and even international levels are an excellent way for veterinarians to communicate.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/>
              <a:t>The American Veterinary Medical Association and the World Small Animal Veterinary Association websites provide useful information to pet owners.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Is it possible to develop a viable surveillance system for pets, nationally and globally?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49529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It’s important to consider ways to conduct surveillance for zoonotic diseases in pets.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Pets </a:t>
            </a:r>
            <a:r>
              <a:rPr lang="en-US" sz="2200" dirty="0" smtClean="0"/>
              <a:t>share such a close relationship with humans.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It’s of public health benefit to better understand disease transmission between pets and people.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The likelihood of </a:t>
            </a:r>
            <a:r>
              <a:rPr lang="en-US" dirty="0" smtClean="0"/>
              <a:t>a successful </a:t>
            </a:r>
            <a:r>
              <a:rPr lang="en-US" dirty="0" smtClean="0"/>
              <a:t>surveillance system increases as more veterinary clinics and hospitals switch to electronic medical records.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An effective global network presents a major political, financial, and scientific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1143000"/>
          </a:xfrm>
        </p:spPr>
        <p:txBody>
          <a:bodyPr anchor="ctr"/>
          <a:lstStyle/>
          <a:p>
            <a:r>
              <a:rPr lang="en-US" dirty="0" smtClean="0"/>
              <a:t>Should veterinarians be more aware of zoonotic diseases in pets?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/>
              <a:t>Both veterinarians and physicians should be aware of zoonotic diseases.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200" dirty="0" smtClean="0"/>
              <a:t>Veterinarians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They see pet owners in the same office with the pets so public health education about </a:t>
            </a:r>
            <a:r>
              <a:rPr lang="en-US" dirty="0" err="1" smtClean="0"/>
              <a:t>zoonoses</a:t>
            </a:r>
            <a:r>
              <a:rPr lang="en-US" dirty="0" smtClean="0"/>
              <a:t> can occur in a real time scenario.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They are trained to </a:t>
            </a:r>
            <a:r>
              <a:rPr lang="en-US" dirty="0" smtClean="0"/>
              <a:t>recognize </a:t>
            </a:r>
            <a:r>
              <a:rPr lang="en-US" dirty="0" smtClean="0"/>
              <a:t>zoonotic disease and may be the first health professional to recognize the occurrence of a zoonotic disease in a home or a community.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Without formal reporting </a:t>
            </a:r>
            <a:r>
              <a:rPr lang="en-US" dirty="0" smtClean="0"/>
              <a:t>systems, </a:t>
            </a:r>
            <a:r>
              <a:rPr lang="en-US" dirty="0" smtClean="0"/>
              <a:t>it’s important that veterinarians communicate potential health risks to the pet owner and also to </a:t>
            </a:r>
            <a:r>
              <a:rPr lang="en-US" dirty="0" smtClean="0"/>
              <a:t>the owner’s </a:t>
            </a:r>
            <a:r>
              <a:rPr lang="en-US" dirty="0" smtClean="0"/>
              <a:t>physician.</a:t>
            </a:r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1143000"/>
          </a:xfrm>
        </p:spPr>
        <p:txBody>
          <a:bodyPr anchor="ctr"/>
          <a:lstStyle/>
          <a:p>
            <a:r>
              <a:rPr lang="en-US" dirty="0" smtClean="0"/>
              <a:t>Should veterinarians be more aware of zoonotic diseases in pets?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2999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000" dirty="0" smtClean="0"/>
              <a:t>Physicians</a:t>
            </a:r>
          </a:p>
          <a:p>
            <a:pPr lvl="1">
              <a:lnSpc>
                <a:spcPct val="115000"/>
              </a:lnSpc>
            </a:pPr>
            <a:r>
              <a:rPr lang="en-US" sz="1800" dirty="0" smtClean="0"/>
              <a:t>It’s important to ask about pets in the home as part of a patient’s health history.</a:t>
            </a:r>
          </a:p>
          <a:p>
            <a:pPr lvl="2">
              <a:lnSpc>
                <a:spcPct val="115000"/>
              </a:lnSpc>
            </a:pPr>
            <a:r>
              <a:rPr lang="en-US" sz="1700" dirty="0"/>
              <a:t>q</a:t>
            </a:r>
            <a:r>
              <a:rPr lang="en-US" sz="1700" dirty="0" smtClean="0"/>
              <a:t>uestions about the kind of pets and the health of those pets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1800" dirty="0" smtClean="0"/>
              <a:t>There are so many positive outcomes to </a:t>
            </a:r>
            <a:r>
              <a:rPr lang="en-US" sz="1800" dirty="0" smtClean="0"/>
              <a:t>having </a:t>
            </a:r>
            <a:r>
              <a:rPr lang="en-US" sz="1800" dirty="0" smtClean="0"/>
              <a:t>a pet in a home:</a:t>
            </a:r>
          </a:p>
          <a:p>
            <a:pPr lvl="2">
              <a:lnSpc>
                <a:spcPct val="115000"/>
              </a:lnSpc>
            </a:pPr>
            <a:r>
              <a:rPr lang="en-US" sz="1700" dirty="0" smtClean="0"/>
              <a:t>Pets </a:t>
            </a:r>
            <a:r>
              <a:rPr lang="en-US" sz="1700" dirty="0" smtClean="0"/>
              <a:t>can provide strong emotional support.</a:t>
            </a:r>
          </a:p>
          <a:p>
            <a:pPr lvl="2">
              <a:lnSpc>
                <a:spcPct val="115000"/>
              </a:lnSpc>
            </a:pPr>
            <a:r>
              <a:rPr lang="en-US" sz="1700" dirty="0" smtClean="0"/>
              <a:t>Pets </a:t>
            </a:r>
            <a:r>
              <a:rPr lang="en-US" sz="1700" dirty="0"/>
              <a:t>can provide </a:t>
            </a:r>
            <a:r>
              <a:rPr lang="en-US" sz="1700" dirty="0" smtClean="0"/>
              <a:t>personal protection or function as service </a:t>
            </a:r>
            <a:r>
              <a:rPr lang="en-US" sz="1700" dirty="0" smtClean="0"/>
              <a:t>animals.</a:t>
            </a:r>
            <a:endParaRPr lang="en-US" sz="1700" dirty="0" smtClean="0"/>
          </a:p>
          <a:p>
            <a:pPr lvl="2">
              <a:lnSpc>
                <a:spcPct val="115000"/>
              </a:lnSpc>
            </a:pPr>
            <a:r>
              <a:rPr lang="en-US" sz="1700" dirty="0" smtClean="0"/>
              <a:t>Pets </a:t>
            </a:r>
            <a:r>
              <a:rPr lang="en-US" sz="1700" dirty="0"/>
              <a:t>can </a:t>
            </a:r>
            <a:r>
              <a:rPr lang="en-US" sz="1700" dirty="0" smtClean="0"/>
              <a:t>be an impetus for humans getting more exercise.</a:t>
            </a:r>
          </a:p>
          <a:p>
            <a:pPr lvl="2">
              <a:lnSpc>
                <a:spcPct val="115000"/>
              </a:lnSpc>
            </a:pPr>
            <a:r>
              <a:rPr lang="en-US" sz="1700" dirty="0" smtClean="0"/>
              <a:t>The process of taking care of a pet may make a person take better care of themselves.</a:t>
            </a:r>
          </a:p>
          <a:p>
            <a:pPr marL="342900" lvl="1" indent="-342900">
              <a:lnSpc>
                <a:spcPct val="115000"/>
              </a:lnSpc>
              <a:spcBef>
                <a:spcPts val="1000"/>
              </a:spcBef>
              <a:buSzPct val="70000"/>
              <a:buFont typeface="Wingdings" pitchFamily="2" charset="2"/>
              <a:buChar char="q"/>
            </a:pPr>
            <a:r>
              <a:rPr lang="en-US" b="1" dirty="0"/>
              <a:t>The One Health approach encourages open lines of communication between physicians and veterinarians and local medical and veterinary associations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2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can pet owners do to protect themselves and their pets from zoonotic diseases?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 smtClean="0"/>
              <a:t>Vaccinate </a:t>
            </a:r>
            <a:r>
              <a:rPr lang="en-US" dirty="0" smtClean="0"/>
              <a:t>pets</a:t>
            </a:r>
            <a:r>
              <a:rPr lang="en-US" dirty="0" smtClean="0"/>
              <a:t>, especially against rabies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 smtClean="0"/>
              <a:t>Provide protection against external parasites like fleas and ticks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 smtClean="0"/>
              <a:t>Test and treat to control </a:t>
            </a:r>
            <a:r>
              <a:rPr lang="en-US" dirty="0" smtClean="0"/>
              <a:t>internal </a:t>
            </a:r>
            <a:r>
              <a:rPr lang="en-US" dirty="0" smtClean="0"/>
              <a:t>parasites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 smtClean="0"/>
              <a:t>Periodic </a:t>
            </a:r>
            <a:r>
              <a:rPr lang="en-US" dirty="0" smtClean="0"/>
              <a:t>physical examinations for pets to increase likelihood that vaccinations and de-</a:t>
            </a:r>
            <a:r>
              <a:rPr lang="en-US" dirty="0" err="1" smtClean="0"/>
              <a:t>wormings</a:t>
            </a:r>
            <a:r>
              <a:rPr lang="en-US" dirty="0" smtClean="0"/>
              <a:t> are appropriately done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Contact a </a:t>
            </a:r>
            <a:r>
              <a:rPr lang="en-US" dirty="0" smtClean="0"/>
              <a:t>veterinarian for examination </a:t>
            </a:r>
            <a:r>
              <a:rPr lang="en-US" dirty="0" smtClean="0"/>
              <a:t>and </a:t>
            </a:r>
            <a:r>
              <a:rPr lang="en-US" dirty="0" smtClean="0"/>
              <a:t>treatment of a </a:t>
            </a:r>
            <a:r>
              <a:rPr lang="en-US" dirty="0" smtClean="0"/>
              <a:t>newly adopted or rescued </a:t>
            </a:r>
            <a:r>
              <a:rPr lang="en-US" dirty="0" smtClean="0"/>
              <a:t>animals.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160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can pet owners do to protect themselves and their pets from zoonotic diseases?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599"/>
          </a:xfrm>
        </p:spPr>
        <p:txBody>
          <a:bodyPr/>
          <a:lstStyle/>
          <a:p>
            <a:r>
              <a:rPr lang="en-US" sz="2000" dirty="0" smtClean="0"/>
              <a:t>Other common-sense precautions for pet owners:</a:t>
            </a:r>
          </a:p>
          <a:p>
            <a:pPr lvl="1"/>
            <a:r>
              <a:rPr lang="en-US" sz="1900" dirty="0" smtClean="0"/>
              <a:t>Removing feces from cat boxes daily</a:t>
            </a:r>
          </a:p>
          <a:p>
            <a:pPr lvl="1"/>
            <a:r>
              <a:rPr lang="en-US" sz="1900" dirty="0" smtClean="0"/>
              <a:t>Washing hands after handling animals</a:t>
            </a:r>
          </a:p>
          <a:p>
            <a:pPr lvl="1"/>
            <a:r>
              <a:rPr lang="en-US" sz="1900" dirty="0" smtClean="0"/>
              <a:t>Not handling animals that you are not familiar with</a:t>
            </a:r>
            <a:endParaRPr lang="en-US" sz="1900" dirty="0"/>
          </a:p>
          <a:p>
            <a:pPr lvl="1"/>
            <a:r>
              <a:rPr lang="en-US" sz="1900" dirty="0" smtClean="0"/>
              <a:t>Avoiding animals if you are immunosuppressed</a:t>
            </a:r>
          </a:p>
          <a:p>
            <a:pPr lvl="1"/>
            <a:r>
              <a:rPr lang="en-US" sz="1900" dirty="0" smtClean="0"/>
              <a:t>Not letting dogs drink from the toilet</a:t>
            </a:r>
          </a:p>
          <a:p>
            <a:pPr lvl="1"/>
            <a:r>
              <a:rPr lang="en-US" sz="1900" dirty="0" smtClean="0"/>
              <a:t>Trying to avoid being licked by animals</a:t>
            </a:r>
          </a:p>
          <a:p>
            <a:pPr lvl="1"/>
            <a:r>
              <a:rPr lang="en-US" sz="1900" dirty="0" smtClean="0"/>
              <a:t>Avoid feeding raw meat</a:t>
            </a:r>
          </a:p>
          <a:p>
            <a:pPr lvl="1"/>
            <a:r>
              <a:rPr lang="en-US" sz="1900" dirty="0" smtClean="0"/>
              <a:t>Wearing gloves when gardening, and washing hands thoroughly when finished gardening</a:t>
            </a:r>
          </a:p>
          <a:p>
            <a:pPr lvl="1"/>
            <a:r>
              <a:rPr lang="en-US" sz="1900" dirty="0" smtClean="0"/>
              <a:t>Not sharing food utensils with pets</a:t>
            </a:r>
          </a:p>
          <a:p>
            <a:pPr lvl="1"/>
            <a:r>
              <a:rPr lang="en-US" sz="1900" dirty="0" smtClean="0"/>
              <a:t>Clipping cat claws frequently to lessen the risk of scratches</a:t>
            </a:r>
          </a:p>
          <a:p>
            <a:pPr lvl="1"/>
            <a:r>
              <a:rPr lang="en-US" sz="1900" dirty="0" smtClean="0"/>
              <a:t>Minimizing the interaction that your dogs or cats have with wildlife</a:t>
            </a:r>
          </a:p>
          <a:p>
            <a:pPr lvl="2"/>
            <a:r>
              <a:rPr lang="en-US" dirty="0" smtClean="0"/>
              <a:t>e.g.  should not leave pet food outdoors as that can attract wildlife, like raccoons</a:t>
            </a:r>
          </a:p>
        </p:txBody>
      </p:sp>
    </p:spTree>
    <p:extLst>
      <p:ext uri="{BB962C8B-B14F-4D97-AF65-F5344CB8AC3E}">
        <p14:creationId xmlns:p14="http://schemas.microsoft.com/office/powerpoint/2010/main" val="201117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42984"/>
            <a:ext cx="6400800" cy="2057400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For more information, please contact:</a:t>
            </a:r>
          </a:p>
          <a:p>
            <a:pPr algn="l"/>
            <a:r>
              <a:rPr lang="en-US" sz="1200" i="1" dirty="0">
                <a:solidFill>
                  <a:schemeClr val="tx1"/>
                </a:solidFill>
              </a:rPr>
              <a:t>Emerging Infectious Diseases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Centers for Disease Control and Prevention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1600 Clifton Road NE, Mailstop D61, Atlanta,  GA  </a:t>
            </a:r>
            <a:r>
              <a:rPr lang="en-US" sz="1200" b="0" dirty="0" smtClean="0">
                <a:solidFill>
                  <a:schemeClr val="tx1"/>
                </a:solidFill>
              </a:rPr>
              <a:t>30333, USA</a:t>
            </a:r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Telephone: 1-404-639-1960/Fax: 1-404-639-1954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E-mail:  eideditor@cdc.gov 	Web:  http://www.cdc.gov/eid/</a:t>
            </a:r>
          </a:p>
          <a:p>
            <a:pPr lvl="0" algn="l"/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900" b="0" dirty="0">
                <a:solidFill>
                  <a:schemeClr val="tx1"/>
                </a:solidFill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pic>
        <p:nvPicPr>
          <p:cNvPr id="10" name="Picture 9" descr="Logos of the United States Department of Health and Human Services and Centers for Disease Control and Prevention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0" y="6477000"/>
            <a:ext cx="190500" cy="190500"/>
          </a:xfrm>
          <a:prstGeom prst="rect">
            <a:avLst/>
          </a:prstGeom>
        </p:spPr>
      </p:pic>
      <p:sp>
        <p:nvSpPr>
          <p:cNvPr id="11" name="Subtitle 1"/>
          <p:cNvSpPr txBox="1">
            <a:spLocks/>
          </p:cNvSpPr>
          <p:nvPr/>
        </p:nvSpPr>
        <p:spPr>
          <a:xfrm>
            <a:off x="838200" y="1524000"/>
            <a:ext cx="762000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Thank you to all authors</a:t>
            </a:r>
          </a:p>
          <a:p>
            <a:r>
              <a:rPr lang="en-US" sz="1800" dirty="0"/>
              <a:t>Michael J. Day , Edward </a:t>
            </a:r>
            <a:r>
              <a:rPr lang="en-US" sz="1800" dirty="0" err="1"/>
              <a:t>Breitschwerdt</a:t>
            </a:r>
            <a:r>
              <a:rPr lang="en-US" sz="1800" dirty="0"/>
              <a:t>, Sarah </a:t>
            </a:r>
            <a:r>
              <a:rPr lang="en-US" sz="1800" dirty="0" err="1"/>
              <a:t>Cleaveland</a:t>
            </a:r>
            <a:r>
              <a:rPr lang="en-US" sz="1800" dirty="0"/>
              <a:t>, </a:t>
            </a:r>
            <a:r>
              <a:rPr lang="en-US" sz="1800" dirty="0" err="1"/>
              <a:t>Umesh</a:t>
            </a:r>
            <a:r>
              <a:rPr lang="en-US" sz="1800" dirty="0"/>
              <a:t> </a:t>
            </a:r>
            <a:r>
              <a:rPr lang="en-US" sz="1800" dirty="0" err="1"/>
              <a:t>Karkare</a:t>
            </a:r>
            <a:r>
              <a:rPr lang="en-US" sz="1800" dirty="0"/>
              <a:t>, Chand </a:t>
            </a:r>
            <a:r>
              <a:rPr lang="en-US" sz="1800" dirty="0" err="1"/>
              <a:t>Khanna</a:t>
            </a:r>
            <a:r>
              <a:rPr lang="en-US" sz="1800" dirty="0"/>
              <a:t>, </a:t>
            </a:r>
            <a:r>
              <a:rPr lang="en-US" sz="1800" dirty="0" err="1"/>
              <a:t>Jolle</a:t>
            </a:r>
            <a:r>
              <a:rPr lang="en-US" sz="1800" dirty="0"/>
              <a:t> </a:t>
            </a:r>
            <a:r>
              <a:rPr lang="en-US" sz="1800" dirty="0" err="1"/>
              <a:t>Kirpensteijn</a:t>
            </a:r>
            <a:r>
              <a:rPr lang="en-US" sz="1800" dirty="0"/>
              <a:t>, </a:t>
            </a:r>
            <a:r>
              <a:rPr lang="en-US" sz="1800" dirty="0" err="1"/>
              <a:t>Thijs</a:t>
            </a:r>
            <a:r>
              <a:rPr lang="en-US" sz="1800" dirty="0"/>
              <a:t> </a:t>
            </a:r>
            <a:r>
              <a:rPr lang="en-US" sz="1800" dirty="0" err="1"/>
              <a:t>Kuiken</a:t>
            </a:r>
            <a:r>
              <a:rPr lang="en-US" sz="1800" dirty="0"/>
              <a:t>, Michael R. </a:t>
            </a:r>
            <a:r>
              <a:rPr lang="en-US" sz="1800" dirty="0" err="1"/>
              <a:t>Lappin</a:t>
            </a:r>
            <a:r>
              <a:rPr lang="en-US" sz="1800" dirty="0"/>
              <a:t>, Jennifer </a:t>
            </a:r>
            <a:r>
              <a:rPr lang="en-US" sz="1800" dirty="0" err="1"/>
              <a:t>McQuiston</a:t>
            </a:r>
            <a:r>
              <a:rPr lang="en-US" sz="1800" dirty="0"/>
              <a:t>, Elizabeth Mumford, Tanya Myers, </a:t>
            </a:r>
            <a:r>
              <a:rPr lang="en-US" sz="1800" dirty="0" err="1"/>
              <a:t>Clarisa</a:t>
            </a:r>
            <a:r>
              <a:rPr lang="en-US" sz="1800" dirty="0"/>
              <a:t> B. </a:t>
            </a:r>
            <a:r>
              <a:rPr lang="en-US" sz="1800" dirty="0" err="1"/>
              <a:t>Palatnik</a:t>
            </a:r>
            <a:r>
              <a:rPr lang="en-US" sz="1800" dirty="0"/>
              <a:t>-de-Sousa, Carol Rubin, Gregg Takashima, and Alex </a:t>
            </a:r>
            <a:r>
              <a:rPr lang="en-US" sz="1800" dirty="0" err="1"/>
              <a:t>Thiermann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4451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One Health?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1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dirty="0" smtClean="0"/>
              <a:t>One Health</a:t>
            </a:r>
          </a:p>
          <a:p>
            <a:pPr lvl="1">
              <a:lnSpc>
                <a:spcPct val="130000"/>
              </a:lnSpc>
              <a:spcBef>
                <a:spcPts val="800"/>
              </a:spcBef>
            </a:pPr>
            <a:r>
              <a:rPr lang="en-US" sz="2200" dirty="0" smtClean="0"/>
              <a:t>A concept that takes into account the relationship among human health and animal health and the environment</a:t>
            </a:r>
          </a:p>
          <a:p>
            <a:pPr lvl="2">
              <a:lnSpc>
                <a:spcPct val="130000"/>
              </a:lnSpc>
              <a:spcBef>
                <a:spcPts val="1000"/>
              </a:spcBef>
            </a:pPr>
            <a:r>
              <a:rPr lang="en-US" sz="2000" dirty="0" smtClean="0"/>
              <a:t>People, animals, and environment are closely connected to each other.</a:t>
            </a:r>
          </a:p>
          <a:p>
            <a:pPr lvl="2">
              <a:lnSpc>
                <a:spcPct val="130000"/>
              </a:lnSpc>
              <a:spcBef>
                <a:spcPts val="1000"/>
              </a:spcBef>
            </a:pPr>
            <a:r>
              <a:rPr lang="en-US" sz="2000" dirty="0" smtClean="0"/>
              <a:t>Movement of diseases from animals to humans can be influenced by changes in the environment they share.</a:t>
            </a:r>
          </a:p>
          <a:p>
            <a:pPr lvl="1">
              <a:lnSpc>
                <a:spcPct val="130000"/>
              </a:lnSpc>
              <a:spcBef>
                <a:spcPts val="1500"/>
              </a:spcBef>
            </a:pPr>
            <a:r>
              <a:rPr lang="en-US" sz="2200" dirty="0" smtClean="0"/>
              <a:t>An </a:t>
            </a:r>
            <a:r>
              <a:rPr lang="en-US" sz="2200" dirty="0"/>
              <a:t>approach to looking at new diseases and other adverse health events by taking a holistic viewpoint that considers human health, animal disease, and environmental </a:t>
            </a:r>
            <a:r>
              <a:rPr lang="en-US" sz="2200" dirty="0" smtClean="0"/>
              <a:t>changes</a:t>
            </a:r>
            <a:endParaRPr lang="en-US" sz="2200" dirty="0"/>
          </a:p>
          <a:p>
            <a:pPr lvl="1">
              <a:lnSpc>
                <a:spcPct val="130000"/>
              </a:lnSpc>
              <a:spcBef>
                <a:spcPts val="1000"/>
              </a:spcBef>
            </a:pP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One Health?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29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dirty="0" smtClean="0"/>
              <a:t>No </a:t>
            </a:r>
            <a:r>
              <a:rPr lang="en-US" dirty="0"/>
              <a:t>strict definition, some people might think that: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sz="2200" dirty="0"/>
              <a:t>One Health is a return to simpler times when most physicians were generalists rather than specialists, and physicians and veterinarians communicated regularly.</a:t>
            </a:r>
          </a:p>
          <a:p>
            <a:pPr lvl="1">
              <a:lnSpc>
                <a:spcPct val="130000"/>
              </a:lnSpc>
              <a:spcBef>
                <a:spcPts val="1800"/>
              </a:spcBef>
            </a:pPr>
            <a:r>
              <a:rPr lang="en-US" sz="2200" dirty="0"/>
              <a:t>One Health is especially important now because we live in a time when there is an increase in the number of </a:t>
            </a:r>
            <a:r>
              <a:rPr lang="en-US" sz="2200" dirty="0" smtClean="0"/>
              <a:t>new human </a:t>
            </a:r>
            <a:r>
              <a:rPr lang="en-US" sz="2200" dirty="0"/>
              <a:t>diseases that </a:t>
            </a:r>
            <a:r>
              <a:rPr lang="en-US" sz="2200" dirty="0" smtClean="0"/>
              <a:t>originate in animals.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4678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 anchor="ctr"/>
          <a:lstStyle/>
          <a:p>
            <a:r>
              <a:rPr lang="en-US" dirty="0" smtClean="0"/>
              <a:t>What are </a:t>
            </a:r>
            <a:r>
              <a:rPr lang="en-US" dirty="0" err="1" smtClean="0"/>
              <a:t>zoonoses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10539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000"/>
              </a:spcBef>
            </a:pPr>
            <a:r>
              <a:rPr lang="en-US" sz="2000" dirty="0" err="1" smtClean="0"/>
              <a:t>Zoonoses</a:t>
            </a:r>
            <a:r>
              <a:rPr lang="en-US" sz="2000" dirty="0" smtClean="0"/>
              <a:t> refer to diseases that pass between people and animals.</a:t>
            </a:r>
          </a:p>
          <a:p>
            <a:pPr>
              <a:lnSpc>
                <a:spcPct val="114000"/>
              </a:lnSpc>
              <a:spcBef>
                <a:spcPts val="1000"/>
              </a:spcBef>
            </a:pPr>
            <a:r>
              <a:rPr lang="en-US" sz="2000" dirty="0" smtClean="0"/>
              <a:t>Recently, researchers have determined that &gt;70% of emerging infectious diseases in people actually come from animals.</a:t>
            </a: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sz="1800" dirty="0" smtClean="0"/>
              <a:t>Some of these diseases start in wildlife that is being displaced by deforestation in remote areas of the world.</a:t>
            </a: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sz="1800" dirty="0" smtClean="0"/>
              <a:t>Diseases can </a:t>
            </a:r>
            <a:r>
              <a:rPr lang="en-US" sz="1800" dirty="0" smtClean="0"/>
              <a:t>move around the globe quickly because people and </a:t>
            </a:r>
            <a:r>
              <a:rPr lang="en-US" sz="1800" dirty="0" smtClean="0"/>
              <a:t>products, such as animals and food supplies, </a:t>
            </a:r>
            <a:r>
              <a:rPr lang="en-US" sz="1800" dirty="0" smtClean="0"/>
              <a:t>are constantly crossing borders.</a:t>
            </a: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sz="1800" dirty="0" smtClean="0"/>
              <a:t>Examples of new emerging infectious diseases:</a:t>
            </a:r>
          </a:p>
          <a:p>
            <a:pPr lvl="2">
              <a:lnSpc>
                <a:spcPct val="114000"/>
              </a:lnSpc>
              <a:spcBef>
                <a:spcPts val="500"/>
              </a:spcBef>
            </a:pPr>
            <a:r>
              <a:rPr lang="en-US" sz="1700" dirty="0" smtClean="0"/>
              <a:t>viral hemorrhagic fevers, like Ebola </a:t>
            </a:r>
            <a:endParaRPr lang="en-US" sz="1700" dirty="0" smtClean="0"/>
          </a:p>
          <a:p>
            <a:pPr lvl="2">
              <a:lnSpc>
                <a:spcPct val="114000"/>
              </a:lnSpc>
              <a:spcBef>
                <a:spcPts val="500"/>
              </a:spcBef>
            </a:pPr>
            <a:r>
              <a:rPr lang="en-US" sz="1700" dirty="0" smtClean="0"/>
              <a:t>respiratory </a:t>
            </a:r>
            <a:r>
              <a:rPr lang="en-US" sz="1700" dirty="0" smtClean="0"/>
              <a:t>diseases, like SARS</a:t>
            </a:r>
          </a:p>
          <a:p>
            <a:pPr lvl="2">
              <a:lnSpc>
                <a:spcPct val="114000"/>
              </a:lnSpc>
              <a:spcBef>
                <a:spcPts val="500"/>
              </a:spcBef>
            </a:pPr>
            <a:r>
              <a:rPr lang="en-US" sz="1700" dirty="0" smtClean="0"/>
              <a:t>novel influenza viruses, like pandemic H1N1</a:t>
            </a:r>
          </a:p>
          <a:p>
            <a:pPr marL="914400" lvl="2" indent="0">
              <a:lnSpc>
                <a:spcPct val="114000"/>
              </a:lnSpc>
              <a:spcBef>
                <a:spcPts val="500"/>
              </a:spcBef>
              <a:buNone/>
            </a:pPr>
            <a:r>
              <a:rPr lang="en-US" sz="1700" dirty="0" smtClean="0"/>
              <a:t>What these serious diseases have in common is that they all start as </a:t>
            </a:r>
            <a:r>
              <a:rPr lang="en-US" sz="1700" dirty="0" err="1" smtClean="0"/>
              <a:t>zoonoses</a:t>
            </a:r>
            <a:r>
              <a:rPr lang="en-US" sz="1700" dirty="0" smtClean="0"/>
              <a:t> in the animal kingdom.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3602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are small companion animals?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39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Over centuries, animals have been domesticated by people </a:t>
            </a:r>
            <a:r>
              <a:rPr lang="en-US" sz="2000" dirty="0"/>
              <a:t>who brought </a:t>
            </a:r>
            <a:r>
              <a:rPr lang="en-US" sz="2000" dirty="0" smtClean="0"/>
              <a:t>these animals </a:t>
            </a:r>
            <a:r>
              <a:rPr lang="en-US" sz="2000" dirty="0"/>
              <a:t>into the home environment to share food and shelter. These animals are what we think of as </a:t>
            </a:r>
            <a:r>
              <a:rPr lang="en-US" sz="2000" dirty="0" smtClean="0"/>
              <a:t>‘pets’.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Nearly 1/3 of households in the United States have dogs and cats.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Many people live with less traditional pets, including reptiles, rodents, exotic birds, chickens, and arthropods, like tarantulas.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These unusual pets pose different risks to human health and may require additional precautions.</a:t>
            </a:r>
          </a:p>
          <a:p>
            <a:pPr lvl="2">
              <a:lnSpc>
                <a:spcPct val="110000"/>
              </a:lnSpc>
            </a:pPr>
            <a:r>
              <a:rPr lang="en-US" sz="1700" dirty="0" smtClean="0"/>
              <a:t>Amphibians and reptiles normally have bacteria, like </a:t>
            </a:r>
            <a:r>
              <a:rPr lang="en-US" sz="1700" i="1" dirty="0" smtClean="0"/>
              <a:t>salmonella</a:t>
            </a:r>
            <a:r>
              <a:rPr lang="en-US" sz="1700" dirty="0" smtClean="0"/>
              <a:t>, that don’t cause illness in pets, but may cause illness in people. So people who own </a:t>
            </a:r>
            <a:r>
              <a:rPr lang="en-US" sz="1700" dirty="0" smtClean="0"/>
              <a:t>pets, like </a:t>
            </a:r>
            <a:r>
              <a:rPr lang="en-US" sz="1700" dirty="0" smtClean="0"/>
              <a:t>frogs or </a:t>
            </a:r>
            <a:r>
              <a:rPr lang="en-US" sz="1700" dirty="0" smtClean="0"/>
              <a:t>lizards, </a:t>
            </a:r>
            <a:r>
              <a:rPr lang="en-US" sz="1700" dirty="0" smtClean="0"/>
              <a:t>should follow certain guideline when cleaning cages or tanks, especially when there are small children in the home.</a:t>
            </a:r>
          </a:p>
          <a:p>
            <a:pPr lvl="2">
              <a:lnSpc>
                <a:spcPct val="110000"/>
              </a:lnSpc>
            </a:pPr>
            <a:r>
              <a:rPr lang="en-US" sz="1700" dirty="0" smtClean="0"/>
              <a:t>Information about how to handle non-traditional pets can be found on CDC website.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/>
              <a:t>This article talks only about dogs and cats.</a:t>
            </a:r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zoonoses</a:t>
            </a:r>
            <a:r>
              <a:rPr lang="en-US" dirty="0" smtClean="0"/>
              <a:t> that can be transmitted to people  by contact with cats and dogs?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199"/>
          </a:xfrm>
        </p:spPr>
        <p:txBody>
          <a:bodyPr/>
          <a:lstStyle/>
          <a:p>
            <a:pPr>
              <a:lnSpc>
                <a:spcPct val="113000"/>
              </a:lnSpc>
            </a:pPr>
            <a:r>
              <a:rPr lang="en-US" sz="2200" dirty="0" err="1" smtClean="0"/>
              <a:t>Zoonoses</a:t>
            </a:r>
            <a:r>
              <a:rPr lang="en-US" sz="2200" dirty="0" smtClean="0"/>
              <a:t> that pass directly from dogs and cats to people:</a:t>
            </a:r>
          </a:p>
          <a:p>
            <a:pPr lvl="1">
              <a:lnSpc>
                <a:spcPct val="113000"/>
              </a:lnSpc>
            </a:pPr>
            <a:r>
              <a:rPr lang="en-US" dirty="0"/>
              <a:t>Diseases that move through animal bites or scratches, such as</a:t>
            </a:r>
          </a:p>
          <a:p>
            <a:pPr lvl="2">
              <a:lnSpc>
                <a:spcPct val="113000"/>
              </a:lnSpc>
            </a:pPr>
            <a:r>
              <a:rPr lang="en-US" dirty="0"/>
              <a:t>bacteria like </a:t>
            </a:r>
            <a:r>
              <a:rPr lang="en-US" i="1" dirty="0" err="1"/>
              <a:t>Bartonella</a:t>
            </a:r>
            <a:r>
              <a:rPr lang="en-US" dirty="0"/>
              <a:t> that cause cat scratch fever</a:t>
            </a:r>
          </a:p>
          <a:p>
            <a:pPr lvl="2">
              <a:lnSpc>
                <a:spcPct val="113000"/>
              </a:lnSpc>
            </a:pPr>
            <a:r>
              <a:rPr lang="en-US" dirty="0"/>
              <a:t>viruses that cause rabies</a:t>
            </a:r>
          </a:p>
          <a:p>
            <a:pPr lvl="2">
              <a:lnSpc>
                <a:spcPct val="113000"/>
              </a:lnSpc>
            </a:pPr>
            <a:r>
              <a:rPr lang="en-US" dirty="0"/>
              <a:t>diseases like ringworm that are caused </a:t>
            </a:r>
            <a:r>
              <a:rPr lang="en-US" dirty="0" smtClean="0"/>
              <a:t>by </a:t>
            </a:r>
            <a:r>
              <a:rPr lang="en-US" dirty="0"/>
              <a:t>fungi</a:t>
            </a:r>
          </a:p>
          <a:p>
            <a:pPr>
              <a:lnSpc>
                <a:spcPct val="113000"/>
              </a:lnSpc>
              <a:spcBef>
                <a:spcPts val="1500"/>
              </a:spcBef>
            </a:pPr>
            <a:r>
              <a:rPr lang="en-US" sz="2200" dirty="0"/>
              <a:t>Vector-transmitted (e.g., fleas, ticks, flies, </a:t>
            </a:r>
            <a:r>
              <a:rPr lang="en-US" sz="2200" dirty="0" smtClean="0"/>
              <a:t>mosquitoes</a:t>
            </a:r>
            <a:r>
              <a:rPr lang="en-US" sz="2200" dirty="0"/>
              <a:t>) diseases for which cats and dogs </a:t>
            </a:r>
            <a:r>
              <a:rPr lang="en-US" sz="2200" dirty="0" smtClean="0"/>
              <a:t>may </a:t>
            </a:r>
            <a:r>
              <a:rPr lang="en-US" sz="2200" dirty="0"/>
              <a:t>act as reservoirs for the </a:t>
            </a:r>
            <a:r>
              <a:rPr lang="en-US" sz="2200" dirty="0" smtClean="0"/>
              <a:t>pathogen</a:t>
            </a:r>
          </a:p>
          <a:p>
            <a:pPr>
              <a:lnSpc>
                <a:spcPct val="113000"/>
              </a:lnSpc>
              <a:spcBef>
                <a:spcPts val="1500"/>
              </a:spcBef>
            </a:pPr>
            <a:r>
              <a:rPr lang="en-US" sz="2200" dirty="0" smtClean="0"/>
              <a:t>Diseases </a:t>
            </a:r>
            <a:r>
              <a:rPr lang="en-US" sz="2200" dirty="0"/>
              <a:t>transmitted from animal feces when parasite eggs are inadvertently eaten by humans, such </a:t>
            </a:r>
            <a:r>
              <a:rPr lang="en-US" sz="2200" dirty="0" smtClean="0"/>
              <a:t>as</a:t>
            </a:r>
          </a:p>
          <a:p>
            <a:pPr marL="742950" lvl="2" indent="-342900">
              <a:lnSpc>
                <a:spcPct val="113000"/>
              </a:lnSpc>
              <a:buSzPct val="70000"/>
              <a:buFont typeface="Wingdings" pitchFamily="2" charset="2"/>
              <a:buChar char="§"/>
            </a:pPr>
            <a:r>
              <a:rPr lang="en-US" sz="2000" dirty="0"/>
              <a:t>Roundworms, toxoplasmosis, </a:t>
            </a:r>
            <a:r>
              <a:rPr lang="en-US" sz="2000" dirty="0" err="1"/>
              <a:t>coccidia</a:t>
            </a:r>
            <a:r>
              <a:rPr lang="en-US" sz="2000" dirty="0"/>
              <a:t>, </a:t>
            </a:r>
            <a:r>
              <a:rPr lang="en-US" sz="2000" i="1" dirty="0"/>
              <a:t>salmonella</a:t>
            </a:r>
          </a:p>
          <a:p>
            <a:pPr>
              <a:lnSpc>
                <a:spcPct val="113000"/>
              </a:lnSpc>
              <a:spcBef>
                <a:spcPts val="1500"/>
              </a:spcBef>
            </a:pPr>
            <a:r>
              <a:rPr lang="en-US" sz="2200" dirty="0" smtClean="0"/>
              <a:t>Diseases </a:t>
            </a:r>
            <a:r>
              <a:rPr lang="en-US" sz="2200" dirty="0"/>
              <a:t>transmitted from animal urine, like </a:t>
            </a:r>
            <a:r>
              <a:rPr lang="en-US" sz="2200" dirty="0" smtClean="0"/>
              <a:t>leptospirosis</a:t>
            </a:r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 anchor="ctr"/>
          <a:lstStyle/>
          <a:p>
            <a:r>
              <a:rPr lang="en-US" dirty="0" smtClean="0"/>
              <a:t>What are </a:t>
            </a:r>
            <a:r>
              <a:rPr lang="en-US" dirty="0" smtClean="0"/>
              <a:t>reverse </a:t>
            </a:r>
            <a:r>
              <a:rPr lang="en-US" dirty="0" err="1" smtClean="0"/>
              <a:t>zoonoses</a:t>
            </a:r>
            <a:r>
              <a:rPr lang="en-US" dirty="0" smtClean="0"/>
              <a:t> that cats and dogs might get infected with by close contact with people?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195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dirty="0" smtClean="0"/>
              <a:t>Reverse </a:t>
            </a:r>
            <a:r>
              <a:rPr lang="en-US" dirty="0" err="1" smtClean="0"/>
              <a:t>zoonoses</a:t>
            </a:r>
            <a:r>
              <a:rPr lang="en-US" dirty="0" smtClean="0"/>
              <a:t> are diseases that do not normally occur in dogs and cats but can be passed from infected people to their pets, which can make them </a:t>
            </a:r>
            <a:r>
              <a:rPr lang="en-US" dirty="0"/>
              <a:t>v</a:t>
            </a:r>
            <a:r>
              <a:rPr lang="en-US" dirty="0" smtClean="0"/>
              <a:t>ery sick.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sz="2200" dirty="0"/>
              <a:t>e</a:t>
            </a:r>
            <a:r>
              <a:rPr lang="en-US" sz="2200" dirty="0" smtClean="0"/>
              <a:t>.g.  tuberculosis, MRSA, flu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</a:t>
            </a:r>
            <a:r>
              <a:rPr lang="en-US" dirty="0" smtClean="0"/>
              <a:t>the public </a:t>
            </a:r>
            <a:r>
              <a:rPr lang="en-US" dirty="0" smtClean="0"/>
              <a:t>health role in dealing with zoonotic infections among small pets?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599"/>
          </a:xfrm>
        </p:spPr>
        <p:txBody>
          <a:bodyPr/>
          <a:lstStyle/>
          <a:p>
            <a:pPr>
              <a:lnSpc>
                <a:spcPct val="118000"/>
              </a:lnSpc>
            </a:pPr>
            <a:r>
              <a:rPr lang="en-US" sz="2000" dirty="0" smtClean="0"/>
              <a:t>Local, state, and national public health officials seek to prevent human disease, and that includes zoonotic diseases.</a:t>
            </a:r>
          </a:p>
          <a:p>
            <a:pPr>
              <a:lnSpc>
                <a:spcPct val="118000"/>
              </a:lnSpc>
              <a:spcBef>
                <a:spcPts val="1200"/>
              </a:spcBef>
            </a:pPr>
            <a:r>
              <a:rPr lang="en-US" sz="2000" dirty="0" smtClean="0"/>
              <a:t>Ex: a child hospitalized because of </a:t>
            </a:r>
            <a:r>
              <a:rPr lang="en-US" sz="2000" i="1" dirty="0" err="1" smtClean="0"/>
              <a:t>Brucella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canis</a:t>
            </a:r>
            <a:r>
              <a:rPr lang="en-US" sz="2000" dirty="0" smtClean="0"/>
              <a:t>, a bacteria seen in dogs. </a:t>
            </a:r>
          </a:p>
          <a:p>
            <a:pPr lvl="1">
              <a:lnSpc>
                <a:spcPct val="118000"/>
              </a:lnSpc>
            </a:pPr>
            <a:r>
              <a:rPr lang="en-US" sz="1800" dirty="0" smtClean="0"/>
              <a:t>When the </a:t>
            </a:r>
            <a:r>
              <a:rPr lang="en-US" sz="1800" dirty="0"/>
              <a:t>child’s laboratory </a:t>
            </a:r>
            <a:r>
              <a:rPr lang="en-US" sz="1800" dirty="0" smtClean="0"/>
              <a:t>result was </a:t>
            </a:r>
            <a:r>
              <a:rPr lang="en-US" sz="1800" dirty="0" smtClean="0"/>
              <a:t>communicated to public </a:t>
            </a:r>
            <a:r>
              <a:rPr lang="en-US" sz="1800" dirty="0" smtClean="0"/>
              <a:t>health </a:t>
            </a:r>
            <a:r>
              <a:rPr lang="en-US" sz="1800" dirty="0" smtClean="0"/>
              <a:t>officials, they: </a:t>
            </a:r>
            <a:endParaRPr lang="en-US" sz="1800" dirty="0" smtClean="0"/>
          </a:p>
          <a:p>
            <a:pPr lvl="2">
              <a:lnSpc>
                <a:spcPct val="118000"/>
              </a:lnSpc>
              <a:spcBef>
                <a:spcPts val="200"/>
              </a:spcBef>
            </a:pPr>
            <a:r>
              <a:rPr lang="en-US" sz="1700" dirty="0" smtClean="0"/>
              <a:t>interviewed the family and determined that a puppy had recently been purchased from a pet store</a:t>
            </a:r>
            <a:r>
              <a:rPr lang="en-US" sz="1700" dirty="0"/>
              <a:t>.</a:t>
            </a:r>
            <a:endParaRPr lang="en-US" sz="1700" dirty="0" smtClean="0"/>
          </a:p>
          <a:p>
            <a:pPr lvl="2">
              <a:lnSpc>
                <a:spcPct val="118000"/>
              </a:lnSpc>
              <a:spcBef>
                <a:spcPts val="200"/>
              </a:spcBef>
            </a:pPr>
            <a:r>
              <a:rPr lang="en-US" sz="1700" dirty="0" smtClean="0"/>
              <a:t>tested the dog, and traced the dog and the disease back to the pet store. </a:t>
            </a:r>
          </a:p>
          <a:p>
            <a:pPr lvl="2">
              <a:lnSpc>
                <a:spcPct val="118000"/>
              </a:lnSpc>
              <a:spcBef>
                <a:spcPts val="200"/>
              </a:spcBef>
            </a:pPr>
            <a:r>
              <a:rPr lang="en-US" sz="1700" dirty="0" smtClean="0"/>
              <a:t>investigated where the dog originated and followed up with her littermates to see if the dog, or their owners, were sick. </a:t>
            </a:r>
          </a:p>
          <a:p>
            <a:pPr lvl="1">
              <a:lnSpc>
                <a:spcPct val="118000"/>
              </a:lnSpc>
              <a:spcBef>
                <a:spcPts val="1000"/>
              </a:spcBef>
            </a:pPr>
            <a:r>
              <a:rPr lang="en-US" sz="1800" i="1" dirty="0" err="1" smtClean="0"/>
              <a:t>Brucella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canis</a:t>
            </a:r>
            <a:r>
              <a:rPr lang="en-US" sz="1800" i="1" dirty="0" smtClean="0"/>
              <a:t> </a:t>
            </a:r>
            <a:r>
              <a:rPr lang="en-US" sz="1800" dirty="0" smtClean="0"/>
              <a:t>is required to be reported in only a few states, but astute physicians recognize that public health departments are a resource for even informal reporting of zoonotic diseases.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010400" cy="1143000"/>
          </a:xfrm>
        </p:spPr>
        <p:txBody>
          <a:bodyPr anchor="ctr"/>
          <a:lstStyle/>
          <a:p>
            <a:r>
              <a:rPr lang="en-US" dirty="0" smtClean="0"/>
              <a:t>Do the </a:t>
            </a:r>
            <a:r>
              <a:rPr lang="en-US" dirty="0" smtClean="0"/>
              <a:t>zoonotic diseases </a:t>
            </a:r>
            <a:r>
              <a:rPr lang="en-US" dirty="0" smtClean="0"/>
              <a:t>in pets have to be reported to any agency?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2999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200" dirty="0" smtClean="0"/>
              <a:t>For the most part, zoonotic diseases in dogs and cats are not reportable in the United States or elsewhere in the world, except for rabies.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200" dirty="0" smtClean="0"/>
              <a:t>Rabies is required to be reported to state health authorities in the United States and in most developed countries.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It needs careful follow-up to identify all humans who may have been exposed to an animal with rabies, or even an animal with suspected rabies.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Without treatment before symptoms appear, rabies is a fatal disease in people.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All exposed persons are given post-exposure prophylaxis, which is medicine that prevents the rabies virus from spreading in the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C OD Light Frame">
  <a:themeElements>
    <a:clrScheme name="NCEZID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BD3632"/>
      </a:accent1>
      <a:accent2>
        <a:srgbClr val="782327"/>
      </a:accent2>
      <a:accent3>
        <a:srgbClr val="7D7A00"/>
      </a:accent3>
      <a:accent4>
        <a:srgbClr val="156570"/>
      </a:accent4>
      <a:accent5>
        <a:srgbClr val="6E267B"/>
      </a:accent5>
      <a:accent6>
        <a:srgbClr val="002060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1766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Myriad Web Pro</vt:lpstr>
      <vt:lpstr>Courier New</vt:lpstr>
      <vt:lpstr>Wingdings</vt:lpstr>
      <vt:lpstr>CDC OD Light Frame</vt:lpstr>
      <vt:lpstr>People Can Catch Diseases from Their Pets</vt:lpstr>
      <vt:lpstr>What is One Health?</vt:lpstr>
      <vt:lpstr>What is One Health? (cont.)</vt:lpstr>
      <vt:lpstr>What are zoonoses?</vt:lpstr>
      <vt:lpstr>What are small companion animals?</vt:lpstr>
      <vt:lpstr>What are the zoonoses that can be transmitted to people  by contact with cats and dogs?</vt:lpstr>
      <vt:lpstr>What are reverse zoonoses that cats and dogs might get infected with by close contact with people?</vt:lpstr>
      <vt:lpstr>What is the public health role in dealing with zoonotic infections among small pets?</vt:lpstr>
      <vt:lpstr>Do the zoonotic diseases in pets have to be reported to any agency?</vt:lpstr>
      <vt:lpstr>Do the zoonotic diseases in pets have to be reported to any agency? (cont.)</vt:lpstr>
      <vt:lpstr>Is there any kind of surveillance system that monitors zoonotic diseases and infections in pets?</vt:lpstr>
      <vt:lpstr>Is it possible to develop a viable surveillance system for pets, nationally and globally?</vt:lpstr>
      <vt:lpstr>Should veterinarians be more aware of zoonotic diseases in pets?</vt:lpstr>
      <vt:lpstr>Should veterinarians be more aware of zoonotic diseases in pets? (cont.)</vt:lpstr>
      <vt:lpstr>What can pet owners do to protect themselves and their pets from zoonotic diseases?</vt:lpstr>
      <vt:lpstr>What can pet owners do to protect themselves and their pets from zoonotic diseases? (cont.)</vt:lpstr>
      <vt:lpstr>PowerPoint Presentation</vt:lpstr>
    </vt:vector>
  </TitlesOfParts>
  <Company>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CDC User</cp:lastModifiedBy>
  <cp:revision>74</cp:revision>
  <cp:lastPrinted>2013-03-01T19:30:50Z</cp:lastPrinted>
  <dcterms:created xsi:type="dcterms:W3CDTF">2010-02-19T19:04:22Z</dcterms:created>
  <dcterms:modified xsi:type="dcterms:W3CDTF">2013-03-01T19:32:13Z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