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6" r:id="rId8"/>
    <p:sldId id="262" r:id="rId9"/>
    <p:sldId id="265" r:id="rId10"/>
    <p:sldId id="263" r:id="rId11"/>
    <p:sldId id="264" r:id="rId12"/>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71" autoAdjust="0"/>
  </p:normalViewPr>
  <p:slideViewPr>
    <p:cSldViewPr>
      <p:cViewPr varScale="1">
        <p:scale>
          <a:sx n="79" d="100"/>
          <a:sy n="79" d="100"/>
        </p:scale>
        <p:origin x="129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eaLnBrk="1" hangingPunct="1">
              <a:defRPr sz="1200"/>
            </a:lvl1pPr>
          </a:lstStyle>
          <a:p>
            <a:endParaRPr lang="en-US" altLang="en-US"/>
          </a:p>
        </p:txBody>
      </p:sp>
      <p:sp>
        <p:nvSpPr>
          <p:cNvPr id="1024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eaLnBrk="1" hangingPunct="1">
              <a:defRPr sz="1200"/>
            </a:lvl1pPr>
          </a:lstStyle>
          <a:p>
            <a:endParaRPr lang="en-US" altLang="en-US"/>
          </a:p>
        </p:txBody>
      </p:sp>
      <p:sp>
        <p:nvSpPr>
          <p:cNvPr id="1024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eaLnBrk="1" hangingPunct="1">
              <a:defRPr sz="1200"/>
            </a:lvl1pPr>
          </a:lstStyle>
          <a:p>
            <a:endParaRPr lang="en-US" altLang="en-US"/>
          </a:p>
        </p:txBody>
      </p:sp>
      <p:sp>
        <p:nvSpPr>
          <p:cNvPr id="1024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eaLnBrk="1" hangingPunct="1">
              <a:defRPr sz="1200"/>
            </a:lvl1pPr>
          </a:lstStyle>
          <a:p>
            <a:fld id="{55115C17-7E84-4496-8D80-2D37525ABEF1}" type="slidenum">
              <a:rPr lang="en-US" altLang="en-US"/>
              <a:pPr/>
              <a:t>‹#›</a:t>
            </a:fld>
            <a:endParaRPr lang="en-US" altLang="en-US"/>
          </a:p>
        </p:txBody>
      </p:sp>
    </p:spTree>
    <p:extLst>
      <p:ext uri="{BB962C8B-B14F-4D97-AF65-F5344CB8AC3E}">
        <p14:creationId xmlns:p14="http://schemas.microsoft.com/office/powerpoint/2010/main" val="153611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eaLnBrk="1" hangingPunct="1">
              <a:defRPr sz="1200"/>
            </a:lvl1pPr>
          </a:lstStyle>
          <a:p>
            <a:endParaRPr lang="en-US" altLang="en-US"/>
          </a:p>
        </p:txBody>
      </p:sp>
      <p:sp>
        <p:nvSpPr>
          <p:cNvPr id="14339"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eaLnBrk="1" hangingPunct="1">
              <a:defRPr sz="1200"/>
            </a:lvl1pPr>
          </a:lstStyle>
          <a:p>
            <a:endParaRPr lang="en-US" altLang="en-US"/>
          </a:p>
        </p:txBody>
      </p:sp>
      <p:sp>
        <p:nvSpPr>
          <p:cNvPr id="14340" name="Rectangle 4"/>
          <p:cNvSpPr>
            <a:spLocks noRo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342"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eaLnBrk="1" hangingPunct="1">
              <a:defRPr sz="1200"/>
            </a:lvl1pPr>
          </a:lstStyle>
          <a:p>
            <a:endParaRPr lang="en-US" altLang="en-US"/>
          </a:p>
        </p:txBody>
      </p:sp>
      <p:sp>
        <p:nvSpPr>
          <p:cNvPr id="14343"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eaLnBrk="1" hangingPunct="1">
              <a:defRPr sz="1200"/>
            </a:lvl1pPr>
          </a:lstStyle>
          <a:p>
            <a:fld id="{E1745F8D-A24B-4F6C-9101-0E59F23A0945}" type="slidenum">
              <a:rPr lang="en-US" altLang="en-US"/>
              <a:pPr/>
              <a:t>‹#›</a:t>
            </a:fld>
            <a:endParaRPr lang="en-US" altLang="en-US"/>
          </a:p>
        </p:txBody>
      </p:sp>
    </p:spTree>
    <p:extLst>
      <p:ext uri="{BB962C8B-B14F-4D97-AF65-F5344CB8AC3E}">
        <p14:creationId xmlns:p14="http://schemas.microsoft.com/office/powerpoint/2010/main" val="15491557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pbs.org/wnet/soundandfury/cochlear/index.htm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www.fda.gov/cdrh/cochlear/images/FDA_CochlearImplant.jp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pbs.org/wnet/soundandfury/culture/intro.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8D001A-478B-4881-871A-BD6E7F2A71A8}" type="slidenum">
              <a:rPr lang="en-US" altLang="en-US"/>
              <a:pPr/>
              <a:t>2</a:t>
            </a:fld>
            <a:endParaRPr lang="en-US" altLang="en-US"/>
          </a:p>
        </p:txBody>
      </p:sp>
      <p:sp>
        <p:nvSpPr>
          <p:cNvPr id="15362" name="Rectangle 2"/>
          <p:cNvSpPr>
            <a:spLocks noRot="1" noChangeArrowheads="1" noTextEdit="1"/>
          </p:cNvSpPr>
          <p:nvPr>
            <p:ph type="sldImg"/>
          </p:nvPr>
        </p:nvSpPr>
        <p:spPr>
          <a:ln/>
        </p:spPr>
      </p:sp>
      <p:sp>
        <p:nvSpPr>
          <p:cNvPr id="15363" name="Rectangle 3"/>
          <p:cNvSpPr>
            <a:spLocks noGrp="1" noChangeArrowheads="1"/>
          </p:cNvSpPr>
          <p:nvPr>
            <p:ph type="body" idx="1"/>
          </p:nvPr>
        </p:nvSpPr>
        <p:spPr/>
        <p:txBody>
          <a:bodyPr/>
          <a:lstStyle/>
          <a:p>
            <a:r>
              <a:rPr lang="en-US" altLang="en-US"/>
              <a:t>Unless you or a friend or family member have personally experienced early hearing loss, you probably haven’t thought much about it. However, hearing loss in infants is relatively common and has a diverse array of causes, treatments, and interventions. We will talk about some facts about infant hearing loss and learn about some of the causes. Next, we’ll discuss treatments and interventions. One of these interventions, the insertion of a cochlear implant, is at the center of a heated debate in the Deaf community. We will learn more about this debate today and then begin to answer our essential question, which I will introduce at the end of this presentation.</a:t>
            </a:r>
          </a:p>
        </p:txBody>
      </p:sp>
    </p:spTree>
    <p:extLst>
      <p:ext uri="{BB962C8B-B14F-4D97-AF65-F5344CB8AC3E}">
        <p14:creationId xmlns:p14="http://schemas.microsoft.com/office/powerpoint/2010/main" val="1155313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47FC3B-EA5C-4098-BDDA-378233A7904D}" type="slidenum">
              <a:rPr lang="en-US" altLang="en-US"/>
              <a:pPr/>
              <a:t>11</a:t>
            </a:fld>
            <a:endParaRPr lang="en-US" altLang="en-US"/>
          </a:p>
        </p:txBody>
      </p:sp>
      <p:sp>
        <p:nvSpPr>
          <p:cNvPr id="23554" name="Rectangle 2"/>
          <p:cNvSpPr>
            <a:spLocks noRo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ltLang="en-US" b="1"/>
          </a:p>
        </p:txBody>
      </p:sp>
    </p:spTree>
    <p:extLst>
      <p:ext uri="{BB962C8B-B14F-4D97-AF65-F5344CB8AC3E}">
        <p14:creationId xmlns:p14="http://schemas.microsoft.com/office/powerpoint/2010/main" val="1692893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C480D-A8FB-4518-80AB-2F63411F0CF5}" type="slidenum">
              <a:rPr lang="en-US" altLang="en-US"/>
              <a:pPr/>
              <a:t>3</a:t>
            </a:fld>
            <a:endParaRPr lang="en-US" altLang="en-US"/>
          </a:p>
        </p:txBody>
      </p:sp>
      <p:sp>
        <p:nvSpPr>
          <p:cNvPr id="16386" name="Rectangle 2"/>
          <p:cNvSpPr>
            <a:spLocks noRo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altLang="en-US" b="1"/>
              <a:t>[Ask students before showing slide]</a:t>
            </a:r>
            <a:r>
              <a:rPr lang="en-US" altLang="en-US"/>
              <a:t> “Who has a guess: How many babies are born in the U.S. each year with hearing loss? </a:t>
            </a:r>
          </a:p>
          <a:p>
            <a:r>
              <a:rPr lang="en-US" altLang="en-US"/>
              <a:t>About 12,000 babies are born each year with hearing loss. This can occur because different parts of the ear can be deformed, missing, or not working very well. You might expect that infants born with hearing loss are born to hard-of-hearing parents, but 90% of these babies are born to hearing parents! Scientists have figured out some of the causes of these hearing losses. One-third of hearing disorders are genetic, one-third are non-genetic, and 1/3 are of unknown origin (1). </a:t>
            </a:r>
          </a:p>
          <a:p>
            <a:endParaRPr lang="en-US" altLang="en-US"/>
          </a:p>
        </p:txBody>
      </p:sp>
    </p:spTree>
    <p:extLst>
      <p:ext uri="{BB962C8B-B14F-4D97-AF65-F5344CB8AC3E}">
        <p14:creationId xmlns:p14="http://schemas.microsoft.com/office/powerpoint/2010/main" val="264721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C01B92-929F-4EE8-8E87-614728682CF3}" type="slidenum">
              <a:rPr lang="en-US" altLang="en-US"/>
              <a:pPr/>
              <a:t>4</a:t>
            </a:fld>
            <a:endParaRPr lang="en-US" altLang="en-US"/>
          </a:p>
        </p:txBody>
      </p:sp>
      <p:sp>
        <p:nvSpPr>
          <p:cNvPr id="17410" name="Rectangle 2"/>
          <p:cNvSpPr>
            <a:spLocks noRot="1" noChangeArrowheads="1" noTextEdit="1"/>
          </p:cNvSpPr>
          <p:nvPr>
            <p:ph type="sldImg"/>
          </p:nvPr>
        </p:nvSpPr>
        <p:spPr>
          <a:ln/>
        </p:spPr>
      </p:sp>
      <p:sp>
        <p:nvSpPr>
          <p:cNvPr id="17411" name="Rectangle 3"/>
          <p:cNvSpPr>
            <a:spLocks noGrp="1" noChangeArrowheads="1"/>
          </p:cNvSpPr>
          <p:nvPr>
            <p:ph type="body" idx="1"/>
          </p:nvPr>
        </p:nvSpPr>
        <p:spPr/>
        <p:txBody>
          <a:bodyPr/>
          <a:lstStyle/>
          <a:p>
            <a:r>
              <a:rPr lang="en-US" altLang="en-US" b="1"/>
              <a:t>[Ask students]</a:t>
            </a:r>
            <a:r>
              <a:rPr lang="en-US" altLang="en-US"/>
              <a:t> What does it mean when a disorder is genetic? (It means a disorder is inherited from your parents, from their genes to yours). There are more than 400 types of infant hearing disorders that children can inherit from their parents. These inherited disorders can be part of a bigger syndrome like Usher’s Syndrome, which causes not only deafness but other medical problems, like retinitis pigmentosa (gradual blindness), and sometimes mental retardation. These inherited disorders can also be caused by a random mutation on only one gene, with the deafness being the only symptom. An example of both of these is seen in the mutation of the CX26 gene (connexin 26), which is carried by 3% of the Caucasian population. This mutation causes 20% of genetic infant hearing loss in Caucasians, but it can cause either a larger syndrome or just congenital hearing defects. </a:t>
            </a:r>
          </a:p>
        </p:txBody>
      </p:sp>
    </p:spTree>
    <p:extLst>
      <p:ext uri="{BB962C8B-B14F-4D97-AF65-F5344CB8AC3E}">
        <p14:creationId xmlns:p14="http://schemas.microsoft.com/office/powerpoint/2010/main" val="2792316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FF8C97-6024-4052-9287-2A1D7D3EEAB3}" type="slidenum">
              <a:rPr lang="en-US" altLang="en-US"/>
              <a:pPr/>
              <a:t>5</a:t>
            </a:fld>
            <a:endParaRPr lang="en-US" altLang="en-US"/>
          </a:p>
        </p:txBody>
      </p:sp>
      <p:sp>
        <p:nvSpPr>
          <p:cNvPr id="18434" name="Rectangle 2"/>
          <p:cNvSpPr>
            <a:spLocks noRot="1" noChangeArrowheads="1" noTextEdit="1"/>
          </p:cNvSpPr>
          <p:nvPr>
            <p:ph type="sldImg"/>
          </p:nvPr>
        </p:nvSpPr>
        <p:spPr>
          <a:ln/>
        </p:spPr>
      </p:sp>
      <p:sp>
        <p:nvSpPr>
          <p:cNvPr id="18435" name="Rectangle 3"/>
          <p:cNvSpPr>
            <a:spLocks noGrp="1" noChangeArrowheads="1"/>
          </p:cNvSpPr>
          <p:nvPr>
            <p:ph type="body" idx="1"/>
          </p:nvPr>
        </p:nvSpPr>
        <p:spPr/>
        <p:txBody>
          <a:bodyPr/>
          <a:lstStyle/>
          <a:p>
            <a:r>
              <a:rPr lang="en-US" altLang="en-US"/>
              <a:t>Another one-third of infant hearing loss cases are not caused by genes. These cases can be caused by physical injury to the ear before or during birth, low birth weight caused by fetuses not getting what they need to develop properly, and bacterial and viral infections like meningitis. The final one-third are of unknown origin. However, scientists think about half of these will eventually go into the genetic category, and the other half into the non-genetic category as more research is done (2).</a:t>
            </a:r>
          </a:p>
        </p:txBody>
      </p:sp>
    </p:spTree>
    <p:extLst>
      <p:ext uri="{BB962C8B-B14F-4D97-AF65-F5344CB8AC3E}">
        <p14:creationId xmlns:p14="http://schemas.microsoft.com/office/powerpoint/2010/main" val="3296488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59CBAD-EF38-407F-AE51-1F0972F38C29}" type="slidenum">
              <a:rPr lang="en-US" altLang="en-US"/>
              <a:pPr/>
              <a:t>6</a:t>
            </a:fld>
            <a:endParaRPr lang="en-US" altLang="en-US"/>
          </a:p>
        </p:txBody>
      </p:sp>
      <p:sp>
        <p:nvSpPr>
          <p:cNvPr id="19458" name="Rectangle 2"/>
          <p:cNvSpPr>
            <a:spLocks noRot="1" noChangeArrowheads="1" noTextEdit="1"/>
          </p:cNvSpPr>
          <p:nvPr>
            <p:ph type="sldImg"/>
          </p:nvPr>
        </p:nvSpPr>
        <p:spPr>
          <a:ln/>
        </p:spPr>
      </p:sp>
      <p:sp>
        <p:nvSpPr>
          <p:cNvPr id="19459" name="Rectangle 3"/>
          <p:cNvSpPr>
            <a:spLocks noGrp="1" noChangeArrowheads="1"/>
          </p:cNvSpPr>
          <p:nvPr>
            <p:ph type="body" idx="1"/>
          </p:nvPr>
        </p:nvSpPr>
        <p:spPr/>
        <p:txBody>
          <a:bodyPr/>
          <a:lstStyle/>
          <a:p>
            <a:r>
              <a:rPr lang="en-US" altLang="en-US"/>
              <a:t>Although we can’t ”cure” most hearing loss, a few advances in technology can help people who are hard of hearing to hear and communicate better. Two of these types of assistive technology are hearing aids and cochlear implants, which we will discuss in-depth later. </a:t>
            </a:r>
            <a:r>
              <a:rPr lang="en-US" altLang="en-US" b="1"/>
              <a:t>[Ask students:]</a:t>
            </a:r>
            <a:r>
              <a:rPr lang="en-US" altLang="en-US"/>
              <a:t> How many of you are familiar with hearing aids? How do they work? [If no one knows:] Hearing aids are electronic devices that amplify and change sound to allow for improved communication. Hearing aids receive sound through a microphone and then convert the sound waves to electrical signals that enter the inner ear (3). Some hearing loss can be treated with medications or surgery. For example, a chronic ear infection can reduce hearing. A chronic ear infection is a build-up of fluid behind the eardrum in the middle ear space. Most ear infections can be treated with medication or with careful observation. Infections that don't go away with medication can be treated with a simple surgery that involves putting a tiny tube into the eardrum to drain the fluid out. (4). Another type of hearing loss is caused by a part of the outer or middle ear that did not form correctly. There are several parts of the outer and middle ear that need to work together to send sound to the inner ear. If any of these parts did not form correctly, there might be a hearing loss in that ear. This problem can be improved and perhaps even corrected with surgery. With any of these treatments, it is important to also receive support from audiologists, pediatricians, school personnel, and other family support groups to make treatment as effective as possible.</a:t>
            </a:r>
          </a:p>
        </p:txBody>
      </p:sp>
    </p:spTree>
    <p:extLst>
      <p:ext uri="{BB962C8B-B14F-4D97-AF65-F5344CB8AC3E}">
        <p14:creationId xmlns:p14="http://schemas.microsoft.com/office/powerpoint/2010/main" val="123235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1668FF-7B7C-4785-B2B6-B0412F6C812F}" type="slidenum">
              <a:rPr lang="en-US" altLang="en-US"/>
              <a:pPr/>
              <a:t>7</a:t>
            </a:fld>
            <a:endParaRPr lang="en-US" altLang="en-US"/>
          </a:p>
        </p:txBody>
      </p:sp>
      <p:sp>
        <p:nvSpPr>
          <p:cNvPr id="30722" name="Rectangle 2"/>
          <p:cNvSpPr>
            <a:spLocks noRot="1" noChangeArrowheads="1" noTextEdit="1"/>
          </p:cNvSpPr>
          <p:nvPr>
            <p:ph type="sldImg"/>
          </p:nvPr>
        </p:nvSpPr>
        <p:spPr>
          <a:ln/>
        </p:spPr>
      </p:sp>
      <p:sp>
        <p:nvSpPr>
          <p:cNvPr id="30723" name="Rectangle 3"/>
          <p:cNvSpPr>
            <a:spLocks noGrp="1" noChangeArrowheads="1"/>
          </p:cNvSpPr>
          <p:nvPr>
            <p:ph type="body" idx="1"/>
          </p:nvPr>
        </p:nvSpPr>
        <p:spPr/>
        <p:txBody>
          <a:bodyPr/>
          <a:lstStyle/>
          <a:p>
            <a:r>
              <a:rPr lang="en-US" altLang="en-US"/>
              <a:t>A cochlear implant is a device that provides direct electronic stimulation to the auditory nerve, which is the nerve that signals “hearing” in your brain. With a cochlear implant, the outer and middle parts of the ear are bypassed altogether and signals are sent to the hearing (or auditory) nerve via stimulation of the hair cell of the hearing part of the inner ear (cochlea). [Point out placement of implant in diagram]. People who receive cochlear implants cannot hear sounds the way people who are not hard of hearing do, but they do get the sensation of some sounds. People who are hard of hearing can then learn to interpret these sounds as language (5).</a:t>
            </a:r>
          </a:p>
          <a:p>
            <a:r>
              <a:rPr lang="en-US" altLang="en-US"/>
              <a:t>Pictures used with permission from: </a:t>
            </a:r>
          </a:p>
          <a:p>
            <a:r>
              <a:rPr lang="en-US" altLang="en-US"/>
              <a:t>1. </a:t>
            </a:r>
            <a:r>
              <a:rPr lang="en-US" altLang="en-US">
                <a:hlinkClick r:id="rId3"/>
              </a:rPr>
              <a:t>www.pbs.org/wnet/soundandfury/cochlear/index.html</a:t>
            </a:r>
            <a:r>
              <a:rPr lang="en-US" altLang="en-US"/>
              <a:t> </a:t>
            </a:r>
          </a:p>
          <a:p>
            <a:r>
              <a:rPr lang="en-US" altLang="en-US"/>
              <a:t>2. </a:t>
            </a:r>
            <a:r>
              <a:rPr lang="en-US" altLang="en-US">
                <a:hlinkClick r:id="rId4"/>
              </a:rPr>
              <a:t>www.fda.gov/cdrh/cochlear/images/FDA_CochlearImplant.jpg</a:t>
            </a:r>
            <a:endParaRPr lang="en-US" altLang="en-US"/>
          </a:p>
        </p:txBody>
      </p:sp>
    </p:spTree>
    <p:extLst>
      <p:ext uri="{BB962C8B-B14F-4D97-AF65-F5344CB8AC3E}">
        <p14:creationId xmlns:p14="http://schemas.microsoft.com/office/powerpoint/2010/main" val="2463953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BBBCBF-B3DA-42F8-997A-216124366277}" type="slidenum">
              <a:rPr lang="en-US" altLang="en-US"/>
              <a:pPr/>
              <a:t>8</a:t>
            </a:fld>
            <a:endParaRPr lang="en-US" altLang="en-US"/>
          </a:p>
        </p:txBody>
      </p:sp>
      <p:sp>
        <p:nvSpPr>
          <p:cNvPr id="20482" name="Rectangle 2"/>
          <p:cNvSpPr>
            <a:spLocks noRot="1" noChangeArrowheads="1" noTextEdit="1"/>
          </p:cNvSpPr>
          <p:nvPr>
            <p:ph type="sldImg"/>
          </p:nvPr>
        </p:nvSpPr>
        <p:spPr>
          <a:ln/>
        </p:spPr>
      </p:sp>
      <p:sp>
        <p:nvSpPr>
          <p:cNvPr id="20483" name="Rectangle 3"/>
          <p:cNvSpPr>
            <a:spLocks noGrp="1" noChangeArrowheads="1"/>
          </p:cNvSpPr>
          <p:nvPr>
            <p:ph type="body" idx="1"/>
          </p:nvPr>
        </p:nvSpPr>
        <p:spPr/>
        <p:txBody>
          <a:bodyPr/>
          <a:lstStyle/>
          <a:p>
            <a:r>
              <a:rPr lang="en-US" altLang="en-US"/>
              <a:t>After listening to this presentation, cochlear implants may seem like a fantastic “cure” for infant hearing loss. However, cochlear implants are controversial for several reasons. A tightly knit community of people who are deaf exists, and children (and adults) with cochlear implants are often excluded by the</a:t>
            </a:r>
            <a:r>
              <a:rPr lang="en-US" altLang="en-US" i="1"/>
              <a:t> </a:t>
            </a:r>
            <a:r>
              <a:rPr lang="en-US" altLang="en-US"/>
              <a:t>Deaf community because a large part of the culture involves the use of American Sign Language (ASL). Also, cochlear implants don’t work perfectly—they only give access to sound for the</a:t>
            </a:r>
            <a:r>
              <a:rPr lang="en-US" altLang="en-US" b="1"/>
              <a:t> </a:t>
            </a:r>
            <a:r>
              <a:rPr lang="en-US" altLang="en-US"/>
              <a:t>individual; they do not lead to full hearing, even in the best cases. However, is it ethical to not maximize the ability to perceive these sounds? Another debate between cochlear implant users and Deaf community advocates is the impact of implants on cognitive development associated with spoken and/or visual language. Both sides say that children will develop better language skills using the approach or intervention they advocate (ASL or implants). As you can see, the debate is heated and very complex. We will examine this debate further today with a research assignment.</a:t>
            </a:r>
          </a:p>
        </p:txBody>
      </p:sp>
    </p:spTree>
    <p:extLst>
      <p:ext uri="{BB962C8B-B14F-4D97-AF65-F5344CB8AC3E}">
        <p14:creationId xmlns:p14="http://schemas.microsoft.com/office/powerpoint/2010/main" val="2903448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74E73-9C33-4825-AEE3-2C1EACEAECFC}" type="slidenum">
              <a:rPr lang="en-US" altLang="en-US"/>
              <a:pPr/>
              <a:t>9</a:t>
            </a:fld>
            <a:endParaRPr lang="en-US" altLang="en-US"/>
          </a:p>
        </p:txBody>
      </p:sp>
      <p:sp>
        <p:nvSpPr>
          <p:cNvPr id="31746" name="Rectangle 2"/>
          <p:cNvSpPr>
            <a:spLocks noRot="1" noChangeArrowheads="1" noTextEdit="1"/>
          </p:cNvSpPr>
          <p:nvPr>
            <p:ph type="sldImg"/>
          </p:nvPr>
        </p:nvSpPr>
        <p:spPr>
          <a:ln/>
        </p:spPr>
      </p:sp>
      <p:sp>
        <p:nvSpPr>
          <p:cNvPr id="31747" name="Rectangle 3"/>
          <p:cNvSpPr>
            <a:spLocks noGrp="1" noChangeArrowheads="1"/>
          </p:cNvSpPr>
          <p:nvPr>
            <p:ph type="body" idx="1"/>
          </p:nvPr>
        </p:nvSpPr>
        <p:spPr/>
        <p:txBody>
          <a:bodyPr/>
          <a:lstStyle/>
          <a:p>
            <a:r>
              <a:rPr lang="en-US" altLang="en-US"/>
              <a:t>The Deaf community has a proud heritage of overcoming discrimination posed to its members by the hearing world. While fighting for better opportunity, the Deaf community embraces American Sign Language as its natural means of communication. While some members of the community believe that ASL is the only way that people who are deaf or hard of hearing should communicate, others want their children learning and using spoken language in mainstream education. Technological advances, such as the cochlear implant, further integrate the deaf and hearing communities, causing a lot of tension about the identity of deaf culture (6). </a:t>
            </a:r>
          </a:p>
          <a:p>
            <a:r>
              <a:rPr lang="en-US" altLang="en-US"/>
              <a:t>Picture: </a:t>
            </a:r>
            <a:r>
              <a:rPr lang="en-US" altLang="en-US">
                <a:hlinkClick r:id="rId3"/>
              </a:rPr>
              <a:t>www.pbs.org/wnet/soundandfury/culture/intro.html</a:t>
            </a:r>
            <a:endParaRPr lang="en-US" altLang="en-US"/>
          </a:p>
        </p:txBody>
      </p:sp>
    </p:spTree>
    <p:extLst>
      <p:ext uri="{BB962C8B-B14F-4D97-AF65-F5344CB8AC3E}">
        <p14:creationId xmlns:p14="http://schemas.microsoft.com/office/powerpoint/2010/main" val="1523539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135F87-ECAF-4FEB-9FBD-EC5FF64240CE}" type="slidenum">
              <a:rPr lang="en-US" altLang="en-US"/>
              <a:pPr/>
              <a:t>10</a:t>
            </a:fld>
            <a:endParaRPr lang="en-US" altLang="en-US"/>
          </a:p>
        </p:txBody>
      </p:sp>
      <p:sp>
        <p:nvSpPr>
          <p:cNvPr id="21506" name="Rectangle 2"/>
          <p:cNvSpPr>
            <a:spLocks noRot="1" noChangeArrowheads="1" noTextEdit="1"/>
          </p:cNvSpPr>
          <p:nvPr>
            <p:ph type="sldImg"/>
          </p:nvPr>
        </p:nvSpPr>
        <p:spPr>
          <a:ln/>
        </p:spPr>
      </p:sp>
      <p:sp>
        <p:nvSpPr>
          <p:cNvPr id="21507" name="Rectangle 3"/>
          <p:cNvSpPr>
            <a:spLocks noGrp="1" noChangeArrowheads="1"/>
          </p:cNvSpPr>
          <p:nvPr>
            <p:ph type="body" idx="1"/>
          </p:nvPr>
        </p:nvSpPr>
        <p:spPr/>
        <p:txBody>
          <a:bodyPr/>
          <a:lstStyle/>
          <a:p>
            <a:r>
              <a:rPr lang="en-US" altLang="en-US"/>
              <a:t>Now that we have background information about cochlear implants and the controversy surrounding them, let’s think about our essential question for the day. [Read question] Before you jump to an answer, we are going to examine this idea from many perspectives: as an advocate for cochlear implants, as an advocate for the Deaf community, as an audiologist, as a pre-teen with a new cochlear implant, and as an adult who is deaf and is fully immersed in the Deaf community.</a:t>
            </a:r>
          </a:p>
        </p:txBody>
      </p:sp>
    </p:spTree>
    <p:extLst>
      <p:ext uri="{BB962C8B-B14F-4D97-AF65-F5344CB8AC3E}">
        <p14:creationId xmlns:p14="http://schemas.microsoft.com/office/powerpoint/2010/main" val="2765569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5298" name="Group 2"/>
          <p:cNvGrpSpPr>
            <a:grpSpLocks/>
          </p:cNvGrpSpPr>
          <p:nvPr/>
        </p:nvGrpSpPr>
        <p:grpSpPr bwMode="auto">
          <a:xfrm>
            <a:off x="3175" y="4267200"/>
            <a:ext cx="9140825" cy="2590800"/>
            <a:chOff x="2" y="2688"/>
            <a:chExt cx="5758" cy="1632"/>
          </a:xfrm>
        </p:grpSpPr>
        <p:sp>
          <p:nvSpPr>
            <p:cNvPr id="55299"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Lst>
              <a:ahLst/>
              <a:cxnLst>
                <a:cxn ang="0">
                  <a:pos x="T0" y="T1"/>
                </a:cxn>
                <a:cxn ang="0">
                  <a:pos x="T2" y="T3"/>
                </a:cxn>
                <a:cxn ang="0">
                  <a:pos x="T4" y="T5"/>
                </a:cxn>
                <a:cxn ang="0">
                  <a:pos x="T6" y="T7"/>
                </a:cxn>
                <a:cxn ang="0">
                  <a:pos x="T8" y="T9"/>
                </a:cxn>
                <a:cxn ang="0">
                  <a:pos x="T10" y="T11"/>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5300" name="Group 4"/>
            <p:cNvGrpSpPr>
              <a:grpSpLocks/>
            </p:cNvGrpSpPr>
            <p:nvPr userDrawn="1"/>
          </p:nvGrpSpPr>
          <p:grpSpPr bwMode="auto">
            <a:xfrm>
              <a:off x="3528" y="3715"/>
              <a:ext cx="792" cy="521"/>
              <a:chOff x="3527" y="3715"/>
              <a:chExt cx="792" cy="521"/>
            </a:xfrm>
          </p:grpSpPr>
          <p:sp>
            <p:nvSpPr>
              <p:cNvPr id="55301"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02"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03"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04"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05"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06" name="Freeform 10"/>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07" name="Freeform 11"/>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08" name="Freeform 12"/>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09" name="Freeform 13"/>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10" name="Freeform 14"/>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11"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5312" name="Group 16"/>
            <p:cNvGrpSpPr>
              <a:grpSpLocks/>
            </p:cNvGrpSpPr>
            <p:nvPr userDrawn="1"/>
          </p:nvGrpSpPr>
          <p:grpSpPr bwMode="auto">
            <a:xfrm>
              <a:off x="1776" y="3631"/>
              <a:ext cx="1626" cy="683"/>
              <a:chOff x="1776" y="3631"/>
              <a:chExt cx="1626" cy="683"/>
            </a:xfrm>
          </p:grpSpPr>
          <p:sp>
            <p:nvSpPr>
              <p:cNvPr id="55313"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14"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15"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16"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17"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18"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19"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20"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21" name="Freeform 25"/>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22" name="Freeform 26"/>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23" name="Freeform 27"/>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24" name="Freeform 28"/>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25"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26"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27" name="Freeform 31"/>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28" name="Freeform 32"/>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29" name="Freeform 33"/>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30"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5331" name="Group 35"/>
            <p:cNvGrpSpPr>
              <a:grpSpLocks/>
            </p:cNvGrpSpPr>
            <p:nvPr userDrawn="1"/>
          </p:nvGrpSpPr>
          <p:grpSpPr bwMode="auto">
            <a:xfrm>
              <a:off x="4128" y="3360"/>
              <a:ext cx="1351" cy="821"/>
              <a:chOff x="4128" y="3360"/>
              <a:chExt cx="1351" cy="821"/>
            </a:xfrm>
          </p:grpSpPr>
          <p:sp>
            <p:nvSpPr>
              <p:cNvPr id="55332" name="Freeform 36"/>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33" name="Freeform 37"/>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34" name="Freeform 38"/>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35" name="Freeform 39"/>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36" name="Freeform 40"/>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37" name="Freeform 41"/>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38" name="Freeform 42"/>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39" name="Freeform 43"/>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40" name="Freeform 44"/>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41" name="Freeform 45"/>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42" name="Freeform 46"/>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43"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44"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45"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46"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47"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48"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5349" name="Group 53"/>
            <p:cNvGrpSpPr>
              <a:grpSpLocks/>
            </p:cNvGrpSpPr>
            <p:nvPr userDrawn="1"/>
          </p:nvGrpSpPr>
          <p:grpSpPr bwMode="auto">
            <a:xfrm>
              <a:off x="5280" y="3024"/>
              <a:ext cx="425" cy="258"/>
              <a:chOff x="5280" y="3024"/>
              <a:chExt cx="425" cy="258"/>
            </a:xfrm>
          </p:grpSpPr>
          <p:sp>
            <p:nvSpPr>
              <p:cNvPr id="55350" name="Freeform 54"/>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51" name="Freeform 55"/>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52" name="Freeform 56"/>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53" name="Freeform 57"/>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54" name="Freeform 58"/>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55" name="Freeform 59"/>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56" name="Freeform 60"/>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5357" name="Group 61"/>
              <p:cNvGrpSpPr>
                <a:grpSpLocks/>
              </p:cNvGrpSpPr>
              <p:nvPr/>
            </p:nvGrpSpPr>
            <p:grpSpPr bwMode="auto">
              <a:xfrm>
                <a:off x="5381" y="3085"/>
                <a:ext cx="227" cy="132"/>
                <a:chOff x="5381" y="3085"/>
                <a:chExt cx="227" cy="132"/>
              </a:xfrm>
            </p:grpSpPr>
            <p:sp>
              <p:nvSpPr>
                <p:cNvPr id="55358"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59"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60"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61"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sp>
        <p:nvSpPr>
          <p:cNvPr id="55362" name="Rectangle 66"/>
          <p:cNvSpPr>
            <a:spLocks noGrp="1" noChangeArrowheads="1"/>
          </p:cNvSpPr>
          <p:nvPr>
            <p:ph type="ctrTitle" sz="quarter"/>
          </p:nvPr>
        </p:nvSpPr>
        <p:spPr>
          <a:xfrm>
            <a:off x="685800" y="1692275"/>
            <a:ext cx="7772400" cy="1736725"/>
          </a:xfrm>
        </p:spPr>
        <p:txBody>
          <a:bodyPr anchor="b"/>
          <a:lstStyle>
            <a:lvl1pPr>
              <a:defRPr sz="5400"/>
            </a:lvl1pPr>
          </a:lstStyle>
          <a:p>
            <a:pPr lvl="0"/>
            <a:r>
              <a:rPr lang="en-US" altLang="en-US" noProof="0" smtClean="0"/>
              <a:t>Click to edit Master title style</a:t>
            </a:r>
          </a:p>
        </p:txBody>
      </p:sp>
      <p:sp>
        <p:nvSpPr>
          <p:cNvPr id="55363"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smtClean="0"/>
              <a:t>Click to edit Master subtitle style</a:t>
            </a:r>
          </a:p>
        </p:txBody>
      </p:sp>
      <p:sp>
        <p:nvSpPr>
          <p:cNvPr id="55364" name="Rectangle 68"/>
          <p:cNvSpPr>
            <a:spLocks noGrp="1" noChangeArrowheads="1"/>
          </p:cNvSpPr>
          <p:nvPr>
            <p:ph type="dt" sz="quarter" idx="2"/>
          </p:nvPr>
        </p:nvSpPr>
        <p:spPr>
          <a:xfrm>
            <a:off x="457200" y="6248400"/>
            <a:ext cx="2133600" cy="457200"/>
          </a:xfrm>
        </p:spPr>
        <p:txBody>
          <a:bodyPr/>
          <a:lstStyle>
            <a:lvl1pPr>
              <a:defRPr/>
            </a:lvl1pPr>
          </a:lstStyle>
          <a:p>
            <a:endParaRPr lang="en-US" altLang="en-US"/>
          </a:p>
        </p:txBody>
      </p:sp>
      <p:sp>
        <p:nvSpPr>
          <p:cNvPr id="55365" name="Rectangle 69"/>
          <p:cNvSpPr>
            <a:spLocks noGrp="1" noChangeArrowheads="1"/>
          </p:cNvSpPr>
          <p:nvPr>
            <p:ph type="ftr" sz="quarter" idx="3"/>
          </p:nvPr>
        </p:nvSpPr>
        <p:spPr>
          <a:xfrm>
            <a:off x="3124200" y="6248400"/>
            <a:ext cx="2895600" cy="457200"/>
          </a:xfrm>
        </p:spPr>
        <p:txBody>
          <a:bodyPr/>
          <a:lstStyle>
            <a:lvl1pPr>
              <a:defRPr/>
            </a:lvl1pPr>
          </a:lstStyle>
          <a:p>
            <a:endParaRPr lang="en-US" altLang="en-US"/>
          </a:p>
        </p:txBody>
      </p:sp>
      <p:sp>
        <p:nvSpPr>
          <p:cNvPr id="55366" name="Rectangle 70"/>
          <p:cNvSpPr>
            <a:spLocks noGrp="1" noChangeArrowheads="1"/>
          </p:cNvSpPr>
          <p:nvPr>
            <p:ph type="sldNum" sz="quarter" idx="4"/>
          </p:nvPr>
        </p:nvSpPr>
        <p:spPr>
          <a:xfrm>
            <a:off x="6553200" y="6248400"/>
            <a:ext cx="2133600" cy="457200"/>
          </a:xfrm>
        </p:spPr>
        <p:txBody>
          <a:bodyPr/>
          <a:lstStyle>
            <a:lvl1pPr>
              <a:defRPr/>
            </a:lvl1pPr>
          </a:lstStyle>
          <a:p>
            <a:fld id="{BCD4A18B-B854-40AF-BBE7-FC3E15E5931D}" type="slidenum">
              <a:rPr lang="en-US" altLang="en-US"/>
              <a:pPr/>
              <a:t>‹#›</a:t>
            </a:fld>
            <a:endParaRPr lang="en-US"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252F385-D08B-49C9-BC6A-E2C1A3023EB9}" type="slidenum">
              <a:rPr lang="en-US" altLang="en-US"/>
              <a:pPr/>
              <a:t>‹#›</a:t>
            </a:fld>
            <a:endParaRPr lang="en-US" altLang="en-US"/>
          </a:p>
        </p:txBody>
      </p:sp>
    </p:spTree>
    <p:extLst>
      <p:ext uri="{BB962C8B-B14F-4D97-AF65-F5344CB8AC3E}">
        <p14:creationId xmlns:p14="http://schemas.microsoft.com/office/powerpoint/2010/main" val="422751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5A68F11-6208-497B-9C23-7AFAA20B02BC}" type="slidenum">
              <a:rPr lang="en-US" altLang="en-US"/>
              <a:pPr/>
              <a:t>‹#›</a:t>
            </a:fld>
            <a:endParaRPr lang="en-US" altLang="en-US"/>
          </a:p>
        </p:txBody>
      </p:sp>
    </p:spTree>
    <p:extLst>
      <p:ext uri="{BB962C8B-B14F-4D97-AF65-F5344CB8AC3E}">
        <p14:creationId xmlns:p14="http://schemas.microsoft.com/office/powerpoint/2010/main" val="457908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B90A4786-4506-46B6-8C14-F5822A2C6B23}" type="slidenum">
              <a:rPr lang="en-US" altLang="en-US"/>
              <a:pPr/>
              <a:t>‹#›</a:t>
            </a:fld>
            <a:endParaRPr lang="en-US" altLang="en-US"/>
          </a:p>
        </p:txBody>
      </p:sp>
    </p:spTree>
    <p:extLst>
      <p:ext uri="{BB962C8B-B14F-4D97-AF65-F5344CB8AC3E}">
        <p14:creationId xmlns:p14="http://schemas.microsoft.com/office/powerpoint/2010/main" val="295049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ADE0051-3857-41F6-93E4-CE96844FBFAC}" type="slidenum">
              <a:rPr lang="en-US" altLang="en-US"/>
              <a:pPr/>
              <a:t>‹#›</a:t>
            </a:fld>
            <a:endParaRPr lang="en-US" altLang="en-US"/>
          </a:p>
        </p:txBody>
      </p:sp>
    </p:spTree>
    <p:extLst>
      <p:ext uri="{BB962C8B-B14F-4D97-AF65-F5344CB8AC3E}">
        <p14:creationId xmlns:p14="http://schemas.microsoft.com/office/powerpoint/2010/main" val="185575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0157535-4932-4A2E-8D9A-09A2CE4EFCC6}" type="slidenum">
              <a:rPr lang="en-US" altLang="en-US"/>
              <a:pPr/>
              <a:t>‹#›</a:t>
            </a:fld>
            <a:endParaRPr lang="en-US" altLang="en-US"/>
          </a:p>
        </p:txBody>
      </p:sp>
    </p:spTree>
    <p:extLst>
      <p:ext uri="{BB962C8B-B14F-4D97-AF65-F5344CB8AC3E}">
        <p14:creationId xmlns:p14="http://schemas.microsoft.com/office/powerpoint/2010/main" val="175782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C7B4CEE-85FE-4EC0-9A68-945AF1C68F46}" type="slidenum">
              <a:rPr lang="en-US" altLang="en-US"/>
              <a:pPr/>
              <a:t>‹#›</a:t>
            </a:fld>
            <a:endParaRPr lang="en-US" altLang="en-US"/>
          </a:p>
        </p:txBody>
      </p:sp>
    </p:spTree>
    <p:extLst>
      <p:ext uri="{BB962C8B-B14F-4D97-AF65-F5344CB8AC3E}">
        <p14:creationId xmlns:p14="http://schemas.microsoft.com/office/powerpoint/2010/main" val="2495688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9707F001-F26C-403B-8AF4-C62F44F85B2E}" type="slidenum">
              <a:rPr lang="en-US" altLang="en-US"/>
              <a:pPr/>
              <a:t>‹#›</a:t>
            </a:fld>
            <a:endParaRPr lang="en-US" altLang="en-US"/>
          </a:p>
        </p:txBody>
      </p:sp>
    </p:spTree>
    <p:extLst>
      <p:ext uri="{BB962C8B-B14F-4D97-AF65-F5344CB8AC3E}">
        <p14:creationId xmlns:p14="http://schemas.microsoft.com/office/powerpoint/2010/main" val="222519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47BC487A-1AE3-41DA-AFF5-0E5E75E36322}" type="slidenum">
              <a:rPr lang="en-US" altLang="en-US"/>
              <a:pPr/>
              <a:t>‹#›</a:t>
            </a:fld>
            <a:endParaRPr lang="en-US" altLang="en-US"/>
          </a:p>
        </p:txBody>
      </p:sp>
    </p:spTree>
    <p:extLst>
      <p:ext uri="{BB962C8B-B14F-4D97-AF65-F5344CB8AC3E}">
        <p14:creationId xmlns:p14="http://schemas.microsoft.com/office/powerpoint/2010/main" val="162177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04D370B7-EAC4-44B0-A6AA-F555DA2EF37F}" type="slidenum">
              <a:rPr lang="en-US" altLang="en-US"/>
              <a:pPr/>
              <a:t>‹#›</a:t>
            </a:fld>
            <a:endParaRPr lang="en-US" altLang="en-US"/>
          </a:p>
        </p:txBody>
      </p:sp>
    </p:spTree>
    <p:extLst>
      <p:ext uri="{BB962C8B-B14F-4D97-AF65-F5344CB8AC3E}">
        <p14:creationId xmlns:p14="http://schemas.microsoft.com/office/powerpoint/2010/main" val="76466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2F0E4EA-1A5F-4FB8-A424-DB502277FF0D}" type="slidenum">
              <a:rPr lang="en-US" altLang="en-US"/>
              <a:pPr/>
              <a:t>‹#›</a:t>
            </a:fld>
            <a:endParaRPr lang="en-US" altLang="en-US"/>
          </a:p>
        </p:txBody>
      </p:sp>
    </p:spTree>
    <p:extLst>
      <p:ext uri="{BB962C8B-B14F-4D97-AF65-F5344CB8AC3E}">
        <p14:creationId xmlns:p14="http://schemas.microsoft.com/office/powerpoint/2010/main" val="1457333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183E7AB-A2E5-4820-AD1F-5CB92CB28800}" type="slidenum">
              <a:rPr lang="en-US" altLang="en-US"/>
              <a:pPr/>
              <a:t>‹#›</a:t>
            </a:fld>
            <a:endParaRPr lang="en-US" altLang="en-US"/>
          </a:p>
        </p:txBody>
      </p:sp>
    </p:spTree>
    <p:extLst>
      <p:ext uri="{BB962C8B-B14F-4D97-AF65-F5344CB8AC3E}">
        <p14:creationId xmlns:p14="http://schemas.microsoft.com/office/powerpoint/2010/main" val="377928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Freeform 2"/>
          <p:cNvSpPr>
            <a:spLocks/>
          </p:cNvSpPr>
          <p:nvPr/>
        </p:nvSpPr>
        <p:spPr bwMode="hidden">
          <a:xfrm>
            <a:off x="6627813" y="6429375"/>
            <a:ext cx="285750" cy="209550"/>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4275" name="Group 3"/>
          <p:cNvGrpSpPr>
            <a:grpSpLocks/>
          </p:cNvGrpSpPr>
          <p:nvPr/>
        </p:nvGrpSpPr>
        <p:grpSpPr bwMode="auto">
          <a:xfrm>
            <a:off x="3175" y="4267200"/>
            <a:ext cx="9140825" cy="2590800"/>
            <a:chOff x="2" y="2688"/>
            <a:chExt cx="5758" cy="1632"/>
          </a:xfrm>
        </p:grpSpPr>
        <p:sp>
          <p:nvSpPr>
            <p:cNvPr id="54276" name="Freeform 4"/>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Lst>
              <a:ahLst/>
              <a:cxnLst>
                <a:cxn ang="0">
                  <a:pos x="T0" y="T1"/>
                </a:cxn>
                <a:cxn ang="0">
                  <a:pos x="T2" y="T3"/>
                </a:cxn>
                <a:cxn ang="0">
                  <a:pos x="T4" y="T5"/>
                </a:cxn>
                <a:cxn ang="0">
                  <a:pos x="T6" y="T7"/>
                </a:cxn>
                <a:cxn ang="0">
                  <a:pos x="T8" y="T9"/>
                </a:cxn>
                <a:cxn ang="0">
                  <a:pos x="T10" y="T11"/>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4277" name="Group 5"/>
            <p:cNvGrpSpPr>
              <a:grpSpLocks/>
            </p:cNvGrpSpPr>
            <p:nvPr userDrawn="1"/>
          </p:nvGrpSpPr>
          <p:grpSpPr bwMode="auto">
            <a:xfrm>
              <a:off x="3528" y="3715"/>
              <a:ext cx="792" cy="521"/>
              <a:chOff x="3527" y="3715"/>
              <a:chExt cx="792" cy="521"/>
            </a:xfrm>
          </p:grpSpPr>
          <p:sp>
            <p:nvSpPr>
              <p:cNvPr id="54278"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9"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0"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1"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2"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3" name="Freeform 11"/>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84" name="Freeform 12"/>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85" name="Freeform 13"/>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86" name="Freeform 14"/>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87" name="Freeform 15"/>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88"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4289" name="Group 17"/>
            <p:cNvGrpSpPr>
              <a:grpSpLocks/>
            </p:cNvGrpSpPr>
            <p:nvPr userDrawn="1"/>
          </p:nvGrpSpPr>
          <p:grpSpPr bwMode="auto">
            <a:xfrm>
              <a:off x="1776" y="3631"/>
              <a:ext cx="1626" cy="683"/>
              <a:chOff x="1776" y="3631"/>
              <a:chExt cx="1626" cy="683"/>
            </a:xfrm>
          </p:grpSpPr>
          <p:sp>
            <p:nvSpPr>
              <p:cNvPr id="54290"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1"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2"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3"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4"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5"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6"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7"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8" name="Freeform 26"/>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99" name="Freeform 27"/>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00" name="Freeform 28"/>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01" name="Freeform 29"/>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02" name="Freeform 30"/>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03" name="Freeform 31"/>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04" name="Freeform 32"/>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05" name="Freeform 33"/>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06" name="Freeform 34"/>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07" name="Freeform 35"/>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4308" name="Group 36"/>
            <p:cNvGrpSpPr>
              <a:grpSpLocks/>
            </p:cNvGrpSpPr>
            <p:nvPr userDrawn="1"/>
          </p:nvGrpSpPr>
          <p:grpSpPr bwMode="auto">
            <a:xfrm>
              <a:off x="4128" y="3360"/>
              <a:ext cx="1351" cy="821"/>
              <a:chOff x="4128" y="3360"/>
              <a:chExt cx="1351" cy="821"/>
            </a:xfrm>
          </p:grpSpPr>
          <p:sp>
            <p:nvSpPr>
              <p:cNvPr id="54309" name="Freeform 37"/>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10" name="Freeform 38"/>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11" name="Freeform 39"/>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12" name="Freeform 40"/>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13" name="Freeform 41"/>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14" name="Freeform 42"/>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15" name="Freeform 43"/>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16" name="Freeform 44"/>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17" name="Freeform 45"/>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18" name="Freeform 46"/>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19" name="Freeform 47"/>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20"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1"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2"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3"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4"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5"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4326" name="Group 54"/>
            <p:cNvGrpSpPr>
              <a:grpSpLocks/>
            </p:cNvGrpSpPr>
            <p:nvPr userDrawn="1"/>
          </p:nvGrpSpPr>
          <p:grpSpPr bwMode="auto">
            <a:xfrm>
              <a:off x="5280" y="3024"/>
              <a:ext cx="425" cy="258"/>
              <a:chOff x="5280" y="3024"/>
              <a:chExt cx="425" cy="258"/>
            </a:xfrm>
          </p:grpSpPr>
          <p:sp>
            <p:nvSpPr>
              <p:cNvPr id="54327" name="Freeform 55"/>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28" name="Freeform 56"/>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29" name="Freeform 57"/>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30" name="Freeform 58"/>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31" name="Freeform 59"/>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32" name="Freeform 60"/>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33" name="Freeform 61"/>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4334" name="Group 62"/>
              <p:cNvGrpSpPr>
                <a:grpSpLocks/>
              </p:cNvGrpSpPr>
              <p:nvPr/>
            </p:nvGrpSpPr>
            <p:grpSpPr bwMode="auto">
              <a:xfrm>
                <a:off x="5381" y="3085"/>
                <a:ext cx="227" cy="132"/>
                <a:chOff x="5381" y="3085"/>
                <a:chExt cx="227" cy="132"/>
              </a:xfrm>
            </p:grpSpPr>
            <p:sp>
              <p:nvSpPr>
                <p:cNvPr id="54335"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6"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7"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8"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sp>
        <p:nvSpPr>
          <p:cNvPr id="54339" name="Rectangle 67"/>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n-US" altLang="en-US" smtClean="0"/>
              <a:t>Click to edit Master title style</a:t>
            </a:r>
          </a:p>
        </p:txBody>
      </p:sp>
      <p:sp>
        <p:nvSpPr>
          <p:cNvPr id="54340" name="Rectangle 68"/>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4341" name="Rectangle 69"/>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defRPr>
            </a:lvl1pPr>
          </a:lstStyle>
          <a:p>
            <a:endParaRPr lang="en-US" altLang="en-US"/>
          </a:p>
        </p:txBody>
      </p:sp>
      <p:sp>
        <p:nvSpPr>
          <p:cNvPr id="54342" name="Rectangle 70"/>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defRPr>
            </a:lvl1pPr>
          </a:lstStyle>
          <a:p>
            <a:endParaRPr lang="en-US" altLang="en-US"/>
          </a:p>
        </p:txBody>
      </p:sp>
      <p:sp>
        <p:nvSpPr>
          <p:cNvPr id="54343" name="Rectangle 71"/>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defRPr>
            </a:lvl1pPr>
          </a:lstStyle>
          <a:p>
            <a:fld id="{D2AB5F04-6EA6-4F58-BB42-3C5BAB20BCB3}"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iming>
    <p:tnLst>
      <p:par>
        <p:cTn id="1" dur="indefinite" restart="never" nodeType="tmRoot"/>
      </p:par>
    </p:tnLst>
  </p:timing>
  <p:txStyles>
    <p:title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fontAlgn="base">
        <a:spcBef>
          <a:spcPct val="20000"/>
        </a:spcBef>
        <a:spcAft>
          <a:spcPct val="0"/>
        </a:spcAft>
        <a:buClr>
          <a:schemeClr val="hlink"/>
        </a:buClr>
        <a:buSzPct val="80000"/>
        <a:buFont typeface="Wingdings" panose="05000000000000000000" pitchFamily="2" charset="2"/>
        <a:buChar char="Ø"/>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anose="05000000000000000000" pitchFamily="2" charset="2"/>
        <a:buChar char="l"/>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folHlink"/>
        </a:buClr>
        <a:buSzPct val="50000"/>
        <a:buFont typeface="Wingdings" panose="05000000000000000000" pitchFamily="2" charset="2"/>
        <a:buChar char="l"/>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sz="6600"/>
              <a:t>Infant Hearing Loss</a:t>
            </a:r>
          </a:p>
        </p:txBody>
      </p:sp>
      <p:sp>
        <p:nvSpPr>
          <p:cNvPr id="2051" name="Rectangle 3"/>
          <p:cNvSpPr>
            <a:spLocks noGrp="1" noChangeArrowheads="1"/>
          </p:cNvSpPr>
          <p:nvPr>
            <p:ph type="subTitle" idx="1"/>
          </p:nvPr>
        </p:nvSpPr>
        <p:spPr/>
        <p:txBody>
          <a:bodyPr/>
          <a:lstStyle/>
          <a:p>
            <a:pPr>
              <a:lnSpc>
                <a:spcPct val="80000"/>
              </a:lnSpc>
            </a:pPr>
            <a:r>
              <a:rPr lang="en-US" altLang="en-US" sz="2400"/>
              <a:t>Tyrell Hardtke</a:t>
            </a:r>
          </a:p>
          <a:p>
            <a:pPr>
              <a:lnSpc>
                <a:spcPct val="80000"/>
              </a:lnSpc>
            </a:pPr>
            <a:r>
              <a:rPr lang="en-US" altLang="en-US" sz="2400"/>
              <a:t>Cochlear Implants: The Complex Debate</a:t>
            </a:r>
          </a:p>
          <a:p>
            <a:pPr>
              <a:lnSpc>
                <a:spcPct val="80000"/>
              </a:lnSpc>
            </a:pPr>
            <a:r>
              <a:rPr lang="en-US" altLang="en-US" sz="2400"/>
              <a:t>CDC’s 2005 Science Ambassador Program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Essential Question:</a:t>
            </a:r>
          </a:p>
        </p:txBody>
      </p:sp>
      <p:sp>
        <p:nvSpPr>
          <p:cNvPr id="9219" name="Rectangle 3"/>
          <p:cNvSpPr>
            <a:spLocks noGrp="1" noChangeArrowheads="1"/>
          </p:cNvSpPr>
          <p:nvPr>
            <p:ph type="body" idx="1"/>
          </p:nvPr>
        </p:nvSpPr>
        <p:spPr/>
        <p:txBody>
          <a:bodyPr/>
          <a:lstStyle/>
          <a:p>
            <a:r>
              <a:rPr lang="en-US" altLang="en-US"/>
              <a:t>If you were hard of hearing, would you want a cochlear implant? Why or why not?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References</a:t>
            </a:r>
          </a:p>
        </p:txBody>
      </p:sp>
      <p:sp>
        <p:nvSpPr>
          <p:cNvPr id="22531" name="Rectangle 3"/>
          <p:cNvSpPr>
            <a:spLocks noGrp="1" noChangeArrowheads="1"/>
          </p:cNvSpPr>
          <p:nvPr>
            <p:ph type="body" idx="1"/>
          </p:nvPr>
        </p:nvSpPr>
        <p:spPr>
          <a:xfrm>
            <a:off x="457200" y="1371600"/>
            <a:ext cx="8229600" cy="5257800"/>
          </a:xfrm>
        </p:spPr>
        <p:txBody>
          <a:bodyPr/>
          <a:lstStyle/>
          <a:p>
            <a:pPr marL="609600" indent="-609600">
              <a:lnSpc>
                <a:spcPct val="90000"/>
              </a:lnSpc>
              <a:buFont typeface="Wingdings" panose="05000000000000000000" pitchFamily="2" charset="2"/>
              <a:buNone/>
            </a:pPr>
            <a:r>
              <a:rPr lang="en-US" altLang="en-US" sz="2400"/>
              <a:t>1. EHDI Science Ambassador Program Presentation</a:t>
            </a:r>
          </a:p>
          <a:p>
            <a:pPr marL="609600" indent="-609600">
              <a:lnSpc>
                <a:spcPct val="90000"/>
              </a:lnSpc>
              <a:buFont typeface="Wingdings" panose="05000000000000000000" pitchFamily="2" charset="2"/>
              <a:buNone/>
            </a:pPr>
            <a:r>
              <a:rPr lang="en-US" altLang="en-US" sz="2400"/>
              <a:t>    Biernath, K., Gaffney, M., and Victor, M. June 19, 2005.</a:t>
            </a:r>
          </a:p>
          <a:p>
            <a:pPr marL="609600" indent="-609600">
              <a:lnSpc>
                <a:spcPct val="90000"/>
              </a:lnSpc>
              <a:buFont typeface="Wingdings" panose="05000000000000000000" pitchFamily="2" charset="2"/>
              <a:buNone/>
            </a:pPr>
            <a:r>
              <a:rPr lang="en-US" altLang="en-US" sz="2400"/>
              <a:t>2. http://www.cdc.gov/ncbddd/ehdi/FAQ/questionsgeneral</a:t>
            </a:r>
          </a:p>
          <a:p>
            <a:pPr marL="609600" indent="-609600">
              <a:lnSpc>
                <a:spcPct val="90000"/>
              </a:lnSpc>
              <a:buFont typeface="Wingdings" panose="05000000000000000000" pitchFamily="2" charset="2"/>
              <a:buNone/>
            </a:pPr>
            <a:r>
              <a:rPr lang="en-US" altLang="en-US" sz="2400"/>
              <a:t>    HL.htm [6/22/05]</a:t>
            </a:r>
          </a:p>
          <a:p>
            <a:pPr marL="609600" indent="-609600">
              <a:lnSpc>
                <a:spcPct val="90000"/>
              </a:lnSpc>
              <a:buFont typeface="Wingdings" panose="05000000000000000000" pitchFamily="2" charset="2"/>
              <a:buNone/>
            </a:pPr>
            <a:r>
              <a:rPr lang="en-US" altLang="en-US" sz="2400"/>
              <a:t>3. http://www.nidcd.nih.gov/health/hearing/hearingaid.</a:t>
            </a:r>
          </a:p>
          <a:p>
            <a:pPr marL="609600" indent="-609600">
              <a:lnSpc>
                <a:spcPct val="90000"/>
              </a:lnSpc>
              <a:buFont typeface="Wingdings" panose="05000000000000000000" pitchFamily="2" charset="2"/>
              <a:buNone/>
            </a:pPr>
            <a:r>
              <a:rPr lang="en-US" altLang="en-US" sz="2400"/>
              <a:t>    asp#4 [8/11/05]</a:t>
            </a:r>
          </a:p>
          <a:p>
            <a:pPr marL="609600" indent="-609600">
              <a:lnSpc>
                <a:spcPct val="90000"/>
              </a:lnSpc>
              <a:buFont typeface="Wingdings" panose="05000000000000000000" pitchFamily="2" charset="2"/>
              <a:buNone/>
            </a:pPr>
            <a:r>
              <a:rPr lang="en-US" altLang="en-US" sz="2400"/>
              <a:t>4. http://www.asha.org/public/hearing/disorders/types.htm [8/6/05]</a:t>
            </a:r>
          </a:p>
          <a:p>
            <a:pPr marL="609600" indent="-609600">
              <a:lnSpc>
                <a:spcPct val="90000"/>
              </a:lnSpc>
              <a:buClr>
                <a:schemeClr val="tx1"/>
              </a:buClr>
              <a:buFont typeface="Wingdings" panose="05000000000000000000" pitchFamily="2" charset="2"/>
              <a:buNone/>
            </a:pPr>
            <a:r>
              <a:rPr lang="en-US" altLang="en-US" sz="2400"/>
              <a:t>5. http://www.asha.org/public/hearing/treatment/cochlear_</a:t>
            </a:r>
          </a:p>
          <a:p>
            <a:pPr marL="609600" indent="-609600">
              <a:lnSpc>
                <a:spcPct val="90000"/>
              </a:lnSpc>
              <a:buClr>
                <a:schemeClr val="tx1"/>
              </a:buClr>
              <a:buFont typeface="Wingdings" panose="05000000000000000000" pitchFamily="2" charset="2"/>
              <a:buNone/>
            </a:pPr>
            <a:r>
              <a:rPr lang="en-US" altLang="en-US" sz="2400"/>
              <a:t>    implant.htm [6/22/05]</a:t>
            </a:r>
          </a:p>
        </p:txBody>
      </p:sp>
      <p:sp>
        <p:nvSpPr>
          <p:cNvPr id="22532" name="Rectangle 4"/>
          <p:cNvSpPr>
            <a:spLocks noChangeArrowheads="1"/>
          </p:cNvSpPr>
          <p:nvPr/>
        </p:nvSpPr>
        <p:spPr bwMode="auto">
          <a:xfrm>
            <a:off x="457200" y="5334000"/>
            <a:ext cx="6496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400"/>
              <a:t>6. http://www.pbs.org/wnet/soundandfury/cultu</a:t>
            </a:r>
          </a:p>
          <a:p>
            <a:pPr eaLnBrk="1" hangingPunct="1"/>
            <a:r>
              <a:rPr lang="en-US" altLang="en-US" sz="2400"/>
              <a:t>    re/deafhistory.html [8/11/05]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Presentation Overview</a:t>
            </a:r>
          </a:p>
        </p:txBody>
      </p:sp>
      <p:sp>
        <p:nvSpPr>
          <p:cNvPr id="3075" name="Rectangle 3"/>
          <p:cNvSpPr>
            <a:spLocks noGrp="1" noChangeArrowheads="1"/>
          </p:cNvSpPr>
          <p:nvPr>
            <p:ph type="body" idx="1"/>
          </p:nvPr>
        </p:nvSpPr>
        <p:spPr/>
        <p:txBody>
          <a:bodyPr/>
          <a:lstStyle/>
          <a:p>
            <a:pPr marL="812800" indent="-812800">
              <a:lnSpc>
                <a:spcPct val="90000"/>
              </a:lnSpc>
              <a:buFontTx/>
              <a:buAutoNum type="romanUcPeriod"/>
            </a:pPr>
            <a:r>
              <a:rPr lang="en-US" altLang="en-US" sz="2800"/>
              <a:t>Facts about infant hearing loss</a:t>
            </a:r>
          </a:p>
          <a:p>
            <a:pPr marL="812800" indent="-812800">
              <a:lnSpc>
                <a:spcPct val="90000"/>
              </a:lnSpc>
              <a:buFontTx/>
              <a:buNone/>
            </a:pPr>
            <a:r>
              <a:rPr lang="en-US" altLang="en-US"/>
              <a:t>	</a:t>
            </a:r>
            <a:r>
              <a:rPr lang="en-US" altLang="en-US" sz="2000"/>
              <a:t>A.  Prevalence</a:t>
            </a:r>
          </a:p>
          <a:p>
            <a:pPr marL="812800" indent="-812800">
              <a:lnSpc>
                <a:spcPct val="90000"/>
              </a:lnSpc>
              <a:buFontTx/>
              <a:buNone/>
            </a:pPr>
            <a:r>
              <a:rPr lang="en-US" altLang="en-US" sz="2000"/>
              <a:t>	B.  Causes: Genetic, Non-Genetic, and      </a:t>
            </a:r>
          </a:p>
          <a:p>
            <a:pPr marL="812800" indent="-812800">
              <a:lnSpc>
                <a:spcPct val="90000"/>
              </a:lnSpc>
              <a:buFontTx/>
              <a:buNone/>
            </a:pPr>
            <a:r>
              <a:rPr lang="en-US" altLang="en-US" sz="2000"/>
              <a:t>                 Unknown </a:t>
            </a:r>
          </a:p>
          <a:p>
            <a:pPr marL="812800" indent="-812800">
              <a:lnSpc>
                <a:spcPct val="90000"/>
              </a:lnSpc>
              <a:buFontTx/>
              <a:buNone/>
            </a:pPr>
            <a:r>
              <a:rPr lang="en-US" altLang="en-US" sz="2800"/>
              <a:t>II.	Interventions and treatments for infant hearing loss</a:t>
            </a:r>
          </a:p>
          <a:p>
            <a:pPr marL="812800" indent="-812800">
              <a:lnSpc>
                <a:spcPct val="90000"/>
              </a:lnSpc>
              <a:buFont typeface="Wingdings" panose="05000000000000000000" pitchFamily="2" charset="2"/>
              <a:buNone/>
            </a:pPr>
            <a:r>
              <a:rPr lang="en-US" altLang="en-US" sz="2800"/>
              <a:t>III.	Debate over cochlear implants</a:t>
            </a:r>
          </a:p>
          <a:p>
            <a:pPr marL="812800" indent="-812800">
              <a:lnSpc>
                <a:spcPct val="90000"/>
              </a:lnSpc>
              <a:buFont typeface="Wingdings" panose="05000000000000000000" pitchFamily="2" charset="2"/>
              <a:buNone/>
            </a:pPr>
            <a:r>
              <a:rPr lang="en-US" altLang="en-US"/>
              <a:t>	</a:t>
            </a:r>
            <a:r>
              <a:rPr lang="en-US" altLang="en-US" sz="2000"/>
              <a:t>A. Background Information</a:t>
            </a:r>
          </a:p>
          <a:p>
            <a:pPr marL="812800" indent="-812800">
              <a:lnSpc>
                <a:spcPct val="90000"/>
              </a:lnSpc>
              <a:buFont typeface="Wingdings" panose="05000000000000000000" pitchFamily="2" charset="2"/>
              <a:buNone/>
            </a:pPr>
            <a:r>
              <a:rPr lang="en-US" altLang="en-US" sz="2000"/>
              <a:t>	B. Learning About the Deaf Community</a:t>
            </a:r>
          </a:p>
          <a:p>
            <a:pPr marL="812800" indent="-812800">
              <a:lnSpc>
                <a:spcPct val="90000"/>
              </a:lnSpc>
              <a:buFont typeface="Wingdings" panose="05000000000000000000" pitchFamily="2" charset="2"/>
              <a:buNone/>
            </a:pPr>
            <a:r>
              <a:rPr lang="en-US" altLang="en-US" sz="2800"/>
              <a:t>IV. 	Essential question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sz="4000"/>
              <a:t>Learning About Infant Hearing Loss</a:t>
            </a:r>
          </a:p>
        </p:txBody>
      </p:sp>
      <p:sp>
        <p:nvSpPr>
          <p:cNvPr id="4099" name="Rectangle 3"/>
          <p:cNvSpPr>
            <a:spLocks noGrp="1" noChangeArrowheads="1"/>
          </p:cNvSpPr>
          <p:nvPr>
            <p:ph type="body" idx="1"/>
          </p:nvPr>
        </p:nvSpPr>
        <p:spPr/>
        <p:txBody>
          <a:bodyPr/>
          <a:lstStyle/>
          <a:p>
            <a:r>
              <a:rPr lang="en-US" altLang="en-US"/>
              <a:t>Every year, about 12,000 babies are born with hearing loss</a:t>
            </a:r>
          </a:p>
          <a:p>
            <a:r>
              <a:rPr lang="en-US" altLang="en-US"/>
              <a:t>Causes:</a:t>
            </a:r>
          </a:p>
          <a:p>
            <a:pPr>
              <a:buFont typeface="Wingdings" panose="05000000000000000000" pitchFamily="2" charset="2"/>
              <a:buNone/>
            </a:pPr>
            <a:r>
              <a:rPr lang="en-US" altLang="en-US"/>
              <a:t>	 1/3 genetic</a:t>
            </a:r>
          </a:p>
          <a:p>
            <a:pPr>
              <a:buFont typeface="Wingdings" panose="05000000000000000000" pitchFamily="2" charset="2"/>
              <a:buNone/>
            </a:pPr>
            <a:r>
              <a:rPr lang="en-US" altLang="en-US"/>
              <a:t>	 1/3 non-genetic</a:t>
            </a:r>
          </a:p>
          <a:p>
            <a:pPr>
              <a:buFont typeface="Wingdings" panose="05000000000000000000" pitchFamily="2" charset="2"/>
              <a:buNone/>
            </a:pPr>
            <a:r>
              <a:rPr lang="en-US" altLang="en-US"/>
              <a:t>    1/3 unknown</a:t>
            </a:r>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Genetic Causes</a:t>
            </a:r>
          </a:p>
        </p:txBody>
      </p:sp>
      <p:sp>
        <p:nvSpPr>
          <p:cNvPr id="5123" name="Rectangle 3"/>
          <p:cNvSpPr>
            <a:spLocks noGrp="1" noChangeArrowheads="1"/>
          </p:cNvSpPr>
          <p:nvPr>
            <p:ph type="body" idx="1"/>
          </p:nvPr>
        </p:nvSpPr>
        <p:spPr/>
        <p:txBody>
          <a:bodyPr/>
          <a:lstStyle/>
          <a:p>
            <a:r>
              <a:rPr lang="en-US" altLang="en-US"/>
              <a:t>Gene is inherited from a parent</a:t>
            </a:r>
          </a:p>
          <a:p>
            <a:r>
              <a:rPr lang="en-US" altLang="en-US"/>
              <a:t>400 kinds have been identified!</a:t>
            </a:r>
          </a:p>
          <a:p>
            <a:r>
              <a:rPr lang="en-US" altLang="en-US"/>
              <a:t>Syndromic or non-syndromic</a:t>
            </a:r>
          </a:p>
          <a:p>
            <a:pPr lvl="1">
              <a:buFont typeface="Wingdings" panose="05000000000000000000" pitchFamily="2" charset="2"/>
              <a:buNone/>
            </a:pPr>
            <a:r>
              <a:rPr lang="en-US" altLang="en-US"/>
              <a:t>Examples:</a:t>
            </a:r>
          </a:p>
          <a:p>
            <a:pPr lvl="1"/>
            <a:r>
              <a:rPr lang="en-US" altLang="en-US" sz="3200"/>
              <a:t>Usher’s Syndrome</a:t>
            </a:r>
          </a:p>
          <a:p>
            <a:pPr lvl="1"/>
            <a:r>
              <a:rPr lang="en-US" altLang="en-US" sz="3200"/>
              <a:t>CX26 gene mutation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z="4000"/>
              <a:t>Non-Genetic and Unknown Causes</a:t>
            </a:r>
          </a:p>
        </p:txBody>
      </p:sp>
      <p:sp>
        <p:nvSpPr>
          <p:cNvPr id="6147"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en-US" altLang="en-US" sz="3600"/>
              <a:t>Non-Genetic:</a:t>
            </a:r>
          </a:p>
          <a:p>
            <a:pPr>
              <a:lnSpc>
                <a:spcPct val="80000"/>
              </a:lnSpc>
            </a:pPr>
            <a:r>
              <a:rPr lang="en-US" altLang="en-US" sz="2800"/>
              <a:t>Trauma before or during birth</a:t>
            </a:r>
          </a:p>
          <a:p>
            <a:pPr>
              <a:lnSpc>
                <a:spcPct val="80000"/>
              </a:lnSpc>
            </a:pPr>
            <a:r>
              <a:rPr lang="en-US" altLang="en-US" sz="2800"/>
              <a:t>Low birth weight</a:t>
            </a:r>
          </a:p>
          <a:p>
            <a:pPr>
              <a:lnSpc>
                <a:spcPct val="80000"/>
              </a:lnSpc>
            </a:pPr>
            <a:r>
              <a:rPr lang="en-US" altLang="en-US" sz="2800"/>
              <a:t>Bacterial and viral infections (e.g., meningitis)</a:t>
            </a:r>
          </a:p>
          <a:p>
            <a:pPr>
              <a:lnSpc>
                <a:spcPct val="80000"/>
              </a:lnSpc>
              <a:buFont typeface="Wingdings" panose="05000000000000000000" pitchFamily="2" charset="2"/>
              <a:buNone/>
            </a:pPr>
            <a:endParaRPr lang="en-US" altLang="en-US" sz="2800"/>
          </a:p>
          <a:p>
            <a:pPr>
              <a:lnSpc>
                <a:spcPct val="80000"/>
              </a:lnSpc>
              <a:buFont typeface="Wingdings" panose="05000000000000000000" pitchFamily="2" charset="2"/>
              <a:buNone/>
            </a:pPr>
            <a:r>
              <a:rPr lang="en-US" altLang="en-US" sz="3600"/>
              <a:t>Unknown</a:t>
            </a:r>
            <a:r>
              <a:rPr lang="en-US" altLang="en-US" sz="3600" b="1"/>
              <a:t>:</a:t>
            </a:r>
          </a:p>
          <a:p>
            <a:pPr>
              <a:lnSpc>
                <a:spcPct val="80000"/>
              </a:lnSpc>
            </a:pPr>
            <a:r>
              <a:rPr lang="en-US" altLang="en-US" sz="2800"/>
              <a:t>Research is under way to reduce number of unknown causes</a:t>
            </a:r>
          </a:p>
          <a:p>
            <a:pPr>
              <a:lnSpc>
                <a:spcPct val="80000"/>
              </a:lnSpc>
            </a:pPr>
            <a:r>
              <a:rPr lang="en-US" altLang="en-US" sz="2800"/>
              <a:t>Scientists think half are genetic and half are non-genetic</a:t>
            </a:r>
          </a:p>
          <a:p>
            <a:pPr>
              <a:lnSpc>
                <a:spcPct val="80000"/>
              </a:lnSpc>
            </a:pPr>
            <a:endParaRPr lang="en-US" altLang="en-US" sz="2800"/>
          </a:p>
          <a:p>
            <a:pPr>
              <a:lnSpc>
                <a:spcPct val="80000"/>
              </a:lnSpc>
              <a:buFont typeface="Wingdings" panose="05000000000000000000" pitchFamily="2" charset="2"/>
              <a:buNone/>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z="4000"/>
              <a:t>Interventions and Treatments for Infant Hearing Loss</a:t>
            </a:r>
          </a:p>
        </p:txBody>
      </p:sp>
      <p:sp>
        <p:nvSpPr>
          <p:cNvPr id="7171" name="Rectangle 3"/>
          <p:cNvSpPr>
            <a:spLocks noGrp="1" noChangeArrowheads="1"/>
          </p:cNvSpPr>
          <p:nvPr>
            <p:ph type="body" idx="1"/>
          </p:nvPr>
        </p:nvSpPr>
        <p:spPr/>
        <p:txBody>
          <a:bodyPr/>
          <a:lstStyle/>
          <a:p>
            <a:r>
              <a:rPr lang="en-US" altLang="en-US"/>
              <a:t>Assistive technology</a:t>
            </a:r>
          </a:p>
          <a:p>
            <a:pPr lvl="1"/>
            <a:r>
              <a:rPr lang="en-US" altLang="en-US"/>
              <a:t>Cochlear implants</a:t>
            </a:r>
          </a:p>
          <a:p>
            <a:pPr lvl="1"/>
            <a:r>
              <a:rPr lang="en-US" altLang="en-US"/>
              <a:t>Hearing aids</a:t>
            </a:r>
          </a:p>
          <a:p>
            <a:r>
              <a:rPr lang="en-US" altLang="en-US"/>
              <a:t>Surgery and medications</a:t>
            </a:r>
          </a:p>
          <a:p>
            <a:r>
              <a:rPr lang="en-US" altLang="en-US"/>
              <a:t>Family support systems</a:t>
            </a:r>
          </a:p>
          <a:p>
            <a:pPr lvl="1"/>
            <a:r>
              <a:rPr lang="en-US" altLang="en-US"/>
              <a:t>Professional staff</a:t>
            </a:r>
          </a:p>
          <a:p>
            <a:r>
              <a:rPr lang="en-US" altLang="en-US"/>
              <a:t>Communication and language options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Cochlear Implants</a:t>
            </a:r>
          </a:p>
        </p:txBody>
      </p:sp>
      <p:sp>
        <p:nvSpPr>
          <p:cNvPr id="29699" name="Rectangle 3"/>
          <p:cNvSpPr>
            <a:spLocks noGrp="1" noChangeArrowheads="1"/>
          </p:cNvSpPr>
          <p:nvPr>
            <p:ph type="body" idx="1"/>
          </p:nvPr>
        </p:nvSpPr>
        <p:spPr/>
        <p:txBody>
          <a:bodyPr/>
          <a:lstStyle/>
          <a:p>
            <a:pPr>
              <a:lnSpc>
                <a:spcPct val="90000"/>
              </a:lnSpc>
            </a:pPr>
            <a:r>
              <a:rPr lang="en-US" altLang="en-US" sz="2800"/>
              <a:t>What is it?</a:t>
            </a:r>
          </a:p>
          <a:p>
            <a:pPr>
              <a:lnSpc>
                <a:spcPct val="90000"/>
              </a:lnSpc>
            </a:pPr>
            <a:r>
              <a:rPr lang="en-US" altLang="en-US" sz="2800"/>
              <a:t>How does it work?</a:t>
            </a:r>
          </a:p>
          <a:p>
            <a:pPr>
              <a:lnSpc>
                <a:spcPct val="90000"/>
              </a:lnSpc>
            </a:pPr>
            <a:r>
              <a:rPr lang="en-US" altLang="en-US" sz="2800"/>
              <a:t>What does it look like?</a:t>
            </a:r>
          </a:p>
          <a:p>
            <a:pPr>
              <a:lnSpc>
                <a:spcPct val="90000"/>
              </a:lnSpc>
            </a:pPr>
            <a:endParaRPr lang="en-US" altLang="en-US" sz="2800"/>
          </a:p>
          <a:p>
            <a:pPr>
              <a:lnSpc>
                <a:spcPct val="90000"/>
              </a:lnSpc>
            </a:pPr>
            <a:endParaRPr lang="en-US" altLang="en-US" sz="2800"/>
          </a:p>
          <a:p>
            <a:pPr>
              <a:lnSpc>
                <a:spcPct val="90000"/>
              </a:lnSpc>
            </a:pPr>
            <a:endParaRPr lang="en-US" altLang="en-US"/>
          </a:p>
          <a:p>
            <a:pPr>
              <a:lnSpc>
                <a:spcPct val="90000"/>
              </a:lnSpc>
            </a:pPr>
            <a:endParaRPr lang="en-US" altLang="en-US" sz="2800"/>
          </a:p>
          <a:p>
            <a:pPr>
              <a:lnSpc>
                <a:spcPct val="90000"/>
              </a:lnSpc>
            </a:pPr>
            <a:endParaRPr lang="en-US" altLang="en-US" sz="2800"/>
          </a:p>
          <a:p>
            <a:pPr>
              <a:lnSpc>
                <a:spcPct val="90000"/>
              </a:lnSpc>
            </a:pPr>
            <a:r>
              <a:rPr lang="en-US" altLang="en-US" sz="2800"/>
              <a:t>How well can an implant recipient actually hear?</a:t>
            </a:r>
          </a:p>
        </p:txBody>
      </p:sp>
      <p:pic>
        <p:nvPicPr>
          <p:cNvPr id="29701" name="Picture 5" descr="girl with cochlear im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200400"/>
            <a:ext cx="2438400" cy="2016125"/>
          </a:xfrm>
          <a:prstGeom prst="rect">
            <a:avLst/>
          </a:prstGeom>
          <a:noFill/>
          <a:extLst>
            <a:ext uri="{909E8E84-426E-40DD-AFC4-6F175D3DCCD1}">
              <a14:hiddenFill xmlns:a14="http://schemas.microsoft.com/office/drawing/2010/main">
                <a:solidFill>
                  <a:srgbClr val="FFFFFF"/>
                </a:solidFill>
              </a14:hiddenFill>
            </a:ext>
          </a:extLst>
        </p:spPr>
      </p:pic>
      <p:pic>
        <p:nvPicPr>
          <p:cNvPr id="29705" name="Picture 9" descr="FDA_CochlearImpla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160713"/>
            <a:ext cx="2514600" cy="20780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Cochlear Implants: The Debate</a:t>
            </a:r>
          </a:p>
        </p:txBody>
      </p:sp>
      <p:sp>
        <p:nvSpPr>
          <p:cNvPr id="8195" name="Rectangle 3"/>
          <p:cNvSpPr>
            <a:spLocks noGrp="1" noChangeArrowheads="1"/>
          </p:cNvSpPr>
          <p:nvPr>
            <p:ph type="body" idx="1"/>
          </p:nvPr>
        </p:nvSpPr>
        <p:spPr>
          <a:ln>
            <a:solidFill>
              <a:schemeClr val="tx1"/>
            </a:solidFill>
            <a:miter lim="800000"/>
            <a:headEnd/>
            <a:tailEnd/>
          </a:ln>
        </p:spPr>
        <p:txBody>
          <a:bodyPr/>
          <a:lstStyle/>
          <a:p>
            <a:r>
              <a:rPr lang="en-US" altLang="en-US"/>
              <a:t>Access to hearing world vs. identity within Deaf culture (social and psychological)</a:t>
            </a:r>
          </a:p>
          <a:p>
            <a:r>
              <a:rPr lang="en-US" altLang="en-US"/>
              <a:t>Medical ethics</a:t>
            </a:r>
          </a:p>
          <a:p>
            <a:pPr lvl="1"/>
            <a:r>
              <a:rPr lang="en-US" altLang="en-US"/>
              <a:t>Actual effectiveness</a:t>
            </a:r>
          </a:p>
          <a:p>
            <a:pPr lvl="1"/>
            <a:r>
              <a:rPr lang="en-US" altLang="en-US"/>
              <a:t>Not maximizing ability to perceive sounds</a:t>
            </a:r>
          </a:p>
          <a:p>
            <a:pPr lvl="1"/>
            <a:r>
              <a:rPr lang="en-US" altLang="en-US"/>
              <a:t>Cognitive development associated with the choice of language</a:t>
            </a:r>
          </a:p>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The Deaf Community</a:t>
            </a:r>
          </a:p>
        </p:txBody>
      </p:sp>
      <p:sp>
        <p:nvSpPr>
          <p:cNvPr id="28675" name="Rectangle 3"/>
          <p:cNvSpPr>
            <a:spLocks noGrp="1" noChangeArrowheads="1"/>
          </p:cNvSpPr>
          <p:nvPr>
            <p:ph type="body" sz="half" idx="1"/>
          </p:nvPr>
        </p:nvSpPr>
        <p:spPr/>
        <p:txBody>
          <a:bodyPr/>
          <a:lstStyle/>
          <a:p>
            <a:r>
              <a:rPr lang="en-US" altLang="en-US" sz="2800"/>
              <a:t>Supportive, strong community </a:t>
            </a:r>
          </a:p>
          <a:p>
            <a:pPr lvl="1"/>
            <a:r>
              <a:rPr lang="en-US" altLang="en-US" sz="2400"/>
              <a:t>Does not view hearing loss as a disability</a:t>
            </a:r>
          </a:p>
          <a:p>
            <a:r>
              <a:rPr lang="en-US" altLang="en-US" sz="2800"/>
              <a:t>Rich history and language (e.g., ASL)</a:t>
            </a:r>
          </a:p>
          <a:p>
            <a:r>
              <a:rPr lang="en-US" altLang="en-US" sz="2800"/>
              <a:t>Children with cochlear implants may have limited access to the Deaf community</a:t>
            </a:r>
          </a:p>
        </p:txBody>
      </p:sp>
      <p:pic>
        <p:nvPicPr>
          <p:cNvPr id="28677" name="Picture 5" descr="ASL exapmple of Are you going to the restaurant?"/>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648200" y="1860550"/>
            <a:ext cx="4038600" cy="1665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8680" name="Picture 8" descr="ASL exapmple of Are you going to the restaurant?"/>
          <p:cNvPicPr>
            <a:picLocks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4648200" y="4198938"/>
            <a:ext cx="4038600" cy="1665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theme/theme1.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Ripple</Template>
  <TotalTime>940</TotalTime>
  <Words>1692</Words>
  <Application>Microsoft Office PowerPoint</Application>
  <PresentationFormat>On-screen Show (4:3)</PresentationFormat>
  <Paragraphs>103</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Wingdings</vt:lpstr>
      <vt:lpstr>Ripple</vt:lpstr>
      <vt:lpstr>Infant Hearing Loss</vt:lpstr>
      <vt:lpstr>Presentation Overview</vt:lpstr>
      <vt:lpstr>Learning About Infant Hearing Loss</vt:lpstr>
      <vt:lpstr>Genetic Causes</vt:lpstr>
      <vt:lpstr>Non-Genetic and Unknown Causes</vt:lpstr>
      <vt:lpstr>Interventions and Treatments for Infant Hearing Loss</vt:lpstr>
      <vt:lpstr>Cochlear Implants</vt:lpstr>
      <vt:lpstr>Cochlear Implants: The Debate</vt:lpstr>
      <vt:lpstr>The Deaf Community</vt:lpstr>
      <vt:lpstr>Essential Question:</vt:lpstr>
      <vt:lpstr>References</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Cochlear Implants</dc:title>
  <dc:creator>Tyrell Coates</dc:creator>
  <cp:lastModifiedBy>Triplett, Deyon (CDC/OID/NCEZID) (CTR)</cp:lastModifiedBy>
  <cp:revision>60</cp:revision>
  <dcterms:created xsi:type="dcterms:W3CDTF">2005-06-15T19:00:03Z</dcterms:created>
  <dcterms:modified xsi:type="dcterms:W3CDTF">2015-12-01T15:25:52Z</dcterms:modified>
</cp:coreProperties>
</file>