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handoutMasterIdLst>
    <p:handoutMasterId r:id="rId57"/>
  </p:handoutMasterIdLst>
  <p:sldIdLst>
    <p:sldId id="256" r:id="rId2"/>
    <p:sldId id="349" r:id="rId3"/>
    <p:sldId id="257" r:id="rId4"/>
    <p:sldId id="260" r:id="rId5"/>
    <p:sldId id="351" r:id="rId6"/>
    <p:sldId id="261" r:id="rId7"/>
    <p:sldId id="318" r:id="rId8"/>
    <p:sldId id="265" r:id="rId9"/>
    <p:sldId id="352" r:id="rId10"/>
    <p:sldId id="319" r:id="rId11"/>
    <p:sldId id="320" r:id="rId12"/>
    <p:sldId id="321" r:id="rId13"/>
    <p:sldId id="362" r:id="rId14"/>
    <p:sldId id="359" r:id="rId15"/>
    <p:sldId id="322" r:id="rId16"/>
    <p:sldId id="360" r:id="rId17"/>
    <p:sldId id="324" r:id="rId18"/>
    <p:sldId id="323" r:id="rId19"/>
    <p:sldId id="376" r:id="rId20"/>
    <p:sldId id="373" r:id="rId21"/>
    <p:sldId id="363" r:id="rId22"/>
    <p:sldId id="274" r:id="rId23"/>
    <p:sldId id="307" r:id="rId24"/>
    <p:sldId id="354" r:id="rId25"/>
    <p:sldId id="355" r:id="rId26"/>
    <p:sldId id="356" r:id="rId27"/>
    <p:sldId id="358" r:id="rId28"/>
    <p:sldId id="364" r:id="rId29"/>
    <p:sldId id="329" r:id="rId30"/>
    <p:sldId id="331" r:id="rId31"/>
    <p:sldId id="332" r:id="rId32"/>
    <p:sldId id="310" r:id="rId33"/>
    <p:sldId id="334" r:id="rId34"/>
    <p:sldId id="337" r:id="rId35"/>
    <p:sldId id="311" r:id="rId36"/>
    <p:sldId id="365" r:id="rId37"/>
    <p:sldId id="295" r:id="rId38"/>
    <p:sldId id="316" r:id="rId39"/>
    <p:sldId id="315" r:id="rId40"/>
    <p:sldId id="371" r:id="rId41"/>
    <p:sldId id="370" r:id="rId42"/>
    <p:sldId id="378" r:id="rId43"/>
    <p:sldId id="369" r:id="rId44"/>
    <p:sldId id="366" r:id="rId45"/>
    <p:sldId id="340" r:id="rId46"/>
    <p:sldId id="341" r:id="rId47"/>
    <p:sldId id="367" r:id="rId48"/>
    <p:sldId id="374" r:id="rId49"/>
    <p:sldId id="342" r:id="rId50"/>
    <p:sldId id="368" r:id="rId51"/>
    <p:sldId id="343" r:id="rId52"/>
    <p:sldId id="344" r:id="rId53"/>
    <p:sldId id="375" r:id="rId54"/>
    <p:sldId id="345" r:id="rId55"/>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Lutfy, Caitlyn (CDC/OID/NCEZID)" initials="LC(" lastIdx="57" clrIdx="6">
    <p:extLst>
      <p:ext uri="{19B8F6BF-5375-455C-9EA6-DF929625EA0E}">
        <p15:presenceInfo xmlns:p15="http://schemas.microsoft.com/office/powerpoint/2012/main" userId="S-1-5-21-1207783550-2075000910-922709458-353274" providerId="AD"/>
      </p:ext>
    </p:extLst>
  </p:cmAuthor>
  <p:cmAuthor id="1" name="Lahmon, Teri (CDC/OD/OADC) (CTR)" initials="LT((" lastIdx="2" clrIdx="0">
    <p:extLst/>
  </p:cmAuthor>
  <p:cmAuthor id="8" name="Laura Smith" initials="LAS" lastIdx="17" clrIdx="7">
    <p:extLst>
      <p:ext uri="{19B8F6BF-5375-455C-9EA6-DF929625EA0E}">
        <p15:presenceInfo xmlns:p15="http://schemas.microsoft.com/office/powerpoint/2012/main" userId="Laura Smith" providerId="None"/>
      </p:ext>
    </p:extLst>
  </p:cmAuthor>
  <p:cmAuthor id="2" name="Carter, Victoria M. (CDC/OID/NCIRD) (CTR)" initials="CVM((" lastIdx="5" clrIdx="1">
    <p:extLst>
      <p:ext uri="{19B8F6BF-5375-455C-9EA6-DF929625EA0E}">
        <p15:presenceInfo xmlns:p15="http://schemas.microsoft.com/office/powerpoint/2012/main" userId="S-1-5-21-1207783550-2075000910-922709458-435873" providerId="AD"/>
      </p:ext>
    </p:extLst>
  </p:cmAuthor>
  <p:cmAuthor id="9" name="Novi, Meaghan (CDC/OPHPR/OD) (CTR)" initials="NM((" lastIdx="12" clrIdx="8">
    <p:extLst>
      <p:ext uri="{19B8F6BF-5375-455C-9EA6-DF929625EA0E}">
        <p15:presenceInfo xmlns:p15="http://schemas.microsoft.com/office/powerpoint/2012/main" userId="S-1-5-21-1207783550-2075000910-922709458-516850" providerId="AD"/>
      </p:ext>
    </p:extLst>
  </p:cmAuthor>
  <p:cmAuthor id="3" name="Pazol, Karen (CDC/ONDIEH/NCCDPHP)" initials="PK(" lastIdx="38" clrIdx="2">
    <p:extLst>
      <p:ext uri="{19B8F6BF-5375-455C-9EA6-DF929625EA0E}">
        <p15:presenceInfo xmlns:p15="http://schemas.microsoft.com/office/powerpoint/2012/main" userId="S-1-5-21-1207783550-2075000910-922709458-240358" providerId="AD"/>
      </p:ext>
    </p:extLst>
  </p:cmAuthor>
  <p:cmAuthor id="4" name="Bridges, Carolyn (CDC/OID/NCIRD)" initials="BC(" lastIdx="47" clrIdx="3">
    <p:extLst>
      <p:ext uri="{19B8F6BF-5375-455C-9EA6-DF929625EA0E}">
        <p15:presenceInfo xmlns:p15="http://schemas.microsoft.com/office/powerpoint/2012/main" userId="S-1-5-21-1207783550-2075000910-922709458-192387" providerId="AD"/>
      </p:ext>
    </p:extLst>
  </p:cmAuthor>
  <p:cmAuthor id="5" name="Bertolli, Jeanne (CDC/OID/NCHHSTP)" initials="BJ(" lastIdx="156" clrIdx="4"/>
  <p:cmAuthor id="6" name="Young, Cathy (CDC/OID/NCEZID)" initials="YC(" lastIdx="16" clrIdx="5">
    <p:extLst>
      <p:ext uri="{19B8F6BF-5375-455C-9EA6-DF929625EA0E}">
        <p15:presenceInfo xmlns:p15="http://schemas.microsoft.com/office/powerpoint/2012/main" userId="S-1-5-21-1207783550-2075000910-922709458-1932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55C"/>
    <a:srgbClr val="E0F3F8"/>
    <a:srgbClr val="EAE6E2"/>
    <a:srgbClr val="DEF0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5" autoAdjust="0"/>
    <p:restoredTop sz="61132" autoAdjust="0"/>
  </p:normalViewPr>
  <p:slideViewPr>
    <p:cSldViewPr snapToGrid="0" snapToObjects="1">
      <p:cViewPr varScale="1">
        <p:scale>
          <a:sx n="93" d="100"/>
          <a:sy n="93" d="100"/>
        </p:scale>
        <p:origin x="1962" y="78"/>
      </p:cViewPr>
      <p:guideLst>
        <p:guide orient="horz" pos="1620"/>
        <p:guide pos="2880"/>
      </p:guideLst>
    </p:cSldViewPr>
  </p:slideViewPr>
  <p:outlineViewPr>
    <p:cViewPr>
      <p:scale>
        <a:sx n="33" d="100"/>
        <a:sy n="33" d="100"/>
      </p:scale>
      <p:origin x="0" y="-48426"/>
    </p:cViewPr>
  </p:outlineViewPr>
  <p:notesTextViewPr>
    <p:cViewPr>
      <p:scale>
        <a:sx n="3" d="2"/>
        <a:sy n="3" d="2"/>
      </p:scale>
      <p:origin x="0" y="0"/>
    </p:cViewPr>
  </p:notesTextViewPr>
  <p:sorterViewPr>
    <p:cViewPr varScale="1">
      <p:scale>
        <a:sx n="1" d="1"/>
        <a:sy n="1" d="1"/>
      </p:scale>
      <p:origin x="0" y="-5130"/>
    </p:cViewPr>
  </p:sorterViewPr>
  <p:notesViewPr>
    <p:cSldViewPr snapToGrid="0" snapToObjects="1">
      <p:cViewPr varScale="1">
        <p:scale>
          <a:sx n="84" d="100"/>
          <a:sy n="84" d="100"/>
        </p:scale>
        <p:origin x="22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A922F55-74BB-7246-8D14-BF90FA8E52D3}" type="datetimeFigureOut">
              <a:rPr lang="en-US" smtClean="0"/>
              <a:t>5/22/2018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5351641-E090-9242-9EA8-47F6DFEA0B70}" type="slidenum">
              <a:rPr lang="en-US" smtClean="0"/>
              <a:t>‹#›</a:t>
            </a:fld>
            <a:endParaRPr lang="en-US" dirty="0"/>
          </a:p>
        </p:txBody>
      </p:sp>
    </p:spTree>
    <p:extLst>
      <p:ext uri="{BB962C8B-B14F-4D97-AF65-F5344CB8AC3E}">
        <p14:creationId xmlns:p14="http://schemas.microsoft.com/office/powerpoint/2010/main" val="32592499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C12C3C9-BCC8-2A45-9600-9D37E010FCC1}" type="datetimeFigureOut">
              <a:rPr lang="en-US" smtClean="0"/>
              <a:t>5/22/2018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36616B6-223B-D342-8ABD-3E59DD8B7D58}" type="slidenum">
              <a:rPr lang="en-US" smtClean="0"/>
              <a:t>‹#›</a:t>
            </a:fld>
            <a:endParaRPr lang="en-US" dirty="0"/>
          </a:p>
        </p:txBody>
      </p:sp>
    </p:spTree>
    <p:extLst>
      <p:ext uri="{BB962C8B-B14F-4D97-AF65-F5344CB8AC3E}">
        <p14:creationId xmlns:p14="http://schemas.microsoft.com/office/powerpoint/2010/main" val="13876289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cdc.gov/zika/hc-providers/registry.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cdc.gov/zika/intheus/florida-update.html"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www.cdc.gov/zika/intheus/texas-update.html"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aseline="0" dirty="0" smtClean="0"/>
              <a:t>Content of these slides comes from CDC’s Zika Virus Disease Key Messages (http://www.cdc.gov/zika/pdfs/zika-key-messages.pdf). Supplemental talking points are provided in the notes section throughout this presentation. </a:t>
            </a:r>
            <a:endParaRPr lang="en-US" sz="900" dirty="0"/>
          </a:p>
        </p:txBody>
      </p:sp>
      <p:sp>
        <p:nvSpPr>
          <p:cNvPr id="4" name="Slide Number Placeholder 3"/>
          <p:cNvSpPr>
            <a:spLocks noGrp="1"/>
          </p:cNvSpPr>
          <p:nvPr>
            <p:ph type="sldNum" sz="quarter" idx="10"/>
          </p:nvPr>
        </p:nvSpPr>
        <p:spPr/>
        <p:txBody>
          <a:bodyPr/>
          <a:lstStyle/>
          <a:p>
            <a:fld id="{336616B6-223B-D342-8ABD-3E59DD8B7D58}" type="slidenum">
              <a:rPr lang="en-US" smtClean="0"/>
              <a:t>1</a:t>
            </a:fld>
            <a:endParaRPr lang="en-US" dirty="0"/>
          </a:p>
        </p:txBody>
      </p:sp>
    </p:spTree>
    <p:extLst>
      <p:ext uri="{BB962C8B-B14F-4D97-AF65-F5344CB8AC3E}">
        <p14:creationId xmlns:p14="http://schemas.microsoft.com/office/powerpoint/2010/main" val="4027066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All infants born to mothers with laboratory evidence of Zika virus infection during pregnancy should receive a comprehensive physical exam, head ultrasound to assess the brain’s structure, standard newborn hearing assessment, and lab testing for Zika virus, even if no abnormalities are apparent at birth.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effectLst/>
              </a:rPr>
              <a:t>Microcephaly has been identified as one feature of a unique pattern of birth</a:t>
            </a:r>
            <a:r>
              <a:rPr lang="en-US" baseline="0" dirty="0" smtClean="0">
                <a:effectLst/>
              </a:rPr>
              <a:t> defects, called congenital Zika syndrome, among fetuses and infants of women infected with Zika during pregnancy. https://www.cdc.gov/mmwr/volumes/65/wr/mm6533e2.htm?s_cid=mm6533e2_w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Zika virus infection during pregnancy can cause birth defects including damage to the brain, microcephaly, and congenital Zika syndrome, a pattern of birth defects that includes brain abnormalities, eye defects, hearing loss, and limb defects.</a:t>
            </a:r>
            <a:endParaRPr lang="en-US" baseline="0" dirty="0" smtClean="0">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Recognizing that Zika is a cause of certain birth defects does not mean that every pregnant woman infected with Zika will have a baby with a birth defect. It means that infection with Zika during pregnancy increases the chances for these problems.</a:t>
            </a:r>
            <a:endParaRPr lang="en-US" dirty="0" smtClean="0"/>
          </a:p>
          <a:p>
            <a:pPr marL="171450" indent="-171450">
              <a:buFont typeface="Arial" panose="020B0604020202020204" pitchFamily="34" charset="0"/>
              <a:buChar char="•"/>
            </a:pPr>
            <a:r>
              <a:rPr lang="en-US" dirty="0" smtClean="0">
                <a:effectLst/>
              </a:rPr>
              <a:t>Although Zika virus is a cause of microcephaly and other severe brain defects and has been linked with these other problems in infants, there is more to learn. Researchers are collecting data to better understand the extent Zika virus impact on mothers and their children.</a:t>
            </a:r>
          </a:p>
        </p:txBody>
      </p:sp>
      <p:sp>
        <p:nvSpPr>
          <p:cNvPr id="4" name="Slide Number Placeholder 3"/>
          <p:cNvSpPr>
            <a:spLocks noGrp="1"/>
          </p:cNvSpPr>
          <p:nvPr>
            <p:ph type="sldNum" sz="quarter" idx="10"/>
          </p:nvPr>
        </p:nvSpPr>
        <p:spPr/>
        <p:txBody>
          <a:bodyPr/>
          <a:lstStyle/>
          <a:p>
            <a:fld id="{336616B6-223B-D342-8ABD-3E59DD8B7D58}" type="slidenum">
              <a:rPr lang="en-US" smtClean="0"/>
              <a:t>12</a:t>
            </a:fld>
            <a:endParaRPr lang="en-US" dirty="0"/>
          </a:p>
        </p:txBody>
      </p:sp>
    </p:spTree>
    <p:extLst>
      <p:ext uri="{BB962C8B-B14F-4D97-AF65-F5344CB8AC3E}">
        <p14:creationId xmlns:p14="http://schemas.microsoft.com/office/powerpoint/2010/main" val="322949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Pregnant women who live in or have recently traveled to an area with risk of Zika should talk to a doctor or other healthcare provider about their risk of Zika virus infection even if they don’t feel sick.</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Pregnant women should also talk to their doctor or other healthcare provider if their sex partner lives in or recently traveled to an area with risk of Zika.</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Pregnant women should see a doctor or other healthcare provider if they develop a fever,</a:t>
            </a:r>
            <a:r>
              <a:rPr lang="en-US" sz="1200" kern="1200" baseline="0" dirty="0" smtClean="0">
                <a:solidFill>
                  <a:schemeClr val="tx1"/>
                </a:solidFill>
                <a:effectLst/>
                <a:latin typeface="+mn-lt"/>
                <a:ea typeface="+mn-ea"/>
                <a:cs typeface="+mn-cs"/>
              </a:rPr>
              <a:t> headache, </a:t>
            </a:r>
            <a:r>
              <a:rPr lang="en-US" sz="1200" kern="1200" dirty="0" smtClean="0">
                <a:solidFill>
                  <a:schemeClr val="tx1"/>
                </a:solidFill>
                <a:effectLst/>
                <a:latin typeface="+mn-lt"/>
                <a:ea typeface="+mn-ea"/>
                <a:cs typeface="+mn-cs"/>
              </a:rPr>
              <a:t>rash, joint pain, muscle pain, or conjunctivitis (red eyes). They should tell the doctor or other healthcare provider where they live and where they have traveled.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Pregnant women with possible exposure to an area with risk of Zika that has a CDC Zika travel notice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should be tested for Zika infection </a:t>
            </a:r>
            <a:r>
              <a:rPr lang="en-US" sz="1200" b="1" kern="1200" dirty="0" smtClean="0">
                <a:solidFill>
                  <a:schemeClr val="tx1"/>
                </a:solidFill>
                <a:effectLst/>
                <a:latin typeface="+mn-lt"/>
                <a:ea typeface="+mn-ea"/>
                <a:cs typeface="+mn-cs"/>
              </a:rPr>
              <a:t>even if they do not have symptoms</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13</a:t>
            </a:fld>
            <a:endParaRPr lang="en-US" dirty="0"/>
          </a:p>
        </p:txBody>
      </p:sp>
    </p:spTree>
    <p:extLst>
      <p:ext uri="{BB962C8B-B14F-4D97-AF65-F5344CB8AC3E}">
        <p14:creationId xmlns:p14="http://schemas.microsoft.com/office/powerpoint/2010/main" val="49671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Several countries that have experienced Zika outbreaks recently have reported increases in people who have </a:t>
            </a:r>
            <a:r>
              <a:rPr lang="en-US" sz="1200" b="0" i="0" u="none" strike="noStrike" kern="1200" baseline="0" dirty="0" err="1" smtClean="0">
                <a:solidFill>
                  <a:schemeClr val="tx1"/>
                </a:solidFill>
                <a:latin typeface="+mn-lt"/>
                <a:ea typeface="+mn-ea"/>
                <a:cs typeface="+mn-cs"/>
              </a:rPr>
              <a:t>Guillain-Barré</a:t>
            </a:r>
            <a:r>
              <a:rPr lang="en-US" sz="1200" b="0" i="0" u="none" strike="noStrike" kern="1200" baseline="0" dirty="0" smtClean="0">
                <a:solidFill>
                  <a:schemeClr val="tx1"/>
                </a:solidFill>
                <a:latin typeface="+mn-lt"/>
                <a:ea typeface="+mn-ea"/>
                <a:cs typeface="+mn-cs"/>
              </a:rPr>
              <a:t> syndrome (GBS).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GBS symptoms include weakness of the arms and legs and, in severe cases, can affect the muscles that control breathing.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These symptoms can last a few weeks or several months. Most people fully recover from GBS, though some people have permanent damage. Very few people die from GBS.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Researchers do not fully understand what causes GBS. Most people with GBS report an infection before they have GBS symptoms. CDC is continuing to investigate the link between GBS and Zika to learn more.</a:t>
            </a: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15</a:t>
            </a:fld>
            <a:endParaRPr lang="en-US" dirty="0"/>
          </a:p>
        </p:txBody>
      </p:sp>
    </p:spTree>
    <p:extLst>
      <p:ext uri="{BB962C8B-B14F-4D97-AF65-F5344CB8AC3E}">
        <p14:creationId xmlns:p14="http://schemas.microsoft.com/office/powerpoint/2010/main" val="336803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doctor or other healthcare provider </a:t>
            </a:r>
            <a:r>
              <a:rPr lang="en-US" sz="1200" b="0" i="0" u="none" strike="noStrike" kern="1200" baseline="0" dirty="0" smtClean="0">
                <a:solidFill>
                  <a:schemeClr val="tx1"/>
                </a:solidFill>
                <a:latin typeface="+mn-lt"/>
                <a:ea typeface="+mn-ea"/>
                <a:cs typeface="+mn-cs"/>
              </a:rPr>
              <a:t>will ask about any recent travel and any signs and symptoms. </a:t>
            </a:r>
            <a:endParaRPr lang="en-US" sz="1200" kern="120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Testing blood, semen, vaginal fluids, or urine is not recommended to determine how likely a person is to pass Zika virus through sex. Because Zika virus can remain in some fluids (for example, semen) longer than blood, someone might have a negative blood test, but still carry Zika in their genital secretions. Testing semen and vaginal fluids for Zika virus is not currently available outside of the research setting. Testing is not recommended for asymptomatic men and women who are not pregnant.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Detailed testing guidance is found here: http://www.cdc.gov/mmwr/volumes/65/wr/pdfs/mm6529e1.pdf</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17</a:t>
            </a:fld>
            <a:endParaRPr lang="en-US" dirty="0"/>
          </a:p>
        </p:txBody>
      </p:sp>
    </p:spTree>
    <p:extLst>
      <p:ext uri="{BB962C8B-B14F-4D97-AF65-F5344CB8AC3E}">
        <p14:creationId xmlns:p14="http://schemas.microsoft.com/office/powerpoint/2010/main" val="793271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Detailed testing information can be found here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smtClean="0"/>
              <a:t>://</a:t>
            </a:r>
            <a:r>
              <a:rPr lang="en-US" smtClean="0"/>
              <a:t>www.cdc.gov/zika/hc-providers/testing-for-zika-virus.html</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Updated</a:t>
            </a:r>
            <a:r>
              <a:rPr lang="en-US" baseline="0" dirty="0" smtClean="0"/>
              <a:t> guidance on testing of pregnant women can be found here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https://www.cdc.gov/mmwr/volumes/65/wr/mm6529e1.htm?s_cid=mm6529e1_e</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18</a:t>
            </a:fld>
            <a:endParaRPr lang="en-US" dirty="0"/>
          </a:p>
        </p:txBody>
      </p:sp>
    </p:spTree>
    <p:extLst>
      <p:ext uri="{BB962C8B-B14F-4D97-AF65-F5344CB8AC3E}">
        <p14:creationId xmlns:p14="http://schemas.microsoft.com/office/powerpoint/2010/main" val="2351524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Pregnant women who live in an area with a Zika travel notice are at risk of getting Zika throughout pregnancy. For this reason, testing should be offered at the first prenatal care visit, followed by two rounds of testing at regular prenatal care visits during</a:t>
            </a:r>
            <a:r>
              <a:rPr lang="en-US" baseline="0" dirty="0" smtClean="0"/>
              <a:t> the pregnancy</a:t>
            </a:r>
            <a:r>
              <a:rPr lang="en-US" dirty="0" smtClean="0"/>
              <a:t>.</a:t>
            </a:r>
          </a:p>
          <a:p>
            <a:endParaRPr lang="en-US" dirty="0" smtClean="0"/>
          </a:p>
          <a:p>
            <a:r>
              <a:rPr lang="en-US" dirty="0" smtClean="0">
                <a:effectLst/>
              </a:rPr>
              <a:t>Pregnant</a:t>
            </a:r>
            <a:r>
              <a:rPr lang="en-US" baseline="0" dirty="0" smtClean="0">
                <a:effectLst/>
              </a:rPr>
              <a:t> women exposed to Zika who do NOT have symptoms are not recommended to receive routine t</a:t>
            </a:r>
            <a:endParaRPr lang="en-US" dirty="0" smtClean="0">
              <a:effectLst/>
            </a:endParaRPr>
          </a:p>
          <a:p>
            <a:endParaRPr lang="en-US" dirty="0" smtClean="0">
              <a:effectLst/>
            </a:endParaRPr>
          </a:p>
          <a:p>
            <a:r>
              <a:rPr lang="en-US" dirty="0" smtClean="0">
                <a:effectLst/>
              </a:rPr>
              <a:t>Zika virus testing is </a:t>
            </a:r>
            <a:r>
              <a:rPr lang="en-US" b="1" dirty="0" smtClean="0">
                <a:effectLst/>
              </a:rPr>
              <a:t>not</a:t>
            </a:r>
            <a:r>
              <a:rPr lang="en-US" dirty="0" smtClean="0">
                <a:effectLst/>
              </a:rPr>
              <a:t> recommended for</a:t>
            </a:r>
          </a:p>
          <a:p>
            <a:r>
              <a:rPr lang="en-US" dirty="0" smtClean="0">
                <a:effectLst/>
              </a:rPr>
              <a:t>Non-pregnant asymptomatic individuals</a:t>
            </a:r>
          </a:p>
          <a:p>
            <a:r>
              <a:rPr lang="en-US" dirty="0" smtClean="0">
                <a:effectLst/>
              </a:rPr>
              <a:t>Preconception screening</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19</a:t>
            </a:fld>
            <a:endParaRPr lang="en-US" dirty="0"/>
          </a:p>
        </p:txBody>
      </p:sp>
    </p:spTree>
    <p:extLst>
      <p:ext uri="{BB962C8B-B14F-4D97-AF65-F5344CB8AC3E}">
        <p14:creationId xmlns:p14="http://schemas.microsoft.com/office/powerpoint/2010/main" val="1840015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Infant samples for Zika virus testing should be collected ideally within the first 2 days of life; if testing is performed later, distinguishing between congenital, perinatal, and postnatal infection will be difficult. </a:t>
            </a:r>
          </a:p>
          <a:p>
            <a:pPr marL="628650" lvl="1" indent="-171450">
              <a:buFont typeface="Arial" panose="020B0604020202020204" pitchFamily="34"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20</a:t>
            </a:fld>
            <a:endParaRPr lang="en-US" dirty="0"/>
          </a:p>
        </p:txBody>
      </p:sp>
    </p:spTree>
    <p:extLst>
      <p:ext uri="{BB962C8B-B14F-4D97-AF65-F5344CB8AC3E}">
        <p14:creationId xmlns:p14="http://schemas.microsoft.com/office/powerpoint/2010/main" val="1538159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21</a:t>
            </a:fld>
            <a:endParaRPr lang="en-US" dirty="0"/>
          </a:p>
        </p:txBody>
      </p:sp>
    </p:spTree>
    <p:extLst>
      <p:ext uri="{BB962C8B-B14F-4D97-AF65-F5344CB8AC3E}">
        <p14:creationId xmlns:p14="http://schemas.microsoft.com/office/powerpoint/2010/main" val="1726466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No specific medicine for Zika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Treat the symptoms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Do not take aspirin or other non-steroidal anti-inflammatory drugs (NSAIDS) until dengue can be ruled out to reduce the risk of bleeding.</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you are taking medicine for another medical condition, talk to your doctor or other healthcare provider before taking additional medication.</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22</a:t>
            </a:fld>
            <a:endParaRPr lang="en-US" dirty="0"/>
          </a:p>
        </p:txBody>
      </p:sp>
    </p:spTree>
    <p:extLst>
      <p:ext uri="{BB962C8B-B14F-4D97-AF65-F5344CB8AC3E}">
        <p14:creationId xmlns:p14="http://schemas.microsoft.com/office/powerpoint/2010/main" val="280881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sz="1200" kern="1200" dirty="0" smtClean="0">
                <a:solidFill>
                  <a:schemeClr val="tx1"/>
                </a:solidFill>
                <a:effectLst/>
                <a:latin typeface="+mn-lt"/>
                <a:ea typeface="+mn-ea"/>
                <a:cs typeface="+mn-cs"/>
              </a:rPr>
              <a:t>To help prevent others from getting sick, strictly follow steps to prevent mosquito bites </a:t>
            </a:r>
            <a:r>
              <a:rPr lang="en-US" sz="1200" kern="1200" dirty="0" smtClean="0">
                <a:solidFill>
                  <a:srgbClr val="FF0000"/>
                </a:solidFill>
                <a:effectLst/>
                <a:latin typeface="+mn-lt"/>
                <a:ea typeface="+mn-ea"/>
                <a:cs typeface="+mn-cs"/>
              </a:rPr>
              <a:t>during the first week of illness</a:t>
            </a:r>
            <a:r>
              <a:rPr lang="en-US" sz="1200" kern="1200" dirty="0" smtClean="0">
                <a:solidFill>
                  <a:schemeClr val="tx1"/>
                </a:solidFill>
                <a:effectLst/>
                <a:latin typeface="+mn-lt"/>
                <a:ea typeface="+mn-ea"/>
                <a:cs typeface="+mn-cs"/>
              </a:rPr>
              <a:t>. </a:t>
            </a:r>
          </a:p>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23</a:t>
            </a:fld>
            <a:endParaRPr lang="en-US" dirty="0"/>
          </a:p>
        </p:txBody>
      </p:sp>
    </p:spTree>
    <p:extLst>
      <p:ext uri="{BB962C8B-B14F-4D97-AF65-F5344CB8AC3E}">
        <p14:creationId xmlns:p14="http://schemas.microsoft.com/office/powerpoint/2010/main" val="237172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provides information on the current Zika outbreak, how Zika is spread, symptoms, associated risks, and how to prevent the spread of Zika. </a:t>
            </a:r>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2</a:t>
            </a:fld>
            <a:endParaRPr lang="en-US" dirty="0"/>
          </a:p>
        </p:txBody>
      </p:sp>
    </p:spTree>
    <p:extLst>
      <p:ext uri="{BB962C8B-B14F-4D97-AF65-F5344CB8AC3E}">
        <p14:creationId xmlns:p14="http://schemas.microsoft.com/office/powerpoint/2010/main" val="3100309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Zika is a nationally notifiable disease. State and territorial health departments are encouraged to report laboratory-confirmed cases to CDC through ArboNET, the national surveillance system for arboviral diseases. Healthcare providers should report cases to their local, state or territorial health department according to the laws or regulations for reportable diseases in their jurisdiction.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CDC maintains enhanced </a:t>
            </a:r>
            <a:r>
              <a:rPr lang="en-US" dirty="0" smtClean="0">
                <a:hlinkClick r:id="rId3"/>
              </a:rPr>
              <a:t>surveillance of women </a:t>
            </a:r>
            <a:r>
              <a:rPr lang="en-US" dirty="0" smtClean="0"/>
              <a:t>with any laboratory evidence</a:t>
            </a:r>
            <a:r>
              <a:rPr lang="en-US" baseline="0" dirty="0" smtClean="0"/>
              <a:t> of possible Zika virus infection, with or without symptoms, </a:t>
            </a:r>
            <a:r>
              <a:rPr lang="en-US" dirty="0" smtClean="0"/>
              <a:t>during pregnancy and their babies for the first year of life.</a:t>
            </a:r>
          </a:p>
          <a:p>
            <a:pPr marL="171450" indent="-171450">
              <a:buFont typeface="Arial" panose="020B0604020202020204" pitchFamily="34" charset="0"/>
              <a:buChar char="•"/>
            </a:pPr>
            <a:r>
              <a:rPr lang="en-US" dirty="0" smtClean="0"/>
              <a:t> CDC watches for and reports the number of Zika cases and the areas where Zika is spreading, which will help improve our understanding of how and where Zika is spreading. </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25</a:t>
            </a:fld>
            <a:endParaRPr lang="en-US" dirty="0"/>
          </a:p>
        </p:txBody>
      </p:sp>
    </p:spTree>
    <p:extLst>
      <p:ext uri="{BB962C8B-B14F-4D97-AF65-F5344CB8AC3E}">
        <p14:creationId xmlns:p14="http://schemas.microsoft.com/office/powerpoint/2010/main" val="2147924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smtClean="0">
                <a:solidFill>
                  <a:schemeClr val="tx1"/>
                </a:solidFill>
                <a:latin typeface="+mn-lt"/>
                <a:ea typeface="+mn-ea"/>
                <a:cs typeface="+mn-cs"/>
              </a:rPr>
              <a:t>To learn more about the impact of Zika infection on pregnant women, their fetuses, and infants, CDC is conducting enhanced surveillance for women with evidence of possible Zika virus infection during pregnancy. </a:t>
            </a:r>
          </a:p>
          <a:p>
            <a:pPr marL="171450" indent="-1714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With state, tribal, local and territorial health departments, CDC established the US Zika Pregnancy Registry. </a:t>
            </a:r>
          </a:p>
          <a:p>
            <a:pPr marL="171450" indent="-1714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CDC also helped develop a similar system in Puerto Rico, the Zika Active Pregnancy Surveillance System. </a:t>
            </a:r>
          </a:p>
          <a:p>
            <a:pPr marL="171450" indent="-1714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CDC provided assistance to establish enhanced surveillance of pregnant women with Zika in Colombia.</a:t>
            </a:r>
          </a:p>
          <a:p>
            <a:pPr marL="171450" indent="-171450" rtl="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Data collected will be used to update recommendations for clinical care, plan for services for pregnant women and families affected by Zika, and improve prevention of Zika infection during pregnancy </a:t>
            </a:r>
          </a:p>
          <a:p>
            <a:pPr marL="171450" indent="-171450" rtl="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3609321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CDC established the US Zika Pregnancy Registry and is collaborating with state, tribal, local, and territorial health departments to collect information about - pregnancy and infant outcomes among pregnant women with laboratory evidence of Zika virus infection and their infants.  </a:t>
            </a:r>
          </a:p>
          <a:p>
            <a:pPr marL="171450" indent="-171450">
              <a:buFont typeface="Arial" panose="020B0604020202020204" pitchFamily="34" charset="0"/>
              <a:buChar char="•"/>
            </a:pPr>
            <a:r>
              <a:rPr lang="en-US" dirty="0" smtClean="0"/>
              <a:t>CDC reports pregnancy data from these two surveillance systems. The numbers reported reflect counts of pregnant women in the</a:t>
            </a:r>
            <a:r>
              <a:rPr lang="en-US" baseline="0" dirty="0" smtClean="0"/>
              <a:t> US, including US territories, with any laboratory evidence of possible Zika virus infection, with or without symptoms or pregnancy complications.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27</a:t>
            </a:fld>
            <a:endParaRPr lang="en-US" dirty="0"/>
          </a:p>
        </p:txBody>
      </p:sp>
    </p:spTree>
    <p:extLst>
      <p:ext uri="{BB962C8B-B14F-4D97-AF65-F5344CB8AC3E}">
        <p14:creationId xmlns:p14="http://schemas.microsoft.com/office/powerpoint/2010/main" val="1379843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Zika virus is primarily spread through the bite of an </a:t>
            </a:r>
            <a:r>
              <a:rPr lang="en-US" sz="1200" b="0" i="1" u="none" strike="noStrike" kern="1200" baseline="0" dirty="0" err="1" smtClean="0">
                <a:solidFill>
                  <a:schemeClr val="tx1"/>
                </a:solidFill>
                <a:latin typeface="+mn-lt"/>
                <a:ea typeface="+mn-ea"/>
                <a:cs typeface="+mn-cs"/>
              </a:rPr>
              <a:t>Aedes</a:t>
            </a:r>
            <a:r>
              <a:rPr lang="en-US" sz="1200" b="0" i="1"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aegypti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or </a:t>
            </a:r>
            <a:r>
              <a:rPr lang="en-US" sz="1200" b="0" i="1" u="none" strike="noStrike" kern="1200" baseline="0" dirty="0" err="1" smtClean="0">
                <a:solidFill>
                  <a:schemeClr val="tx1"/>
                </a:solidFill>
                <a:latin typeface="+mn-lt"/>
                <a:ea typeface="+mn-ea"/>
                <a:cs typeface="+mn-cs"/>
              </a:rPr>
              <a:t>Aedes</a:t>
            </a:r>
            <a:r>
              <a:rPr lang="en-US" sz="1200" b="0" i="1"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albopictus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mosquito.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Aedes</a:t>
            </a:r>
            <a:r>
              <a:rPr lang="en-US" sz="1200" b="0" i="1"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aegypti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mosquitoes live in tropical, subtropical, and in some temperate climates. They are the primary vector of Zika, dengue, chikungunya, and other </a:t>
            </a:r>
            <a:r>
              <a:rPr lang="en-US" sz="1200" b="0" i="0" u="none" strike="noStrike" kern="1200" baseline="0" dirty="0" err="1" smtClean="0">
                <a:solidFill>
                  <a:schemeClr val="tx1"/>
                </a:solidFill>
                <a:latin typeface="+mn-lt"/>
                <a:ea typeface="+mn-ea"/>
                <a:cs typeface="+mn-cs"/>
              </a:rPr>
              <a:t>arboviral</a:t>
            </a:r>
            <a:r>
              <a:rPr lang="en-US" sz="1200" b="0" i="0" u="none" strike="noStrike" kern="1200" baseline="0" dirty="0" smtClean="0">
                <a:solidFill>
                  <a:schemeClr val="tx1"/>
                </a:solidFill>
                <a:latin typeface="+mn-lt"/>
                <a:ea typeface="+mn-ea"/>
                <a:cs typeface="+mn-cs"/>
              </a:rPr>
              <a:t> diseases. Because </a:t>
            </a:r>
            <a:r>
              <a:rPr lang="en-US" sz="1200" b="0" i="1" u="none" strike="noStrike" kern="1200" baseline="0" dirty="0" err="1" smtClean="0">
                <a:solidFill>
                  <a:schemeClr val="tx1"/>
                </a:solidFill>
                <a:latin typeface="+mn-lt"/>
                <a:ea typeface="+mn-ea"/>
                <a:cs typeface="+mn-cs"/>
              </a:rPr>
              <a:t>Aedes</a:t>
            </a:r>
            <a:r>
              <a:rPr lang="en-US" sz="1200" b="0" i="1"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aegypti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mosquitoes live near and prefer to feed on people, they are considered highly efficient at spreading these diseases.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To produce eggs, the female mosquito bites people to feed on blood. When feeding, a mosquito will pierce the skin (like a needle) and inject saliva into a person’s skin. </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29</a:t>
            </a:fld>
            <a:endParaRPr lang="en-US" dirty="0"/>
          </a:p>
        </p:txBody>
      </p:sp>
    </p:spTree>
    <p:extLst>
      <p:ext uri="{BB962C8B-B14F-4D97-AF65-F5344CB8AC3E}">
        <p14:creationId xmlns:p14="http://schemas.microsoft.com/office/powerpoint/2010/main" val="3115623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Once a week</a:t>
            </a:r>
            <a:r>
              <a:rPr lang="en-US" sz="1200" kern="1200" dirty="0" smtClean="0">
                <a:solidFill>
                  <a:schemeClr val="tx1"/>
                </a:solidFill>
                <a:effectLst/>
                <a:latin typeface="+mn-lt"/>
                <a:ea typeface="+mn-ea"/>
                <a:cs typeface="+mn-cs"/>
              </a:rPr>
              <a:t>, empty and scrub, turn over, cover, or throw out any items that hold water like tires, buckets, planters, toys, pools, birdbaths, flowerpot saucers, or trash containers. Mosquitoes lay eggs near water. </a:t>
            </a:r>
          </a:p>
          <a:p>
            <a:pPr marL="628650" lvl="1" indent="-171450">
              <a:buFont typeface="Calibri" panose="020F0502020204030204" pitchFamily="34" charset="0"/>
              <a:buChar char="»"/>
            </a:pPr>
            <a:r>
              <a:rPr lang="en-US" sz="1200" kern="1200" dirty="0" smtClean="0">
                <a:solidFill>
                  <a:schemeClr val="tx1"/>
                </a:solidFill>
                <a:effectLst/>
                <a:latin typeface="+mn-lt"/>
                <a:ea typeface="+mn-ea"/>
                <a:cs typeface="+mn-cs"/>
              </a:rPr>
              <a:t>Tightly cover water storage containers (buckets, cisterns, rain barrels) so that mosquitoes cannot get inside to lay eggs.</a:t>
            </a:r>
          </a:p>
          <a:p>
            <a:pPr marL="628650" lvl="1" indent="-171450">
              <a:buFont typeface="Calibri" panose="020F0502020204030204" pitchFamily="34" charset="0"/>
              <a:buChar char="»"/>
            </a:pPr>
            <a:r>
              <a:rPr lang="en-US" sz="1200" kern="1200" dirty="0" smtClean="0">
                <a:solidFill>
                  <a:schemeClr val="tx1"/>
                </a:solidFill>
                <a:effectLst/>
                <a:latin typeface="+mn-lt"/>
                <a:ea typeface="+mn-ea"/>
                <a:cs typeface="+mn-cs"/>
              </a:rPr>
              <a:t>For containers without lids, use wire mesh with holes smaller than an adult mosquito.</a:t>
            </a:r>
          </a:p>
          <a:p>
            <a:pPr marL="628650" lvl="1" indent="-171450">
              <a:buFont typeface="Calibri" panose="020F0502020204030204" pitchFamily="34" charset="0"/>
              <a:buChar char="»"/>
            </a:pPr>
            <a:r>
              <a:rPr lang="en-US" sz="1200" kern="1200" dirty="0" smtClean="0">
                <a:solidFill>
                  <a:schemeClr val="tx1"/>
                </a:solidFill>
                <a:effectLst/>
                <a:latin typeface="+mn-lt"/>
                <a:ea typeface="+mn-ea"/>
                <a:cs typeface="+mn-cs"/>
              </a:rPr>
              <a:t>Use larvicides to kill larvae in containers of water that will not be used for drinking and cannot be covered or dumped out. </a:t>
            </a:r>
          </a:p>
          <a:p>
            <a:pPr marL="171450" marR="0" lvl="0" indent="-171450" algn="l" defTabSz="4572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sz="1200" b="1" kern="1200" dirty="0" smtClean="0">
                <a:solidFill>
                  <a:schemeClr val="tx1"/>
                </a:solidFill>
                <a:effectLst/>
                <a:latin typeface="+mn-lt"/>
                <a:ea typeface="+mn-ea"/>
                <a:cs typeface="+mn-cs"/>
              </a:rPr>
              <a:t>If you have a septic tank,</a:t>
            </a:r>
            <a:r>
              <a:rPr lang="en-US" sz="1200" kern="1200" dirty="0" smtClean="0">
                <a:solidFill>
                  <a:schemeClr val="tx1"/>
                </a:solidFill>
                <a:effectLst/>
                <a:latin typeface="+mn-lt"/>
                <a:ea typeface="+mn-ea"/>
                <a:cs typeface="+mn-cs"/>
              </a:rPr>
              <a:t> repair cracks or gaps. Cover open vent or plumbing pipes. Use wire mesh with holes smaller than an adult mosquito.</a:t>
            </a:r>
            <a:endParaRPr lang="en-US" dirty="0" smtClean="0"/>
          </a:p>
          <a:p>
            <a:pPr marL="171450" lvl="0" indent="-171450">
              <a:buFont typeface="Calibri" panose="020F0502020204030204" pitchFamily="34" charset="0"/>
              <a:buChar char="»"/>
            </a:pPr>
            <a:r>
              <a:rPr lang="en-US" sz="1200" b="1" kern="1200" dirty="0" smtClean="0">
                <a:solidFill>
                  <a:schemeClr val="tx1"/>
                </a:solidFill>
                <a:effectLst/>
                <a:latin typeface="+mn-lt"/>
                <a:ea typeface="+mn-ea"/>
                <a:cs typeface="+mn-cs"/>
              </a:rPr>
              <a:t>Use an outdoor insect spray </a:t>
            </a:r>
            <a:r>
              <a:rPr lang="en-US" sz="1200" kern="1200" dirty="0" smtClean="0">
                <a:solidFill>
                  <a:schemeClr val="tx1"/>
                </a:solidFill>
                <a:effectLst/>
                <a:latin typeface="+mn-lt"/>
                <a:ea typeface="+mn-ea"/>
                <a:cs typeface="+mn-cs"/>
              </a:rPr>
              <a:t>made to kill mosquitoes in areas where they rest. Mosquitoes rest in dark, humid areas like under patio furniture, or under the carport or garage.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30</a:t>
            </a:fld>
            <a:endParaRPr lang="en-US" dirty="0"/>
          </a:p>
        </p:txBody>
      </p:sp>
    </p:spTree>
    <p:extLst>
      <p:ext uri="{BB962C8B-B14F-4D97-AF65-F5344CB8AC3E}">
        <p14:creationId xmlns:p14="http://schemas.microsoft.com/office/powerpoint/2010/main" val="758765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Install or repair and use window and door screens</a:t>
            </a:r>
            <a:r>
              <a:rPr lang="en-US" sz="1200" kern="1200" dirty="0" smtClean="0">
                <a:solidFill>
                  <a:schemeClr val="tx1"/>
                </a:solidFill>
                <a:effectLst/>
                <a:latin typeface="+mn-lt"/>
                <a:ea typeface="+mn-ea"/>
                <a:cs typeface="+mn-cs"/>
              </a:rPr>
              <a:t>. Do not leave doors propped open.</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Use air conditioning</a:t>
            </a:r>
            <a:r>
              <a:rPr lang="en-US" sz="1200" kern="1200" dirty="0" smtClean="0">
                <a:solidFill>
                  <a:schemeClr val="tx1"/>
                </a:solidFill>
                <a:effectLst/>
                <a:latin typeface="+mn-lt"/>
                <a:ea typeface="+mn-ea"/>
                <a:cs typeface="+mn-cs"/>
              </a:rPr>
              <a:t> when possible. </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Once a week</a:t>
            </a:r>
            <a:r>
              <a:rPr lang="en-US" sz="1200" kern="1200" dirty="0" smtClean="0">
                <a:solidFill>
                  <a:schemeClr val="tx1"/>
                </a:solidFill>
                <a:effectLst/>
                <a:latin typeface="+mn-lt"/>
                <a:ea typeface="+mn-ea"/>
                <a:cs typeface="+mn-cs"/>
              </a:rPr>
              <a:t>, empty and scrub, turn over, cover, or throw out any items that hold water like vases and flowerpot saucers. Mosquitoes lay eggs near water.</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Kill mosquitoes inside your home.</a:t>
            </a:r>
            <a:r>
              <a:rPr lang="en-US" sz="1200" kern="1200" dirty="0" smtClean="0">
                <a:solidFill>
                  <a:schemeClr val="tx1"/>
                </a:solidFill>
                <a:effectLst/>
                <a:latin typeface="+mn-lt"/>
                <a:ea typeface="+mn-ea"/>
                <a:cs typeface="+mn-cs"/>
              </a:rPr>
              <a:t> Use an indoor insect fogger or indoor insect spray to kill mosquitoes and treat areas where they rest. These products work immediately, and may need to be reapplied. When using insecticides, always follow label directions. Only using insecticide will not keep your home free of mosquitoes.</a:t>
            </a:r>
          </a:p>
          <a:p>
            <a:pPr marL="628650" lvl="1" indent="-171450">
              <a:buFont typeface="Calibri" panose="020F0502020204030204" pitchFamily="34" charset="0"/>
              <a:buChar char="»"/>
            </a:pPr>
            <a:r>
              <a:rPr lang="en-US" sz="1200" kern="1200" dirty="0" smtClean="0">
                <a:solidFill>
                  <a:schemeClr val="tx1"/>
                </a:solidFill>
                <a:effectLst/>
                <a:latin typeface="+mn-lt"/>
                <a:ea typeface="+mn-ea"/>
                <a:cs typeface="+mn-cs"/>
              </a:rPr>
              <a:t>Mosquitoes rest in dark, humid places like under the sink, in closets, under furniture, or in the laundry room.  </a:t>
            </a:r>
          </a:p>
        </p:txBody>
      </p:sp>
      <p:sp>
        <p:nvSpPr>
          <p:cNvPr id="4" name="Slide Number Placeholder 3"/>
          <p:cNvSpPr>
            <a:spLocks noGrp="1"/>
          </p:cNvSpPr>
          <p:nvPr>
            <p:ph type="sldNum" sz="quarter" idx="10"/>
          </p:nvPr>
        </p:nvSpPr>
        <p:spPr/>
        <p:txBody>
          <a:bodyPr/>
          <a:lstStyle/>
          <a:p>
            <a:fld id="{336616B6-223B-D342-8ABD-3E59DD8B7D58}" type="slidenum">
              <a:rPr lang="en-US" smtClean="0"/>
              <a:t>31</a:t>
            </a:fld>
            <a:endParaRPr lang="en-US" dirty="0"/>
          </a:p>
        </p:txBody>
      </p:sp>
    </p:spTree>
    <p:extLst>
      <p:ext uri="{BB962C8B-B14F-4D97-AF65-F5344CB8AC3E}">
        <p14:creationId xmlns:p14="http://schemas.microsoft.com/office/powerpoint/2010/main" val="2178773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Choosing an EPA-registered repellent ensures the EPA has evaluated the product for effectiveness.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Insect repellents registered by the EPA repel the mosquitoes that spread Zika and other viruses like dengue, chikungunya, and West Nile.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When used as directed, EPA-registered insect repellents are proven safe and effective even for pregnant and breastfeeding women.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32</a:t>
            </a:fld>
            <a:endParaRPr lang="en-US" dirty="0"/>
          </a:p>
        </p:txBody>
      </p:sp>
    </p:spTree>
    <p:extLst>
      <p:ext uri="{BB962C8B-B14F-4D97-AF65-F5344CB8AC3E}">
        <p14:creationId xmlns:p14="http://schemas.microsoft.com/office/powerpoint/2010/main" val="2804092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EPA has reviewed scientific studies on the use of permethrin-treated clothing. Based on EPA’s review, there is no evidence of reproductive or developmental effects to mother or child following exposure to permethrin.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Treated clothing remains protective after multiple washings. See product information to learn how long the protection will last.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treating items yourself, follow the product instructions carefully.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Do </a:t>
            </a:r>
            <a:r>
              <a:rPr lang="en-US" sz="1200" b="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use permethrin products directly on skin. They are intended to treat clothing.</a:t>
            </a: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33</a:t>
            </a:fld>
            <a:endParaRPr lang="en-US" dirty="0"/>
          </a:p>
        </p:txBody>
      </p:sp>
    </p:spTree>
    <p:extLst>
      <p:ext uri="{BB962C8B-B14F-4D97-AF65-F5344CB8AC3E}">
        <p14:creationId xmlns:p14="http://schemas.microsoft.com/office/powerpoint/2010/main" val="4215794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34</a:t>
            </a:fld>
            <a:endParaRPr lang="en-US" dirty="0"/>
          </a:p>
        </p:txBody>
      </p:sp>
    </p:spTree>
    <p:extLst>
      <p:ext uri="{BB962C8B-B14F-4D97-AF65-F5344CB8AC3E}">
        <p14:creationId xmlns:p14="http://schemas.microsoft.com/office/powerpoint/2010/main" val="53769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Zika can be passed through sex from a person who has Zika to his or her sex partners. </a:t>
            </a:r>
          </a:p>
          <a:p>
            <a:pPr marL="628650" lvl="1" indent="-171450">
              <a:buFont typeface="Calibri" panose="020F0502020204030204" pitchFamily="34" charset="0"/>
              <a:buChar char="»"/>
            </a:pPr>
            <a:r>
              <a:rPr lang="en-US" sz="1200" b="0" i="0" u="none" strike="noStrike" kern="1200" baseline="0" dirty="0" smtClean="0">
                <a:solidFill>
                  <a:schemeClr val="tx1"/>
                </a:solidFill>
                <a:latin typeface="+mn-lt"/>
                <a:ea typeface="+mn-ea"/>
                <a:cs typeface="+mn-cs"/>
              </a:rPr>
              <a:t>Sex includes vaginal, anal, and oral sex, and the sharing of sex toys.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Zika can be passed through sex, even if the infected person does not have symptoms at the time. </a:t>
            </a:r>
          </a:p>
          <a:p>
            <a:pPr marL="628650" lvl="1" indent="-171450">
              <a:buFont typeface="Calibri" panose="020F0502020204030204" pitchFamily="34" charset="0"/>
              <a:buChar char="»"/>
            </a:pPr>
            <a:r>
              <a:rPr lang="en-US" sz="1200" b="0" i="0" u="none" strike="noStrike" kern="1200" baseline="0" dirty="0" smtClean="0">
                <a:solidFill>
                  <a:schemeClr val="tx1"/>
                </a:solidFill>
                <a:latin typeface="+mn-lt"/>
                <a:ea typeface="+mn-ea"/>
                <a:cs typeface="+mn-cs"/>
              </a:rPr>
              <a:t>It can be passed from a person with Zika before their symptoms start, while they have symptoms, and after their symptoms end. </a:t>
            </a:r>
          </a:p>
          <a:p>
            <a:pPr marL="628650" lvl="1" indent="-171450">
              <a:buFont typeface="Calibri" panose="020F0502020204030204" pitchFamily="34" charset="0"/>
              <a:buChar char="»"/>
            </a:pPr>
            <a:r>
              <a:rPr lang="en-US" sz="1200" b="0" i="0" u="none" strike="noStrike" kern="1200" baseline="0" dirty="0" smtClean="0">
                <a:solidFill>
                  <a:schemeClr val="tx1"/>
                </a:solidFill>
                <a:latin typeface="+mn-lt"/>
                <a:ea typeface="+mn-ea"/>
                <a:cs typeface="+mn-cs"/>
              </a:rPr>
              <a:t> Although not well documented, the virus may also be passed by a person who carries the virus but never develops symptoms.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Studies are underway to find out how long Zika stays in the semen and vaginal fluids of people who have Zika and how long it can be passed to sex partners. We know that Zika can remain in semen longer than in other body fluids, including vaginal fluids, urine, and blood. </a:t>
            </a:r>
          </a:p>
          <a:p>
            <a:pPr lvl="0"/>
            <a:r>
              <a:rPr lang="en-US" sz="1200" kern="1200" dirty="0" smtClean="0">
                <a:solidFill>
                  <a:schemeClr val="tx1"/>
                </a:solidFill>
                <a:effectLst/>
                <a:latin typeface="+mn-lt"/>
                <a:ea typeface="+mn-ea"/>
                <a:cs typeface="+mn-cs"/>
              </a:rPr>
              <a:t>Sexual exposure includes sex without a condom with a person who traveled to or lives in an area with Zika. </a:t>
            </a:r>
          </a:p>
          <a:p>
            <a:pPr lvl="1"/>
            <a:r>
              <a:rPr lang="en-US" sz="1200" kern="1200" dirty="0" smtClean="0">
                <a:solidFill>
                  <a:schemeClr val="tx1"/>
                </a:solidFill>
                <a:effectLst/>
                <a:latin typeface="+mn-lt"/>
                <a:ea typeface="+mn-ea"/>
                <a:cs typeface="+mn-cs"/>
              </a:rPr>
              <a:t>This includes vaginal, anal, and oral sex and the sharing of sex toys.    </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37</a:t>
            </a:fld>
            <a:endParaRPr lang="en-US" dirty="0"/>
          </a:p>
        </p:txBody>
      </p:sp>
    </p:spTree>
    <p:extLst>
      <p:ext uri="{BB962C8B-B14F-4D97-AF65-F5344CB8AC3E}">
        <p14:creationId xmlns:p14="http://schemas.microsoft.com/office/powerpoint/2010/main" val="261170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Primarily through the bite of an infected </a:t>
            </a:r>
            <a:r>
              <a:rPr lang="en-US" i="1" dirty="0" err="1" smtClean="0"/>
              <a:t>Aedes</a:t>
            </a:r>
            <a:r>
              <a:rPr lang="en-US" dirty="0" smtClean="0"/>
              <a:t> </a:t>
            </a:r>
            <a:r>
              <a:rPr lang="en-US" i="1" dirty="0" err="1" smtClean="0"/>
              <a:t>aegypti</a:t>
            </a:r>
            <a:r>
              <a:rPr lang="en-US" i="1" dirty="0" smtClean="0"/>
              <a:t> </a:t>
            </a:r>
            <a:r>
              <a:rPr lang="en-US" dirty="0" smtClean="0"/>
              <a:t>or </a:t>
            </a:r>
            <a:r>
              <a:rPr lang="en-US" i="1" dirty="0" err="1" smtClean="0"/>
              <a:t>Aedes</a:t>
            </a:r>
            <a:r>
              <a:rPr lang="en-US" i="1" dirty="0" smtClean="0"/>
              <a:t> </a:t>
            </a:r>
            <a:r>
              <a:rPr lang="en-US" i="1" dirty="0" err="1" smtClean="0"/>
              <a:t>albopictus</a:t>
            </a:r>
            <a:r>
              <a:rPr lang="en-US" i="1" dirty="0" smtClean="0"/>
              <a:t> </a:t>
            </a:r>
            <a:r>
              <a:rPr lang="en-US" dirty="0" smtClean="0"/>
              <a:t>mosquito.</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Many people won’t have symptoms or will only have mild symptoms.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Infection during pregnancy can cause microcephaly and other severe brain defects.</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3</a:t>
            </a:fld>
            <a:endParaRPr lang="en-US" dirty="0"/>
          </a:p>
        </p:txBody>
      </p:sp>
    </p:spTree>
    <p:extLst>
      <p:ext uri="{BB962C8B-B14F-4D97-AF65-F5344CB8AC3E}">
        <p14:creationId xmlns:p14="http://schemas.microsoft.com/office/powerpoint/2010/main" val="817611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 sharing sex toys may also reduce the risk of spreading Zika to sex partners.</a:t>
            </a:r>
          </a:p>
          <a:p>
            <a:endParaRPr lang="en-US" dirty="0" smtClean="0"/>
          </a:p>
          <a:p>
            <a:endParaRPr lang="en-US" dirty="0" smtClean="0"/>
          </a:p>
          <a:p>
            <a:r>
              <a:rPr lang="en-US" dirty="0" smtClean="0"/>
              <a:t>The</a:t>
            </a:r>
            <a:r>
              <a:rPr lang="en-US" baseline="0" dirty="0" smtClean="0"/>
              <a:t> full sexual transmission guidance can be found here: http://www.cdc.gov/mmwr/volumes/65/wr/pdfs/mm6529e2.pdf </a:t>
            </a:r>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38</a:t>
            </a:fld>
            <a:endParaRPr lang="en-US" dirty="0"/>
          </a:p>
        </p:txBody>
      </p:sp>
    </p:spTree>
    <p:extLst>
      <p:ext uri="{BB962C8B-B14F-4D97-AF65-F5344CB8AC3E}">
        <p14:creationId xmlns:p14="http://schemas.microsoft.com/office/powerpoint/2010/main" val="3695321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The</a:t>
            </a:r>
            <a:r>
              <a:rPr lang="en-US" b="1" baseline="0" dirty="0" smtClean="0">
                <a:effectLst/>
              </a:rPr>
              <a:t> extended period for men is because Zika stays in semen longer than in other body fluids.</a:t>
            </a:r>
          </a:p>
          <a:p>
            <a:endParaRPr lang="en-US" b="1" baseline="0" dirty="0" smtClean="0">
              <a:effectLst/>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Decisions about having sex and using condoms depend on each person’s understanding of the risks and benefits, including </a:t>
            </a:r>
          </a:p>
          <a:p>
            <a:r>
              <a:rPr lang="en-US" sz="1200" b="0" i="0" u="none" strike="noStrike" kern="1200" baseline="0" dirty="0" smtClean="0">
                <a:solidFill>
                  <a:schemeClr val="tx1"/>
                </a:solidFill>
                <a:latin typeface="+mn-lt"/>
                <a:ea typeface="+mn-ea"/>
                <a:cs typeface="+mn-cs"/>
              </a:rPr>
              <a:t> The mild nature of the illness for many people </a:t>
            </a:r>
          </a:p>
          <a:p>
            <a:r>
              <a:rPr lang="en-US" sz="1200" b="0" i="0" u="none" strike="noStrike" kern="1200" baseline="0" dirty="0" smtClean="0">
                <a:solidFill>
                  <a:schemeClr val="tx1"/>
                </a:solidFill>
                <a:latin typeface="+mn-lt"/>
                <a:ea typeface="+mn-ea"/>
                <a:cs typeface="+mn-cs"/>
              </a:rPr>
              <a:t> Their possible exposure to mosquitoes while in an area with risk of Zika </a:t>
            </a:r>
          </a:p>
          <a:p>
            <a:r>
              <a:rPr lang="en-US" sz="1200" b="0" i="0" u="none" strike="noStrike" kern="1200" baseline="0" dirty="0" smtClean="0">
                <a:solidFill>
                  <a:schemeClr val="tx1"/>
                </a:solidFill>
                <a:latin typeface="+mn-lt"/>
                <a:ea typeface="+mn-ea"/>
                <a:cs typeface="+mn-cs"/>
              </a:rPr>
              <a:t> Their plans for pregnancy (if appropriate) and access to birth control </a:t>
            </a:r>
          </a:p>
          <a:p>
            <a:r>
              <a:rPr lang="en-US" sz="1200" b="0" i="0" u="none" strike="noStrike" kern="1200" baseline="0" dirty="0" smtClean="0">
                <a:solidFill>
                  <a:schemeClr val="tx1"/>
                </a:solidFill>
                <a:latin typeface="+mn-lt"/>
                <a:ea typeface="+mn-ea"/>
                <a:cs typeface="+mn-cs"/>
              </a:rPr>
              <a:t> Their access to condoms </a:t>
            </a:r>
          </a:p>
          <a:p>
            <a:r>
              <a:rPr lang="en-US" sz="1200" b="0" i="0" u="none" strike="noStrike" kern="1200" baseline="0" dirty="0" smtClean="0">
                <a:solidFill>
                  <a:schemeClr val="tx1"/>
                </a:solidFill>
                <a:latin typeface="+mn-lt"/>
                <a:ea typeface="+mn-ea"/>
                <a:cs typeface="+mn-cs"/>
              </a:rPr>
              <a:t> Their desire for intimacy, including willingness to use condoms or not have sex </a:t>
            </a:r>
          </a:p>
          <a:p>
            <a:r>
              <a:rPr lang="en-US" sz="1200" b="0" i="0" u="none" strike="noStrike" kern="1200" baseline="0" dirty="0" smtClean="0">
                <a:solidFill>
                  <a:schemeClr val="tx1"/>
                </a:solidFill>
                <a:latin typeface="+mn-lt"/>
                <a:ea typeface="+mn-ea"/>
                <a:cs typeface="+mn-cs"/>
              </a:rPr>
              <a:t> Their ability to use condoms or not have sex </a:t>
            </a:r>
          </a:p>
          <a:p>
            <a:r>
              <a:rPr lang="en-US" sz="1200" b="0" i="0" u="none" strike="noStrike" kern="1200" baseline="0" dirty="0" smtClean="0">
                <a:solidFill>
                  <a:schemeClr val="tx1"/>
                </a:solidFill>
                <a:latin typeface="+mn-lt"/>
                <a:ea typeface="+mn-ea"/>
                <a:cs typeface="+mn-cs"/>
              </a:rPr>
              <a:t>o If either partner develops symptoms of Zika or has concerns, they should talk to a healthcare provider.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39</a:t>
            </a:fld>
            <a:endParaRPr lang="en-US" dirty="0"/>
          </a:p>
        </p:txBody>
      </p:sp>
    </p:spTree>
    <p:extLst>
      <p:ext uri="{BB962C8B-B14F-4D97-AF65-F5344CB8AC3E}">
        <p14:creationId xmlns:p14="http://schemas.microsoft.com/office/powerpoint/2010/main" val="1893232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risk from</a:t>
            </a:r>
            <a:r>
              <a:rPr lang="en-US" baseline="0" dirty="0" smtClean="0"/>
              <a:t> sex is of greatest concern for pregnant women, who can pass Zika to their developing fetus if infected during pregnancy. </a:t>
            </a:r>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40</a:t>
            </a:fld>
            <a:endParaRPr lang="en-US" dirty="0"/>
          </a:p>
        </p:txBody>
      </p:sp>
    </p:spTree>
    <p:extLst>
      <p:ext uri="{BB962C8B-B14F-4D97-AF65-F5344CB8AC3E}">
        <p14:creationId xmlns:p14="http://schemas.microsoft.com/office/powerpoint/2010/main" val="111821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Women</a:t>
            </a:r>
            <a:r>
              <a:rPr lang="en-US" b="1" baseline="0" dirty="0" smtClean="0">
                <a:effectLst/>
              </a:rPr>
              <a:t> and their partners thinking about pregnancy should consider avoiding nonessential travel to areas with risk of Zika with CDC Zika travel notices.</a:t>
            </a:r>
          </a:p>
          <a:p>
            <a:endParaRPr lang="en-US" dirty="0" smtClean="0">
              <a:effectLst/>
            </a:endParaRPr>
          </a:p>
          <a:p>
            <a:r>
              <a:rPr lang="en-US" dirty="0" smtClean="0">
                <a:effectLst/>
              </a:rPr>
              <a:t>If the female traveler was exposed to this area, wait at least </a:t>
            </a:r>
            <a:r>
              <a:rPr lang="en-US" b="1" dirty="0" smtClean="0">
                <a:effectLst/>
              </a:rPr>
              <a:t>2 months </a:t>
            </a:r>
            <a:r>
              <a:rPr lang="en-US" dirty="0" smtClean="0">
                <a:effectLst/>
              </a:rPr>
              <a:t>after the last possible exposure or after symptoms start (if she developed symptoms) before trying to conceive. During this waiting period, use condoms or do not have sex.</a:t>
            </a:r>
          </a:p>
          <a:p>
            <a:r>
              <a:rPr lang="en-US" dirty="0" smtClean="0">
                <a:effectLst/>
              </a:rPr>
              <a:t>If the male traveler was exposed to this area, wait at least </a:t>
            </a:r>
            <a:r>
              <a:rPr lang="en-US" b="1" dirty="0" smtClean="0">
                <a:effectLst/>
              </a:rPr>
              <a:t>6 months</a:t>
            </a:r>
            <a:r>
              <a:rPr lang="en-US" dirty="0" smtClean="0">
                <a:effectLst/>
              </a:rPr>
              <a:t> after the last possible exposure or after symptoms start (if he developed symptoms) before trying to conceive. During this waiting period, use condoms or do not have sex.</a:t>
            </a:r>
          </a:p>
          <a:p>
            <a:pPr marL="0" indent="0">
              <a:buFont typeface="Arial" panose="020B0604020202020204" pitchFamily="34" charset="0"/>
              <a:buNone/>
            </a:pPr>
            <a:endParaRPr lang="en-US" b="1" dirty="0" smtClean="0">
              <a:effectLst/>
            </a:endParaRPr>
          </a:p>
          <a:p>
            <a:pPr marL="0" indent="0">
              <a:buFont typeface="Arial" panose="020B0604020202020204" pitchFamily="34" charset="0"/>
              <a:buNone/>
            </a:pPr>
            <a:r>
              <a:rPr lang="en-US" dirty="0" smtClean="0">
                <a:effectLst/>
              </a:rPr>
              <a:t>Decisions about pregnancy planning are personal and complex, and the circumstances will vary for women and their partners. Women and their partners should discuss pregnancy planning with a trusted doctor or healthcare provider. As part of counseling with healthcare providers, some women and their partners living in areas with risk of Zika might decide to delay pregnancy.</a:t>
            </a:r>
          </a:p>
          <a:p>
            <a:pPr marL="0" indent="0">
              <a:buFont typeface="Arial" panose="020B0604020202020204" pitchFamily="34" charset="0"/>
              <a:buNone/>
            </a:pPr>
            <a:endParaRPr lang="en-US" b="1"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full sexual transmission guidance can be found here: http://www.cdc.gov/mmwr/volumes/65/wr/pdfs/mm6529e2.pdf </a:t>
            </a:r>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41</a:t>
            </a:fld>
            <a:endParaRPr lang="en-US" dirty="0"/>
          </a:p>
        </p:txBody>
      </p:sp>
    </p:spTree>
    <p:extLst>
      <p:ext uri="{BB962C8B-B14F-4D97-AF65-F5344CB8AC3E}">
        <p14:creationId xmlns:p14="http://schemas.microsoft.com/office/powerpoint/2010/main" val="2672000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Because the level of risk in this area is unknown and information is limited about the risk of infection around the time of conception, talk with your healthcare provider about your plans for pregnancy, your travel plans, your risk of Zika virus infection, the possible health effects of Zika virus infection on a baby, and ways to protect yourself from Zika.</a:t>
            </a:r>
          </a:p>
          <a:p>
            <a:endParaRPr lang="en-US" dirty="0" smtClean="0">
              <a:effectLst/>
            </a:endParaRPr>
          </a:p>
          <a:p>
            <a:r>
              <a:rPr lang="en-US" dirty="0" smtClean="0">
                <a:effectLst/>
              </a:rPr>
              <a:t>If either of you develops symptoms consistent with Zika and/or test positive for Zika, you should follow the suggested timeframes above before trying to conceive.</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42</a:t>
            </a:fld>
            <a:endParaRPr lang="en-US" dirty="0"/>
          </a:p>
        </p:txBody>
      </p:sp>
    </p:spTree>
    <p:extLst>
      <p:ext uri="{BB962C8B-B14F-4D97-AF65-F5344CB8AC3E}">
        <p14:creationId xmlns:p14="http://schemas.microsoft.com/office/powerpoint/2010/main" val="1553270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Men and women who live in areas with risk of Zika who are considering pregnancy in the near future should talk with their healthcare providers about their pregnancy plans during a Zika virus outbreak, the potential risks of Zika, and how they can prevent Zika virus infection during pregnancy. </a:t>
            </a:r>
          </a:p>
          <a:p>
            <a:endParaRPr lang="en-US" dirty="0" smtClean="0">
              <a:effectLst/>
            </a:endParaRPr>
          </a:p>
          <a:p>
            <a:pPr lvl="0"/>
            <a:r>
              <a:rPr lang="en-US" sz="1200" kern="1200" dirty="0" smtClean="0">
                <a:solidFill>
                  <a:schemeClr val="tx1"/>
                </a:solidFill>
                <a:effectLst/>
                <a:latin typeface="+mn-lt"/>
                <a:ea typeface="+mn-ea"/>
                <a:cs typeface="+mn-cs"/>
              </a:rPr>
              <a:t>If either partner has symptoms of Zika or tests positive for Zika, they should follow the suggested timeframes above before trying to conceive.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43</a:t>
            </a:fld>
            <a:endParaRPr lang="en-US" dirty="0"/>
          </a:p>
        </p:txBody>
      </p:sp>
    </p:spTree>
    <p:extLst>
      <p:ext uri="{BB962C8B-B14F-4D97-AF65-F5344CB8AC3E}">
        <p14:creationId xmlns:p14="http://schemas.microsoft.com/office/powerpoint/2010/main" val="1713879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Pregnant couples with a partner who traveled to an area with risk of Zika should: </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Use condoms from start to finish every time they have sex or not have sex during the pregnancy. This is important, even if the pregnant woman’s partner does not have symptoms of Zika or feel sick. </a:t>
            </a:r>
          </a:p>
          <a:p>
            <a:pPr lvl="1"/>
            <a:r>
              <a:rPr lang="en-US" sz="1200" kern="1200" dirty="0" smtClean="0">
                <a:solidFill>
                  <a:schemeClr val="tx1"/>
                </a:solidFill>
                <a:effectLst/>
                <a:latin typeface="+mn-lt"/>
                <a:ea typeface="+mn-ea"/>
                <a:cs typeface="+mn-cs"/>
              </a:rPr>
              <a:t>Not share sex toys throughout the entire pregnancy.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Until more is known, CDC recommends the following: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Women trying to get pregnant and their partners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Before you or your partner travel, talk to your doctor or other healthcare provider about your plans to become pregnant and the risk of Zika virus infection. </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If you do travel to an area with Zika, you and your partner should strictly follow steps to prevent mosquito bites during the trip. </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45</a:t>
            </a:fld>
            <a:endParaRPr lang="en-US" dirty="0"/>
          </a:p>
        </p:txBody>
      </p:sp>
    </p:spTree>
    <p:extLst>
      <p:ext uri="{BB962C8B-B14F-4D97-AF65-F5344CB8AC3E}">
        <p14:creationId xmlns:p14="http://schemas.microsoft.com/office/powerpoint/2010/main" val="3808519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Arial" panose="020B0604020202020204" pitchFamily="34" charset="0"/>
              </a:rPr>
              <a:t>People with a partner who traveled to an area with risk of Zika </a:t>
            </a:r>
            <a:r>
              <a:rPr lang="en-US" sz="1200" b="0" i="0" u="none" strike="noStrike" kern="1200" baseline="0" dirty="0" smtClean="0">
                <a:solidFill>
                  <a:schemeClr val="tx1"/>
                </a:solidFill>
                <a:latin typeface="+mn-lt"/>
                <a:ea typeface="+mn-ea"/>
                <a:cs typeface="Arial" panose="020B0604020202020204" pitchFamily="34" charset="0"/>
              </a:rPr>
              <a:t>should use condoms or not have sex. The period of time for taking these precautions depends on whether the traveler is female or male: </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Arial" panose="020B0604020202020204" pitchFamily="34" charset="0"/>
              </a:rPr>
              <a:t>If traveler is female: </a:t>
            </a:r>
            <a:r>
              <a:rPr lang="en-US" sz="1200" b="0" i="0" u="none" strike="noStrike" kern="1200" baseline="0" dirty="0" smtClean="0">
                <a:solidFill>
                  <a:schemeClr val="tx1"/>
                </a:solidFill>
                <a:latin typeface="+mn-lt"/>
                <a:ea typeface="+mn-ea"/>
                <a:cs typeface="Arial" panose="020B0604020202020204" pitchFamily="34" charset="0"/>
              </a:rPr>
              <a:t>Use condoms or do not have sex for </a:t>
            </a:r>
            <a:r>
              <a:rPr lang="en-US" sz="1200" b="1" i="0" u="none" strike="noStrike" kern="1200" baseline="0" dirty="0" smtClean="0">
                <a:solidFill>
                  <a:schemeClr val="tx1"/>
                </a:solidFill>
                <a:latin typeface="+mn-lt"/>
                <a:ea typeface="+mn-ea"/>
                <a:cs typeface="Arial" panose="020B0604020202020204" pitchFamily="34" charset="0"/>
              </a:rPr>
              <a:t>at least 8 weeks </a:t>
            </a:r>
            <a:r>
              <a:rPr lang="en-US" sz="1200" b="0" i="0" u="none" strike="noStrike" kern="1200" baseline="0" dirty="0" smtClean="0">
                <a:solidFill>
                  <a:schemeClr val="tx1"/>
                </a:solidFill>
                <a:latin typeface="+mn-lt"/>
                <a:ea typeface="+mn-ea"/>
                <a:cs typeface="Arial" panose="020B0604020202020204" pitchFamily="34" charset="0"/>
              </a:rPr>
              <a:t>after travel to an area with risk of Zika (if she doesn’t have symptoms) or for </a:t>
            </a:r>
            <a:r>
              <a:rPr lang="en-US" sz="1200" b="1" i="0" u="none" strike="noStrike" kern="1200" baseline="0" dirty="0" smtClean="0">
                <a:solidFill>
                  <a:schemeClr val="tx1"/>
                </a:solidFill>
                <a:latin typeface="+mn-lt"/>
                <a:ea typeface="+mn-ea"/>
                <a:cs typeface="Arial" panose="020B0604020202020204" pitchFamily="34" charset="0"/>
              </a:rPr>
              <a:t>at least 8 weeks </a:t>
            </a:r>
            <a:r>
              <a:rPr lang="en-US" sz="1200" b="0" i="0" u="none" strike="noStrike" kern="1200" baseline="0" dirty="0" smtClean="0">
                <a:solidFill>
                  <a:schemeClr val="tx1"/>
                </a:solidFill>
                <a:latin typeface="+mn-lt"/>
                <a:ea typeface="+mn-ea"/>
                <a:cs typeface="Arial" panose="020B0604020202020204" pitchFamily="34" charset="0"/>
              </a:rPr>
              <a:t>from the start of her symptoms (or Zika diagnosis). </a:t>
            </a: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If traveler is male: </a:t>
            </a:r>
            <a:r>
              <a:rPr lang="en-US" sz="1200" b="0" i="0" u="none" strike="noStrike" kern="1200" baseline="0" dirty="0" smtClean="0">
                <a:solidFill>
                  <a:schemeClr val="tx1"/>
                </a:solidFill>
                <a:latin typeface="+mn-lt"/>
                <a:ea typeface="+mn-ea"/>
                <a:cs typeface="+mn-cs"/>
              </a:rPr>
              <a:t>Use condoms or do not have sex for at </a:t>
            </a:r>
            <a:r>
              <a:rPr lang="en-US" sz="1200" b="1" i="0" u="none" strike="noStrike" kern="1200" baseline="0" dirty="0" smtClean="0">
                <a:solidFill>
                  <a:schemeClr val="tx1"/>
                </a:solidFill>
                <a:latin typeface="+mn-lt"/>
                <a:ea typeface="+mn-ea"/>
                <a:cs typeface="+mn-cs"/>
              </a:rPr>
              <a:t>least 6 months </a:t>
            </a:r>
            <a:r>
              <a:rPr lang="en-US" sz="1200" b="0" i="0" u="none" strike="noStrike" kern="1200" baseline="0" dirty="0" smtClean="0">
                <a:solidFill>
                  <a:schemeClr val="tx1"/>
                </a:solidFill>
                <a:latin typeface="+mn-lt"/>
                <a:ea typeface="+mn-ea"/>
                <a:cs typeface="+mn-cs"/>
              </a:rPr>
              <a:t>after travel to an area with risk of Zika (if he doesn’t have symptoms) or for </a:t>
            </a:r>
            <a:r>
              <a:rPr lang="en-US" sz="1200" b="1" i="0" u="none" strike="noStrike" kern="1200" baseline="0" dirty="0" smtClean="0">
                <a:solidFill>
                  <a:schemeClr val="tx1"/>
                </a:solidFill>
                <a:latin typeface="+mn-lt"/>
                <a:ea typeface="+mn-ea"/>
                <a:cs typeface="+mn-cs"/>
              </a:rPr>
              <a:t>at least 6 months</a:t>
            </a:r>
            <a:r>
              <a:rPr lang="en-US" sz="1200" b="0" i="0" u="none" strike="noStrike" kern="1200" baseline="0" dirty="0" smtClean="0">
                <a:solidFill>
                  <a:schemeClr val="tx1"/>
                </a:solidFill>
                <a:latin typeface="+mn-lt"/>
                <a:ea typeface="+mn-ea"/>
                <a:cs typeface="+mn-cs"/>
              </a:rPr>
              <a:t> from the start of his symptoms (or Zika diagnosis). This extended period is because Zika stays in semen longer than in other body fluids.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Some travelers become infected while traveling but do not get sick until they return home. Be aware of any illness or symptoms during your trip or after you return home. Tell your doctor or other healthcare provider where you have traveled and when you were there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46</a:t>
            </a:fld>
            <a:endParaRPr lang="en-US" dirty="0"/>
          </a:p>
        </p:txBody>
      </p:sp>
    </p:spTree>
    <p:extLst>
      <p:ext uri="{BB962C8B-B14F-4D97-AF65-F5344CB8AC3E}">
        <p14:creationId xmlns:p14="http://schemas.microsoft.com/office/powerpoint/2010/main" val="2676154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47</a:t>
            </a:fld>
            <a:endParaRPr lang="en-US" dirty="0"/>
          </a:p>
        </p:txBody>
      </p:sp>
    </p:spTree>
    <p:extLst>
      <p:ext uri="{BB962C8B-B14F-4D97-AF65-F5344CB8AC3E}">
        <p14:creationId xmlns:p14="http://schemas.microsoft.com/office/powerpoint/2010/main" val="3046196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48</a:t>
            </a:fld>
            <a:endParaRPr lang="en-US" dirty="0"/>
          </a:p>
        </p:txBody>
      </p:sp>
    </p:spTree>
    <p:extLst>
      <p:ext uri="{BB962C8B-B14F-4D97-AF65-F5344CB8AC3E}">
        <p14:creationId xmlns:p14="http://schemas.microsoft.com/office/powerpoint/2010/main" val="150386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Historical</a:t>
            </a:r>
            <a:r>
              <a:rPr lang="en-US" sz="1200" kern="1200" baseline="0" dirty="0" smtClean="0">
                <a:solidFill>
                  <a:schemeClr val="tx1"/>
                </a:solidFill>
                <a:effectLst/>
                <a:latin typeface="+mn-lt"/>
                <a:ea typeface="+mn-ea"/>
                <a:cs typeface="+mn-cs"/>
              </a:rPr>
              <a:t> background on Zika: </a:t>
            </a:r>
            <a:endParaRPr lang="en-US" sz="1200" kern="1200" dirty="0" smtClean="0">
              <a:solidFill>
                <a:schemeClr val="tx1"/>
              </a:solidFill>
              <a:effectLst/>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Zika virus was first discovered in a monkey in the Zika Forest of Uganda in 1947.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latin typeface="+mn-lt"/>
                <a:ea typeface="+mn-ea"/>
                <a:cs typeface="+mn-cs"/>
              </a:rPr>
              <a:t>Before 2007, at least 14 human cases of Zika had been documented, although other cases were likely to have occurred and were not reported.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latin typeface="+mn-lt"/>
                <a:ea typeface="+mn-ea"/>
                <a:cs typeface="+mn-cs"/>
              </a:rPr>
              <a:t> Zika outbreaks have probably occurred in many locations. Because the symptoms of Zika are similar to those of many other diseases, many cases may not have been recognized.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Since May 2015, CDC has been responding to increased reports of Zika and has assisted in investigations with PAHO and countries’ ministries of health. The first travel notice for Zika in Brazil was posted in June 2015.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On January 22, 2016, CDC activated its Emergency Operations Center (EOC) to respond to outbreaks of Zika occurring in the Americas and increased reports of birth defects and </a:t>
            </a:r>
            <a:r>
              <a:rPr lang="en-US" sz="1200" b="0" i="0" u="none" strike="noStrike" kern="1200" baseline="0" dirty="0" err="1" smtClean="0">
                <a:solidFill>
                  <a:schemeClr val="tx1"/>
                </a:solidFill>
                <a:latin typeface="+mn-lt"/>
                <a:ea typeface="+mn-ea"/>
                <a:cs typeface="+mn-cs"/>
              </a:rPr>
              <a:t>Guillain-Barré</a:t>
            </a:r>
            <a:r>
              <a:rPr lang="en-US" sz="1200" b="0" i="0" u="none" strike="noStrike" kern="1200" baseline="0" dirty="0" smtClean="0">
                <a:solidFill>
                  <a:schemeClr val="tx1"/>
                </a:solidFill>
                <a:latin typeface="+mn-lt"/>
                <a:ea typeface="+mn-ea"/>
                <a:cs typeface="+mn-cs"/>
              </a:rPr>
              <a:t> syndrome in areas affected by Zika. On February 8, 2016, CDC elevated its EOC activation to a Level 1, the highest level.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On February 1, 2016, the World Health Organization (WHO) declared a Public Health Emergency of International Concern (PHEIC) because of clusters of microcephaly and other neurological disorders in some areas affected by Zika.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smtClean="0">
              <a:solidFill>
                <a:schemeClr val="tx1"/>
              </a:solidFill>
              <a:latin typeface="+mn-lt"/>
              <a:ea typeface="+mn-ea"/>
              <a:cs typeface="+mn-cs"/>
            </a:endParaRP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6616B6-223B-D342-8ABD-3E59DD8B7D58}" type="slidenum">
              <a:rPr lang="en-US" smtClean="0"/>
              <a:t>4</a:t>
            </a:fld>
            <a:endParaRPr lang="en-US" dirty="0"/>
          </a:p>
        </p:txBody>
      </p:sp>
    </p:spTree>
    <p:extLst>
      <p:ext uri="{BB962C8B-B14F-4D97-AF65-F5344CB8AC3E}">
        <p14:creationId xmlns:p14="http://schemas.microsoft.com/office/powerpoint/2010/main" val="3040619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49</a:t>
            </a:fld>
            <a:endParaRPr lang="en-US" dirty="0"/>
          </a:p>
        </p:txBody>
      </p:sp>
    </p:spTree>
    <p:extLst>
      <p:ext uri="{BB962C8B-B14F-4D97-AF65-F5344CB8AC3E}">
        <p14:creationId xmlns:p14="http://schemas.microsoft.com/office/powerpoint/2010/main" val="2259030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50</a:t>
            </a:fld>
            <a:endParaRPr lang="en-US" dirty="0"/>
          </a:p>
        </p:txBody>
      </p:sp>
    </p:spTree>
    <p:extLst>
      <p:ext uri="{BB962C8B-B14F-4D97-AF65-F5344CB8AC3E}">
        <p14:creationId xmlns:p14="http://schemas.microsoft.com/office/powerpoint/2010/main" val="819240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51</a:t>
            </a:fld>
            <a:endParaRPr lang="en-US" dirty="0"/>
          </a:p>
        </p:txBody>
      </p:sp>
    </p:spTree>
    <p:extLst>
      <p:ext uri="{BB962C8B-B14F-4D97-AF65-F5344CB8AC3E}">
        <p14:creationId xmlns:p14="http://schemas.microsoft.com/office/powerpoint/2010/main" val="1906048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52</a:t>
            </a:fld>
            <a:endParaRPr lang="en-US" dirty="0"/>
          </a:p>
        </p:txBody>
      </p:sp>
    </p:spTree>
    <p:extLst>
      <p:ext uri="{BB962C8B-B14F-4D97-AF65-F5344CB8AC3E}">
        <p14:creationId xmlns:p14="http://schemas.microsoft.com/office/powerpoint/2010/main" val="236406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Local mosquito-borne Zika virus transmission has been reported in the continental United States. </a:t>
            </a:r>
          </a:p>
          <a:p>
            <a:pPr lvl="1"/>
            <a:r>
              <a:rPr lang="en-US" dirty="0" smtClean="0">
                <a:effectLst/>
              </a:rPr>
              <a:t>CDC has </a:t>
            </a:r>
            <a:r>
              <a:rPr lang="en-US" dirty="0" smtClean="0">
                <a:effectLst/>
                <a:hlinkClick r:id="rId3"/>
              </a:rPr>
              <a:t>guidance (https://www.cdc.gov/zika/intheus/florida-update.html)</a:t>
            </a:r>
            <a:r>
              <a:rPr lang="en-US" dirty="0" smtClean="0">
                <a:effectLst/>
              </a:rPr>
              <a:t> for people living in or traveling to South Florida.</a:t>
            </a:r>
          </a:p>
          <a:p>
            <a:pPr lvl="1"/>
            <a:r>
              <a:rPr lang="en-US" dirty="0" smtClean="0">
                <a:effectLst/>
              </a:rPr>
              <a:t>CDC has </a:t>
            </a:r>
            <a:r>
              <a:rPr lang="en-US" dirty="0" smtClean="0">
                <a:effectLst/>
                <a:hlinkClick r:id="rId4"/>
              </a:rPr>
              <a:t>guidance (https://www.cdc.gov/zika/intheus/texas-update.html)</a:t>
            </a:r>
            <a:r>
              <a:rPr lang="en-US" dirty="0" smtClean="0">
                <a:effectLst/>
              </a:rPr>
              <a:t> for people living in or traveling to Brownsville, Texas.</a:t>
            </a: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53</a:t>
            </a:fld>
            <a:endParaRPr lang="en-US" dirty="0"/>
          </a:p>
        </p:txBody>
      </p:sp>
    </p:spTree>
    <p:extLst>
      <p:ext uri="{BB962C8B-B14F-4D97-AF65-F5344CB8AC3E}">
        <p14:creationId xmlns:p14="http://schemas.microsoft.com/office/powerpoint/2010/main" val="33536711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54</a:t>
            </a:fld>
            <a:endParaRPr lang="en-US" dirty="0"/>
          </a:p>
        </p:txBody>
      </p:sp>
    </p:spTree>
    <p:extLst>
      <p:ext uri="{BB962C8B-B14F-4D97-AF65-F5344CB8AC3E}">
        <p14:creationId xmlns:p14="http://schemas.microsoft.com/office/powerpoint/2010/main" val="2948658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Zika virus is spread to people primarily through the bite of an infected </a:t>
            </a:r>
            <a:r>
              <a:rPr lang="en-US" sz="1200" i="1" kern="1200" dirty="0" smtClean="0">
                <a:solidFill>
                  <a:schemeClr val="tx1"/>
                </a:solidFill>
                <a:effectLst/>
                <a:latin typeface="+mn-lt"/>
                <a:ea typeface="+mn-ea"/>
                <a:cs typeface="+mn-cs"/>
              </a:rPr>
              <a:t>Aedes</a:t>
            </a:r>
            <a:r>
              <a:rPr lang="en-US" sz="1200" kern="1200" dirty="0" smtClean="0">
                <a:solidFill>
                  <a:schemeClr val="tx1"/>
                </a:solidFill>
                <a:effectLst/>
                <a:latin typeface="+mn-lt"/>
                <a:ea typeface="+mn-ea"/>
                <a:cs typeface="+mn-cs"/>
              </a:rPr>
              <a:t> species mosquito (</a:t>
            </a:r>
            <a:r>
              <a:rPr lang="en-US" sz="1200" i="1" kern="1200" dirty="0" smtClean="0">
                <a:solidFill>
                  <a:schemeClr val="tx1"/>
                </a:solidFill>
                <a:effectLst/>
                <a:latin typeface="+mn-lt"/>
                <a:ea typeface="+mn-ea"/>
                <a:cs typeface="+mn-cs"/>
              </a:rPr>
              <a:t>Ae. aegypti</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Ae. albopictus</a:t>
            </a:r>
            <a:r>
              <a:rPr lang="en-US" sz="1200" kern="1200" dirty="0" smtClean="0">
                <a:solidFill>
                  <a:schemeClr val="tx1"/>
                </a:solidFill>
                <a:effectLst/>
                <a:latin typeface="+mn-lt"/>
                <a:ea typeface="+mn-ea"/>
                <a:cs typeface="+mn-cs"/>
              </a:rPr>
              <a:t>). </a:t>
            </a:r>
          </a:p>
          <a:p>
            <a:pPr marL="628650" lvl="1" indent="-171450">
              <a:buFontTx/>
              <a:buChar char="-"/>
            </a:pPr>
            <a:r>
              <a:rPr lang="en-US" sz="1200" kern="1200" dirty="0" smtClean="0">
                <a:solidFill>
                  <a:schemeClr val="tx1"/>
                </a:solidFill>
                <a:effectLst/>
                <a:latin typeface="+mn-lt"/>
                <a:ea typeface="+mn-ea"/>
                <a:cs typeface="+mn-cs"/>
              </a:rPr>
              <a:t>Mosquitoes that spread Zika virus bite during the day and night.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pregnant woman can pass Zika virus to her fetus during pregnancy or around the time of birth.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person infected with Zika virus can pass it to his or her sex partners</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Zika virus may be spread through blood transfusions. </a:t>
            </a:r>
          </a:p>
          <a:p>
            <a:pPr marL="171450" lvl="0" indent="-171450">
              <a:buFont typeface="Arial" panose="020B0604020202020204" pitchFamily="34" charset="0"/>
              <a:buChar char="•"/>
            </a:pPr>
            <a:r>
              <a:rPr kumimoji="0" lang="en-US" sz="2600" b="0" i="0" u="none" strike="noStrike" kern="1200" cap="none" spc="0" normalizeH="0" baseline="0" noProof="0" dirty="0" smtClean="0">
                <a:ln>
                  <a:noFill/>
                </a:ln>
                <a:solidFill>
                  <a:srgbClr val="000000"/>
                </a:solidFill>
                <a:effectLst/>
                <a:uLnTx/>
                <a:uFillTx/>
                <a:latin typeface="+mn-lt"/>
                <a:ea typeface="+mn-ea"/>
                <a:cs typeface="+mn-cs"/>
              </a:rPr>
              <a:t>Transmission of Zika virus through breast milk has not been documente</a:t>
            </a:r>
            <a:r>
              <a:rPr kumimoji="0" lang="en-US" sz="2600" b="0" i="0" u="none" strike="noStrike" kern="1200" cap="none" spc="0" normalizeH="0" baseline="0" noProof="0" dirty="0" smtClean="0">
                <a:ln>
                  <a:noFill/>
                </a:ln>
                <a:solidFill>
                  <a:prstClr val="black"/>
                </a:solidFill>
                <a:effectLst/>
                <a:uLnTx/>
                <a:uFillTx/>
                <a:latin typeface="+mn-lt"/>
                <a:ea typeface="+mn-ea"/>
                <a:cs typeface="+mn-cs"/>
              </a:rPr>
              <a:t>d.  </a:t>
            </a:r>
            <a:r>
              <a:rPr kumimoji="0" lang="en-US" sz="2600" b="0" i="0" u="none" strike="noStrike" kern="1200" cap="none" spc="0" normalizeH="0" baseline="0" noProof="0" dirty="0" smtClean="0">
                <a:ln>
                  <a:noFill/>
                </a:ln>
                <a:solidFill>
                  <a:srgbClr val="000000"/>
                </a:solidFill>
                <a:effectLst/>
                <a:uLnTx/>
                <a:uFillTx/>
                <a:latin typeface="+mn-lt"/>
                <a:ea typeface="+mn-ea"/>
                <a:cs typeface="+mn-cs"/>
              </a:rPr>
              <a:t>Benefits of breastfeeding outweigh theoretical risk of Zika virus transmission through breast </a:t>
            </a:r>
            <a:r>
              <a:rPr kumimoji="0" lang="en-US" sz="2600" b="0" i="0" u="none" strike="noStrike" kern="1200" cap="none" spc="0" normalizeH="0" baseline="0" noProof="0" dirty="0" smtClean="0">
                <a:ln>
                  <a:noFill/>
                </a:ln>
                <a:solidFill>
                  <a:prstClr val="black"/>
                </a:solidFill>
                <a:effectLst/>
                <a:uLnTx/>
                <a:uFillTx/>
                <a:latin typeface="+mn-lt"/>
                <a:ea typeface="+mn-ea"/>
                <a:cs typeface="+mn-cs"/>
              </a:rPr>
              <a:t>milk.</a:t>
            </a: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There is no evidence that Zika is spread through touching, coughing, or sneezing. </a:t>
            </a:r>
          </a:p>
          <a:p>
            <a:pPr marL="457200" marR="0" lvl="0" indent="-457200" algn="l" defTabSz="914400" rtl="0" eaLnBrk="1" fontAlgn="auto" latinLnBrk="0" hangingPunct="1">
              <a:lnSpc>
                <a:spcPct val="90000"/>
              </a:lnSpc>
              <a:spcBef>
                <a:spcPts val="0"/>
              </a:spcBef>
              <a:spcAft>
                <a:spcPts val="600"/>
              </a:spcAft>
              <a:buClr>
                <a:srgbClr val="005DAA"/>
              </a:buClr>
              <a:buSzTx/>
              <a:buFont typeface="Arial" panose="020B0604020202020204" pitchFamily="34" charset="0"/>
              <a:buChar char="•"/>
              <a:tabLst/>
              <a:defRPr/>
            </a:pPr>
            <a:endParaRPr kumimoji="0" lang="en-US" sz="2600" b="0" i="0" u="none" strike="noStrike" kern="1200" cap="none" spc="0" normalizeH="0" baseline="0" noProof="0" dirty="0" smtClean="0">
              <a:ln>
                <a:noFill/>
              </a:ln>
              <a:solidFill>
                <a:prstClr val="black"/>
              </a:solidFill>
              <a:effectLst/>
              <a:uLnTx/>
              <a:uFillTx/>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336616B6-223B-D342-8ABD-3E59DD8B7D58}" type="slidenum">
              <a:rPr lang="en-US" smtClean="0"/>
              <a:t>6</a:t>
            </a:fld>
            <a:endParaRPr lang="en-US" dirty="0"/>
          </a:p>
        </p:txBody>
      </p:sp>
    </p:spTree>
    <p:extLst>
      <p:ext uri="{BB962C8B-B14F-4D97-AF65-F5344CB8AC3E}">
        <p14:creationId xmlns:p14="http://schemas.microsoft.com/office/powerpoint/2010/main" val="19087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Anyone who lives in or travels to an area with risk of Zika and has not already been infected with Zika virus can get it.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Symptoms of Zika are similar to other illnesses, like dengue and chikungunya, that spread through mosquito bites.</a:t>
            </a:r>
          </a:p>
          <a:p>
            <a:pPr marL="171450" indent="-171450">
              <a:buFont typeface="Arial" panose="020B0604020202020204" pitchFamily="34" charset="0"/>
              <a:buChar char="•"/>
            </a:pPr>
            <a:r>
              <a:rPr lang="en-US" sz="1200" dirty="0" smtClean="0"/>
              <a:t>Many people will not have symptoms or will only have mild symptoms. </a:t>
            </a:r>
          </a:p>
          <a:p>
            <a:pPr marL="171450" indent="-171450">
              <a:buFont typeface="Arial" panose="020B0604020202020204" pitchFamily="34" charset="0"/>
              <a:buChar char="•"/>
            </a:pPr>
            <a:r>
              <a:rPr lang="en-US" sz="1200" dirty="0" smtClean="0"/>
              <a:t>Symptoms last several days to a week. </a:t>
            </a:r>
          </a:p>
          <a:p>
            <a:pPr marL="171450" indent="-171450">
              <a:buFont typeface="Arial" panose="020B0604020202020204" pitchFamily="34" charset="0"/>
              <a:buChar char="•"/>
            </a:pPr>
            <a:r>
              <a:rPr lang="en-US" sz="1200" dirty="0" smtClean="0"/>
              <a:t>People usually don’t get sick enough to go to the hospital.</a:t>
            </a:r>
          </a:p>
          <a:p>
            <a:pPr marL="171450" indent="-171450">
              <a:buFont typeface="Arial" panose="020B0604020202020204" pitchFamily="34" charset="0"/>
              <a:buChar char="•"/>
            </a:pPr>
            <a:r>
              <a:rPr lang="en-US" sz="1200" dirty="0" smtClean="0"/>
              <a:t>People very rarely die of Zika.</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7</a:t>
            </a:fld>
            <a:endParaRPr lang="en-US" dirty="0"/>
          </a:p>
        </p:txBody>
      </p:sp>
    </p:spTree>
    <p:extLst>
      <p:ext uri="{BB962C8B-B14F-4D97-AF65-F5344CB8AC3E}">
        <p14:creationId xmlns:p14="http://schemas.microsoft.com/office/powerpoint/2010/main" val="396385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Anyone</a:t>
            </a:r>
            <a:r>
              <a:rPr lang="en-US" baseline="0" dirty="0" smtClean="0"/>
              <a:t> with possible exposure to Zika virus through travel or sexual transmission should go to a doctor or healthcare provider if they have any of the symptoms listed.</a:t>
            </a:r>
          </a:p>
          <a:p>
            <a:endParaRPr lang="en-US" baseline="0" dirty="0" smtClean="0"/>
          </a:p>
          <a:p>
            <a:r>
              <a:rPr lang="en-US" baseline="0" dirty="0" smtClean="0"/>
              <a:t>Symptoms include</a:t>
            </a:r>
          </a:p>
          <a:p>
            <a:pPr marL="171450" indent="-171450">
              <a:buFont typeface="Arial" panose="020B0604020202020204" pitchFamily="34" charset="0"/>
              <a:buChar char="•"/>
            </a:pPr>
            <a:r>
              <a:rPr lang="en-US" baseline="0" dirty="0" smtClean="0"/>
              <a:t>Fever </a:t>
            </a:r>
          </a:p>
          <a:p>
            <a:pPr marL="171450" indent="-171450">
              <a:buFont typeface="Arial" panose="020B0604020202020204" pitchFamily="34" charset="0"/>
              <a:buChar char="•"/>
            </a:pPr>
            <a:r>
              <a:rPr lang="en-US" baseline="0" dirty="0" smtClean="0"/>
              <a:t>Rash</a:t>
            </a:r>
          </a:p>
          <a:p>
            <a:pPr marL="171450" indent="-171450">
              <a:buFont typeface="Arial" panose="020B0604020202020204" pitchFamily="34" charset="0"/>
              <a:buChar char="•"/>
            </a:pPr>
            <a:r>
              <a:rPr lang="en-US" baseline="0" dirty="0" smtClean="0"/>
              <a:t>headache</a:t>
            </a:r>
          </a:p>
          <a:p>
            <a:pPr marL="171450" indent="-171450">
              <a:buFont typeface="Arial" panose="020B0604020202020204" pitchFamily="34" charset="0"/>
              <a:buChar char="•"/>
            </a:pPr>
            <a:r>
              <a:rPr lang="en-US" baseline="0" dirty="0" smtClean="0"/>
              <a:t>Joint pain</a:t>
            </a:r>
          </a:p>
          <a:p>
            <a:pPr marL="171450" indent="-171450">
              <a:buFont typeface="Arial" panose="020B0604020202020204" pitchFamily="34" charset="0"/>
              <a:buChar char="•"/>
            </a:pPr>
            <a:r>
              <a:rPr lang="en-US" baseline="0" dirty="0" smtClean="0"/>
              <a:t>Conjunctivitis (red eyes)</a:t>
            </a:r>
          </a:p>
          <a:p>
            <a:pPr marL="171450" indent="-171450">
              <a:buFont typeface="Arial" panose="020B0604020202020204" pitchFamily="34" charset="0"/>
              <a:buChar char="•"/>
            </a:pPr>
            <a:r>
              <a:rPr lang="en-US" baseline="0" dirty="0" smtClean="0"/>
              <a:t>Muscle pain</a:t>
            </a:r>
          </a:p>
        </p:txBody>
      </p:sp>
      <p:sp>
        <p:nvSpPr>
          <p:cNvPr id="4" name="Slide Number Placeholder 3"/>
          <p:cNvSpPr>
            <a:spLocks noGrp="1"/>
          </p:cNvSpPr>
          <p:nvPr>
            <p:ph type="sldNum" sz="quarter" idx="10"/>
          </p:nvPr>
        </p:nvSpPr>
        <p:spPr/>
        <p:txBody>
          <a:bodyPr/>
          <a:lstStyle/>
          <a:p>
            <a:fld id="{336616B6-223B-D342-8ABD-3E59DD8B7D58}" type="slidenum">
              <a:rPr lang="en-US" smtClean="0"/>
              <a:t>8</a:t>
            </a:fld>
            <a:endParaRPr lang="en-US" dirty="0"/>
          </a:p>
        </p:txBody>
      </p:sp>
    </p:spTree>
    <p:extLst>
      <p:ext uri="{BB962C8B-B14F-4D97-AF65-F5344CB8AC3E}">
        <p14:creationId xmlns:p14="http://schemas.microsoft.com/office/powerpoint/2010/main" val="2148971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We expect that women who develop Zika will have similar illness to people who are not pregnant. No evidence exists to suggest that pregnant women are more susceptible or experience more severe disease during pregnancy.</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We do not know if pregnant women are more likely to develop symptoms compared to the general population.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We do not know if pregnant women are more likely to get Guillain-Barré syndrome.</a:t>
            </a:r>
          </a:p>
          <a:p>
            <a:pPr marL="171450" indent="-171450">
              <a:buFont typeface="Arial" panose="020B0604020202020204" pitchFamily="34" charset="0"/>
              <a:buChar char="•"/>
            </a:pPr>
            <a:r>
              <a:rPr lang="en-US" dirty="0" smtClean="0">
                <a:effectLst/>
              </a:rPr>
              <a:t>We do not know how likely it is that Zika infection will affect a pregnancy. </a:t>
            </a:r>
          </a:p>
          <a:p>
            <a:pPr marL="171450" indent="-171450">
              <a:buFont typeface="Arial" panose="020B0604020202020204" pitchFamily="34" charset="0"/>
              <a:buChar char="•"/>
            </a:pPr>
            <a:r>
              <a:rPr lang="en-US" dirty="0" smtClean="0">
                <a:effectLst/>
              </a:rPr>
              <a:t>We do not know if a</a:t>
            </a:r>
            <a:r>
              <a:rPr lang="en-US" baseline="0" dirty="0" smtClean="0">
                <a:effectLst/>
              </a:rPr>
              <a:t> </a:t>
            </a:r>
            <a:r>
              <a:rPr lang="en-US" dirty="0" smtClean="0">
                <a:effectLst/>
              </a:rPr>
              <a:t>baby will have birth defects if a woman is infected while pregnant.</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More</a:t>
            </a:r>
            <a:r>
              <a:rPr lang="en-US" sz="1200" kern="1200" baseline="0" dirty="0" smtClean="0">
                <a:solidFill>
                  <a:schemeClr val="tx1"/>
                </a:solidFill>
                <a:effectLst/>
                <a:latin typeface="+mn-lt"/>
                <a:ea typeface="+mn-ea"/>
                <a:cs typeface="+mn-cs"/>
              </a:rPr>
              <a:t> information on Zika and pregnancy is found here: http://www.cdc.gov/zika/pregnancy/index.html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10</a:t>
            </a:fld>
            <a:endParaRPr lang="en-US" dirty="0"/>
          </a:p>
        </p:txBody>
      </p:sp>
    </p:spTree>
    <p:extLst>
      <p:ext uri="{BB962C8B-B14F-4D97-AF65-F5344CB8AC3E}">
        <p14:creationId xmlns:p14="http://schemas.microsoft.com/office/powerpoint/2010/main" val="6535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Microcephaly is</a:t>
            </a:r>
            <a:r>
              <a:rPr lang="en-US" sz="1200" kern="1200" dirty="0" smtClean="0">
                <a:solidFill>
                  <a:schemeClr val="tx1"/>
                </a:solidFill>
                <a:effectLst/>
                <a:latin typeface="+mn-lt"/>
                <a:ea typeface="+mn-ea"/>
                <a:cs typeface="+mn-cs"/>
              </a:rPr>
              <a:t> a severe birth defect that is a sign of a problem with brain development.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Microcephaly can occur because a baby’s brain has not developed properly during pregnancy or has stopped growing after birth.</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Currently, there is no evidence to suggest that past Zika virus infection poses an increased risk of birth defects for future pregnancies once the virus has completely cleared a woman’s body.</a:t>
            </a:r>
          </a:p>
          <a:p>
            <a:pPr marL="171450" indent="-171450">
              <a:buFontTx/>
              <a:buChar char="-"/>
            </a:pPr>
            <a:r>
              <a:rPr lang="en-US" dirty="0" smtClean="0"/>
              <a:t>More</a:t>
            </a:r>
            <a:r>
              <a:rPr lang="en-US" baseline="0" dirty="0" smtClean="0"/>
              <a:t> information on microcephaly and birth defects is found here: http://www.cdc.gov/zika/healtheffects/birth_defects.html</a:t>
            </a:r>
          </a:p>
          <a:p>
            <a:pPr marL="171450" indent="-171450">
              <a:buFontTx/>
              <a:buChar char="-"/>
            </a:pPr>
            <a:endParaRPr lang="en-US" baseline="0"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36616B6-223B-D342-8ABD-3E59DD8B7D58}" type="slidenum">
              <a:rPr lang="en-US" smtClean="0"/>
              <a:t>11</a:t>
            </a:fld>
            <a:endParaRPr lang="en-US" dirty="0"/>
          </a:p>
        </p:txBody>
      </p:sp>
    </p:spTree>
    <p:extLst>
      <p:ext uri="{BB962C8B-B14F-4D97-AF65-F5344CB8AC3E}">
        <p14:creationId xmlns:p14="http://schemas.microsoft.com/office/powerpoint/2010/main" val="22126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chor="t"/>
          <a:lstStyle>
            <a:lvl1pPr>
              <a:defRPr>
                <a:solidFill>
                  <a:schemeClr val="bg1"/>
                </a:solidFill>
              </a:defRPr>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17547" y="4266895"/>
            <a:ext cx="2219054" cy="607344"/>
          </a:xfrm>
          <a:prstGeom prst="rect">
            <a:avLst/>
          </a:prstGeom>
        </p:spPr>
      </p:pic>
      <p:pic>
        <p:nvPicPr>
          <p:cNvPr id="11" name="Picture 10" descr="Header-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878205"/>
          </a:xfrm>
          <a:prstGeom prst="rect">
            <a:avLst/>
          </a:prstGeom>
        </p:spPr>
      </p:pic>
      <p:sp>
        <p:nvSpPr>
          <p:cNvPr id="13" name="Date Placeholder 12"/>
          <p:cNvSpPr>
            <a:spLocks noGrp="1"/>
          </p:cNvSpPr>
          <p:nvPr>
            <p:ph type="dt" sz="half" idx="11"/>
          </p:nvPr>
        </p:nvSpPr>
        <p:spPr/>
        <p:txBody>
          <a:bodyPr/>
          <a:lstStyle/>
          <a:p>
            <a:r>
              <a:rPr lang="en-US" dirty="0" smtClean="0"/>
              <a:t>‹#›</a:t>
            </a:r>
            <a:endParaRPr lang="en-US" dirty="0"/>
          </a:p>
        </p:txBody>
      </p:sp>
      <p:sp>
        <p:nvSpPr>
          <p:cNvPr id="8" name="Rectangle 24"/>
          <p:cNvSpPr>
            <a:spLocks noChangeArrowheads="1"/>
          </p:cNvSpPr>
          <p:nvPr userDrawn="1"/>
        </p:nvSpPr>
        <p:spPr bwMode="auto">
          <a:xfrm>
            <a:off x="181967" y="314357"/>
            <a:ext cx="8063028"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solidFill>
                  <a:schemeClr val="bg2"/>
                </a:solidFill>
                <a:latin typeface="Arial"/>
                <a:cs typeface="Arial"/>
              </a:rPr>
              <a:t>CDC’S Response</a:t>
            </a:r>
            <a:r>
              <a:rPr kumimoji="0" lang="en-US" altLang="en-US" sz="1800" u="none" strike="noStrike" cap="none" normalizeH="0" dirty="0" smtClean="0">
                <a:ln>
                  <a:noFill/>
                </a:ln>
                <a:solidFill>
                  <a:schemeClr val="bg2"/>
                </a:solidFill>
                <a:latin typeface="Arial"/>
                <a:cs typeface="Arial"/>
              </a:rPr>
              <a:t> to </a:t>
            </a:r>
            <a:r>
              <a:rPr kumimoji="0" lang="en-US" altLang="en-US" sz="1800" b="1" u="none" strike="noStrike" cap="none" normalizeH="0" dirty="0" smtClean="0">
                <a:ln>
                  <a:noFill/>
                </a:ln>
                <a:solidFill>
                  <a:schemeClr val="bg2"/>
                </a:solidFill>
                <a:latin typeface="Arial"/>
                <a:cs typeface="Arial"/>
              </a:rPr>
              <a:t>Zika</a:t>
            </a:r>
            <a:endParaRPr kumimoji="0" lang="en-US" altLang="en-US" sz="1800" b="1" u="none" strike="noStrike" cap="none" normalizeH="0" baseline="0" dirty="0" smtClean="0">
              <a:ln>
                <a:noFill/>
              </a:ln>
              <a:solidFill>
                <a:schemeClr val="bg2"/>
              </a:solidFill>
              <a:latin typeface="Arial"/>
              <a:cs typeface="Arial"/>
            </a:endParaRPr>
          </a:p>
        </p:txBody>
      </p:sp>
    </p:spTree>
    <p:extLst>
      <p:ext uri="{BB962C8B-B14F-4D97-AF65-F5344CB8AC3E}">
        <p14:creationId xmlns:p14="http://schemas.microsoft.com/office/powerpoint/2010/main" val="9901347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6" name="Oval 5"/>
          <p:cNvSpPr/>
          <p:nvPr userDrawn="1"/>
        </p:nvSpPr>
        <p:spPr>
          <a:xfrm>
            <a:off x="5957021" y="704863"/>
            <a:ext cx="4741196" cy="474119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smtClean="0"/>
              <a:t>STEP 1</a:t>
            </a:r>
            <a:endParaRPr lang="en-US" dirty="0"/>
          </a:p>
        </p:txBody>
      </p:sp>
    </p:spTree>
    <p:extLst>
      <p:ext uri="{BB962C8B-B14F-4D97-AF65-F5344CB8AC3E}">
        <p14:creationId xmlns:p14="http://schemas.microsoft.com/office/powerpoint/2010/main" val="25678433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6" name="Oval 5"/>
          <p:cNvSpPr/>
          <p:nvPr userDrawn="1"/>
        </p:nvSpPr>
        <p:spPr>
          <a:xfrm>
            <a:off x="5957021" y="704863"/>
            <a:ext cx="4741196" cy="4741196"/>
          </a:xfrm>
          <a:prstGeom prst="ellipse">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35467338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6" name="Oval 5"/>
          <p:cNvSpPr/>
          <p:nvPr userDrawn="1"/>
        </p:nvSpPr>
        <p:spPr>
          <a:xfrm>
            <a:off x="5957021" y="704863"/>
            <a:ext cx="4741196" cy="4741196"/>
          </a:xfrm>
          <a:prstGeom prst="ellipse">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smtClean="0"/>
              <a:t>STEP 1</a:t>
            </a:r>
            <a:endParaRPr lang="en-US" dirty="0"/>
          </a:p>
        </p:txBody>
      </p:sp>
    </p:spTree>
    <p:extLst>
      <p:ext uri="{BB962C8B-B14F-4D97-AF65-F5344CB8AC3E}">
        <p14:creationId xmlns:p14="http://schemas.microsoft.com/office/powerpoint/2010/main" val="33463986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6" name="Oval 5"/>
          <p:cNvSpPr/>
          <p:nvPr userDrawn="1"/>
        </p:nvSpPr>
        <p:spPr>
          <a:xfrm>
            <a:off x="5957021" y="704863"/>
            <a:ext cx="4741196" cy="4741196"/>
          </a:xfrm>
          <a:prstGeom prst="ellipse">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14092735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6" name="Oval 5"/>
          <p:cNvSpPr/>
          <p:nvPr userDrawn="1"/>
        </p:nvSpPr>
        <p:spPr>
          <a:xfrm>
            <a:off x="5957021" y="704863"/>
            <a:ext cx="4741196" cy="4741196"/>
          </a:xfrm>
          <a:prstGeom prst="ellipse">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smtClean="0"/>
              <a:t>STEP 1</a:t>
            </a:r>
            <a:endParaRPr lang="en-US" dirty="0"/>
          </a:p>
        </p:txBody>
      </p:sp>
    </p:spTree>
    <p:extLst>
      <p:ext uri="{BB962C8B-B14F-4D97-AF65-F5344CB8AC3E}">
        <p14:creationId xmlns:p14="http://schemas.microsoft.com/office/powerpoint/2010/main" val="1613462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67476"/>
            <a:ext cx="7772400" cy="1112806"/>
          </a:xfrm>
        </p:spPr>
        <p:txBody>
          <a:bodyPr anchor="t">
            <a:noAutofit/>
          </a:bodyPr>
          <a:lstStyle>
            <a:lvl1pPr algn="l">
              <a:lnSpc>
                <a:spcPct val="80000"/>
              </a:lnSpc>
              <a:defRPr sz="44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791309"/>
            <a:ext cx="7772400" cy="1125140"/>
          </a:xfrm>
        </p:spPr>
        <p:txBody>
          <a:bodyPr anchor="t">
            <a:normAutofit/>
          </a:bodyPr>
          <a:lstStyle>
            <a:lvl1pPr marL="0" indent="0">
              <a:buNone/>
              <a:defRPr sz="1600">
                <a:solidFill>
                  <a:schemeClr val="tx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14498033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lvl1pPr>
              <a:defRPr lang="en-US" sz="2400"/>
            </a:lvl1pPr>
          </a:lstStyle>
          <a:p>
            <a:pPr lvl="0">
              <a:lnSpc>
                <a:spcPct val="100000"/>
              </a:lnSpc>
            </a:pPr>
            <a:r>
              <a:rPr lang="en-US" smtClean="0"/>
              <a:t>Click to edit Master title style</a:t>
            </a:r>
            <a:endParaRPr lang="en-US"/>
          </a:p>
        </p:txBody>
      </p:sp>
      <p:sp>
        <p:nvSpPr>
          <p:cNvPr id="3" name="Content Placeholder 2"/>
          <p:cNvSpPr>
            <a:spLocks noGrp="1"/>
          </p:cNvSpPr>
          <p:nvPr>
            <p:ph sz="half" idx="1"/>
          </p:nvPr>
        </p:nvSpPr>
        <p:spPr>
          <a:xfrm>
            <a:off x="457200" y="1296161"/>
            <a:ext cx="4038600" cy="2545556"/>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6161"/>
            <a:ext cx="4038600" cy="2545556"/>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363981791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382" y="361906"/>
            <a:ext cx="8543418" cy="423362"/>
          </a:xfrm>
        </p:spPr>
        <p:txBody>
          <a:bodyPr anchor="t">
            <a:normAutofit/>
          </a:bodyPr>
          <a:lstStyle>
            <a:lvl1pPr>
              <a:defRPr sz="2000"/>
            </a:lvl1pPr>
          </a:lstStyle>
          <a:p>
            <a:r>
              <a:rPr lang="en-US" dirty="0" smtClean="0"/>
              <a:t>Click to edit Master title style</a:t>
            </a:r>
            <a:endParaRPr lang="en-US" dirty="0"/>
          </a:p>
        </p:txBody>
      </p:sp>
      <p:sp>
        <p:nvSpPr>
          <p:cNvPr id="7" name="Picture Placeholder 6"/>
          <p:cNvSpPr>
            <a:spLocks noGrp="1"/>
          </p:cNvSpPr>
          <p:nvPr>
            <p:ph type="pic" sz="quarter" idx="10"/>
          </p:nvPr>
        </p:nvSpPr>
        <p:spPr>
          <a:xfrm>
            <a:off x="142875" y="854075"/>
            <a:ext cx="8856663" cy="3913188"/>
          </a:xfrm>
        </p:spPr>
        <p:txBody>
          <a:bodyPr>
            <a:normAutofit/>
          </a:bodyPr>
          <a:lstStyle>
            <a:lvl1pPr>
              <a:defRPr sz="1600">
                <a:latin typeface="Arial" panose="020B0604020202020204" pitchFamily="34" charset="0"/>
                <a:cs typeface="Arial" panose="020B0604020202020204" pitchFamily="34" charset="0"/>
              </a:defRPr>
            </a:lvl1pPr>
          </a:lstStyle>
          <a:p>
            <a:endParaRPr lang="en-US" dirty="0"/>
          </a:p>
        </p:txBody>
      </p:sp>
      <p:sp>
        <p:nvSpPr>
          <p:cNvPr id="8" name="Date Placeholder 7"/>
          <p:cNvSpPr>
            <a:spLocks noGrp="1"/>
          </p:cNvSpPr>
          <p:nvPr>
            <p:ph type="dt" sz="half" idx="11"/>
          </p:nvPr>
        </p:nvSpPr>
        <p:spPr/>
        <p:txBody>
          <a:bodyPr/>
          <a:lstStyle/>
          <a:p>
            <a:r>
              <a:rPr lang="en-US" dirty="0" smtClean="0"/>
              <a:t>‹#›</a:t>
            </a:r>
            <a:endParaRPr lang="en-US" dirty="0"/>
          </a:p>
        </p:txBody>
      </p:sp>
    </p:spTree>
    <p:extLst>
      <p:ext uri="{BB962C8B-B14F-4D97-AF65-F5344CB8AC3E}">
        <p14:creationId xmlns:p14="http://schemas.microsoft.com/office/powerpoint/2010/main" val="8068537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399858224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ATA SLIDE_O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b" anchorCtr="0"/>
          <a:lstStyle>
            <a:lvl1pPr algn="l">
              <a:lnSpc>
                <a:spcPts val="3000"/>
              </a:lnSpc>
              <a:defRPr sz="2800" b="1" baseline="0">
                <a:solidFill>
                  <a:srgbClr val="005DAA"/>
                </a:solidFill>
                <a:effectLst/>
                <a:latin typeface="Calibri" pitchFamily="34" charset="0"/>
              </a:defRPr>
            </a:lvl1pPr>
          </a:lstStyle>
          <a:p>
            <a:r>
              <a:rPr lang="en-US" dirty="0" smtClean="0"/>
              <a:t>Bottom band: OD</a:t>
            </a:r>
            <a:endParaRPr lang="en-US" dirty="0"/>
          </a:p>
        </p:txBody>
      </p:sp>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87742" b="-5052"/>
          <a:stretch/>
        </p:blipFill>
        <p:spPr>
          <a:xfrm>
            <a:off x="6440" y="5018218"/>
            <a:ext cx="9144001" cy="186744"/>
          </a:xfrm>
          <a:prstGeom prst="rect">
            <a:avLst/>
          </a:prstGeom>
        </p:spPr>
      </p:pic>
      <p:sp>
        <p:nvSpPr>
          <p:cNvPr id="5" name="Text Placeholder 7"/>
          <p:cNvSpPr>
            <a:spLocks noGrp="1"/>
          </p:cNvSpPr>
          <p:nvPr>
            <p:ph type="body" sz="quarter" idx="10"/>
          </p:nvPr>
        </p:nvSpPr>
        <p:spPr>
          <a:xfrm>
            <a:off x="457200" y="1158875"/>
            <a:ext cx="8229600" cy="3341688"/>
          </a:xfrm>
        </p:spPr>
        <p:txBody>
          <a:bodyPr/>
          <a:lstStyle>
            <a:lvl1pPr marL="342884" indent="-342884">
              <a:buClr>
                <a:srgbClr val="005DAA"/>
              </a:buClr>
              <a:buFont typeface="Wingdings" panose="05000000000000000000" pitchFamily="2" charset="2"/>
              <a:buChar char="§"/>
              <a:defRPr sz="2000">
                <a:solidFill>
                  <a:schemeClr val="accent4">
                    <a:lumMod val="75000"/>
                  </a:schemeClr>
                </a:solidFill>
              </a:defRPr>
            </a:lvl1pPr>
            <a:lvl2pPr>
              <a:buClr>
                <a:srgbClr val="532E63"/>
              </a:buClr>
              <a:defRPr sz="2000">
                <a:solidFill>
                  <a:schemeClr val="accent4">
                    <a:lumMod val="75000"/>
                  </a:schemeClr>
                </a:solidFill>
              </a:defRPr>
            </a:lvl2pPr>
            <a:lvl3pPr>
              <a:buClr>
                <a:srgbClr val="9A3B26"/>
              </a:buClr>
              <a:defRPr sz="2000">
                <a:solidFill>
                  <a:schemeClr val="accent4">
                    <a:lumMod val="75000"/>
                  </a:schemeClr>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8800289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lnSpc>
                <a:spcPct val="100000"/>
              </a:lnSpc>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vert="horz" lIns="91440" tIns="45720" rIns="91440" bIns="45720" rtlCol="0">
            <a:norm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12"/>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3243357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5270986" cy="921836"/>
          </a:xfrm>
        </p:spPr>
        <p:txBody>
          <a:bodyPr anchor="t">
            <a:normAutofit/>
          </a:bodyPr>
          <a:lstStyle>
            <a:lvl1pPr>
              <a:lnSpc>
                <a:spcPct val="100000"/>
              </a:lnSpc>
              <a:defRPr sz="2400"/>
            </a:lvl1pPr>
          </a:lstStyle>
          <a:p>
            <a:r>
              <a:rPr lang="en-US" dirty="0" smtClean="0"/>
              <a:t>Click to edit Master title style</a:t>
            </a:r>
            <a:endParaRPr lang="en-US" dirty="0"/>
          </a:p>
        </p:txBody>
      </p:sp>
      <p:sp>
        <p:nvSpPr>
          <p:cNvPr id="6" name="Date Placeholder 5"/>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38084153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5270986" cy="921836"/>
          </a:xfrm>
        </p:spPr>
        <p:txBody>
          <a:bodyPr anchor="t">
            <a:normAutofit/>
          </a:bodyPr>
          <a:lstStyle>
            <a:lvl1pPr>
              <a:lnSpc>
                <a:spcPct val="100000"/>
              </a:lnSpc>
              <a:defRPr sz="2400"/>
            </a:lvl1pPr>
          </a:lstStyle>
          <a:p>
            <a:r>
              <a:rPr lang="en-US" dirty="0" smtClean="0"/>
              <a:t>Click to edit Master title style</a:t>
            </a:r>
            <a:endParaRPr lang="en-US" dirty="0"/>
          </a:p>
        </p:txBody>
      </p:sp>
      <p:sp>
        <p:nvSpPr>
          <p:cNvPr id="6" name="Date Placeholder 5"/>
          <p:cNvSpPr>
            <a:spLocks noGrp="1"/>
          </p:cNvSpPr>
          <p:nvPr>
            <p:ph type="dt" sz="half" idx="10"/>
          </p:nvPr>
        </p:nvSpPr>
        <p:spPr/>
        <p:txBody>
          <a:bodyPr/>
          <a:lstStyle/>
          <a:p>
            <a:r>
              <a:rPr lang="en-US" dirty="0" smtClean="0"/>
              <a:t>‹#›</a:t>
            </a:r>
            <a:endParaRPr lang="en-US" dirty="0"/>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smtClean="0"/>
              <a:t>STEP 1</a:t>
            </a:r>
            <a:endParaRPr lang="en-US" dirty="0"/>
          </a:p>
        </p:txBody>
      </p:sp>
    </p:spTree>
    <p:extLst>
      <p:ext uri="{BB962C8B-B14F-4D97-AF65-F5344CB8AC3E}">
        <p14:creationId xmlns:p14="http://schemas.microsoft.com/office/powerpoint/2010/main" val="41767694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42756565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
        <p:nvSpPr>
          <p:cNvPr id="6" name="Round Single Corner Rectangle 5"/>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smtClean="0"/>
              <a:t>STEP 1</a:t>
            </a:r>
            <a:endParaRPr lang="en-US" dirty="0"/>
          </a:p>
        </p:txBody>
      </p:sp>
    </p:spTree>
    <p:extLst>
      <p:ext uri="{BB962C8B-B14F-4D97-AF65-F5344CB8AC3E}">
        <p14:creationId xmlns:p14="http://schemas.microsoft.com/office/powerpoint/2010/main" val="4667284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5583461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
        <p:nvSpPr>
          <p:cNvPr id="6" name="Round Single Corner Rectangle 5"/>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smtClean="0"/>
              <a:t>STEP 1</a:t>
            </a:r>
            <a:endParaRPr lang="en-US" dirty="0"/>
          </a:p>
        </p:txBody>
      </p:sp>
    </p:spTree>
    <p:extLst>
      <p:ext uri="{BB962C8B-B14F-4D97-AF65-F5344CB8AC3E}">
        <p14:creationId xmlns:p14="http://schemas.microsoft.com/office/powerpoint/2010/main" val="39020754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Oval 5"/>
          <p:cNvSpPr/>
          <p:nvPr userDrawn="1"/>
        </p:nvSpPr>
        <p:spPr>
          <a:xfrm>
            <a:off x="5957021" y="704863"/>
            <a:ext cx="4741196" cy="474119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dirty="0" smtClean="0"/>
              <a:t>‹#›</a:t>
            </a:r>
            <a:endParaRPr lang="en-US" dirty="0"/>
          </a:p>
        </p:txBody>
      </p:sp>
    </p:spTree>
    <p:extLst>
      <p:ext uri="{BB962C8B-B14F-4D97-AF65-F5344CB8AC3E}">
        <p14:creationId xmlns:p14="http://schemas.microsoft.com/office/powerpoint/2010/main" val="1732863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382" y="361905"/>
            <a:ext cx="8543418" cy="70132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0" lang="en-US" sz="2400" b="0" i="0" u="none" strike="noStrike" kern="1200" cap="none" spc="0" normalizeH="0" baseline="0" noProof="0" dirty="0" smtClean="0">
                <a:ln>
                  <a:noFill/>
                </a:ln>
                <a:solidFill>
                  <a:srgbClr val="2C343E"/>
                </a:solidFill>
                <a:effectLst/>
                <a:uLnTx/>
                <a:uFillTx/>
                <a:latin typeface="+mn-lt"/>
                <a:ea typeface="+mn-ea"/>
                <a:cs typeface="+mn-cs"/>
              </a:rPr>
              <a:t>Click to edit Master text styles</a:t>
            </a:r>
          </a:p>
          <a:p>
            <a:pPr lvl="1"/>
            <a:r>
              <a:rPr kumimoji="0" lang="en-US" sz="2000" b="0" i="0" u="none" strike="noStrike" kern="1200" cap="none" spc="0" normalizeH="0" baseline="0" noProof="0" dirty="0" smtClean="0">
                <a:ln>
                  <a:noFill/>
                </a:ln>
                <a:solidFill>
                  <a:srgbClr val="2C343E"/>
                </a:solidFill>
                <a:effectLst/>
                <a:uLnTx/>
                <a:uFillTx/>
                <a:latin typeface="+mn-lt"/>
                <a:ea typeface="+mn-ea"/>
                <a:cs typeface="+mn-cs"/>
              </a:rPr>
              <a:t>Second level</a:t>
            </a:r>
          </a:p>
          <a:p>
            <a:pPr lvl="2"/>
            <a:r>
              <a:rPr kumimoji="0" lang="en-US" sz="1800" b="0" i="0" u="none" strike="noStrike" kern="1200" cap="none" spc="0" normalizeH="0" baseline="0" noProof="0" dirty="0" smtClean="0">
                <a:ln>
                  <a:noFill/>
                </a:ln>
                <a:solidFill>
                  <a:srgbClr val="2C343E"/>
                </a:solidFill>
                <a:effectLst/>
                <a:uLnTx/>
                <a:uFillTx/>
                <a:latin typeface="+mn-lt"/>
                <a:ea typeface="+mn-ea"/>
                <a:cs typeface="+mn-cs"/>
              </a:rPr>
              <a:t>Third level</a:t>
            </a:r>
          </a:p>
          <a:p>
            <a:pPr lvl="3"/>
            <a:r>
              <a:rPr kumimoji="0" lang="en-US" sz="1600" b="0" i="0" u="none" strike="noStrike" kern="1200" cap="none" spc="0" normalizeH="0" baseline="0" noProof="0" dirty="0" smtClean="0">
                <a:ln>
                  <a:noFill/>
                </a:ln>
                <a:solidFill>
                  <a:srgbClr val="2C343E"/>
                </a:solidFill>
                <a:effectLst/>
                <a:uLnTx/>
                <a:uFillTx/>
                <a:latin typeface="+mn-lt"/>
                <a:ea typeface="+mn-ea"/>
                <a:cs typeface="+mn-cs"/>
              </a:rPr>
              <a:t>Fourth level</a:t>
            </a:r>
          </a:p>
          <a:p>
            <a:pPr lvl="4"/>
            <a:r>
              <a:rPr kumimoji="0" lang="en-US" sz="1600" b="0" i="0" u="none" strike="noStrike" kern="1200" cap="none" spc="0" normalizeH="0" baseline="0" noProof="0" dirty="0" smtClean="0">
                <a:ln>
                  <a:noFill/>
                </a:ln>
                <a:solidFill>
                  <a:srgbClr val="2C343E"/>
                </a:solidFill>
                <a:effectLst/>
                <a:uLnTx/>
                <a:uFillTx/>
                <a:latin typeface="+mn-lt"/>
                <a:ea typeface="+mn-ea"/>
                <a:cs typeface="+mn-cs"/>
              </a:rPr>
              <a:t>Fifth level</a:t>
            </a:r>
            <a:endParaRPr kumimoji="0" lang="en-US" sz="1600" b="0" i="0" u="none" strike="noStrike" kern="1200" cap="none" spc="0" normalizeH="0" baseline="0" noProof="0" dirty="0">
              <a:ln>
                <a:noFill/>
              </a:ln>
              <a:solidFill>
                <a:srgbClr val="2C343E"/>
              </a:solidFill>
              <a:effectLst/>
              <a:uLnTx/>
              <a:uFillTx/>
              <a:latin typeface="+mn-lt"/>
              <a:ea typeface="+mn-ea"/>
              <a:cs typeface="+mn-cs"/>
            </a:endParaRP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rgbClr val="2C343E"/>
                </a:solidFill>
                <a:latin typeface="Arial"/>
                <a:cs typeface="Arial"/>
              </a:defRPr>
            </a:lvl1pPr>
          </a:lstStyle>
          <a:p>
            <a:r>
              <a:rPr lang="en-US" dirty="0" smtClean="0"/>
              <a:t>‹#›</a:t>
            </a:r>
            <a:endParaRPr lang="en-US" dirty="0"/>
          </a:p>
        </p:txBody>
      </p:sp>
      <p:pic>
        <p:nvPicPr>
          <p:cNvPr id="7" name="Picture 6" descr="Header-02.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0" y="0"/>
            <a:ext cx="9144000" cy="264795"/>
          </a:xfrm>
          <a:prstGeom prst="rect">
            <a:avLst/>
          </a:prstGeom>
        </p:spPr>
      </p:pic>
      <p:sp>
        <p:nvSpPr>
          <p:cNvPr id="8" name="Rectangle 7"/>
          <p:cNvSpPr/>
          <p:nvPr userDrawn="1"/>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18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2" r:id="rId4"/>
    <p:sldLayoutId id="2147483659" r:id="rId5"/>
    <p:sldLayoutId id="2147483663" r:id="rId6"/>
    <p:sldLayoutId id="2147483658" r:id="rId7"/>
    <p:sldLayoutId id="2147483664" r:id="rId8"/>
    <p:sldLayoutId id="2147483657" r:id="rId9"/>
    <p:sldLayoutId id="2147483665" r:id="rId10"/>
    <p:sldLayoutId id="2147483660" r:id="rId11"/>
    <p:sldLayoutId id="2147483666" r:id="rId12"/>
    <p:sldLayoutId id="2147483661" r:id="rId13"/>
    <p:sldLayoutId id="2147483667" r:id="rId14"/>
    <p:sldLayoutId id="2147483651" r:id="rId15"/>
    <p:sldLayoutId id="2147483652" r:id="rId16"/>
    <p:sldLayoutId id="2147483654" r:id="rId17"/>
    <p:sldLayoutId id="2147483655" r:id="rId18"/>
    <p:sldLayoutId id="2147483668" r:id="rId19"/>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solidFill>
          <a:latin typeface="Arial"/>
          <a:ea typeface="+mj-ea"/>
          <a:cs typeface="Arial"/>
        </a:defRPr>
      </a:lvl1pPr>
    </p:titleStyle>
    <p:bodyStyle>
      <a:lvl1pPr marL="342900" marR="0" indent="-342900" algn="l" defTabSz="457200" rtl="0" eaLnBrk="1" fontAlgn="auto" latinLnBrk="0" hangingPunct="1">
        <a:lnSpc>
          <a:spcPct val="100000"/>
        </a:lnSpc>
        <a:spcBef>
          <a:spcPct val="20000"/>
        </a:spcBef>
        <a:spcAft>
          <a:spcPts val="0"/>
        </a:spcAft>
        <a:buClr>
          <a:schemeClr val="bg1"/>
        </a:buClr>
        <a:buSzTx/>
        <a:buFont typeface="Arial"/>
        <a:buChar char="•"/>
        <a:tabLst/>
        <a:defRPr lang="en-US" sz="2000" kern="1200" noProof="0" dirty="0" smtClean="0">
          <a:solidFill>
            <a:schemeClr val="tx1"/>
          </a:solidFill>
          <a:latin typeface="Arial" panose="020B0604020202020204" pitchFamily="34" charset="0"/>
          <a:ea typeface="+mn-ea"/>
          <a:cs typeface="Arial" panose="020B0604020202020204" pitchFamily="34" charset="0"/>
        </a:defRPr>
      </a:lvl1pPr>
      <a:lvl2pPr marL="742950" marR="0" indent="-285750" algn="l" defTabSz="457200" rtl="0" eaLnBrk="1" fontAlgn="auto" latinLnBrk="0" hangingPunct="1">
        <a:lnSpc>
          <a:spcPct val="100000"/>
        </a:lnSpc>
        <a:spcBef>
          <a:spcPct val="20000"/>
        </a:spcBef>
        <a:spcAft>
          <a:spcPts val="0"/>
        </a:spcAft>
        <a:buClr>
          <a:schemeClr val="accent6"/>
        </a:buClr>
        <a:buSzTx/>
        <a:buFont typeface="Lucida Grande"/>
        <a:buChar char="»"/>
        <a:tabLst/>
        <a:defRPr lang="en-US" sz="1600" kern="1200" noProof="0" dirty="0" smtClean="0">
          <a:solidFill>
            <a:schemeClr val="tx1"/>
          </a:solidFill>
          <a:latin typeface="Arial" panose="020B0604020202020204" pitchFamily="34" charset="0"/>
          <a:ea typeface="+mn-ea"/>
          <a:cs typeface="Arial" panose="020B0604020202020204" pitchFamily="34" charset="0"/>
        </a:defRPr>
      </a:lvl2pPr>
      <a:lvl3pPr marL="11430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400" kern="1200" noProof="0" dirty="0" smtClean="0">
          <a:solidFill>
            <a:schemeClr val="tx1"/>
          </a:solidFill>
          <a:latin typeface="Arial" panose="020B0604020202020204" pitchFamily="34" charset="0"/>
          <a:ea typeface="+mn-ea"/>
          <a:cs typeface="Arial" panose="020B0604020202020204" pitchFamily="34" charset="0"/>
        </a:defRPr>
      </a:lvl3pPr>
      <a:lvl4pPr marL="16002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200" kern="1200" noProof="0" dirty="0" smtClean="0">
          <a:solidFill>
            <a:schemeClr val="tx1"/>
          </a:solidFill>
          <a:latin typeface="Arial" panose="020B0604020202020204" pitchFamily="34" charset="0"/>
          <a:ea typeface="+mn-ea"/>
          <a:cs typeface="Arial" panose="020B0604020202020204" pitchFamily="34" charset="0"/>
        </a:defRPr>
      </a:lvl4pPr>
      <a:lvl5pPr marL="2057400" marR="0" indent="-228600" algn="l" defTabSz="457200" rtl="0" eaLnBrk="1" fontAlgn="auto" latinLnBrk="0" hangingPunct="1">
        <a:lnSpc>
          <a:spcPct val="100000"/>
        </a:lnSpc>
        <a:spcBef>
          <a:spcPct val="20000"/>
        </a:spcBef>
        <a:spcAft>
          <a:spcPts val="0"/>
        </a:spcAft>
        <a:buClr>
          <a:schemeClr val="accent6"/>
        </a:buClr>
        <a:buSzPct val="80000"/>
        <a:buFont typeface="Wingdings" charset="2"/>
        <a:buChar char="§"/>
        <a:tabLst/>
        <a:defRPr lang="en-US" sz="1100" kern="1200" noProof="0" dirty="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www.cdc.gov/zika/geo/united-states.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s://www.cdc.gov/zika/public-health-partners/zaps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cdc.gov/zika/geo/index.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wwwnc.cdc.gov/travel/page/zika-travel-information"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nSpc>
                <a:spcPct val="80000"/>
              </a:lnSpc>
            </a:pPr>
            <a:r>
              <a:rPr lang="en-US" sz="4000" b="1" dirty="0" smtClean="0"/>
              <a:t>ZIKA 101</a:t>
            </a:r>
            <a:endParaRPr lang="en-US" sz="4000" dirty="0"/>
          </a:p>
        </p:txBody>
      </p:sp>
      <p:sp>
        <p:nvSpPr>
          <p:cNvPr id="4" name="TextBox 3"/>
          <p:cNvSpPr txBox="1"/>
          <p:nvPr/>
        </p:nvSpPr>
        <p:spPr>
          <a:xfrm>
            <a:off x="4319335" y="4557053"/>
            <a:ext cx="2334126" cy="276999"/>
          </a:xfrm>
          <a:prstGeom prst="rect">
            <a:avLst/>
          </a:prstGeom>
          <a:noFill/>
        </p:spPr>
        <p:txBody>
          <a:bodyPr wrap="square" rtlCol="0">
            <a:spAutoFit/>
          </a:bodyPr>
          <a:lstStyle/>
          <a:p>
            <a:pPr algn="r"/>
            <a:r>
              <a:rPr lang="en-US" sz="1200" smtClean="0">
                <a:latin typeface="Arial" panose="020B0604020202020204" pitchFamily="34" charset="0"/>
                <a:cs typeface="Arial" panose="020B0604020202020204" pitchFamily="34" charset="0"/>
              </a:rPr>
              <a:t>Updated September 21, </a:t>
            </a:r>
            <a:r>
              <a:rPr lang="en-US" sz="1200" dirty="0" smtClean="0">
                <a:latin typeface="Arial" panose="020B0604020202020204" pitchFamily="34" charset="0"/>
                <a:cs typeface="Arial" panose="020B0604020202020204" pitchFamily="34" charset="0"/>
              </a:rPr>
              <a:t>2017</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0894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Zika virus can pass from a pregnant woman to her fetus during pregnancy or around the time of birth</a:t>
            </a:r>
            <a:r>
              <a:rPr lang="en-US" sz="2400" dirty="0" smtClean="0"/>
              <a:t>.</a:t>
            </a:r>
          </a:p>
          <a:p>
            <a:r>
              <a:rPr lang="en-US" sz="2400" dirty="0" smtClean="0"/>
              <a:t>It is not known how often this happens.</a:t>
            </a:r>
            <a:endParaRPr lang="en-US" sz="2400" dirty="0"/>
          </a:p>
          <a:p>
            <a:pPr marL="0" indent="0">
              <a:buNone/>
            </a:pPr>
            <a:r>
              <a:rPr lang="en-US" sz="2400" dirty="0" smtClean="0"/>
              <a:t> </a:t>
            </a:r>
            <a:endParaRPr lang="en-US" sz="2400" dirty="0"/>
          </a:p>
        </p:txBody>
      </p:sp>
      <p:sp>
        <p:nvSpPr>
          <p:cNvPr id="3" name="Title 2"/>
          <p:cNvSpPr>
            <a:spLocks noGrp="1"/>
          </p:cNvSpPr>
          <p:nvPr>
            <p:ph type="title"/>
          </p:nvPr>
        </p:nvSpPr>
        <p:spPr/>
        <p:txBody>
          <a:bodyPr>
            <a:normAutofit/>
          </a:bodyPr>
          <a:lstStyle/>
          <a:p>
            <a:r>
              <a:rPr lang="en-US" sz="2800" b="1" dirty="0">
                <a:solidFill>
                  <a:srgbClr val="005DAA"/>
                </a:solidFill>
                <a:latin typeface="Calibri" pitchFamily="34" charset="0"/>
              </a:rPr>
              <a:t>How </a:t>
            </a:r>
            <a:r>
              <a:rPr lang="en-US" sz="2800" b="1" dirty="0" smtClean="0">
                <a:solidFill>
                  <a:srgbClr val="005DAA"/>
                </a:solidFill>
                <a:latin typeface="Calibri" pitchFamily="34" charset="0"/>
              </a:rPr>
              <a:t>can Zika </a:t>
            </a:r>
            <a:r>
              <a:rPr lang="en-US" sz="2800" b="1" dirty="0">
                <a:solidFill>
                  <a:srgbClr val="005DAA"/>
                </a:solidFill>
                <a:latin typeface="Calibri" pitchFamily="34" charset="0"/>
              </a:rPr>
              <a:t>affect pregnancies?</a:t>
            </a:r>
          </a:p>
        </p:txBody>
      </p:sp>
      <p:sp>
        <p:nvSpPr>
          <p:cNvPr id="5" name="Rectangle 4" descr="Pregnant woman"/>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28E92"/>
              </a:solidFill>
            </a:endParaRPr>
          </a:p>
        </p:txBody>
      </p:sp>
      <p:pic>
        <p:nvPicPr>
          <p:cNvPr id="4" name="Picture 3" descr="Pregnant woman" title="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064" y="438012"/>
            <a:ext cx="1762778" cy="4584209"/>
          </a:xfrm>
          <a:prstGeom prst="rect">
            <a:avLst/>
          </a:prstGeom>
        </p:spPr>
      </p:pic>
    </p:spTree>
    <p:extLst>
      <p:ext uri="{BB962C8B-B14F-4D97-AF65-F5344CB8AC3E}">
        <p14:creationId xmlns:p14="http://schemas.microsoft.com/office/powerpoint/2010/main" val="752024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695" y="1274438"/>
            <a:ext cx="5765471" cy="2902968"/>
          </a:xfrm>
        </p:spPr>
        <p:txBody>
          <a:bodyPr>
            <a:noAutofit/>
          </a:bodyPr>
          <a:lstStyle/>
          <a:p>
            <a:r>
              <a:rPr lang="en-US" sz="2400" dirty="0"/>
              <a:t>I</a:t>
            </a:r>
            <a:r>
              <a:rPr lang="en-US" sz="2400" dirty="0" smtClean="0"/>
              <a:t>nfection during pregnancy can cause  </a:t>
            </a:r>
            <a:r>
              <a:rPr lang="en-US" sz="2400" dirty="0"/>
              <a:t>damage to the brain, microcephaly, and congenital Zika </a:t>
            </a:r>
            <a:r>
              <a:rPr lang="en-US" sz="2400" dirty="0" smtClean="0"/>
              <a:t>syndrome</a:t>
            </a:r>
          </a:p>
          <a:p>
            <a:r>
              <a:rPr lang="en-US" sz="2400" dirty="0" smtClean="0"/>
              <a:t>Linked to other problems, such as miscarriage, stillbirth, and birth defects</a:t>
            </a:r>
          </a:p>
          <a:p>
            <a:r>
              <a:rPr lang="en-US" sz="2400" dirty="0"/>
              <a:t>No evidence that past infection will affect future pregnancies once the virus has cleared the </a:t>
            </a:r>
            <a:r>
              <a:rPr lang="en-US" sz="2400" dirty="0" smtClean="0"/>
              <a:t>body</a:t>
            </a:r>
            <a:endParaRPr lang="en-US" sz="2400" dirty="0"/>
          </a:p>
          <a:p>
            <a:endParaRPr lang="en-US" sz="2400" dirty="0" smtClean="0"/>
          </a:p>
          <a:p>
            <a:pPr lvl="1"/>
            <a:endParaRPr lang="en-US" sz="2400" dirty="0" smtClean="0"/>
          </a:p>
          <a:p>
            <a:endParaRPr lang="en-US" sz="2400" dirty="0" smtClean="0"/>
          </a:p>
          <a:p>
            <a:endParaRPr lang="en-US" sz="24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How </a:t>
            </a:r>
            <a:r>
              <a:rPr lang="en-US" sz="2800" b="1" dirty="0" smtClean="0">
                <a:solidFill>
                  <a:srgbClr val="005DAA"/>
                </a:solidFill>
                <a:latin typeface="Calibri" pitchFamily="34" charset="0"/>
              </a:rPr>
              <a:t>can Zika </a:t>
            </a:r>
            <a:r>
              <a:rPr lang="en-US" sz="2800" b="1" dirty="0">
                <a:solidFill>
                  <a:srgbClr val="005DAA"/>
                </a:solidFill>
                <a:latin typeface="Calibri" pitchFamily="34" charset="0"/>
              </a:rPr>
              <a:t>affect pregnancies?</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28E92"/>
              </a:solidFill>
            </a:endParaRPr>
          </a:p>
        </p:txBody>
      </p:sp>
      <p:pic>
        <p:nvPicPr>
          <p:cNvPr id="6" name="Picture 5" descr="Pregnant woman" title="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064" y="438012"/>
            <a:ext cx="1762778" cy="4584209"/>
          </a:xfrm>
          <a:prstGeom prst="rect">
            <a:avLst/>
          </a:prstGeom>
        </p:spPr>
      </p:pic>
    </p:spTree>
    <p:extLst>
      <p:ext uri="{BB962C8B-B14F-4D97-AF65-F5344CB8AC3E}">
        <p14:creationId xmlns:p14="http://schemas.microsoft.com/office/powerpoint/2010/main" val="293777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382" y="1048964"/>
            <a:ext cx="6472682" cy="3507265"/>
          </a:xfrm>
        </p:spPr>
        <p:txBody>
          <a:bodyPr>
            <a:noAutofit/>
          </a:bodyPr>
          <a:lstStyle/>
          <a:p>
            <a:r>
              <a:rPr lang="en-US" sz="2400" dirty="0" smtClean="0"/>
              <a:t>Congenital Zika syndrome</a:t>
            </a:r>
          </a:p>
          <a:p>
            <a:pPr lvl="1"/>
            <a:r>
              <a:rPr lang="en-US" sz="1800" dirty="0" smtClean="0"/>
              <a:t>Distinct pattern of birth defects in fetuses and infants of women infected during pregnancy</a:t>
            </a:r>
          </a:p>
          <a:p>
            <a:pPr lvl="1"/>
            <a:r>
              <a:rPr lang="en-US" sz="1800" dirty="0" smtClean="0"/>
              <a:t>Associated with 5 types of birth defects not seen or rarely seen with other infections during pregnancy</a:t>
            </a:r>
          </a:p>
          <a:p>
            <a:pPr lvl="2"/>
            <a:r>
              <a:rPr lang="en-US" dirty="0"/>
              <a:t>Severe microcephaly (small head size) resulting in a partially collapsed skull</a:t>
            </a:r>
          </a:p>
          <a:p>
            <a:pPr lvl="2"/>
            <a:r>
              <a:rPr lang="en-US" dirty="0"/>
              <a:t>Decreased brain tissue with brain damage </a:t>
            </a:r>
          </a:p>
          <a:p>
            <a:pPr lvl="2"/>
            <a:r>
              <a:rPr lang="en-US" dirty="0"/>
              <a:t>Damage to the back of the eye with a specific pattern of scarring and increased pigment</a:t>
            </a:r>
          </a:p>
          <a:p>
            <a:pPr lvl="2"/>
            <a:r>
              <a:rPr lang="en-US" dirty="0"/>
              <a:t>Limited range of joint motion, such as clubfoot</a:t>
            </a:r>
          </a:p>
          <a:p>
            <a:pPr lvl="2"/>
            <a:r>
              <a:rPr lang="en-US" dirty="0"/>
              <a:t>Too much muscle tone restricting body movement soon after </a:t>
            </a:r>
            <a:r>
              <a:rPr lang="en-US" dirty="0" smtClean="0"/>
              <a:t>birth</a:t>
            </a:r>
            <a:r>
              <a:rPr lang="en-US" sz="2000" dirty="0" smtClean="0"/>
              <a:t> </a:t>
            </a:r>
            <a:endParaRPr lang="en-US" sz="2000" dirty="0"/>
          </a:p>
          <a:p>
            <a:pPr lvl="2"/>
            <a:endParaRPr lang="en-US" sz="2000" dirty="0" smtClean="0"/>
          </a:p>
          <a:p>
            <a:pPr marL="0" indent="0">
              <a:buNone/>
            </a:pPr>
            <a:endParaRPr lang="en-US" sz="2400" dirty="0"/>
          </a:p>
          <a:p>
            <a:pPr marL="0" indent="0">
              <a:buNone/>
            </a:pPr>
            <a:r>
              <a:rPr lang="en-US" sz="2400" dirty="0" smtClean="0"/>
              <a:t> </a:t>
            </a:r>
            <a:endParaRPr lang="en-US" sz="2400" dirty="0"/>
          </a:p>
        </p:txBody>
      </p:sp>
      <p:sp>
        <p:nvSpPr>
          <p:cNvPr id="3" name="Title 2"/>
          <p:cNvSpPr>
            <a:spLocks noGrp="1"/>
          </p:cNvSpPr>
          <p:nvPr>
            <p:ph type="title"/>
          </p:nvPr>
        </p:nvSpPr>
        <p:spPr/>
        <p:txBody>
          <a:bodyPr>
            <a:normAutofit/>
          </a:bodyPr>
          <a:lstStyle/>
          <a:p>
            <a:r>
              <a:rPr lang="en-US" sz="2800" b="1" dirty="0">
                <a:solidFill>
                  <a:srgbClr val="005DAA"/>
                </a:solidFill>
                <a:latin typeface="Calibri" pitchFamily="34" charset="0"/>
              </a:rPr>
              <a:t>How </a:t>
            </a:r>
            <a:r>
              <a:rPr lang="en-US" sz="2800" b="1" dirty="0" smtClean="0">
                <a:solidFill>
                  <a:srgbClr val="005DAA"/>
                </a:solidFill>
                <a:latin typeface="Calibri" pitchFamily="34" charset="0"/>
              </a:rPr>
              <a:t>can Zika </a:t>
            </a:r>
            <a:r>
              <a:rPr lang="en-US" sz="2800" b="1" dirty="0">
                <a:solidFill>
                  <a:srgbClr val="005DAA"/>
                </a:solidFill>
                <a:latin typeface="Calibri" pitchFamily="34" charset="0"/>
              </a:rPr>
              <a:t>affect </a:t>
            </a:r>
            <a:r>
              <a:rPr lang="en-US" sz="2800" b="1" dirty="0" smtClean="0">
                <a:solidFill>
                  <a:srgbClr val="005DAA"/>
                </a:solidFill>
                <a:latin typeface="Calibri" pitchFamily="34" charset="0"/>
              </a:rPr>
              <a:t>pregnancies?</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28E92"/>
              </a:solidFill>
            </a:endParaRPr>
          </a:p>
        </p:txBody>
      </p:sp>
      <p:pic>
        <p:nvPicPr>
          <p:cNvPr id="7" name="Picture 6" descr="Pregnant woman" title="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064" y="438012"/>
            <a:ext cx="1762778" cy="4584209"/>
          </a:xfrm>
          <a:prstGeom prst="rect">
            <a:avLst/>
          </a:prstGeom>
        </p:spPr>
      </p:pic>
    </p:spTree>
    <p:extLst>
      <p:ext uri="{BB962C8B-B14F-4D97-AF65-F5344CB8AC3E}">
        <p14:creationId xmlns:p14="http://schemas.microsoft.com/office/powerpoint/2010/main" val="1182339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957169" cy="3394472"/>
          </a:xfrm>
        </p:spPr>
        <p:txBody>
          <a:bodyPr>
            <a:normAutofit/>
          </a:bodyPr>
          <a:lstStyle/>
          <a:p>
            <a:r>
              <a:rPr lang="en-US" sz="2400" dirty="0"/>
              <a:t>At each prenatal care visit, all pregnant women </a:t>
            </a:r>
            <a:r>
              <a:rPr lang="en-US" sz="2400" dirty="0" smtClean="0"/>
              <a:t>should </a:t>
            </a:r>
            <a:r>
              <a:rPr lang="en-US" sz="2400" dirty="0"/>
              <a:t>be asked if </a:t>
            </a:r>
            <a:r>
              <a:rPr lang="en-US" sz="2400" dirty="0" smtClean="0"/>
              <a:t>they</a:t>
            </a:r>
            <a:endParaRPr lang="en-US" sz="2400" dirty="0"/>
          </a:p>
          <a:p>
            <a:pPr lvl="1"/>
            <a:r>
              <a:rPr lang="en-US" sz="2000" dirty="0"/>
              <a:t>Traveled to or live in an area </a:t>
            </a:r>
            <a:r>
              <a:rPr lang="en-US" sz="2000" dirty="0" smtClean="0"/>
              <a:t>with risk of Zika</a:t>
            </a:r>
            <a:endParaRPr lang="en-US" sz="2000" dirty="0"/>
          </a:p>
          <a:p>
            <a:pPr lvl="1"/>
            <a:r>
              <a:rPr lang="en-US" sz="2000" dirty="0"/>
              <a:t>Had sex without a condom with a partner who lives in or traveled to an area </a:t>
            </a:r>
            <a:r>
              <a:rPr lang="en-US" sz="2000" dirty="0" smtClean="0"/>
              <a:t>with risk of Zika</a:t>
            </a:r>
            <a:endParaRPr lang="en-US" sz="2000" dirty="0"/>
          </a:p>
        </p:txBody>
      </p:sp>
      <p:sp>
        <p:nvSpPr>
          <p:cNvPr id="3" name="Title 2"/>
          <p:cNvSpPr>
            <a:spLocks noGrp="1"/>
          </p:cNvSpPr>
          <p:nvPr>
            <p:ph type="title"/>
          </p:nvPr>
        </p:nvSpPr>
        <p:spPr>
          <a:xfrm>
            <a:off x="143382" y="361904"/>
            <a:ext cx="5574512" cy="1048169"/>
          </a:xfrm>
        </p:spPr>
        <p:txBody>
          <a:bodyPr vert="horz" lIns="91440" tIns="45720" rIns="91440" bIns="45720" rtlCol="0" anchor="t">
            <a:normAutofit/>
          </a:bodyPr>
          <a:lstStyle/>
          <a:p>
            <a:r>
              <a:rPr lang="en-US" sz="2800" b="1" dirty="0" smtClean="0">
                <a:solidFill>
                  <a:srgbClr val="005DAA"/>
                </a:solidFill>
                <a:latin typeface="Calibri" pitchFamily="34" charset="0"/>
              </a:rPr>
              <a:t>Assessing pregnant women for </a:t>
            </a:r>
            <a:r>
              <a:rPr lang="en-US" sz="2800" b="1" dirty="0">
                <a:solidFill>
                  <a:srgbClr val="005DAA"/>
                </a:solidFill>
                <a:latin typeface="Calibri" pitchFamily="34" charset="0"/>
              </a:rPr>
              <a:t>p</a:t>
            </a:r>
            <a:r>
              <a:rPr lang="en-US" sz="2800" b="1" dirty="0" smtClean="0">
                <a:solidFill>
                  <a:srgbClr val="005DAA"/>
                </a:solidFill>
                <a:latin typeface="Calibri" pitchFamily="34" charset="0"/>
              </a:rPr>
              <a:t>ossible Zika exposure</a:t>
            </a:r>
            <a:endParaRPr lang="en-US" sz="2800" b="1" dirty="0">
              <a:solidFill>
                <a:srgbClr val="005DAA"/>
              </a:solidFill>
              <a:latin typeface="Calibri" pitchFamily="34" charset="0"/>
            </a:endParaRPr>
          </a:p>
        </p:txBody>
      </p:sp>
      <p:sp>
        <p:nvSpPr>
          <p:cNvPr id="6" name="Rectangle 5"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Doctor examining a pregnant patient" title="Doctor examining a pregnant pati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605" y="1539742"/>
            <a:ext cx="3573350" cy="3474090"/>
          </a:xfrm>
          <a:prstGeom prst="rect">
            <a:avLst/>
          </a:prstGeom>
        </p:spPr>
      </p:pic>
    </p:spTree>
    <p:extLst>
      <p:ext uri="{BB962C8B-B14F-4D97-AF65-F5344CB8AC3E}">
        <p14:creationId xmlns:p14="http://schemas.microsoft.com/office/powerpoint/2010/main" val="2504978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Guillain</a:t>
            </a:r>
            <a:r>
              <a:rPr lang="en-US" dirty="0" smtClean="0"/>
              <a:t>- </a:t>
            </a:r>
            <a:r>
              <a:rPr lang="en-US" dirty="0" err="1" smtClean="0"/>
              <a:t>barré</a:t>
            </a:r>
            <a:r>
              <a:rPr lang="en-US" dirty="0" smtClean="0">
                <a:solidFill>
                  <a:srgbClr val="005DAA"/>
                </a:solidFill>
                <a:latin typeface="Calibri" pitchFamily="34" charset="0"/>
              </a:rPr>
              <a:t> </a:t>
            </a:r>
            <a:r>
              <a:rPr lang="en-US" dirty="0" smtClean="0"/>
              <a:t>syndrome</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251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5974"/>
            <a:ext cx="4576194" cy="3251862"/>
          </a:xfrm>
        </p:spPr>
        <p:txBody>
          <a:bodyPr numCol="1" spcCol="274320">
            <a:noAutofit/>
          </a:bodyPr>
          <a:lstStyle/>
          <a:p>
            <a:r>
              <a:rPr lang="en-US" dirty="0"/>
              <a:t>GBS is an uncommon sickness of the nervous system in which a person’s own immune system damages the nerve cells, causing muscle weakness, and sometimes, paralysis. </a:t>
            </a:r>
          </a:p>
          <a:p>
            <a:r>
              <a:rPr lang="en-US" dirty="0" smtClean="0"/>
              <a:t>GBS </a:t>
            </a:r>
            <a:r>
              <a:rPr lang="en-US" dirty="0"/>
              <a:t>is strongly associated with </a:t>
            </a:r>
            <a:r>
              <a:rPr lang="en-US" dirty="0" smtClean="0"/>
              <a:t>Zika</a:t>
            </a:r>
            <a:r>
              <a:rPr lang="en-US" dirty="0"/>
              <a:t> </a:t>
            </a:r>
            <a:r>
              <a:rPr lang="en-US" dirty="0" smtClean="0"/>
              <a:t>but </a:t>
            </a:r>
            <a:r>
              <a:rPr lang="en-US" dirty="0"/>
              <a:t>only a small proportion of people with recent Zika </a:t>
            </a:r>
            <a:r>
              <a:rPr lang="en-US" dirty="0" smtClean="0"/>
              <a:t>infection </a:t>
            </a:r>
            <a:r>
              <a:rPr lang="en-US" dirty="0"/>
              <a:t>get GBS. </a:t>
            </a:r>
            <a:endParaRPr lang="en-US" dirty="0" smtClean="0"/>
          </a:p>
          <a:p>
            <a:r>
              <a:rPr lang="en-US" dirty="0"/>
              <a:t>C</a:t>
            </a:r>
            <a:r>
              <a:rPr lang="en-US" dirty="0" smtClean="0"/>
              <a:t>DC </a:t>
            </a:r>
            <a:r>
              <a:rPr lang="en-US" dirty="0"/>
              <a:t>is continuing to investigate the link between GBS and Zika to learn more</a:t>
            </a:r>
            <a:r>
              <a:rPr lang="en-US" dirty="0" smtClean="0"/>
              <a:t>.</a:t>
            </a:r>
            <a:endParaRPr lang="en-US" dirty="0"/>
          </a:p>
        </p:txBody>
      </p:sp>
      <p:sp>
        <p:nvSpPr>
          <p:cNvPr id="3" name="Title 2"/>
          <p:cNvSpPr>
            <a:spLocks noGrp="1"/>
          </p:cNvSpPr>
          <p:nvPr>
            <p:ph type="title"/>
          </p:nvPr>
        </p:nvSpPr>
        <p:spPr/>
        <p:txBody>
          <a:bodyPr>
            <a:noAutofit/>
          </a:bodyPr>
          <a:lstStyle/>
          <a:p>
            <a:r>
              <a:rPr lang="en-US" sz="2800" b="1" dirty="0">
                <a:solidFill>
                  <a:srgbClr val="005DAA"/>
                </a:solidFill>
                <a:latin typeface="Calibri" pitchFamily="34" charset="0"/>
              </a:rPr>
              <a:t>Does Zika cause Guillain-Barré</a:t>
            </a:r>
            <a:br>
              <a:rPr lang="en-US" sz="2800" b="1" dirty="0">
                <a:solidFill>
                  <a:srgbClr val="005DAA"/>
                </a:solidFill>
                <a:latin typeface="Calibri" pitchFamily="34" charset="0"/>
              </a:rPr>
            </a:br>
            <a:r>
              <a:rPr lang="en-US" sz="2800" b="1" dirty="0">
                <a:solidFill>
                  <a:srgbClr val="005DAA"/>
                </a:solidFill>
                <a:latin typeface="Calibri" pitchFamily="34" charset="0"/>
              </a:rPr>
              <a:t>syndrome (GBS)?</a:t>
            </a:r>
          </a:p>
        </p:txBody>
      </p:sp>
      <p:pic>
        <p:nvPicPr>
          <p:cNvPr id="4" name="Picture 3" descr="A picture of a normal neuron and a neuron with Guillain- Barre syndrome." title="Neur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840" y="657250"/>
            <a:ext cx="3772593" cy="3931528"/>
          </a:xfrm>
          <a:prstGeom prst="rect">
            <a:avLst/>
          </a:prstGeom>
        </p:spPr>
      </p:pic>
    </p:spTree>
    <p:extLst>
      <p:ext uri="{BB962C8B-B14F-4D97-AF65-F5344CB8AC3E}">
        <p14:creationId xmlns:p14="http://schemas.microsoft.com/office/powerpoint/2010/main" val="94685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9050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957169" cy="3394472"/>
          </a:xfrm>
        </p:spPr>
        <p:txBody>
          <a:bodyPr>
            <a:normAutofit/>
          </a:bodyPr>
          <a:lstStyle/>
          <a:p>
            <a:r>
              <a:rPr lang="en-US" sz="2400" dirty="0" smtClean="0"/>
              <a:t>A </a:t>
            </a:r>
            <a:r>
              <a:rPr lang="en-US" sz="2400" dirty="0"/>
              <a:t>doctor or other healthcare </a:t>
            </a:r>
            <a:r>
              <a:rPr lang="en-US" sz="2400" dirty="0" smtClean="0"/>
              <a:t>provider will </a:t>
            </a:r>
            <a:r>
              <a:rPr lang="en-US" sz="2400" dirty="0"/>
              <a:t>ask about any recent travel and any signs and symptoms. </a:t>
            </a:r>
            <a:endParaRPr lang="en-US" sz="2400" dirty="0" smtClean="0"/>
          </a:p>
          <a:p>
            <a:r>
              <a:rPr lang="en-US" sz="2400" dirty="0"/>
              <a:t>A blood or urine test can confirm a Zika </a:t>
            </a:r>
            <a:r>
              <a:rPr lang="en-US" sz="2400" dirty="0" smtClean="0"/>
              <a:t>infection.</a:t>
            </a:r>
            <a:endParaRPr lang="en-US" sz="2400" dirty="0"/>
          </a:p>
          <a:p>
            <a:endParaRPr lang="en-US" sz="2400" dirty="0"/>
          </a:p>
          <a:p>
            <a:endParaRPr lang="en-US" sz="24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How is Zika diagnosed?</a:t>
            </a:r>
          </a:p>
        </p:txBody>
      </p:sp>
      <p:sp>
        <p:nvSpPr>
          <p:cNvPr id="6" name="Rectangle 5"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octor drawing blood from a female patient" title="Doctor drawing blood from a female patient"/>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0774" y="2490814"/>
            <a:ext cx="3943226" cy="2519801"/>
          </a:xfrm>
          <a:prstGeom prst="rect">
            <a:avLst/>
          </a:prstGeom>
        </p:spPr>
      </p:pic>
    </p:spTree>
    <p:extLst>
      <p:ext uri="{BB962C8B-B14F-4D97-AF65-F5344CB8AC3E}">
        <p14:creationId xmlns:p14="http://schemas.microsoft.com/office/powerpoint/2010/main" val="3554798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29098"/>
            <a:ext cx="4957169" cy="3394472"/>
          </a:xfrm>
        </p:spPr>
        <p:txBody>
          <a:bodyPr>
            <a:noAutofit/>
          </a:bodyPr>
          <a:lstStyle/>
          <a:p>
            <a:r>
              <a:rPr lang="en-US" sz="2000" dirty="0" smtClean="0"/>
              <a:t>Anyone who has or recently had Zika symptoms </a:t>
            </a:r>
          </a:p>
          <a:p>
            <a:pPr lvl="1"/>
            <a:r>
              <a:rPr lang="en-US" dirty="0" smtClean="0"/>
              <a:t>And lives in or traveled to any area with risk of Zika, or</a:t>
            </a:r>
          </a:p>
          <a:p>
            <a:pPr lvl="1"/>
            <a:r>
              <a:rPr lang="en-US" dirty="0"/>
              <a:t>H</a:t>
            </a:r>
            <a:r>
              <a:rPr lang="en-US" dirty="0" smtClean="0"/>
              <a:t>ad </a:t>
            </a:r>
            <a:r>
              <a:rPr lang="en-US" dirty="0"/>
              <a:t>unprotected sex with a partner who </a:t>
            </a:r>
            <a:r>
              <a:rPr lang="en-US" dirty="0" smtClean="0"/>
              <a:t>lives </a:t>
            </a:r>
            <a:r>
              <a:rPr lang="en-US" dirty="0"/>
              <a:t>in or traveled to </a:t>
            </a:r>
            <a:r>
              <a:rPr lang="en-US" dirty="0" smtClean="0"/>
              <a:t>any </a:t>
            </a:r>
            <a:r>
              <a:rPr lang="en-US" dirty="0"/>
              <a:t>area with </a:t>
            </a:r>
            <a:r>
              <a:rPr lang="en-US" dirty="0" smtClean="0"/>
              <a:t>risk of Zika</a:t>
            </a:r>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Who should be tested for Zika?</a:t>
            </a:r>
            <a:endParaRPr lang="en-US" sz="2800" b="1" dirty="0">
              <a:solidFill>
                <a:srgbClr val="005DAA"/>
              </a:solidFill>
              <a:latin typeface="Calibri" pitchFamily="34" charset="0"/>
            </a:endParaRPr>
          </a:p>
        </p:txBody>
      </p:sp>
      <p:sp>
        <p:nvSpPr>
          <p:cNvPr id="6" name="Rectangle 5"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octor drawing blood from a female patient" title="Doctor drawing blood from a female patient"/>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0774" y="2494031"/>
            <a:ext cx="3943226" cy="2519801"/>
          </a:xfrm>
          <a:prstGeom prst="rect">
            <a:avLst/>
          </a:prstGeom>
        </p:spPr>
      </p:pic>
    </p:spTree>
    <p:extLst>
      <p:ext uri="{BB962C8B-B14F-4D97-AF65-F5344CB8AC3E}">
        <p14:creationId xmlns:p14="http://schemas.microsoft.com/office/powerpoint/2010/main" val="2308859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683" y="1024415"/>
            <a:ext cx="5156685" cy="3799045"/>
          </a:xfrm>
        </p:spPr>
        <p:txBody>
          <a:bodyPr>
            <a:normAutofit/>
          </a:bodyPr>
          <a:lstStyle/>
          <a:p>
            <a:r>
              <a:rPr lang="en-US" dirty="0" smtClean="0"/>
              <a:t>Pregnant </a:t>
            </a:r>
            <a:r>
              <a:rPr lang="en-US" dirty="0"/>
              <a:t>women </a:t>
            </a:r>
            <a:r>
              <a:rPr lang="en-US" dirty="0" smtClean="0"/>
              <a:t>who live in or frequently travel to areas with risk of Zika </a:t>
            </a:r>
            <a:endParaRPr lang="en-US" dirty="0"/>
          </a:p>
          <a:p>
            <a:r>
              <a:rPr lang="en-US" dirty="0"/>
              <a:t>Pregnant women </a:t>
            </a:r>
            <a:r>
              <a:rPr lang="en-US" dirty="0" smtClean="0"/>
              <a:t>who </a:t>
            </a:r>
            <a:r>
              <a:rPr lang="en-US" dirty="0"/>
              <a:t>have a fetus with prenatal ultrasound findings consistent with congenital Zika virus </a:t>
            </a:r>
            <a:r>
              <a:rPr lang="en-US" dirty="0" smtClean="0"/>
              <a:t>infection and</a:t>
            </a:r>
          </a:p>
          <a:p>
            <a:pPr lvl="1"/>
            <a:r>
              <a:rPr lang="en-US" dirty="0" smtClean="0"/>
              <a:t>Live </a:t>
            </a:r>
            <a:r>
              <a:rPr lang="en-US" dirty="0"/>
              <a:t>in or traveled to any area with risk of Zika, or</a:t>
            </a:r>
          </a:p>
          <a:p>
            <a:pPr lvl="1"/>
            <a:r>
              <a:rPr lang="en-US" dirty="0"/>
              <a:t>Had unprotected sex with a partner who lives in or traveled to any area with risk of Zika</a:t>
            </a:r>
          </a:p>
          <a:p>
            <a:pPr lvl="1"/>
            <a:endParaRPr lang="en-US" dirty="0"/>
          </a:p>
          <a:p>
            <a:endParaRPr lang="en-US" dirty="0"/>
          </a:p>
        </p:txBody>
      </p:sp>
      <p:sp>
        <p:nvSpPr>
          <p:cNvPr id="3" name="Title 2"/>
          <p:cNvSpPr>
            <a:spLocks noGrp="1"/>
          </p:cNvSpPr>
          <p:nvPr>
            <p:ph type="title"/>
          </p:nvPr>
        </p:nvSpPr>
        <p:spPr/>
        <p:txBody>
          <a:bodyPr>
            <a:normAutofit/>
          </a:bodyPr>
          <a:lstStyle/>
          <a:p>
            <a:r>
              <a:rPr lang="en-US" sz="2800" b="1" dirty="0" smtClean="0">
                <a:solidFill>
                  <a:srgbClr val="005DAA"/>
                </a:solidFill>
                <a:latin typeface="Calibri" pitchFamily="34" charset="0"/>
              </a:rPr>
              <a:t>Who should be tested </a:t>
            </a:r>
            <a:r>
              <a:rPr lang="en-US" sz="2800" b="1" dirty="0">
                <a:solidFill>
                  <a:srgbClr val="005DAA"/>
                </a:solidFill>
                <a:latin typeface="Calibri" pitchFamily="34" charset="0"/>
              </a:rPr>
              <a:t>for Zika?</a:t>
            </a:r>
            <a:endParaRPr lang="en-US" sz="2800" dirty="0"/>
          </a:p>
        </p:txBody>
      </p:sp>
      <p:pic>
        <p:nvPicPr>
          <p:cNvPr id="4" name="Picture 3" descr="Doctor drawing blood from a female patient" title="Doctor drawing blood from a female patient"/>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0774" y="2494031"/>
            <a:ext cx="3943226" cy="2519801"/>
          </a:xfrm>
          <a:prstGeom prst="rect">
            <a:avLst/>
          </a:prstGeom>
        </p:spPr>
      </p:pic>
    </p:spTree>
    <p:extLst>
      <p:ext uri="{BB962C8B-B14F-4D97-AF65-F5344CB8AC3E}">
        <p14:creationId xmlns:p14="http://schemas.microsoft.com/office/powerpoint/2010/main" val="33857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313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187532"/>
            <a:ext cx="4957169" cy="3652913"/>
          </a:xfrm>
        </p:spPr>
        <p:txBody>
          <a:bodyPr>
            <a:normAutofit/>
          </a:bodyPr>
          <a:lstStyle/>
          <a:p>
            <a:pPr marL="0" indent="0">
              <a:buNone/>
            </a:pPr>
            <a:r>
              <a:rPr lang="en-US" dirty="0" smtClean="0"/>
              <a:t>CDC </a:t>
            </a:r>
            <a:r>
              <a:rPr lang="en-US" dirty="0"/>
              <a:t>recommends laboratory testing for </a:t>
            </a:r>
            <a:endParaRPr lang="en-US" dirty="0" smtClean="0"/>
          </a:p>
          <a:p>
            <a:r>
              <a:rPr lang="en-US" dirty="0" smtClean="0"/>
              <a:t>All </a:t>
            </a:r>
            <a:r>
              <a:rPr lang="en-US" dirty="0"/>
              <a:t>infants born to mothers with laboratory evidence of Zika virus infection during </a:t>
            </a:r>
            <a:r>
              <a:rPr lang="en-US" dirty="0" smtClean="0"/>
              <a:t>pregnancy </a:t>
            </a:r>
          </a:p>
          <a:p>
            <a:r>
              <a:rPr lang="en-US" dirty="0" smtClean="0"/>
              <a:t>Infants </a:t>
            </a:r>
            <a:r>
              <a:rPr lang="en-US" dirty="0"/>
              <a:t>who have abnormal clinical or neuroimaging findings suggestive of congenital Zika syndrome and a mother with a possible exposure to Zika virus, regardless of maternal Zika virus testing </a:t>
            </a:r>
            <a:r>
              <a:rPr lang="en-US" dirty="0" smtClean="0"/>
              <a:t>results </a:t>
            </a:r>
            <a:endParaRPr lang="en-US" dirty="0"/>
          </a:p>
          <a:p>
            <a:endParaRPr lang="en-US" dirty="0"/>
          </a:p>
        </p:txBody>
      </p:sp>
      <p:sp>
        <p:nvSpPr>
          <p:cNvPr id="3" name="Title 2"/>
          <p:cNvSpPr>
            <a:spLocks noGrp="1"/>
          </p:cNvSpPr>
          <p:nvPr>
            <p:ph type="title"/>
          </p:nvPr>
        </p:nvSpPr>
        <p:spPr/>
        <p:txBody>
          <a:bodyPr>
            <a:normAutofit/>
          </a:bodyPr>
          <a:lstStyle/>
          <a:p>
            <a:r>
              <a:rPr lang="en-US" sz="2800" b="1" dirty="0" smtClean="0">
                <a:solidFill>
                  <a:srgbClr val="005DAA"/>
                </a:solidFill>
                <a:latin typeface="Calibri" pitchFamily="34" charset="0"/>
              </a:rPr>
              <a:t>Testing babies for Zika</a:t>
            </a:r>
            <a:endParaRPr lang="en-US" sz="2800" b="1" dirty="0">
              <a:solidFill>
                <a:srgbClr val="005DAA"/>
              </a:solidFill>
              <a:latin typeface="Calibri" pitchFamily="34" charset="0"/>
            </a:endParaRPr>
          </a:p>
        </p:txBody>
      </p:sp>
      <p:pic>
        <p:nvPicPr>
          <p:cNvPr id="4" name="Picture 3" title="Couple holding a baby and speaking to a doctor. "/>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4978194" y="2256312"/>
            <a:ext cx="4087089" cy="2761354"/>
          </a:xfrm>
          <a:prstGeom prst="rect">
            <a:avLst/>
          </a:prstGeom>
        </p:spPr>
      </p:pic>
    </p:spTree>
    <p:extLst>
      <p:ext uri="{BB962C8B-B14F-4D97-AF65-F5344CB8AC3E}">
        <p14:creationId xmlns:p14="http://schemas.microsoft.com/office/powerpoint/2010/main" val="215462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if you get infected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8821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382" y="1088165"/>
            <a:ext cx="5210496" cy="3735626"/>
          </a:xfrm>
        </p:spPr>
        <p:txBody>
          <a:bodyPr>
            <a:normAutofit/>
          </a:bodyPr>
          <a:lstStyle/>
          <a:p>
            <a:r>
              <a:rPr lang="en-US" sz="2000" dirty="0"/>
              <a:t>There is no specific medicine or vaccine for Zika virus infection</a:t>
            </a:r>
            <a:r>
              <a:rPr lang="en-US" sz="2000" dirty="0" smtClean="0"/>
              <a:t>.</a:t>
            </a:r>
          </a:p>
          <a:p>
            <a:r>
              <a:rPr lang="en-US" sz="2000" dirty="0"/>
              <a:t>Treat the symptoms</a:t>
            </a:r>
          </a:p>
          <a:p>
            <a:pPr lvl="1"/>
            <a:r>
              <a:rPr lang="en-US" sz="1800" dirty="0" smtClean="0"/>
              <a:t>Rest</a:t>
            </a:r>
            <a:endParaRPr lang="en-US" sz="1800" dirty="0"/>
          </a:p>
          <a:p>
            <a:pPr lvl="1"/>
            <a:r>
              <a:rPr lang="en-US" sz="1800" dirty="0"/>
              <a:t>Drink fluids to prevent </a:t>
            </a:r>
            <a:r>
              <a:rPr lang="en-US" sz="1800" dirty="0" smtClean="0"/>
              <a:t>dehydration</a:t>
            </a:r>
            <a:endParaRPr lang="en-US" sz="1800" dirty="0"/>
          </a:p>
          <a:p>
            <a:pPr lvl="1"/>
            <a:r>
              <a:rPr lang="en-US" sz="1800" dirty="0"/>
              <a:t>Do not take aspirin or other non-steroidal anti-inflammatory drugs (NSAIDS</a:t>
            </a:r>
            <a:r>
              <a:rPr lang="en-US" sz="1800" dirty="0" smtClean="0"/>
              <a:t>)</a:t>
            </a:r>
            <a:endParaRPr lang="en-US" sz="1800" dirty="0"/>
          </a:p>
          <a:p>
            <a:pPr lvl="1"/>
            <a:r>
              <a:rPr lang="en-US" sz="1800" dirty="0"/>
              <a:t>Take acetaminophen (Tylenol®) to reduce fever and </a:t>
            </a:r>
            <a:r>
              <a:rPr lang="en-US" sz="1800" dirty="0" smtClean="0"/>
              <a:t>pain</a:t>
            </a:r>
            <a:endParaRPr lang="en-US" sz="1800" dirty="0"/>
          </a:p>
          <a:p>
            <a:endParaRPr lang="en-US" sz="2000" dirty="0"/>
          </a:p>
        </p:txBody>
      </p:sp>
      <p:sp>
        <p:nvSpPr>
          <p:cNvPr id="4" name="Title 3"/>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How is Zika treated?</a:t>
            </a:r>
          </a:p>
        </p:txBody>
      </p:sp>
      <p:sp>
        <p:nvSpPr>
          <p:cNvPr id="7" name="Rectangle 6"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Image of a medicine bottle, a bottle of water, and a woman who is sleeping. " title="Images for how to manage symptoms of Zik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92298" y="1457128"/>
            <a:ext cx="3622319" cy="3154572"/>
          </a:xfrm>
          <a:prstGeom prst="rect">
            <a:avLst/>
          </a:prstGeom>
        </p:spPr>
      </p:pic>
    </p:spTree>
    <p:extLst>
      <p:ext uri="{BB962C8B-B14F-4D97-AF65-F5344CB8AC3E}">
        <p14:creationId xmlns:p14="http://schemas.microsoft.com/office/powerpoint/2010/main" val="3117060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616825" cy="3394472"/>
          </a:xfrm>
        </p:spPr>
        <p:txBody>
          <a:bodyPr>
            <a:normAutofit/>
          </a:bodyPr>
          <a:lstStyle/>
          <a:p>
            <a:r>
              <a:rPr lang="en-US" sz="2000" dirty="0"/>
              <a:t>Protect yourself from mosquito bites. During the first week of illness, Zika virus can be found in blood. </a:t>
            </a:r>
          </a:p>
          <a:p>
            <a:r>
              <a:rPr lang="en-US" sz="2000" dirty="0"/>
              <a:t>The virus can be passed from an infected person to a mosquito through bites.</a:t>
            </a:r>
          </a:p>
          <a:p>
            <a:r>
              <a:rPr lang="en-US" sz="2000" dirty="0"/>
              <a:t>An infected mosquito can spread the virus to other people.</a:t>
            </a:r>
          </a:p>
          <a:p>
            <a:endParaRPr lang="en-US" sz="2000" dirty="0"/>
          </a:p>
        </p:txBody>
      </p:sp>
      <p:sp>
        <p:nvSpPr>
          <p:cNvPr id="3" name="Title 2"/>
          <p:cNvSpPr>
            <a:spLocks noGrp="1"/>
          </p:cNvSpPr>
          <p:nvPr>
            <p:ph type="title"/>
          </p:nvPr>
        </p:nvSpPr>
        <p:spPr/>
        <p:txBody>
          <a:bodyPr>
            <a:normAutofit/>
          </a:bodyPr>
          <a:lstStyle/>
          <a:p>
            <a:r>
              <a:rPr lang="en-US" sz="2800" b="1" dirty="0" smtClean="0">
                <a:solidFill>
                  <a:srgbClr val="0070C0"/>
                </a:solidFill>
                <a:latin typeface="+mj-lt"/>
              </a:rPr>
              <a:t>What to do if you have Zika</a:t>
            </a:r>
            <a:endParaRPr lang="en-US" sz="2800" b="1" dirty="0">
              <a:solidFill>
                <a:srgbClr val="0070C0"/>
              </a:solidFill>
              <a:latin typeface="+mj-lt"/>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title="Insect repell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544" y="822823"/>
            <a:ext cx="2429741" cy="3144371"/>
          </a:xfrm>
          <a:prstGeom prst="rect">
            <a:avLst/>
          </a:prstGeom>
        </p:spPr>
      </p:pic>
    </p:spTree>
    <p:extLst>
      <p:ext uri="{BB962C8B-B14F-4D97-AF65-F5344CB8AC3E}">
        <p14:creationId xmlns:p14="http://schemas.microsoft.com/office/powerpoint/2010/main" val="2949573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Surveillance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8242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6221"/>
            <a:ext cx="4660544" cy="3716249"/>
          </a:xfrm>
        </p:spPr>
        <p:txBody>
          <a:bodyPr>
            <a:noAutofit/>
          </a:bodyPr>
          <a:lstStyle/>
          <a:p>
            <a:r>
              <a:rPr lang="en-US" dirty="0" smtClean="0"/>
              <a:t>Healthcare </a:t>
            </a:r>
            <a:r>
              <a:rPr lang="en-US" dirty="0"/>
              <a:t>providers should report cases to their local, </a:t>
            </a:r>
            <a:r>
              <a:rPr lang="en-US" dirty="0" smtClean="0"/>
              <a:t>state, </a:t>
            </a:r>
            <a:r>
              <a:rPr lang="en-US" dirty="0"/>
              <a:t>or territorial health department.</a:t>
            </a:r>
          </a:p>
          <a:p>
            <a:r>
              <a:rPr lang="en-US" dirty="0"/>
              <a:t>State and territorial health departments are encouraged to report confirmed cases to CDC through ArboNET, the national surveillance system for arboviral diseases</a:t>
            </a:r>
            <a:r>
              <a:rPr lang="en-US" dirty="0" smtClean="0"/>
              <a:t>.</a:t>
            </a:r>
            <a:endParaRPr lang="en-US" dirty="0"/>
          </a:p>
          <a:p>
            <a:r>
              <a:rPr lang="en-US" dirty="0"/>
              <a:t>Pregnant women with any </a:t>
            </a:r>
            <a:r>
              <a:rPr lang="en-US" dirty="0" smtClean="0"/>
              <a:t>lab </a:t>
            </a:r>
            <a:r>
              <a:rPr lang="en-US" dirty="0"/>
              <a:t>evidence of possible Zika virus infection should be reported to the US Zika Pregnancy Registry. </a:t>
            </a:r>
            <a:r>
              <a:rPr lang="en-US" dirty="0" smtClean="0"/>
              <a:t> </a:t>
            </a:r>
          </a:p>
        </p:txBody>
      </p:sp>
      <p:sp>
        <p:nvSpPr>
          <p:cNvPr id="3" name="Title 2"/>
          <p:cNvSpPr>
            <a:spLocks noGrp="1"/>
          </p:cNvSpPr>
          <p:nvPr>
            <p:ph type="title"/>
          </p:nvPr>
        </p:nvSpPr>
        <p:spPr>
          <a:xfrm>
            <a:off x="457200" y="361905"/>
            <a:ext cx="5270986" cy="921836"/>
          </a:xfrm>
        </p:spPr>
        <p:txBody>
          <a:bodyPr>
            <a:normAutofit fontScale="90000"/>
          </a:bodyPr>
          <a:lstStyle/>
          <a:p>
            <a:r>
              <a:rPr lang="en-US" sz="2800" b="1" dirty="0">
                <a:solidFill>
                  <a:srgbClr val="005DAA"/>
                </a:solidFill>
                <a:latin typeface="Calibri" pitchFamily="34" charset="0"/>
              </a:rPr>
              <a:t>Reporting of Zika in the United States</a:t>
            </a:r>
          </a:p>
        </p:txBody>
      </p:sp>
      <p:pic>
        <p:nvPicPr>
          <p:cNvPr id="5" name="Picture 4" title="Map of U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43" y="1516529"/>
            <a:ext cx="3939967" cy="2373859"/>
          </a:xfrm>
          <a:prstGeom prst="rect">
            <a:avLst/>
          </a:prstGeom>
        </p:spPr>
      </p:pic>
      <p:sp>
        <p:nvSpPr>
          <p:cNvPr id="4" name="TextBox 3"/>
          <p:cNvSpPr txBox="1"/>
          <p:nvPr/>
        </p:nvSpPr>
        <p:spPr>
          <a:xfrm>
            <a:off x="6061505" y="4213185"/>
            <a:ext cx="3675482" cy="307777"/>
          </a:xfrm>
          <a:prstGeom prst="rect">
            <a:avLst/>
          </a:prstGeom>
          <a:noFill/>
        </p:spPr>
        <p:txBody>
          <a:bodyPr wrap="square" rtlCol="0">
            <a:spAutoFit/>
          </a:bodyPr>
          <a:lstStyle/>
          <a:p>
            <a:r>
              <a:rPr lang="en-US" sz="1400" dirty="0" smtClean="0">
                <a:hlinkClick r:id="rId4"/>
              </a:rPr>
              <a:t>2017 Case Counts in the US</a:t>
            </a:r>
            <a:endParaRPr lang="en-US" sz="1400" dirty="0"/>
          </a:p>
        </p:txBody>
      </p:sp>
    </p:spTree>
    <p:extLst>
      <p:ext uri="{BB962C8B-B14F-4D97-AF65-F5344CB8AC3E}">
        <p14:creationId xmlns:p14="http://schemas.microsoft.com/office/powerpoint/2010/main" val="928388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7"/>
            <a:ext cx="8229600" cy="834153"/>
          </a:xfrm>
        </p:spPr>
        <p:txBody>
          <a:bodyPr/>
          <a:lstStyle/>
          <a:p>
            <a:r>
              <a:rPr lang="en-US" dirty="0" err="1"/>
              <a:t>Zika</a:t>
            </a:r>
            <a:r>
              <a:rPr lang="en-US" dirty="0"/>
              <a:t> Pregnancy Registries </a:t>
            </a:r>
          </a:p>
        </p:txBody>
      </p:sp>
      <p:pic>
        <p:nvPicPr>
          <p:cNvPr id="11" name="Picture 10" descr="Images of three visual elements, one for each CDC Zika data collection system. To the left, the US Zika Pregnancy Registry; in the middle, the Zika Active Pregnancy Surveillance System; to the right, the Proyecto Vigilancia de Embarazadas con Zika in Colombia"/>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6004" y="1092689"/>
            <a:ext cx="8260796" cy="3243353"/>
          </a:xfrm>
          <a:prstGeom prst="rect">
            <a:avLst/>
          </a:prstGeom>
        </p:spPr>
      </p:pic>
    </p:spTree>
    <p:extLst>
      <p:ext uri="{BB962C8B-B14F-4D97-AF65-F5344CB8AC3E}">
        <p14:creationId xmlns:p14="http://schemas.microsoft.com/office/powerpoint/2010/main" val="341536366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607" y="1065186"/>
            <a:ext cx="5568055" cy="3394472"/>
          </a:xfrm>
        </p:spPr>
        <p:txBody>
          <a:bodyPr>
            <a:noAutofit/>
          </a:bodyPr>
          <a:lstStyle/>
          <a:p>
            <a:r>
              <a:rPr lang="en-US" dirty="0"/>
              <a:t>CDC established the </a:t>
            </a:r>
            <a:r>
              <a:rPr lang="en-US" dirty="0" smtClean="0"/>
              <a:t>US Zika Pregnancy Registry to </a:t>
            </a:r>
            <a:r>
              <a:rPr lang="en-US" dirty="0"/>
              <a:t>collect information and learn more </a:t>
            </a:r>
            <a:r>
              <a:rPr lang="en-US" dirty="0" smtClean="0"/>
              <a:t>about </a:t>
            </a:r>
            <a:r>
              <a:rPr lang="en-US" dirty="0"/>
              <a:t>pregnant women in the US with Zika and their infants</a:t>
            </a:r>
            <a:r>
              <a:rPr lang="en-US" dirty="0" smtClean="0"/>
              <a:t>.</a:t>
            </a:r>
            <a:endParaRPr lang="en-US" dirty="0"/>
          </a:p>
          <a:p>
            <a:r>
              <a:rPr lang="en-US" dirty="0"/>
              <a:t>Data will be used to </a:t>
            </a:r>
          </a:p>
          <a:p>
            <a:pPr lvl="1"/>
            <a:r>
              <a:rPr lang="en-US" dirty="0"/>
              <a:t>Update recommendations for clinical care</a:t>
            </a:r>
          </a:p>
          <a:p>
            <a:pPr lvl="1"/>
            <a:r>
              <a:rPr lang="en-US" dirty="0"/>
              <a:t>Plan for services for pregnant women and families affected by Zika</a:t>
            </a:r>
          </a:p>
          <a:p>
            <a:pPr lvl="1"/>
            <a:r>
              <a:rPr lang="en-US" dirty="0"/>
              <a:t>Improve prevention of Zika infection during pregnancy</a:t>
            </a:r>
          </a:p>
          <a:p>
            <a:r>
              <a:rPr lang="en-US" dirty="0"/>
              <a:t>Zika Active Pregnancy Surveillance System </a:t>
            </a:r>
            <a:r>
              <a:rPr lang="en-US" dirty="0" smtClean="0"/>
              <a:t>is used in Puerto Rico.</a:t>
            </a:r>
            <a:endParaRPr lang="en-US" dirty="0"/>
          </a:p>
        </p:txBody>
      </p:sp>
      <p:sp>
        <p:nvSpPr>
          <p:cNvPr id="3" name="Title 2"/>
          <p:cNvSpPr>
            <a:spLocks noGrp="1"/>
          </p:cNvSpPr>
          <p:nvPr>
            <p:ph type="title"/>
          </p:nvPr>
        </p:nvSpPr>
        <p:spPr/>
        <p:txBody>
          <a:bodyPr>
            <a:normAutofit/>
          </a:bodyPr>
          <a:lstStyle/>
          <a:p>
            <a:r>
              <a:rPr lang="en-US" sz="2800" b="1" dirty="0" smtClean="0">
                <a:solidFill>
                  <a:srgbClr val="005DAA"/>
                </a:solidFill>
                <a:latin typeface="Calibri" pitchFamily="34" charset="0"/>
              </a:rPr>
              <a:t>US Zika Pregnancy </a:t>
            </a:r>
            <a:r>
              <a:rPr lang="en-US" sz="2800" b="1" dirty="0">
                <a:solidFill>
                  <a:srgbClr val="005DAA"/>
                </a:solidFill>
                <a:latin typeface="Calibri" pitchFamily="34" charset="0"/>
              </a:rPr>
              <a:t>R</a:t>
            </a:r>
            <a:r>
              <a:rPr lang="en-US" sz="2800" b="1" dirty="0" smtClean="0">
                <a:solidFill>
                  <a:srgbClr val="005DAA"/>
                </a:solidFill>
                <a:latin typeface="Calibri" pitchFamily="34" charset="0"/>
              </a:rPr>
              <a:t>egistry</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Doctor on the phone" title="Doctor on the phon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21423" y="511012"/>
            <a:ext cx="3415000" cy="3716324"/>
          </a:xfrm>
          <a:prstGeom prst="rect">
            <a:avLst/>
          </a:prstGeom>
        </p:spPr>
      </p:pic>
      <p:sp>
        <p:nvSpPr>
          <p:cNvPr id="4" name="TextBox 3"/>
          <p:cNvSpPr txBox="1"/>
          <p:nvPr/>
        </p:nvSpPr>
        <p:spPr>
          <a:xfrm>
            <a:off x="4572000" y="4483729"/>
            <a:ext cx="4652556" cy="523220"/>
          </a:xfrm>
          <a:prstGeom prst="rect">
            <a:avLst/>
          </a:prstGeom>
          <a:noFill/>
        </p:spPr>
        <p:txBody>
          <a:bodyPr wrap="none" rtlCol="0">
            <a:spAutoFit/>
          </a:bodyPr>
          <a:lstStyle/>
          <a:p>
            <a:r>
              <a:rPr lang="en-US" sz="1400" dirty="0">
                <a:hlinkClick r:id="rId4"/>
              </a:rPr>
              <a:t>https://</a:t>
            </a:r>
            <a:r>
              <a:rPr lang="en-US" sz="1400" dirty="0" smtClean="0">
                <a:hlinkClick r:id="rId4"/>
              </a:rPr>
              <a:t>www.cdc.gov/zika/hc-providers/registry.html</a:t>
            </a:r>
          </a:p>
          <a:p>
            <a:r>
              <a:rPr lang="en-US" sz="1400" dirty="0" smtClean="0">
                <a:hlinkClick r:id="rId4"/>
              </a:rPr>
              <a:t>https</a:t>
            </a:r>
            <a:r>
              <a:rPr lang="en-US" sz="1400" dirty="0">
                <a:hlinkClick r:id="rId4"/>
              </a:rPr>
              <a:t>://</a:t>
            </a:r>
            <a:r>
              <a:rPr lang="en-US" sz="1400" dirty="0" smtClean="0">
                <a:hlinkClick r:id="rId4"/>
              </a:rPr>
              <a:t>www.cdc.gov/zika/public-health-partners/zapss.html</a:t>
            </a:r>
            <a:r>
              <a:rPr lang="en-US" sz="1400" dirty="0" smtClean="0"/>
              <a:t> </a:t>
            </a:r>
            <a:endParaRPr lang="en-US" sz="1400" dirty="0"/>
          </a:p>
        </p:txBody>
      </p:sp>
    </p:spTree>
    <p:extLst>
      <p:ext uri="{BB962C8B-B14F-4D97-AF65-F5344CB8AC3E}">
        <p14:creationId xmlns:p14="http://schemas.microsoft.com/office/powerpoint/2010/main" val="746768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prevention</a:t>
            </a:r>
            <a:endParaRPr lang="en-US" dirty="0"/>
          </a:p>
        </p:txBody>
      </p:sp>
      <p:sp>
        <p:nvSpPr>
          <p:cNvPr id="5" name="Text Placeholder 4"/>
          <p:cNvSpPr>
            <a:spLocks noGrp="1"/>
          </p:cNvSpPr>
          <p:nvPr>
            <p:ph type="body" idx="1"/>
          </p:nvPr>
        </p:nvSpPr>
        <p:spPr/>
        <p:txBody>
          <a:bodyPr>
            <a:normAutofit/>
          </a:bodyPr>
          <a:lstStyle/>
          <a:p>
            <a:r>
              <a:rPr lang="en-US" sz="2800" b="1" dirty="0" smtClean="0"/>
              <a:t>Protect from mosquito bites</a:t>
            </a:r>
            <a:endParaRPr lang="en-US" sz="2800" b="1" dirty="0"/>
          </a:p>
        </p:txBody>
      </p:sp>
    </p:spTree>
    <p:extLst>
      <p:ext uri="{BB962C8B-B14F-4D97-AF65-F5344CB8AC3E}">
        <p14:creationId xmlns:p14="http://schemas.microsoft.com/office/powerpoint/2010/main" val="3965122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382" y="1756229"/>
            <a:ext cx="5270986" cy="2989942"/>
          </a:xfrm>
        </p:spPr>
        <p:txBody>
          <a:bodyPr>
            <a:normAutofit/>
          </a:bodyPr>
          <a:lstStyle/>
          <a:p>
            <a:r>
              <a:rPr lang="en-US" dirty="0"/>
              <a:t>Zika is primarily spread </a:t>
            </a:r>
            <a:r>
              <a:rPr lang="en-US" dirty="0" smtClean="0"/>
              <a:t>through the bite of an infected </a:t>
            </a:r>
            <a:r>
              <a:rPr lang="en-US" i="1" dirty="0" smtClean="0"/>
              <a:t>Aedes aegypti</a:t>
            </a:r>
            <a:r>
              <a:rPr lang="en-US" dirty="0" smtClean="0"/>
              <a:t> or </a:t>
            </a:r>
            <a:r>
              <a:rPr lang="en-US" i="1" dirty="0" smtClean="0"/>
              <a:t>Ae. albopictus</a:t>
            </a:r>
            <a:r>
              <a:rPr lang="en-US" dirty="0" smtClean="0"/>
              <a:t> mosquito. Take steps to protect yourself and others.</a:t>
            </a:r>
            <a:endParaRPr lang="en-US" sz="2400" dirty="0"/>
          </a:p>
        </p:txBody>
      </p:sp>
      <p:pic>
        <p:nvPicPr>
          <p:cNvPr id="5" name="Picture 4"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12" y="1283741"/>
            <a:ext cx="3293212" cy="2544755"/>
          </a:xfrm>
          <a:prstGeom prst="rect">
            <a:avLst/>
          </a:prstGeom>
        </p:spPr>
      </p:pic>
    </p:spTree>
    <p:extLst>
      <p:ext uri="{BB962C8B-B14F-4D97-AF65-F5344CB8AC3E}">
        <p14:creationId xmlns:p14="http://schemas.microsoft.com/office/powerpoint/2010/main" val="952510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64973"/>
            <a:ext cx="4957169" cy="3394472"/>
          </a:xfrm>
        </p:spPr>
        <p:txBody>
          <a:bodyPr numCol="1" spcCol="274320">
            <a:noAutofit/>
          </a:bodyPr>
          <a:lstStyle/>
          <a:p>
            <a:endParaRPr lang="en-US" dirty="0"/>
          </a:p>
          <a:p>
            <a:r>
              <a:rPr lang="en-US" dirty="0"/>
              <a:t>Zika virus is spread to people primarily through the bite of an infected </a:t>
            </a:r>
            <a:r>
              <a:rPr lang="en-US" i="1" dirty="0"/>
              <a:t>Aedes </a:t>
            </a:r>
            <a:r>
              <a:rPr lang="en-US" dirty="0"/>
              <a:t>species mosquito (</a:t>
            </a:r>
            <a:r>
              <a:rPr lang="en-US" i="1" dirty="0"/>
              <a:t>Ae. aegypti </a:t>
            </a:r>
            <a:r>
              <a:rPr lang="en-US" dirty="0"/>
              <a:t>and </a:t>
            </a:r>
            <a:r>
              <a:rPr lang="en-US" i="1" dirty="0"/>
              <a:t>Ae. albopictus</a:t>
            </a:r>
            <a:r>
              <a:rPr lang="en-US" dirty="0"/>
              <a:t>). </a:t>
            </a:r>
          </a:p>
          <a:p>
            <a:r>
              <a:rPr lang="en-US" dirty="0" smtClean="0"/>
              <a:t>Many </a:t>
            </a:r>
            <a:r>
              <a:rPr lang="en-US" dirty="0"/>
              <a:t>people infected with Zika virus won’t have symptoms or will only have mild </a:t>
            </a:r>
            <a:r>
              <a:rPr lang="en-US" dirty="0" smtClean="0"/>
              <a:t>symptoms.</a:t>
            </a:r>
            <a:endParaRPr lang="en-US" dirty="0"/>
          </a:p>
          <a:p>
            <a:r>
              <a:rPr lang="en-US" dirty="0" smtClean="0"/>
              <a:t>Zika </a:t>
            </a:r>
            <a:r>
              <a:rPr lang="en-US" dirty="0"/>
              <a:t>virus infection during pregnancy can cause microcephaly and other severe brain </a:t>
            </a:r>
            <a:r>
              <a:rPr lang="en-US" dirty="0" smtClean="0"/>
              <a:t>defects.</a:t>
            </a:r>
            <a:endParaRPr lang="en-US" dirty="0"/>
          </a:p>
        </p:txBody>
      </p:sp>
      <p:sp>
        <p:nvSpPr>
          <p:cNvPr id="3" name="Title 2"/>
          <p:cNvSpPr>
            <a:spLocks noGrp="1"/>
          </p:cNvSpPr>
          <p:nvPr>
            <p:ph type="title"/>
          </p:nvPr>
        </p:nvSpPr>
        <p:spPr>
          <a:xfrm>
            <a:off x="143382" y="361905"/>
            <a:ext cx="5270986" cy="921836"/>
          </a:xfrm>
        </p:spPr>
        <p:txBody>
          <a:bodyPr>
            <a:normAutofit/>
          </a:bodyPr>
          <a:lstStyle/>
          <a:p>
            <a:r>
              <a:rPr lang="en-US" sz="2500" b="1" dirty="0">
                <a:solidFill>
                  <a:srgbClr val="005DAA"/>
                </a:solidFill>
                <a:latin typeface="Calibri" pitchFamily="34" charset="0"/>
              </a:rPr>
              <a:t>What is </a:t>
            </a:r>
            <a:r>
              <a:rPr lang="en-US" sz="2500" b="1" dirty="0" smtClean="0">
                <a:solidFill>
                  <a:srgbClr val="005DAA"/>
                </a:solidFill>
                <a:latin typeface="Calibri" pitchFamily="34" charset="0"/>
              </a:rPr>
              <a:t>Zika?</a:t>
            </a:r>
            <a:endParaRPr lang="en-US" sz="2500" b="1" dirty="0">
              <a:solidFill>
                <a:srgbClr val="005DAA"/>
              </a:solidFill>
              <a:latin typeface="Calibri" pitchFamily="34" charset="0"/>
            </a:endParaRPr>
          </a:p>
        </p:txBody>
      </p:sp>
      <p:pic>
        <p:nvPicPr>
          <p:cNvPr id="5" name="Picture 4"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12" y="1283741"/>
            <a:ext cx="3293212" cy="2544755"/>
          </a:xfrm>
          <a:prstGeom prst="rect">
            <a:avLst/>
          </a:prstGeom>
        </p:spPr>
      </p:pic>
    </p:spTree>
    <p:extLst>
      <p:ext uri="{BB962C8B-B14F-4D97-AF65-F5344CB8AC3E}">
        <p14:creationId xmlns:p14="http://schemas.microsoft.com/office/powerpoint/2010/main" val="30122168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809" y="1073426"/>
            <a:ext cx="5056559" cy="3767019"/>
          </a:xfrm>
        </p:spPr>
        <p:txBody>
          <a:bodyPr/>
          <a:lstStyle/>
          <a:p>
            <a:r>
              <a:rPr lang="en-US" dirty="0"/>
              <a:t>Here’s what you can do to help control mosquitoes </a:t>
            </a:r>
            <a:r>
              <a:rPr lang="en-US" u="sng" dirty="0"/>
              <a:t>outside</a:t>
            </a:r>
            <a:r>
              <a:rPr lang="en-US" dirty="0"/>
              <a:t> your </a:t>
            </a:r>
            <a:r>
              <a:rPr lang="en-US" dirty="0" smtClean="0"/>
              <a:t>home</a:t>
            </a:r>
            <a:endParaRPr lang="en-US" dirty="0"/>
          </a:p>
          <a:p>
            <a:pPr lvl="1"/>
            <a:r>
              <a:rPr lang="en-US" dirty="0"/>
              <a:t>Once a week, empty and scrub, turn over, cover, or throw out items that hold water. </a:t>
            </a:r>
          </a:p>
          <a:p>
            <a:pPr lvl="1"/>
            <a:r>
              <a:rPr lang="en-US" dirty="0" smtClean="0"/>
              <a:t>Tightly </a:t>
            </a:r>
            <a:r>
              <a:rPr lang="en-US" dirty="0"/>
              <a:t>cover water storage containers.</a:t>
            </a:r>
          </a:p>
          <a:p>
            <a:pPr lvl="1"/>
            <a:r>
              <a:rPr lang="en-US" dirty="0"/>
              <a:t>Use larvicides to kill </a:t>
            </a:r>
            <a:r>
              <a:rPr lang="en-US" dirty="0" smtClean="0"/>
              <a:t>larvae in containers </a:t>
            </a:r>
            <a:r>
              <a:rPr lang="en-US" dirty="0"/>
              <a:t>of water that </a:t>
            </a:r>
            <a:r>
              <a:rPr lang="en-US" dirty="0" smtClean="0"/>
              <a:t>cannot be emptied and will </a:t>
            </a:r>
            <a:r>
              <a:rPr lang="en-US" dirty="0"/>
              <a:t>not be used for drinking</a:t>
            </a:r>
            <a:r>
              <a:rPr lang="en-US" dirty="0" smtClean="0"/>
              <a:t>.</a:t>
            </a:r>
          </a:p>
          <a:p>
            <a:pPr lvl="1"/>
            <a:r>
              <a:rPr lang="en-US" dirty="0"/>
              <a:t>Use an outdoor insect spray made to kill mosquitoes in areas where they rest.</a:t>
            </a:r>
            <a:endParaRPr lang="en-US" dirty="0" smtClean="0"/>
          </a:p>
          <a:p>
            <a:pPr lvl="1"/>
            <a:r>
              <a:rPr lang="en-US" dirty="0"/>
              <a:t>If you have a septic tank, repair cracks or gaps.</a:t>
            </a:r>
          </a:p>
          <a:p>
            <a:pPr lvl="1"/>
            <a:endParaRPr lang="en-US" dirty="0"/>
          </a:p>
          <a:p>
            <a:endParaRPr lang="en-US"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Control mosquitoes </a:t>
            </a:r>
            <a:r>
              <a:rPr lang="en-US" sz="2800" b="1" dirty="0">
                <a:solidFill>
                  <a:srgbClr val="005DAA"/>
                </a:solidFill>
                <a:latin typeface="Calibri" pitchFamily="34" charset="0"/>
              </a:rPr>
              <a:t>outside</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Woman emptying a bucket of water" title="Woman emptying a bucket of wa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469" y="545509"/>
            <a:ext cx="1160756" cy="4170377"/>
          </a:xfrm>
          <a:prstGeom prst="rect">
            <a:avLst/>
          </a:prstGeom>
        </p:spPr>
      </p:pic>
    </p:spTree>
    <p:extLst>
      <p:ext uri="{BB962C8B-B14F-4D97-AF65-F5344CB8AC3E}">
        <p14:creationId xmlns:p14="http://schemas.microsoft.com/office/powerpoint/2010/main" val="3550378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639" y="1110246"/>
            <a:ext cx="4957169" cy="3394472"/>
          </a:xfrm>
        </p:spPr>
        <p:txBody>
          <a:bodyPr>
            <a:normAutofit/>
          </a:bodyPr>
          <a:lstStyle/>
          <a:p>
            <a:r>
              <a:rPr lang="en-US" sz="2000" dirty="0"/>
              <a:t>Here’s what you can do to </a:t>
            </a:r>
            <a:r>
              <a:rPr lang="en-US" sz="2000" dirty="0" smtClean="0"/>
              <a:t>help control mosquitoes </a:t>
            </a:r>
            <a:r>
              <a:rPr lang="en-US" sz="2000" u="sng" dirty="0" smtClean="0"/>
              <a:t>inside</a:t>
            </a:r>
            <a:r>
              <a:rPr lang="en-US" sz="2000" dirty="0" smtClean="0"/>
              <a:t> your </a:t>
            </a:r>
            <a:r>
              <a:rPr lang="en-US" sz="2000" dirty="0"/>
              <a:t>home:</a:t>
            </a:r>
          </a:p>
          <a:p>
            <a:pPr lvl="1"/>
            <a:r>
              <a:rPr lang="en-US" sz="1800" dirty="0"/>
              <a:t>Use window and door screens.</a:t>
            </a:r>
          </a:p>
          <a:p>
            <a:pPr lvl="1"/>
            <a:r>
              <a:rPr lang="en-US" sz="1800" dirty="0"/>
              <a:t>Use air conditioning when possible.</a:t>
            </a:r>
          </a:p>
          <a:p>
            <a:pPr lvl="1"/>
            <a:r>
              <a:rPr lang="en-US" sz="1800" dirty="0"/>
              <a:t>Once a week, empty, scrub, turn over, </a:t>
            </a:r>
            <a:r>
              <a:rPr lang="en-US" sz="1800" dirty="0" smtClean="0"/>
              <a:t/>
            </a:r>
            <a:br>
              <a:rPr lang="en-US" sz="1800" dirty="0" smtClean="0"/>
            </a:br>
            <a:r>
              <a:rPr lang="en-US" sz="1800" dirty="0" smtClean="0"/>
              <a:t>or </a:t>
            </a:r>
            <a:r>
              <a:rPr lang="en-US" sz="1800" dirty="0"/>
              <a:t>throw out items that hold water.</a:t>
            </a:r>
          </a:p>
          <a:p>
            <a:pPr lvl="1"/>
            <a:r>
              <a:rPr lang="en-US" sz="1800" dirty="0" smtClean="0"/>
              <a:t>If you have mosquitoes inside your home, use </a:t>
            </a:r>
            <a:r>
              <a:rPr lang="en-US" sz="1800" dirty="0"/>
              <a:t>an indoor insect fogger or indoor </a:t>
            </a:r>
            <a:r>
              <a:rPr lang="en-US" sz="1800" dirty="0" smtClean="0"/>
              <a:t>insect </a:t>
            </a:r>
            <a:r>
              <a:rPr lang="en-US" sz="1800" dirty="0"/>
              <a:t>spray.</a:t>
            </a:r>
          </a:p>
          <a:p>
            <a:pPr lvl="2"/>
            <a:r>
              <a:rPr lang="en-US" sz="1600" dirty="0"/>
              <a:t>When using insecticides, always follow </a:t>
            </a:r>
            <a:r>
              <a:rPr lang="en-US" sz="1600" dirty="0" smtClean="0"/>
              <a:t/>
            </a:r>
            <a:br>
              <a:rPr lang="en-US" sz="1600" dirty="0" smtClean="0"/>
            </a:br>
            <a:r>
              <a:rPr lang="en-US" sz="1600" dirty="0" smtClean="0"/>
              <a:t>label </a:t>
            </a:r>
            <a:r>
              <a:rPr lang="en-US" sz="1600" dirty="0"/>
              <a:t>directions.</a:t>
            </a:r>
          </a:p>
          <a:p>
            <a:endParaRPr lang="en-US" sz="20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Control mosquitoes inside</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House showing screen door" title="House showing screen do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064" y="1110246"/>
            <a:ext cx="3548361" cy="2774818"/>
          </a:xfrm>
          <a:prstGeom prst="rect">
            <a:avLst/>
          </a:prstGeom>
        </p:spPr>
      </p:pic>
    </p:spTree>
    <p:extLst>
      <p:ext uri="{BB962C8B-B14F-4D97-AF65-F5344CB8AC3E}">
        <p14:creationId xmlns:p14="http://schemas.microsoft.com/office/powerpoint/2010/main" val="8900729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173" y="1283741"/>
            <a:ext cx="4957169" cy="3394472"/>
          </a:xfrm>
        </p:spPr>
        <p:txBody>
          <a:bodyPr>
            <a:normAutofit/>
          </a:bodyPr>
          <a:lstStyle/>
          <a:p>
            <a:r>
              <a:rPr lang="en-US" dirty="0"/>
              <a:t>Use Environmental Protection Agency (EPA)-registered insect repellents. </a:t>
            </a:r>
          </a:p>
          <a:p>
            <a:pPr lvl="1"/>
            <a:r>
              <a:rPr lang="en-US" dirty="0"/>
              <a:t>Use a repellent </a:t>
            </a:r>
            <a:r>
              <a:rPr lang="en-US" dirty="0" smtClean="0"/>
              <a:t>with one of the following active ingredients: </a:t>
            </a:r>
            <a:r>
              <a:rPr lang="en-US" dirty="0"/>
              <a:t>DEET, picaridin, </a:t>
            </a:r>
            <a:r>
              <a:rPr lang="en-US" dirty="0" smtClean="0"/>
              <a:t>IR3535</a:t>
            </a:r>
            <a:r>
              <a:rPr lang="en-US" dirty="0"/>
              <a:t>, or oil of lemon </a:t>
            </a:r>
            <a:r>
              <a:rPr lang="en-US" dirty="0" smtClean="0"/>
              <a:t>eucalyptus, para-</a:t>
            </a:r>
            <a:r>
              <a:rPr lang="en-US" dirty="0" err="1" smtClean="0"/>
              <a:t>menthane</a:t>
            </a:r>
            <a:r>
              <a:rPr lang="en-US" dirty="0" smtClean="0"/>
              <a:t>-diol, or 2-undecanone.</a:t>
            </a:r>
          </a:p>
          <a:p>
            <a:r>
              <a:rPr lang="en-US" dirty="0"/>
              <a:t>Always follow the product label instructions.</a:t>
            </a:r>
          </a:p>
          <a:p>
            <a:r>
              <a:rPr lang="en-US" dirty="0"/>
              <a:t>Do not spray repellent on the skin under clothing.</a:t>
            </a:r>
          </a:p>
          <a:p>
            <a:r>
              <a:rPr lang="en-US" dirty="0"/>
              <a:t>If also using sunscreen, apply sunscreen before applying insect repellent.</a:t>
            </a:r>
          </a:p>
          <a:p>
            <a:pPr lvl="1"/>
            <a:endParaRPr lang="en-US" dirty="0"/>
          </a:p>
          <a:p>
            <a:endParaRPr lang="en-US" dirty="0"/>
          </a:p>
          <a:p>
            <a:endParaRPr lang="en-US"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Wear insect repellent</a:t>
            </a:r>
          </a:p>
        </p:txBody>
      </p:sp>
      <p:pic>
        <p:nvPicPr>
          <p:cNvPr id="4" name="Picture 3" title="Insect repell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544" y="822823"/>
            <a:ext cx="2429741" cy="3144371"/>
          </a:xfrm>
          <a:prstGeom prst="rect">
            <a:avLst/>
          </a:prstGeom>
        </p:spPr>
      </p:pic>
    </p:spTree>
    <p:extLst>
      <p:ext uri="{BB962C8B-B14F-4D97-AF65-F5344CB8AC3E}">
        <p14:creationId xmlns:p14="http://schemas.microsoft.com/office/powerpoint/2010/main" val="1621846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sz="2000" dirty="0"/>
              <a:t>Cover up exposed </a:t>
            </a:r>
            <a:r>
              <a:rPr lang="en-US" sz="2000" dirty="0" smtClean="0"/>
              <a:t>skin</a:t>
            </a:r>
            <a:endParaRPr lang="en-US" sz="2000" dirty="0"/>
          </a:p>
          <a:p>
            <a:pPr lvl="1"/>
            <a:r>
              <a:rPr lang="en-US" sz="1900" dirty="0"/>
              <a:t>Wear long-sleeved shirts and long </a:t>
            </a:r>
            <a:r>
              <a:rPr lang="en-US" sz="1900" dirty="0" smtClean="0"/>
              <a:t>pants.</a:t>
            </a:r>
            <a:endParaRPr lang="en-US" sz="1900" dirty="0"/>
          </a:p>
          <a:p>
            <a:pPr lvl="0"/>
            <a:endParaRPr lang="en-US" sz="2000" dirty="0" smtClean="0"/>
          </a:p>
          <a:p>
            <a:pPr lvl="0"/>
            <a:r>
              <a:rPr lang="en-US" sz="2000" dirty="0" smtClean="0"/>
              <a:t>Treat </a:t>
            </a:r>
            <a:r>
              <a:rPr lang="en-US" sz="2000" dirty="0"/>
              <a:t>clothing and gear</a:t>
            </a:r>
          </a:p>
          <a:p>
            <a:pPr lvl="1"/>
            <a:r>
              <a:rPr lang="en-US" sz="1900" dirty="0"/>
              <a:t>Use </a:t>
            </a:r>
            <a:r>
              <a:rPr lang="en-US" sz="1900" dirty="0" err="1"/>
              <a:t>permethrin</a:t>
            </a:r>
            <a:r>
              <a:rPr lang="en-US" sz="1900" dirty="0"/>
              <a:t>* to treat clothing and gear or buy pre-treated items.</a:t>
            </a:r>
          </a:p>
          <a:p>
            <a:pPr lvl="1"/>
            <a:r>
              <a:rPr lang="en-US" sz="1900" dirty="0"/>
              <a:t>See product information to learn how long the protection will last.</a:t>
            </a:r>
          </a:p>
          <a:p>
            <a:pPr lvl="1"/>
            <a:r>
              <a:rPr lang="en-US" sz="1900" dirty="0"/>
              <a:t>Do not use </a:t>
            </a:r>
            <a:r>
              <a:rPr lang="en-US" sz="1900" dirty="0" err="1"/>
              <a:t>permethrin</a:t>
            </a:r>
            <a:r>
              <a:rPr lang="en-US" sz="1900" dirty="0"/>
              <a:t> products directly on skin.</a:t>
            </a:r>
          </a:p>
          <a:p>
            <a:pPr lvl="0"/>
            <a:endParaRPr lang="en-US" sz="2000" dirty="0"/>
          </a:p>
          <a:p>
            <a:pPr lvl="0"/>
            <a:endParaRPr lang="en-US" sz="2000" dirty="0"/>
          </a:p>
          <a:p>
            <a:pPr lvl="0"/>
            <a:endParaRPr lang="en-US" sz="1200" dirty="0"/>
          </a:p>
          <a:p>
            <a:pPr marL="0" lvl="0" indent="0">
              <a:buNone/>
            </a:pPr>
            <a:r>
              <a:rPr lang="en-US" sz="1200" dirty="0"/>
              <a:t>* </a:t>
            </a:r>
            <a:r>
              <a:rPr lang="en-US" sz="1200" dirty="0" err="1"/>
              <a:t>Permethrin</a:t>
            </a:r>
            <a:r>
              <a:rPr lang="en-US" sz="1200" dirty="0"/>
              <a:t> is not effective in Puerto Rico.</a:t>
            </a:r>
          </a:p>
          <a:p>
            <a:pPr lvl="0"/>
            <a:endParaRPr lang="en-US" sz="1200" dirty="0"/>
          </a:p>
        </p:txBody>
      </p:sp>
      <p:sp>
        <p:nvSpPr>
          <p:cNvPr id="3" name="Title 2"/>
          <p:cNvSpPr>
            <a:spLocks noGrp="1"/>
          </p:cNvSpPr>
          <p:nvPr>
            <p:ph type="title"/>
          </p:nvPr>
        </p:nvSpPr>
        <p:spPr/>
        <p:txBody>
          <a:bodyPr vert="horz" lIns="91440" tIns="45720" rIns="91440" bIns="45720" rtlCol="0" anchor="t">
            <a:normAutofit fontScale="90000"/>
          </a:bodyPr>
          <a:lstStyle/>
          <a:p>
            <a:r>
              <a:rPr lang="en-US" sz="2800" b="1" dirty="0">
                <a:solidFill>
                  <a:srgbClr val="005DAA"/>
                </a:solidFill>
                <a:latin typeface="Calibri" pitchFamily="34" charset="0"/>
              </a:rPr>
              <a:t>Create a barrier between you and mosquitoes</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Long-sleeved shirt, boots, and pants being sprayed by permethrin." title="Permethrin sp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2757" y="822823"/>
            <a:ext cx="3699807" cy="3557981"/>
          </a:xfrm>
          <a:prstGeom prst="rect">
            <a:avLst/>
          </a:prstGeom>
        </p:spPr>
      </p:pic>
    </p:spTree>
    <p:extLst>
      <p:ext uri="{BB962C8B-B14F-4D97-AF65-F5344CB8AC3E}">
        <p14:creationId xmlns:p14="http://schemas.microsoft.com/office/powerpoint/2010/main" val="2644854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For babies and children</a:t>
            </a:r>
            <a:endParaRPr lang="en-US" dirty="0"/>
          </a:p>
          <a:p>
            <a:pPr lvl="1"/>
            <a:r>
              <a:rPr lang="en-US" dirty="0"/>
              <a:t>Dress your child in clothing that covers </a:t>
            </a:r>
            <a:r>
              <a:rPr lang="en-US" dirty="0" smtClean="0"/>
              <a:t>arms and legs.</a:t>
            </a:r>
          </a:p>
          <a:p>
            <a:pPr lvl="1"/>
            <a:r>
              <a:rPr lang="en-US" dirty="0" smtClean="0"/>
              <a:t>For children older than 2 months, use insect repellent on exposed skin.</a:t>
            </a:r>
            <a:endParaRPr lang="en-US" dirty="0"/>
          </a:p>
          <a:p>
            <a:pPr lvl="1"/>
            <a:r>
              <a:rPr lang="en-US" dirty="0" smtClean="0"/>
              <a:t>Cover </a:t>
            </a:r>
            <a:r>
              <a:rPr lang="en-US" dirty="0"/>
              <a:t>crib, stroller, and baby carrier with mosquito netting.</a:t>
            </a:r>
          </a:p>
          <a:p>
            <a:pPr lvl="1"/>
            <a:endParaRPr lang="en-US" dirty="0"/>
          </a:p>
          <a:p>
            <a:endParaRPr lang="en-US" dirty="0"/>
          </a:p>
          <a:p>
            <a:endParaRPr lang="en-US"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Protect your family</a:t>
            </a:r>
          </a:p>
        </p:txBody>
      </p:sp>
      <p:pic>
        <p:nvPicPr>
          <p:cNvPr id="6" name="Picture 5" title="Baby in stroller covered with net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27" y="696286"/>
            <a:ext cx="2227505" cy="3909271"/>
          </a:xfrm>
          <a:prstGeom prst="rect">
            <a:avLst/>
          </a:prstGeom>
        </p:spPr>
      </p:pic>
    </p:spTree>
    <p:extLst>
      <p:ext uri="{BB962C8B-B14F-4D97-AF65-F5344CB8AC3E}">
        <p14:creationId xmlns:p14="http://schemas.microsoft.com/office/powerpoint/2010/main" val="3239467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382" y="1283741"/>
            <a:ext cx="4957169" cy="3394472"/>
          </a:xfrm>
        </p:spPr>
        <p:txBody>
          <a:bodyPr>
            <a:normAutofit/>
          </a:bodyPr>
          <a:lstStyle/>
          <a:p>
            <a:r>
              <a:rPr lang="en-US" dirty="0" smtClean="0"/>
              <a:t>Applying insect repellent on children </a:t>
            </a:r>
            <a:endParaRPr lang="en-US" dirty="0"/>
          </a:p>
          <a:p>
            <a:pPr lvl="1"/>
            <a:r>
              <a:rPr lang="en-US" dirty="0"/>
              <a:t>Do not apply </a:t>
            </a:r>
            <a:r>
              <a:rPr lang="en-US" dirty="0" smtClean="0"/>
              <a:t>repellent onto </a:t>
            </a:r>
            <a:r>
              <a:rPr lang="en-US" dirty="0"/>
              <a:t>hands, eyes, mouth, and cut or irritated skin.</a:t>
            </a:r>
          </a:p>
          <a:p>
            <a:pPr lvl="1"/>
            <a:r>
              <a:rPr lang="en-US" dirty="0"/>
              <a:t>Adults: Spray onto your hands and then apply to a child’s face.</a:t>
            </a:r>
          </a:p>
          <a:p>
            <a:pPr lvl="1"/>
            <a:r>
              <a:rPr lang="en-US" dirty="0" smtClean="0"/>
              <a:t>Do </a:t>
            </a:r>
            <a:r>
              <a:rPr lang="en-US" dirty="0"/>
              <a:t>not use insect repellent on babies younger than 2 months old</a:t>
            </a:r>
            <a:r>
              <a:rPr lang="en-US" dirty="0" smtClean="0"/>
              <a:t>.</a:t>
            </a:r>
          </a:p>
          <a:p>
            <a:pPr lvl="1"/>
            <a:r>
              <a:rPr lang="en-US" dirty="0"/>
              <a:t>Do not use products containing oil of lemon eucalyptus or para-menthane-diol on children younger than 3 years old.</a:t>
            </a:r>
          </a:p>
          <a:p>
            <a:pPr lvl="1"/>
            <a:endParaRPr lang="en-US" dirty="0"/>
          </a:p>
          <a:p>
            <a:endParaRPr lang="en-US"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Protect your family</a:t>
            </a:r>
          </a:p>
        </p:txBody>
      </p:sp>
      <p:pic>
        <p:nvPicPr>
          <p:cNvPr id="7" name="Picture 6" title="Picture of repellent being sprayed on a hand and father  applying repellent to a child's face using his hand."/>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70206" y="886742"/>
            <a:ext cx="3480035" cy="2575774"/>
          </a:xfrm>
          <a:prstGeom prst="rect">
            <a:avLst/>
          </a:prstGeom>
        </p:spPr>
      </p:pic>
    </p:spTree>
    <p:extLst>
      <p:ext uri="{BB962C8B-B14F-4D97-AF65-F5344CB8AC3E}">
        <p14:creationId xmlns:p14="http://schemas.microsoft.com/office/powerpoint/2010/main" val="970673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prevention</a:t>
            </a:r>
            <a:endParaRPr lang="en-US" dirty="0"/>
          </a:p>
        </p:txBody>
      </p:sp>
      <p:sp>
        <p:nvSpPr>
          <p:cNvPr id="6" name="Text Placeholder 5"/>
          <p:cNvSpPr>
            <a:spLocks noGrp="1"/>
          </p:cNvSpPr>
          <p:nvPr>
            <p:ph type="body" idx="1"/>
          </p:nvPr>
        </p:nvSpPr>
        <p:spPr/>
        <p:txBody>
          <a:bodyPr>
            <a:normAutofit/>
          </a:bodyPr>
          <a:lstStyle/>
          <a:p>
            <a:pPr>
              <a:lnSpc>
                <a:spcPct val="80000"/>
              </a:lnSpc>
              <a:spcBef>
                <a:spcPct val="0"/>
              </a:spcBef>
            </a:pPr>
            <a:r>
              <a:rPr lang="en-US" sz="3200" b="1" dirty="0" smtClean="0"/>
              <a:t>Preventing </a:t>
            </a:r>
            <a:r>
              <a:rPr lang="en-US" sz="3200" b="1" dirty="0"/>
              <a:t>s</a:t>
            </a:r>
            <a:r>
              <a:rPr lang="en-US" sz="3200" b="1" dirty="0" smtClean="0"/>
              <a:t>exual transmission</a:t>
            </a:r>
            <a:endParaRPr lang="en-US" sz="7200" b="1" cap="all" dirty="0">
              <a:ea typeface="+mj-ea"/>
            </a:endParaRPr>
          </a:p>
        </p:txBody>
      </p:sp>
    </p:spTree>
    <p:extLst>
      <p:ext uri="{BB962C8B-B14F-4D97-AF65-F5344CB8AC3E}">
        <p14:creationId xmlns:p14="http://schemas.microsoft.com/office/powerpoint/2010/main" val="960823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4634" y="1106977"/>
            <a:ext cx="4492603" cy="3394472"/>
          </a:xfrm>
        </p:spPr>
        <p:txBody>
          <a:bodyPr>
            <a:noAutofit/>
          </a:bodyPr>
          <a:lstStyle/>
          <a:p>
            <a:pPr lvl="0"/>
            <a:r>
              <a:rPr lang="en-US" dirty="0"/>
              <a:t>Zika can be passed through sex from </a:t>
            </a:r>
            <a:r>
              <a:rPr lang="en-US" dirty="0" smtClean="0"/>
              <a:t>a person </a:t>
            </a:r>
            <a:r>
              <a:rPr lang="en-US" dirty="0"/>
              <a:t>who has Zika to his or her sex partners. </a:t>
            </a:r>
          </a:p>
          <a:p>
            <a:pPr lvl="1"/>
            <a:r>
              <a:rPr lang="en-US" dirty="0"/>
              <a:t>Sex includes vaginal, anal, and oral </a:t>
            </a:r>
            <a:r>
              <a:rPr lang="en-US" dirty="0" smtClean="0"/>
              <a:t>sex and </a:t>
            </a:r>
            <a:r>
              <a:rPr lang="en-US" dirty="0"/>
              <a:t>the sharing of sex toys.</a:t>
            </a:r>
          </a:p>
          <a:p>
            <a:pPr lvl="1"/>
            <a:r>
              <a:rPr lang="en-US" dirty="0"/>
              <a:t>Zika can be passed through sex before symptoms start, during, and after symptoms end.</a:t>
            </a:r>
          </a:p>
          <a:p>
            <a:pPr lvl="1"/>
            <a:r>
              <a:rPr lang="en-US" dirty="0" smtClean="0"/>
              <a:t>It can be passed even if the infected person does not have symptoms at the time or never develops symptoms.</a:t>
            </a:r>
          </a:p>
          <a:p>
            <a:pPr lvl="0"/>
            <a:r>
              <a:rPr lang="en-US" dirty="0" smtClean="0"/>
              <a:t>Zika </a:t>
            </a:r>
            <a:r>
              <a:rPr lang="en-US" dirty="0"/>
              <a:t>virus can </a:t>
            </a:r>
            <a:r>
              <a:rPr lang="en-US" dirty="0" smtClean="0"/>
              <a:t>stay in </a:t>
            </a:r>
            <a:r>
              <a:rPr lang="en-US" dirty="0"/>
              <a:t>semen longer than in </a:t>
            </a:r>
            <a:r>
              <a:rPr lang="en-US" dirty="0" smtClean="0"/>
              <a:t>vaginal </a:t>
            </a:r>
            <a:r>
              <a:rPr lang="en-US" dirty="0"/>
              <a:t>fluids, urine, and blood.</a:t>
            </a:r>
          </a:p>
          <a:p>
            <a:pPr>
              <a:lnSpc>
                <a:spcPct val="110000"/>
              </a:lnSpc>
            </a:pPr>
            <a:endParaRPr lang="en-US" sz="14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About sexual transmission</a:t>
            </a:r>
            <a:endParaRPr lang="en-US" sz="2800" b="1" dirty="0">
              <a:solidFill>
                <a:srgbClr val="005DAA"/>
              </a:solidFill>
              <a:latin typeface="Calibri" pitchFamily="34" charset="0"/>
            </a:endParaRPr>
          </a:p>
        </p:txBody>
      </p:sp>
      <p:sp>
        <p:nvSpPr>
          <p:cNvPr id="4" name="Oval 3" title="Condom box"/>
          <p:cNvSpPr/>
          <p:nvPr/>
        </p:nvSpPr>
        <p:spPr>
          <a:xfrm>
            <a:off x="4949802" y="562699"/>
            <a:ext cx="1582906" cy="158290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p>
        </p:txBody>
      </p:sp>
      <p:pic>
        <p:nvPicPr>
          <p:cNvPr id="5" name="Picture 4" title="Condom  box"/>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205" y="414386"/>
            <a:ext cx="1235535" cy="1597959"/>
          </a:xfrm>
          <a:prstGeom prst="rect">
            <a:avLst/>
          </a:prstGeom>
        </p:spPr>
      </p:pic>
      <p:sp>
        <p:nvSpPr>
          <p:cNvPr id="7" name="Rectangle 6"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A pregnant couple" title="A pregnant coup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785" y="594595"/>
            <a:ext cx="2531760" cy="4419237"/>
          </a:xfrm>
          <a:prstGeom prst="rect">
            <a:avLst/>
          </a:prstGeom>
        </p:spPr>
      </p:pic>
    </p:spTree>
    <p:extLst>
      <p:ext uri="{BB962C8B-B14F-4D97-AF65-F5344CB8AC3E}">
        <p14:creationId xmlns:p14="http://schemas.microsoft.com/office/powerpoint/2010/main" val="207759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dirty="0"/>
              <a:t>Not having sex eliminates the risk of getting Zika from sex.</a:t>
            </a:r>
          </a:p>
          <a:p>
            <a:pPr lvl="0"/>
            <a:r>
              <a:rPr lang="en-US" dirty="0" smtClean="0"/>
              <a:t>Condoms </a:t>
            </a:r>
            <a:r>
              <a:rPr lang="en-US" dirty="0"/>
              <a:t>can reduce the chance of getting Zika from </a:t>
            </a:r>
            <a:r>
              <a:rPr lang="en-US" dirty="0" smtClean="0"/>
              <a:t>sex.</a:t>
            </a:r>
          </a:p>
          <a:p>
            <a:pPr lvl="1"/>
            <a:r>
              <a:rPr lang="en-US" dirty="0" smtClean="0"/>
              <a:t>Includes male and female condoms.</a:t>
            </a:r>
          </a:p>
          <a:p>
            <a:pPr lvl="1"/>
            <a:r>
              <a:rPr lang="en-US" dirty="0" smtClean="0"/>
              <a:t>Condoms should be used from </a:t>
            </a:r>
            <a:r>
              <a:rPr lang="en-US" dirty="0"/>
              <a:t>start to finish, every time </a:t>
            </a:r>
            <a:r>
              <a:rPr lang="en-US" dirty="0" smtClean="0"/>
              <a:t>during </a:t>
            </a:r>
            <a:r>
              <a:rPr lang="en-US" dirty="0"/>
              <a:t>vaginal, anal, </a:t>
            </a:r>
            <a:r>
              <a:rPr lang="en-US" dirty="0" smtClean="0"/>
              <a:t>and </a:t>
            </a:r>
            <a:r>
              <a:rPr lang="en-US" dirty="0"/>
              <a:t>oral </a:t>
            </a:r>
            <a:r>
              <a:rPr lang="en-US" dirty="0" smtClean="0"/>
              <a:t>sex and the sharing of sex toys. </a:t>
            </a:r>
            <a:endParaRPr lang="en-US" dirty="0"/>
          </a:p>
          <a:p>
            <a:pPr marL="0" indent="0">
              <a:lnSpc>
                <a:spcPct val="120000"/>
              </a:lnSpc>
              <a:buNone/>
            </a:pPr>
            <a:endParaRPr lang="en-US" sz="3600" dirty="0" smtClean="0"/>
          </a:p>
          <a:p>
            <a:pPr marL="0" indent="0">
              <a:lnSpc>
                <a:spcPct val="120000"/>
              </a:lnSpc>
              <a:buNone/>
            </a:pPr>
            <a:r>
              <a:rPr lang="en-US" sz="1200" dirty="0"/>
              <a:t>http://</a:t>
            </a:r>
            <a:r>
              <a:rPr lang="en-US" sz="1200" dirty="0" smtClean="0"/>
              <a:t>www.cdc.gov/mmwr/volumes/65/wr/pdfs/mm6529e2.pdf</a:t>
            </a:r>
            <a:endParaRPr lang="en-US" sz="12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Protect your partner</a:t>
            </a:r>
          </a:p>
        </p:txBody>
      </p:sp>
      <p:pic>
        <p:nvPicPr>
          <p:cNvPr id="5" name="Picture 4" title="female cond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046" y="2914605"/>
            <a:ext cx="1920240" cy="1920240"/>
          </a:xfrm>
          <a:prstGeom prst="rect">
            <a:avLst/>
          </a:prstGeom>
        </p:spPr>
      </p:pic>
      <p:pic>
        <p:nvPicPr>
          <p:cNvPr id="6" name="Picture 5" title="Dental da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624" y="1685647"/>
            <a:ext cx="1920240" cy="1920240"/>
          </a:xfrm>
          <a:prstGeom prst="rect">
            <a:avLst/>
          </a:prstGeom>
        </p:spPr>
      </p:pic>
      <p:pic>
        <p:nvPicPr>
          <p:cNvPr id="7" name="Picture 6" title="Male cond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7324" y="446648"/>
            <a:ext cx="1920630" cy="1930281"/>
          </a:xfrm>
          <a:prstGeom prst="rect">
            <a:avLst/>
          </a:prstGeom>
        </p:spPr>
      </p:pic>
    </p:spTree>
    <p:extLst>
      <p:ext uri="{BB962C8B-B14F-4D97-AF65-F5344CB8AC3E}">
        <p14:creationId xmlns:p14="http://schemas.microsoft.com/office/powerpoint/2010/main" val="171505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Protect your partner</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sp>
        <p:nvSpPr>
          <p:cNvPr id="8" name="Content Placeholder 1"/>
          <p:cNvSpPr txBox="1">
            <a:spLocks/>
          </p:cNvSpPr>
          <p:nvPr/>
        </p:nvSpPr>
        <p:spPr>
          <a:xfrm>
            <a:off x="300290" y="1271975"/>
            <a:ext cx="4957169" cy="339447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chemeClr val="bg1"/>
              </a:buClr>
              <a:buSzTx/>
              <a:buFont typeface="Arial"/>
              <a:buChar char="•"/>
              <a:tabLst/>
              <a:defRPr lang="en-US" sz="1800" kern="1200" noProof="0" dirty="0" smtClean="0">
                <a:solidFill>
                  <a:schemeClr val="tx1"/>
                </a:solidFill>
                <a:latin typeface="Arial" panose="020B0604020202020204" pitchFamily="34" charset="0"/>
                <a:ea typeface="+mn-ea"/>
                <a:cs typeface="Arial" panose="020B0604020202020204" pitchFamily="34" charset="0"/>
              </a:defRPr>
            </a:lvl1pPr>
            <a:lvl2pPr marL="742950" marR="0" indent="-285750" algn="l" defTabSz="457200" rtl="0" eaLnBrk="1" fontAlgn="auto" latinLnBrk="0" hangingPunct="1">
              <a:lnSpc>
                <a:spcPct val="100000"/>
              </a:lnSpc>
              <a:spcBef>
                <a:spcPct val="20000"/>
              </a:spcBef>
              <a:spcAft>
                <a:spcPts val="0"/>
              </a:spcAft>
              <a:buClr>
                <a:schemeClr val="accent6"/>
              </a:buClr>
              <a:buSzTx/>
              <a:buFont typeface="Lucida Grande"/>
              <a:buChar char="»"/>
              <a:tabLst/>
              <a:defRPr lang="en-US" sz="1600" kern="1200" noProof="0" dirty="0" smtClean="0">
                <a:solidFill>
                  <a:schemeClr val="tx1"/>
                </a:solidFill>
                <a:latin typeface="Arial" panose="020B0604020202020204" pitchFamily="34" charset="0"/>
                <a:ea typeface="+mn-ea"/>
                <a:cs typeface="Arial" panose="020B0604020202020204" pitchFamily="34" charset="0"/>
              </a:defRPr>
            </a:lvl2pPr>
            <a:lvl3pPr marL="11430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400" kern="1200" noProof="0" dirty="0" smtClean="0">
                <a:solidFill>
                  <a:schemeClr val="tx1"/>
                </a:solidFill>
                <a:latin typeface="Arial" panose="020B0604020202020204" pitchFamily="34" charset="0"/>
                <a:ea typeface="+mn-ea"/>
                <a:cs typeface="Arial" panose="020B0604020202020204" pitchFamily="34" charset="0"/>
              </a:defRPr>
            </a:lvl3pPr>
            <a:lvl4pPr marL="16002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200" kern="1200" noProof="0" dirty="0" smtClean="0">
                <a:solidFill>
                  <a:schemeClr val="tx1"/>
                </a:solidFill>
                <a:latin typeface="Arial" panose="020B0604020202020204" pitchFamily="34" charset="0"/>
                <a:ea typeface="+mn-ea"/>
                <a:cs typeface="Arial" panose="020B0604020202020204" pitchFamily="34" charset="0"/>
              </a:defRPr>
            </a:lvl4pPr>
            <a:lvl5pPr marL="2057400" marR="0" indent="-228600" algn="l" defTabSz="457200" rtl="0" eaLnBrk="1" fontAlgn="auto" latinLnBrk="0" hangingPunct="1">
              <a:lnSpc>
                <a:spcPct val="100000"/>
              </a:lnSpc>
              <a:spcBef>
                <a:spcPct val="20000"/>
              </a:spcBef>
              <a:spcAft>
                <a:spcPts val="0"/>
              </a:spcAft>
              <a:buClr>
                <a:schemeClr val="accent6"/>
              </a:buClr>
              <a:buSzPct val="80000"/>
              <a:buFont typeface="Wingdings" charset="2"/>
              <a:buChar char="§"/>
              <a:tabLst/>
              <a:defRPr lang="en-US" sz="1050" kern="1200" noProof="0" dirty="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People with a partner who traveled to an area with risk of Zika can use condoms or not have sex</a:t>
            </a:r>
          </a:p>
          <a:p>
            <a:pPr lvl="1"/>
            <a:r>
              <a:rPr lang="en-US" dirty="0" smtClean="0"/>
              <a:t>If the traveler is female: For at least 8 weeks after return, or after start of symptoms or diagnosis</a:t>
            </a:r>
          </a:p>
          <a:p>
            <a:pPr lvl="1"/>
            <a:r>
              <a:rPr lang="en-US" dirty="0" smtClean="0"/>
              <a:t>If the traveler is male: For at least 6 months after return, or after start of symptoms or diagnosis</a:t>
            </a:r>
          </a:p>
          <a:p>
            <a:r>
              <a:rPr lang="en-US" dirty="0" smtClean="0"/>
              <a:t>People living in an area with risk of Zika can use condoms or not have sex.</a:t>
            </a:r>
          </a:p>
          <a:p>
            <a:pPr lvl="1"/>
            <a:endParaRPr lang="en-US" dirty="0" smtClean="0"/>
          </a:p>
          <a:p>
            <a:endParaRPr lang="en-US" dirty="0"/>
          </a:p>
        </p:txBody>
      </p:sp>
    </p:spTree>
    <p:extLst>
      <p:ext uri="{BB962C8B-B14F-4D97-AF65-F5344CB8AC3E}">
        <p14:creationId xmlns:p14="http://schemas.microsoft.com/office/powerpoint/2010/main" val="303338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5973"/>
            <a:ext cx="4688542" cy="3394472"/>
          </a:xfrm>
        </p:spPr>
        <p:txBody>
          <a:bodyPr>
            <a:normAutofit/>
          </a:bodyPr>
          <a:lstStyle/>
          <a:p>
            <a:r>
              <a:rPr lang="en-US" sz="1800" dirty="0"/>
              <a:t>Before 2015, Zika outbreaks occurred in Africa, Southeast Asia, and the Pacific Islands.</a:t>
            </a:r>
          </a:p>
          <a:p>
            <a:r>
              <a:rPr lang="en-US" sz="1800" dirty="0"/>
              <a:t>Currently outbreaks are occurring in </a:t>
            </a:r>
            <a:r>
              <a:rPr lang="en-US" dirty="0"/>
              <a:t>many countries and territories</a:t>
            </a:r>
            <a:r>
              <a:rPr lang="en-US" sz="1800" dirty="0"/>
              <a:t>. </a:t>
            </a:r>
          </a:p>
        </p:txBody>
      </p:sp>
      <p:sp>
        <p:nvSpPr>
          <p:cNvPr id="3" name="Title 2"/>
          <p:cNvSpPr>
            <a:spLocks noGrp="1"/>
          </p:cNvSpPr>
          <p:nvPr>
            <p:ph type="title"/>
          </p:nvPr>
        </p:nvSpPr>
        <p:spPr/>
        <p:txBody>
          <a:bodyPr>
            <a:normAutofit/>
          </a:bodyPr>
          <a:lstStyle/>
          <a:p>
            <a:r>
              <a:rPr lang="en-US" sz="2500" b="1" dirty="0">
                <a:solidFill>
                  <a:srgbClr val="005DAA"/>
                </a:solidFill>
                <a:latin typeface="Calibri" pitchFamily="34" charset="0"/>
              </a:rPr>
              <a:t>Where has Zika </a:t>
            </a:r>
            <a:r>
              <a:rPr lang="en-US" sz="2500" b="1" dirty="0" smtClean="0">
                <a:solidFill>
                  <a:srgbClr val="005DAA"/>
                </a:solidFill>
                <a:latin typeface="Calibri" pitchFamily="34" charset="0"/>
              </a:rPr>
              <a:t>been </a:t>
            </a:r>
            <a:r>
              <a:rPr lang="en-US" sz="2500" b="1" dirty="0">
                <a:solidFill>
                  <a:srgbClr val="005DAA"/>
                </a:solidFill>
                <a:latin typeface="Calibri" pitchFamily="34" charset="0"/>
              </a:rPr>
              <a:t>found?</a:t>
            </a:r>
          </a:p>
        </p:txBody>
      </p:sp>
      <p:pic>
        <p:nvPicPr>
          <p:cNvPr id="4" name="Picture 3" title="Glob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387" y="822823"/>
            <a:ext cx="4090096" cy="3851507"/>
          </a:xfrm>
          <a:prstGeom prst="rect">
            <a:avLst/>
          </a:prstGeom>
        </p:spPr>
      </p:pic>
      <p:sp>
        <p:nvSpPr>
          <p:cNvPr id="5" name="TextBox 4"/>
          <p:cNvSpPr txBox="1"/>
          <p:nvPr/>
        </p:nvSpPr>
        <p:spPr>
          <a:xfrm>
            <a:off x="6225464" y="4498008"/>
            <a:ext cx="2089226" cy="338554"/>
          </a:xfrm>
          <a:prstGeom prst="rect">
            <a:avLst/>
          </a:prstGeom>
          <a:noFill/>
        </p:spPr>
        <p:txBody>
          <a:bodyPr wrap="none" rtlCol="0">
            <a:spAutoFit/>
          </a:bodyPr>
          <a:lstStyle/>
          <a:p>
            <a:r>
              <a:rPr lang="en-US" sz="1600" dirty="0" smtClean="0">
                <a:hlinkClick r:id="rId4"/>
              </a:rPr>
              <a:t>Areas with Risk of </a:t>
            </a:r>
            <a:r>
              <a:rPr lang="en-US" sz="1600" dirty="0" err="1" smtClean="0">
                <a:hlinkClick r:id="rId4"/>
              </a:rPr>
              <a:t>Zika</a:t>
            </a:r>
            <a:r>
              <a:rPr lang="en-US" sz="1600" dirty="0" smtClean="0"/>
              <a:t> </a:t>
            </a:r>
            <a:endParaRPr lang="en-US" sz="1600" dirty="0"/>
          </a:p>
        </p:txBody>
      </p:sp>
    </p:spTree>
    <p:extLst>
      <p:ext uri="{BB962C8B-B14F-4D97-AF65-F5344CB8AC3E}">
        <p14:creationId xmlns:p14="http://schemas.microsoft.com/office/powerpoint/2010/main" val="21227098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During pregnancy</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sp>
        <p:nvSpPr>
          <p:cNvPr id="8" name="Content Placeholder 1"/>
          <p:cNvSpPr txBox="1">
            <a:spLocks/>
          </p:cNvSpPr>
          <p:nvPr/>
        </p:nvSpPr>
        <p:spPr>
          <a:xfrm>
            <a:off x="300290" y="1271975"/>
            <a:ext cx="4957169" cy="339447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chemeClr val="bg1"/>
              </a:buClr>
              <a:buSzTx/>
              <a:buFont typeface="Arial"/>
              <a:buChar char="•"/>
              <a:tabLst/>
              <a:defRPr lang="en-US" sz="1800" kern="1200" noProof="0" dirty="0" smtClean="0">
                <a:solidFill>
                  <a:schemeClr val="tx1"/>
                </a:solidFill>
                <a:latin typeface="Arial" panose="020B0604020202020204" pitchFamily="34" charset="0"/>
                <a:ea typeface="+mn-ea"/>
                <a:cs typeface="Arial" panose="020B0604020202020204" pitchFamily="34" charset="0"/>
              </a:defRPr>
            </a:lvl1pPr>
            <a:lvl2pPr marL="742950" marR="0" indent="-285750" algn="l" defTabSz="457200" rtl="0" eaLnBrk="1" fontAlgn="auto" latinLnBrk="0" hangingPunct="1">
              <a:lnSpc>
                <a:spcPct val="100000"/>
              </a:lnSpc>
              <a:spcBef>
                <a:spcPct val="20000"/>
              </a:spcBef>
              <a:spcAft>
                <a:spcPts val="0"/>
              </a:spcAft>
              <a:buClr>
                <a:schemeClr val="accent6"/>
              </a:buClr>
              <a:buSzTx/>
              <a:buFont typeface="Lucida Grande"/>
              <a:buChar char="»"/>
              <a:tabLst/>
              <a:defRPr lang="en-US" sz="1600" kern="1200" noProof="0" dirty="0" smtClean="0">
                <a:solidFill>
                  <a:schemeClr val="tx1"/>
                </a:solidFill>
                <a:latin typeface="Arial" panose="020B0604020202020204" pitchFamily="34" charset="0"/>
                <a:ea typeface="+mn-ea"/>
                <a:cs typeface="Arial" panose="020B0604020202020204" pitchFamily="34" charset="0"/>
              </a:defRPr>
            </a:lvl2pPr>
            <a:lvl3pPr marL="11430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400" kern="1200" noProof="0" dirty="0" smtClean="0">
                <a:solidFill>
                  <a:schemeClr val="tx1"/>
                </a:solidFill>
                <a:latin typeface="Arial" panose="020B0604020202020204" pitchFamily="34" charset="0"/>
                <a:ea typeface="+mn-ea"/>
                <a:cs typeface="Arial" panose="020B0604020202020204" pitchFamily="34" charset="0"/>
              </a:defRPr>
            </a:lvl3pPr>
            <a:lvl4pPr marL="16002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200" kern="1200" noProof="0" dirty="0" smtClean="0">
                <a:solidFill>
                  <a:schemeClr val="tx1"/>
                </a:solidFill>
                <a:latin typeface="Arial" panose="020B0604020202020204" pitchFamily="34" charset="0"/>
                <a:ea typeface="+mn-ea"/>
                <a:cs typeface="Arial" panose="020B0604020202020204" pitchFamily="34" charset="0"/>
              </a:defRPr>
            </a:lvl4pPr>
            <a:lvl5pPr marL="2057400" marR="0" indent="-228600" algn="l" defTabSz="457200" rtl="0" eaLnBrk="1" fontAlgn="auto" latinLnBrk="0" hangingPunct="1">
              <a:lnSpc>
                <a:spcPct val="100000"/>
              </a:lnSpc>
              <a:spcBef>
                <a:spcPct val="20000"/>
              </a:spcBef>
              <a:spcAft>
                <a:spcPts val="0"/>
              </a:spcAft>
              <a:buClr>
                <a:schemeClr val="accent6"/>
              </a:buClr>
              <a:buSzPct val="80000"/>
              <a:buFont typeface="Wingdings" charset="2"/>
              <a:buChar char="§"/>
              <a:tabLst/>
              <a:defRPr lang="en-US" sz="1050" kern="1200" noProof="0" dirty="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Pregnant couples in which one or both partners live in or traveled to an area with risk of Zika should:</a:t>
            </a:r>
          </a:p>
          <a:p>
            <a:pPr lvl="1"/>
            <a:r>
              <a:rPr lang="en-US" dirty="0"/>
              <a:t>Use condoms from start to finish every time they have sex (oral, vaginal, or anal) or not have sex during the pregnancy</a:t>
            </a:r>
            <a:r>
              <a:rPr lang="en-US" dirty="0" smtClean="0"/>
              <a:t>.</a:t>
            </a:r>
          </a:p>
          <a:p>
            <a:pPr lvl="1"/>
            <a:r>
              <a:rPr lang="en-US" dirty="0" smtClean="0"/>
              <a:t>Not share sex toys during the pregnancy.</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3127946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ormAutofit fontScale="90000"/>
          </a:bodyPr>
          <a:lstStyle/>
          <a:p>
            <a:r>
              <a:rPr lang="en-US" sz="2800" b="1" dirty="0" smtClean="0">
                <a:solidFill>
                  <a:srgbClr val="005DAA"/>
                </a:solidFill>
                <a:latin typeface="Calibri" pitchFamily="34" charset="0"/>
              </a:rPr>
              <a:t>If you’re thinking about having a baby</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graphicFrame>
        <p:nvGraphicFramePr>
          <p:cNvPr id="2" name="Table 1" title="Exposure from travel to or sex without a condom with someone who lives in or traveled to an area with a CDC Zika travel notice"/>
          <p:cNvGraphicFramePr>
            <a:graphicFrameLocks noGrp="1"/>
          </p:cNvGraphicFramePr>
          <p:nvPr>
            <p:extLst>
              <p:ext uri="{D42A27DB-BD31-4B8C-83A1-F6EECF244321}">
                <p14:modId xmlns:p14="http://schemas.microsoft.com/office/powerpoint/2010/main" val="3546583404"/>
              </p:ext>
            </p:extLst>
          </p:nvPr>
        </p:nvGraphicFramePr>
        <p:xfrm>
          <a:off x="246185" y="1457128"/>
          <a:ext cx="5168183" cy="3486171"/>
        </p:xfrm>
        <a:graphic>
          <a:graphicData uri="http://schemas.openxmlformats.org/drawingml/2006/table">
            <a:tbl>
              <a:tblPr firstRow="1" firstCol="1" bandRow="1">
                <a:tableStyleId>{C083E6E3-FA7D-4D7B-A595-EF9225AFEA82}</a:tableStyleId>
              </a:tblPr>
              <a:tblGrid>
                <a:gridCol w="2532719">
                  <a:extLst>
                    <a:ext uri="{9D8B030D-6E8A-4147-A177-3AD203B41FA5}">
                      <a16:colId xmlns:a16="http://schemas.microsoft.com/office/drawing/2014/main" val="20000"/>
                    </a:ext>
                  </a:extLst>
                </a:gridCol>
                <a:gridCol w="2635464">
                  <a:extLst>
                    <a:ext uri="{9D8B030D-6E8A-4147-A177-3AD203B41FA5}">
                      <a16:colId xmlns:a16="http://schemas.microsoft.com/office/drawing/2014/main" val="20001"/>
                    </a:ext>
                  </a:extLst>
                </a:gridCol>
              </a:tblGrid>
              <a:tr h="640096">
                <a:tc gridSpan="2">
                  <a:txBody>
                    <a:bodyPr/>
                    <a:lstStyle/>
                    <a:p>
                      <a:pPr marL="0" marR="0" algn="ctr">
                        <a:lnSpc>
                          <a:spcPts val="1875"/>
                        </a:lnSpc>
                        <a:spcBef>
                          <a:spcPts val="0"/>
                        </a:spcBef>
                        <a:spcAft>
                          <a:spcPts val="0"/>
                        </a:spcAft>
                      </a:pPr>
                      <a:r>
                        <a:rPr lang="en-US" sz="1800" b="1" dirty="0" smtClean="0">
                          <a:solidFill>
                            <a:schemeClr val="tx1"/>
                          </a:solidFill>
                          <a:effectLst/>
                          <a:latin typeface="+mn-lt"/>
                          <a:ea typeface="+mn-ea"/>
                          <a:cs typeface="+mn-cs"/>
                        </a:rPr>
                        <a:t>Exposure</a:t>
                      </a:r>
                      <a:r>
                        <a:rPr lang="en-US" sz="1800" b="1" baseline="0" dirty="0" smtClean="0">
                          <a:solidFill>
                            <a:schemeClr val="tx1"/>
                          </a:solidFill>
                          <a:effectLst/>
                          <a:latin typeface="+mn-lt"/>
                          <a:ea typeface="+mn-ea"/>
                          <a:cs typeface="+mn-cs"/>
                        </a:rPr>
                        <a:t> from travel to or sex without a condom with someone who lives in or traveled to an area </a:t>
                      </a:r>
                      <a:r>
                        <a:rPr lang="en-US" sz="1800" b="1" baseline="0" dirty="0" smtClean="0">
                          <a:solidFill>
                            <a:schemeClr val="accent1"/>
                          </a:solidFill>
                          <a:effectLst/>
                          <a:latin typeface="+mn-lt"/>
                          <a:ea typeface="+mn-ea"/>
                          <a:cs typeface="+mn-cs"/>
                        </a:rPr>
                        <a:t>with a CDC Zika travel notice</a:t>
                      </a:r>
                      <a:endParaRPr lang="en-US" sz="18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extLst>
                  <a:ext uri="{0D108BD9-81ED-4DB2-BD59-A6C34878D82A}">
                    <a16:rowId xmlns:a16="http://schemas.microsoft.com/office/drawing/2014/main" val="10000"/>
                  </a:ext>
                </a:extLst>
              </a:tr>
              <a:tr h="640096">
                <a:tc>
                  <a:txBody>
                    <a:bodyPr/>
                    <a:lstStyle/>
                    <a:p>
                      <a:pPr marL="457200" marR="0" lvl="1" algn="l" defTabSz="457200" rtl="0" eaLnBrk="1" latinLnBrk="0" hangingPunct="1">
                        <a:lnSpc>
                          <a:spcPts val="1875"/>
                        </a:lnSpc>
                        <a:spcBef>
                          <a:spcPts val="0"/>
                        </a:spcBef>
                        <a:spcAft>
                          <a:spcPts val="0"/>
                        </a:spcAft>
                      </a:pPr>
                      <a:r>
                        <a:rPr lang="en-US" sz="1800" b="1" kern="1200" dirty="0">
                          <a:effectLst/>
                        </a:rPr>
                        <a:t>Women</a:t>
                      </a:r>
                      <a:endParaRPr lang="en-US" sz="1800" b="1" kern="1200" dirty="0">
                        <a:solidFill>
                          <a:schemeClr val="dk1"/>
                        </a:solidFill>
                        <a:effectLst/>
                        <a:latin typeface="+mn-lt"/>
                        <a:ea typeface="+mn-ea"/>
                        <a:cs typeface="+mn-cs"/>
                      </a:endParaRPr>
                    </a:p>
                  </a:txBody>
                  <a:tcPr marL="9525" marR="9525" marT="9525" marB="9525" anchor="ctr"/>
                </a:tc>
                <a:tc>
                  <a:txBody>
                    <a:bodyPr/>
                    <a:lstStyle/>
                    <a:p>
                      <a:pPr marL="0" marR="0" algn="ctr">
                        <a:lnSpc>
                          <a:spcPts val="1875"/>
                        </a:lnSpc>
                        <a:spcBef>
                          <a:spcPts val="0"/>
                        </a:spcBef>
                        <a:spcAft>
                          <a:spcPts val="0"/>
                        </a:spcAft>
                      </a:pPr>
                      <a:r>
                        <a:rPr lang="en-US" sz="1800" b="1" dirty="0">
                          <a:effectLst/>
                        </a:rPr>
                        <a:t>Men</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103125">
                <a:tc>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Wait </a:t>
                      </a:r>
                      <a:r>
                        <a:rPr lang="en-US" sz="1800" b="0" kern="1200" dirty="0">
                          <a:effectLst/>
                        </a:rPr>
                        <a:t>at least </a:t>
                      </a:r>
                      <a:r>
                        <a:rPr lang="en-US" sz="1800" b="0" kern="1200" dirty="0" smtClean="0">
                          <a:effectLst/>
                        </a:rPr>
                        <a:t>2 months after </a:t>
                      </a:r>
                      <a:r>
                        <a:rPr lang="en-US" sz="1800" b="0" kern="1200" dirty="0">
                          <a:effectLst/>
                        </a:rPr>
                        <a:t>symptoms start or last possible </a:t>
                      </a:r>
                      <a:r>
                        <a:rPr lang="en-US" sz="1800" b="0" kern="1200" dirty="0" smtClean="0">
                          <a:effectLst/>
                        </a:rPr>
                        <a:t>exposure before trying to get pregnant.</a:t>
                      </a:r>
                      <a:endParaRPr lang="en-US" sz="1800" b="0" kern="1200" dirty="0">
                        <a:solidFill>
                          <a:schemeClr val="dk1"/>
                        </a:solidFill>
                        <a:effectLst/>
                        <a:latin typeface="+mn-lt"/>
                        <a:ea typeface="+mn-ea"/>
                        <a:cs typeface="+mn-cs"/>
                      </a:endParaRPr>
                    </a:p>
                  </a:txBody>
                  <a:tcPr marL="9525" marR="9525" marT="9525" marB="9525" anchor="ctr"/>
                </a:tc>
                <a:tc>
                  <a:txBody>
                    <a:bodyPr/>
                    <a:lstStyle/>
                    <a:p>
                      <a:pPr marL="457200" marR="0" lvl="1">
                        <a:lnSpc>
                          <a:spcPts val="1875"/>
                        </a:lnSpc>
                        <a:spcBef>
                          <a:spcPts val="0"/>
                        </a:spcBef>
                        <a:spcAft>
                          <a:spcPts val="0"/>
                        </a:spcAft>
                      </a:pPr>
                      <a:r>
                        <a:rPr lang="en-US" sz="1800" dirty="0">
                          <a:effectLst/>
                        </a:rPr>
                        <a:t>Wait at least 6 months after symptoms start or last possible </a:t>
                      </a:r>
                      <a:r>
                        <a:rPr lang="en-US" sz="1800" dirty="0" smtClean="0">
                          <a:effectLst/>
                        </a:rPr>
                        <a:t>exposure before trying to conceive with your partner.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7881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005DAA"/>
                </a:solidFill>
                <a:latin typeface="Calibri" pitchFamily="34" charset="0"/>
              </a:rPr>
              <a:t>If </a:t>
            </a:r>
            <a:r>
              <a:rPr lang="en-US" b="1" dirty="0">
                <a:solidFill>
                  <a:srgbClr val="005DAA"/>
                </a:solidFill>
                <a:latin typeface="Calibri" pitchFamily="34" charset="0"/>
              </a:rPr>
              <a:t>you’re thinking about having a baby</a:t>
            </a:r>
            <a:endParaRPr lang="en-US" dirty="0"/>
          </a:p>
        </p:txBody>
      </p:sp>
      <p:pic>
        <p:nvPicPr>
          <p:cNvPr id="4" name="Picture 3"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graphicFrame>
        <p:nvGraphicFramePr>
          <p:cNvPr id="5" name="Table 4" title="Exposure from travel to or sex without a condom with someone who lives in or traveled to an area with risk of Zika but without a CDC Zika travel notice"/>
          <p:cNvGraphicFramePr>
            <a:graphicFrameLocks noGrp="1"/>
          </p:cNvGraphicFramePr>
          <p:nvPr>
            <p:extLst>
              <p:ext uri="{D42A27DB-BD31-4B8C-83A1-F6EECF244321}">
                <p14:modId xmlns:p14="http://schemas.microsoft.com/office/powerpoint/2010/main" val="1665748015"/>
              </p:ext>
            </p:extLst>
          </p:nvPr>
        </p:nvGraphicFramePr>
        <p:xfrm>
          <a:off x="246185" y="982979"/>
          <a:ext cx="5168184" cy="4014973"/>
        </p:xfrm>
        <a:graphic>
          <a:graphicData uri="http://schemas.openxmlformats.org/drawingml/2006/table">
            <a:tbl>
              <a:tblPr firstRow="1" firstCol="1" bandRow="1">
                <a:tableStyleId>{C083E6E3-FA7D-4D7B-A595-EF9225AFEA82}</a:tableStyleId>
              </a:tblPr>
              <a:tblGrid>
                <a:gridCol w="2532719">
                  <a:extLst>
                    <a:ext uri="{9D8B030D-6E8A-4147-A177-3AD203B41FA5}">
                      <a16:colId xmlns:a16="http://schemas.microsoft.com/office/drawing/2014/main" val="20000"/>
                    </a:ext>
                  </a:extLst>
                </a:gridCol>
                <a:gridCol w="51373">
                  <a:extLst>
                    <a:ext uri="{9D8B030D-6E8A-4147-A177-3AD203B41FA5}">
                      <a16:colId xmlns:a16="http://schemas.microsoft.com/office/drawing/2014/main" val="20001"/>
                    </a:ext>
                  </a:extLst>
                </a:gridCol>
                <a:gridCol w="2584092">
                  <a:extLst>
                    <a:ext uri="{9D8B030D-6E8A-4147-A177-3AD203B41FA5}">
                      <a16:colId xmlns:a16="http://schemas.microsoft.com/office/drawing/2014/main" val="20002"/>
                    </a:ext>
                  </a:extLst>
                </a:gridCol>
              </a:tblGrid>
              <a:tr h="801229">
                <a:tc gridSpan="3">
                  <a:txBody>
                    <a:bodyPr/>
                    <a:lstStyle/>
                    <a:p>
                      <a:pPr marL="0" marR="0" algn="ctr">
                        <a:lnSpc>
                          <a:spcPts val="1875"/>
                        </a:lnSpc>
                        <a:spcBef>
                          <a:spcPts val="0"/>
                        </a:spcBef>
                        <a:spcAft>
                          <a:spcPts val="0"/>
                        </a:spcAft>
                      </a:pPr>
                      <a:r>
                        <a:rPr lang="en-US" sz="1800" b="1" dirty="0" smtClean="0">
                          <a:solidFill>
                            <a:schemeClr val="tx1"/>
                          </a:solidFill>
                          <a:effectLst/>
                          <a:latin typeface="+mn-lt"/>
                          <a:ea typeface="+mn-ea"/>
                          <a:cs typeface="+mn-cs"/>
                        </a:rPr>
                        <a:t>Exposure</a:t>
                      </a:r>
                      <a:r>
                        <a:rPr lang="en-US" sz="1800" b="1" baseline="0" dirty="0" smtClean="0">
                          <a:solidFill>
                            <a:schemeClr val="tx1"/>
                          </a:solidFill>
                          <a:effectLst/>
                          <a:latin typeface="+mn-lt"/>
                          <a:ea typeface="+mn-ea"/>
                          <a:cs typeface="+mn-cs"/>
                        </a:rPr>
                        <a:t> from travel to or sex without a condom with someone who lives in or traveled to an area with risk of Zika but </a:t>
                      </a:r>
                      <a:r>
                        <a:rPr lang="en-US" sz="1800" b="1" u="none" baseline="0" dirty="0" smtClean="0">
                          <a:solidFill>
                            <a:schemeClr val="accent1"/>
                          </a:solidFill>
                          <a:effectLst/>
                          <a:latin typeface="+mn-lt"/>
                          <a:ea typeface="+mn-ea"/>
                          <a:cs typeface="+mn-cs"/>
                        </a:rPr>
                        <a:t>without</a:t>
                      </a:r>
                      <a:r>
                        <a:rPr lang="en-US" sz="1800" b="1" baseline="0" dirty="0" smtClean="0">
                          <a:solidFill>
                            <a:schemeClr val="accent1"/>
                          </a:solidFill>
                          <a:effectLst/>
                          <a:latin typeface="+mn-lt"/>
                          <a:ea typeface="+mn-ea"/>
                          <a:cs typeface="+mn-cs"/>
                        </a:rPr>
                        <a:t> a CDC Zika travel notice</a:t>
                      </a:r>
                      <a:endParaRPr lang="en-US" sz="18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0372">
                <a:tc>
                  <a:txBody>
                    <a:bodyPr/>
                    <a:lstStyle/>
                    <a:p>
                      <a:pPr marL="457200" marR="0" lvl="1" algn="l" defTabSz="457200" rtl="0" eaLnBrk="1" latinLnBrk="0" hangingPunct="1">
                        <a:lnSpc>
                          <a:spcPts val="1875"/>
                        </a:lnSpc>
                        <a:spcBef>
                          <a:spcPts val="0"/>
                        </a:spcBef>
                        <a:spcAft>
                          <a:spcPts val="0"/>
                        </a:spcAft>
                      </a:pPr>
                      <a:r>
                        <a:rPr lang="en-US" sz="1800" b="1" kern="1200" dirty="0">
                          <a:effectLst/>
                        </a:rPr>
                        <a:t>Women</a:t>
                      </a:r>
                      <a:endParaRPr lang="en-US" sz="1800" b="1" kern="1200" dirty="0">
                        <a:solidFill>
                          <a:schemeClr val="dk1"/>
                        </a:solidFill>
                        <a:effectLst/>
                        <a:latin typeface="+mn-lt"/>
                        <a:ea typeface="+mn-ea"/>
                        <a:cs typeface="+mn-cs"/>
                      </a:endParaRPr>
                    </a:p>
                  </a:txBody>
                  <a:tcPr marL="9525" marR="9525" marT="9525" marB="9525" anchor="ctr"/>
                </a:tc>
                <a:tc gridSpan="2">
                  <a:txBody>
                    <a:bodyPr/>
                    <a:lstStyle/>
                    <a:p>
                      <a:pPr marL="0" marR="0" algn="ctr">
                        <a:lnSpc>
                          <a:spcPts val="1875"/>
                        </a:lnSpc>
                        <a:spcBef>
                          <a:spcPts val="0"/>
                        </a:spcBef>
                        <a:spcAft>
                          <a:spcPts val="0"/>
                        </a:spcAft>
                      </a:pPr>
                      <a:r>
                        <a:rPr lang="en-US" sz="1800" b="1" dirty="0">
                          <a:effectLst/>
                        </a:rPr>
                        <a:t>Men</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extLst>
                  <a:ext uri="{0D108BD9-81ED-4DB2-BD59-A6C34878D82A}">
                    <a16:rowId xmlns:a16="http://schemas.microsoft.com/office/drawing/2014/main" val="10001"/>
                  </a:ext>
                </a:extLst>
              </a:tr>
              <a:tr h="1321686">
                <a:tc gridSpan="2">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If no symptoms,</a:t>
                      </a:r>
                      <a:r>
                        <a:rPr lang="en-US" sz="1800" b="0" kern="1200" baseline="0" dirty="0" smtClean="0">
                          <a:effectLst/>
                        </a:rPr>
                        <a:t> t</a:t>
                      </a:r>
                      <a:r>
                        <a:rPr lang="en-US" sz="1800" b="0" kern="1200" dirty="0" smtClean="0">
                          <a:effectLst/>
                        </a:rPr>
                        <a:t>alk with a</a:t>
                      </a:r>
                      <a:r>
                        <a:rPr lang="en-US" sz="1800" b="0" kern="1200" baseline="0" dirty="0" smtClean="0">
                          <a:effectLst/>
                        </a:rPr>
                        <a:t> healthcare provider about plans for pregnancy.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pPr marL="457200" marR="0" lvl="1">
                        <a:lnSpc>
                          <a:spcPts val="1875"/>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marR="0" lvl="1" indent="0" algn="l" defTabSz="457200" rtl="0" eaLnBrk="1" fontAlgn="auto" latinLnBrk="0" hangingPunct="1">
                        <a:lnSpc>
                          <a:spcPts val="1875"/>
                        </a:lnSpc>
                        <a:spcBef>
                          <a:spcPts val="0"/>
                        </a:spcBef>
                        <a:spcAft>
                          <a:spcPts val="0"/>
                        </a:spcAft>
                        <a:buClrTx/>
                        <a:buSzTx/>
                        <a:buFontTx/>
                        <a:buNone/>
                        <a:tabLst/>
                        <a:defRPr/>
                      </a:pPr>
                      <a:r>
                        <a:rPr lang="en-US" sz="1800" b="0" kern="1200" dirty="0" smtClean="0">
                          <a:effectLst/>
                        </a:rPr>
                        <a:t>If no symptoms, talk with a</a:t>
                      </a:r>
                      <a:r>
                        <a:rPr lang="en-US" sz="1800" b="0" kern="1200" baseline="0" dirty="0" smtClean="0">
                          <a:effectLst/>
                        </a:rPr>
                        <a:t> healthcare provider about plans for pregnancy.</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lvl="1" algn="l" defTabSz="457200" rtl="0" eaLnBrk="1" latinLnBrk="0" hangingPunct="1">
                        <a:lnSpc>
                          <a:spcPts val="1875"/>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1321686">
                <a:tc gridSpan="2">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Wait at least 2 months after symptoms start before trying to get pregnant.</a:t>
                      </a:r>
                      <a:endParaRPr lang="en-US" sz="1800" b="0" kern="1200" dirty="0">
                        <a:solidFill>
                          <a:schemeClr val="dk1"/>
                        </a:solidFill>
                        <a:effectLst/>
                        <a:latin typeface="+mn-lt"/>
                        <a:ea typeface="+mn-ea"/>
                        <a:cs typeface="+mn-cs"/>
                      </a:endParaRPr>
                    </a:p>
                  </a:txBody>
                  <a:tcPr marL="9525" marR="9525" marT="9525" marB="9525" anchor="ctr"/>
                </a:tc>
                <a:tc hMerge="1">
                  <a:txBody>
                    <a:bodyPr/>
                    <a:lstStyle/>
                    <a:p>
                      <a:endParaRPr lang="en-US"/>
                    </a:p>
                  </a:txBody>
                  <a:tcPr/>
                </a:tc>
                <a:tc>
                  <a:txBody>
                    <a:bodyPr/>
                    <a:lstStyle/>
                    <a:p>
                      <a:pPr marL="457200" marR="0" lvl="1" indent="0" algn="l" defTabSz="457200" rtl="0" eaLnBrk="1" fontAlgn="auto" latinLnBrk="0" hangingPunct="1">
                        <a:lnSpc>
                          <a:spcPts val="1875"/>
                        </a:lnSpc>
                        <a:spcBef>
                          <a:spcPts val="0"/>
                        </a:spcBef>
                        <a:spcAft>
                          <a:spcPts val="0"/>
                        </a:spcAft>
                        <a:buClrTx/>
                        <a:buSzTx/>
                        <a:buFontTx/>
                        <a:buNone/>
                        <a:tabLst/>
                        <a:defRPr/>
                      </a:pPr>
                      <a:r>
                        <a:rPr lang="en-US" sz="1800" b="0" kern="1200" dirty="0" smtClean="0">
                          <a:effectLst/>
                        </a:rPr>
                        <a:t>Wait at least 6 months after symptoms start before trying to get pregnant.</a:t>
                      </a:r>
                      <a:endParaRPr lang="en-US" sz="1800" b="0" kern="1200" dirty="0" smtClean="0">
                        <a:solidFill>
                          <a:schemeClr val="dk1"/>
                        </a:solidFill>
                        <a:effectLst/>
                        <a:latin typeface="+mn-lt"/>
                        <a:ea typeface="+mn-ea"/>
                        <a:cs typeface="+mn-cs"/>
                      </a:endParaRPr>
                    </a:p>
                    <a:p>
                      <a:pPr marL="457200" marR="0" lvl="1" algn="l" defTabSz="457200" rtl="0" eaLnBrk="1" latinLnBrk="0" hangingPunct="1">
                        <a:lnSpc>
                          <a:spcPts val="1875"/>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6026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title="Chart: People living in or frequently traveling to any area with risk of Zika"/>
          <p:cNvGraphicFramePr>
            <a:graphicFrameLocks noGrp="1"/>
          </p:cNvGraphicFramePr>
          <p:nvPr>
            <p:ph idx="1"/>
            <p:extLst>
              <p:ext uri="{D42A27DB-BD31-4B8C-83A1-F6EECF244321}">
                <p14:modId xmlns:p14="http://schemas.microsoft.com/office/powerpoint/2010/main" val="2794073215"/>
              </p:ext>
            </p:extLst>
          </p:nvPr>
        </p:nvGraphicFramePr>
        <p:xfrm>
          <a:off x="3132" y="1238209"/>
          <a:ext cx="5186088" cy="3905291"/>
        </p:xfrm>
        <a:graphic>
          <a:graphicData uri="http://schemas.openxmlformats.org/drawingml/2006/table">
            <a:tbl>
              <a:tblPr firstRow="1" firstCol="1" bandRow="1">
                <a:tableStyleId>{C083E6E3-FA7D-4D7B-A595-EF9225AFEA82}</a:tableStyleId>
              </a:tblPr>
              <a:tblGrid>
                <a:gridCol w="2612743">
                  <a:extLst>
                    <a:ext uri="{9D8B030D-6E8A-4147-A177-3AD203B41FA5}">
                      <a16:colId xmlns:a16="http://schemas.microsoft.com/office/drawing/2014/main" val="20000"/>
                    </a:ext>
                  </a:extLst>
                </a:gridCol>
                <a:gridCol w="2573345">
                  <a:extLst>
                    <a:ext uri="{9D8B030D-6E8A-4147-A177-3AD203B41FA5}">
                      <a16:colId xmlns:a16="http://schemas.microsoft.com/office/drawing/2014/main" val="20001"/>
                    </a:ext>
                  </a:extLst>
                </a:gridCol>
              </a:tblGrid>
              <a:tr h="556591">
                <a:tc gridSpan="2">
                  <a:txBody>
                    <a:bodyPr/>
                    <a:lstStyle/>
                    <a:p>
                      <a:pPr marL="457200" marR="0" lvl="1" algn="ctr" defTabSz="457200" rtl="0" eaLnBrk="1" latinLnBrk="0" hangingPunct="1">
                        <a:lnSpc>
                          <a:spcPts val="1875"/>
                        </a:lnSpc>
                        <a:spcBef>
                          <a:spcPts val="0"/>
                        </a:spcBef>
                        <a:spcAft>
                          <a:spcPts val="0"/>
                        </a:spcAft>
                      </a:pPr>
                      <a:r>
                        <a:rPr lang="en-US" sz="1800" kern="1200" dirty="0">
                          <a:effectLst/>
                        </a:rPr>
                        <a:t>People living in or frequently traveling to </a:t>
                      </a:r>
                      <a:r>
                        <a:rPr lang="en-US" sz="1800" kern="1200" dirty="0" smtClean="0">
                          <a:effectLst/>
                        </a:rPr>
                        <a:t>any area with</a:t>
                      </a:r>
                      <a:r>
                        <a:rPr lang="en-US" sz="1800" kern="1200" baseline="0" dirty="0" smtClean="0">
                          <a:effectLst/>
                        </a:rPr>
                        <a:t> risk of Zika</a:t>
                      </a:r>
                      <a:endParaRPr lang="en-US" sz="1800" kern="1200" dirty="0">
                        <a:solidFill>
                          <a:schemeClr val="tx1"/>
                        </a:solidFill>
                        <a:effectLst/>
                        <a:latin typeface="+mn-lt"/>
                        <a:ea typeface="+mn-ea"/>
                        <a:cs typeface="+mn-cs"/>
                      </a:endParaRPr>
                    </a:p>
                  </a:txBody>
                  <a:tcPr marL="5738" marR="5738" marT="5738" marB="5738" anchor="ctr"/>
                </a:tc>
                <a:tc hMerge="1">
                  <a:txBody>
                    <a:bodyPr/>
                    <a:lstStyle/>
                    <a:p>
                      <a:endParaRPr lang="en-US"/>
                    </a:p>
                  </a:txBody>
                  <a:tcPr/>
                </a:tc>
                <a:extLst>
                  <a:ext uri="{0D108BD9-81ED-4DB2-BD59-A6C34878D82A}">
                    <a16:rowId xmlns:a16="http://schemas.microsoft.com/office/drawing/2014/main" val="10000"/>
                  </a:ext>
                </a:extLst>
              </a:tr>
              <a:tr h="262280">
                <a:tc>
                  <a:txBody>
                    <a:bodyPr/>
                    <a:lstStyle/>
                    <a:p>
                      <a:pPr marL="457200" marR="0" lvl="1" algn="l" defTabSz="457200" rtl="0" eaLnBrk="1" latinLnBrk="0" hangingPunct="1">
                        <a:lnSpc>
                          <a:spcPts val="1875"/>
                        </a:lnSpc>
                        <a:spcBef>
                          <a:spcPts val="0"/>
                        </a:spcBef>
                        <a:spcAft>
                          <a:spcPts val="0"/>
                        </a:spcAft>
                      </a:pPr>
                      <a:r>
                        <a:rPr lang="en-US" sz="1800" kern="1200">
                          <a:effectLst/>
                        </a:rPr>
                        <a:t>Women</a:t>
                      </a:r>
                      <a:endParaRPr lang="en-US" sz="1800" kern="1200">
                        <a:solidFill>
                          <a:schemeClr val="tx1"/>
                        </a:solidFill>
                        <a:effectLst/>
                        <a:latin typeface="+mn-lt"/>
                        <a:ea typeface="+mn-ea"/>
                        <a:cs typeface="+mn-cs"/>
                      </a:endParaRPr>
                    </a:p>
                  </a:txBody>
                  <a:tcPr marL="5738" marR="5738" marT="5738" marB="5738" anchor="ctr"/>
                </a:tc>
                <a:tc>
                  <a:txBody>
                    <a:bodyPr/>
                    <a:lstStyle/>
                    <a:p>
                      <a:pPr marL="457200" marR="0" lvl="1" algn="l" defTabSz="457200" rtl="0" eaLnBrk="1" latinLnBrk="0" hangingPunct="1">
                        <a:lnSpc>
                          <a:spcPts val="1875"/>
                        </a:lnSpc>
                        <a:spcBef>
                          <a:spcPts val="0"/>
                        </a:spcBef>
                        <a:spcAft>
                          <a:spcPts val="0"/>
                        </a:spcAft>
                      </a:pPr>
                      <a:r>
                        <a:rPr lang="en-US" sz="1800" b="1" kern="1200" dirty="0">
                          <a:effectLst/>
                        </a:rPr>
                        <a:t>Men</a:t>
                      </a:r>
                      <a:endParaRPr lang="en-US" sz="1800" b="1" kern="1200" dirty="0">
                        <a:solidFill>
                          <a:schemeClr val="tx1"/>
                        </a:solidFill>
                        <a:effectLst/>
                        <a:latin typeface="+mn-lt"/>
                        <a:ea typeface="+mn-ea"/>
                        <a:cs typeface="+mn-cs"/>
                      </a:endParaRPr>
                    </a:p>
                  </a:txBody>
                  <a:tcPr marL="5738" marR="5738" marT="5738" marB="5738" anchor="ctr"/>
                </a:tc>
                <a:extLst>
                  <a:ext uri="{0D108BD9-81ED-4DB2-BD59-A6C34878D82A}">
                    <a16:rowId xmlns:a16="http://schemas.microsoft.com/office/drawing/2014/main" val="10001"/>
                  </a:ext>
                </a:extLst>
              </a:tr>
              <a:tr h="1764514">
                <a:tc>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If no symptoms,</a:t>
                      </a:r>
                      <a:r>
                        <a:rPr lang="en-US" sz="1800" b="0" kern="1200" baseline="0" dirty="0" smtClean="0">
                          <a:effectLst/>
                        </a:rPr>
                        <a:t> t</a:t>
                      </a:r>
                      <a:r>
                        <a:rPr lang="en-US" sz="1800" b="0" kern="1200" dirty="0" smtClean="0">
                          <a:effectLst/>
                        </a:rPr>
                        <a:t>alk with a</a:t>
                      </a:r>
                      <a:r>
                        <a:rPr lang="en-US" sz="1800" b="0" kern="1200" baseline="0" dirty="0" smtClean="0">
                          <a:effectLst/>
                        </a:rPr>
                        <a:t> healthcare provider about plans for pregnancy.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8" marR="5738" marT="5738" marB="5738" anchor="ctr"/>
                </a:tc>
                <a:tc>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If no symptoms,</a:t>
                      </a:r>
                      <a:r>
                        <a:rPr lang="en-US" sz="1800" b="0" kern="1200" baseline="0" dirty="0" smtClean="0">
                          <a:effectLst/>
                        </a:rPr>
                        <a:t> t</a:t>
                      </a:r>
                      <a:r>
                        <a:rPr lang="en-US" sz="1800" b="0" kern="1200" dirty="0" smtClean="0">
                          <a:effectLst/>
                        </a:rPr>
                        <a:t>alk with a</a:t>
                      </a:r>
                      <a:r>
                        <a:rPr lang="en-US" sz="1800" b="0" kern="1200" baseline="0" dirty="0" smtClean="0">
                          <a:effectLst/>
                        </a:rPr>
                        <a:t> healthcare provider about plans for pregnancy.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8" marR="5738" marT="5738" marB="5738" anchor="ctr"/>
                </a:tc>
                <a:extLst>
                  <a:ext uri="{0D108BD9-81ED-4DB2-BD59-A6C34878D82A}">
                    <a16:rowId xmlns:a16="http://schemas.microsoft.com/office/drawing/2014/main" val="10002"/>
                  </a:ext>
                </a:extLst>
              </a:tr>
              <a:tr h="1321906">
                <a:tc>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Wait at least 2 months after symptoms start before trying to get pregnant.</a:t>
                      </a:r>
                      <a:endParaRPr lang="en-US" sz="1800" b="0" kern="1200" dirty="0">
                        <a:solidFill>
                          <a:schemeClr val="dk1"/>
                        </a:solidFill>
                        <a:effectLst/>
                        <a:latin typeface="+mn-lt"/>
                        <a:ea typeface="+mn-ea"/>
                        <a:cs typeface="+mn-cs"/>
                      </a:endParaRPr>
                    </a:p>
                  </a:txBody>
                  <a:tcPr marL="5738" marR="5738" marT="5738" marB="5738" anchor="ctr"/>
                </a:tc>
                <a:tc>
                  <a:txBody>
                    <a:bodyPr/>
                    <a:lstStyle/>
                    <a:p>
                      <a:pPr marL="457200" marR="0" lvl="1" algn="l" defTabSz="457200" rtl="0" eaLnBrk="1" latinLnBrk="0" hangingPunct="1">
                        <a:lnSpc>
                          <a:spcPts val="1875"/>
                        </a:lnSpc>
                        <a:spcBef>
                          <a:spcPts val="0"/>
                        </a:spcBef>
                        <a:spcAft>
                          <a:spcPts val="0"/>
                        </a:spcAft>
                      </a:pPr>
                      <a:r>
                        <a:rPr lang="en-US" sz="1800" b="0" kern="1200" dirty="0" smtClean="0">
                          <a:effectLst/>
                        </a:rPr>
                        <a:t>Wait at least 6 months after symptoms start before trying to get pregnant.</a:t>
                      </a:r>
                      <a:endParaRPr lang="en-US" sz="1800" b="0" kern="1200" dirty="0">
                        <a:solidFill>
                          <a:schemeClr val="dk1"/>
                        </a:solidFill>
                        <a:effectLst/>
                        <a:latin typeface="+mn-lt"/>
                        <a:ea typeface="+mn-ea"/>
                        <a:cs typeface="+mn-cs"/>
                      </a:endParaRPr>
                    </a:p>
                  </a:txBody>
                  <a:tcPr marL="5738" marR="5738" marT="5738" marB="5738" anchor="ct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b="1" dirty="0" smtClean="0">
                <a:solidFill>
                  <a:srgbClr val="005DAA"/>
                </a:solidFill>
                <a:latin typeface="Calibri" pitchFamily="34" charset="0"/>
              </a:rPr>
              <a:t>If you’re thinking about having a baby</a:t>
            </a:r>
            <a:endParaRPr lang="en-US" dirty="0"/>
          </a:p>
        </p:txBody>
      </p:sp>
      <p:pic>
        <p:nvPicPr>
          <p:cNvPr id="5" name="Picture 4"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441943"/>
            <a:ext cx="3438572" cy="3569863"/>
          </a:xfrm>
          <a:prstGeom prst="rect">
            <a:avLst/>
          </a:prstGeom>
        </p:spPr>
      </p:pic>
    </p:spTree>
    <p:extLst>
      <p:ext uri="{BB962C8B-B14F-4D97-AF65-F5344CB8AC3E}">
        <p14:creationId xmlns:p14="http://schemas.microsoft.com/office/powerpoint/2010/main" val="2680148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prevention</a:t>
            </a:r>
            <a:endParaRPr lang="en-US" dirty="0"/>
          </a:p>
        </p:txBody>
      </p:sp>
      <p:sp>
        <p:nvSpPr>
          <p:cNvPr id="6" name="Text Placeholder 5"/>
          <p:cNvSpPr>
            <a:spLocks noGrp="1"/>
          </p:cNvSpPr>
          <p:nvPr>
            <p:ph type="body" idx="1"/>
          </p:nvPr>
        </p:nvSpPr>
        <p:spPr/>
        <p:txBody>
          <a:bodyPr>
            <a:normAutofit/>
          </a:bodyPr>
          <a:lstStyle/>
          <a:p>
            <a:r>
              <a:rPr lang="en-US" sz="2800" b="1" dirty="0" smtClean="0"/>
              <a:t>Traveling</a:t>
            </a:r>
            <a:endParaRPr lang="en-US" sz="2800" b="1" dirty="0"/>
          </a:p>
        </p:txBody>
      </p:sp>
    </p:spTree>
    <p:extLst>
      <p:ext uri="{BB962C8B-B14F-4D97-AF65-F5344CB8AC3E}">
        <p14:creationId xmlns:p14="http://schemas.microsoft.com/office/powerpoint/2010/main" val="3349328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290" y="1335637"/>
            <a:ext cx="4957169" cy="3394472"/>
          </a:xfrm>
        </p:spPr>
        <p:txBody>
          <a:bodyPr>
            <a:normAutofit/>
          </a:bodyPr>
          <a:lstStyle/>
          <a:p>
            <a:pPr lvl="0"/>
            <a:r>
              <a:rPr lang="en-US" sz="1900" dirty="0" smtClean="0"/>
              <a:t>If you are pregnant, do not travel to areas with risk of Zika. </a:t>
            </a:r>
            <a:endParaRPr lang="en-US" sz="1900" dirty="0"/>
          </a:p>
          <a:p>
            <a:r>
              <a:rPr lang="en-US" sz="1900" dirty="0" smtClean="0"/>
              <a:t>If </a:t>
            </a:r>
            <a:r>
              <a:rPr lang="en-US" sz="1900" dirty="0"/>
              <a:t>you must travel, talk to your doctor or other healthcare provider </a:t>
            </a:r>
            <a:r>
              <a:rPr lang="en-US" sz="2000" dirty="0" smtClean="0"/>
              <a:t>and </a:t>
            </a:r>
            <a:r>
              <a:rPr lang="en-US" sz="2000" dirty="0"/>
              <a:t>strictly follow steps to prevent mosquito bites during the trip. </a:t>
            </a:r>
          </a:p>
          <a:p>
            <a:pPr lvl="0"/>
            <a:endParaRPr lang="en-US" sz="1900" dirty="0"/>
          </a:p>
          <a:p>
            <a:endParaRPr lang="en-US" sz="2000" dirty="0"/>
          </a:p>
        </p:txBody>
      </p:sp>
      <p:sp>
        <p:nvSpPr>
          <p:cNvPr id="3" name="Title 2"/>
          <p:cNvSpPr>
            <a:spLocks noGrp="1"/>
          </p:cNvSpPr>
          <p:nvPr>
            <p:ph type="title"/>
          </p:nvPr>
        </p:nvSpPr>
        <p:spPr/>
        <p:txBody>
          <a:bodyPr vert="horz" lIns="91440" tIns="45720" rIns="91440" bIns="45720" rtlCol="0" anchor="t">
            <a:normAutofit fontScale="90000"/>
          </a:bodyPr>
          <a:lstStyle/>
          <a:p>
            <a:r>
              <a:rPr lang="en-US" sz="2800" b="1" dirty="0" smtClean="0">
                <a:solidFill>
                  <a:srgbClr val="005DAA"/>
                </a:solidFill>
                <a:latin typeface="Calibri" pitchFamily="34" charset="0"/>
              </a:rPr>
              <a:t>Travel guidance for pregnant women</a:t>
            </a:r>
            <a:endParaRPr lang="en-US" sz="2800" b="1" dirty="0">
              <a:solidFill>
                <a:srgbClr val="005DAA"/>
              </a:solidFill>
              <a:latin typeface="Calibri" pitchFamily="34" charset="0"/>
            </a:endParaRPr>
          </a:p>
        </p:txBody>
      </p:sp>
      <p:pic>
        <p:nvPicPr>
          <p:cNvPr id="4" name="Picture 3" title="Doctor talking to a 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152" y="431303"/>
            <a:ext cx="2296926" cy="2303508"/>
          </a:xfrm>
          <a:prstGeom prst="rect">
            <a:avLst/>
          </a:prstGeom>
        </p:spPr>
      </p:pic>
      <p:pic>
        <p:nvPicPr>
          <p:cNvPr id="5" name="Picture 4" title="Doctor talking to a non-pregnant wom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93" y="2514792"/>
            <a:ext cx="2387946" cy="2451626"/>
          </a:xfrm>
          <a:prstGeom prst="rect">
            <a:avLst/>
          </a:prstGeom>
        </p:spPr>
      </p:pic>
    </p:spTree>
    <p:extLst>
      <p:ext uri="{BB962C8B-B14F-4D97-AF65-F5344CB8AC3E}">
        <p14:creationId xmlns:p14="http://schemas.microsoft.com/office/powerpoint/2010/main" val="2772409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290" y="1283741"/>
            <a:ext cx="4957169" cy="3394472"/>
          </a:xfrm>
        </p:spPr>
        <p:txBody>
          <a:bodyPr>
            <a:normAutofit/>
          </a:bodyPr>
          <a:lstStyle/>
          <a:p>
            <a:r>
              <a:rPr lang="en-US" sz="2000" dirty="0"/>
              <a:t>If you </a:t>
            </a:r>
            <a:r>
              <a:rPr lang="en-US" sz="2000" dirty="0" smtClean="0"/>
              <a:t>travel to an area with risk of Zika</a:t>
            </a:r>
            <a:endParaRPr lang="en-US" sz="2000" dirty="0"/>
          </a:p>
          <a:p>
            <a:pPr lvl="1"/>
            <a:r>
              <a:rPr lang="en-US" sz="1800" dirty="0"/>
              <a:t>Strictly follow steps to prevent mosquito </a:t>
            </a:r>
            <a:r>
              <a:rPr lang="en-US" sz="1800" dirty="0" smtClean="0"/>
              <a:t>bites.</a:t>
            </a:r>
            <a:endParaRPr lang="en-US" sz="1800" dirty="0"/>
          </a:p>
          <a:p>
            <a:pPr lvl="1"/>
            <a:r>
              <a:rPr lang="en-US" sz="1800" dirty="0"/>
              <a:t>Use condoms or do not have sex </a:t>
            </a:r>
            <a:r>
              <a:rPr lang="en-US" sz="1800" dirty="0" smtClean="0"/>
              <a:t>during the trip.</a:t>
            </a:r>
            <a:endParaRPr lang="en-US" sz="1800" dirty="0"/>
          </a:p>
          <a:p>
            <a:endParaRPr lang="en-US" sz="24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Protect yourself while traveling</a:t>
            </a:r>
            <a:endParaRPr lang="en-US" sz="2800" b="1" dirty="0">
              <a:solidFill>
                <a:srgbClr val="005DAA"/>
              </a:solidFill>
              <a:latin typeface="Calibri" pitchFamily="34" charset="0"/>
            </a:endParaRPr>
          </a:p>
        </p:txBody>
      </p:sp>
      <p:pic>
        <p:nvPicPr>
          <p:cNvPr id="4" name="Picture 3" title="Two condom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72853" y="951005"/>
            <a:ext cx="3369925" cy="3617259"/>
          </a:xfrm>
          <a:prstGeom prst="rect">
            <a:avLst/>
          </a:prstGeom>
        </p:spPr>
      </p:pic>
    </p:spTree>
    <p:extLst>
      <p:ext uri="{BB962C8B-B14F-4D97-AF65-F5344CB8AC3E}">
        <p14:creationId xmlns:p14="http://schemas.microsoft.com/office/powerpoint/2010/main" val="3221453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Stay </a:t>
            </a:r>
            <a:r>
              <a:rPr lang="en-US" sz="2000" dirty="0"/>
              <a:t>in places with air conditioning and with window and door screens. </a:t>
            </a:r>
          </a:p>
          <a:p>
            <a:r>
              <a:rPr lang="en-US" sz="2000" dirty="0"/>
              <a:t>Use a bed net if air conditioned or screened rooms are not available or if sleeping outdoors.</a:t>
            </a:r>
          </a:p>
          <a:p>
            <a:endParaRPr lang="en-US" sz="20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Protect yourself while traveling</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Bed net" title="Bed 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737" y="1283741"/>
            <a:ext cx="2573476" cy="2860847"/>
          </a:xfrm>
          <a:prstGeom prst="rect">
            <a:avLst/>
          </a:prstGeom>
        </p:spPr>
      </p:pic>
    </p:spTree>
    <p:extLst>
      <p:ext uri="{BB962C8B-B14F-4D97-AF65-F5344CB8AC3E}">
        <p14:creationId xmlns:p14="http://schemas.microsoft.com/office/powerpoint/2010/main" val="1307007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Even if they do not feel sick, travelers returning from an area with </a:t>
            </a:r>
            <a:r>
              <a:rPr lang="en-US" sz="2000" dirty="0" smtClean="0"/>
              <a:t>risk of Zika </a:t>
            </a:r>
            <a:r>
              <a:rPr lang="en-US" sz="2000" dirty="0"/>
              <a:t>should take steps to prevent mosquito bites for 3 weeks so they do not spread Zika to uninfected mosquitoes</a:t>
            </a:r>
            <a:r>
              <a:rPr lang="en-US" sz="2000" dirty="0" smtClean="0"/>
              <a:t>.</a:t>
            </a:r>
            <a:endParaRPr lang="en-US" sz="2000" dirty="0"/>
          </a:p>
          <a:p>
            <a:endParaRPr lang="en-US" sz="2000" dirty="0"/>
          </a:p>
        </p:txBody>
      </p:sp>
      <p:sp>
        <p:nvSpPr>
          <p:cNvPr id="3" name="Title 2"/>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Protect yourself and others after travel</a:t>
            </a:r>
            <a:endParaRPr lang="en-US" sz="2800" b="1" dirty="0">
              <a:solidFill>
                <a:srgbClr val="005DAA"/>
              </a:solidFill>
              <a:latin typeface="Calibri" pitchFamily="34" charset="0"/>
            </a:endParaRP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title="Insect repell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544" y="822823"/>
            <a:ext cx="2429741" cy="3144371"/>
          </a:xfrm>
          <a:prstGeom prst="rect">
            <a:avLst/>
          </a:prstGeom>
        </p:spPr>
      </p:pic>
    </p:spTree>
    <p:extLst>
      <p:ext uri="{BB962C8B-B14F-4D97-AF65-F5344CB8AC3E}">
        <p14:creationId xmlns:p14="http://schemas.microsoft.com/office/powerpoint/2010/main" val="1269308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See the latest travel notices at: </a:t>
            </a:r>
            <a:br>
              <a:rPr lang="en-US" dirty="0"/>
            </a:br>
            <a:r>
              <a:rPr lang="en-US" dirty="0"/>
              <a:t/>
            </a:r>
            <a:br>
              <a:rPr lang="en-US" dirty="0"/>
            </a:br>
            <a:r>
              <a:rPr lang="en-US" sz="1600" dirty="0">
                <a:hlinkClick r:id="rId3" action="ppaction://hlinkfile"/>
              </a:rPr>
              <a:t>wwwnc.cdc.gov/travel/page/zika-travel-information </a:t>
            </a:r>
            <a:endParaRPr lang="en-US" sz="1600" dirty="0"/>
          </a:p>
          <a:p>
            <a:pPr marL="0" indent="0">
              <a:buNone/>
            </a:pPr>
            <a:endParaRPr lang="en-US" dirty="0"/>
          </a:p>
        </p:txBody>
      </p:sp>
      <p:sp>
        <p:nvSpPr>
          <p:cNvPr id="3" name="Title 2"/>
          <p:cNvSpPr>
            <a:spLocks noGrp="1"/>
          </p:cNvSpPr>
          <p:nvPr>
            <p:ph type="title"/>
          </p:nvPr>
        </p:nvSpPr>
        <p:spPr/>
        <p:txBody>
          <a:bodyPr vert="horz" lIns="91440" tIns="45720" rIns="91440" bIns="45720" rtlCol="0" anchor="t">
            <a:normAutofit fontScale="90000"/>
          </a:bodyPr>
          <a:lstStyle/>
          <a:p>
            <a:r>
              <a:rPr lang="en-US" sz="2800" b="1" dirty="0">
                <a:solidFill>
                  <a:srgbClr val="005DAA"/>
                </a:solidFill>
                <a:latin typeface="Calibri" pitchFamily="34" charset="0"/>
              </a:rPr>
              <a:t>Do your homework before traveling</a:t>
            </a:r>
          </a:p>
        </p:txBody>
      </p:sp>
      <p:pic>
        <p:nvPicPr>
          <p:cNvPr id="4" name="Picture 3" title="Computer, laptop, and tablet scree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632" y="1221111"/>
            <a:ext cx="4203368" cy="2521428"/>
          </a:xfrm>
          <a:prstGeom prst="rect">
            <a:avLst/>
          </a:prstGeom>
        </p:spPr>
      </p:pic>
    </p:spTree>
    <p:extLst>
      <p:ext uri="{BB962C8B-B14F-4D97-AF65-F5344CB8AC3E}">
        <p14:creationId xmlns:p14="http://schemas.microsoft.com/office/powerpoint/2010/main" val="783971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Spread and Symptoms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169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err="1" smtClean="0"/>
              <a:t>cdc</a:t>
            </a:r>
            <a:r>
              <a:rPr lang="en-US" dirty="0" smtClean="0"/>
              <a:t> is doing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74700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sz="2800" b="1" dirty="0">
                <a:solidFill>
                  <a:srgbClr val="005DAA"/>
                </a:solidFill>
                <a:latin typeface="Calibri" pitchFamily="34" charset="0"/>
              </a:rPr>
              <a:t>What is CDC doing?</a:t>
            </a:r>
          </a:p>
        </p:txBody>
      </p:sp>
      <p:sp>
        <p:nvSpPr>
          <p:cNvPr id="3" name="Content Placeholder 2"/>
          <p:cNvSpPr>
            <a:spLocks noGrp="1"/>
          </p:cNvSpPr>
          <p:nvPr>
            <p:ph idx="1"/>
          </p:nvPr>
        </p:nvSpPr>
        <p:spPr>
          <a:xfrm>
            <a:off x="274216" y="1325881"/>
            <a:ext cx="6764146" cy="3464128"/>
          </a:xfrm>
        </p:spPr>
        <p:txBody>
          <a:bodyPr>
            <a:normAutofit fontScale="85000" lnSpcReduction="20000"/>
          </a:bodyPr>
          <a:lstStyle/>
          <a:p>
            <a:r>
              <a:rPr lang="en-US" sz="2200" dirty="0"/>
              <a:t>Activated Emergency Operations Center (EOC) to level </a:t>
            </a:r>
            <a:r>
              <a:rPr lang="en-US" sz="2200" dirty="0" smtClean="0"/>
              <a:t>1</a:t>
            </a:r>
            <a:endParaRPr lang="en-US" sz="2200" dirty="0"/>
          </a:p>
          <a:p>
            <a:r>
              <a:rPr lang="en-US" sz="2200" dirty="0" smtClean="0"/>
              <a:t>Alerting </a:t>
            </a:r>
            <a:r>
              <a:rPr lang="en-US" sz="2200" dirty="0"/>
              <a:t>healthcare providers and the public about Zika </a:t>
            </a:r>
          </a:p>
          <a:p>
            <a:r>
              <a:rPr lang="en-US" sz="2200" dirty="0" smtClean="0"/>
              <a:t>Posting travel guidance</a:t>
            </a:r>
            <a:endParaRPr lang="en-US" sz="2200" dirty="0"/>
          </a:p>
          <a:p>
            <a:r>
              <a:rPr lang="en-US" sz="2200" dirty="0" smtClean="0"/>
              <a:t>Monitoring infections </a:t>
            </a:r>
            <a:r>
              <a:rPr lang="en-US" sz="2200" dirty="0"/>
              <a:t>among pregnant women to identify the long-term consequences of congenital Zika infection.</a:t>
            </a:r>
          </a:p>
          <a:p>
            <a:r>
              <a:rPr lang="en-US" sz="2200" dirty="0" smtClean="0"/>
              <a:t>Working with </a:t>
            </a:r>
            <a:r>
              <a:rPr lang="en-US" sz="2200" dirty="0"/>
              <a:t>clinical experts and organizations to update guidance </a:t>
            </a:r>
          </a:p>
          <a:p>
            <a:r>
              <a:rPr lang="en-US" sz="2200" dirty="0" smtClean="0"/>
              <a:t>Researching </a:t>
            </a:r>
            <a:r>
              <a:rPr lang="en-US" sz="2200" dirty="0"/>
              <a:t>factors that might affect birth defects in fetuses and babies, including the timing of Zika infection during pregnancy.</a:t>
            </a:r>
          </a:p>
          <a:p>
            <a:r>
              <a:rPr lang="en-US" sz="2200" dirty="0" smtClean="0"/>
              <a:t>Improving </a:t>
            </a:r>
            <a:r>
              <a:rPr lang="en-US" sz="2200" dirty="0"/>
              <a:t>laboratory testing for Zika and providing state, tribal, local, and territorial health laboratories with diagnostic tests.</a:t>
            </a:r>
          </a:p>
          <a:p>
            <a:pPr marL="0" indent="0">
              <a:buNone/>
            </a:pPr>
            <a:endParaRPr lang="en-US" dirty="0"/>
          </a:p>
        </p:txBody>
      </p:sp>
      <p:pic>
        <p:nvPicPr>
          <p:cNvPr id="4" name="Picture 3" title="CDC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362" y="544325"/>
            <a:ext cx="1831422" cy="1037806"/>
          </a:xfrm>
          <a:prstGeom prst="rect">
            <a:avLst/>
          </a:prstGeom>
        </p:spPr>
      </p:pic>
    </p:spTree>
    <p:extLst>
      <p:ext uri="{BB962C8B-B14F-4D97-AF65-F5344CB8AC3E}">
        <p14:creationId xmlns:p14="http://schemas.microsoft.com/office/powerpoint/2010/main" val="24332709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sz="2800" b="1" dirty="0" smtClean="0">
                <a:solidFill>
                  <a:srgbClr val="005DAA"/>
                </a:solidFill>
                <a:latin typeface="Calibri" pitchFamily="34" charset="0"/>
              </a:rPr>
              <a:t>CDC is working with partners to</a:t>
            </a:r>
            <a:endParaRPr lang="en-US" sz="2800" b="1" dirty="0">
              <a:solidFill>
                <a:srgbClr val="005DAA"/>
              </a:solidFill>
              <a:latin typeface="Calibri" pitchFamily="34" charset="0"/>
            </a:endParaRPr>
          </a:p>
        </p:txBody>
      </p:sp>
      <p:sp>
        <p:nvSpPr>
          <p:cNvPr id="3" name="Content Placeholder 2"/>
          <p:cNvSpPr>
            <a:spLocks noGrp="1"/>
          </p:cNvSpPr>
          <p:nvPr>
            <p:ph idx="1"/>
          </p:nvPr>
        </p:nvSpPr>
        <p:spPr>
          <a:xfrm>
            <a:off x="457200" y="1200150"/>
            <a:ext cx="6846570" cy="3623519"/>
          </a:xfrm>
        </p:spPr>
        <p:txBody>
          <a:bodyPr>
            <a:noAutofit/>
          </a:bodyPr>
          <a:lstStyle/>
          <a:p>
            <a:r>
              <a:rPr lang="en-US" sz="2000" dirty="0" smtClean="0"/>
              <a:t>Monitor </a:t>
            </a:r>
            <a:r>
              <a:rPr lang="en-US" sz="2000" dirty="0"/>
              <a:t>and report </a:t>
            </a:r>
            <a:r>
              <a:rPr lang="en-US" sz="2000" dirty="0" smtClean="0"/>
              <a:t>cases of Zika.</a:t>
            </a:r>
            <a:endParaRPr lang="en-US" sz="2000" dirty="0"/>
          </a:p>
          <a:p>
            <a:r>
              <a:rPr lang="en-US" sz="2000" dirty="0"/>
              <a:t>Conduct studies to learn more about </a:t>
            </a:r>
            <a:r>
              <a:rPr lang="en-US" sz="2000" dirty="0" smtClean="0"/>
              <a:t>the potential </a:t>
            </a:r>
            <a:r>
              <a:rPr lang="en-US" sz="2000" dirty="0"/>
              <a:t>link between Zika and Guillain-Barré syndrome.</a:t>
            </a:r>
          </a:p>
          <a:p>
            <a:r>
              <a:rPr lang="en-US" sz="2000" dirty="0"/>
              <a:t>Create action plans for state and local health officials to improve Zika preparedness.</a:t>
            </a:r>
          </a:p>
          <a:p>
            <a:r>
              <a:rPr lang="en-US" sz="2000" dirty="0"/>
              <a:t>Publish and disseminate guidelines to inform testing and treatment of people with suspected or confirmed Zika</a:t>
            </a:r>
            <a:r>
              <a:rPr lang="en-US" sz="2000" dirty="0" smtClean="0"/>
              <a:t>.</a:t>
            </a:r>
            <a:endParaRPr lang="en-US" sz="2000" dirty="0"/>
          </a:p>
          <a:p>
            <a:r>
              <a:rPr lang="en-US" sz="2000" dirty="0" smtClean="0"/>
              <a:t>Working </a:t>
            </a:r>
            <a:r>
              <a:rPr lang="en-US" sz="2000" dirty="0"/>
              <a:t>with partners to better understand the risk and </a:t>
            </a:r>
            <a:r>
              <a:rPr lang="en-US" sz="2000" dirty="0" smtClean="0"/>
              <a:t>spectrum </a:t>
            </a:r>
            <a:r>
              <a:rPr lang="en-US" sz="2000" dirty="0"/>
              <a:t>of birth defects from </a:t>
            </a:r>
            <a:r>
              <a:rPr lang="en-US" sz="2000" dirty="0" smtClean="0"/>
              <a:t>Zika </a:t>
            </a:r>
            <a:r>
              <a:rPr lang="en-US" sz="2000" dirty="0"/>
              <a:t>infection during pregnancy and risks for sexual transmission.</a:t>
            </a:r>
          </a:p>
        </p:txBody>
      </p:sp>
      <p:pic>
        <p:nvPicPr>
          <p:cNvPr id="4" name="Picture 3" title="CDC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362" y="544325"/>
            <a:ext cx="1831422" cy="1037806"/>
          </a:xfrm>
          <a:prstGeom prst="rect">
            <a:avLst/>
          </a:prstGeom>
        </p:spPr>
      </p:pic>
    </p:spTree>
    <p:extLst>
      <p:ext uri="{BB962C8B-B14F-4D97-AF65-F5344CB8AC3E}">
        <p14:creationId xmlns:p14="http://schemas.microsoft.com/office/powerpoint/2010/main" val="36491661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5DAA"/>
                </a:solidFill>
                <a:latin typeface="Calibri" pitchFamily="34" charset="0"/>
              </a:rPr>
              <a:t>Zika in the United States</a:t>
            </a:r>
            <a:endParaRPr lang="en-US" sz="2800" b="1" dirty="0">
              <a:solidFill>
                <a:srgbClr val="005DAA"/>
              </a:solidFill>
              <a:latin typeface="Calibri" pitchFamily="34" charset="0"/>
            </a:endParaRPr>
          </a:p>
        </p:txBody>
      </p:sp>
      <p:sp>
        <p:nvSpPr>
          <p:cNvPr id="3" name="Content Placeholder 2"/>
          <p:cNvSpPr>
            <a:spLocks noGrp="1"/>
          </p:cNvSpPr>
          <p:nvPr>
            <p:ph idx="1"/>
          </p:nvPr>
        </p:nvSpPr>
        <p:spPr>
          <a:xfrm>
            <a:off x="457200" y="1200151"/>
            <a:ext cx="4137660" cy="3394472"/>
          </a:xfrm>
        </p:spPr>
        <p:txBody>
          <a:bodyPr>
            <a:normAutofit/>
          </a:bodyPr>
          <a:lstStyle/>
          <a:p>
            <a:endParaRPr lang="en-US" dirty="0"/>
          </a:p>
          <a:p>
            <a:r>
              <a:rPr lang="en-US" sz="2000" dirty="0" smtClean="0"/>
              <a:t>Local mosquito-borne spread of Zika virus was identified in Miami-Dade County, Florida, and Brownsville, Texas.</a:t>
            </a:r>
          </a:p>
          <a:p>
            <a:pPr lvl="1"/>
            <a:r>
              <a:rPr lang="en-US" dirty="0"/>
              <a:t>Pregnant women should consider postponing travel </a:t>
            </a:r>
            <a:r>
              <a:rPr lang="en-US" dirty="0" smtClean="0"/>
              <a:t>to Brownsville, Texas (currently a yellow area).</a:t>
            </a:r>
          </a:p>
          <a:p>
            <a:pPr lvl="1"/>
            <a:r>
              <a:rPr lang="en-US" dirty="0" smtClean="0"/>
              <a:t>CDC lifted the yellow area designation for Miami-Dade County on June 2, 2017.</a:t>
            </a:r>
          </a:p>
          <a:p>
            <a:endParaRPr lang="en-US" sz="2000" dirty="0" smtClean="0"/>
          </a:p>
          <a:p>
            <a:pPr lvl="1"/>
            <a:endParaRPr lang="en-US" dirty="0"/>
          </a:p>
        </p:txBody>
      </p:sp>
      <p:sp>
        <p:nvSpPr>
          <p:cNvPr id="7" name="TextBox 6"/>
          <p:cNvSpPr txBox="1"/>
          <p:nvPr/>
        </p:nvSpPr>
        <p:spPr>
          <a:xfrm>
            <a:off x="7909367" y="2495967"/>
            <a:ext cx="1234633" cy="261610"/>
          </a:xfrm>
          <a:prstGeom prst="rect">
            <a:avLst/>
          </a:prstGeom>
          <a:noFill/>
        </p:spPr>
        <p:txBody>
          <a:bodyPr wrap="none" rtlCol="0">
            <a:spAutoFit/>
          </a:bodyPr>
          <a:lstStyle/>
          <a:p>
            <a:r>
              <a:rPr lang="en-US" sz="1100" dirty="0" smtClean="0"/>
              <a:t>Brownsville, Texas</a:t>
            </a:r>
            <a:endParaRPr lang="en-US" sz="1100" dirty="0"/>
          </a:p>
        </p:txBody>
      </p:sp>
      <p:sp>
        <p:nvSpPr>
          <p:cNvPr id="8" name="TextBox 7"/>
          <p:cNvSpPr txBox="1"/>
          <p:nvPr/>
        </p:nvSpPr>
        <p:spPr>
          <a:xfrm>
            <a:off x="7364253" y="4782315"/>
            <a:ext cx="1789272" cy="261610"/>
          </a:xfrm>
          <a:prstGeom prst="rect">
            <a:avLst/>
          </a:prstGeom>
          <a:noFill/>
        </p:spPr>
        <p:txBody>
          <a:bodyPr wrap="none" rtlCol="0">
            <a:spAutoFit/>
          </a:bodyPr>
          <a:lstStyle/>
          <a:p>
            <a:r>
              <a:rPr lang="en-US" sz="1100" dirty="0" smtClean="0"/>
              <a:t>Miami-Dade County, Florida</a:t>
            </a:r>
            <a:endParaRPr lang="en-US" sz="1100" dirty="0"/>
          </a:p>
        </p:txBody>
      </p:sp>
      <p:pic>
        <p:nvPicPr>
          <p:cNvPr id="9" name="Picture 8" descr="Map of Brownsville, Texas"/>
          <p:cNvPicPr>
            <a:picLocks noChangeAspect="1"/>
          </p:cNvPicPr>
          <p:nvPr/>
        </p:nvPicPr>
        <p:blipFill rotWithShape="1">
          <a:blip r:embed="rId3"/>
          <a:srcRect l="507" t="1606"/>
          <a:stretch/>
        </p:blipFill>
        <p:spPr>
          <a:xfrm>
            <a:off x="5180557" y="361905"/>
            <a:ext cx="3891054" cy="2168773"/>
          </a:xfrm>
          <a:prstGeom prst="rect">
            <a:avLst/>
          </a:prstGeom>
        </p:spPr>
      </p:pic>
      <p:pic>
        <p:nvPicPr>
          <p:cNvPr id="4" name="Picture 3" descr="Map of Miami-Dade County, Florid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558" y="2676928"/>
            <a:ext cx="3886536" cy="2186177"/>
          </a:xfrm>
          <a:prstGeom prst="rect">
            <a:avLst/>
          </a:prstGeom>
        </p:spPr>
      </p:pic>
    </p:spTree>
    <p:extLst>
      <p:ext uri="{BB962C8B-B14F-4D97-AF65-F5344CB8AC3E}">
        <p14:creationId xmlns:p14="http://schemas.microsoft.com/office/powerpoint/2010/main" val="21747390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37" y="1857126"/>
            <a:ext cx="7772400" cy="1102519"/>
          </a:xfrm>
        </p:spPr>
        <p:txBody>
          <a:bodyPr>
            <a:noAutofit/>
          </a:bodyPr>
          <a:lstStyle/>
          <a:p>
            <a:r>
              <a:rPr lang="en-US" sz="1400" dirty="0">
                <a:solidFill>
                  <a:schemeClr val="tx1"/>
                </a:solidFill>
              </a:rPr>
              <a:t>For more information, contact CDC</a:t>
            </a:r>
            <a:br>
              <a:rPr lang="en-US" sz="1400" dirty="0">
                <a:solidFill>
                  <a:schemeClr val="tx1"/>
                </a:solidFill>
              </a:rPr>
            </a:br>
            <a:r>
              <a:rPr lang="en-US" sz="1400" dirty="0">
                <a:solidFill>
                  <a:schemeClr val="tx1"/>
                </a:solidFill>
              </a:rPr>
              <a:t>1-800-CDC-INFO (232-4636)</a:t>
            </a:r>
            <a:br>
              <a:rPr lang="en-US" sz="1400" dirty="0">
                <a:solidFill>
                  <a:schemeClr val="tx1"/>
                </a:solidFill>
              </a:rPr>
            </a:br>
            <a:r>
              <a:rPr lang="en-US" sz="1400" dirty="0">
                <a:solidFill>
                  <a:schemeClr val="tx1"/>
                </a:solidFill>
              </a:rPr>
              <a:t>TTY:  1-888-232-6348    www.cdc.gov</a:t>
            </a:r>
            <a:br>
              <a:rPr lang="en-US" sz="1400" dirty="0">
                <a:solidFill>
                  <a:schemeClr val="tx1"/>
                </a:solidFill>
              </a:rPr>
            </a:br>
            <a:r>
              <a:rPr lang="en-US" sz="1400" dirty="0">
                <a:solidFill>
                  <a:schemeClr val="tx1"/>
                </a:solidFill>
              </a:rPr>
              <a:t/>
            </a:r>
            <a:br>
              <a:rPr lang="en-US" sz="1400" dirty="0">
                <a:solidFill>
                  <a:schemeClr val="tx1"/>
                </a:solidFill>
              </a:rPr>
            </a:br>
            <a:r>
              <a:rPr lang="en-US" sz="1400" dirty="0">
                <a:solidFill>
                  <a:schemeClr val="tx1"/>
                </a:solidFill>
              </a:rPr>
              <a:t/>
            </a:r>
            <a:br>
              <a:rPr lang="en-US" sz="1400" dirty="0">
                <a:solidFill>
                  <a:schemeClr val="tx1"/>
                </a:solidFill>
              </a:rPr>
            </a:br>
            <a:r>
              <a:rPr lang="en-US" sz="1400" dirty="0">
                <a:solidFill>
                  <a:schemeClr val="tx1"/>
                </a:solidFill>
              </a:rPr>
              <a:t>The findings and conclusions in this report are those of the authors and do not necessarily represent the official position of the Centers for Disease Control and Prevention.</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1455900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311926"/>
            <a:ext cx="4957169" cy="3394472"/>
          </a:xfrm>
        </p:spPr>
        <p:txBody>
          <a:bodyPr>
            <a:noAutofit/>
          </a:bodyPr>
          <a:lstStyle/>
          <a:p>
            <a:r>
              <a:rPr lang="en-US" dirty="0"/>
              <a:t>Zika can be spread through</a:t>
            </a:r>
          </a:p>
          <a:p>
            <a:pPr lvl="1"/>
            <a:r>
              <a:rPr lang="en-US" dirty="0"/>
              <a:t>Mosquito bites </a:t>
            </a:r>
          </a:p>
          <a:p>
            <a:pPr lvl="1"/>
            <a:r>
              <a:rPr lang="en-US" dirty="0"/>
              <a:t>From a pregnant woman to her fetus </a:t>
            </a:r>
          </a:p>
          <a:p>
            <a:pPr lvl="1"/>
            <a:r>
              <a:rPr lang="en-US" dirty="0"/>
              <a:t>Sex with an infected </a:t>
            </a:r>
            <a:r>
              <a:rPr lang="en-US" dirty="0" smtClean="0"/>
              <a:t>person</a:t>
            </a:r>
          </a:p>
          <a:p>
            <a:pPr lvl="1"/>
            <a:r>
              <a:rPr lang="en-US" dirty="0" smtClean="0"/>
              <a:t>Laboratory exposure</a:t>
            </a:r>
            <a:endParaRPr lang="en-US" dirty="0"/>
          </a:p>
          <a:p>
            <a:r>
              <a:rPr lang="en-US" dirty="0" smtClean="0"/>
              <a:t>Zika may be spread through </a:t>
            </a:r>
            <a:r>
              <a:rPr lang="en-US" dirty="0"/>
              <a:t>blood </a:t>
            </a:r>
            <a:r>
              <a:rPr lang="en-US" dirty="0" smtClean="0"/>
              <a:t>transfusion.</a:t>
            </a:r>
          </a:p>
          <a:p>
            <a:r>
              <a:rPr lang="en-US" dirty="0" smtClean="0"/>
              <a:t>No </a:t>
            </a:r>
            <a:r>
              <a:rPr lang="en-US" dirty="0"/>
              <a:t>reports of infants getting Zika through breastfeeding.</a:t>
            </a:r>
          </a:p>
          <a:p>
            <a:pPr marL="457200" lvl="1" indent="0">
              <a:buNone/>
            </a:pPr>
            <a:endParaRPr lang="en-US" strike="sngStrike" dirty="0" smtClean="0"/>
          </a:p>
          <a:p>
            <a:pPr marL="0" indent="0">
              <a:buNone/>
            </a:pPr>
            <a:endParaRPr lang="en-US" sz="2000" dirty="0"/>
          </a:p>
        </p:txBody>
      </p:sp>
      <p:sp>
        <p:nvSpPr>
          <p:cNvPr id="3" name="Title 2"/>
          <p:cNvSpPr>
            <a:spLocks noGrp="1"/>
          </p:cNvSpPr>
          <p:nvPr>
            <p:ph type="title"/>
          </p:nvPr>
        </p:nvSpPr>
        <p:spPr/>
        <p:txBody>
          <a:bodyPr vert="horz" lIns="91440" tIns="45720" rIns="91440" bIns="45720" rtlCol="0" anchor="b" anchorCtr="0">
            <a:normAutofit/>
          </a:bodyPr>
          <a:lstStyle/>
          <a:p>
            <a:pPr>
              <a:lnSpc>
                <a:spcPts val="3000"/>
              </a:lnSpc>
            </a:pPr>
            <a:r>
              <a:rPr lang="en-US" sz="2800" b="1" dirty="0">
                <a:solidFill>
                  <a:srgbClr val="005DAA"/>
                </a:solidFill>
                <a:latin typeface="Calibri" pitchFamily="34" charset="0"/>
              </a:rPr>
              <a:t>How is Zika spread?</a:t>
            </a:r>
          </a:p>
        </p:txBody>
      </p:sp>
      <p:sp>
        <p:nvSpPr>
          <p:cNvPr id="7" name="Oval 6" title="Mosquito"/>
          <p:cNvSpPr/>
          <p:nvPr/>
        </p:nvSpPr>
        <p:spPr>
          <a:xfrm>
            <a:off x="5728185" y="495070"/>
            <a:ext cx="1582906" cy="158290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p>
        </p:txBody>
      </p:sp>
      <p:pic>
        <p:nvPicPr>
          <p:cNvPr id="6" name="Picture 5" descr="Mosquito"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687" y="728798"/>
            <a:ext cx="1325832" cy="1061660"/>
          </a:xfrm>
          <a:prstGeom prst="rect">
            <a:avLst/>
          </a:prstGeom>
        </p:spPr>
      </p:pic>
      <p:sp>
        <p:nvSpPr>
          <p:cNvPr id="8" name="Rectangle 7"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Pregnant woman" title="Pregnant wom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975" y="502327"/>
            <a:ext cx="1864680" cy="4511505"/>
          </a:xfrm>
          <a:prstGeom prst="rect">
            <a:avLst/>
          </a:prstGeom>
        </p:spPr>
      </p:pic>
    </p:spTree>
    <p:extLst>
      <p:ext uri="{BB962C8B-B14F-4D97-AF65-F5344CB8AC3E}">
        <p14:creationId xmlns:p14="http://schemas.microsoft.com/office/powerpoint/2010/main" val="105509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spcCol="274320">
            <a:noAutofit/>
          </a:bodyPr>
          <a:lstStyle/>
          <a:p>
            <a:r>
              <a:rPr lang="en-US" sz="2000" dirty="0" smtClean="0"/>
              <a:t>Many </a:t>
            </a:r>
            <a:r>
              <a:rPr lang="en-US" sz="2000" dirty="0"/>
              <a:t>people with Zika will not have symptoms or will only have mild symptoms. </a:t>
            </a:r>
          </a:p>
          <a:p>
            <a:r>
              <a:rPr lang="en-US" sz="2000" dirty="0"/>
              <a:t>Symptoms last several days to a week. </a:t>
            </a:r>
          </a:p>
          <a:p>
            <a:r>
              <a:rPr lang="en-US" sz="2000" dirty="0" smtClean="0"/>
              <a:t>People usually don’t get sick enough to go to the hospital.</a:t>
            </a:r>
          </a:p>
          <a:p>
            <a:r>
              <a:rPr lang="en-US" sz="2000" dirty="0" smtClean="0"/>
              <a:t>People very rarely die of Zika.</a:t>
            </a:r>
            <a:endParaRPr lang="en-US" sz="2000" dirty="0"/>
          </a:p>
          <a:p>
            <a:endParaRPr lang="en-US" sz="20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noAutofit/>
          </a:bodyPr>
          <a:lstStyle/>
          <a:p>
            <a:r>
              <a:rPr lang="en-US" sz="2800" b="1" dirty="0">
                <a:solidFill>
                  <a:srgbClr val="005DAA"/>
                </a:solidFill>
                <a:latin typeface="Calibri" pitchFamily="34" charset="0"/>
              </a:rPr>
              <a:t>How does Zika </a:t>
            </a:r>
            <a:r>
              <a:rPr lang="en-US" sz="2800" b="1" dirty="0" smtClean="0">
                <a:solidFill>
                  <a:srgbClr val="005DAA"/>
                </a:solidFill>
                <a:latin typeface="Calibri" pitchFamily="34" charset="0"/>
              </a:rPr>
              <a:t>affect </a:t>
            </a:r>
            <a:r>
              <a:rPr lang="en-US" sz="2800" b="1" dirty="0">
                <a:solidFill>
                  <a:srgbClr val="005DAA"/>
                </a:solidFill>
                <a:latin typeface="Calibri" pitchFamily="34" charset="0"/>
              </a:rPr>
              <a:t>people?</a:t>
            </a:r>
          </a:p>
        </p:txBody>
      </p:sp>
      <p:pic>
        <p:nvPicPr>
          <p:cNvPr id="5" name="Picture 4"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12" y="1283741"/>
            <a:ext cx="3293212" cy="2544755"/>
          </a:xfrm>
          <a:prstGeom prst="rect">
            <a:avLst/>
          </a:prstGeom>
        </p:spPr>
      </p:pic>
    </p:spTree>
    <p:extLst>
      <p:ext uri="{BB962C8B-B14F-4D97-AF65-F5344CB8AC3E}">
        <p14:creationId xmlns:p14="http://schemas.microsoft.com/office/powerpoint/2010/main" val="3708194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592973" cy="3394472"/>
          </a:xfrm>
        </p:spPr>
        <p:txBody>
          <a:bodyPr/>
          <a:lstStyle/>
          <a:p>
            <a:r>
              <a:rPr lang="en-US" dirty="0" smtClean="0"/>
              <a:t>For people with symptoms, the </a:t>
            </a:r>
            <a:r>
              <a:rPr lang="en-US" dirty="0"/>
              <a:t>most common symptoms</a:t>
            </a:r>
            <a:br>
              <a:rPr lang="en-US" dirty="0"/>
            </a:br>
            <a:r>
              <a:rPr lang="en-US" dirty="0"/>
              <a:t>of Zika are</a:t>
            </a:r>
          </a:p>
          <a:p>
            <a:pPr lvl="1"/>
            <a:r>
              <a:rPr lang="en-US" dirty="0" smtClean="0"/>
              <a:t>Fever</a:t>
            </a:r>
            <a:endParaRPr lang="en-US" dirty="0"/>
          </a:p>
          <a:p>
            <a:pPr lvl="1"/>
            <a:r>
              <a:rPr lang="en-US" dirty="0" smtClean="0"/>
              <a:t>Rash</a:t>
            </a:r>
            <a:endParaRPr lang="en-US" dirty="0"/>
          </a:p>
          <a:p>
            <a:pPr lvl="1"/>
            <a:r>
              <a:rPr lang="en-US" dirty="0" smtClean="0"/>
              <a:t>Headache</a:t>
            </a:r>
            <a:endParaRPr lang="en-US" dirty="0"/>
          </a:p>
          <a:p>
            <a:pPr lvl="1"/>
            <a:r>
              <a:rPr lang="en-US" dirty="0" smtClean="0"/>
              <a:t>Joint </a:t>
            </a:r>
            <a:r>
              <a:rPr lang="en-US" dirty="0"/>
              <a:t>pain</a:t>
            </a:r>
          </a:p>
          <a:p>
            <a:pPr lvl="1"/>
            <a:r>
              <a:rPr lang="en-US" dirty="0" smtClean="0"/>
              <a:t>Conjunctivitis </a:t>
            </a:r>
            <a:r>
              <a:rPr lang="en-US" dirty="0"/>
              <a:t>(red eyes)</a:t>
            </a:r>
          </a:p>
          <a:p>
            <a:pPr lvl="1"/>
            <a:r>
              <a:rPr lang="en-US" dirty="0" smtClean="0"/>
              <a:t>Muscle </a:t>
            </a:r>
            <a:r>
              <a:rPr lang="en-US" dirty="0"/>
              <a:t>pain</a:t>
            </a:r>
          </a:p>
          <a:p>
            <a:pPr lvl="1"/>
            <a:endParaRPr lang="en-US" dirty="0"/>
          </a:p>
        </p:txBody>
      </p:sp>
      <p:sp>
        <p:nvSpPr>
          <p:cNvPr id="3" name="Title 2"/>
          <p:cNvSpPr>
            <a:spLocks noGrp="1"/>
          </p:cNvSpPr>
          <p:nvPr>
            <p:ph type="title"/>
          </p:nvPr>
        </p:nvSpPr>
        <p:spPr>
          <a:xfrm>
            <a:off x="143382" y="432927"/>
            <a:ext cx="5270986" cy="921836"/>
          </a:xfrm>
        </p:spPr>
        <p:txBody>
          <a:bodyPr>
            <a:normAutofit/>
          </a:bodyPr>
          <a:lstStyle/>
          <a:p>
            <a:r>
              <a:rPr lang="en-US" sz="2800" b="1" dirty="0">
                <a:solidFill>
                  <a:srgbClr val="005DAA"/>
                </a:solidFill>
                <a:latin typeface="Calibri" pitchFamily="34" charset="0"/>
              </a:rPr>
              <a:t>What are the symptoms?</a:t>
            </a:r>
          </a:p>
        </p:txBody>
      </p:sp>
      <p:pic>
        <p:nvPicPr>
          <p:cNvPr id="4" name="Picture 3" descr="Zika Virus Sympto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062" y="432927"/>
            <a:ext cx="4245286" cy="4245286"/>
          </a:xfrm>
          <a:prstGeom prst="rect">
            <a:avLst/>
          </a:prstGeom>
        </p:spPr>
      </p:pic>
    </p:spTree>
    <p:extLst>
      <p:ext uri="{BB962C8B-B14F-4D97-AF65-F5344CB8AC3E}">
        <p14:creationId xmlns:p14="http://schemas.microsoft.com/office/powerpoint/2010/main" val="1813512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Zika and pregnancy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32470289"/>
      </p:ext>
    </p:extLst>
  </p:cSld>
  <p:clrMapOvr>
    <a:masterClrMapping/>
  </p:clrMapOvr>
</p:sld>
</file>

<file path=ppt/theme/theme1.xml><?xml version="1.0" encoding="utf-8"?>
<a:theme xmlns:a="http://schemas.openxmlformats.org/drawingml/2006/main" name="Office Theme">
  <a:themeElements>
    <a:clrScheme name="Custom 2">
      <a:dk1>
        <a:srgbClr val="2C343E"/>
      </a:dk1>
      <a:lt1>
        <a:srgbClr val="228E92"/>
      </a:lt1>
      <a:dk2>
        <a:srgbClr val="FFFFFF"/>
      </a:dk2>
      <a:lt2>
        <a:srgbClr val="FFFFFF"/>
      </a:lt2>
      <a:accent1>
        <a:srgbClr val="F15856"/>
      </a:accent1>
      <a:accent2>
        <a:srgbClr val="F16122"/>
      </a:accent2>
      <a:accent3>
        <a:srgbClr val="57A286"/>
      </a:accent3>
      <a:accent4>
        <a:srgbClr val="31A1B3"/>
      </a:accent4>
      <a:accent5>
        <a:srgbClr val="605654"/>
      </a:accent5>
      <a:accent6>
        <a:srgbClr val="8C8C8C"/>
      </a:accent6>
      <a:hlink>
        <a:srgbClr val="31A1B3"/>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3700</TotalTime>
  <Words>6001</Words>
  <Application>Microsoft Office PowerPoint</Application>
  <PresentationFormat>On-screen Show (16:9)</PresentationFormat>
  <Paragraphs>471</Paragraphs>
  <Slides>54</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Lucida Grande</vt:lpstr>
      <vt:lpstr>Times New Roman</vt:lpstr>
      <vt:lpstr>Wingdings</vt:lpstr>
      <vt:lpstr>Office Theme</vt:lpstr>
      <vt:lpstr>ZIKA 101</vt:lpstr>
      <vt:lpstr>Introduction</vt:lpstr>
      <vt:lpstr>What is Zika?</vt:lpstr>
      <vt:lpstr>Where has Zika been found?</vt:lpstr>
      <vt:lpstr>Spread and Symptoms</vt:lpstr>
      <vt:lpstr>How is Zika spread?</vt:lpstr>
      <vt:lpstr>How does Zika affect people?</vt:lpstr>
      <vt:lpstr>What are the symptoms?</vt:lpstr>
      <vt:lpstr>Zika and pregnancy</vt:lpstr>
      <vt:lpstr>How can Zika affect pregnancies?</vt:lpstr>
      <vt:lpstr>How can Zika affect pregnancies?</vt:lpstr>
      <vt:lpstr>How can Zika affect pregnancies?</vt:lpstr>
      <vt:lpstr>Assessing pregnant women for possible Zika exposure</vt:lpstr>
      <vt:lpstr>Guillain- barré syndrome</vt:lpstr>
      <vt:lpstr>Does Zika cause Guillain-Barré syndrome (GBS)?</vt:lpstr>
      <vt:lpstr>testing</vt:lpstr>
      <vt:lpstr>How is Zika diagnosed?</vt:lpstr>
      <vt:lpstr>Who should be tested for Zika?</vt:lpstr>
      <vt:lpstr>Who should be tested for Zika?</vt:lpstr>
      <vt:lpstr>Testing babies for Zika</vt:lpstr>
      <vt:lpstr>What to do if you get infected</vt:lpstr>
      <vt:lpstr>How is Zika treated?</vt:lpstr>
      <vt:lpstr>What to do if you have Zika</vt:lpstr>
      <vt:lpstr>Surveillance</vt:lpstr>
      <vt:lpstr>Reporting of Zika in the United States</vt:lpstr>
      <vt:lpstr>Zika Pregnancy Registries </vt:lpstr>
      <vt:lpstr>US Zika Pregnancy Registry</vt:lpstr>
      <vt:lpstr>prevention</vt:lpstr>
      <vt:lpstr>Zika is primarily spread through the bite of an infected Aedes aegypti or Ae. albopictus mosquito. Take steps to protect yourself and others.</vt:lpstr>
      <vt:lpstr>Control mosquitoes outside</vt:lpstr>
      <vt:lpstr>Control mosquitoes inside</vt:lpstr>
      <vt:lpstr>Wear insect repellent</vt:lpstr>
      <vt:lpstr>Create a barrier between you and mosquitoes</vt:lpstr>
      <vt:lpstr>Protect your family</vt:lpstr>
      <vt:lpstr>Protect your family</vt:lpstr>
      <vt:lpstr>prevention</vt:lpstr>
      <vt:lpstr>About sexual transmission</vt:lpstr>
      <vt:lpstr>Protect your partner</vt:lpstr>
      <vt:lpstr>Protect your partner</vt:lpstr>
      <vt:lpstr>During pregnancy</vt:lpstr>
      <vt:lpstr>If you’re thinking about having a baby</vt:lpstr>
      <vt:lpstr>If you’re thinking about having a baby</vt:lpstr>
      <vt:lpstr>If you’re thinking about having a baby</vt:lpstr>
      <vt:lpstr>prevention</vt:lpstr>
      <vt:lpstr>Travel guidance for pregnant women</vt:lpstr>
      <vt:lpstr>Protect yourself while traveling</vt:lpstr>
      <vt:lpstr>Protect yourself while traveling</vt:lpstr>
      <vt:lpstr>Protect yourself and others after travel</vt:lpstr>
      <vt:lpstr>Do your homework before traveling</vt:lpstr>
      <vt:lpstr>What cdc is doing</vt:lpstr>
      <vt:lpstr>What is CDC doing?</vt:lpstr>
      <vt:lpstr>CDC is working with partners to</vt:lpstr>
      <vt:lpstr>Zika in the United States</vt:lpstr>
      <vt:lpstr>For more information, contact CDC 1-800-CDC-INFO (232-4636) TTY:  1-888-232-6348    www.cdc.gov   The findings and conclusions in this report are those of the authors and do not necessarily represent the official position of the Centers for Disease Control and Prevention. </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CDC</dc:creator>
  <cp:lastModifiedBy>Jordan, Ann K. (CDC/OD/OADC) (CTR)</cp:lastModifiedBy>
  <cp:revision>406</cp:revision>
  <cp:lastPrinted>2016-08-26T19:50:25Z</cp:lastPrinted>
  <dcterms:created xsi:type="dcterms:W3CDTF">2016-08-25T17:23:23Z</dcterms:created>
  <dcterms:modified xsi:type="dcterms:W3CDTF">2018-05-22T12:12:22Z</dcterms:modified>
</cp:coreProperties>
</file>