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56"/>
  </p:notesMasterIdLst>
  <p:handoutMasterIdLst>
    <p:handoutMasterId r:id="rId57"/>
  </p:handoutMasterIdLst>
  <p:sldIdLst>
    <p:sldId id="256" r:id="rId2"/>
    <p:sldId id="349" r:id="rId3"/>
    <p:sldId id="257" r:id="rId4"/>
    <p:sldId id="260" r:id="rId5"/>
    <p:sldId id="351" r:id="rId6"/>
    <p:sldId id="261" r:id="rId7"/>
    <p:sldId id="318" r:id="rId8"/>
    <p:sldId id="265" r:id="rId9"/>
    <p:sldId id="352" r:id="rId10"/>
    <p:sldId id="319" r:id="rId11"/>
    <p:sldId id="320" r:id="rId12"/>
    <p:sldId id="321" r:id="rId13"/>
    <p:sldId id="362" r:id="rId14"/>
    <p:sldId id="359" r:id="rId15"/>
    <p:sldId id="322" r:id="rId16"/>
    <p:sldId id="360" r:id="rId17"/>
    <p:sldId id="324" r:id="rId18"/>
    <p:sldId id="323" r:id="rId19"/>
    <p:sldId id="376" r:id="rId20"/>
    <p:sldId id="373" r:id="rId21"/>
    <p:sldId id="363" r:id="rId22"/>
    <p:sldId id="274" r:id="rId23"/>
    <p:sldId id="307" r:id="rId24"/>
    <p:sldId id="354" r:id="rId25"/>
    <p:sldId id="355" r:id="rId26"/>
    <p:sldId id="356" r:id="rId27"/>
    <p:sldId id="358" r:id="rId28"/>
    <p:sldId id="364" r:id="rId29"/>
    <p:sldId id="329" r:id="rId30"/>
    <p:sldId id="331" r:id="rId31"/>
    <p:sldId id="332" r:id="rId32"/>
    <p:sldId id="310" r:id="rId33"/>
    <p:sldId id="334" r:id="rId34"/>
    <p:sldId id="337" r:id="rId35"/>
    <p:sldId id="311" r:id="rId36"/>
    <p:sldId id="365" r:id="rId37"/>
    <p:sldId id="295" r:id="rId38"/>
    <p:sldId id="316" r:id="rId39"/>
    <p:sldId id="315" r:id="rId40"/>
    <p:sldId id="371" r:id="rId41"/>
    <p:sldId id="370" r:id="rId42"/>
    <p:sldId id="378" r:id="rId43"/>
    <p:sldId id="369" r:id="rId44"/>
    <p:sldId id="366" r:id="rId45"/>
    <p:sldId id="340" r:id="rId46"/>
    <p:sldId id="341" r:id="rId47"/>
    <p:sldId id="367" r:id="rId48"/>
    <p:sldId id="374" r:id="rId49"/>
    <p:sldId id="342" r:id="rId50"/>
    <p:sldId id="368" r:id="rId51"/>
    <p:sldId id="343" r:id="rId52"/>
    <p:sldId id="344" r:id="rId53"/>
    <p:sldId id="375" r:id="rId54"/>
    <p:sldId id="345" r:id="rId55"/>
  </p:sldIdLst>
  <p:sldSz cx="9144000" cy="5143500" type="screen16x9"/>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Lutfy, Caitlyn (CDC/OID/NCEZID)" initials="LC(" lastIdx="57" clrIdx="6">
    <p:extLst/>
  </p:cmAuthor>
  <p:cmAuthor id="1" name="Lahmon, Teri (CDC/OD/OADC) (CTR)" initials="LT((" lastIdx="2" clrIdx="0">
    <p:extLst/>
  </p:cmAuthor>
  <p:cmAuthor id="8" name="Laura Smith" initials="LAS" lastIdx="17" clrIdx="7">
    <p:extLst/>
  </p:cmAuthor>
  <p:cmAuthor id="2" name="Carter, Victoria M. (CDC/OID/NCIRD) (CTR)" initials="CVM((" lastIdx="5" clrIdx="1">
    <p:extLst/>
  </p:cmAuthor>
  <p:cmAuthor id="9" name="Novi, Meaghan (CDC/OPHPR/OD) (CTR)" initials="NM((" lastIdx="12" clrIdx="8">
    <p:extLst/>
  </p:cmAuthor>
  <p:cmAuthor id="3" name="Pazol, Karen (CDC/ONDIEH/NCCDPHP)" initials="PK(" lastIdx="38" clrIdx="2">
    <p:extLst/>
  </p:cmAuthor>
  <p:cmAuthor id="4" name="Bridges, Carolyn (CDC/OID/NCIRD)" initials="BC(" lastIdx="47" clrIdx="3">
    <p:extLst/>
  </p:cmAuthor>
  <p:cmAuthor id="5" name="Bertolli, Jeanne (CDC/OID/NCHHSTP)" initials="BJ(" lastIdx="156" clrIdx="4"/>
  <p:cmAuthor id="6" name="Young, Cathy (CDC/OID/NCEZID)" initials="YC(" lastIdx="16"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C55C"/>
    <a:srgbClr val="E0F3F8"/>
    <a:srgbClr val="EAE6E2"/>
    <a:srgbClr val="DEF0E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80562" autoAdjust="0"/>
  </p:normalViewPr>
  <p:slideViewPr>
    <p:cSldViewPr snapToGrid="0" snapToObjects="1">
      <p:cViewPr varScale="1">
        <p:scale>
          <a:sx n="122" d="100"/>
          <a:sy n="122" d="100"/>
        </p:scale>
        <p:origin x="1308" y="108"/>
      </p:cViewPr>
      <p:guideLst>
        <p:guide orient="horz" pos="1620"/>
        <p:guide pos="2880"/>
      </p:guideLst>
    </p:cSldViewPr>
  </p:slideViewPr>
  <p:outlineViewPr>
    <p:cViewPr>
      <p:scale>
        <a:sx n="33" d="100"/>
        <a:sy n="33" d="100"/>
      </p:scale>
      <p:origin x="0" y="-48426"/>
    </p:cViewPr>
  </p:outlineViewPr>
  <p:notesTextViewPr>
    <p:cViewPr>
      <p:scale>
        <a:sx n="3" d="2"/>
        <a:sy n="3" d="2"/>
      </p:scale>
      <p:origin x="0" y="0"/>
    </p:cViewPr>
  </p:notesTextViewPr>
  <p:sorterViewPr>
    <p:cViewPr varScale="1">
      <p:scale>
        <a:sx n="1" d="1"/>
        <a:sy n="1" d="1"/>
      </p:scale>
      <p:origin x="0" y="-5130"/>
    </p:cViewPr>
  </p:sorterViewPr>
  <p:notesViewPr>
    <p:cSldViewPr snapToGrid="0" snapToObjects="1">
      <p:cViewPr varScale="1">
        <p:scale>
          <a:sx n="83" d="100"/>
          <a:sy n="83" d="100"/>
        </p:scale>
        <p:origin x="3810"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CA922F55-74BB-7246-8D14-BF90FA8E52D3}" type="datetimeFigureOut">
              <a:rPr lang="en-US" smtClean="0"/>
              <a:t>5/22/2018</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E5351641-E090-9242-9EA8-47F6DFEA0B70}" type="slidenum">
              <a:rPr lang="en-US" smtClean="0"/>
              <a:t>‹#›</a:t>
            </a:fld>
            <a:endParaRPr lang="en-US" dirty="0"/>
          </a:p>
        </p:txBody>
      </p:sp>
    </p:spTree>
    <p:extLst>
      <p:ext uri="{BB962C8B-B14F-4D97-AF65-F5344CB8AC3E}">
        <p14:creationId xmlns:p14="http://schemas.microsoft.com/office/powerpoint/2010/main" val="32592499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2C12C3C9-BCC8-2A45-9600-9D37E010FCC1}" type="datetimeFigureOut">
              <a:rPr lang="en-US" smtClean="0"/>
              <a:t>5/22/2018</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336616B6-223B-D342-8ABD-3E59DD8B7D58}" type="slidenum">
              <a:rPr lang="en-US" smtClean="0"/>
              <a:t>‹#›</a:t>
            </a:fld>
            <a:endParaRPr lang="en-US" dirty="0"/>
          </a:p>
        </p:txBody>
      </p:sp>
    </p:spTree>
    <p:extLst>
      <p:ext uri="{BB962C8B-B14F-4D97-AF65-F5344CB8AC3E}">
        <p14:creationId xmlns:p14="http://schemas.microsoft.com/office/powerpoint/2010/main" val="138762894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www.cdc.gov/zika/hc-providers/registry.html"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s://www.cdc.gov/zika/intheus/florida-update.html" TargetMode="External"/><Relationship Id="rId2" Type="http://schemas.openxmlformats.org/officeDocument/2006/relationships/slide" Target="../slides/slide53.xml"/><Relationship Id="rId1" Type="http://schemas.openxmlformats.org/officeDocument/2006/relationships/notesMaster" Target="../notesMasters/notesMaster1.xml"/><Relationship Id="rId4" Type="http://schemas.openxmlformats.org/officeDocument/2006/relationships/hyperlink" Target="https://www.cdc.gov/zika/intheus/texas-update.html" TargetMode="Externa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s" sz="900" b="0" i="0" u="none" baseline="0"/>
              <a:t>El contenido de estas diapositivas proviene de los mensajes clave de los CDC sobre la enfermedad por el virus del Zika (http://espanol.cdc.gov/zika/pdfs/zika-key-messages.pdf). En la sección de notas de toda la presentación se suministran temas de discusión complementarios. </a:t>
            </a:r>
            <a:endParaRPr lang="es" sz="900" dirty="0"/>
          </a:p>
        </p:txBody>
      </p:sp>
      <p:sp>
        <p:nvSpPr>
          <p:cNvPr id="4" name="Slide Number Placeholder 3"/>
          <p:cNvSpPr>
            <a:spLocks noGrp="1"/>
          </p:cNvSpPr>
          <p:nvPr>
            <p:ph type="sldNum" sz="quarter" idx="10"/>
          </p:nvPr>
        </p:nvSpPr>
        <p:spPr/>
        <p:txBody>
          <a:bodyPr/>
          <a:lstStyle/>
          <a:p>
            <a:pPr rtl="0"/>
            <a:fld id="{336616B6-223B-D342-8ABD-3E59DD8B7D58}" type="slidenum">
              <a:rPr/>
              <a:pPr rtl="0"/>
              <a:t>1</a:t>
            </a:fld>
            <a:endParaRPr lang="es" dirty="0"/>
          </a:p>
        </p:txBody>
      </p:sp>
    </p:spTree>
    <p:extLst>
      <p:ext uri="{BB962C8B-B14F-4D97-AF65-F5344CB8AC3E}">
        <p14:creationId xmlns:p14="http://schemas.microsoft.com/office/powerpoint/2010/main" val="4027066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lgn="l" rtl="0">
              <a:buFont typeface="Arial" panose="020B0604020202020204" pitchFamily="34" charset="0"/>
              <a:buChar char="•"/>
            </a:pPr>
            <a:r>
              <a:rPr lang="es" sz="1200" b="0" i="0" u="none" kern="1200" baseline="0">
                <a:solidFill>
                  <a:schemeClr val="tx1"/>
                </a:solidFill>
                <a:effectLst/>
                <a:latin typeface="+mn-lt"/>
                <a:ea typeface="+mn-ea"/>
                <a:cs typeface="+mn-cs"/>
              </a:rPr>
              <a:t>Se prevé que las mujeres embarazadas con zika presenten un cuadro similar al de las que no lo están. No existe evidencia que sugiera que las mujeres embarazadas tengan o sean más susceptibles a tener una enfermedad más grave durante el embarazo.</a:t>
            </a:r>
          </a:p>
          <a:p>
            <a:pPr marL="171450" lvl="0" indent="-171450" algn="l" rtl="0">
              <a:buFont typeface="Arial" panose="020B0604020202020204" pitchFamily="34" charset="0"/>
              <a:buChar char="•"/>
            </a:pPr>
            <a:r>
              <a:rPr lang="es" sz="1200" b="0" i="0" u="none" kern="1200" baseline="0">
                <a:solidFill>
                  <a:schemeClr val="tx1"/>
                </a:solidFill>
                <a:effectLst/>
                <a:latin typeface="+mn-lt"/>
                <a:ea typeface="+mn-ea"/>
                <a:cs typeface="+mn-cs"/>
              </a:rPr>
              <a:t>Se desconoce si las mujeres embarazadas tienen más probabilidades de presentar síntomas en comparación con la población general.</a:t>
            </a:r>
            <a:endParaRPr lang="es" sz="1200" kern="1200" dirty="0">
              <a:solidFill>
                <a:schemeClr val="tx1"/>
              </a:solidFill>
              <a:effectLst/>
              <a:latin typeface="+mn-lt"/>
              <a:ea typeface="+mn-ea"/>
              <a:cs typeface="+mn-cs"/>
            </a:endParaRPr>
          </a:p>
          <a:p>
            <a:pPr marL="171450" lvl="0" indent="-171450" algn="l" rtl="0">
              <a:buFont typeface="Arial" panose="020B0604020202020204" pitchFamily="34" charset="0"/>
              <a:buChar char="•"/>
            </a:pPr>
            <a:r>
              <a:rPr lang="es" sz="1200" b="0" i="0" u="none" kern="1200" baseline="0">
                <a:solidFill>
                  <a:schemeClr val="tx1"/>
                </a:solidFill>
                <a:effectLst/>
                <a:latin typeface="+mn-lt"/>
                <a:ea typeface="+mn-ea"/>
                <a:cs typeface="+mn-cs"/>
              </a:rPr>
              <a:t>No se sabe si es más probable que las mujeres embarazadas presenten el síndrome de Guillain-Barré.</a:t>
            </a:r>
          </a:p>
          <a:p>
            <a:pPr marL="171450" indent="-171450" algn="l" rtl="0">
              <a:buFont typeface="Arial" panose="020B0604020202020204" pitchFamily="34" charset="0"/>
              <a:buChar char="•"/>
            </a:pPr>
            <a:r>
              <a:rPr lang="es" b="0" i="0" u="none" baseline="0">
                <a:effectLst/>
              </a:rPr>
              <a:t>Se desconoce qué probabilidades existen de que la infección por el virus del Zika afecte un embarazo. </a:t>
            </a:r>
          </a:p>
          <a:p>
            <a:pPr marL="171450" indent="-171450" algn="l" rtl="0">
              <a:buFont typeface="Arial" panose="020B0604020202020204" pitchFamily="34" charset="0"/>
              <a:buChar char="•"/>
            </a:pPr>
            <a:r>
              <a:rPr lang="es" b="0" i="0" u="none" baseline="0">
                <a:effectLst/>
              </a:rPr>
              <a:t>Desconocemos si un bebé tendrá defectos de nacimiento si una mujer contrae la infección estando embarazada.</a:t>
            </a:r>
          </a:p>
          <a:p>
            <a:pPr marL="171450" lvl="0" indent="-171450" algn="l" rtl="0">
              <a:buFont typeface="Arial" panose="020B0604020202020204" pitchFamily="34" charset="0"/>
              <a:buChar char="•"/>
            </a:pPr>
            <a:endParaRPr lang="es" sz="1200" kern="1200" dirty="0">
              <a:solidFill>
                <a:schemeClr val="tx1"/>
              </a:solidFill>
              <a:effectLst/>
              <a:latin typeface="+mn-lt"/>
              <a:ea typeface="+mn-ea"/>
              <a:cs typeface="+mn-cs"/>
            </a:endParaRPr>
          </a:p>
          <a:p>
            <a:pPr marL="171450" lvl="0" indent="-171450" algn="l" rtl="0">
              <a:buFont typeface="Arial" panose="020B0604020202020204" pitchFamily="34" charset="0"/>
              <a:buChar char="•"/>
            </a:pPr>
            <a:r>
              <a:rPr lang="es" sz="1200" b="0" i="0" u="none" kern="1200" baseline="0">
                <a:solidFill>
                  <a:schemeClr val="tx1"/>
                </a:solidFill>
                <a:effectLst/>
                <a:latin typeface="+mn-lt"/>
                <a:ea typeface="+mn-ea"/>
                <a:cs typeface="+mn-cs"/>
              </a:rPr>
              <a:t>Aquí puede obtener más información sobre el zika y el embarazo: http://espanol.cdc.gov/zika/pregnancy/index.html</a:t>
            </a:r>
            <a:endParaRPr lang="es" sz="1200" kern="1200" dirty="0">
              <a:solidFill>
                <a:schemeClr val="tx1"/>
              </a:solidFill>
              <a:effectLst/>
              <a:latin typeface="+mn-lt"/>
              <a:ea typeface="+mn-ea"/>
              <a:cs typeface="+mn-cs"/>
            </a:endParaRPr>
          </a:p>
          <a:p>
            <a:endParaRPr lang="es" dirty="0"/>
          </a:p>
        </p:txBody>
      </p:sp>
      <p:sp>
        <p:nvSpPr>
          <p:cNvPr id="4" name="Slide Number Placeholder 3"/>
          <p:cNvSpPr>
            <a:spLocks noGrp="1"/>
          </p:cNvSpPr>
          <p:nvPr>
            <p:ph type="sldNum" sz="quarter" idx="10"/>
          </p:nvPr>
        </p:nvSpPr>
        <p:spPr/>
        <p:txBody>
          <a:bodyPr/>
          <a:lstStyle/>
          <a:p>
            <a:pPr rtl="0"/>
            <a:fld id="{336616B6-223B-D342-8ABD-3E59DD8B7D58}" type="slidenum">
              <a:rPr/>
              <a:pPr rtl="0"/>
              <a:t>10</a:t>
            </a:fld>
            <a:endParaRPr lang="es" dirty="0"/>
          </a:p>
        </p:txBody>
      </p:sp>
    </p:spTree>
    <p:extLst>
      <p:ext uri="{BB962C8B-B14F-4D97-AF65-F5344CB8AC3E}">
        <p14:creationId xmlns:p14="http://schemas.microsoft.com/office/powerpoint/2010/main" val="65352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rtl="0">
              <a:buFont typeface="Arial" panose="020B0604020202020204" pitchFamily="34" charset="0"/>
              <a:buChar char="•"/>
            </a:pPr>
            <a:r>
              <a:rPr lang="es" b="0" i="0" u="none" baseline="0"/>
              <a:t>La microcefalia es</a:t>
            </a:r>
            <a:r>
              <a:rPr lang="es" sz="1200" b="0" i="0" u="none" kern="1200" baseline="0">
                <a:solidFill>
                  <a:schemeClr val="tx1"/>
                </a:solidFill>
                <a:effectLst/>
                <a:latin typeface="+mn-lt"/>
                <a:ea typeface="+mn-ea"/>
                <a:cs typeface="+mn-cs"/>
              </a:rPr>
              <a:t> un defecto de nacimiento grave que es una señal del desarrollo incompleto del cerebro. </a:t>
            </a:r>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s" sz="1200" b="0" i="0" u="none" kern="1200" baseline="0">
                <a:solidFill>
                  <a:schemeClr val="tx1"/>
                </a:solidFill>
                <a:effectLst/>
                <a:latin typeface="+mn-lt"/>
                <a:ea typeface="+mn-ea"/>
                <a:cs typeface="+mn-cs"/>
              </a:rPr>
              <a:t>La microcefalia puede ocurrir porque el cerebro del bebé no se desarrolla adecuadamente durante el embarazo o porque deja de crecer después del nacimiento.</a:t>
            </a:r>
          </a:p>
          <a:p>
            <a:pPr marL="171450" marR="0" lvl="0" indent="-171450" algn="l" defTabSz="457200" rtl="0" eaLnBrk="1" fontAlgn="auto" latinLnBrk="0" hangingPunct="1">
              <a:lnSpc>
                <a:spcPct val="100000"/>
              </a:lnSpc>
              <a:spcBef>
                <a:spcPts val="0"/>
              </a:spcBef>
              <a:spcAft>
                <a:spcPts val="0"/>
              </a:spcAft>
              <a:buClrTx/>
              <a:buSzTx/>
              <a:buFontTx/>
              <a:buChar char="-"/>
              <a:tabLst/>
              <a:defRPr/>
            </a:pPr>
            <a:r>
              <a:rPr lang="es" sz="1200" b="0" i="0" u="none" kern="1200" baseline="0">
                <a:solidFill>
                  <a:schemeClr val="tx1"/>
                </a:solidFill>
                <a:effectLst/>
                <a:latin typeface="+mn-lt"/>
                <a:ea typeface="+mn-ea"/>
                <a:cs typeface="+mn-cs"/>
              </a:rPr>
              <a:t>En la actualidad no existe evidencia que sugiera que una infección pasada por el virus del Zika represente un riesgo mayor de defectos de nacimiento para futuros embarazos una vez que el virus salió completamente del organismo de una mujer.</a:t>
            </a:r>
          </a:p>
          <a:p>
            <a:pPr marL="171450" indent="-171450" algn="l" rtl="0">
              <a:buFontTx/>
              <a:buChar char="-"/>
            </a:pPr>
            <a:r>
              <a:rPr lang="es" b="0" i="0" u="none" baseline="0"/>
              <a:t>En este sitio aparece más información sobre microcefalia y defectos de nacimiento: http://espanol.cdc.gov/zika/healtheffects/birth_defects.html</a:t>
            </a:r>
          </a:p>
          <a:p>
            <a:pPr marL="171450" indent="-171450" algn="l" rtl="0">
              <a:buFontTx/>
              <a:buChar char="-"/>
            </a:pPr>
            <a:endParaRPr lang="es" baseline="0" dirty="0"/>
          </a:p>
          <a:p>
            <a:pPr marL="171450" indent="-171450" algn="l" rtl="0">
              <a:buFontTx/>
              <a:buChar char="-"/>
            </a:pPr>
            <a:endParaRPr lang="es" dirty="0"/>
          </a:p>
          <a:p>
            <a:endParaRPr lang="es" dirty="0"/>
          </a:p>
        </p:txBody>
      </p:sp>
      <p:sp>
        <p:nvSpPr>
          <p:cNvPr id="4" name="Slide Number Placeholder 3"/>
          <p:cNvSpPr>
            <a:spLocks noGrp="1"/>
          </p:cNvSpPr>
          <p:nvPr>
            <p:ph type="sldNum" sz="quarter" idx="10"/>
          </p:nvPr>
        </p:nvSpPr>
        <p:spPr/>
        <p:txBody>
          <a:bodyPr/>
          <a:lstStyle/>
          <a:p>
            <a:pPr rtl="0"/>
            <a:fld id="{336616B6-223B-D342-8ABD-3E59DD8B7D58}" type="slidenum">
              <a:rPr/>
              <a:pPr rtl="0"/>
              <a:t>11</a:t>
            </a:fld>
            <a:endParaRPr lang="es" dirty="0"/>
          </a:p>
        </p:txBody>
      </p:sp>
    </p:spTree>
    <p:extLst>
      <p:ext uri="{BB962C8B-B14F-4D97-AF65-F5344CB8AC3E}">
        <p14:creationId xmlns:p14="http://schemas.microsoft.com/office/powerpoint/2010/main" val="22126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 sz="1200" b="0" i="0" u="none" strike="noStrike" kern="1200" baseline="0" dirty="0">
              <a:solidFill>
                <a:schemeClr val="tx1"/>
              </a:solidFill>
              <a:latin typeface="+mn-lt"/>
              <a:ea typeface="+mn-ea"/>
              <a:cs typeface="+mn-cs"/>
            </a:endParaRPr>
          </a:p>
          <a:p>
            <a:pPr marL="171450" indent="-171450" algn="l" rtl="0">
              <a:buFont typeface="Arial" panose="020B0604020202020204" pitchFamily="34" charset="0"/>
              <a:buChar char="•"/>
            </a:pPr>
            <a:r>
              <a:rPr lang="es" sz="1200" b="0" i="0" u="none" strike="noStrike" kern="1200" baseline="0">
                <a:solidFill>
                  <a:schemeClr val="tx1"/>
                </a:solidFill>
                <a:latin typeface="+mn-lt"/>
                <a:ea typeface="+mn-ea"/>
                <a:cs typeface="+mn-cs"/>
              </a:rPr>
              <a:t>Se debe hacer un examen físico integral, una ecografía intracraneal para examinar la estructura cerebral, una evaluación auditiva estándar en recién nacidos y pruebas de laboratorio para detectar el virus del Zika a todos los bebés nacidos de madres con evidencia de laboratorio de infección por el virus del Zika, aunque no tengan evidencias de anomalías al nacer.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s" dirty="0">
              <a:effectLst/>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 b="0" i="0" u="none" baseline="0">
                <a:effectLst/>
              </a:rPr>
              <a:t>Se ha identificado la microcefalia como característica de un patrón único de defectos de nacimiento, denominado síndrome congénito por el virus del Zika, en fetos y bebés de mujeres infectadas con zika durante el embarazo. https://www.cdc.gov/mmwr/volumes/65/wr/mm6533e2.htm?s_cid=mm6533e2_w</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s" baseline="0" dirty="0">
              <a:effectLst/>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 sz="1200" b="0" i="0" u="none" kern="1200" baseline="0">
                <a:solidFill>
                  <a:schemeClr val="tx1"/>
                </a:solidFill>
                <a:effectLst/>
                <a:latin typeface="+mn-lt"/>
                <a:ea typeface="+mn-ea"/>
                <a:cs typeface="+mn-cs"/>
              </a:rPr>
              <a:t>La infección por el virus del Zika durante el embarazo puede causar defectos de nacimiento tales como daños al cerebro, microcefalia y síndrome congénito del zika, un patrón de defectos de nacimiento que incluye anormalidades del cerebro, defectos oculares, pérdida de audición y defectos en las extremidades.</a:t>
            </a:r>
            <a:endParaRPr lang="es" baseline="0" dirty="0">
              <a:effectLst/>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s" dirty="0"/>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 sz="1200" b="0" i="0" u="none" kern="1200" baseline="0">
                <a:solidFill>
                  <a:schemeClr val="tx1"/>
                </a:solidFill>
                <a:effectLst/>
                <a:latin typeface="+mn-lt"/>
                <a:ea typeface="+mn-ea"/>
                <a:cs typeface="+mn-cs"/>
              </a:rPr>
              <a:t>Reconocer que el zika es la causa de ciertos defectos de nacimiento no significa que todas las mujeres embarazadas infectadas con el virus del Zika tendrán un bebé con un defecto de nacimiento. Significa que una infección con zika durante el embarazo aumenta las probabilidades de sufrir estos problemas.</a:t>
            </a:r>
            <a:endParaRPr lang="es" dirty="0"/>
          </a:p>
          <a:p>
            <a:pPr marL="171450" indent="-171450" algn="l" rtl="0">
              <a:buFont typeface="Arial" panose="020B0604020202020204" pitchFamily="34" charset="0"/>
              <a:buChar char="•"/>
            </a:pPr>
            <a:r>
              <a:rPr lang="es" b="0" i="0" u="none" baseline="0">
                <a:effectLst/>
              </a:rPr>
              <a:t>Aunque el virus del Zika es una causa de microcefalia y de otros daños cerebrales severos y se lo ha relacionado con estos otros problemas en bebés, aún hay mucho más que investigar. Los investigadores están recopilando datos para comprender mejor las consecuencias del virus del Zika en las madres y sus hijos.</a:t>
            </a:r>
          </a:p>
        </p:txBody>
      </p:sp>
      <p:sp>
        <p:nvSpPr>
          <p:cNvPr id="4" name="Slide Number Placeholder 3"/>
          <p:cNvSpPr>
            <a:spLocks noGrp="1"/>
          </p:cNvSpPr>
          <p:nvPr>
            <p:ph type="sldNum" sz="quarter" idx="10"/>
          </p:nvPr>
        </p:nvSpPr>
        <p:spPr/>
        <p:txBody>
          <a:bodyPr/>
          <a:lstStyle/>
          <a:p>
            <a:pPr rtl="0"/>
            <a:fld id="{336616B6-223B-D342-8ABD-3E59DD8B7D58}" type="slidenum">
              <a:rPr/>
              <a:pPr rtl="0"/>
              <a:t>12</a:t>
            </a:fld>
            <a:endParaRPr lang="es" dirty="0"/>
          </a:p>
        </p:txBody>
      </p:sp>
    </p:spTree>
    <p:extLst>
      <p:ext uri="{BB962C8B-B14F-4D97-AF65-F5344CB8AC3E}">
        <p14:creationId xmlns:p14="http://schemas.microsoft.com/office/powerpoint/2010/main" val="32294943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lgn="l" rtl="0">
              <a:buFont typeface="Arial" panose="020B0604020202020204" pitchFamily="34" charset="0"/>
              <a:buChar char="•"/>
            </a:pPr>
            <a:r>
              <a:rPr lang="es" sz="1200" b="0" i="0" u="none" kern="1200" baseline="0">
                <a:solidFill>
                  <a:schemeClr val="tx1"/>
                </a:solidFill>
                <a:effectLst/>
                <a:latin typeface="+mn-lt"/>
                <a:ea typeface="+mn-ea"/>
                <a:cs typeface="+mn-cs"/>
              </a:rPr>
              <a:t>Las mujeres embarazadas que viven en un área con riesgo de zika o que hayan viajado recientemente a un área con riesgo deben hablar con un médico u otro proveedor de atención médica acerca de su riesgo de infección por el virus del Zika, aun si no se sienten enfermas.</a:t>
            </a:r>
          </a:p>
          <a:p>
            <a:pPr marL="628650" lvl="1" indent="-171450" algn="l" rtl="0">
              <a:buFont typeface="Arial" panose="020B0604020202020204" pitchFamily="34" charset="0"/>
              <a:buChar char="•"/>
            </a:pPr>
            <a:r>
              <a:rPr lang="es" sz="1200" b="0" i="0" u="none" kern="1200" baseline="0">
                <a:solidFill>
                  <a:schemeClr val="tx1"/>
                </a:solidFill>
                <a:effectLst/>
                <a:latin typeface="+mn-lt"/>
                <a:ea typeface="+mn-ea"/>
                <a:cs typeface="+mn-cs"/>
              </a:rPr>
              <a:t>Las mujeres embarazadas también deben consultar a su médico u otro proveedor de atención médica si su pareja sexual vive en un área con riesgo de zika o viajó hace poco a un área con riesgo.</a:t>
            </a:r>
          </a:p>
          <a:p>
            <a:pPr marL="171450" lvl="0" indent="-171450" algn="l" rtl="0">
              <a:buFont typeface="Arial" panose="020B0604020202020204" pitchFamily="34" charset="0"/>
              <a:buChar char="•"/>
            </a:pPr>
            <a:r>
              <a:rPr lang="es" sz="1200" b="0" i="0" u="none" kern="1200" baseline="0">
                <a:solidFill>
                  <a:schemeClr val="tx1"/>
                </a:solidFill>
                <a:effectLst/>
                <a:latin typeface="+mn-lt"/>
                <a:ea typeface="+mn-ea"/>
                <a:cs typeface="+mn-cs"/>
              </a:rPr>
              <a:t>Las mujeres embarazadas deben ver a un médico u otro proveedor de atención médica si presentan fiebre, dolor de cabeza, sarpullido, dolor en las articulaciones, dolor muscular o conjuntivitis (ojos enrojecidos). Deben informar al médico u otro proveedor de atención médica dónde viven y adónde viajaron. </a:t>
            </a:r>
          </a:p>
          <a:p>
            <a:pPr marL="171450" lvl="0" indent="-171450" algn="l" rtl="0">
              <a:buFont typeface="Arial" panose="020B0604020202020204" pitchFamily="34" charset="0"/>
              <a:buChar char="•"/>
            </a:pPr>
            <a:r>
              <a:rPr lang="es" sz="1200" b="0" i="0" u="none" kern="1200" baseline="0">
                <a:solidFill>
                  <a:schemeClr val="tx1"/>
                </a:solidFill>
                <a:effectLst/>
                <a:latin typeface="+mn-lt"/>
                <a:ea typeface="+mn-ea"/>
                <a:cs typeface="+mn-cs"/>
              </a:rPr>
              <a:t>Se deben hacer análisis de detección de la infección del Zika a las mujeres embarazadas con posible exposición a un área con riesgo de zika que tenga un aviso para viajeros de los CDC sobre el virus del Zika, </a:t>
            </a:r>
            <a:r>
              <a:rPr lang="es" sz="1200" b="1" i="0" u="none" kern="1200" baseline="0">
                <a:solidFill>
                  <a:schemeClr val="tx1"/>
                </a:solidFill>
                <a:effectLst/>
                <a:latin typeface="+mn-lt"/>
                <a:ea typeface="+mn-ea"/>
                <a:cs typeface="+mn-cs"/>
              </a:rPr>
              <a:t>aun si no tienen síntomas.</a:t>
            </a:r>
            <a:r>
              <a:rPr lang="es" sz="1200" b="0" i="0" u="none" kern="1200" baseline="0">
                <a:solidFill>
                  <a:schemeClr val="tx1"/>
                </a:solidFill>
                <a:effectLst/>
                <a:latin typeface="+mn-lt"/>
                <a:ea typeface="+mn-ea"/>
                <a:cs typeface="+mn-cs"/>
              </a:rPr>
              <a:t> </a:t>
            </a:r>
          </a:p>
          <a:p>
            <a:endParaRPr lang="es" dirty="0"/>
          </a:p>
        </p:txBody>
      </p:sp>
      <p:sp>
        <p:nvSpPr>
          <p:cNvPr id="4" name="Slide Number Placeholder 3"/>
          <p:cNvSpPr>
            <a:spLocks noGrp="1"/>
          </p:cNvSpPr>
          <p:nvPr>
            <p:ph type="sldNum" sz="quarter" idx="10"/>
          </p:nvPr>
        </p:nvSpPr>
        <p:spPr/>
        <p:txBody>
          <a:bodyPr/>
          <a:lstStyle/>
          <a:p>
            <a:pPr rtl="0"/>
            <a:fld id="{336616B6-223B-D342-8ABD-3E59DD8B7D58}" type="slidenum">
              <a:rPr/>
              <a:pPr rtl="0"/>
              <a:t>13</a:t>
            </a:fld>
            <a:endParaRPr lang="es" dirty="0"/>
          </a:p>
        </p:txBody>
      </p:sp>
    </p:spTree>
    <p:extLst>
      <p:ext uri="{BB962C8B-B14F-4D97-AF65-F5344CB8AC3E}">
        <p14:creationId xmlns:p14="http://schemas.microsoft.com/office/powerpoint/2010/main" val="4967184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a:p>
        </p:txBody>
      </p:sp>
      <p:sp>
        <p:nvSpPr>
          <p:cNvPr id="4" name="Zástupný symbol pro číslo snímku 3"/>
          <p:cNvSpPr>
            <a:spLocks noGrp="1"/>
          </p:cNvSpPr>
          <p:nvPr>
            <p:ph type="sldNum" sz="quarter" idx="10"/>
          </p:nvPr>
        </p:nvSpPr>
        <p:spPr/>
        <p:txBody>
          <a:bodyPr/>
          <a:lstStyle/>
          <a:p>
            <a:fld id="{336616B6-223B-D342-8ABD-3E59DD8B7D58}" type="slidenum">
              <a:rPr lang="en-US" smtClean="0"/>
              <a:t>14</a:t>
            </a:fld>
            <a:endParaRPr lang="en-US" dirty="0"/>
          </a:p>
        </p:txBody>
      </p:sp>
    </p:spTree>
    <p:extLst>
      <p:ext uri="{BB962C8B-B14F-4D97-AF65-F5344CB8AC3E}">
        <p14:creationId xmlns:p14="http://schemas.microsoft.com/office/powerpoint/2010/main" val="3675335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 sz="1200" b="0" i="0" u="none" strike="noStrike" kern="1200" baseline="0" dirty="0">
              <a:solidFill>
                <a:schemeClr val="tx1"/>
              </a:solidFill>
              <a:latin typeface="+mn-lt"/>
              <a:ea typeface="+mn-ea"/>
              <a:cs typeface="+mn-cs"/>
            </a:endParaRPr>
          </a:p>
          <a:p>
            <a:pPr marL="171450" indent="-171450" algn="l" rtl="0">
              <a:buFont typeface="Arial" panose="020B0604020202020204" pitchFamily="34" charset="0"/>
              <a:buChar char="•"/>
            </a:pPr>
            <a:r>
              <a:rPr lang="es" sz="1200" b="0" i="0" u="none" strike="noStrike" kern="1200" baseline="0">
                <a:solidFill>
                  <a:schemeClr val="tx1"/>
                </a:solidFill>
                <a:latin typeface="+mn-lt"/>
                <a:ea typeface="+mn-ea"/>
                <a:cs typeface="+mn-cs"/>
              </a:rPr>
              <a:t>Varios países que han sufrido brotes de zika en el último tiempo informaron aumentos en la cantidad de pacientes con Síndrome de Guillain-Barré (SGB). </a:t>
            </a:r>
          </a:p>
          <a:p>
            <a:pPr marL="171450" indent="-171450" algn="l" rtl="0">
              <a:buFont typeface="Arial" panose="020B0604020202020204" pitchFamily="34" charset="0"/>
              <a:buChar char="•"/>
            </a:pPr>
            <a:r>
              <a:rPr lang="es" sz="1200" b="0" i="0" u="none" strike="noStrike" kern="1200" baseline="0">
                <a:solidFill>
                  <a:schemeClr val="tx1"/>
                </a:solidFill>
                <a:latin typeface="+mn-lt"/>
                <a:ea typeface="+mn-ea"/>
                <a:cs typeface="+mn-cs"/>
              </a:rPr>
              <a:t>Los síntomas del SGB incluyen debilidad en piernas y brazos, y en casos graves pueden afectar los músculos que controlan la respiración. </a:t>
            </a:r>
          </a:p>
          <a:p>
            <a:pPr marL="171450" indent="-171450" algn="l" rtl="0">
              <a:buFont typeface="Arial" panose="020B0604020202020204" pitchFamily="34" charset="0"/>
              <a:buChar char="•"/>
            </a:pPr>
            <a:r>
              <a:rPr lang="es" sz="1200" b="0" i="0" u="none" strike="noStrike" kern="1200" baseline="0">
                <a:solidFill>
                  <a:schemeClr val="tx1"/>
                </a:solidFill>
                <a:latin typeface="+mn-lt"/>
                <a:ea typeface="+mn-ea"/>
                <a:cs typeface="+mn-cs"/>
              </a:rPr>
              <a:t>Estos síntomas pueden durar unas pocas semanas o varios meses. Aunque la mayoría de las personas se recuperan completamente del SGB, algunas quedan con daño permanente. Muy pocas personas mueren a causa del SGB. </a:t>
            </a:r>
          </a:p>
          <a:p>
            <a:pPr marL="171450" indent="-171450" algn="l" rtl="0">
              <a:buFont typeface="Arial" panose="020B0604020202020204" pitchFamily="34" charset="0"/>
              <a:buChar char="•"/>
            </a:pPr>
            <a:r>
              <a:rPr lang="es" sz="1200" b="0" i="0" u="none" kern="1200" baseline="0">
                <a:solidFill>
                  <a:schemeClr val="tx1"/>
                </a:solidFill>
                <a:effectLst/>
                <a:latin typeface="+mn-lt"/>
                <a:ea typeface="+mn-ea"/>
                <a:cs typeface="+mn-cs"/>
              </a:rPr>
              <a:t>Los investigadores no comprenden completamente la causa del síndrome de Guillain-Barré. La mayoría de las personas con el síndrome de Guillain-Barré dijeron haber tenido una infección antes de presentar los síntomas del síndrome de Guillain-Barré. Los CDC continúan investigando la relación entre el SGB y el zika para obtener más información.</a:t>
            </a:r>
            <a:endParaRPr lang="es" sz="1200" b="0" i="0" u="none" strike="noStrike" kern="1200" baseline="0" dirty="0">
              <a:solidFill>
                <a:schemeClr val="tx1"/>
              </a:solidFill>
              <a:latin typeface="+mn-lt"/>
              <a:ea typeface="+mn-ea"/>
              <a:cs typeface="+mn-cs"/>
            </a:endParaRPr>
          </a:p>
          <a:p>
            <a:pPr marL="171450" indent="-171450" algn="l" rtl="0">
              <a:buFont typeface="Arial" panose="020B0604020202020204" pitchFamily="34" charset="0"/>
              <a:buChar char="•"/>
            </a:pPr>
            <a:endParaRPr lang="es" sz="1200" b="0" i="0" u="none" strike="noStrike" kern="1200" baseline="0" dirty="0">
              <a:solidFill>
                <a:schemeClr val="tx1"/>
              </a:solidFill>
              <a:latin typeface="+mn-lt"/>
              <a:ea typeface="+mn-ea"/>
              <a:cs typeface="+mn-cs"/>
            </a:endParaRPr>
          </a:p>
          <a:p>
            <a:endParaRPr lang="es" dirty="0"/>
          </a:p>
        </p:txBody>
      </p:sp>
      <p:sp>
        <p:nvSpPr>
          <p:cNvPr id="4" name="Slide Number Placeholder 3"/>
          <p:cNvSpPr>
            <a:spLocks noGrp="1"/>
          </p:cNvSpPr>
          <p:nvPr>
            <p:ph type="sldNum" sz="quarter" idx="10"/>
          </p:nvPr>
        </p:nvSpPr>
        <p:spPr/>
        <p:txBody>
          <a:bodyPr/>
          <a:lstStyle/>
          <a:p>
            <a:pPr rtl="0"/>
            <a:fld id="{336616B6-223B-D342-8ABD-3E59DD8B7D58}" type="slidenum">
              <a:rPr/>
              <a:pPr rtl="0"/>
              <a:t>15</a:t>
            </a:fld>
            <a:endParaRPr lang="es" dirty="0"/>
          </a:p>
        </p:txBody>
      </p:sp>
    </p:spTree>
    <p:extLst>
      <p:ext uri="{BB962C8B-B14F-4D97-AF65-F5344CB8AC3E}">
        <p14:creationId xmlns:p14="http://schemas.microsoft.com/office/powerpoint/2010/main" val="33680360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a:p>
        </p:txBody>
      </p:sp>
      <p:sp>
        <p:nvSpPr>
          <p:cNvPr id="4" name="Zástupný symbol pro číslo snímku 3"/>
          <p:cNvSpPr>
            <a:spLocks noGrp="1"/>
          </p:cNvSpPr>
          <p:nvPr>
            <p:ph type="sldNum" sz="quarter" idx="10"/>
          </p:nvPr>
        </p:nvSpPr>
        <p:spPr/>
        <p:txBody>
          <a:bodyPr/>
          <a:lstStyle/>
          <a:p>
            <a:fld id="{336616B6-223B-D342-8ABD-3E59DD8B7D58}" type="slidenum">
              <a:rPr lang="en-US" smtClean="0"/>
              <a:t>16</a:t>
            </a:fld>
            <a:endParaRPr lang="en-US" dirty="0"/>
          </a:p>
        </p:txBody>
      </p:sp>
    </p:spTree>
    <p:extLst>
      <p:ext uri="{BB962C8B-B14F-4D97-AF65-F5344CB8AC3E}">
        <p14:creationId xmlns:p14="http://schemas.microsoft.com/office/powerpoint/2010/main" val="3443522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s" sz="1200" b="0" i="0" u="none" kern="1200" baseline="0">
                <a:solidFill>
                  <a:schemeClr val="tx1"/>
                </a:solidFill>
                <a:latin typeface="+mn-lt"/>
                <a:ea typeface="+mn-ea"/>
                <a:cs typeface="+mn-cs"/>
              </a:rPr>
              <a:t> </a:t>
            </a:r>
            <a:r>
              <a:rPr lang="es" sz="1200" b="0" i="0" u="none" kern="1200" baseline="0">
                <a:solidFill>
                  <a:schemeClr val="tx1"/>
                </a:solidFill>
                <a:effectLst/>
                <a:latin typeface="+mn-lt"/>
                <a:ea typeface="+mn-ea"/>
                <a:cs typeface="+mn-cs"/>
              </a:rPr>
              <a:t>Un médico u otro proveedor de atención médica </a:t>
            </a:r>
            <a:r>
              <a:rPr lang="es" sz="1200" b="0" i="0" u="none" strike="noStrike" kern="1200" baseline="0">
                <a:solidFill>
                  <a:schemeClr val="tx1"/>
                </a:solidFill>
                <a:latin typeface="+mn-lt"/>
                <a:ea typeface="+mn-ea"/>
                <a:cs typeface="+mn-cs"/>
              </a:rPr>
              <a:t>le preguntará acerca de los viajes recientes que haya hecho, y los signos y síntomas que tenga. </a:t>
            </a:r>
            <a:endParaRPr lang="es" sz="1200" kern="1200" dirty="0">
              <a:solidFill>
                <a:schemeClr val="tx1"/>
              </a:solidFill>
              <a:effectLst/>
              <a:latin typeface="+mn-lt"/>
              <a:ea typeface="+mn-ea"/>
              <a:cs typeface="+mn-cs"/>
            </a:endParaRPr>
          </a:p>
          <a:p>
            <a:endParaRPr lang="es" sz="1200" b="0" i="0" u="none" strike="noStrike" kern="1200" baseline="0" dirty="0">
              <a:solidFill>
                <a:schemeClr val="tx1"/>
              </a:solidFill>
              <a:latin typeface="+mn-lt"/>
              <a:ea typeface="+mn-ea"/>
              <a:cs typeface="+mn-cs"/>
            </a:endParaRPr>
          </a:p>
          <a:p>
            <a:pPr algn="l" rtl="0"/>
            <a:r>
              <a:rPr lang="es" sz="1200" b="0" i="0" u="none" strike="noStrike" kern="1200" baseline="0">
                <a:solidFill>
                  <a:schemeClr val="tx1"/>
                </a:solidFill>
                <a:latin typeface="+mn-lt"/>
                <a:ea typeface="+mn-ea"/>
                <a:cs typeface="+mn-cs"/>
              </a:rPr>
              <a:t>No se recomiendan las pruebas en sangre, semen y orina para determinar las probabilidades de que alguien transmita el virus del Zika por vía sexual. Debido a que el virus del Zika puede permanecer en algunos líquidos (por ejemplo, el semen) por más tiempo que en la sangre, una persona podría arrojar un resultado negativo en la prueba de sangre, pero aún así transportar el zika en sus secreciones genitales. Por el momento no es posible hacer pruebas de detección del virus del Zika en semen y flujo vaginal fuera de entornos de investigación. No se recomienda la realización de las pruebas en hombres asintomáticos y mujeres que no están embarazadas.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s" dirty="0"/>
          </a:p>
          <a:p>
            <a:pPr marL="0" marR="0" lvl="0" indent="0" algn="l" defTabSz="457200" rtl="0" eaLnBrk="1" fontAlgn="auto" latinLnBrk="0" hangingPunct="1">
              <a:lnSpc>
                <a:spcPct val="100000"/>
              </a:lnSpc>
              <a:spcBef>
                <a:spcPts val="0"/>
              </a:spcBef>
              <a:spcAft>
                <a:spcPts val="0"/>
              </a:spcAft>
              <a:buClrTx/>
              <a:buSzTx/>
              <a:buFontTx/>
              <a:buNone/>
              <a:tabLst/>
              <a:defRPr/>
            </a:pPr>
            <a:r>
              <a:rPr lang="es" b="0" i="0" u="none" baseline="0"/>
              <a:t>En este sitio aparecen detalladas las directrices para hacer pruebas: http://www.cdc.gov/mmwr/volumes/65/wr/pdfs/mm6529e1.pdf</a:t>
            </a:r>
          </a:p>
          <a:p>
            <a:endParaRPr lang="es" dirty="0"/>
          </a:p>
        </p:txBody>
      </p:sp>
      <p:sp>
        <p:nvSpPr>
          <p:cNvPr id="4" name="Slide Number Placeholder 3"/>
          <p:cNvSpPr>
            <a:spLocks noGrp="1"/>
          </p:cNvSpPr>
          <p:nvPr>
            <p:ph type="sldNum" sz="quarter" idx="10"/>
          </p:nvPr>
        </p:nvSpPr>
        <p:spPr/>
        <p:txBody>
          <a:bodyPr/>
          <a:lstStyle/>
          <a:p>
            <a:pPr rtl="0"/>
            <a:fld id="{336616B6-223B-D342-8ABD-3E59DD8B7D58}" type="slidenum">
              <a:rPr/>
              <a:pPr rtl="0"/>
              <a:t>17</a:t>
            </a:fld>
            <a:endParaRPr lang="es" dirty="0"/>
          </a:p>
        </p:txBody>
      </p:sp>
    </p:spTree>
    <p:extLst>
      <p:ext uri="{BB962C8B-B14F-4D97-AF65-F5344CB8AC3E}">
        <p14:creationId xmlns:p14="http://schemas.microsoft.com/office/powerpoint/2010/main" val="7932716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 b="0" i="0" u="none" baseline="0" dirty="0"/>
              <a:t>A continuación podrá encontrar información detallada sobre las pruebas:</a:t>
            </a:r>
          </a:p>
          <a:p>
            <a:pPr marL="0" marR="0" lvl="0" indent="0" algn="l" defTabSz="457200" rtl="0" eaLnBrk="1" fontAlgn="auto" latinLnBrk="0" hangingPunct="1">
              <a:lnSpc>
                <a:spcPct val="100000"/>
              </a:lnSpc>
              <a:spcBef>
                <a:spcPts val="0"/>
              </a:spcBef>
              <a:spcAft>
                <a:spcPts val="0"/>
              </a:spcAft>
              <a:buClrTx/>
              <a:buSzTx/>
              <a:buFontTx/>
              <a:buNone/>
              <a:tabLst/>
              <a:defRPr/>
            </a:pPr>
            <a:r>
              <a:rPr lang="es" b="0" i="0" u="none" baseline="0"/>
              <a:t>https://</a:t>
            </a:r>
            <a:r>
              <a:rPr lang="es" b="0" i="0" u="none" baseline="0" smtClean="0"/>
              <a:t>espanol.cdc.gov/zika/hc-providers/testing-for-zika-virus.html</a:t>
            </a:r>
            <a:endParaRPr lang="es" b="0" i="0" u="none" baseline="0"/>
          </a:p>
          <a:p>
            <a:pPr marL="0" marR="0" lvl="0" indent="0" algn="l" defTabSz="457200" rtl="0" eaLnBrk="1" fontAlgn="auto" latinLnBrk="0" hangingPunct="1">
              <a:lnSpc>
                <a:spcPct val="100000"/>
              </a:lnSpc>
              <a:spcBef>
                <a:spcPts val="0"/>
              </a:spcBef>
              <a:spcAft>
                <a:spcPts val="0"/>
              </a:spcAft>
              <a:buClrTx/>
              <a:buSzTx/>
              <a:buFontTx/>
              <a:buNone/>
              <a:tabLst/>
              <a:defRPr/>
            </a:pPr>
            <a:endParaRPr lang="es" dirty="0"/>
          </a:p>
          <a:p>
            <a:pPr marL="0" marR="0" lvl="0" indent="0" algn="l" defTabSz="457200" rtl="0" eaLnBrk="1" fontAlgn="auto" latinLnBrk="0" hangingPunct="1">
              <a:lnSpc>
                <a:spcPct val="100000"/>
              </a:lnSpc>
              <a:spcBef>
                <a:spcPts val="0"/>
              </a:spcBef>
              <a:spcAft>
                <a:spcPts val="0"/>
              </a:spcAft>
              <a:buClrTx/>
              <a:buSzTx/>
              <a:buFontTx/>
              <a:buNone/>
              <a:tabLst/>
              <a:defRPr/>
            </a:pPr>
            <a:r>
              <a:rPr lang="es" b="0" i="0" u="none" baseline="0" dirty="0"/>
              <a:t>Puede encontrar las directrices actualizadas sobre las pruebas de detección en mujeres embarazadas aquí</a:t>
            </a:r>
          </a:p>
          <a:p>
            <a:pPr marL="0" marR="0" lvl="0" indent="0" algn="l" defTabSz="457200" rtl="0" eaLnBrk="1" fontAlgn="auto" latinLnBrk="0" hangingPunct="1">
              <a:lnSpc>
                <a:spcPct val="100000"/>
              </a:lnSpc>
              <a:spcBef>
                <a:spcPts val="0"/>
              </a:spcBef>
              <a:spcAft>
                <a:spcPts val="0"/>
              </a:spcAft>
              <a:buClrTx/>
              <a:buSzTx/>
              <a:buFontTx/>
              <a:buNone/>
              <a:tabLst/>
              <a:defRPr/>
            </a:pPr>
            <a:r>
              <a:rPr lang="es" b="0" i="0" u="none" baseline="0" dirty="0"/>
              <a:t>https://www.cdc.gov/mmwr/volumes/65/wr/mm6529e1.htm?s_cid=mm6529e1_e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s" dirty="0"/>
          </a:p>
          <a:p>
            <a:pPr marL="0" marR="0" lvl="0" indent="0" algn="l" defTabSz="457200" rtl="0" eaLnBrk="1" fontAlgn="auto" latinLnBrk="0" hangingPunct="1">
              <a:lnSpc>
                <a:spcPct val="100000"/>
              </a:lnSpc>
              <a:spcBef>
                <a:spcPts val="0"/>
              </a:spcBef>
              <a:spcAft>
                <a:spcPts val="0"/>
              </a:spcAft>
              <a:buClrTx/>
              <a:buSzTx/>
              <a:buFontTx/>
              <a:buNone/>
              <a:tabLst/>
              <a:defRPr/>
            </a:pPr>
            <a:r>
              <a:rPr lang="es" b="0" i="0" u="none" baseline="0" dirty="0"/>
              <a:t>Las mujeres embarazadas que viven en un área con zika con un aviso para viajeros sobre el zika están en riesgo de contraer el virus durante el embarazo. En consecuencia, se debe recomendar la realización de pruebas en la primera consulta de atención prenatal y una segunda prueba en el segundo trimestre.</a:t>
            </a:r>
          </a:p>
          <a:p>
            <a:endParaRPr lang="es" dirty="0"/>
          </a:p>
        </p:txBody>
      </p:sp>
      <p:sp>
        <p:nvSpPr>
          <p:cNvPr id="4" name="Slide Number Placeholder 3"/>
          <p:cNvSpPr>
            <a:spLocks noGrp="1"/>
          </p:cNvSpPr>
          <p:nvPr>
            <p:ph type="sldNum" sz="quarter" idx="10"/>
          </p:nvPr>
        </p:nvSpPr>
        <p:spPr/>
        <p:txBody>
          <a:bodyPr/>
          <a:lstStyle/>
          <a:p>
            <a:pPr rtl="0"/>
            <a:fld id="{336616B6-223B-D342-8ABD-3E59DD8B7D58}" type="slidenum">
              <a:rPr/>
              <a:pPr rtl="0"/>
              <a:t>18</a:t>
            </a:fld>
            <a:endParaRPr lang="es" dirty="0"/>
          </a:p>
        </p:txBody>
      </p:sp>
    </p:spTree>
    <p:extLst>
      <p:ext uri="{BB962C8B-B14F-4D97-AF65-F5344CB8AC3E}">
        <p14:creationId xmlns:p14="http://schemas.microsoft.com/office/powerpoint/2010/main" val="23515247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s" b="0" i="0" u="none" baseline="0"/>
              <a:t>Debido a que se desconoce el riesgo de infección por el virus del Zika en estas áreas con riesgo de zika pero sin avisos para viajeros, no se recomiendan las pruebas de rutina para las mujeres embarazadas que han viajado a estas áreas pero que no presentan síntomas. Sin embargo, se pueden ofrecer pruebas en cada caso en particular.</a:t>
            </a:r>
          </a:p>
        </p:txBody>
      </p:sp>
      <p:sp>
        <p:nvSpPr>
          <p:cNvPr id="4" name="Slide Number Placeholder 3"/>
          <p:cNvSpPr>
            <a:spLocks noGrp="1"/>
          </p:cNvSpPr>
          <p:nvPr>
            <p:ph type="sldNum" sz="quarter" idx="10"/>
          </p:nvPr>
        </p:nvSpPr>
        <p:spPr/>
        <p:txBody>
          <a:bodyPr/>
          <a:lstStyle/>
          <a:p>
            <a:pPr rtl="0"/>
            <a:fld id="{336616B6-223B-D342-8ABD-3E59DD8B7D58}" type="slidenum">
              <a:rPr/>
              <a:pPr rtl="0"/>
              <a:t>19</a:t>
            </a:fld>
            <a:endParaRPr lang="es" dirty="0"/>
          </a:p>
        </p:txBody>
      </p:sp>
    </p:spTree>
    <p:extLst>
      <p:ext uri="{BB962C8B-B14F-4D97-AF65-F5344CB8AC3E}">
        <p14:creationId xmlns:p14="http://schemas.microsoft.com/office/powerpoint/2010/main" val="1840015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s" b="0" i="0" u="none" baseline="0"/>
              <a:t>Esta presentación ofrece información sobre el brote actual de zika, su modo de transmisión, los síntomas, los riesgos asociados y la forma de prevenir la propagación de esta enfermedad. </a:t>
            </a:r>
            <a:endParaRPr lang="es" dirty="0"/>
          </a:p>
          <a:p>
            <a:endParaRPr lang="es" dirty="0"/>
          </a:p>
        </p:txBody>
      </p:sp>
      <p:sp>
        <p:nvSpPr>
          <p:cNvPr id="4" name="Slide Number Placeholder 3"/>
          <p:cNvSpPr>
            <a:spLocks noGrp="1"/>
          </p:cNvSpPr>
          <p:nvPr>
            <p:ph type="sldNum" sz="quarter" idx="10"/>
          </p:nvPr>
        </p:nvSpPr>
        <p:spPr/>
        <p:txBody>
          <a:bodyPr/>
          <a:lstStyle/>
          <a:p>
            <a:pPr rtl="0"/>
            <a:fld id="{336616B6-223B-D342-8ABD-3E59DD8B7D58}" type="slidenum">
              <a:rPr/>
              <a:pPr rtl="0"/>
              <a:t>2</a:t>
            </a:fld>
            <a:endParaRPr lang="es" dirty="0"/>
          </a:p>
        </p:txBody>
      </p:sp>
    </p:spTree>
    <p:extLst>
      <p:ext uri="{BB962C8B-B14F-4D97-AF65-F5344CB8AC3E}">
        <p14:creationId xmlns:p14="http://schemas.microsoft.com/office/powerpoint/2010/main" val="31003098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 sz="1200" b="0" i="0" u="none" strike="noStrike" kern="1200" baseline="0" dirty="0">
              <a:solidFill>
                <a:schemeClr val="tx1"/>
              </a:solidFill>
              <a:latin typeface="+mn-lt"/>
              <a:ea typeface="+mn-ea"/>
              <a:cs typeface="+mn-cs"/>
            </a:endParaRPr>
          </a:p>
          <a:p>
            <a:pPr algn="l" rtl="0"/>
            <a:r>
              <a:rPr lang="es" sz="1200" b="0" i="0" u="none" strike="noStrike" kern="1200" baseline="0">
                <a:solidFill>
                  <a:schemeClr val="tx1"/>
                </a:solidFill>
                <a:latin typeface="+mn-lt"/>
                <a:ea typeface="+mn-ea"/>
                <a:cs typeface="+mn-cs"/>
              </a:rPr>
              <a:t>Lo ideal es recolectar las muestras para realizar las pruebas del virus del Zika dentro de los primeros 2 días de nacidos los bebés; si la prueba se realiza más tarde, será difícil diferenciar si la infección es congénita, perinatal o postnatal. </a:t>
            </a:r>
          </a:p>
          <a:p>
            <a:pPr marL="628650" lvl="1" indent="-171450" algn="l" rtl="0">
              <a:buFont typeface="Arial" panose="020B0604020202020204" pitchFamily="34" charset="0"/>
              <a:buChar char="•"/>
            </a:pPr>
            <a:endParaRPr lang="e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rtl="0"/>
            <a:fld id="{336616B6-223B-D342-8ABD-3E59DD8B7D58}" type="slidenum">
              <a:rPr/>
              <a:pPr rtl="0"/>
              <a:t>20</a:t>
            </a:fld>
            <a:endParaRPr lang="es" dirty="0"/>
          </a:p>
        </p:txBody>
      </p:sp>
    </p:spTree>
    <p:extLst>
      <p:ext uri="{BB962C8B-B14F-4D97-AF65-F5344CB8AC3E}">
        <p14:creationId xmlns:p14="http://schemas.microsoft.com/office/powerpoint/2010/main" val="15381591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 dirty="0"/>
          </a:p>
        </p:txBody>
      </p:sp>
      <p:sp>
        <p:nvSpPr>
          <p:cNvPr id="4" name="Slide Number Placeholder 3"/>
          <p:cNvSpPr>
            <a:spLocks noGrp="1"/>
          </p:cNvSpPr>
          <p:nvPr>
            <p:ph type="sldNum" sz="quarter" idx="10"/>
          </p:nvPr>
        </p:nvSpPr>
        <p:spPr/>
        <p:txBody>
          <a:bodyPr/>
          <a:lstStyle/>
          <a:p>
            <a:pPr rtl="0"/>
            <a:fld id="{336616B6-223B-D342-8ABD-3E59DD8B7D58}" type="slidenum">
              <a:rPr/>
              <a:pPr rtl="0"/>
              <a:t>21</a:t>
            </a:fld>
            <a:endParaRPr lang="es" dirty="0"/>
          </a:p>
        </p:txBody>
      </p:sp>
    </p:spTree>
    <p:extLst>
      <p:ext uri="{BB962C8B-B14F-4D97-AF65-F5344CB8AC3E}">
        <p14:creationId xmlns:p14="http://schemas.microsoft.com/office/powerpoint/2010/main" val="17264661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lgn="l" rtl="0">
              <a:buFont typeface="Arial" panose="020B0604020202020204" pitchFamily="34" charset="0"/>
              <a:buChar char="•"/>
            </a:pPr>
            <a:r>
              <a:rPr lang="es" sz="1200" b="0" i="0" u="none" kern="1200" baseline="0">
                <a:solidFill>
                  <a:schemeClr val="tx1"/>
                </a:solidFill>
                <a:effectLst/>
                <a:latin typeface="+mn-lt"/>
                <a:ea typeface="+mn-ea"/>
                <a:cs typeface="+mn-cs"/>
              </a:rPr>
              <a:t>No existe un medicamento específico para tratar el zika </a:t>
            </a:r>
          </a:p>
          <a:p>
            <a:pPr marL="171450" lvl="0" indent="-171450" algn="l" rtl="0">
              <a:buFont typeface="Arial" panose="020B0604020202020204" pitchFamily="34" charset="0"/>
              <a:buChar char="•"/>
            </a:pPr>
            <a:r>
              <a:rPr lang="es" sz="1200" b="0" i="0" u="none" kern="1200" baseline="0">
                <a:solidFill>
                  <a:schemeClr val="tx1"/>
                </a:solidFill>
                <a:effectLst/>
                <a:latin typeface="+mn-lt"/>
                <a:ea typeface="+mn-ea"/>
                <a:cs typeface="+mn-cs"/>
              </a:rPr>
              <a:t>Tratar los síntomas</a:t>
            </a:r>
          </a:p>
          <a:p>
            <a:pPr marL="171450" lvl="0" indent="-171450" algn="l" rtl="0">
              <a:buFont typeface="Arial" panose="020B0604020202020204" pitchFamily="34" charset="0"/>
              <a:buChar char="•"/>
            </a:pPr>
            <a:r>
              <a:rPr lang="es" sz="1200" b="0" i="0" u="none" kern="1200" baseline="0">
                <a:solidFill>
                  <a:schemeClr val="tx1"/>
                </a:solidFill>
                <a:effectLst/>
                <a:latin typeface="+mn-lt"/>
                <a:ea typeface="+mn-ea"/>
                <a:cs typeface="+mn-cs"/>
              </a:rPr>
              <a:t>No tomar aspirina ni otros medicamentos antinflamatorios no esteroideos (AINE) hasta que se descarte el dengue y así reducir el riesgo de hemorragia.</a:t>
            </a:r>
          </a:p>
          <a:p>
            <a:pPr marL="171450" lvl="0" indent="-171450" algn="l" rtl="0">
              <a:buFont typeface="Arial" panose="020B0604020202020204" pitchFamily="34" charset="0"/>
              <a:buChar char="•"/>
            </a:pPr>
            <a:r>
              <a:rPr lang="es" sz="1200" b="0" i="0" u="none" kern="1200" baseline="0">
                <a:solidFill>
                  <a:schemeClr val="tx1"/>
                </a:solidFill>
                <a:effectLst/>
                <a:latin typeface="+mn-lt"/>
                <a:ea typeface="+mn-ea"/>
                <a:cs typeface="+mn-cs"/>
              </a:rPr>
              <a:t>Si está tomando medicamentos para otra afección, hable con su proveedor de atención médica antes de tomar otros medicamentos.</a:t>
            </a:r>
          </a:p>
          <a:p>
            <a:endParaRPr lang="es" dirty="0"/>
          </a:p>
        </p:txBody>
      </p:sp>
      <p:sp>
        <p:nvSpPr>
          <p:cNvPr id="4" name="Slide Number Placeholder 3"/>
          <p:cNvSpPr>
            <a:spLocks noGrp="1"/>
          </p:cNvSpPr>
          <p:nvPr>
            <p:ph type="sldNum" sz="quarter" idx="10"/>
          </p:nvPr>
        </p:nvSpPr>
        <p:spPr/>
        <p:txBody>
          <a:bodyPr/>
          <a:lstStyle/>
          <a:p>
            <a:pPr rtl="0"/>
            <a:fld id="{336616B6-223B-D342-8ABD-3E59DD8B7D58}" type="slidenum">
              <a:rPr/>
              <a:pPr rtl="0"/>
              <a:t>22</a:t>
            </a:fld>
            <a:endParaRPr lang="es" dirty="0"/>
          </a:p>
        </p:txBody>
      </p:sp>
    </p:spTree>
    <p:extLst>
      <p:ext uri="{BB962C8B-B14F-4D97-AF65-F5344CB8AC3E}">
        <p14:creationId xmlns:p14="http://schemas.microsoft.com/office/powerpoint/2010/main" val="2808817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gn="l" rtl="0">
              <a:buFont typeface="Arial" panose="020B0604020202020204" pitchFamily="34" charset="0"/>
              <a:buNone/>
            </a:pPr>
            <a:r>
              <a:rPr lang="es" sz="1200" b="0" i="0" u="none" kern="1200" baseline="0" dirty="0">
                <a:solidFill>
                  <a:schemeClr val="tx1"/>
                </a:solidFill>
                <a:effectLst/>
                <a:latin typeface="+mn-lt"/>
                <a:ea typeface="+mn-ea"/>
                <a:cs typeface="+mn-cs"/>
              </a:rPr>
              <a:t>Para ayudar a prevenir que se enfermen otras personas, siga estrictamente las medidas de prevención de picaduras de mosquitos </a:t>
            </a:r>
            <a:r>
              <a:rPr lang="es" sz="1200" b="0" i="0" u="none" kern="1200" baseline="0" dirty="0">
                <a:solidFill>
                  <a:srgbClr val="FF0000"/>
                </a:solidFill>
                <a:effectLst/>
                <a:latin typeface="+mn-lt"/>
                <a:ea typeface="+mn-ea"/>
                <a:cs typeface="+mn-cs"/>
              </a:rPr>
              <a:t>durante la primera semana de la enfermedad. </a:t>
            </a:r>
          </a:p>
          <a:p>
            <a:pPr marL="457200" lvl="1" indent="0" algn="l" rtl="0">
              <a:buFont typeface="Arial" panose="020B0604020202020204" pitchFamily="34" charset="0"/>
              <a:buNone/>
            </a:pPr>
            <a:endParaRPr lang="e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rtl="0"/>
            <a:fld id="{336616B6-223B-D342-8ABD-3E59DD8B7D58}" type="slidenum">
              <a:rPr/>
              <a:pPr rtl="0"/>
              <a:t>23</a:t>
            </a:fld>
            <a:endParaRPr lang="es" dirty="0"/>
          </a:p>
        </p:txBody>
      </p:sp>
    </p:spTree>
    <p:extLst>
      <p:ext uri="{BB962C8B-B14F-4D97-AF65-F5344CB8AC3E}">
        <p14:creationId xmlns:p14="http://schemas.microsoft.com/office/powerpoint/2010/main" val="23717299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a:p>
        </p:txBody>
      </p:sp>
      <p:sp>
        <p:nvSpPr>
          <p:cNvPr id="4" name="Zástupný symbol pro číslo snímku 3"/>
          <p:cNvSpPr>
            <a:spLocks noGrp="1"/>
          </p:cNvSpPr>
          <p:nvPr>
            <p:ph type="sldNum" sz="quarter" idx="10"/>
          </p:nvPr>
        </p:nvSpPr>
        <p:spPr/>
        <p:txBody>
          <a:bodyPr/>
          <a:lstStyle/>
          <a:p>
            <a:fld id="{336616B6-223B-D342-8ABD-3E59DD8B7D58}" type="slidenum">
              <a:rPr lang="en-US" smtClean="0"/>
              <a:t>24</a:t>
            </a:fld>
            <a:endParaRPr lang="en-US" dirty="0"/>
          </a:p>
        </p:txBody>
      </p:sp>
    </p:spTree>
    <p:extLst>
      <p:ext uri="{BB962C8B-B14F-4D97-AF65-F5344CB8AC3E}">
        <p14:creationId xmlns:p14="http://schemas.microsoft.com/office/powerpoint/2010/main" val="14130304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rtl="0">
              <a:buFont typeface="Arial" panose="020B0604020202020204" pitchFamily="34" charset="0"/>
              <a:buChar char="•"/>
            </a:pPr>
            <a:r>
              <a:rPr lang="es" b="0" i="0" u="none" baseline="0"/>
              <a:t>El zika es una enfermedad de notificación obligatoria a nivel nacional. Se les pide a los departamentos de salud estatales y territoriales que reporten los casos confirmados en laboratorio a los CDC a través de ArboNET, el sistema nacional de vigilancia de enfermedades arbovirales. Los proveedores de atención médica deben reportar los casos a su departamento de salud local, estatal o territorial, según las leyes o regulaciones para enfermedades de notificación obligatoria de su jurisdicción. </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 b="0" i="0" u="none" baseline="0"/>
              <a:t>Los CDC mantienen una </a:t>
            </a:r>
            <a:r>
              <a:rPr lang="es" b="0" i="0" u="none" baseline="0">
                <a:hlinkClick r:id="rId3"/>
              </a:rPr>
              <a:t>vigilancia intensificada de las mujeres </a:t>
            </a:r>
            <a:r>
              <a:rPr lang="es" b="0" i="0" u="none" baseline="0"/>
              <a:t>con alguna evidencia de laboratorio de posible infección por el virus del Zika, con o sin síntomas durante el embarazo y de sus bebés durante el primer año de vida.</a:t>
            </a:r>
          </a:p>
          <a:p>
            <a:pPr marL="171450" indent="-171450" algn="l" rtl="0">
              <a:buFont typeface="Arial" panose="020B0604020202020204" pitchFamily="34" charset="0"/>
              <a:buChar char="•"/>
            </a:pPr>
            <a:r>
              <a:rPr lang="es" b="0" i="0" u="none" baseline="0"/>
              <a:t> Los CDC monitorean y reportan los casos de zika, así como las áreas donde se propaga esta enfermedad, lo que permite elevar nuestros conocimientos sobre cómo y dónde se está propagando el zika. </a:t>
            </a:r>
          </a:p>
          <a:p>
            <a:endParaRPr lang="es" dirty="0"/>
          </a:p>
        </p:txBody>
      </p:sp>
      <p:sp>
        <p:nvSpPr>
          <p:cNvPr id="4" name="Slide Number Placeholder 3"/>
          <p:cNvSpPr>
            <a:spLocks noGrp="1"/>
          </p:cNvSpPr>
          <p:nvPr>
            <p:ph type="sldNum" sz="quarter" idx="10"/>
          </p:nvPr>
        </p:nvSpPr>
        <p:spPr/>
        <p:txBody>
          <a:bodyPr/>
          <a:lstStyle/>
          <a:p>
            <a:pPr rtl="0"/>
            <a:fld id="{336616B6-223B-D342-8ABD-3E59DD8B7D58}" type="slidenum">
              <a:rPr/>
              <a:pPr rtl="0"/>
              <a:t>25</a:t>
            </a:fld>
            <a:endParaRPr lang="es" dirty="0"/>
          </a:p>
        </p:txBody>
      </p:sp>
    </p:spTree>
    <p:extLst>
      <p:ext uri="{BB962C8B-B14F-4D97-AF65-F5344CB8AC3E}">
        <p14:creationId xmlns:p14="http://schemas.microsoft.com/office/powerpoint/2010/main" val="21479245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s" sz="1200" b="0" i="0" u="none" strike="noStrike" kern="1200" baseline="0">
                <a:solidFill>
                  <a:schemeClr val="tx1"/>
                </a:solidFill>
                <a:latin typeface="+mn-lt"/>
                <a:ea typeface="+mn-ea"/>
                <a:cs typeface="+mn-cs"/>
              </a:rPr>
              <a:t>Para obtener más información sobre el impacto de la infección por zika en las mujeres embarazadas, sus fetos y bebés, los CDC llevan a cabo una vigilancia intensificada de todas aquellas mujeres con evidencia de posible infección por el virus del Zika durante el embarazo. </a:t>
            </a:r>
          </a:p>
          <a:p>
            <a:pPr marL="171450" indent="-171450" algn="l" rtl="0">
              <a:buFont typeface="Arial" panose="020B0604020202020204" pitchFamily="34" charset="0"/>
              <a:buChar char="•"/>
            </a:pPr>
            <a:r>
              <a:rPr lang="es" sz="1200" b="0" i="0" u="none" strike="noStrike" kern="1200" baseline="0">
                <a:solidFill>
                  <a:schemeClr val="tx1"/>
                </a:solidFill>
                <a:latin typeface="+mn-lt"/>
                <a:ea typeface="+mn-ea"/>
                <a:cs typeface="+mn-cs"/>
              </a:rPr>
              <a:t>Los CDC establecieron el Registro de Casos de Zika en el Embarazo en los EE. UU., en colaboración con los departamentos de salud estatal, tribal, local y territorial. </a:t>
            </a:r>
          </a:p>
          <a:p>
            <a:pPr marL="171450" indent="-171450" algn="l" rtl="0">
              <a:buFont typeface="Arial" panose="020B0604020202020204" pitchFamily="34" charset="0"/>
              <a:buChar char="•"/>
            </a:pPr>
            <a:r>
              <a:rPr lang="es" sz="1200" b="0" i="0" u="none" strike="noStrike" kern="1200" baseline="0">
                <a:solidFill>
                  <a:schemeClr val="tx1"/>
                </a:solidFill>
                <a:latin typeface="+mn-lt"/>
                <a:ea typeface="+mn-ea"/>
                <a:cs typeface="+mn-cs"/>
              </a:rPr>
              <a:t>Los CDC también elaboraron un sistema similar en Puerto Rico, conocido como Sistema de vigilancia activa del zika en el embarazo. </a:t>
            </a:r>
          </a:p>
          <a:p>
            <a:pPr marL="171450" indent="-171450" algn="l" rtl="0">
              <a:buFont typeface="Arial" panose="020B0604020202020204" pitchFamily="34" charset="0"/>
              <a:buChar char="•"/>
            </a:pPr>
            <a:r>
              <a:rPr lang="es" sz="1200" b="0" i="0" u="none" strike="noStrike" kern="1200" baseline="0">
                <a:solidFill>
                  <a:schemeClr val="tx1"/>
                </a:solidFill>
                <a:latin typeface="+mn-lt"/>
                <a:ea typeface="+mn-ea"/>
                <a:cs typeface="+mn-cs"/>
              </a:rPr>
              <a:t>Los CDC ofrecieron su ayuda para llevar adelante una vigilancia intensificada de las mujeres embarazadas con zika en Colombia.</a:t>
            </a:r>
          </a:p>
          <a:p>
            <a:pPr marL="171450" indent="-171450" algn="l" rtl="0">
              <a:buFont typeface="Arial" panose="020B0604020202020204" pitchFamily="34" charset="0"/>
              <a:buChar char="•"/>
            </a:pPr>
            <a:r>
              <a:rPr lang="es" sz="1200" b="0" i="0" u="none" strike="noStrike" kern="1200" baseline="0">
                <a:solidFill>
                  <a:schemeClr val="tx1"/>
                </a:solidFill>
                <a:latin typeface="+mn-lt"/>
                <a:ea typeface="+mn-ea"/>
                <a:cs typeface="+mn-cs"/>
              </a:rPr>
              <a:t>Los datos obtenidos se utilizarán para actualizar las recomendaciones para el cuidado clínico, planificar los servicios para las mujeres embarazadas y familias afectadas por el zika, y mejorar la prevención de la infección durante el embarazo. </a:t>
            </a:r>
          </a:p>
          <a:p>
            <a:pPr marL="171450" indent="-171450" algn="l" rtl="0">
              <a:buFont typeface="Arial" panose="020B0604020202020204" pitchFamily="34" charset="0"/>
              <a:buChar char="•"/>
            </a:pPr>
            <a:endParaRPr lang="es" sz="1200" b="0" i="0" u="none" strike="noStrike" kern="1200" baseline="0" dirty="0">
              <a:solidFill>
                <a:schemeClr val="tx1"/>
              </a:solidFill>
              <a:latin typeface="+mn-lt"/>
              <a:ea typeface="+mn-ea"/>
              <a:cs typeface="+mn-cs"/>
            </a:endParaRPr>
          </a:p>
        </p:txBody>
      </p:sp>
    </p:spTree>
    <p:extLst>
      <p:ext uri="{BB962C8B-B14F-4D97-AF65-F5344CB8AC3E}">
        <p14:creationId xmlns:p14="http://schemas.microsoft.com/office/powerpoint/2010/main" val="36093219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s" sz="1200" b="0" i="0" u="none" kern="1200" baseline="0">
                <a:solidFill>
                  <a:schemeClr val="tx1"/>
                </a:solidFill>
                <a:effectLst/>
                <a:latin typeface="+mn-lt"/>
                <a:ea typeface="+mn-ea"/>
                <a:cs typeface="+mn-cs"/>
              </a:rPr>
              <a:t>Los CDC han creado el Registro de Casos de Zika en el Embarazo en los EE. UU. y trabajan en conjunto con los departamentos de salud estatales, tribales, locales y territoriales para obtener información acerca de las consecuencias en los embarazos y en los bebés, entre mujeres embarazadas y sus bebés mediante evidencia de laboratorio de la infección por el virus del Zika.  </a:t>
            </a:r>
          </a:p>
          <a:p>
            <a:pPr marL="171450" indent="-171450" algn="l" rtl="0">
              <a:buFont typeface="Arial" panose="020B0604020202020204" pitchFamily="34" charset="0"/>
              <a:buChar char="•"/>
            </a:pPr>
            <a:r>
              <a:rPr lang="es" b="0" i="0" u="none" baseline="0"/>
              <a:t>Los CDC reportan los datos de los embarazos a partir de estos dos sistemas de vigilancia. Las cifras reportadas reflejan la cantidad de mujeres embarazadas en los Estados Unidos, incluyendo los territorios de EE. UU., con alguna evidencia de laboratorio de presunta infección por el virus del Zika, con o sin síntomas o complicaciones en el embarazo.</a:t>
            </a:r>
            <a:endParaRPr lang="es" dirty="0"/>
          </a:p>
          <a:p>
            <a:endParaRPr lang="es" dirty="0"/>
          </a:p>
        </p:txBody>
      </p:sp>
      <p:sp>
        <p:nvSpPr>
          <p:cNvPr id="4" name="Slide Number Placeholder 3"/>
          <p:cNvSpPr>
            <a:spLocks noGrp="1"/>
          </p:cNvSpPr>
          <p:nvPr>
            <p:ph type="sldNum" sz="quarter" idx="10"/>
          </p:nvPr>
        </p:nvSpPr>
        <p:spPr/>
        <p:txBody>
          <a:bodyPr/>
          <a:lstStyle/>
          <a:p>
            <a:pPr rtl="0"/>
            <a:fld id="{336616B6-223B-D342-8ABD-3E59DD8B7D58}" type="slidenum">
              <a:rPr/>
              <a:pPr rtl="0"/>
              <a:t>27</a:t>
            </a:fld>
            <a:endParaRPr lang="es" dirty="0"/>
          </a:p>
        </p:txBody>
      </p:sp>
    </p:spTree>
    <p:extLst>
      <p:ext uri="{BB962C8B-B14F-4D97-AF65-F5344CB8AC3E}">
        <p14:creationId xmlns:p14="http://schemas.microsoft.com/office/powerpoint/2010/main" val="13798430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a:p>
        </p:txBody>
      </p:sp>
      <p:sp>
        <p:nvSpPr>
          <p:cNvPr id="4" name="Zástupný symbol pro číslo snímku 3"/>
          <p:cNvSpPr>
            <a:spLocks noGrp="1"/>
          </p:cNvSpPr>
          <p:nvPr>
            <p:ph type="sldNum" sz="quarter" idx="10"/>
          </p:nvPr>
        </p:nvSpPr>
        <p:spPr/>
        <p:txBody>
          <a:bodyPr/>
          <a:lstStyle/>
          <a:p>
            <a:fld id="{336616B6-223B-D342-8ABD-3E59DD8B7D58}" type="slidenum">
              <a:rPr lang="en-US" smtClean="0"/>
              <a:t>28</a:t>
            </a:fld>
            <a:endParaRPr lang="en-US" dirty="0"/>
          </a:p>
        </p:txBody>
      </p:sp>
    </p:spTree>
    <p:extLst>
      <p:ext uri="{BB962C8B-B14F-4D97-AF65-F5344CB8AC3E}">
        <p14:creationId xmlns:p14="http://schemas.microsoft.com/office/powerpoint/2010/main" val="29869964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 sz="1200" b="0" i="0" u="none" strike="noStrike" kern="1200" baseline="0" dirty="0">
              <a:solidFill>
                <a:schemeClr val="tx1"/>
              </a:solidFill>
              <a:latin typeface="+mn-lt"/>
              <a:ea typeface="+mn-ea"/>
              <a:cs typeface="+mn-cs"/>
            </a:endParaRPr>
          </a:p>
          <a:p>
            <a:pPr marL="171450" indent="-171450" algn="l" rtl="0">
              <a:buFont typeface="Arial" panose="020B0604020202020204" pitchFamily="34" charset="0"/>
              <a:buChar char="•"/>
            </a:pPr>
            <a:r>
              <a:rPr lang="es" sz="1200" b="0" i="0" u="none" strike="noStrike" kern="1200" baseline="0">
                <a:solidFill>
                  <a:schemeClr val="tx1"/>
                </a:solidFill>
                <a:latin typeface="+mn-lt"/>
                <a:ea typeface="+mn-ea"/>
                <a:cs typeface="+mn-cs"/>
              </a:rPr>
              <a:t>El virus del Zika se transmite principalmente a través de la picadura de un mosquito de la especie</a:t>
            </a:r>
            <a:r>
              <a:rPr lang="es" sz="1200" b="0" i="1" u="none" strike="noStrike" kern="1200" baseline="0">
                <a:solidFill>
                  <a:schemeClr val="tx1"/>
                </a:solidFill>
                <a:latin typeface="+mn-lt"/>
                <a:ea typeface="+mn-ea"/>
                <a:cs typeface="+mn-cs"/>
              </a:rPr>
              <a:t> Aedes aegypti</a:t>
            </a:r>
            <a:r>
              <a:rPr lang="es" sz="1200" b="0" i="0" u="none" strike="noStrike" kern="1200" baseline="0">
                <a:solidFill>
                  <a:schemeClr val="tx1"/>
                </a:solidFill>
                <a:latin typeface="+mn-lt"/>
                <a:ea typeface="+mn-ea"/>
                <a:cs typeface="+mn-cs"/>
              </a:rPr>
              <a:t> o </a:t>
            </a:r>
            <a:r>
              <a:rPr lang="es" sz="1200" b="0" i="1" u="none" strike="noStrike" kern="1200" baseline="0">
                <a:solidFill>
                  <a:schemeClr val="tx1"/>
                </a:solidFill>
                <a:latin typeface="+mn-lt"/>
                <a:ea typeface="+mn-ea"/>
                <a:cs typeface="+mn-cs"/>
              </a:rPr>
              <a:t>Aedes albopictus</a:t>
            </a:r>
            <a:r>
              <a:rPr lang="es" sz="1200" b="0" i="0" u="none" strike="noStrike" kern="1200" baseline="0">
                <a:solidFill>
                  <a:schemeClr val="tx1"/>
                </a:solidFill>
                <a:latin typeface="+mn-lt"/>
                <a:ea typeface="+mn-ea"/>
                <a:cs typeface="+mn-cs"/>
              </a:rPr>
              <a:t>. </a:t>
            </a:r>
          </a:p>
          <a:p>
            <a:pPr marL="171450" indent="-171450" algn="l" rtl="0">
              <a:buFont typeface="Arial" panose="020B0604020202020204" pitchFamily="34" charset="0"/>
              <a:buChar char="•"/>
            </a:pPr>
            <a:r>
              <a:rPr lang="es" sz="1200" b="0" i="0" u="none" strike="noStrike" kern="1200" baseline="0">
                <a:solidFill>
                  <a:schemeClr val="tx1"/>
                </a:solidFill>
                <a:latin typeface="+mn-lt"/>
                <a:ea typeface="+mn-ea"/>
                <a:cs typeface="+mn-cs"/>
              </a:rPr>
              <a:t> Los moquitos </a:t>
            </a:r>
            <a:r>
              <a:rPr lang="es" sz="1200" b="0" i="1" u="none" strike="noStrike" kern="1200" baseline="0">
                <a:solidFill>
                  <a:schemeClr val="tx1"/>
                </a:solidFill>
                <a:latin typeface="+mn-lt"/>
                <a:ea typeface="+mn-ea"/>
                <a:cs typeface="+mn-cs"/>
              </a:rPr>
              <a:t>Aedes aegypti</a:t>
            </a:r>
            <a:r>
              <a:rPr lang="es" sz="1200" b="0" i="0" u="none" strike="noStrike" kern="1200" baseline="0">
                <a:solidFill>
                  <a:schemeClr val="tx1"/>
                </a:solidFill>
                <a:latin typeface="+mn-lt"/>
                <a:ea typeface="+mn-ea"/>
                <a:cs typeface="+mn-cs"/>
              </a:rPr>
              <a:t> viven en climas tropicales, subtropicales y en algunos climas templados. Esta especie es el vector primario del zika, dengue, chikunguña y otras enfermedades arbovirales. Como los mosquitos </a:t>
            </a:r>
            <a:r>
              <a:rPr lang="es" sz="1200" b="0" i="1" u="none" strike="noStrike" kern="1200" baseline="0">
                <a:solidFill>
                  <a:schemeClr val="tx1"/>
                </a:solidFill>
                <a:latin typeface="+mn-lt"/>
                <a:ea typeface="+mn-ea"/>
                <a:cs typeface="+mn-cs"/>
              </a:rPr>
              <a:t>Aedes aegypti</a:t>
            </a:r>
            <a:r>
              <a:rPr lang="es" sz="1200" b="0" i="0" u="none" strike="noStrike" kern="1200" baseline="0">
                <a:solidFill>
                  <a:schemeClr val="tx1"/>
                </a:solidFill>
                <a:latin typeface="+mn-lt"/>
                <a:ea typeface="+mn-ea"/>
                <a:cs typeface="+mn-cs"/>
              </a:rPr>
              <a:t> viven cerca de las personas y prefieren alimentarse de sangre humana, se consideran altamente eficientes en la transmisión de estas enfermedades. </a:t>
            </a:r>
          </a:p>
          <a:p>
            <a:pPr marL="171450" indent="-171450" algn="l" rtl="0">
              <a:buFont typeface="Arial" panose="020B0604020202020204" pitchFamily="34" charset="0"/>
              <a:buChar char="•"/>
            </a:pPr>
            <a:r>
              <a:rPr lang="es" sz="1200" b="0" i="0" u="none" strike="noStrike" kern="1200" baseline="0">
                <a:solidFill>
                  <a:schemeClr val="tx1"/>
                </a:solidFill>
                <a:latin typeface="+mn-lt"/>
                <a:ea typeface="+mn-ea"/>
                <a:cs typeface="+mn-cs"/>
              </a:rPr>
              <a:t>Para producir huevos, el mosquito hembra pica a las personas para alimentarse de su sangre. Cuando se alimenta, el mosquito perfora la piel de la persona (como una aguja) y le inyecta saliva. </a:t>
            </a:r>
          </a:p>
          <a:p>
            <a:pPr marL="171450" indent="-171450" algn="l" rtl="0">
              <a:buFont typeface="Arial" panose="020B0604020202020204" pitchFamily="34" charset="0"/>
              <a:buChar char="•"/>
            </a:pPr>
            <a:endParaRPr lang="es" sz="1200" b="0" i="0" u="none" strike="noStrike" kern="1200" baseline="0" dirty="0">
              <a:solidFill>
                <a:schemeClr val="tx1"/>
              </a:solidFill>
              <a:latin typeface="+mn-lt"/>
              <a:ea typeface="+mn-ea"/>
              <a:cs typeface="+mn-cs"/>
            </a:endParaRPr>
          </a:p>
          <a:p>
            <a:endParaRPr lang="es" dirty="0"/>
          </a:p>
        </p:txBody>
      </p:sp>
      <p:sp>
        <p:nvSpPr>
          <p:cNvPr id="4" name="Slide Number Placeholder 3"/>
          <p:cNvSpPr>
            <a:spLocks noGrp="1"/>
          </p:cNvSpPr>
          <p:nvPr>
            <p:ph type="sldNum" sz="quarter" idx="10"/>
          </p:nvPr>
        </p:nvSpPr>
        <p:spPr/>
        <p:txBody>
          <a:bodyPr/>
          <a:lstStyle/>
          <a:p>
            <a:pPr rtl="0"/>
            <a:fld id="{336616B6-223B-D342-8ABD-3E59DD8B7D58}" type="slidenum">
              <a:rPr/>
              <a:pPr rtl="0"/>
              <a:t>29</a:t>
            </a:fld>
            <a:endParaRPr lang="es" dirty="0"/>
          </a:p>
        </p:txBody>
      </p:sp>
    </p:spTree>
    <p:extLst>
      <p:ext uri="{BB962C8B-B14F-4D97-AF65-F5344CB8AC3E}">
        <p14:creationId xmlns:p14="http://schemas.microsoft.com/office/powerpoint/2010/main" val="3115623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rtl="0">
              <a:buFont typeface="Arial" panose="020B0604020202020204" pitchFamily="34" charset="0"/>
              <a:buChar char="•"/>
            </a:pPr>
            <a:r>
              <a:rPr lang="es" b="0" i="0" u="none" baseline="0"/>
              <a:t>Principalmente a través de la picadura de un mosquito </a:t>
            </a:r>
            <a:r>
              <a:rPr lang="es" b="0" i="1" u="none" baseline="0"/>
              <a:t>Aedes</a:t>
            </a:r>
            <a:r>
              <a:rPr lang="es" b="0" i="0" u="none" baseline="0"/>
              <a:t> </a:t>
            </a:r>
            <a:r>
              <a:rPr lang="es" b="0" i="1" u="none" baseline="0"/>
              <a:t>aegypti </a:t>
            </a:r>
            <a:r>
              <a:rPr lang="es" b="0" i="0" u="none" baseline="0"/>
              <a:t>o </a:t>
            </a:r>
            <a:r>
              <a:rPr lang="es" b="0" i="1" u="none" baseline="0"/>
              <a:t>Aedes albopictus infectado.</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 b="0" i="0" u="none" baseline="0"/>
              <a:t>Muchas personas no presentan síntomas o solo tienen síntomas leves.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 b="0" i="0" u="none" baseline="0"/>
              <a:t>La infección puede provocar microcefalia y otros daños cerebrales severos durante el embarazo.</a:t>
            </a:r>
          </a:p>
          <a:p>
            <a:endParaRPr lang="e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rtl="0"/>
            <a:fld id="{336616B6-223B-D342-8ABD-3E59DD8B7D58}" type="slidenum">
              <a:rPr/>
              <a:pPr rtl="0"/>
              <a:t>3</a:t>
            </a:fld>
            <a:endParaRPr lang="es" dirty="0"/>
          </a:p>
        </p:txBody>
      </p:sp>
    </p:spTree>
    <p:extLst>
      <p:ext uri="{BB962C8B-B14F-4D97-AF65-F5344CB8AC3E}">
        <p14:creationId xmlns:p14="http://schemas.microsoft.com/office/powerpoint/2010/main" val="8176119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lgn="l" rtl="0">
              <a:buFont typeface="Arial" panose="020B0604020202020204" pitchFamily="34" charset="0"/>
              <a:buChar char="•"/>
            </a:pPr>
            <a:r>
              <a:rPr lang="es" sz="1200" b="1" i="0" u="none" kern="1200" baseline="0">
                <a:solidFill>
                  <a:schemeClr val="tx1"/>
                </a:solidFill>
                <a:effectLst/>
                <a:latin typeface="+mn-lt"/>
                <a:ea typeface="+mn-ea"/>
                <a:cs typeface="+mn-cs"/>
              </a:rPr>
              <a:t>Una vez a la semana</a:t>
            </a:r>
            <a:r>
              <a:rPr lang="es" sz="1200" b="0" i="0" u="none" kern="1200" baseline="0">
                <a:solidFill>
                  <a:schemeClr val="tx1"/>
                </a:solidFill>
                <a:effectLst/>
                <a:latin typeface="+mn-lt"/>
                <a:ea typeface="+mn-ea"/>
                <a:cs typeface="+mn-cs"/>
              </a:rPr>
              <a:t>, vacíe, cepille, voltee, cubra o deseche todos los artículos donde se pueda acumular el agua como neumáticos, baldes, macetas, juguetes, piscinas, comederos de pájaros, platillos de macetas o recipientes de basura. Los mosquitos depositan sus huevos cerca del agua. </a:t>
            </a:r>
          </a:p>
          <a:p>
            <a:pPr marL="628650" lvl="1" indent="-171450" algn="l" rtl="0">
              <a:buFont typeface="Calibri" panose="020F0502020204030204" pitchFamily="34" charset="0"/>
              <a:buChar char="»"/>
            </a:pPr>
            <a:r>
              <a:rPr lang="es" sz="1200" b="0" i="0" u="none" kern="1200" baseline="0">
                <a:solidFill>
                  <a:schemeClr val="tx1"/>
                </a:solidFill>
                <a:effectLst/>
                <a:latin typeface="+mn-lt"/>
                <a:ea typeface="+mn-ea"/>
                <a:cs typeface="+mn-cs"/>
              </a:rPr>
              <a:t>Tape bien las cisternas así como los envases para almacenar agua como baldes y barriles pluviales para que los mosquitos no puedan entrar para depositar sus huevos.</a:t>
            </a:r>
          </a:p>
          <a:p>
            <a:pPr marL="628650" lvl="1" indent="-171450" algn="l" rtl="0">
              <a:buFont typeface="Calibri" panose="020F0502020204030204" pitchFamily="34" charset="0"/>
              <a:buChar char="»"/>
            </a:pPr>
            <a:r>
              <a:rPr lang="es" sz="1200" b="0" i="0" u="none" kern="1200" baseline="0">
                <a:solidFill>
                  <a:schemeClr val="tx1"/>
                </a:solidFill>
                <a:effectLst/>
                <a:latin typeface="+mn-lt"/>
                <a:ea typeface="+mn-ea"/>
                <a:cs typeface="+mn-cs"/>
              </a:rPr>
              <a:t>En el caso de contenedores sin tapa, use tela metálica a través de la cual un mosquito adulto no pueda pasar.</a:t>
            </a:r>
          </a:p>
          <a:p>
            <a:pPr marL="628650" lvl="1" indent="-171450" algn="l" rtl="0">
              <a:buFont typeface="Calibri" panose="020F0502020204030204" pitchFamily="34" charset="0"/>
              <a:buChar char="»"/>
            </a:pPr>
            <a:r>
              <a:rPr lang="es" sz="1200" b="0" i="0" u="none" kern="1200" baseline="0">
                <a:solidFill>
                  <a:schemeClr val="tx1"/>
                </a:solidFill>
                <a:effectLst/>
                <a:latin typeface="+mn-lt"/>
                <a:ea typeface="+mn-ea"/>
                <a:cs typeface="+mn-cs"/>
              </a:rPr>
              <a:t>Use larvicidas para matar las larvas que habitan en recipientes de agua que no se utilizarán para beber y que no se puedan cubrir ni desechar. </a:t>
            </a:r>
          </a:p>
          <a:p>
            <a:pPr marL="171450" marR="0" lvl="0" indent="-171450" algn="l" defTabSz="457200" rtl="0" eaLnBrk="1" fontAlgn="auto" latinLnBrk="0" hangingPunct="1">
              <a:lnSpc>
                <a:spcPct val="100000"/>
              </a:lnSpc>
              <a:spcBef>
                <a:spcPts val="0"/>
              </a:spcBef>
              <a:spcAft>
                <a:spcPts val="0"/>
              </a:spcAft>
              <a:buClrTx/>
              <a:buSzTx/>
              <a:buFont typeface="Calibri" panose="020F0502020204030204" pitchFamily="34" charset="0"/>
              <a:buChar char="»"/>
              <a:tabLst/>
              <a:defRPr/>
            </a:pPr>
            <a:r>
              <a:rPr lang="es" sz="1200" b="1" i="0" u="none" kern="1200" baseline="0">
                <a:solidFill>
                  <a:schemeClr val="tx1"/>
                </a:solidFill>
                <a:effectLst/>
                <a:latin typeface="+mn-lt"/>
                <a:ea typeface="+mn-ea"/>
                <a:cs typeface="+mn-cs"/>
              </a:rPr>
              <a:t>Si tiene un pozo séptico</a:t>
            </a:r>
            <a:r>
              <a:rPr lang="es" sz="1200" b="0" i="0" u="none" kern="1200" baseline="0">
                <a:solidFill>
                  <a:schemeClr val="tx1"/>
                </a:solidFill>
                <a:effectLst/>
                <a:latin typeface="+mn-lt"/>
                <a:ea typeface="+mn-ea"/>
                <a:cs typeface="+mn-cs"/>
              </a:rPr>
              <a:t>, repare todas las grietas o roturas. Cubra las tuberías de agua y ventilación. Use malla de alambre con orificios que sean más pequeños que un mosquito adulto.</a:t>
            </a:r>
            <a:endParaRPr lang="es" dirty="0"/>
          </a:p>
          <a:p>
            <a:pPr marL="171450" lvl="0" indent="-171450" algn="l" rtl="0">
              <a:buFont typeface="Calibri" panose="020F0502020204030204" pitchFamily="34" charset="0"/>
              <a:buChar char="»"/>
            </a:pPr>
            <a:r>
              <a:rPr lang="es" sz="1200" b="1" i="0" u="none" kern="1200" baseline="0">
                <a:solidFill>
                  <a:schemeClr val="tx1"/>
                </a:solidFill>
                <a:effectLst/>
                <a:latin typeface="+mn-lt"/>
                <a:ea typeface="+mn-ea"/>
                <a:cs typeface="+mn-cs"/>
              </a:rPr>
              <a:t>Utilice un spray insecticida para exteriores</a:t>
            </a:r>
            <a:r>
              <a:rPr lang="es" sz="1200" b="0" i="0" u="none" kern="1200" baseline="0">
                <a:solidFill>
                  <a:schemeClr val="tx1"/>
                </a:solidFill>
                <a:effectLst/>
                <a:latin typeface="+mn-lt"/>
                <a:ea typeface="+mn-ea"/>
                <a:cs typeface="+mn-cs"/>
              </a:rPr>
              <a:t> para eliminar los mosquitos en las áreas donde habitan. Los mosquitos normalmente descansan en áreas oscuras y húmedas como debajo de muebles de patio y en garajes cerrados o abiertos.</a:t>
            </a:r>
          </a:p>
        </p:txBody>
      </p:sp>
      <p:sp>
        <p:nvSpPr>
          <p:cNvPr id="4" name="Slide Number Placeholder 3"/>
          <p:cNvSpPr>
            <a:spLocks noGrp="1"/>
          </p:cNvSpPr>
          <p:nvPr>
            <p:ph type="sldNum" sz="quarter" idx="10"/>
          </p:nvPr>
        </p:nvSpPr>
        <p:spPr/>
        <p:txBody>
          <a:bodyPr/>
          <a:lstStyle/>
          <a:p>
            <a:pPr rtl="0"/>
            <a:fld id="{336616B6-223B-D342-8ABD-3E59DD8B7D58}" type="slidenum">
              <a:rPr/>
              <a:pPr rtl="0"/>
              <a:t>30</a:t>
            </a:fld>
            <a:endParaRPr lang="es" dirty="0"/>
          </a:p>
        </p:txBody>
      </p:sp>
    </p:spTree>
    <p:extLst>
      <p:ext uri="{BB962C8B-B14F-4D97-AF65-F5344CB8AC3E}">
        <p14:creationId xmlns:p14="http://schemas.microsoft.com/office/powerpoint/2010/main" val="7587655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lgn="l" rtl="0">
              <a:buFont typeface="Arial" panose="020B0604020202020204" pitchFamily="34" charset="0"/>
              <a:buChar char="•"/>
            </a:pPr>
            <a:r>
              <a:rPr lang="es" sz="1200" b="1" i="0" u="none" kern="1200" baseline="0">
                <a:solidFill>
                  <a:schemeClr val="tx1"/>
                </a:solidFill>
                <a:effectLst/>
                <a:latin typeface="+mn-lt"/>
                <a:ea typeface="+mn-ea"/>
                <a:cs typeface="+mn-cs"/>
              </a:rPr>
              <a:t>Instale o repare y use mallas en puertas y ventanas.</a:t>
            </a:r>
            <a:r>
              <a:rPr lang="es" sz="1200" b="0" i="0" u="none" kern="1200" baseline="0">
                <a:solidFill>
                  <a:schemeClr val="tx1"/>
                </a:solidFill>
                <a:effectLst/>
                <a:latin typeface="+mn-lt"/>
                <a:ea typeface="+mn-ea"/>
                <a:cs typeface="+mn-cs"/>
              </a:rPr>
              <a:t> No use accesorios para evitar que las puertas se cierren.</a:t>
            </a:r>
          </a:p>
          <a:p>
            <a:pPr marL="171450" lvl="0" indent="-171450" algn="l" rtl="0">
              <a:buFont typeface="Arial" panose="020B0604020202020204" pitchFamily="34" charset="0"/>
              <a:buChar char="•"/>
            </a:pPr>
            <a:r>
              <a:rPr lang="es" sz="1200" b="1" i="0" u="none" kern="1200" baseline="0">
                <a:solidFill>
                  <a:schemeClr val="tx1"/>
                </a:solidFill>
                <a:effectLst/>
                <a:latin typeface="+mn-lt"/>
                <a:ea typeface="+mn-ea"/>
                <a:cs typeface="+mn-cs"/>
              </a:rPr>
              <a:t>Utilice aire acondicionado</a:t>
            </a:r>
            <a:r>
              <a:rPr lang="es" sz="1200" b="0" i="0" u="none" kern="1200" baseline="0">
                <a:solidFill>
                  <a:schemeClr val="tx1"/>
                </a:solidFill>
                <a:effectLst/>
                <a:latin typeface="+mn-lt"/>
                <a:ea typeface="+mn-ea"/>
                <a:cs typeface="+mn-cs"/>
              </a:rPr>
              <a:t> siempre que sea posible. </a:t>
            </a:r>
          </a:p>
          <a:p>
            <a:pPr marL="171450" lvl="0" indent="-171450" algn="l" rtl="0">
              <a:buFont typeface="Arial" panose="020B0604020202020204" pitchFamily="34" charset="0"/>
              <a:buChar char="•"/>
            </a:pPr>
            <a:r>
              <a:rPr lang="es" sz="1200" b="1" i="0" u="none" kern="1200" baseline="0">
                <a:solidFill>
                  <a:schemeClr val="tx1"/>
                </a:solidFill>
                <a:effectLst/>
                <a:latin typeface="+mn-lt"/>
                <a:ea typeface="+mn-ea"/>
                <a:cs typeface="+mn-cs"/>
              </a:rPr>
              <a:t>Una vez a la semana</a:t>
            </a:r>
            <a:r>
              <a:rPr lang="es" sz="1200" b="0" i="0" u="none" kern="1200" baseline="0">
                <a:solidFill>
                  <a:schemeClr val="tx1"/>
                </a:solidFill>
                <a:effectLst/>
                <a:latin typeface="+mn-lt"/>
                <a:ea typeface="+mn-ea"/>
                <a:cs typeface="+mn-cs"/>
              </a:rPr>
              <a:t>, vacíe y cepille, voltee, cubra o deseche todos los artículos donde se deposite el agua como floreros y platillos para macetas. Los mosquitos depositan sus huevos cerca del agua.</a:t>
            </a:r>
          </a:p>
          <a:p>
            <a:pPr marL="171450" lvl="0" indent="-171450" algn="l" rtl="0">
              <a:buFont typeface="Arial" panose="020B0604020202020204" pitchFamily="34" charset="0"/>
              <a:buChar char="•"/>
            </a:pPr>
            <a:r>
              <a:rPr lang="es" sz="1200" b="1" i="0" u="none" kern="1200" baseline="0">
                <a:solidFill>
                  <a:schemeClr val="tx1"/>
                </a:solidFill>
                <a:effectLst/>
                <a:latin typeface="+mn-lt"/>
                <a:ea typeface="+mn-ea"/>
                <a:cs typeface="+mn-cs"/>
              </a:rPr>
              <a:t>Elimine los mosquitos dentro de su casa</a:t>
            </a:r>
            <a:r>
              <a:rPr lang="es" sz="1200" b="0" i="0" u="none" kern="1200" baseline="0">
                <a:solidFill>
                  <a:schemeClr val="tx1"/>
                </a:solidFill>
                <a:effectLst/>
                <a:latin typeface="+mn-lt"/>
                <a:ea typeface="+mn-ea"/>
                <a:cs typeface="+mn-cs"/>
              </a:rPr>
              <a:t>. Utilice un nebulizador o un spray insecticida para interiores para eliminar los mosquitos y tratar las áreas donde habitan. El efecto de estos productos es inmediato pero es posible que se tengan que aplicar de nuevo. Siga las instrucciones de la etiqueta del producto siempre que use insecticidas. Con solo utilizar insecticidas no será suficiente para mantener su casa libre de mosquitos.</a:t>
            </a:r>
          </a:p>
          <a:p>
            <a:pPr marL="628650" lvl="1" indent="-171450" algn="l" rtl="0">
              <a:buFont typeface="Calibri" panose="020F0502020204030204" pitchFamily="34" charset="0"/>
              <a:buChar char="»"/>
            </a:pPr>
            <a:r>
              <a:rPr lang="es" sz="1200" b="0" i="0" u="none" kern="1200" baseline="0">
                <a:solidFill>
                  <a:schemeClr val="tx1"/>
                </a:solidFill>
                <a:effectLst/>
                <a:latin typeface="+mn-lt"/>
                <a:ea typeface="+mn-ea"/>
                <a:cs typeface="+mn-cs"/>
              </a:rPr>
              <a:t>Los mosquitos suelen descansar en lugares oscuros y húmedos, como debajo del fregadero, dentro de clósets, debajo de muebles o en el cuarto de lavado.  </a:t>
            </a:r>
          </a:p>
        </p:txBody>
      </p:sp>
      <p:sp>
        <p:nvSpPr>
          <p:cNvPr id="4" name="Slide Number Placeholder 3"/>
          <p:cNvSpPr>
            <a:spLocks noGrp="1"/>
          </p:cNvSpPr>
          <p:nvPr>
            <p:ph type="sldNum" sz="quarter" idx="10"/>
          </p:nvPr>
        </p:nvSpPr>
        <p:spPr/>
        <p:txBody>
          <a:bodyPr/>
          <a:lstStyle/>
          <a:p>
            <a:pPr rtl="0"/>
            <a:fld id="{336616B6-223B-D342-8ABD-3E59DD8B7D58}" type="slidenum">
              <a:rPr/>
              <a:pPr rtl="0"/>
              <a:t>31</a:t>
            </a:fld>
            <a:endParaRPr lang="es" dirty="0"/>
          </a:p>
        </p:txBody>
      </p:sp>
    </p:spTree>
    <p:extLst>
      <p:ext uri="{BB962C8B-B14F-4D97-AF65-F5344CB8AC3E}">
        <p14:creationId xmlns:p14="http://schemas.microsoft.com/office/powerpoint/2010/main" val="21787735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 sz="1200" b="0" i="0" u="none" strike="noStrike" kern="1200" baseline="0" dirty="0">
              <a:solidFill>
                <a:schemeClr val="tx1"/>
              </a:solidFill>
              <a:latin typeface="+mn-lt"/>
              <a:ea typeface="+mn-ea"/>
              <a:cs typeface="+mn-cs"/>
            </a:endParaRPr>
          </a:p>
          <a:p>
            <a:pPr marL="171450" indent="-171450" algn="l" rtl="0">
              <a:buFont typeface="Arial" panose="020B0604020202020204" pitchFamily="34" charset="0"/>
              <a:buChar char="•"/>
            </a:pPr>
            <a:r>
              <a:rPr lang="es" sz="1200" b="0" i="0" u="none" strike="noStrike" kern="1200" baseline="0">
                <a:solidFill>
                  <a:schemeClr val="tx1"/>
                </a:solidFill>
                <a:latin typeface="+mn-lt"/>
                <a:ea typeface="+mn-ea"/>
                <a:cs typeface="+mn-cs"/>
              </a:rPr>
              <a:t>Al seleccionar repelentes registrados en la EPA puede estar seguro de que esa agencia ha evaluado la eficacia del producto. </a:t>
            </a:r>
          </a:p>
          <a:p>
            <a:pPr marL="171450" indent="-171450" algn="l" rtl="0">
              <a:buFont typeface="Arial" panose="020B0604020202020204" pitchFamily="34" charset="0"/>
              <a:buChar char="•"/>
            </a:pPr>
            <a:r>
              <a:rPr lang="es" sz="1200" b="0" i="0" u="none" strike="noStrike" kern="1200" baseline="0">
                <a:solidFill>
                  <a:schemeClr val="tx1"/>
                </a:solidFill>
                <a:latin typeface="+mn-lt"/>
                <a:ea typeface="+mn-ea"/>
                <a:cs typeface="+mn-cs"/>
              </a:rPr>
              <a:t> Los repelentes de insectos registrados en la EPA ahuyentan los mosquitos que diseminan el zika y otros virus como el dengue, la chikunguña y el virus del Nilo Occidental. </a:t>
            </a:r>
          </a:p>
          <a:p>
            <a:pPr marL="171450" indent="-171450" algn="l" rtl="0">
              <a:buFont typeface="Arial" panose="020B0604020202020204" pitchFamily="34" charset="0"/>
              <a:buChar char="•"/>
            </a:pPr>
            <a:r>
              <a:rPr lang="es" sz="1200" b="0" i="0" u="none" strike="noStrike" kern="1200" baseline="0">
                <a:solidFill>
                  <a:schemeClr val="tx1"/>
                </a:solidFill>
                <a:latin typeface="+mn-lt"/>
                <a:ea typeface="+mn-ea"/>
                <a:cs typeface="+mn-cs"/>
              </a:rPr>
              <a:t> Se ha demostrado que los repelentes de insectos autorizados por la EPA son eficaces y seguros, incluso en embarazadas y mujeres que están lactando, si se utilizan siguiendo las indicaciones. </a:t>
            </a:r>
          </a:p>
          <a:p>
            <a:pPr marL="171450" indent="-171450" algn="l" rtl="0">
              <a:buFont typeface="Arial" panose="020B0604020202020204" pitchFamily="34" charset="0"/>
              <a:buChar char="•"/>
            </a:pPr>
            <a:endParaRPr lang="es" dirty="0"/>
          </a:p>
        </p:txBody>
      </p:sp>
      <p:sp>
        <p:nvSpPr>
          <p:cNvPr id="4" name="Slide Number Placeholder 3"/>
          <p:cNvSpPr>
            <a:spLocks noGrp="1"/>
          </p:cNvSpPr>
          <p:nvPr>
            <p:ph type="sldNum" sz="quarter" idx="10"/>
          </p:nvPr>
        </p:nvSpPr>
        <p:spPr/>
        <p:txBody>
          <a:bodyPr/>
          <a:lstStyle/>
          <a:p>
            <a:pPr rtl="0"/>
            <a:fld id="{336616B6-223B-D342-8ABD-3E59DD8B7D58}" type="slidenum">
              <a:rPr/>
              <a:pPr rtl="0"/>
              <a:t>32</a:t>
            </a:fld>
            <a:endParaRPr lang="es" dirty="0"/>
          </a:p>
        </p:txBody>
      </p:sp>
    </p:spTree>
    <p:extLst>
      <p:ext uri="{BB962C8B-B14F-4D97-AF65-F5344CB8AC3E}">
        <p14:creationId xmlns:p14="http://schemas.microsoft.com/office/powerpoint/2010/main" val="28040921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lgn="l" rtl="0">
              <a:buFont typeface="Arial" panose="020B0604020202020204" pitchFamily="34" charset="0"/>
              <a:buChar char="•"/>
            </a:pPr>
            <a:r>
              <a:rPr lang="es" sz="1200" b="0" i="0" u="none" kern="1200" baseline="0">
                <a:solidFill>
                  <a:schemeClr val="tx1"/>
                </a:solidFill>
                <a:effectLst/>
                <a:latin typeface="+mn-lt"/>
                <a:ea typeface="+mn-ea"/>
                <a:cs typeface="+mn-cs"/>
              </a:rPr>
              <a:t>La Agencia de Protección Ambiental (EPA) ha revisado estudios científicos sobre el uso de ropa tratada con permetrina. Según la revisión de la EPA, no hay evidencia de efectos en el aparato reproductor de la madre o en el desarrollo del hijo después de una exposición a la permetrina. </a:t>
            </a:r>
            <a:endParaRPr lang="es" sz="1200" kern="1200" dirty="0">
              <a:solidFill>
                <a:schemeClr val="tx1"/>
              </a:solidFill>
              <a:effectLst/>
              <a:latin typeface="+mn-lt"/>
              <a:ea typeface="+mn-ea"/>
              <a:cs typeface="+mn-cs"/>
            </a:endParaRPr>
          </a:p>
          <a:p>
            <a:pPr marL="171450" lvl="0" indent="-171450" algn="l" rtl="0">
              <a:buFont typeface="Arial" panose="020B0604020202020204" pitchFamily="34" charset="0"/>
              <a:buChar char="•"/>
            </a:pPr>
            <a:r>
              <a:rPr lang="es" sz="1200" b="0" i="0" u="none" kern="1200" baseline="0">
                <a:solidFill>
                  <a:schemeClr val="tx1"/>
                </a:solidFill>
                <a:effectLst/>
                <a:latin typeface="+mn-lt"/>
                <a:ea typeface="+mn-ea"/>
                <a:cs typeface="+mn-cs"/>
              </a:rPr>
              <a:t>La ropa tratada permanece protegida luego de múltiples lavados. Vea la información del producto para saber cuánto durará la protección.</a:t>
            </a:r>
          </a:p>
          <a:p>
            <a:pPr marL="171450" lvl="0" indent="-171450" algn="l" rtl="0">
              <a:buFont typeface="Arial" panose="020B0604020202020204" pitchFamily="34" charset="0"/>
              <a:buChar char="•"/>
            </a:pPr>
            <a:r>
              <a:rPr lang="es" sz="1200" b="0" i="0" u="none" kern="1200" baseline="0">
                <a:solidFill>
                  <a:schemeClr val="tx1"/>
                </a:solidFill>
                <a:effectLst/>
                <a:latin typeface="+mn-lt"/>
                <a:ea typeface="+mn-ea"/>
                <a:cs typeface="+mn-cs"/>
              </a:rPr>
              <a:t>Si usted hará el tratamiento personalmente, siga las instrucciones del producto cuidadosamente.</a:t>
            </a:r>
          </a:p>
          <a:p>
            <a:pPr marL="171450" lvl="0" indent="-171450" algn="l" rtl="0">
              <a:buFont typeface="Arial" panose="020B0604020202020204" pitchFamily="34" charset="0"/>
              <a:buChar char="•"/>
            </a:pPr>
            <a:r>
              <a:rPr lang="es" sz="1200" b="1" i="0" u="none" kern="1200" baseline="0">
                <a:solidFill>
                  <a:schemeClr val="tx1"/>
                </a:solidFill>
                <a:effectLst/>
                <a:latin typeface="+mn-lt"/>
                <a:ea typeface="+mn-ea"/>
                <a:cs typeface="+mn-cs"/>
              </a:rPr>
              <a:t>NO</a:t>
            </a:r>
            <a:r>
              <a:rPr lang="es" sz="1200" b="0" i="0" u="none" kern="1200" baseline="0">
                <a:solidFill>
                  <a:schemeClr val="tx1"/>
                </a:solidFill>
                <a:effectLst/>
                <a:latin typeface="+mn-lt"/>
                <a:ea typeface="+mn-ea"/>
                <a:cs typeface="+mn-cs"/>
              </a:rPr>
              <a:t> utilice productos con permetrina directamente sobre la piel. Estos productos son para tratar la ropa.</a:t>
            </a:r>
          </a:p>
          <a:p>
            <a:pPr marL="0" lvl="0" indent="0" algn="l" rtl="0">
              <a:buFont typeface="Arial" panose="020B0604020202020204" pitchFamily="34" charset="0"/>
              <a:buNone/>
            </a:pPr>
            <a:endParaRPr lang="e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rtl="0"/>
            <a:fld id="{336616B6-223B-D342-8ABD-3E59DD8B7D58}" type="slidenum">
              <a:rPr/>
              <a:pPr rtl="0"/>
              <a:t>33</a:t>
            </a:fld>
            <a:endParaRPr lang="es" dirty="0"/>
          </a:p>
        </p:txBody>
      </p:sp>
    </p:spTree>
    <p:extLst>
      <p:ext uri="{BB962C8B-B14F-4D97-AF65-F5344CB8AC3E}">
        <p14:creationId xmlns:p14="http://schemas.microsoft.com/office/powerpoint/2010/main" val="42157941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 dirty="0"/>
          </a:p>
        </p:txBody>
      </p:sp>
      <p:sp>
        <p:nvSpPr>
          <p:cNvPr id="4" name="Slide Number Placeholder 3"/>
          <p:cNvSpPr>
            <a:spLocks noGrp="1"/>
          </p:cNvSpPr>
          <p:nvPr>
            <p:ph type="sldNum" sz="quarter" idx="10"/>
          </p:nvPr>
        </p:nvSpPr>
        <p:spPr/>
        <p:txBody>
          <a:bodyPr/>
          <a:lstStyle/>
          <a:p>
            <a:pPr rtl="0"/>
            <a:fld id="{336616B6-223B-D342-8ABD-3E59DD8B7D58}" type="slidenum">
              <a:rPr/>
              <a:pPr rtl="0"/>
              <a:t>34</a:t>
            </a:fld>
            <a:endParaRPr lang="es" dirty="0"/>
          </a:p>
        </p:txBody>
      </p:sp>
    </p:spTree>
    <p:extLst>
      <p:ext uri="{BB962C8B-B14F-4D97-AF65-F5344CB8AC3E}">
        <p14:creationId xmlns:p14="http://schemas.microsoft.com/office/powerpoint/2010/main" val="5376964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a:p>
        </p:txBody>
      </p:sp>
      <p:sp>
        <p:nvSpPr>
          <p:cNvPr id="4" name="Zástupný symbol pro číslo snímku 3"/>
          <p:cNvSpPr>
            <a:spLocks noGrp="1"/>
          </p:cNvSpPr>
          <p:nvPr>
            <p:ph type="sldNum" sz="quarter" idx="10"/>
          </p:nvPr>
        </p:nvSpPr>
        <p:spPr/>
        <p:txBody>
          <a:bodyPr/>
          <a:lstStyle/>
          <a:p>
            <a:fld id="{336616B6-223B-D342-8ABD-3E59DD8B7D58}" type="slidenum">
              <a:rPr lang="en-US" smtClean="0"/>
              <a:t>35</a:t>
            </a:fld>
            <a:endParaRPr lang="en-US" dirty="0"/>
          </a:p>
        </p:txBody>
      </p:sp>
    </p:spTree>
    <p:extLst>
      <p:ext uri="{BB962C8B-B14F-4D97-AF65-F5344CB8AC3E}">
        <p14:creationId xmlns:p14="http://schemas.microsoft.com/office/powerpoint/2010/main" val="18578827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a:p>
        </p:txBody>
      </p:sp>
      <p:sp>
        <p:nvSpPr>
          <p:cNvPr id="4" name="Zástupný symbol pro číslo snímku 3"/>
          <p:cNvSpPr>
            <a:spLocks noGrp="1"/>
          </p:cNvSpPr>
          <p:nvPr>
            <p:ph type="sldNum" sz="quarter" idx="10"/>
          </p:nvPr>
        </p:nvSpPr>
        <p:spPr/>
        <p:txBody>
          <a:bodyPr/>
          <a:lstStyle/>
          <a:p>
            <a:fld id="{336616B6-223B-D342-8ABD-3E59DD8B7D58}" type="slidenum">
              <a:rPr lang="en-US" smtClean="0"/>
              <a:t>36</a:t>
            </a:fld>
            <a:endParaRPr lang="en-US" dirty="0"/>
          </a:p>
        </p:txBody>
      </p:sp>
    </p:spTree>
    <p:extLst>
      <p:ext uri="{BB962C8B-B14F-4D97-AF65-F5344CB8AC3E}">
        <p14:creationId xmlns:p14="http://schemas.microsoft.com/office/powerpoint/2010/main" val="37312357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rtl="0">
              <a:buFont typeface="Arial" panose="020B0604020202020204" pitchFamily="34" charset="0"/>
              <a:buChar char="•"/>
            </a:pPr>
            <a:r>
              <a:rPr lang="es" sz="1200" b="0" i="0" u="none" strike="noStrike" kern="1200" baseline="0">
                <a:solidFill>
                  <a:schemeClr val="tx1"/>
                </a:solidFill>
                <a:latin typeface="+mn-lt"/>
                <a:ea typeface="+mn-ea"/>
                <a:cs typeface="+mn-cs"/>
              </a:rPr>
              <a:t>Una persona con zika puede transmitir el virus por vía sexual a sus parejas sexuales. </a:t>
            </a:r>
          </a:p>
          <a:p>
            <a:pPr marL="628650" lvl="1" indent="-171450" algn="l" rtl="0">
              <a:buFont typeface="Calibri" panose="020F0502020204030204" pitchFamily="34" charset="0"/>
              <a:buChar char="»"/>
            </a:pPr>
            <a:r>
              <a:rPr lang="es" sz="1200" b="0" i="0" u="none" strike="noStrike" kern="1200" baseline="0">
                <a:solidFill>
                  <a:schemeClr val="tx1"/>
                </a:solidFill>
                <a:latin typeface="+mn-lt"/>
                <a:ea typeface="+mn-ea"/>
                <a:cs typeface="+mn-cs"/>
              </a:rPr>
              <a:t>Vía sexual incluye el sexo vaginal, anal y oral, y el hecho de compartir juguetes sexuales. </a:t>
            </a:r>
          </a:p>
          <a:p>
            <a:pPr marL="171450" indent="-171450" algn="l" rtl="0">
              <a:buFont typeface="Arial" panose="020B0604020202020204" pitchFamily="34" charset="0"/>
              <a:buChar char="•"/>
            </a:pPr>
            <a:r>
              <a:rPr lang="es" sz="1200" b="0" i="0" u="none" strike="noStrike" kern="1200" baseline="0">
                <a:solidFill>
                  <a:schemeClr val="tx1"/>
                </a:solidFill>
                <a:latin typeface="+mn-lt"/>
                <a:ea typeface="+mn-ea"/>
                <a:cs typeface="+mn-cs"/>
              </a:rPr>
              <a:t>El zika se puede transmitir a través del sexo, aun si la persona infectada no tiene síntomas en ese momento. </a:t>
            </a:r>
          </a:p>
          <a:p>
            <a:pPr marL="628650" lvl="1" indent="-171450" algn="l" rtl="0">
              <a:buFont typeface="Calibri" panose="020F0502020204030204" pitchFamily="34" charset="0"/>
              <a:buChar char="»"/>
            </a:pPr>
            <a:r>
              <a:rPr lang="es" sz="1200" b="0" i="0" u="none" strike="noStrike" kern="1200" baseline="0">
                <a:solidFill>
                  <a:schemeClr val="tx1"/>
                </a:solidFill>
                <a:latin typeface="+mn-lt"/>
                <a:ea typeface="+mn-ea"/>
                <a:cs typeface="+mn-cs"/>
              </a:rPr>
              <a:t>Una persona con zika puede contagiar antes de que comiencen sus síntomas, cuando ya tiene síntomas, y una vez que los síntomas desaparecen. </a:t>
            </a:r>
          </a:p>
          <a:p>
            <a:pPr marL="628650" lvl="1" indent="-171450" algn="l" rtl="0">
              <a:buFont typeface="Calibri" panose="020F0502020204030204" pitchFamily="34" charset="0"/>
              <a:buChar char="»"/>
            </a:pPr>
            <a:r>
              <a:rPr lang="es" sz="1200" b="0" i="0" u="none" strike="noStrike" kern="1200" baseline="0">
                <a:solidFill>
                  <a:schemeClr val="tx1"/>
                </a:solidFill>
                <a:latin typeface="+mn-lt"/>
                <a:ea typeface="+mn-ea"/>
                <a:cs typeface="+mn-cs"/>
              </a:rPr>
              <a:t> Si bien no está bien documentado, es posible que una persona portadora del virus pueda transmitirlo aunque nunca tenga síntomas. </a:t>
            </a:r>
          </a:p>
          <a:p>
            <a:pPr marL="171450" indent="-171450" algn="l" rtl="0">
              <a:buFont typeface="Arial" panose="020B0604020202020204" pitchFamily="34" charset="0"/>
              <a:buChar char="•"/>
            </a:pPr>
            <a:r>
              <a:rPr lang="es" sz="1200" b="0" i="0" u="none" strike="noStrike" kern="1200" baseline="0">
                <a:solidFill>
                  <a:schemeClr val="tx1"/>
                </a:solidFill>
                <a:latin typeface="+mn-lt"/>
                <a:ea typeface="+mn-ea"/>
                <a:cs typeface="+mn-cs"/>
              </a:rPr>
              <a:t>Hay estudios en marcha para averiguar cuánto tiempo permanece el zika en el semen y el flujo vaginal de las personas con zika, y durante cuánto tiempo puede transmitirse a las parejas sexuales. Sabemos que el zika puede permanecer en el semen durante más tiempo que en otros líquidos corporales, incluidos el flujo vaginal, la orina y la sangre. </a:t>
            </a:r>
          </a:p>
          <a:p>
            <a:pPr lvl="0" algn="l" rtl="0"/>
            <a:r>
              <a:rPr lang="es" sz="1200" b="0" i="0" u="none" kern="1200" baseline="0">
                <a:solidFill>
                  <a:schemeClr val="tx1"/>
                </a:solidFill>
                <a:effectLst/>
                <a:latin typeface="+mn-lt"/>
                <a:ea typeface="+mn-ea"/>
                <a:cs typeface="+mn-cs"/>
              </a:rPr>
              <a:t>Exposición sexual incluye tener relaciones sexuales sin condón con una persona que viajó a un área con zika o que vive en un área afectada. </a:t>
            </a:r>
          </a:p>
          <a:p>
            <a:pPr lvl="1" algn="l" rtl="0"/>
            <a:r>
              <a:rPr lang="es" sz="1200" b="0" i="0" u="none" kern="1200" baseline="0">
                <a:solidFill>
                  <a:schemeClr val="tx1"/>
                </a:solidFill>
                <a:effectLst/>
                <a:latin typeface="+mn-lt"/>
                <a:ea typeface="+mn-ea"/>
                <a:cs typeface="+mn-cs"/>
              </a:rPr>
              <a:t>Esto incluye sexo vaginal, anal y oral, y compartir juguetes sexuales.    </a:t>
            </a:r>
          </a:p>
          <a:p>
            <a:pPr marL="171450" indent="-171450" algn="l" rtl="0">
              <a:buFont typeface="Arial" panose="020B0604020202020204" pitchFamily="34" charset="0"/>
              <a:buChar char="•"/>
            </a:pPr>
            <a:endParaRPr lang="es" sz="1200" b="0" i="0" u="none" strike="noStrike" kern="1200" baseline="0" dirty="0">
              <a:solidFill>
                <a:schemeClr val="tx1"/>
              </a:solidFill>
              <a:latin typeface="+mn-lt"/>
              <a:ea typeface="+mn-ea"/>
              <a:cs typeface="+mn-cs"/>
            </a:endParaRPr>
          </a:p>
          <a:p>
            <a:pPr lvl="0" algn="l" rtl="0"/>
            <a:endParaRPr lang="es" sz="1200" kern="1200" dirty="0">
              <a:solidFill>
                <a:schemeClr val="tx1"/>
              </a:solidFill>
              <a:effectLst/>
              <a:latin typeface="+mn-lt"/>
              <a:ea typeface="+mn-ea"/>
              <a:cs typeface="+mn-cs"/>
            </a:endParaRPr>
          </a:p>
          <a:p>
            <a:endParaRPr lang="es" dirty="0"/>
          </a:p>
          <a:p>
            <a:endParaRPr lang="es" dirty="0"/>
          </a:p>
        </p:txBody>
      </p:sp>
      <p:sp>
        <p:nvSpPr>
          <p:cNvPr id="4" name="Slide Number Placeholder 3"/>
          <p:cNvSpPr>
            <a:spLocks noGrp="1"/>
          </p:cNvSpPr>
          <p:nvPr>
            <p:ph type="sldNum" sz="quarter" idx="10"/>
          </p:nvPr>
        </p:nvSpPr>
        <p:spPr/>
        <p:txBody>
          <a:bodyPr/>
          <a:lstStyle/>
          <a:p>
            <a:pPr rtl="0"/>
            <a:fld id="{336616B6-223B-D342-8ABD-3E59DD8B7D58}" type="slidenum">
              <a:rPr/>
              <a:pPr rtl="0"/>
              <a:t>37</a:t>
            </a:fld>
            <a:endParaRPr lang="es" dirty="0"/>
          </a:p>
        </p:txBody>
      </p:sp>
    </p:spTree>
    <p:extLst>
      <p:ext uri="{BB962C8B-B14F-4D97-AF65-F5344CB8AC3E}">
        <p14:creationId xmlns:p14="http://schemas.microsoft.com/office/powerpoint/2010/main" val="26117056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 sz="1200" b="0" i="0" u="none" kern="1200" baseline="0">
                <a:solidFill>
                  <a:schemeClr val="tx1"/>
                </a:solidFill>
                <a:effectLst/>
                <a:latin typeface="+mn-lt"/>
                <a:ea typeface="+mn-ea"/>
                <a:cs typeface="+mn-cs"/>
              </a:rPr>
              <a:t>No compartir juguetes sexuales también puede reducir el riesgo de contagiar el zika a las parejas sexuales.</a:t>
            </a:r>
          </a:p>
          <a:p>
            <a:endParaRPr lang="es" dirty="0"/>
          </a:p>
          <a:p>
            <a:endParaRPr lang="es" dirty="0"/>
          </a:p>
          <a:p>
            <a:pPr algn="l" rtl="0"/>
            <a:r>
              <a:rPr lang="es" b="0" i="0" u="none" baseline="0"/>
              <a:t>Aquí puede encontrar las directrices sobre la transmisión sexual: http://www.cdc.gov/mmwr/volumes/65/wr/pdfs/mm6529e2.pdf </a:t>
            </a:r>
            <a:endParaRPr lang="es" dirty="0"/>
          </a:p>
        </p:txBody>
      </p:sp>
      <p:sp>
        <p:nvSpPr>
          <p:cNvPr id="4" name="Slide Number Placeholder 3"/>
          <p:cNvSpPr>
            <a:spLocks noGrp="1"/>
          </p:cNvSpPr>
          <p:nvPr>
            <p:ph type="sldNum" sz="quarter" idx="10"/>
          </p:nvPr>
        </p:nvSpPr>
        <p:spPr/>
        <p:txBody>
          <a:bodyPr/>
          <a:lstStyle/>
          <a:p>
            <a:pPr rtl="0"/>
            <a:fld id="{336616B6-223B-D342-8ABD-3E59DD8B7D58}" type="slidenum">
              <a:rPr/>
              <a:pPr rtl="0"/>
              <a:t>38</a:t>
            </a:fld>
            <a:endParaRPr lang="es" dirty="0"/>
          </a:p>
        </p:txBody>
      </p:sp>
    </p:spTree>
    <p:extLst>
      <p:ext uri="{BB962C8B-B14F-4D97-AF65-F5344CB8AC3E}">
        <p14:creationId xmlns:p14="http://schemas.microsoft.com/office/powerpoint/2010/main" val="36953212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s" b="1" i="0" u="none" baseline="0">
                <a:effectLst/>
              </a:rPr>
              <a:t>Este periodo prolongado en los hombres se debe a que el zika permanece en el semen durante más tiempo que en otros líquidos corporales.</a:t>
            </a:r>
          </a:p>
          <a:p>
            <a:endParaRPr lang="es" b="1" baseline="0" dirty="0">
              <a:effectLst/>
            </a:endParaRPr>
          </a:p>
          <a:p>
            <a:endParaRPr lang="es" sz="1200" b="0" i="0" u="none" strike="noStrike" kern="1200" baseline="0" dirty="0">
              <a:solidFill>
                <a:schemeClr val="tx1"/>
              </a:solidFill>
              <a:latin typeface="+mn-lt"/>
              <a:ea typeface="+mn-ea"/>
              <a:cs typeface="+mn-cs"/>
            </a:endParaRPr>
          </a:p>
          <a:p>
            <a:pPr algn="l" rtl="0"/>
            <a:r>
              <a:rPr lang="es" sz="1200" b="0" i="0" u="none" strike="noStrike" kern="1200" baseline="0">
                <a:solidFill>
                  <a:schemeClr val="tx1"/>
                </a:solidFill>
                <a:latin typeface="+mn-lt"/>
                <a:ea typeface="+mn-ea"/>
                <a:cs typeface="+mn-cs"/>
              </a:rPr>
              <a:t>La decisión de tener relaciones sexuales y usar condones depende de cómo entiende cada persona los riesgos y beneficios, entre los que se encuentran </a:t>
            </a:r>
          </a:p>
          <a:p>
            <a:pPr algn="l" rtl="0"/>
            <a:r>
              <a:rPr lang="es" sz="1200" b="0" i="0" u="none" strike="noStrike" kern="1200" baseline="0">
                <a:solidFill>
                  <a:schemeClr val="tx1"/>
                </a:solidFill>
                <a:latin typeface="+mn-lt"/>
                <a:ea typeface="+mn-ea"/>
                <a:cs typeface="+mn-cs"/>
              </a:rPr>
              <a:t> La naturaleza leve del cuadro de enfermedad para muchas personas </a:t>
            </a:r>
          </a:p>
          <a:p>
            <a:pPr algn="l" rtl="0"/>
            <a:r>
              <a:rPr lang="es" sz="1200" b="0" i="0" u="none" strike="noStrike" kern="1200" baseline="0">
                <a:solidFill>
                  <a:schemeClr val="tx1"/>
                </a:solidFill>
                <a:latin typeface="+mn-lt"/>
                <a:ea typeface="+mn-ea"/>
                <a:cs typeface="+mn-cs"/>
              </a:rPr>
              <a:t> Su posible exposición a mosquitos en un área con riesgo de zika </a:t>
            </a:r>
          </a:p>
          <a:p>
            <a:pPr algn="l" rtl="0"/>
            <a:r>
              <a:rPr lang="es" sz="1200" b="0" i="0" u="none" strike="noStrike" kern="1200" baseline="0">
                <a:solidFill>
                  <a:schemeClr val="tx1"/>
                </a:solidFill>
                <a:latin typeface="+mn-lt"/>
                <a:ea typeface="+mn-ea"/>
                <a:cs typeface="+mn-cs"/>
              </a:rPr>
              <a:t> Sus planes de buscar un embarazo (si corresponde) y el acceso a métodos de control de la natalidad </a:t>
            </a:r>
          </a:p>
          <a:p>
            <a:pPr algn="l" rtl="0"/>
            <a:r>
              <a:rPr lang="es" sz="1200" b="0" i="0" u="none" strike="noStrike" kern="1200" baseline="0">
                <a:solidFill>
                  <a:schemeClr val="tx1"/>
                </a:solidFill>
                <a:latin typeface="+mn-lt"/>
                <a:ea typeface="+mn-ea"/>
                <a:cs typeface="+mn-cs"/>
              </a:rPr>
              <a:t> Su acceso a condones </a:t>
            </a:r>
          </a:p>
          <a:p>
            <a:pPr algn="l" rtl="0"/>
            <a:r>
              <a:rPr lang="es" sz="1200" b="0" i="0" u="none" strike="noStrike" kern="1200" baseline="0">
                <a:solidFill>
                  <a:schemeClr val="tx1"/>
                </a:solidFill>
                <a:latin typeface="+mn-lt"/>
                <a:ea typeface="+mn-ea"/>
                <a:cs typeface="+mn-cs"/>
              </a:rPr>
              <a:t> Su deseo de intimidad, incluido el deseo de usar condón o abstenerse de tener relaciones sexuales </a:t>
            </a:r>
          </a:p>
          <a:p>
            <a:pPr algn="l" rtl="0"/>
            <a:r>
              <a:rPr lang="es" sz="1200" b="0" i="0" u="none" strike="noStrike" kern="1200" baseline="0">
                <a:solidFill>
                  <a:schemeClr val="tx1"/>
                </a:solidFill>
                <a:latin typeface="+mn-lt"/>
                <a:ea typeface="+mn-ea"/>
                <a:cs typeface="+mn-cs"/>
              </a:rPr>
              <a:t> El hecho de poder usar condón o abstenerse de tener relaciones sexuales </a:t>
            </a:r>
          </a:p>
          <a:p>
            <a:pPr algn="l" rtl="0"/>
            <a:r>
              <a:rPr lang="es" sz="1200" b="0" i="0" u="none" strike="noStrike" kern="1200" baseline="0">
                <a:solidFill>
                  <a:schemeClr val="tx1"/>
                </a:solidFill>
                <a:latin typeface="+mn-lt"/>
                <a:ea typeface="+mn-ea"/>
                <a:cs typeface="+mn-cs"/>
              </a:rPr>
              <a:t>o si uno de los integrantes de la pareja presenta síntomas de zika o le preocupa esa posibilidad, debe consultar a su proveedor de atención médica. </a:t>
            </a:r>
          </a:p>
          <a:p>
            <a:endParaRPr lang="es" dirty="0"/>
          </a:p>
          <a:p>
            <a:endParaRPr lang="es" dirty="0"/>
          </a:p>
        </p:txBody>
      </p:sp>
      <p:sp>
        <p:nvSpPr>
          <p:cNvPr id="4" name="Slide Number Placeholder 3"/>
          <p:cNvSpPr>
            <a:spLocks noGrp="1"/>
          </p:cNvSpPr>
          <p:nvPr>
            <p:ph type="sldNum" sz="quarter" idx="10"/>
          </p:nvPr>
        </p:nvSpPr>
        <p:spPr/>
        <p:txBody>
          <a:bodyPr/>
          <a:lstStyle/>
          <a:p>
            <a:pPr rtl="0"/>
            <a:fld id="{336616B6-223B-D342-8ABD-3E59DD8B7D58}" type="slidenum">
              <a:rPr/>
              <a:pPr rtl="0"/>
              <a:t>39</a:t>
            </a:fld>
            <a:endParaRPr lang="es" dirty="0"/>
          </a:p>
        </p:txBody>
      </p:sp>
    </p:spTree>
    <p:extLst>
      <p:ext uri="{BB962C8B-B14F-4D97-AF65-F5344CB8AC3E}">
        <p14:creationId xmlns:p14="http://schemas.microsoft.com/office/powerpoint/2010/main" val="1893232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lgn="l" rtl="0">
              <a:buFont typeface="Arial" panose="020B0604020202020204" pitchFamily="34" charset="0"/>
              <a:buChar char="•"/>
            </a:pPr>
            <a:endParaRPr lang="es"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s" sz="1200" b="0" i="0" u="none" kern="1200" baseline="0">
                <a:solidFill>
                  <a:schemeClr val="tx1"/>
                </a:solidFill>
                <a:effectLst/>
                <a:latin typeface="+mn-lt"/>
                <a:ea typeface="+mn-ea"/>
                <a:cs typeface="+mn-cs"/>
              </a:rPr>
              <a:t>Antecedentes históricos del zika: </a:t>
            </a:r>
            <a:endParaRPr lang="es" sz="1200" kern="1200" dirty="0">
              <a:solidFill>
                <a:schemeClr val="tx1"/>
              </a:solidFill>
              <a:effectLst/>
              <a:latin typeface="+mn-lt"/>
              <a:ea typeface="+mn-ea"/>
              <a:cs typeface="+mn-cs"/>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 sz="1200" b="0" i="0" u="none" kern="1200" baseline="0">
                <a:solidFill>
                  <a:schemeClr val="tx1"/>
                </a:solidFill>
                <a:effectLst/>
                <a:latin typeface="+mn-lt"/>
                <a:ea typeface="+mn-ea"/>
                <a:cs typeface="+mn-cs"/>
              </a:rPr>
              <a:t>El virus del Zika se descubrió en un mono en el bosque Zika, en Uganda, en 1947.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 sz="1200" b="0" i="0" u="none" strike="noStrike" kern="1200" baseline="0">
                <a:solidFill>
                  <a:schemeClr val="tx1"/>
                </a:solidFill>
                <a:latin typeface="+mn-lt"/>
                <a:ea typeface="+mn-ea"/>
                <a:cs typeface="+mn-cs"/>
              </a:rPr>
              <a:t>Antes del 2007, se habían documentado al menos 14 casos de zika en seres humanos, aunque es posible que hayan ocurrido otros casos que no fueron reportados.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 sz="1200" b="0" i="0" u="none" strike="noStrike" kern="1200" baseline="0">
                <a:solidFill>
                  <a:schemeClr val="tx1"/>
                </a:solidFill>
                <a:latin typeface="+mn-lt"/>
                <a:ea typeface="+mn-ea"/>
                <a:cs typeface="+mn-cs"/>
              </a:rPr>
              <a:t> Es probable que se hayan producido brotes de zika en muchos lugares. Como los síntomas del zika se asemejan a los de otras enfermedades, es probable que muchos casos no hayan sido reconocidos. </a:t>
            </a:r>
          </a:p>
          <a:p>
            <a:pPr marL="171450" indent="-171450" algn="l" rtl="0">
              <a:buFont typeface="Arial" panose="020B0604020202020204" pitchFamily="34" charset="0"/>
              <a:buChar char="•"/>
            </a:pPr>
            <a:r>
              <a:rPr lang="es" sz="1200" b="0" i="0" u="none" strike="noStrike" kern="1200" baseline="0">
                <a:solidFill>
                  <a:schemeClr val="tx1"/>
                </a:solidFill>
                <a:latin typeface="+mn-lt"/>
                <a:ea typeface="+mn-ea"/>
                <a:cs typeface="+mn-cs"/>
              </a:rPr>
              <a:t>Desde mayo del 2015, los CDC han estado respondiendo al creciente número de reportes de zika y han colaborado en investigaciones con la OPS y los ministerios de salud de otros países. Los primeros avisos para viajeros por el zika en Brasil se publicaron en junio del 2015. </a:t>
            </a:r>
          </a:p>
          <a:p>
            <a:pPr marL="171450" indent="-171450" algn="l" rtl="0">
              <a:buFont typeface="Arial" panose="020B0604020202020204" pitchFamily="34" charset="0"/>
              <a:buChar char="•"/>
            </a:pPr>
            <a:r>
              <a:rPr lang="es" sz="1200" b="0" i="0" u="none" strike="noStrike" kern="1200" baseline="0">
                <a:solidFill>
                  <a:schemeClr val="tx1"/>
                </a:solidFill>
                <a:latin typeface="+mn-lt"/>
                <a:ea typeface="+mn-ea"/>
                <a:cs typeface="+mn-cs"/>
              </a:rPr>
              <a:t>El 22 de enero del 2016, los CDC activaron su Centro de Operaciones de Emergencia (EOC, por sus siglas en inglés) para responder a los brotes de zika que se estaban registrando en el continente americano y al aumento de informes sobre defectos de nacimiento y síndrome de Guillain-Barré en las áreas afectadas por esta enfermedad. El 8 de febrero de 2016 los CDC elevaron la activación de su EOC al nivel 1, el nivel más alto. </a:t>
            </a:r>
          </a:p>
          <a:p>
            <a:pPr marL="171450" indent="-171450" algn="l" rtl="0">
              <a:buFont typeface="Arial" panose="020B0604020202020204" pitchFamily="34" charset="0"/>
              <a:buChar char="•"/>
            </a:pPr>
            <a:r>
              <a:rPr lang="es" sz="1200" b="0" i="0" u="none" strike="noStrike" kern="1200" baseline="0">
                <a:solidFill>
                  <a:schemeClr val="tx1"/>
                </a:solidFill>
                <a:latin typeface="+mn-lt"/>
                <a:ea typeface="+mn-ea"/>
                <a:cs typeface="+mn-cs"/>
              </a:rPr>
              <a:t> El 1.º de febrero del 2016, la Organización Mundial de la Salud (OMS) declaró una Emergencia de salud pública de interés internacional (PHEIC, por sus siglas en inglés) debido a los conglomerados de casos de microcefalia y otros trastornos neurológicos en algunas áreas afectadas por el zika.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s" sz="1200" b="0" i="0" u="none" strike="noStrike" kern="1200" baseline="0" dirty="0">
              <a:solidFill>
                <a:schemeClr val="tx1"/>
              </a:solidFill>
              <a:latin typeface="+mn-lt"/>
              <a:ea typeface="+mn-ea"/>
              <a:cs typeface="+mn-cs"/>
            </a:endParaRPr>
          </a:p>
          <a:p>
            <a:pPr marL="0" lvl="0" indent="0" algn="l" rtl="0">
              <a:buFont typeface="Arial" panose="020B0604020202020204" pitchFamily="34" charset="0"/>
              <a:buNone/>
            </a:pPr>
            <a:endParaRPr lang="e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rtl="0"/>
            <a:fld id="{336616B6-223B-D342-8ABD-3E59DD8B7D58}" type="slidenum">
              <a:rPr/>
              <a:pPr rtl="0"/>
              <a:t>4</a:t>
            </a:fld>
            <a:endParaRPr lang="es" dirty="0"/>
          </a:p>
        </p:txBody>
      </p:sp>
    </p:spTree>
    <p:extLst>
      <p:ext uri="{BB962C8B-B14F-4D97-AF65-F5344CB8AC3E}">
        <p14:creationId xmlns:p14="http://schemas.microsoft.com/office/powerpoint/2010/main" val="30406195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s" b="0" i="0" u="none" baseline="0"/>
              <a:t>El riesgo de contraer zika por vía sexual es más preocupante en las mujeres embarazadas, pues, si se infectan durante el embarazo, pueden transmitir el virus al feto en desarrollo. </a:t>
            </a:r>
            <a:endParaRPr lang="es" dirty="0"/>
          </a:p>
        </p:txBody>
      </p:sp>
      <p:sp>
        <p:nvSpPr>
          <p:cNvPr id="4" name="Slide Number Placeholder 3"/>
          <p:cNvSpPr>
            <a:spLocks noGrp="1"/>
          </p:cNvSpPr>
          <p:nvPr>
            <p:ph type="sldNum" sz="quarter" idx="10"/>
          </p:nvPr>
        </p:nvSpPr>
        <p:spPr/>
        <p:txBody>
          <a:bodyPr/>
          <a:lstStyle/>
          <a:p>
            <a:pPr rtl="0"/>
            <a:fld id="{336616B6-223B-D342-8ABD-3E59DD8B7D58}" type="slidenum">
              <a:rPr/>
              <a:pPr rtl="0"/>
              <a:t>40</a:t>
            </a:fld>
            <a:endParaRPr lang="es" dirty="0"/>
          </a:p>
        </p:txBody>
      </p:sp>
    </p:spTree>
    <p:extLst>
      <p:ext uri="{BB962C8B-B14F-4D97-AF65-F5344CB8AC3E}">
        <p14:creationId xmlns:p14="http://schemas.microsoft.com/office/powerpoint/2010/main" val="1118219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s" b="1" i="0" u="none" baseline="0">
                <a:effectLst/>
              </a:rPr>
              <a:t>Las mujeres y sus parejas que están pensando en un embarazo deben evitar los viajes no necesarios a áreas con riesgo de zika con avisos para viajeros sobre el zika de los CDC.</a:t>
            </a:r>
          </a:p>
          <a:p>
            <a:endParaRPr lang="es" dirty="0">
              <a:effectLst/>
            </a:endParaRPr>
          </a:p>
          <a:p>
            <a:pPr algn="l" rtl="0"/>
            <a:r>
              <a:rPr lang="es" b="0" i="0" u="none" baseline="0">
                <a:effectLst/>
              </a:rPr>
              <a:t>Si la pareja femenina estuvo expuesta a un área con riesgo, debe esperar </a:t>
            </a:r>
            <a:r>
              <a:rPr lang="es" b="1" i="0" u="none" baseline="0">
                <a:effectLst/>
              </a:rPr>
              <a:t>8 semanas</a:t>
            </a:r>
            <a:r>
              <a:rPr lang="es" b="0" i="0" u="none" baseline="0">
                <a:effectLst/>
              </a:rPr>
              <a:t>, como mínimo, a partir de la última exposición posible o de la aparición de los síntomas (si desarrolló síntomas) para intentar concebir. Durante este periodo de espera, use condón o absténgase de mantener relaciones sexuales.</a:t>
            </a:r>
          </a:p>
          <a:p>
            <a:pPr algn="l" rtl="0"/>
            <a:r>
              <a:rPr lang="es" b="0" i="0" u="none" baseline="0">
                <a:effectLst/>
              </a:rPr>
              <a:t>Si la pareja masculina estuvo expuesta a un área con riesgo, debe esperar </a:t>
            </a:r>
            <a:r>
              <a:rPr lang="es" b="1" i="0" u="none" baseline="0">
                <a:effectLst/>
              </a:rPr>
              <a:t>6 semanas</a:t>
            </a:r>
            <a:r>
              <a:rPr lang="es" b="0" i="0" u="none" baseline="0">
                <a:effectLst/>
              </a:rPr>
              <a:t>, como mínimo, a partir de la última exposición posible o de la aparición de los síntomas (si desarrolló síntomas) para intentar concebir. Durante este periodo de espera, use condón o absténgase de mantener relaciones sexuales.</a:t>
            </a:r>
          </a:p>
          <a:p>
            <a:pPr marL="0" indent="0" algn="l" rtl="0">
              <a:buFont typeface="Arial" panose="020B0604020202020204" pitchFamily="34" charset="0"/>
              <a:buNone/>
            </a:pPr>
            <a:endParaRPr lang="es" b="1" dirty="0">
              <a:effectLst/>
            </a:endParaRPr>
          </a:p>
          <a:p>
            <a:pPr marL="0" indent="0" algn="l" rtl="0">
              <a:buFont typeface="Arial" panose="020B0604020202020204" pitchFamily="34" charset="0"/>
              <a:buNone/>
            </a:pPr>
            <a:r>
              <a:rPr lang="es" b="0" i="0" u="none" baseline="0">
                <a:effectLst/>
              </a:rPr>
              <a:t>Las decisiones de planificación familiar son personales y complejas, y las circunstancias para cada mujer y su pareja varían. Las mujeres y sus parejas deben hablar acerca de sus planes de embarazo con un médico o proveedor de atención médica de su confianza. Como parte de los servicios de asesoramiento con los proveedores de atención médica, algunas mujeres y sus parejas, que viven en áreas con riesgo de zika, quizás decidan postergar el embarazo.</a:t>
            </a:r>
          </a:p>
          <a:p>
            <a:pPr marL="0" indent="0" algn="l" rtl="0">
              <a:buFont typeface="Arial" panose="020B0604020202020204" pitchFamily="34" charset="0"/>
              <a:buNone/>
            </a:pPr>
            <a:endParaRPr lang="es" b="1" dirty="0">
              <a:effectLst/>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s" dirty="0"/>
          </a:p>
          <a:p>
            <a:pPr marL="0" marR="0" indent="0" algn="l" defTabSz="457200" rtl="0" eaLnBrk="1" fontAlgn="auto" latinLnBrk="0" hangingPunct="1">
              <a:lnSpc>
                <a:spcPct val="100000"/>
              </a:lnSpc>
              <a:spcBef>
                <a:spcPts val="0"/>
              </a:spcBef>
              <a:spcAft>
                <a:spcPts val="0"/>
              </a:spcAft>
              <a:buClrTx/>
              <a:buSzTx/>
              <a:buFontTx/>
              <a:buNone/>
              <a:tabLst/>
              <a:defRPr/>
            </a:pPr>
            <a:r>
              <a:rPr lang="es" b="0" i="0" u="none" baseline="0"/>
              <a:t>Aquí puede encontrar las directrices sobre la transmisión sexual: http://www.cdc.gov/mmwr/volumes/65/wr/pdfs/mm6529e2.pdf </a:t>
            </a:r>
            <a:endParaRPr lang="es" dirty="0"/>
          </a:p>
          <a:p>
            <a:endParaRPr lang="es" dirty="0"/>
          </a:p>
        </p:txBody>
      </p:sp>
      <p:sp>
        <p:nvSpPr>
          <p:cNvPr id="4" name="Slide Number Placeholder 3"/>
          <p:cNvSpPr>
            <a:spLocks noGrp="1"/>
          </p:cNvSpPr>
          <p:nvPr>
            <p:ph type="sldNum" sz="quarter" idx="10"/>
          </p:nvPr>
        </p:nvSpPr>
        <p:spPr/>
        <p:txBody>
          <a:bodyPr/>
          <a:lstStyle/>
          <a:p>
            <a:pPr rtl="0"/>
            <a:fld id="{336616B6-223B-D342-8ABD-3E59DD8B7D58}" type="slidenum">
              <a:rPr/>
              <a:pPr rtl="0"/>
              <a:t>41</a:t>
            </a:fld>
            <a:endParaRPr lang="es" dirty="0"/>
          </a:p>
        </p:txBody>
      </p:sp>
    </p:spTree>
    <p:extLst>
      <p:ext uri="{BB962C8B-B14F-4D97-AF65-F5344CB8AC3E}">
        <p14:creationId xmlns:p14="http://schemas.microsoft.com/office/powerpoint/2010/main" val="26720006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s" b="0" i="0" u="none" baseline="0">
                <a:effectLst/>
              </a:rPr>
              <a:t>Debido a que se desconoce el nivel de riesgo en esta área y la información sobre el riesgo de infección en el momento de la concepción es limitada, consulte a su proveedor de atención médica acerca de sus planes de embarazo, sus planes de viaje, el riesgo de infección por el virus del Zika, los efectos posibles en la salud de un bebé debido a la infección por el virus del Zika, y las maneras de protegerse del zika.</a:t>
            </a:r>
          </a:p>
          <a:p>
            <a:endParaRPr lang="es" dirty="0">
              <a:effectLst/>
            </a:endParaRPr>
          </a:p>
          <a:p>
            <a:pPr algn="l" rtl="0"/>
            <a:r>
              <a:rPr lang="es" b="0" i="0" u="none" baseline="0">
                <a:effectLst/>
              </a:rPr>
              <a:t>Si desarrolla síntomas que concuerdan con los del virus del Zika y/o si su prueba dio positivo para el zika, debería cumplir con los tiempos de espera sugeridos anteriormente antes de concebir.</a:t>
            </a:r>
          </a:p>
          <a:p>
            <a:endParaRPr lang="es" dirty="0"/>
          </a:p>
        </p:txBody>
      </p:sp>
      <p:sp>
        <p:nvSpPr>
          <p:cNvPr id="4" name="Slide Number Placeholder 3"/>
          <p:cNvSpPr>
            <a:spLocks noGrp="1"/>
          </p:cNvSpPr>
          <p:nvPr>
            <p:ph type="sldNum" sz="quarter" idx="10"/>
          </p:nvPr>
        </p:nvSpPr>
        <p:spPr/>
        <p:txBody>
          <a:bodyPr/>
          <a:lstStyle/>
          <a:p>
            <a:pPr rtl="0"/>
            <a:fld id="{336616B6-223B-D342-8ABD-3E59DD8B7D58}" type="slidenum">
              <a:rPr/>
              <a:pPr rtl="0"/>
              <a:t>42</a:t>
            </a:fld>
            <a:endParaRPr lang="es" dirty="0"/>
          </a:p>
        </p:txBody>
      </p:sp>
    </p:spTree>
    <p:extLst>
      <p:ext uri="{BB962C8B-B14F-4D97-AF65-F5344CB8AC3E}">
        <p14:creationId xmlns:p14="http://schemas.microsoft.com/office/powerpoint/2010/main" val="15532706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 sz="1200" b="0" i="0" u="none" strike="noStrike" kern="1200" baseline="0" dirty="0">
              <a:solidFill>
                <a:schemeClr val="tx1"/>
              </a:solidFill>
              <a:latin typeface="+mn-lt"/>
              <a:ea typeface="+mn-ea"/>
              <a:cs typeface="+mn-cs"/>
            </a:endParaRPr>
          </a:p>
          <a:p>
            <a:pPr algn="l" rtl="0"/>
            <a:r>
              <a:rPr lang="es" sz="1200" b="0" i="0" u="none" strike="noStrike" kern="1200" baseline="0">
                <a:solidFill>
                  <a:schemeClr val="tx1"/>
                </a:solidFill>
                <a:latin typeface="+mn-lt"/>
                <a:ea typeface="+mn-ea"/>
                <a:cs typeface="+mn-cs"/>
              </a:rPr>
              <a:t>Los hombres y las mujeres que viven en un área con riesgo de zika que están evaluando la posibilidad de concebir en el futuro cercano deben consultar a sus proveedores de atención médica si tienen planes de embarazo durante un brote del virus del Zika, sobre los potenciales riesgos del zika y cómo pueden prevenir la infección por el virus del Zika durante el embarazo. </a:t>
            </a:r>
          </a:p>
          <a:p>
            <a:endParaRPr lang="es" dirty="0">
              <a:effectLst/>
            </a:endParaRPr>
          </a:p>
          <a:p>
            <a:pPr algn="l" rtl="0"/>
            <a:r>
              <a:rPr lang="es" b="0" i="0" u="none" baseline="0">
                <a:effectLst/>
              </a:rPr>
              <a:t>Si desarrolla síntomas del zika y/o si su prueba dio positivo para el zika, debería cumplir con los tiempos de espera sugeridos anteriormente antes de concebir.</a:t>
            </a:r>
          </a:p>
        </p:txBody>
      </p:sp>
      <p:sp>
        <p:nvSpPr>
          <p:cNvPr id="4" name="Slide Number Placeholder 3"/>
          <p:cNvSpPr>
            <a:spLocks noGrp="1"/>
          </p:cNvSpPr>
          <p:nvPr>
            <p:ph type="sldNum" sz="quarter" idx="10"/>
          </p:nvPr>
        </p:nvSpPr>
        <p:spPr/>
        <p:txBody>
          <a:bodyPr/>
          <a:lstStyle/>
          <a:p>
            <a:pPr rtl="0"/>
            <a:fld id="{336616B6-223B-D342-8ABD-3E59DD8B7D58}" type="slidenum">
              <a:rPr/>
              <a:pPr rtl="0"/>
              <a:t>43</a:t>
            </a:fld>
            <a:endParaRPr lang="es" dirty="0"/>
          </a:p>
        </p:txBody>
      </p:sp>
    </p:spTree>
    <p:extLst>
      <p:ext uri="{BB962C8B-B14F-4D97-AF65-F5344CB8AC3E}">
        <p14:creationId xmlns:p14="http://schemas.microsoft.com/office/powerpoint/2010/main" val="17138793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a:p>
        </p:txBody>
      </p:sp>
      <p:sp>
        <p:nvSpPr>
          <p:cNvPr id="4" name="Zástupný symbol pro číslo snímku 3"/>
          <p:cNvSpPr>
            <a:spLocks noGrp="1"/>
          </p:cNvSpPr>
          <p:nvPr>
            <p:ph type="sldNum" sz="quarter" idx="10"/>
          </p:nvPr>
        </p:nvSpPr>
        <p:spPr/>
        <p:txBody>
          <a:bodyPr/>
          <a:lstStyle/>
          <a:p>
            <a:fld id="{336616B6-223B-D342-8ABD-3E59DD8B7D58}" type="slidenum">
              <a:rPr lang="en-US" smtClean="0"/>
              <a:t>44</a:t>
            </a:fld>
            <a:endParaRPr lang="en-US" dirty="0"/>
          </a:p>
        </p:txBody>
      </p:sp>
    </p:spTree>
    <p:extLst>
      <p:ext uri="{BB962C8B-B14F-4D97-AF65-F5344CB8AC3E}">
        <p14:creationId xmlns:p14="http://schemas.microsoft.com/office/powerpoint/2010/main" val="25050566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l" rtl="0"/>
            <a:r>
              <a:rPr lang="es" sz="1200" b="1" i="0" u="none" kern="1200" baseline="0">
                <a:solidFill>
                  <a:schemeClr val="tx1"/>
                </a:solidFill>
                <a:effectLst/>
                <a:latin typeface="+mn-lt"/>
                <a:ea typeface="+mn-ea"/>
                <a:cs typeface="+mn-cs"/>
              </a:rPr>
              <a:t>Las parejas en las que la mujer está embarazada y uno de los integrantes viajó a un área con riesgo de zika deben tomar estas medidas: </a:t>
            </a:r>
            <a:endParaRPr lang="es" sz="1200" kern="1200" dirty="0">
              <a:solidFill>
                <a:schemeClr val="tx1"/>
              </a:solidFill>
              <a:effectLst/>
              <a:latin typeface="+mn-lt"/>
              <a:ea typeface="+mn-ea"/>
              <a:cs typeface="+mn-cs"/>
            </a:endParaRPr>
          </a:p>
          <a:p>
            <a:pPr lvl="1" algn="l" rtl="0"/>
            <a:r>
              <a:rPr lang="es" sz="1200" b="0" i="0" u="none" kern="1200" baseline="0">
                <a:solidFill>
                  <a:schemeClr val="tx1"/>
                </a:solidFill>
                <a:effectLst/>
                <a:latin typeface="+mn-lt"/>
                <a:ea typeface="+mn-ea"/>
                <a:cs typeface="+mn-cs"/>
              </a:rPr>
              <a:t>Usar condón de principio a fin, cada vez que tenga relaciones sexuales, o abstenerse de tener sexo durante el embarazo. Esto es importante aunque la pareja de la mujer embarazada no tenga síntomas de zika ni se sienta mal. </a:t>
            </a:r>
          </a:p>
          <a:p>
            <a:pPr lvl="1" algn="l" rtl="0"/>
            <a:r>
              <a:rPr lang="es" sz="1200" b="0" i="0" u="none" kern="1200" baseline="0">
                <a:solidFill>
                  <a:schemeClr val="tx1"/>
                </a:solidFill>
                <a:effectLst/>
                <a:latin typeface="+mn-lt"/>
                <a:ea typeface="+mn-ea"/>
                <a:cs typeface="+mn-cs"/>
              </a:rPr>
              <a:t>Evitar compartir juguetes sexuales a lo largo de todo el embarazo.</a:t>
            </a:r>
          </a:p>
          <a:p>
            <a:endParaRPr lang="es" sz="1200" b="0" i="0" u="none" strike="noStrike" kern="1200" baseline="0" dirty="0">
              <a:solidFill>
                <a:schemeClr val="tx1"/>
              </a:solidFill>
              <a:latin typeface="+mn-lt"/>
              <a:ea typeface="+mn-ea"/>
              <a:cs typeface="+mn-cs"/>
            </a:endParaRPr>
          </a:p>
          <a:p>
            <a:pPr algn="l" rtl="0"/>
            <a:r>
              <a:rPr lang="es" sz="1200" b="0" i="0" u="none" strike="noStrike" kern="1200" baseline="0">
                <a:solidFill>
                  <a:schemeClr val="tx1"/>
                </a:solidFill>
                <a:latin typeface="+mn-lt"/>
                <a:ea typeface="+mn-ea"/>
                <a:cs typeface="+mn-cs"/>
              </a:rPr>
              <a:t>Hasta que no se sepa más, los CDC recomiendan lo siguiente: </a:t>
            </a:r>
          </a:p>
          <a:p>
            <a:pPr marL="171450" indent="-171450" algn="l" rtl="0">
              <a:buFont typeface="Arial" panose="020B0604020202020204" pitchFamily="34" charset="0"/>
              <a:buChar char="•"/>
            </a:pPr>
            <a:r>
              <a:rPr lang="es" sz="1200" b="0" i="0" u="none" strike="noStrike" kern="1200" baseline="0">
                <a:solidFill>
                  <a:schemeClr val="tx1"/>
                </a:solidFill>
                <a:latin typeface="+mn-lt"/>
                <a:ea typeface="+mn-ea"/>
                <a:cs typeface="+mn-cs"/>
              </a:rPr>
              <a:t> Mujeres que buscan quedar embarazadas y sus parejas </a:t>
            </a:r>
          </a:p>
          <a:p>
            <a:pPr marL="628650" lvl="1" indent="-171450" algn="l" rtl="0">
              <a:buFont typeface="Arial" panose="020B0604020202020204" pitchFamily="34" charset="0"/>
              <a:buChar char="•"/>
            </a:pPr>
            <a:r>
              <a:rPr lang="es" sz="1200" b="0" i="0" u="none" strike="noStrike" kern="1200" baseline="0">
                <a:solidFill>
                  <a:schemeClr val="tx1"/>
                </a:solidFill>
                <a:latin typeface="+mn-lt"/>
                <a:ea typeface="+mn-ea"/>
                <a:cs typeface="+mn-cs"/>
              </a:rPr>
              <a:t>Antes de que usted o su pareja viajen, hablen con su médico u otro proveedor de atención médica acerca de sus planes de buscar un embarazo y el riesgo de infección por el virus del Zika. </a:t>
            </a:r>
          </a:p>
          <a:p>
            <a:pPr marL="628650" lvl="1" indent="-171450" algn="l" rtl="0">
              <a:buFont typeface="Arial" panose="020B0604020202020204" pitchFamily="34" charset="0"/>
              <a:buChar char="•"/>
            </a:pPr>
            <a:r>
              <a:rPr lang="es" sz="1200" b="0" i="0" u="none" strike="noStrike" kern="1200" baseline="0">
                <a:solidFill>
                  <a:schemeClr val="tx1"/>
                </a:solidFill>
                <a:latin typeface="+mn-lt"/>
                <a:ea typeface="+mn-ea"/>
                <a:cs typeface="+mn-cs"/>
              </a:rPr>
              <a:t>Si viaja a un área con zika, tanto usted como su pareja deben cumplir estrictamente las medidas para evitar las picaduras de mosquitos durante el viaje. </a:t>
            </a:r>
          </a:p>
          <a:p>
            <a:endParaRPr lang="es" dirty="0"/>
          </a:p>
        </p:txBody>
      </p:sp>
      <p:sp>
        <p:nvSpPr>
          <p:cNvPr id="4" name="Slide Number Placeholder 3"/>
          <p:cNvSpPr>
            <a:spLocks noGrp="1"/>
          </p:cNvSpPr>
          <p:nvPr>
            <p:ph type="sldNum" sz="quarter" idx="10"/>
          </p:nvPr>
        </p:nvSpPr>
        <p:spPr/>
        <p:txBody>
          <a:bodyPr/>
          <a:lstStyle/>
          <a:p>
            <a:pPr rtl="0"/>
            <a:fld id="{336616B6-223B-D342-8ABD-3E59DD8B7D58}" type="slidenum">
              <a:rPr/>
              <a:pPr rtl="0"/>
              <a:t>45</a:t>
            </a:fld>
            <a:endParaRPr lang="es" dirty="0"/>
          </a:p>
        </p:txBody>
      </p:sp>
    </p:spTree>
    <p:extLst>
      <p:ext uri="{BB962C8B-B14F-4D97-AF65-F5344CB8AC3E}">
        <p14:creationId xmlns:p14="http://schemas.microsoft.com/office/powerpoint/2010/main" val="38085193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 sz="1200" b="0" i="0" u="none" strike="noStrike" kern="1200" baseline="0" dirty="0">
              <a:solidFill>
                <a:schemeClr val="tx1"/>
              </a:solidFill>
              <a:latin typeface="+mn-lt"/>
              <a:ea typeface="+mn-ea"/>
              <a:cs typeface="+mn-cs"/>
            </a:endParaRPr>
          </a:p>
          <a:p>
            <a:pPr algn="l" rtl="0"/>
            <a:r>
              <a:rPr lang="es" sz="1200" b="1" i="0" u="none" strike="noStrike" kern="1200" baseline="0">
                <a:solidFill>
                  <a:schemeClr val="tx1"/>
                </a:solidFill>
                <a:latin typeface="+mn-lt"/>
                <a:ea typeface="+mn-ea"/>
                <a:cs typeface="Arial" panose="020B0604020202020204" pitchFamily="34" charset="0"/>
              </a:rPr>
              <a:t>Las parejas en las que un integrante viajó a un área con riesgo de zika </a:t>
            </a:r>
            <a:r>
              <a:rPr lang="es" sz="1200" b="0" i="0" u="none" strike="noStrike" kern="1200" baseline="0">
                <a:solidFill>
                  <a:schemeClr val="tx1"/>
                </a:solidFill>
                <a:latin typeface="+mn-lt"/>
                <a:ea typeface="+mn-ea"/>
                <a:cs typeface="Arial" panose="020B0604020202020204" pitchFamily="34" charset="0"/>
              </a:rPr>
              <a:t>deben usar condón o abstenerse de tener sexo. El periodo de tiempo recomendado para tomar estas precauciones depende de si el pasajero es mujer u hombre: </a:t>
            </a:r>
          </a:p>
          <a:p>
            <a:pPr marL="171450" indent="-171450" algn="l" rtl="0">
              <a:buFont typeface="Arial" panose="020B0604020202020204" pitchFamily="34" charset="0"/>
              <a:buChar char="•"/>
            </a:pPr>
            <a:r>
              <a:rPr lang="es" sz="1200" b="1" i="0" u="none" strike="noStrike" kern="1200" baseline="0">
                <a:solidFill>
                  <a:schemeClr val="tx1"/>
                </a:solidFill>
                <a:latin typeface="+mn-lt"/>
                <a:ea typeface="+mn-ea"/>
                <a:cs typeface="Arial" panose="020B0604020202020204" pitchFamily="34" charset="0"/>
              </a:rPr>
              <a:t>Si el pasajero es mujer: </a:t>
            </a:r>
            <a:r>
              <a:rPr lang="es" sz="1200" b="0" i="0" u="none" strike="noStrike" kern="1200" baseline="0">
                <a:solidFill>
                  <a:schemeClr val="tx1"/>
                </a:solidFill>
                <a:latin typeface="+mn-lt"/>
                <a:ea typeface="+mn-ea"/>
                <a:cs typeface="Arial" panose="020B0604020202020204" pitchFamily="34" charset="0"/>
              </a:rPr>
              <a:t>Usar condón o abstenerse de tener relaciones sexuales durante </a:t>
            </a:r>
            <a:r>
              <a:rPr lang="es" sz="1200" b="1" i="0" u="none" strike="noStrike" kern="1200" baseline="0">
                <a:solidFill>
                  <a:schemeClr val="tx1"/>
                </a:solidFill>
                <a:latin typeface="+mn-lt"/>
                <a:ea typeface="+mn-ea"/>
                <a:cs typeface="Arial" panose="020B0604020202020204" pitchFamily="34" charset="0"/>
              </a:rPr>
              <a:t>al menos 8 semanas</a:t>
            </a:r>
            <a:r>
              <a:rPr lang="es" sz="1200" b="0" i="0" u="none" strike="noStrike" kern="1200" baseline="0">
                <a:solidFill>
                  <a:schemeClr val="tx1"/>
                </a:solidFill>
                <a:latin typeface="+mn-lt"/>
                <a:ea typeface="+mn-ea"/>
                <a:cs typeface="Arial" panose="020B0604020202020204" pitchFamily="34" charset="0"/>
              </a:rPr>
              <a:t> después de haber viajado a un área con riesgo de zika (si no tienen síntomas) o durante </a:t>
            </a:r>
            <a:r>
              <a:rPr lang="es" sz="1200" b="1" i="0" u="none" strike="noStrike" kern="1200" baseline="0">
                <a:solidFill>
                  <a:schemeClr val="tx1"/>
                </a:solidFill>
                <a:latin typeface="+mn-lt"/>
                <a:ea typeface="+mn-ea"/>
                <a:cs typeface="Arial" panose="020B0604020202020204" pitchFamily="34" charset="0"/>
              </a:rPr>
              <a:t>al menos 8 semanas</a:t>
            </a:r>
            <a:r>
              <a:rPr lang="es" sz="1200" b="0" i="0" u="none" strike="noStrike" kern="1200" baseline="0">
                <a:solidFill>
                  <a:schemeClr val="tx1"/>
                </a:solidFill>
                <a:latin typeface="+mn-lt"/>
                <a:ea typeface="+mn-ea"/>
                <a:cs typeface="Arial" panose="020B0604020202020204" pitchFamily="34" charset="0"/>
              </a:rPr>
              <a:t> desde la aparición de los síntomas (o del diagnóstico de zika). </a:t>
            </a:r>
            <a:endParaRPr lang="es" sz="1200" b="0" i="0" u="none" strike="noStrike" kern="1200" baseline="0" dirty="0">
              <a:solidFill>
                <a:schemeClr val="tx1"/>
              </a:solidFill>
              <a:latin typeface="+mn-lt"/>
              <a:ea typeface="+mn-ea"/>
              <a:cs typeface="+mn-cs"/>
            </a:endParaRPr>
          </a:p>
          <a:p>
            <a:pPr marL="171450" indent="-171450" algn="l" rtl="0">
              <a:buFont typeface="Arial" panose="020B0604020202020204" pitchFamily="34" charset="0"/>
              <a:buChar char="•"/>
            </a:pPr>
            <a:r>
              <a:rPr lang="es" sz="1200" b="1" i="0" u="none" strike="noStrike" kern="1200" baseline="0">
                <a:solidFill>
                  <a:schemeClr val="tx1"/>
                </a:solidFill>
                <a:latin typeface="+mn-lt"/>
                <a:ea typeface="+mn-ea"/>
                <a:cs typeface="+mn-cs"/>
              </a:rPr>
              <a:t>Si el pasajero es hombre: </a:t>
            </a:r>
            <a:r>
              <a:rPr lang="es" sz="1200" b="0" i="0" u="none" strike="noStrike" kern="1200" baseline="0">
                <a:solidFill>
                  <a:schemeClr val="tx1"/>
                </a:solidFill>
                <a:latin typeface="+mn-lt"/>
                <a:ea typeface="+mn-ea"/>
                <a:cs typeface="+mn-cs"/>
              </a:rPr>
              <a:t>Usar condón o abstenerse de tener sexo durante </a:t>
            </a:r>
            <a:r>
              <a:rPr lang="es" sz="1200" b="1" i="0" u="none" strike="noStrike" kern="1200" baseline="0">
                <a:solidFill>
                  <a:schemeClr val="tx1"/>
                </a:solidFill>
                <a:latin typeface="+mn-lt"/>
                <a:ea typeface="+mn-ea"/>
                <a:cs typeface="+mn-cs"/>
              </a:rPr>
              <a:t>al menos 6 meses </a:t>
            </a:r>
            <a:r>
              <a:rPr lang="es" sz="1200" b="0" i="0" u="none" strike="noStrike" kern="1200" baseline="0">
                <a:solidFill>
                  <a:schemeClr val="tx1"/>
                </a:solidFill>
                <a:latin typeface="+mn-lt"/>
                <a:ea typeface="+mn-ea"/>
                <a:cs typeface="+mn-cs"/>
              </a:rPr>
              <a:t>luego de viajar a un área con riesgo de zika (si no tiene síntomas), o durante</a:t>
            </a:r>
            <a:r>
              <a:rPr lang="es" sz="1200" b="1" i="0" u="none" strike="noStrike" kern="1200" baseline="0">
                <a:solidFill>
                  <a:schemeClr val="tx1"/>
                </a:solidFill>
                <a:latin typeface="+mn-lt"/>
                <a:ea typeface="+mn-ea"/>
                <a:cs typeface="+mn-cs"/>
              </a:rPr>
              <a:t> al menos 6 meses</a:t>
            </a:r>
            <a:r>
              <a:rPr lang="es" sz="1200" b="0" i="0" u="none" strike="noStrike" kern="1200" baseline="0">
                <a:solidFill>
                  <a:schemeClr val="tx1"/>
                </a:solidFill>
                <a:latin typeface="+mn-lt"/>
                <a:ea typeface="+mn-ea"/>
                <a:cs typeface="+mn-cs"/>
              </a:rPr>
              <a:t> desde la aparición de los síntomas (o del diagnóstico de zika). Este periodo prolongado se debe a que el zika permanece en el semen durante más tiempo que en otros líquidos corporales.</a:t>
            </a:r>
          </a:p>
          <a:p>
            <a:endParaRPr lang="es" sz="1200" b="0" i="0" u="none" strike="noStrike" kern="1200" baseline="0" dirty="0">
              <a:solidFill>
                <a:schemeClr val="tx1"/>
              </a:solidFill>
              <a:latin typeface="+mn-lt"/>
              <a:ea typeface="+mn-ea"/>
              <a:cs typeface="+mn-cs"/>
            </a:endParaRPr>
          </a:p>
          <a:p>
            <a:pPr algn="l" rtl="0"/>
            <a:r>
              <a:rPr lang="es" sz="1200" b="0" i="0" u="none" strike="noStrike" kern="1200" baseline="0">
                <a:solidFill>
                  <a:schemeClr val="tx1"/>
                </a:solidFill>
                <a:latin typeface="+mn-lt"/>
                <a:ea typeface="+mn-ea"/>
                <a:cs typeface="+mn-cs"/>
              </a:rPr>
              <a:t>Algunos viajeros se infectan durante el viaje pero no se enferman hasta que regresan a casa. Esté pendiente de cualquier enfermedad o síntoma que tenga durante el viaje o después de que regrese a casa. Informe a su médico u otro proveedor de atención médica adónde viajó y cuándo lo hizo. </a:t>
            </a:r>
          </a:p>
          <a:p>
            <a:endParaRPr lang="e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rtl="0"/>
            <a:fld id="{336616B6-223B-D342-8ABD-3E59DD8B7D58}" type="slidenum">
              <a:rPr/>
              <a:pPr rtl="0"/>
              <a:t>46</a:t>
            </a:fld>
            <a:endParaRPr lang="es" dirty="0"/>
          </a:p>
        </p:txBody>
      </p:sp>
    </p:spTree>
    <p:extLst>
      <p:ext uri="{BB962C8B-B14F-4D97-AF65-F5344CB8AC3E}">
        <p14:creationId xmlns:p14="http://schemas.microsoft.com/office/powerpoint/2010/main" val="26761548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lgn="l" rtl="0">
              <a:buFont typeface="Arial" panose="020B0604020202020204" pitchFamily="34" charset="0"/>
              <a:buChar char="•"/>
            </a:pPr>
            <a:endParaRPr lang="e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rtl="0"/>
            <a:fld id="{336616B6-223B-D342-8ABD-3E59DD8B7D58}" type="slidenum">
              <a:rPr/>
              <a:pPr rtl="0"/>
              <a:t>47</a:t>
            </a:fld>
            <a:endParaRPr lang="es" dirty="0"/>
          </a:p>
        </p:txBody>
      </p:sp>
    </p:spTree>
    <p:extLst>
      <p:ext uri="{BB962C8B-B14F-4D97-AF65-F5344CB8AC3E}">
        <p14:creationId xmlns:p14="http://schemas.microsoft.com/office/powerpoint/2010/main" val="304619655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lgn="l" rtl="0">
              <a:buFont typeface="Arial" panose="020B0604020202020204" pitchFamily="34" charset="0"/>
              <a:buChar char="•"/>
            </a:pPr>
            <a:endParaRPr lang="e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rtl="0"/>
            <a:fld id="{336616B6-223B-D342-8ABD-3E59DD8B7D58}" type="slidenum">
              <a:rPr/>
              <a:pPr rtl="0"/>
              <a:t>48</a:t>
            </a:fld>
            <a:endParaRPr lang="es" dirty="0"/>
          </a:p>
        </p:txBody>
      </p:sp>
    </p:spTree>
    <p:extLst>
      <p:ext uri="{BB962C8B-B14F-4D97-AF65-F5344CB8AC3E}">
        <p14:creationId xmlns:p14="http://schemas.microsoft.com/office/powerpoint/2010/main" val="15038694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 dirty="0"/>
          </a:p>
        </p:txBody>
      </p:sp>
      <p:sp>
        <p:nvSpPr>
          <p:cNvPr id="4" name="Slide Number Placeholder 3"/>
          <p:cNvSpPr>
            <a:spLocks noGrp="1"/>
          </p:cNvSpPr>
          <p:nvPr>
            <p:ph type="sldNum" sz="quarter" idx="10"/>
          </p:nvPr>
        </p:nvSpPr>
        <p:spPr/>
        <p:txBody>
          <a:bodyPr/>
          <a:lstStyle/>
          <a:p>
            <a:pPr rtl="0"/>
            <a:fld id="{336616B6-223B-D342-8ABD-3E59DD8B7D58}" type="slidenum">
              <a:rPr/>
              <a:pPr rtl="0"/>
              <a:t>49</a:t>
            </a:fld>
            <a:endParaRPr lang="es" dirty="0"/>
          </a:p>
        </p:txBody>
      </p:sp>
    </p:spTree>
    <p:extLst>
      <p:ext uri="{BB962C8B-B14F-4D97-AF65-F5344CB8AC3E}">
        <p14:creationId xmlns:p14="http://schemas.microsoft.com/office/powerpoint/2010/main" val="2259030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a:p>
        </p:txBody>
      </p:sp>
      <p:sp>
        <p:nvSpPr>
          <p:cNvPr id="4" name="Zástupný symbol pro číslo snímku 3"/>
          <p:cNvSpPr>
            <a:spLocks noGrp="1"/>
          </p:cNvSpPr>
          <p:nvPr>
            <p:ph type="sldNum" sz="quarter" idx="10"/>
          </p:nvPr>
        </p:nvSpPr>
        <p:spPr/>
        <p:txBody>
          <a:bodyPr/>
          <a:lstStyle/>
          <a:p>
            <a:fld id="{336616B6-223B-D342-8ABD-3E59DD8B7D58}" type="slidenum">
              <a:rPr lang="en-US" smtClean="0"/>
              <a:t>5</a:t>
            </a:fld>
            <a:endParaRPr lang="en-US" dirty="0"/>
          </a:p>
        </p:txBody>
      </p:sp>
    </p:spTree>
    <p:extLst>
      <p:ext uri="{BB962C8B-B14F-4D97-AF65-F5344CB8AC3E}">
        <p14:creationId xmlns:p14="http://schemas.microsoft.com/office/powerpoint/2010/main" val="420010810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 dirty="0"/>
          </a:p>
        </p:txBody>
      </p:sp>
      <p:sp>
        <p:nvSpPr>
          <p:cNvPr id="4" name="Slide Number Placeholder 3"/>
          <p:cNvSpPr>
            <a:spLocks noGrp="1"/>
          </p:cNvSpPr>
          <p:nvPr>
            <p:ph type="sldNum" sz="quarter" idx="10"/>
          </p:nvPr>
        </p:nvSpPr>
        <p:spPr/>
        <p:txBody>
          <a:bodyPr/>
          <a:lstStyle/>
          <a:p>
            <a:pPr rtl="0"/>
            <a:fld id="{336616B6-223B-D342-8ABD-3E59DD8B7D58}" type="slidenum">
              <a:rPr/>
              <a:pPr rtl="0"/>
              <a:t>50</a:t>
            </a:fld>
            <a:endParaRPr lang="es" dirty="0"/>
          </a:p>
        </p:txBody>
      </p:sp>
    </p:spTree>
    <p:extLst>
      <p:ext uri="{BB962C8B-B14F-4D97-AF65-F5344CB8AC3E}">
        <p14:creationId xmlns:p14="http://schemas.microsoft.com/office/powerpoint/2010/main" val="81924028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 dirty="0"/>
          </a:p>
        </p:txBody>
      </p:sp>
      <p:sp>
        <p:nvSpPr>
          <p:cNvPr id="4" name="Slide Number Placeholder 3"/>
          <p:cNvSpPr>
            <a:spLocks noGrp="1"/>
          </p:cNvSpPr>
          <p:nvPr>
            <p:ph type="sldNum" sz="quarter" idx="10"/>
          </p:nvPr>
        </p:nvSpPr>
        <p:spPr/>
        <p:txBody>
          <a:bodyPr/>
          <a:lstStyle/>
          <a:p>
            <a:pPr rtl="0"/>
            <a:fld id="{336616B6-223B-D342-8ABD-3E59DD8B7D58}" type="slidenum">
              <a:rPr/>
              <a:pPr rtl="0"/>
              <a:t>51</a:t>
            </a:fld>
            <a:endParaRPr lang="es" dirty="0"/>
          </a:p>
        </p:txBody>
      </p:sp>
    </p:spTree>
    <p:extLst>
      <p:ext uri="{BB962C8B-B14F-4D97-AF65-F5344CB8AC3E}">
        <p14:creationId xmlns:p14="http://schemas.microsoft.com/office/powerpoint/2010/main" val="190604855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 dirty="0"/>
          </a:p>
        </p:txBody>
      </p:sp>
      <p:sp>
        <p:nvSpPr>
          <p:cNvPr id="4" name="Slide Number Placeholder 3"/>
          <p:cNvSpPr>
            <a:spLocks noGrp="1"/>
          </p:cNvSpPr>
          <p:nvPr>
            <p:ph type="sldNum" sz="quarter" idx="10"/>
          </p:nvPr>
        </p:nvSpPr>
        <p:spPr/>
        <p:txBody>
          <a:bodyPr/>
          <a:lstStyle/>
          <a:p>
            <a:pPr rtl="0"/>
            <a:fld id="{336616B6-223B-D342-8ABD-3E59DD8B7D58}" type="slidenum">
              <a:rPr/>
              <a:pPr rtl="0"/>
              <a:t>52</a:t>
            </a:fld>
            <a:endParaRPr lang="es" dirty="0"/>
          </a:p>
        </p:txBody>
      </p:sp>
    </p:spTree>
    <p:extLst>
      <p:ext uri="{BB962C8B-B14F-4D97-AF65-F5344CB8AC3E}">
        <p14:creationId xmlns:p14="http://schemas.microsoft.com/office/powerpoint/2010/main" val="236406026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s" b="0" i="0" u="none" baseline="0">
                <a:effectLst/>
              </a:rPr>
              <a:t>Se informó transmisión local por mosquitos del virus del Zika en el territorio continental de los Estados Unidos </a:t>
            </a:r>
          </a:p>
          <a:p>
            <a:pPr lvl="1" algn="l" rtl="0"/>
            <a:r>
              <a:rPr lang="es" b="0" i="0" u="none" baseline="0">
                <a:effectLst/>
              </a:rPr>
              <a:t>Los CDC tienen </a:t>
            </a:r>
            <a:r>
              <a:rPr lang="es" b="0" i="0" u="none" baseline="0">
                <a:effectLst/>
                <a:hlinkClick r:id="rId3"/>
              </a:rPr>
              <a:t>una guía (https://espanol.cdc.gov/zika/intheus/florida-update.html)</a:t>
            </a:r>
            <a:r>
              <a:rPr lang="es" b="0" i="0" u="none" baseline="0">
                <a:effectLst/>
              </a:rPr>
              <a:t> para las personas que viven en el sur de Florida o viajan allí.</a:t>
            </a:r>
          </a:p>
          <a:p>
            <a:pPr lvl="1" algn="l" rtl="0"/>
            <a:r>
              <a:rPr lang="es" b="0" i="0" u="none" baseline="0">
                <a:effectLst/>
              </a:rPr>
              <a:t>Los CDC tienen </a:t>
            </a:r>
            <a:r>
              <a:rPr lang="es" b="0" i="0" u="none" baseline="0">
                <a:effectLst/>
                <a:hlinkClick r:id="rId4"/>
              </a:rPr>
              <a:t>una guía (https://espanol.cdc.gov/zika/intheus/texas-update.html)</a:t>
            </a:r>
            <a:r>
              <a:rPr lang="es" b="0" i="0" u="none" baseline="0">
                <a:effectLst/>
              </a:rPr>
              <a:t> para las personas que viven en Brownsville, Texas o viajan allí.</a:t>
            </a:r>
          </a:p>
          <a:p>
            <a:endParaRPr lang="es" dirty="0"/>
          </a:p>
        </p:txBody>
      </p:sp>
      <p:sp>
        <p:nvSpPr>
          <p:cNvPr id="4" name="Slide Number Placeholder 3"/>
          <p:cNvSpPr>
            <a:spLocks noGrp="1"/>
          </p:cNvSpPr>
          <p:nvPr>
            <p:ph type="sldNum" sz="quarter" idx="10"/>
          </p:nvPr>
        </p:nvSpPr>
        <p:spPr/>
        <p:txBody>
          <a:bodyPr/>
          <a:lstStyle/>
          <a:p>
            <a:pPr rtl="0"/>
            <a:fld id="{336616B6-223B-D342-8ABD-3E59DD8B7D58}" type="slidenum">
              <a:rPr/>
              <a:pPr rtl="0"/>
              <a:t>53</a:t>
            </a:fld>
            <a:endParaRPr lang="es" dirty="0"/>
          </a:p>
        </p:txBody>
      </p:sp>
    </p:spTree>
    <p:extLst>
      <p:ext uri="{BB962C8B-B14F-4D97-AF65-F5344CB8AC3E}">
        <p14:creationId xmlns:p14="http://schemas.microsoft.com/office/powerpoint/2010/main" val="335367117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 dirty="0"/>
          </a:p>
        </p:txBody>
      </p:sp>
      <p:sp>
        <p:nvSpPr>
          <p:cNvPr id="4" name="Slide Number Placeholder 3"/>
          <p:cNvSpPr>
            <a:spLocks noGrp="1"/>
          </p:cNvSpPr>
          <p:nvPr>
            <p:ph type="sldNum" sz="quarter" idx="10"/>
          </p:nvPr>
        </p:nvSpPr>
        <p:spPr/>
        <p:txBody>
          <a:bodyPr/>
          <a:lstStyle/>
          <a:p>
            <a:pPr rtl="0"/>
            <a:fld id="{336616B6-223B-D342-8ABD-3E59DD8B7D58}" type="slidenum">
              <a:rPr/>
              <a:pPr rtl="0"/>
              <a:t>54</a:t>
            </a:fld>
            <a:endParaRPr lang="es" dirty="0"/>
          </a:p>
        </p:txBody>
      </p:sp>
    </p:spTree>
    <p:extLst>
      <p:ext uri="{BB962C8B-B14F-4D97-AF65-F5344CB8AC3E}">
        <p14:creationId xmlns:p14="http://schemas.microsoft.com/office/powerpoint/2010/main" val="2948658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lgn="l" rtl="0">
              <a:buFont typeface="Arial" panose="020B0604020202020204" pitchFamily="34" charset="0"/>
              <a:buChar char="•"/>
            </a:pPr>
            <a:r>
              <a:rPr lang="es" sz="1200" b="0" i="0" u="none" kern="1200" baseline="0" dirty="0">
                <a:solidFill>
                  <a:schemeClr val="tx1"/>
                </a:solidFill>
                <a:effectLst/>
                <a:latin typeface="+mn-lt"/>
                <a:ea typeface="+mn-ea"/>
                <a:cs typeface="+mn-cs"/>
              </a:rPr>
              <a:t>El virus del Zika se propaga entre las personas, principalmente a través de la picadura de un mosquito infectado de la especie </a:t>
            </a:r>
            <a:r>
              <a:rPr lang="es" sz="1200" b="0" i="1" u="none" kern="1200" baseline="0" dirty="0">
                <a:solidFill>
                  <a:schemeClr val="tx1"/>
                </a:solidFill>
                <a:effectLst/>
                <a:latin typeface="+mn-lt"/>
                <a:ea typeface="+mn-ea"/>
                <a:cs typeface="+mn-cs"/>
              </a:rPr>
              <a:t>Aedes </a:t>
            </a:r>
            <a:r>
              <a:rPr lang="es" sz="1200" b="0" i="0" u="none" kern="1200" baseline="0" dirty="0">
                <a:solidFill>
                  <a:schemeClr val="tx1"/>
                </a:solidFill>
                <a:effectLst/>
                <a:latin typeface="+mn-lt"/>
                <a:ea typeface="+mn-ea"/>
                <a:cs typeface="+mn-cs"/>
              </a:rPr>
              <a:t>(</a:t>
            </a:r>
            <a:r>
              <a:rPr lang="es" sz="1200" b="0" i="1" u="none" kern="1200" baseline="0" dirty="0">
                <a:solidFill>
                  <a:schemeClr val="tx1"/>
                </a:solidFill>
                <a:effectLst/>
                <a:latin typeface="+mn-lt"/>
                <a:ea typeface="+mn-ea"/>
                <a:cs typeface="+mn-cs"/>
              </a:rPr>
              <a:t>Ae</a:t>
            </a:r>
            <a:r>
              <a:rPr lang="es" sz="1200" b="0" i="0" u="none" kern="1200" baseline="0" dirty="0">
                <a:solidFill>
                  <a:schemeClr val="tx1"/>
                </a:solidFill>
                <a:effectLst/>
                <a:latin typeface="+mn-lt"/>
                <a:ea typeface="+mn-ea"/>
                <a:cs typeface="+mn-cs"/>
              </a:rPr>
              <a:t>.</a:t>
            </a:r>
            <a:r>
              <a:rPr lang="es" sz="1200" b="0" i="1" u="none" kern="1200" baseline="0" dirty="0">
                <a:solidFill>
                  <a:schemeClr val="tx1"/>
                </a:solidFill>
                <a:effectLst/>
                <a:latin typeface="+mn-lt"/>
                <a:ea typeface="+mn-ea"/>
                <a:cs typeface="+mn-cs"/>
              </a:rPr>
              <a:t> aegypti</a:t>
            </a:r>
            <a:r>
              <a:rPr lang="es" sz="1200" b="0" i="0" u="none" kern="1200" baseline="0" dirty="0">
                <a:solidFill>
                  <a:schemeClr val="tx1"/>
                </a:solidFill>
                <a:effectLst/>
                <a:latin typeface="+mn-lt"/>
                <a:ea typeface="+mn-ea"/>
                <a:cs typeface="+mn-cs"/>
              </a:rPr>
              <a:t> y </a:t>
            </a:r>
            <a:r>
              <a:rPr lang="es" sz="1200" b="0" i="1" u="none" kern="1200" baseline="0" dirty="0">
                <a:solidFill>
                  <a:schemeClr val="tx1"/>
                </a:solidFill>
                <a:effectLst/>
                <a:latin typeface="+mn-lt"/>
                <a:ea typeface="+mn-ea"/>
                <a:cs typeface="+mn-cs"/>
              </a:rPr>
              <a:t>Ae. albopictus</a:t>
            </a:r>
            <a:r>
              <a:rPr lang="es" sz="1200" b="0" i="0" u="none" kern="1200" baseline="0" dirty="0">
                <a:solidFill>
                  <a:schemeClr val="tx1"/>
                </a:solidFill>
                <a:effectLst/>
                <a:latin typeface="+mn-lt"/>
                <a:ea typeface="+mn-ea"/>
                <a:cs typeface="+mn-cs"/>
              </a:rPr>
              <a:t>). </a:t>
            </a:r>
          </a:p>
          <a:p>
            <a:pPr marL="628650" lvl="1" indent="-171450" algn="l" rtl="0">
              <a:buFontTx/>
              <a:buChar char="-"/>
            </a:pPr>
            <a:r>
              <a:rPr lang="es" sz="1200" b="0" i="0" u="none" kern="1200" baseline="0" dirty="0">
                <a:solidFill>
                  <a:schemeClr val="tx1"/>
                </a:solidFill>
                <a:effectLst/>
                <a:latin typeface="+mn-lt"/>
                <a:ea typeface="+mn-ea"/>
                <a:cs typeface="+mn-cs"/>
              </a:rPr>
              <a:t>Los mosquitos que propagan el virus del Zika pican de día y de noche.</a:t>
            </a:r>
          </a:p>
          <a:p>
            <a:pPr marL="171450" lvl="0" indent="-171450" algn="l" rtl="0">
              <a:buFont typeface="Arial" panose="020B0604020202020204" pitchFamily="34" charset="0"/>
              <a:buChar char="•"/>
            </a:pPr>
            <a:r>
              <a:rPr lang="es" sz="1200" b="0" i="0" u="none" kern="1200" baseline="0" dirty="0">
                <a:solidFill>
                  <a:schemeClr val="tx1"/>
                </a:solidFill>
                <a:effectLst/>
                <a:latin typeface="+mn-lt"/>
                <a:ea typeface="+mn-ea"/>
                <a:cs typeface="+mn-cs"/>
              </a:rPr>
              <a:t>Una mujer embarazada puede pasarle el virus del Zika al feto durante el embarazo o en una fecha cercana al parto. </a:t>
            </a:r>
          </a:p>
          <a:p>
            <a:pPr marL="171450" lvl="0" indent="-171450" algn="l" rtl="0">
              <a:buFont typeface="Arial" panose="020B0604020202020204" pitchFamily="34" charset="0"/>
              <a:buChar char="•"/>
            </a:pPr>
            <a:r>
              <a:rPr lang="es" sz="1200" b="0" i="0" u="none" kern="1200" baseline="0" dirty="0">
                <a:solidFill>
                  <a:schemeClr val="tx1"/>
                </a:solidFill>
                <a:effectLst/>
                <a:latin typeface="+mn-lt"/>
                <a:ea typeface="+mn-ea"/>
                <a:cs typeface="+mn-cs"/>
              </a:rPr>
              <a:t>Una persona infectada con el virus del Zika puede contagiar a sus parejas sexuales.</a:t>
            </a:r>
            <a:endParaRPr lang="es" sz="1200" kern="1200" dirty="0">
              <a:solidFill>
                <a:schemeClr val="tx1"/>
              </a:solidFill>
              <a:effectLst/>
              <a:latin typeface="+mn-lt"/>
              <a:ea typeface="+mn-ea"/>
              <a:cs typeface="+mn-cs"/>
            </a:endParaRPr>
          </a:p>
          <a:p>
            <a:pPr marL="171450" lvl="0" indent="-171450" algn="l" rtl="0">
              <a:buFont typeface="Arial" panose="020B0604020202020204" pitchFamily="34" charset="0"/>
              <a:buChar char="•"/>
            </a:pPr>
            <a:r>
              <a:rPr lang="es" sz="1200" b="0" i="0" u="none" kern="1200" baseline="0" dirty="0">
                <a:solidFill>
                  <a:schemeClr val="tx1"/>
                </a:solidFill>
                <a:effectLst/>
                <a:latin typeface="+mn-lt"/>
                <a:ea typeface="+mn-ea"/>
                <a:cs typeface="+mn-cs"/>
              </a:rPr>
              <a:t>El virus del Zika se puede transmitir a través de las transfusiones de sangre. </a:t>
            </a:r>
          </a:p>
          <a:p>
            <a:pPr marL="171450" lvl="0" indent="-171450" algn="l" rtl="0">
              <a:buFont typeface="Arial" panose="020B0604020202020204" pitchFamily="34" charset="0"/>
              <a:buChar char="•"/>
            </a:pPr>
            <a:r>
              <a:rPr kumimoji="0" lang="es" sz="2600" b="0" i="0" u="none" strike="noStrike" kern="1200" cap="none" spc="0" normalizeH="0" baseline="0" dirty="0">
                <a:ln>
                  <a:noFill/>
                </a:ln>
                <a:solidFill>
                  <a:srgbClr val="000000"/>
                </a:solidFill>
                <a:effectLst/>
                <a:uLnTx/>
                <a:uFillTx/>
                <a:latin typeface="+mn-lt"/>
                <a:ea typeface="+mn-ea"/>
                <a:cs typeface="+mn-cs"/>
              </a:rPr>
              <a:t>No se ha documentado ningún caso de transmisión del virus del Zika a través de la leche materna</a:t>
            </a:r>
            <a:r>
              <a:rPr kumimoji="0" lang="es" sz="2600" b="0" i="0" u="none" strike="noStrike" kern="1200" cap="none" spc="0" normalizeH="0" baseline="0" dirty="0">
                <a:ln>
                  <a:noFill/>
                </a:ln>
                <a:solidFill>
                  <a:prstClr val="black"/>
                </a:solidFill>
                <a:effectLst/>
                <a:uLnTx/>
                <a:uFillTx/>
                <a:latin typeface="+mn-lt"/>
                <a:ea typeface="+mn-ea"/>
                <a:cs typeface="+mn-cs"/>
              </a:rPr>
              <a:t>.  </a:t>
            </a:r>
            <a:r>
              <a:rPr kumimoji="0" lang="es" sz="2600" b="0" i="0" u="none" strike="noStrike" kern="1200" cap="none" spc="0" normalizeH="0" baseline="0" dirty="0">
                <a:ln>
                  <a:noFill/>
                </a:ln>
                <a:solidFill>
                  <a:srgbClr val="000000"/>
                </a:solidFill>
                <a:effectLst/>
                <a:uLnTx/>
                <a:uFillTx/>
                <a:latin typeface="+mn-lt"/>
                <a:ea typeface="+mn-ea"/>
                <a:cs typeface="+mn-cs"/>
              </a:rPr>
              <a:t>Los beneficios de la lactancia materna superan el riesgo hipotético de transmisión del virus del Zika a través de la leche </a:t>
            </a:r>
            <a:r>
              <a:rPr kumimoji="0" lang="es" sz="2600" b="0" i="0" u="none" strike="noStrike" kern="1200" cap="none" spc="0" normalizeH="0" baseline="0" dirty="0">
                <a:ln>
                  <a:noFill/>
                </a:ln>
                <a:solidFill>
                  <a:prstClr val="black"/>
                </a:solidFill>
                <a:effectLst/>
                <a:uLnTx/>
                <a:uFillTx/>
                <a:latin typeface="+mn-lt"/>
                <a:ea typeface="+mn-ea"/>
                <a:cs typeface="+mn-cs"/>
              </a:rPr>
              <a:t>materna.</a:t>
            </a:r>
            <a:endParaRPr lang="es" sz="1200" b="0" i="0" u="none" strike="noStrike" kern="1200" baseline="0" dirty="0">
              <a:solidFill>
                <a:schemeClr val="tx1"/>
              </a:solidFill>
              <a:latin typeface="+mn-lt"/>
              <a:ea typeface="+mn-ea"/>
              <a:cs typeface="+mn-cs"/>
            </a:endParaRPr>
          </a:p>
          <a:p>
            <a:pPr marL="171450" indent="-171450" algn="l" rtl="0">
              <a:buFont typeface="Arial" panose="020B0604020202020204" pitchFamily="34" charset="0"/>
              <a:buChar char="•"/>
            </a:pPr>
            <a:r>
              <a:rPr lang="es" sz="1200" b="0" i="0" u="none" strike="noStrike" kern="1200" baseline="0" dirty="0">
                <a:solidFill>
                  <a:schemeClr val="tx1"/>
                </a:solidFill>
                <a:latin typeface="+mn-lt"/>
                <a:ea typeface="+mn-ea"/>
                <a:cs typeface="+mn-cs"/>
              </a:rPr>
              <a:t>No existe evidencia de que el zika se pueda transmitir a través del contacto físico, de la tos o el estornudo. </a:t>
            </a:r>
          </a:p>
          <a:p>
            <a:pPr marL="457200" marR="0" lvl="0" indent="-457200" algn="l" defTabSz="914400" rtl="0" eaLnBrk="1" fontAlgn="auto" latinLnBrk="0" hangingPunct="1">
              <a:lnSpc>
                <a:spcPct val="90000"/>
              </a:lnSpc>
              <a:spcBef>
                <a:spcPts val="0"/>
              </a:spcBef>
              <a:spcAft>
                <a:spcPts val="600"/>
              </a:spcAft>
              <a:buClr>
                <a:srgbClr val="005DAA"/>
              </a:buClr>
              <a:buSzTx/>
              <a:buFont typeface="Arial" panose="020B0604020202020204" pitchFamily="34" charset="0"/>
              <a:buChar char="•"/>
              <a:tabLst/>
              <a:defRPr/>
            </a:pPr>
            <a:endParaRPr kumimoji="0" lang="es" sz="2600" b="0" i="0" u="none" strike="noStrike" kern="1200" cap="none" spc="0" normalizeH="0" baseline="0" noProof="0" dirty="0">
              <a:ln>
                <a:noFill/>
              </a:ln>
              <a:solidFill>
                <a:prstClr val="black"/>
              </a:solidFill>
              <a:effectLst/>
              <a:uLnTx/>
              <a:uFillTx/>
              <a:latin typeface="+mn-lt"/>
              <a:ea typeface="+mn-ea"/>
              <a:cs typeface="+mn-cs"/>
            </a:endParaRPr>
          </a:p>
          <a:p>
            <a:endParaRPr lang="es" b="0" dirty="0"/>
          </a:p>
        </p:txBody>
      </p:sp>
      <p:sp>
        <p:nvSpPr>
          <p:cNvPr id="4" name="Slide Number Placeholder 3"/>
          <p:cNvSpPr>
            <a:spLocks noGrp="1"/>
          </p:cNvSpPr>
          <p:nvPr>
            <p:ph type="sldNum" sz="quarter" idx="10"/>
          </p:nvPr>
        </p:nvSpPr>
        <p:spPr/>
        <p:txBody>
          <a:bodyPr/>
          <a:lstStyle/>
          <a:p>
            <a:pPr rtl="0"/>
            <a:fld id="{336616B6-223B-D342-8ABD-3E59DD8B7D58}" type="slidenum">
              <a:rPr/>
              <a:pPr rtl="0"/>
              <a:t>6</a:t>
            </a:fld>
            <a:endParaRPr lang="es" dirty="0"/>
          </a:p>
        </p:txBody>
      </p:sp>
    </p:spTree>
    <p:extLst>
      <p:ext uri="{BB962C8B-B14F-4D97-AF65-F5344CB8AC3E}">
        <p14:creationId xmlns:p14="http://schemas.microsoft.com/office/powerpoint/2010/main" val="190879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 b="0" i="0" u="none" baseline="0"/>
              <a:t>Toda persona que viva en un área con riesgo de zika o viaje a un área con riesgo y no haya padecido aún la enfermedad puede infectarse.</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 b="0" i="0" u="none" baseline="0"/>
              <a:t>Los síntomas del zika son similares a los de otras enfermedades transmitidas por picaduras de mosquitos, como el dengue y el chikunguña.</a:t>
            </a:r>
          </a:p>
          <a:p>
            <a:pPr marL="171450" indent="-171450" algn="l" rtl="0">
              <a:buFont typeface="Arial" panose="020B0604020202020204" pitchFamily="34" charset="0"/>
              <a:buChar char="•"/>
            </a:pPr>
            <a:r>
              <a:rPr lang="es" sz="1200" b="0" i="0" u="none" baseline="0"/>
              <a:t>Muchas personas no presentan síntomas o solo tienen síntomas leves. </a:t>
            </a:r>
          </a:p>
          <a:p>
            <a:pPr marL="171450" indent="-171450" algn="l" rtl="0">
              <a:buFont typeface="Arial" panose="020B0604020202020204" pitchFamily="34" charset="0"/>
              <a:buChar char="•"/>
            </a:pPr>
            <a:r>
              <a:rPr lang="es" sz="1200" b="0" i="0" u="none" baseline="0"/>
              <a:t>Los síntomas persisten durante varios días a una semana. </a:t>
            </a:r>
          </a:p>
          <a:p>
            <a:pPr marL="171450" indent="-171450" algn="l" rtl="0">
              <a:buFont typeface="Arial" panose="020B0604020202020204" pitchFamily="34" charset="0"/>
              <a:buChar char="•"/>
            </a:pPr>
            <a:r>
              <a:rPr lang="es" sz="1200" b="0" i="0" u="none" baseline="0"/>
              <a:t>Por lo general el cuadro no es lo suficientemente grave como para ir al hospital.</a:t>
            </a:r>
          </a:p>
          <a:p>
            <a:pPr marL="171450" indent="-171450" algn="l" rtl="0">
              <a:buFont typeface="Arial" panose="020B0604020202020204" pitchFamily="34" charset="0"/>
              <a:buChar char="•"/>
            </a:pPr>
            <a:r>
              <a:rPr lang="es" sz="1200" b="0" i="0" u="none" baseline="0"/>
              <a:t>Son muy poco frecuentes los casos de muerte por zika.</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s" dirty="0"/>
          </a:p>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s" dirty="0"/>
          </a:p>
          <a:p>
            <a:endParaRPr lang="es" dirty="0"/>
          </a:p>
        </p:txBody>
      </p:sp>
      <p:sp>
        <p:nvSpPr>
          <p:cNvPr id="4" name="Slide Number Placeholder 3"/>
          <p:cNvSpPr>
            <a:spLocks noGrp="1"/>
          </p:cNvSpPr>
          <p:nvPr>
            <p:ph type="sldNum" sz="quarter" idx="10"/>
          </p:nvPr>
        </p:nvSpPr>
        <p:spPr/>
        <p:txBody>
          <a:bodyPr/>
          <a:lstStyle/>
          <a:p>
            <a:pPr rtl="0"/>
            <a:fld id="{336616B6-223B-D342-8ABD-3E59DD8B7D58}" type="slidenum">
              <a:rPr/>
              <a:pPr rtl="0"/>
              <a:t>7</a:t>
            </a:fld>
            <a:endParaRPr lang="es" dirty="0"/>
          </a:p>
        </p:txBody>
      </p:sp>
    </p:spTree>
    <p:extLst>
      <p:ext uri="{BB962C8B-B14F-4D97-AF65-F5344CB8AC3E}">
        <p14:creationId xmlns:p14="http://schemas.microsoft.com/office/powerpoint/2010/main" val="3963850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s" b="0" i="0" u="none" baseline="0"/>
              <a:t>Toda persona con posible exposición al virus del zika por viaje o transmisión sexual, debe consultar al médico o proveedor de atención médica si presenta alguno de los síntomas que se describen.</a:t>
            </a:r>
          </a:p>
          <a:p>
            <a:endParaRPr lang="es" baseline="0" dirty="0"/>
          </a:p>
          <a:p>
            <a:pPr algn="l" rtl="0"/>
            <a:r>
              <a:rPr lang="es" b="0" i="0" u="none" baseline="0"/>
              <a:t>Los síntomas incluyen</a:t>
            </a:r>
          </a:p>
          <a:p>
            <a:pPr marL="171450" indent="-171450" algn="l" rtl="0">
              <a:buFont typeface="Arial" panose="020B0604020202020204" pitchFamily="34" charset="0"/>
              <a:buChar char="•"/>
            </a:pPr>
            <a:r>
              <a:rPr lang="es" b="0" i="0" u="none" baseline="0"/>
              <a:t>Fiebre </a:t>
            </a:r>
          </a:p>
          <a:p>
            <a:pPr marL="171450" indent="-171450" algn="l" rtl="0">
              <a:buFont typeface="Arial" panose="020B0604020202020204" pitchFamily="34" charset="0"/>
              <a:buChar char="•"/>
            </a:pPr>
            <a:r>
              <a:rPr lang="es" b="0" i="0" u="none" baseline="0"/>
              <a:t>Sarpullido</a:t>
            </a:r>
          </a:p>
          <a:p>
            <a:pPr marL="171450" indent="-171450" algn="l" rtl="0">
              <a:buFont typeface="Arial" panose="020B0604020202020204" pitchFamily="34" charset="0"/>
              <a:buChar char="•"/>
            </a:pPr>
            <a:r>
              <a:rPr lang="es" b="0" i="0" u="none" baseline="0"/>
              <a:t>dolor de cabeza</a:t>
            </a:r>
          </a:p>
          <a:p>
            <a:pPr marL="171450" indent="-171450" algn="l" rtl="0">
              <a:buFont typeface="Arial" panose="020B0604020202020204" pitchFamily="34" charset="0"/>
              <a:buChar char="•"/>
            </a:pPr>
            <a:r>
              <a:rPr lang="es" b="0" i="0" u="none" baseline="0"/>
              <a:t>Dolor en las articulaciones</a:t>
            </a:r>
          </a:p>
          <a:p>
            <a:pPr marL="171450" indent="-171450" algn="l" rtl="0">
              <a:buFont typeface="Arial" panose="020B0604020202020204" pitchFamily="34" charset="0"/>
              <a:buChar char="•"/>
            </a:pPr>
            <a:r>
              <a:rPr lang="es" b="0" i="0" u="none" baseline="0"/>
              <a:t>Conjuntivitis (ojos enrojecidos)</a:t>
            </a:r>
          </a:p>
          <a:p>
            <a:pPr marL="171450" indent="-171450" algn="l" rtl="0">
              <a:buFont typeface="Arial" panose="020B0604020202020204" pitchFamily="34" charset="0"/>
              <a:buChar char="•"/>
            </a:pPr>
            <a:r>
              <a:rPr lang="es" b="0" i="0" u="none" baseline="0"/>
              <a:t>Dolor muscular</a:t>
            </a:r>
          </a:p>
        </p:txBody>
      </p:sp>
      <p:sp>
        <p:nvSpPr>
          <p:cNvPr id="4" name="Slide Number Placeholder 3"/>
          <p:cNvSpPr>
            <a:spLocks noGrp="1"/>
          </p:cNvSpPr>
          <p:nvPr>
            <p:ph type="sldNum" sz="quarter" idx="10"/>
          </p:nvPr>
        </p:nvSpPr>
        <p:spPr/>
        <p:txBody>
          <a:bodyPr/>
          <a:lstStyle/>
          <a:p>
            <a:pPr rtl="0"/>
            <a:fld id="{336616B6-223B-D342-8ABD-3E59DD8B7D58}" type="slidenum">
              <a:rPr/>
              <a:pPr rtl="0"/>
              <a:t>8</a:t>
            </a:fld>
            <a:endParaRPr lang="es" dirty="0"/>
          </a:p>
        </p:txBody>
      </p:sp>
    </p:spTree>
    <p:extLst>
      <p:ext uri="{BB962C8B-B14F-4D97-AF65-F5344CB8AC3E}">
        <p14:creationId xmlns:p14="http://schemas.microsoft.com/office/powerpoint/2010/main" val="2148971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a:p>
        </p:txBody>
      </p:sp>
      <p:sp>
        <p:nvSpPr>
          <p:cNvPr id="4" name="Zástupný symbol pro číslo snímku 3"/>
          <p:cNvSpPr>
            <a:spLocks noGrp="1"/>
          </p:cNvSpPr>
          <p:nvPr>
            <p:ph type="sldNum" sz="quarter" idx="10"/>
          </p:nvPr>
        </p:nvSpPr>
        <p:spPr/>
        <p:txBody>
          <a:bodyPr/>
          <a:lstStyle/>
          <a:p>
            <a:fld id="{336616B6-223B-D342-8ABD-3E59DD8B7D58}" type="slidenum">
              <a:rPr lang="en-US" smtClean="0"/>
              <a:t>9</a:t>
            </a:fld>
            <a:endParaRPr lang="en-US" dirty="0"/>
          </a:p>
        </p:txBody>
      </p:sp>
    </p:spTree>
    <p:extLst>
      <p:ext uri="{BB962C8B-B14F-4D97-AF65-F5344CB8AC3E}">
        <p14:creationId xmlns:p14="http://schemas.microsoft.com/office/powerpoint/2010/main" val="17362911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chor="t"/>
          <a:lstStyle>
            <a:lvl1pPr>
              <a:defRPr>
                <a:solidFill>
                  <a:schemeClr val="bg1"/>
                </a:solidFill>
              </a:defRPr>
            </a:lvl1pPr>
          </a:lstStyle>
          <a:p>
            <a:endParaRPr lang="en-US"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17547" y="4266895"/>
            <a:ext cx="2219054" cy="607344"/>
          </a:xfrm>
          <a:prstGeom prst="rect">
            <a:avLst/>
          </a:prstGeom>
        </p:spPr>
      </p:pic>
      <p:pic>
        <p:nvPicPr>
          <p:cNvPr id="11" name="Picture 10" descr="Header-01.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878205"/>
          </a:xfrm>
          <a:prstGeom prst="rect">
            <a:avLst/>
          </a:prstGeom>
        </p:spPr>
      </p:pic>
      <p:sp>
        <p:nvSpPr>
          <p:cNvPr id="13" name="Date Placeholder 12"/>
          <p:cNvSpPr>
            <a:spLocks noGrp="1"/>
          </p:cNvSpPr>
          <p:nvPr>
            <p:ph type="dt" sz="half" idx="11"/>
          </p:nvPr>
        </p:nvSpPr>
        <p:spPr/>
        <p:txBody>
          <a:bodyPr/>
          <a:lstStyle/>
          <a:p>
            <a:r>
              <a:rPr lang="en-US" dirty="0"/>
              <a:t>‹#›</a:t>
            </a:r>
          </a:p>
        </p:txBody>
      </p:sp>
      <p:sp>
        <p:nvSpPr>
          <p:cNvPr id="8" name="Rectangle 24"/>
          <p:cNvSpPr>
            <a:spLocks noChangeArrowheads="1"/>
          </p:cNvSpPr>
          <p:nvPr userDrawn="1"/>
        </p:nvSpPr>
        <p:spPr bwMode="auto">
          <a:xfrm>
            <a:off x="181967" y="314357"/>
            <a:ext cx="8063028"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800" u="none" strike="noStrike" cap="none" normalizeH="0" baseline="0" dirty="0">
                <a:ln>
                  <a:noFill/>
                </a:ln>
                <a:solidFill>
                  <a:schemeClr val="bg2"/>
                </a:solidFill>
                <a:latin typeface="Arial"/>
                <a:cs typeface="Arial"/>
              </a:rPr>
              <a:t>Respuesta de los CDC al </a:t>
            </a:r>
            <a:r>
              <a:rPr kumimoji="0" lang="es-ES" altLang="en-US" sz="1800" b="1" u="none" strike="noStrike" cap="none" normalizeH="0" baseline="0" dirty="0">
                <a:ln>
                  <a:noFill/>
                </a:ln>
                <a:solidFill>
                  <a:schemeClr val="bg2"/>
                </a:solidFill>
                <a:latin typeface="Arial"/>
                <a:cs typeface="Arial"/>
              </a:rPr>
              <a:t>zika</a:t>
            </a:r>
            <a:endParaRPr kumimoji="0" lang="en-US" altLang="en-US" sz="1800" b="1" u="none" strike="noStrike" cap="none" normalizeH="0" baseline="0" dirty="0">
              <a:ln>
                <a:noFill/>
              </a:ln>
              <a:solidFill>
                <a:schemeClr val="bg2"/>
              </a:solidFill>
              <a:latin typeface="Arial"/>
              <a:cs typeface="Arial"/>
            </a:endParaRPr>
          </a:p>
        </p:txBody>
      </p:sp>
    </p:spTree>
    <p:extLst>
      <p:ext uri="{BB962C8B-B14F-4D97-AF65-F5344CB8AC3E}">
        <p14:creationId xmlns:p14="http://schemas.microsoft.com/office/powerpoint/2010/main" val="990134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6" name="Oval 5"/>
          <p:cNvSpPr/>
          <p:nvPr userDrawn="1"/>
        </p:nvSpPr>
        <p:spPr>
          <a:xfrm>
            <a:off x="5957021" y="704863"/>
            <a:ext cx="4741196" cy="4741196"/>
          </a:xfrm>
          <a:prstGeom prst="ellipse">
            <a:avLst/>
          </a:prstGeom>
          <a:solidFill>
            <a:srgbClr val="E0F3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457199" y="1445973"/>
            <a:ext cx="4957169" cy="3394472"/>
          </a:xfrm>
        </p:spPr>
        <p:txBody>
          <a:bodyPr vert="horz" lIns="91440" tIns="45720" rIns="91440" bIns="45720" rtlCol="0">
            <a:normAutofit/>
          </a:bodyPr>
          <a:lstStyle>
            <a:lvl1pPr>
              <a:defRPr lang="en-US" sz="1800" dirty="0" smtClean="0"/>
            </a:lvl1pPr>
            <a:lvl2pPr>
              <a:defRPr lang="en-US" dirty="0" smtClean="0"/>
            </a:lvl2pPr>
            <a:lvl3pPr>
              <a:defRPr lang="en-US" dirty="0" smtClean="0"/>
            </a:lvl3pPr>
            <a:lvl4pPr>
              <a:defRPr lang="en-US" dirty="0" smtClean="0"/>
            </a:lvl4pPr>
            <a:lvl5pPr>
              <a:defRPr lang="en-US" sz="105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143382" y="361905"/>
            <a:ext cx="6418040" cy="921836"/>
          </a:xfrm>
        </p:spPr>
        <p:txBody>
          <a:bodyPr vert="horz" lIns="91440" tIns="45720" rIns="91440" bIns="45720" rtlCol="0" anchor="t">
            <a:normAutofit/>
          </a:bodyPr>
          <a:lstStyle>
            <a:lvl1pPr>
              <a:defRPr lang="en-US" sz="2400" dirty="0"/>
            </a:lvl1pPr>
          </a:lstStyle>
          <a:p>
            <a:pPr lvl="0">
              <a:lnSpc>
                <a:spcPct val="100000"/>
              </a:lnSpc>
            </a:pPr>
            <a:r>
              <a:rPr lang="en-US" dirty="0"/>
              <a:t>Click to edit Master title style</a:t>
            </a:r>
          </a:p>
        </p:txBody>
      </p:sp>
      <p:sp>
        <p:nvSpPr>
          <p:cNvPr id="2" name="Date Placeholder 1"/>
          <p:cNvSpPr>
            <a:spLocks noGrp="1"/>
          </p:cNvSpPr>
          <p:nvPr>
            <p:ph type="dt" sz="half" idx="10"/>
          </p:nvPr>
        </p:nvSpPr>
        <p:spPr/>
        <p:txBody>
          <a:bodyPr/>
          <a:lstStyle/>
          <a:p>
            <a:r>
              <a:rPr lang="en-US" dirty="0"/>
              <a:t>‹#›</a:t>
            </a:r>
          </a:p>
        </p:txBody>
      </p:sp>
      <p:sp>
        <p:nvSpPr>
          <p:cNvPr id="7" name="Round Single Corner Rectangle 6"/>
          <p:cNvSpPr/>
          <p:nvPr userDrawn="1"/>
        </p:nvSpPr>
        <p:spPr>
          <a:xfrm rot="10800000" flipH="1">
            <a:off x="1" y="-4"/>
            <a:ext cx="1079500" cy="416282"/>
          </a:xfrm>
          <a:prstGeom prst="round1Rect">
            <a:avLst>
              <a:gd name="adj" fmla="val 2855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8"/>
          <p:cNvSpPr>
            <a:spLocks noGrp="1"/>
          </p:cNvSpPr>
          <p:nvPr>
            <p:ph type="body" sz="quarter" idx="11" hasCustomPrompt="1"/>
          </p:nvPr>
        </p:nvSpPr>
        <p:spPr>
          <a:xfrm>
            <a:off x="142875" y="-5"/>
            <a:ext cx="1260475" cy="416283"/>
          </a:xfrm>
        </p:spPr>
        <p:txBody>
          <a:bodyPr anchor="ctr">
            <a:noAutofit/>
          </a:bodyPr>
          <a:lstStyle>
            <a:lvl1pPr marL="0" indent="0">
              <a:buNone/>
              <a:defRPr sz="1600" b="1" baseline="0">
                <a:solidFill>
                  <a:schemeClr val="tx2"/>
                </a:solidFill>
              </a:defRPr>
            </a:lvl1pPr>
          </a:lstStyle>
          <a:p>
            <a:pPr lvl="0"/>
            <a:r>
              <a:rPr lang="en-US" dirty="0"/>
              <a:t>STEP 1</a:t>
            </a:r>
          </a:p>
        </p:txBody>
      </p:sp>
    </p:spTree>
    <p:extLst>
      <p:ext uri="{BB962C8B-B14F-4D97-AF65-F5344CB8AC3E}">
        <p14:creationId xmlns:p14="http://schemas.microsoft.com/office/powerpoint/2010/main" val="2567843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1445973"/>
            <a:ext cx="4957169" cy="3394472"/>
          </a:xfrm>
        </p:spPr>
        <p:txBody>
          <a:bodyPr vert="horz" lIns="91440" tIns="45720" rIns="91440" bIns="45720" rtlCol="0">
            <a:normAutofit/>
          </a:bodyPr>
          <a:lstStyle>
            <a:lvl1pPr>
              <a:defRPr lang="en-US" sz="1800" dirty="0" smtClean="0"/>
            </a:lvl1pPr>
            <a:lvl2pPr>
              <a:defRPr lang="en-US" dirty="0" smtClean="0"/>
            </a:lvl2pPr>
            <a:lvl3pPr>
              <a:defRPr lang="en-US" dirty="0" smtClean="0"/>
            </a:lvl3pPr>
            <a:lvl4pPr>
              <a:defRPr lang="en-US" dirty="0" smtClean="0"/>
            </a:lvl4pPr>
            <a:lvl5pPr>
              <a:defRPr lang="en-US" sz="105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143382" y="361905"/>
            <a:ext cx="6418040" cy="921836"/>
          </a:xfrm>
        </p:spPr>
        <p:txBody>
          <a:bodyPr vert="horz" lIns="91440" tIns="45720" rIns="91440" bIns="45720" rtlCol="0" anchor="t">
            <a:normAutofit/>
          </a:bodyPr>
          <a:lstStyle>
            <a:lvl1pPr>
              <a:defRPr lang="en-US" sz="2400" dirty="0"/>
            </a:lvl1pPr>
          </a:lstStyle>
          <a:p>
            <a:pPr lvl="0">
              <a:lnSpc>
                <a:spcPct val="100000"/>
              </a:lnSpc>
            </a:pPr>
            <a:r>
              <a:rPr lang="en-US" dirty="0"/>
              <a:t>Click to edit Master title style</a:t>
            </a:r>
          </a:p>
        </p:txBody>
      </p:sp>
      <p:sp>
        <p:nvSpPr>
          <p:cNvPr id="6" name="Oval 5"/>
          <p:cNvSpPr/>
          <p:nvPr userDrawn="1"/>
        </p:nvSpPr>
        <p:spPr>
          <a:xfrm>
            <a:off x="5957021" y="704863"/>
            <a:ext cx="4741196" cy="4741196"/>
          </a:xfrm>
          <a:prstGeom prst="ellipse">
            <a:avLst/>
          </a:prstGeom>
          <a:solidFill>
            <a:srgbClr val="DEF0E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Date Placeholder 1"/>
          <p:cNvSpPr>
            <a:spLocks noGrp="1"/>
          </p:cNvSpPr>
          <p:nvPr>
            <p:ph type="dt" sz="half" idx="10"/>
          </p:nvPr>
        </p:nvSpPr>
        <p:spPr/>
        <p:txBody>
          <a:bodyPr/>
          <a:lstStyle/>
          <a:p>
            <a:r>
              <a:rPr lang="en-US" dirty="0"/>
              <a:t>‹#›</a:t>
            </a:r>
          </a:p>
        </p:txBody>
      </p:sp>
    </p:spTree>
    <p:extLst>
      <p:ext uri="{BB962C8B-B14F-4D97-AF65-F5344CB8AC3E}">
        <p14:creationId xmlns:p14="http://schemas.microsoft.com/office/powerpoint/2010/main" val="3546733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1445973"/>
            <a:ext cx="4957169" cy="3394472"/>
          </a:xfrm>
        </p:spPr>
        <p:txBody>
          <a:bodyPr vert="horz" lIns="91440" tIns="45720" rIns="91440" bIns="45720" rtlCol="0">
            <a:normAutofit/>
          </a:bodyPr>
          <a:lstStyle>
            <a:lvl1pPr>
              <a:defRPr lang="en-US" sz="1800" dirty="0" smtClean="0"/>
            </a:lvl1pPr>
            <a:lvl2pPr>
              <a:defRPr lang="en-US" dirty="0" smtClean="0"/>
            </a:lvl2pPr>
            <a:lvl3pPr>
              <a:defRPr lang="en-US" dirty="0" smtClean="0"/>
            </a:lvl3pPr>
            <a:lvl4pPr>
              <a:defRPr lang="en-US" dirty="0" smtClean="0"/>
            </a:lvl4pPr>
            <a:lvl5pPr>
              <a:defRPr lang="en-US" sz="105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143382" y="361905"/>
            <a:ext cx="6418040" cy="921836"/>
          </a:xfrm>
        </p:spPr>
        <p:txBody>
          <a:bodyPr vert="horz" lIns="91440" tIns="45720" rIns="91440" bIns="45720" rtlCol="0" anchor="t">
            <a:normAutofit/>
          </a:bodyPr>
          <a:lstStyle>
            <a:lvl1pPr>
              <a:defRPr lang="en-US" sz="2400" dirty="0"/>
            </a:lvl1pPr>
          </a:lstStyle>
          <a:p>
            <a:pPr lvl="0">
              <a:lnSpc>
                <a:spcPct val="100000"/>
              </a:lnSpc>
            </a:pPr>
            <a:r>
              <a:rPr lang="en-US" dirty="0"/>
              <a:t>Click to edit Master title style</a:t>
            </a:r>
          </a:p>
        </p:txBody>
      </p:sp>
      <p:sp>
        <p:nvSpPr>
          <p:cNvPr id="6" name="Oval 5"/>
          <p:cNvSpPr/>
          <p:nvPr userDrawn="1"/>
        </p:nvSpPr>
        <p:spPr>
          <a:xfrm>
            <a:off x="5957021" y="704863"/>
            <a:ext cx="4741196" cy="4741196"/>
          </a:xfrm>
          <a:prstGeom prst="ellipse">
            <a:avLst/>
          </a:prstGeom>
          <a:solidFill>
            <a:srgbClr val="DEF0E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Date Placeholder 1"/>
          <p:cNvSpPr>
            <a:spLocks noGrp="1"/>
          </p:cNvSpPr>
          <p:nvPr>
            <p:ph type="dt" sz="half" idx="10"/>
          </p:nvPr>
        </p:nvSpPr>
        <p:spPr/>
        <p:txBody>
          <a:bodyPr/>
          <a:lstStyle/>
          <a:p>
            <a:r>
              <a:rPr lang="en-US" dirty="0"/>
              <a:t>‹#›</a:t>
            </a:r>
          </a:p>
        </p:txBody>
      </p:sp>
      <p:sp>
        <p:nvSpPr>
          <p:cNvPr id="7" name="Round Single Corner Rectangle 6"/>
          <p:cNvSpPr/>
          <p:nvPr userDrawn="1"/>
        </p:nvSpPr>
        <p:spPr>
          <a:xfrm rot="10800000" flipH="1">
            <a:off x="1" y="-4"/>
            <a:ext cx="1079500" cy="416282"/>
          </a:xfrm>
          <a:prstGeom prst="round1Rect">
            <a:avLst>
              <a:gd name="adj" fmla="val 2855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8"/>
          <p:cNvSpPr>
            <a:spLocks noGrp="1"/>
          </p:cNvSpPr>
          <p:nvPr>
            <p:ph type="body" sz="quarter" idx="11" hasCustomPrompt="1"/>
          </p:nvPr>
        </p:nvSpPr>
        <p:spPr>
          <a:xfrm>
            <a:off x="142875" y="-5"/>
            <a:ext cx="1260475" cy="416283"/>
          </a:xfrm>
        </p:spPr>
        <p:txBody>
          <a:bodyPr anchor="ctr">
            <a:noAutofit/>
          </a:bodyPr>
          <a:lstStyle>
            <a:lvl1pPr marL="0" indent="0">
              <a:buNone/>
              <a:defRPr sz="1600" b="1" baseline="0">
                <a:solidFill>
                  <a:schemeClr val="tx2"/>
                </a:solidFill>
              </a:defRPr>
            </a:lvl1pPr>
          </a:lstStyle>
          <a:p>
            <a:pPr lvl="0"/>
            <a:r>
              <a:rPr lang="en-US" dirty="0"/>
              <a:t>STEP 1</a:t>
            </a:r>
          </a:p>
        </p:txBody>
      </p:sp>
    </p:spTree>
    <p:extLst>
      <p:ext uri="{BB962C8B-B14F-4D97-AF65-F5344CB8AC3E}">
        <p14:creationId xmlns:p14="http://schemas.microsoft.com/office/powerpoint/2010/main" val="3346398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1445973"/>
            <a:ext cx="4957169" cy="3394472"/>
          </a:xfrm>
        </p:spPr>
        <p:txBody>
          <a:bodyPr vert="horz" lIns="91440" tIns="45720" rIns="91440" bIns="45720" rtlCol="0">
            <a:normAutofit/>
          </a:bodyPr>
          <a:lstStyle>
            <a:lvl1pPr>
              <a:defRPr lang="en-US" sz="1800" dirty="0" smtClean="0"/>
            </a:lvl1pPr>
            <a:lvl2pPr>
              <a:defRPr lang="en-US" dirty="0" smtClean="0"/>
            </a:lvl2pPr>
            <a:lvl3pPr>
              <a:defRPr lang="en-US" dirty="0" smtClean="0"/>
            </a:lvl3pPr>
            <a:lvl4pPr>
              <a:defRPr lang="en-US" dirty="0" smtClean="0"/>
            </a:lvl4pPr>
            <a:lvl5pPr>
              <a:defRPr lang="en-US" sz="105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143382" y="361905"/>
            <a:ext cx="6418040" cy="921836"/>
          </a:xfrm>
        </p:spPr>
        <p:txBody>
          <a:bodyPr vert="horz" lIns="91440" tIns="45720" rIns="91440" bIns="45720" rtlCol="0" anchor="t">
            <a:normAutofit/>
          </a:bodyPr>
          <a:lstStyle>
            <a:lvl1pPr>
              <a:defRPr lang="en-US" sz="2400" dirty="0"/>
            </a:lvl1pPr>
          </a:lstStyle>
          <a:p>
            <a:pPr lvl="0">
              <a:lnSpc>
                <a:spcPct val="100000"/>
              </a:lnSpc>
            </a:pPr>
            <a:r>
              <a:rPr lang="en-US" dirty="0"/>
              <a:t>Click to edit Master title style</a:t>
            </a:r>
          </a:p>
        </p:txBody>
      </p:sp>
      <p:sp>
        <p:nvSpPr>
          <p:cNvPr id="6" name="Oval 5"/>
          <p:cNvSpPr/>
          <p:nvPr userDrawn="1"/>
        </p:nvSpPr>
        <p:spPr>
          <a:xfrm>
            <a:off x="5957021" y="704863"/>
            <a:ext cx="4741196" cy="4741196"/>
          </a:xfrm>
          <a:prstGeom prst="ellipse">
            <a:avLst/>
          </a:prstGeom>
          <a:solidFill>
            <a:srgbClr val="EAE6E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Date Placeholder 1"/>
          <p:cNvSpPr>
            <a:spLocks noGrp="1"/>
          </p:cNvSpPr>
          <p:nvPr>
            <p:ph type="dt" sz="half" idx="10"/>
          </p:nvPr>
        </p:nvSpPr>
        <p:spPr/>
        <p:txBody>
          <a:bodyPr/>
          <a:lstStyle/>
          <a:p>
            <a:r>
              <a:rPr lang="en-US" dirty="0"/>
              <a:t>‹#›</a:t>
            </a:r>
          </a:p>
        </p:txBody>
      </p:sp>
    </p:spTree>
    <p:extLst>
      <p:ext uri="{BB962C8B-B14F-4D97-AF65-F5344CB8AC3E}">
        <p14:creationId xmlns:p14="http://schemas.microsoft.com/office/powerpoint/2010/main" val="1409273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1445973"/>
            <a:ext cx="4957169" cy="3394472"/>
          </a:xfrm>
        </p:spPr>
        <p:txBody>
          <a:bodyPr vert="horz" lIns="91440" tIns="45720" rIns="91440" bIns="45720" rtlCol="0">
            <a:normAutofit/>
          </a:bodyPr>
          <a:lstStyle>
            <a:lvl1pPr>
              <a:defRPr lang="en-US" sz="1800" dirty="0" smtClean="0"/>
            </a:lvl1pPr>
            <a:lvl2pPr>
              <a:defRPr lang="en-US" dirty="0" smtClean="0"/>
            </a:lvl2pPr>
            <a:lvl3pPr>
              <a:defRPr lang="en-US" dirty="0" smtClean="0"/>
            </a:lvl3pPr>
            <a:lvl4pPr>
              <a:defRPr lang="en-US" dirty="0" smtClean="0"/>
            </a:lvl4pPr>
            <a:lvl5pPr>
              <a:defRPr lang="en-US" sz="105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143382" y="361905"/>
            <a:ext cx="6418040" cy="921836"/>
          </a:xfrm>
        </p:spPr>
        <p:txBody>
          <a:bodyPr vert="horz" lIns="91440" tIns="45720" rIns="91440" bIns="45720" rtlCol="0" anchor="t">
            <a:normAutofit/>
          </a:bodyPr>
          <a:lstStyle>
            <a:lvl1pPr>
              <a:defRPr lang="en-US" sz="2400" dirty="0"/>
            </a:lvl1pPr>
          </a:lstStyle>
          <a:p>
            <a:pPr lvl="0">
              <a:lnSpc>
                <a:spcPct val="100000"/>
              </a:lnSpc>
            </a:pPr>
            <a:r>
              <a:rPr lang="en-US" dirty="0"/>
              <a:t>Click to edit Master title style</a:t>
            </a:r>
          </a:p>
        </p:txBody>
      </p:sp>
      <p:sp>
        <p:nvSpPr>
          <p:cNvPr id="6" name="Oval 5"/>
          <p:cNvSpPr/>
          <p:nvPr userDrawn="1"/>
        </p:nvSpPr>
        <p:spPr>
          <a:xfrm>
            <a:off x="5957021" y="704863"/>
            <a:ext cx="4741196" cy="4741196"/>
          </a:xfrm>
          <a:prstGeom prst="ellipse">
            <a:avLst/>
          </a:prstGeom>
          <a:solidFill>
            <a:srgbClr val="EAE6E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Date Placeholder 1"/>
          <p:cNvSpPr>
            <a:spLocks noGrp="1"/>
          </p:cNvSpPr>
          <p:nvPr>
            <p:ph type="dt" sz="half" idx="10"/>
          </p:nvPr>
        </p:nvSpPr>
        <p:spPr/>
        <p:txBody>
          <a:bodyPr/>
          <a:lstStyle/>
          <a:p>
            <a:r>
              <a:rPr lang="en-US" dirty="0"/>
              <a:t>‹#›</a:t>
            </a:r>
          </a:p>
        </p:txBody>
      </p:sp>
      <p:sp>
        <p:nvSpPr>
          <p:cNvPr id="7" name="Round Single Corner Rectangle 6"/>
          <p:cNvSpPr/>
          <p:nvPr userDrawn="1"/>
        </p:nvSpPr>
        <p:spPr>
          <a:xfrm rot="10800000" flipH="1">
            <a:off x="1" y="-4"/>
            <a:ext cx="1079500" cy="416282"/>
          </a:xfrm>
          <a:prstGeom prst="round1Rect">
            <a:avLst>
              <a:gd name="adj" fmla="val 2855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8"/>
          <p:cNvSpPr>
            <a:spLocks noGrp="1"/>
          </p:cNvSpPr>
          <p:nvPr>
            <p:ph type="body" sz="quarter" idx="11" hasCustomPrompt="1"/>
          </p:nvPr>
        </p:nvSpPr>
        <p:spPr>
          <a:xfrm>
            <a:off x="142875" y="-5"/>
            <a:ext cx="1260475" cy="416283"/>
          </a:xfrm>
        </p:spPr>
        <p:txBody>
          <a:bodyPr anchor="ctr">
            <a:noAutofit/>
          </a:bodyPr>
          <a:lstStyle>
            <a:lvl1pPr marL="0" indent="0">
              <a:buNone/>
              <a:defRPr sz="1600" b="1" baseline="0">
                <a:solidFill>
                  <a:schemeClr val="tx2"/>
                </a:solidFill>
              </a:defRPr>
            </a:lvl1pPr>
          </a:lstStyle>
          <a:p>
            <a:pPr lvl="0"/>
            <a:r>
              <a:rPr lang="en-US" dirty="0"/>
              <a:t>STEP 1</a:t>
            </a:r>
          </a:p>
        </p:txBody>
      </p:sp>
    </p:spTree>
    <p:extLst>
      <p:ext uri="{BB962C8B-B14F-4D97-AF65-F5344CB8AC3E}">
        <p14:creationId xmlns:p14="http://schemas.microsoft.com/office/powerpoint/2010/main" val="16134629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567476"/>
            <a:ext cx="7772400" cy="1112806"/>
          </a:xfrm>
        </p:spPr>
        <p:txBody>
          <a:bodyPr anchor="t">
            <a:noAutofit/>
          </a:bodyPr>
          <a:lstStyle>
            <a:lvl1pPr algn="l">
              <a:lnSpc>
                <a:spcPct val="80000"/>
              </a:lnSpc>
              <a:defRPr sz="4400" b="1" cap="all">
                <a:solidFill>
                  <a:schemeClr val="tx1"/>
                </a:solidFill>
              </a:defRPr>
            </a:lvl1pPr>
          </a:lstStyle>
          <a:p>
            <a:r>
              <a:rPr lang="en-US" dirty="0"/>
              <a:t>Click to edit Master title style</a:t>
            </a:r>
          </a:p>
        </p:txBody>
      </p:sp>
      <p:sp>
        <p:nvSpPr>
          <p:cNvPr id="3" name="Text Placeholder 2"/>
          <p:cNvSpPr>
            <a:spLocks noGrp="1"/>
          </p:cNvSpPr>
          <p:nvPr>
            <p:ph type="body" idx="1"/>
          </p:nvPr>
        </p:nvSpPr>
        <p:spPr>
          <a:xfrm>
            <a:off x="457200" y="2791309"/>
            <a:ext cx="7772400" cy="1125140"/>
          </a:xfrm>
        </p:spPr>
        <p:txBody>
          <a:bodyPr anchor="t">
            <a:normAutofit/>
          </a:bodyPr>
          <a:lstStyle>
            <a:lvl1pPr marL="0" indent="0">
              <a:buNone/>
              <a:defRPr sz="1600">
                <a:solidFill>
                  <a:schemeClr val="tx1"/>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Date Placeholder 6"/>
          <p:cNvSpPr>
            <a:spLocks noGrp="1"/>
          </p:cNvSpPr>
          <p:nvPr>
            <p:ph type="dt" sz="half" idx="10"/>
          </p:nvPr>
        </p:nvSpPr>
        <p:spPr/>
        <p:txBody>
          <a:bodyPr/>
          <a:lstStyle/>
          <a:p>
            <a:r>
              <a:rPr lang="en-US" dirty="0"/>
              <a:t>‹#›</a:t>
            </a:r>
          </a:p>
        </p:txBody>
      </p:sp>
    </p:spTree>
    <p:extLst>
      <p:ext uri="{BB962C8B-B14F-4D97-AF65-F5344CB8AC3E}">
        <p14:creationId xmlns:p14="http://schemas.microsoft.com/office/powerpoint/2010/main" val="14498033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rmAutofit/>
          </a:bodyPr>
          <a:lstStyle>
            <a:lvl1pPr>
              <a:defRPr lang="en-US" sz="2400"/>
            </a:lvl1pPr>
          </a:lstStyle>
          <a:p>
            <a:pPr lvl="0">
              <a:lnSpc>
                <a:spcPct val="100000"/>
              </a:lnSpc>
            </a:pPr>
            <a:r>
              <a:rPr lang="en-US"/>
              <a:t>Click to edit Master title style</a:t>
            </a:r>
          </a:p>
        </p:txBody>
      </p:sp>
      <p:sp>
        <p:nvSpPr>
          <p:cNvPr id="3" name="Content Placeholder 2"/>
          <p:cNvSpPr>
            <a:spLocks noGrp="1"/>
          </p:cNvSpPr>
          <p:nvPr>
            <p:ph sz="half" idx="1"/>
          </p:nvPr>
        </p:nvSpPr>
        <p:spPr>
          <a:xfrm>
            <a:off x="457200" y="1296161"/>
            <a:ext cx="4038600" cy="2545556"/>
          </a:xfrm>
        </p:spPr>
        <p:txBody>
          <a:bodyPr vert="horz" lIns="91440" tIns="45720" rIns="91440" bIns="45720" rtlCol="0">
            <a:normAutofit/>
          </a:bodyPr>
          <a:lstStyle>
            <a:lvl1pPr>
              <a:defRPr lang="en-US" sz="1800" dirty="0" smtClean="0"/>
            </a:lvl1pPr>
            <a:lvl2pPr>
              <a:defRPr lang="en-US" dirty="0" smtClean="0"/>
            </a:lvl2pPr>
            <a:lvl3pPr>
              <a:defRPr lang="en-US" dirty="0" smtClean="0"/>
            </a:lvl3pPr>
            <a:lvl4pPr>
              <a:defRPr lang="en-US" dirty="0" smtClean="0"/>
            </a:lvl4pPr>
            <a:lvl5pPr>
              <a:defRPr lang="en-US" sz="105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96161"/>
            <a:ext cx="4038600" cy="2545556"/>
          </a:xfrm>
        </p:spPr>
        <p:txBody>
          <a:bodyPr vert="horz" lIns="91440" tIns="45720" rIns="91440" bIns="45720" rtlCol="0">
            <a:normAutofit/>
          </a:bodyPr>
          <a:lstStyle>
            <a:lvl1pPr>
              <a:defRPr lang="en-US" sz="1800" dirty="0" smtClean="0"/>
            </a:lvl1pPr>
            <a:lvl2pPr>
              <a:defRPr lang="en-US" dirty="0" smtClean="0"/>
            </a:lvl2pPr>
            <a:lvl3pPr>
              <a:defRPr lang="en-US" dirty="0" smtClean="0"/>
            </a:lvl3pPr>
            <a:lvl4pPr>
              <a:defRPr lang="en-US" dirty="0" smtClean="0"/>
            </a:lvl4pPr>
            <a:lvl5pPr>
              <a:defRPr lang="en-US" sz="105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sz="half" idx="10"/>
          </p:nvPr>
        </p:nvSpPr>
        <p:spPr/>
        <p:txBody>
          <a:bodyPr/>
          <a:lstStyle/>
          <a:p>
            <a:r>
              <a:rPr lang="en-US" dirty="0"/>
              <a:t>‹#›</a:t>
            </a:r>
          </a:p>
        </p:txBody>
      </p:sp>
    </p:spTree>
    <p:extLst>
      <p:ext uri="{BB962C8B-B14F-4D97-AF65-F5344CB8AC3E}">
        <p14:creationId xmlns:p14="http://schemas.microsoft.com/office/powerpoint/2010/main" val="3639817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382" y="361906"/>
            <a:ext cx="8543418" cy="423362"/>
          </a:xfrm>
        </p:spPr>
        <p:txBody>
          <a:bodyPr anchor="t">
            <a:normAutofit/>
          </a:bodyPr>
          <a:lstStyle>
            <a:lvl1pPr>
              <a:defRPr sz="2000"/>
            </a:lvl1pPr>
          </a:lstStyle>
          <a:p>
            <a:r>
              <a:rPr lang="en-US" dirty="0"/>
              <a:t>Click to edit Master title style</a:t>
            </a:r>
          </a:p>
        </p:txBody>
      </p:sp>
      <p:sp>
        <p:nvSpPr>
          <p:cNvPr id="7" name="Picture Placeholder 6"/>
          <p:cNvSpPr>
            <a:spLocks noGrp="1"/>
          </p:cNvSpPr>
          <p:nvPr>
            <p:ph type="pic" sz="quarter" idx="10"/>
          </p:nvPr>
        </p:nvSpPr>
        <p:spPr>
          <a:xfrm>
            <a:off x="142875" y="854075"/>
            <a:ext cx="8856663" cy="3913188"/>
          </a:xfrm>
        </p:spPr>
        <p:txBody>
          <a:bodyPr>
            <a:normAutofit/>
          </a:bodyPr>
          <a:lstStyle>
            <a:lvl1pPr>
              <a:defRPr sz="1600">
                <a:latin typeface="Arial" panose="020B0604020202020204" pitchFamily="34" charset="0"/>
                <a:cs typeface="Arial" panose="020B0604020202020204" pitchFamily="34" charset="0"/>
              </a:defRPr>
            </a:lvl1pPr>
          </a:lstStyle>
          <a:p>
            <a:endParaRPr lang="en-US" dirty="0"/>
          </a:p>
        </p:txBody>
      </p:sp>
      <p:sp>
        <p:nvSpPr>
          <p:cNvPr id="8" name="Date Placeholder 7"/>
          <p:cNvSpPr>
            <a:spLocks noGrp="1"/>
          </p:cNvSpPr>
          <p:nvPr>
            <p:ph type="dt" sz="half" idx="11"/>
          </p:nvPr>
        </p:nvSpPr>
        <p:spPr/>
        <p:txBody>
          <a:bodyPr/>
          <a:lstStyle/>
          <a:p>
            <a:r>
              <a:rPr lang="en-US" dirty="0"/>
              <a:t>‹#›</a:t>
            </a:r>
          </a:p>
        </p:txBody>
      </p:sp>
    </p:spTree>
    <p:extLst>
      <p:ext uri="{BB962C8B-B14F-4D97-AF65-F5344CB8AC3E}">
        <p14:creationId xmlns:p14="http://schemas.microsoft.com/office/powerpoint/2010/main" val="8068537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dirty="0"/>
              <a:t>‹#›</a:t>
            </a:r>
          </a:p>
        </p:txBody>
      </p:sp>
    </p:spTree>
    <p:extLst>
      <p:ext uri="{BB962C8B-B14F-4D97-AF65-F5344CB8AC3E}">
        <p14:creationId xmlns:p14="http://schemas.microsoft.com/office/powerpoint/2010/main" val="3998582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DATA SLIDE_O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05979"/>
            <a:ext cx="8229600" cy="857250"/>
          </a:xfrm>
          <a:prstGeom prst="rect">
            <a:avLst/>
          </a:prstGeom>
        </p:spPr>
        <p:txBody>
          <a:bodyPr anchor="b" anchorCtr="0"/>
          <a:lstStyle>
            <a:lvl1pPr algn="l">
              <a:lnSpc>
                <a:spcPts val="3000"/>
              </a:lnSpc>
              <a:defRPr sz="2800" b="1" baseline="0">
                <a:solidFill>
                  <a:srgbClr val="005DAA"/>
                </a:solidFill>
                <a:effectLst/>
                <a:latin typeface="Calibri" pitchFamily="34" charset="0"/>
              </a:defRPr>
            </a:lvl1pPr>
          </a:lstStyle>
          <a:p>
            <a:r>
              <a:rPr lang="en-US" dirty="0"/>
              <a:t>Bottom band: OD</a:t>
            </a:r>
          </a:p>
        </p:txBody>
      </p:sp>
      <p:pic>
        <p:nvPicPr>
          <p:cNvPr id="18" name="Picture 17"/>
          <p:cNvPicPr>
            <a:picLocks noChangeAspect="1"/>
          </p:cNvPicPr>
          <p:nvPr userDrawn="1"/>
        </p:nvPicPr>
        <p:blipFill rotWithShape="1">
          <a:blip r:embed="rId2" cstate="print">
            <a:extLst>
              <a:ext uri="{28A0092B-C50C-407E-A947-70E740481C1C}">
                <a14:useLocalDpi xmlns:a14="http://schemas.microsoft.com/office/drawing/2010/main" val="0"/>
              </a:ext>
            </a:extLst>
          </a:blip>
          <a:srcRect t="87742" b="-5052"/>
          <a:stretch/>
        </p:blipFill>
        <p:spPr>
          <a:xfrm>
            <a:off x="6440" y="5018218"/>
            <a:ext cx="9144001" cy="186744"/>
          </a:xfrm>
          <a:prstGeom prst="rect">
            <a:avLst/>
          </a:prstGeom>
        </p:spPr>
      </p:pic>
      <p:sp>
        <p:nvSpPr>
          <p:cNvPr id="5" name="Text Placeholder 7"/>
          <p:cNvSpPr>
            <a:spLocks noGrp="1"/>
          </p:cNvSpPr>
          <p:nvPr>
            <p:ph type="body" sz="quarter" idx="10"/>
          </p:nvPr>
        </p:nvSpPr>
        <p:spPr>
          <a:xfrm>
            <a:off x="457200" y="1158875"/>
            <a:ext cx="8229600" cy="3341688"/>
          </a:xfrm>
        </p:spPr>
        <p:txBody>
          <a:bodyPr/>
          <a:lstStyle>
            <a:lvl1pPr marL="342884" indent="-342884">
              <a:buClr>
                <a:srgbClr val="005DAA"/>
              </a:buClr>
              <a:buFont typeface="Wingdings" panose="05000000000000000000" pitchFamily="2" charset="2"/>
              <a:buChar char="§"/>
              <a:defRPr sz="2000">
                <a:solidFill>
                  <a:schemeClr val="accent4">
                    <a:lumMod val="75000"/>
                  </a:schemeClr>
                </a:solidFill>
              </a:defRPr>
            </a:lvl1pPr>
            <a:lvl2pPr>
              <a:buClr>
                <a:srgbClr val="532E63"/>
              </a:buClr>
              <a:defRPr sz="2000">
                <a:solidFill>
                  <a:schemeClr val="accent4">
                    <a:lumMod val="75000"/>
                  </a:schemeClr>
                </a:solidFill>
              </a:defRPr>
            </a:lvl2pPr>
            <a:lvl3pPr>
              <a:buClr>
                <a:srgbClr val="9A3B26"/>
              </a:buClr>
              <a:defRPr sz="2000">
                <a:solidFill>
                  <a:schemeClr val="accent4">
                    <a:lumMod val="75000"/>
                  </a:schemeClr>
                </a:solidFill>
              </a:defRPr>
            </a:lvl3pPr>
            <a:lvl4pPr>
              <a:defRPr sz="2000">
                <a:solidFill>
                  <a:schemeClr val="accent4">
                    <a:lumMod val="75000"/>
                  </a:schemeClr>
                </a:solidFill>
              </a:defRPr>
            </a:lvl4pPr>
            <a:lvl5pPr>
              <a:defRPr sz="2000">
                <a:solidFill>
                  <a:schemeClr val="accent4">
                    <a:lumMod val="75000"/>
                  </a:schemeClr>
                </a:solidFill>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38800289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lnSpc>
                <a:spcPct val="100000"/>
              </a:lnSpc>
              <a:defRPr sz="2400"/>
            </a:lvl1pPr>
          </a:lstStyle>
          <a:p>
            <a:r>
              <a:rPr lang="en-US" dirty="0"/>
              <a:t>Click to edit Master title style</a:t>
            </a:r>
          </a:p>
        </p:txBody>
      </p:sp>
      <p:sp>
        <p:nvSpPr>
          <p:cNvPr id="3" name="Content Placeholder 2"/>
          <p:cNvSpPr>
            <a:spLocks noGrp="1"/>
          </p:cNvSpPr>
          <p:nvPr>
            <p:ph idx="1"/>
          </p:nvPr>
        </p:nvSpPr>
        <p:spPr/>
        <p:txBody>
          <a:bodyPr vert="horz" lIns="91440" tIns="45720" rIns="91440" bIns="45720" rtlCol="0">
            <a:normAutofit/>
          </a:bodyPr>
          <a:lstStyle>
            <a:lvl1pPr>
              <a:defRPr lang="en-US" sz="1800" dirty="0" smtClean="0"/>
            </a:lvl1pPr>
            <a:lvl2pPr>
              <a:defRPr lang="en-US" sz="1600" dirty="0" smtClean="0"/>
            </a:lvl2pPr>
            <a:lvl3pPr>
              <a:defRPr lang="en-US" sz="1400" dirty="0" smtClean="0"/>
            </a:lvl3pPr>
            <a:lvl4pPr>
              <a:defRPr lang="en-US" sz="1200" dirty="0" smtClean="0"/>
            </a:lvl4pPr>
            <a:lvl5pPr>
              <a:defRPr lang="en-US" sz="105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Date Placeholder 12"/>
          <p:cNvSpPr>
            <a:spLocks noGrp="1"/>
          </p:cNvSpPr>
          <p:nvPr>
            <p:ph type="dt" sz="half" idx="10"/>
          </p:nvPr>
        </p:nvSpPr>
        <p:spPr/>
        <p:txBody>
          <a:bodyPr/>
          <a:lstStyle/>
          <a:p>
            <a:r>
              <a:rPr lang="en-US" dirty="0"/>
              <a:t>‹#›</a:t>
            </a:r>
          </a:p>
        </p:txBody>
      </p:sp>
    </p:spTree>
    <p:extLst>
      <p:ext uri="{BB962C8B-B14F-4D97-AF65-F5344CB8AC3E}">
        <p14:creationId xmlns:p14="http://schemas.microsoft.com/office/powerpoint/2010/main" val="324335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p:cNvSpPr/>
          <p:nvPr userDrawn="1"/>
        </p:nvSpPr>
        <p:spPr>
          <a:xfrm>
            <a:off x="5558541" y="263526"/>
            <a:ext cx="3585459" cy="4750308"/>
          </a:xfrm>
          <a:prstGeom prst="rect">
            <a:avLst/>
          </a:prstGeom>
          <a:solidFill>
            <a:srgbClr val="E0F3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457199" y="1445973"/>
            <a:ext cx="4957169" cy="3394472"/>
          </a:xfrm>
        </p:spPr>
        <p:txBody>
          <a:bodyPr vert="horz" lIns="91440" tIns="45720" rIns="91440" bIns="45720" rtlCol="0">
            <a:normAutofit/>
          </a:bodyPr>
          <a:lstStyle>
            <a:lvl1pPr>
              <a:defRPr lang="en-US" sz="1800" dirty="0" smtClean="0"/>
            </a:lvl1pPr>
            <a:lvl2pPr>
              <a:defRPr lang="en-US" dirty="0" smtClean="0"/>
            </a:lvl2pPr>
            <a:lvl3pPr>
              <a:defRPr lang="en-US" dirty="0" smtClean="0"/>
            </a:lvl3pPr>
            <a:lvl4pPr>
              <a:defRPr lang="en-US" dirty="0" smtClean="0"/>
            </a:lvl4pPr>
            <a:lvl5pPr>
              <a:defRPr lang="en-US" sz="105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143382" y="361905"/>
            <a:ext cx="5270986" cy="921836"/>
          </a:xfrm>
        </p:spPr>
        <p:txBody>
          <a:bodyPr anchor="t">
            <a:normAutofit/>
          </a:bodyPr>
          <a:lstStyle>
            <a:lvl1pPr>
              <a:lnSpc>
                <a:spcPct val="100000"/>
              </a:lnSpc>
              <a:defRPr sz="2400"/>
            </a:lvl1pPr>
          </a:lstStyle>
          <a:p>
            <a:r>
              <a:rPr lang="en-US" dirty="0"/>
              <a:t>Click to edit Master title style</a:t>
            </a:r>
          </a:p>
        </p:txBody>
      </p:sp>
      <p:sp>
        <p:nvSpPr>
          <p:cNvPr id="6" name="Date Placeholder 5"/>
          <p:cNvSpPr>
            <a:spLocks noGrp="1"/>
          </p:cNvSpPr>
          <p:nvPr>
            <p:ph type="dt" sz="half" idx="10"/>
          </p:nvPr>
        </p:nvSpPr>
        <p:spPr/>
        <p:txBody>
          <a:bodyPr/>
          <a:lstStyle/>
          <a:p>
            <a:r>
              <a:rPr lang="en-US" dirty="0"/>
              <a:t>‹#›</a:t>
            </a:r>
          </a:p>
        </p:txBody>
      </p:sp>
    </p:spTree>
    <p:extLst>
      <p:ext uri="{BB962C8B-B14F-4D97-AF65-F5344CB8AC3E}">
        <p14:creationId xmlns:p14="http://schemas.microsoft.com/office/powerpoint/2010/main" val="3808415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5" name="Rectangle 4"/>
          <p:cNvSpPr/>
          <p:nvPr userDrawn="1"/>
        </p:nvSpPr>
        <p:spPr>
          <a:xfrm>
            <a:off x="5558541" y="263526"/>
            <a:ext cx="3585459" cy="4750308"/>
          </a:xfrm>
          <a:prstGeom prst="rect">
            <a:avLst/>
          </a:prstGeom>
          <a:solidFill>
            <a:srgbClr val="E0F3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457199" y="1445973"/>
            <a:ext cx="4957169" cy="3394472"/>
          </a:xfrm>
        </p:spPr>
        <p:txBody>
          <a:bodyPr vert="horz" lIns="91440" tIns="45720" rIns="91440" bIns="45720" rtlCol="0">
            <a:normAutofit/>
          </a:bodyPr>
          <a:lstStyle>
            <a:lvl1pPr>
              <a:defRPr lang="en-US" sz="1800" dirty="0" smtClean="0"/>
            </a:lvl1pPr>
            <a:lvl2pPr>
              <a:defRPr lang="en-US" dirty="0" smtClean="0"/>
            </a:lvl2pPr>
            <a:lvl3pPr>
              <a:defRPr lang="en-US" dirty="0" smtClean="0"/>
            </a:lvl3pPr>
            <a:lvl4pPr>
              <a:defRPr lang="en-US" dirty="0" smtClean="0"/>
            </a:lvl4pPr>
            <a:lvl5pPr>
              <a:defRPr lang="en-US" sz="105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143382" y="361905"/>
            <a:ext cx="5270986" cy="921836"/>
          </a:xfrm>
        </p:spPr>
        <p:txBody>
          <a:bodyPr anchor="t">
            <a:normAutofit/>
          </a:bodyPr>
          <a:lstStyle>
            <a:lvl1pPr>
              <a:lnSpc>
                <a:spcPct val="100000"/>
              </a:lnSpc>
              <a:defRPr sz="2400"/>
            </a:lvl1pPr>
          </a:lstStyle>
          <a:p>
            <a:r>
              <a:rPr lang="en-US" dirty="0"/>
              <a:t>Click to edit Master title style</a:t>
            </a:r>
          </a:p>
        </p:txBody>
      </p:sp>
      <p:sp>
        <p:nvSpPr>
          <p:cNvPr id="6" name="Date Placeholder 5"/>
          <p:cNvSpPr>
            <a:spLocks noGrp="1"/>
          </p:cNvSpPr>
          <p:nvPr>
            <p:ph type="dt" sz="half" idx="10"/>
          </p:nvPr>
        </p:nvSpPr>
        <p:spPr/>
        <p:txBody>
          <a:bodyPr/>
          <a:lstStyle/>
          <a:p>
            <a:r>
              <a:rPr lang="en-US" dirty="0"/>
              <a:t>‹#›</a:t>
            </a:r>
          </a:p>
        </p:txBody>
      </p:sp>
      <p:sp>
        <p:nvSpPr>
          <p:cNvPr id="7" name="Round Single Corner Rectangle 6"/>
          <p:cNvSpPr/>
          <p:nvPr userDrawn="1"/>
        </p:nvSpPr>
        <p:spPr>
          <a:xfrm rot="10800000" flipH="1">
            <a:off x="1" y="-4"/>
            <a:ext cx="1079500" cy="416282"/>
          </a:xfrm>
          <a:prstGeom prst="round1Rect">
            <a:avLst>
              <a:gd name="adj" fmla="val 2855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8"/>
          <p:cNvSpPr>
            <a:spLocks noGrp="1"/>
          </p:cNvSpPr>
          <p:nvPr>
            <p:ph type="body" sz="quarter" idx="11" hasCustomPrompt="1"/>
          </p:nvPr>
        </p:nvSpPr>
        <p:spPr>
          <a:xfrm>
            <a:off x="142875" y="-5"/>
            <a:ext cx="1260475" cy="416283"/>
          </a:xfrm>
        </p:spPr>
        <p:txBody>
          <a:bodyPr anchor="ctr">
            <a:noAutofit/>
          </a:bodyPr>
          <a:lstStyle>
            <a:lvl1pPr marL="0" indent="0">
              <a:buNone/>
              <a:defRPr sz="1600" b="1" baseline="0">
                <a:solidFill>
                  <a:schemeClr val="tx2"/>
                </a:solidFill>
              </a:defRPr>
            </a:lvl1pPr>
          </a:lstStyle>
          <a:p>
            <a:pPr lvl="0"/>
            <a:r>
              <a:rPr lang="en-US" dirty="0"/>
              <a:t>STEP 1</a:t>
            </a:r>
          </a:p>
        </p:txBody>
      </p:sp>
    </p:spTree>
    <p:extLst>
      <p:ext uri="{BB962C8B-B14F-4D97-AF65-F5344CB8AC3E}">
        <p14:creationId xmlns:p14="http://schemas.microsoft.com/office/powerpoint/2010/main" val="4176769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5" name="Rectangle 4"/>
          <p:cNvSpPr/>
          <p:nvPr userDrawn="1"/>
        </p:nvSpPr>
        <p:spPr>
          <a:xfrm>
            <a:off x="5558541" y="263526"/>
            <a:ext cx="3585459" cy="4750308"/>
          </a:xfrm>
          <a:prstGeom prst="rect">
            <a:avLst/>
          </a:prstGeom>
          <a:solidFill>
            <a:srgbClr val="DEF0E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457199" y="1445973"/>
            <a:ext cx="4957169" cy="3394472"/>
          </a:xfrm>
        </p:spPr>
        <p:txBody>
          <a:bodyPr vert="horz" lIns="91440" tIns="45720" rIns="91440" bIns="45720" rtlCol="0">
            <a:normAutofit/>
          </a:bodyPr>
          <a:lstStyle>
            <a:lvl1pPr>
              <a:defRPr lang="en-US" sz="1800" dirty="0" smtClean="0"/>
            </a:lvl1pPr>
            <a:lvl2pPr>
              <a:defRPr lang="en-US" dirty="0" smtClean="0"/>
            </a:lvl2pPr>
            <a:lvl3pPr>
              <a:defRPr lang="en-US" dirty="0" smtClean="0"/>
            </a:lvl3pPr>
            <a:lvl4pPr>
              <a:defRPr lang="en-US" dirty="0" smtClean="0"/>
            </a:lvl4pPr>
            <a:lvl5pPr>
              <a:defRPr lang="en-US" sz="105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143382" y="361905"/>
            <a:ext cx="5270986" cy="921836"/>
          </a:xfrm>
        </p:spPr>
        <p:txBody>
          <a:bodyPr vert="horz" lIns="91440" tIns="45720" rIns="91440" bIns="45720" rtlCol="0" anchor="t">
            <a:normAutofit/>
          </a:bodyPr>
          <a:lstStyle>
            <a:lvl1pPr>
              <a:defRPr lang="en-US" sz="2400" dirty="0"/>
            </a:lvl1pPr>
          </a:lstStyle>
          <a:p>
            <a:pPr lvl="0">
              <a:lnSpc>
                <a:spcPct val="100000"/>
              </a:lnSpc>
            </a:pPr>
            <a:r>
              <a:rPr lang="en-US" dirty="0"/>
              <a:t>Click to edit Master title style</a:t>
            </a:r>
          </a:p>
        </p:txBody>
      </p:sp>
      <p:sp>
        <p:nvSpPr>
          <p:cNvPr id="2" name="Date Placeholder 1"/>
          <p:cNvSpPr>
            <a:spLocks noGrp="1"/>
          </p:cNvSpPr>
          <p:nvPr>
            <p:ph type="dt" sz="half" idx="10"/>
          </p:nvPr>
        </p:nvSpPr>
        <p:spPr/>
        <p:txBody>
          <a:bodyPr/>
          <a:lstStyle/>
          <a:p>
            <a:r>
              <a:rPr lang="en-US" dirty="0"/>
              <a:t>‹#›</a:t>
            </a:r>
          </a:p>
        </p:txBody>
      </p:sp>
    </p:spTree>
    <p:extLst>
      <p:ext uri="{BB962C8B-B14F-4D97-AF65-F5344CB8AC3E}">
        <p14:creationId xmlns:p14="http://schemas.microsoft.com/office/powerpoint/2010/main" val="4275656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5" name="Rectangle 4"/>
          <p:cNvSpPr/>
          <p:nvPr userDrawn="1"/>
        </p:nvSpPr>
        <p:spPr>
          <a:xfrm>
            <a:off x="5558541" y="263526"/>
            <a:ext cx="3585459" cy="4750308"/>
          </a:xfrm>
          <a:prstGeom prst="rect">
            <a:avLst/>
          </a:prstGeom>
          <a:solidFill>
            <a:srgbClr val="DEF0E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457199" y="1445973"/>
            <a:ext cx="4957169" cy="3394472"/>
          </a:xfrm>
        </p:spPr>
        <p:txBody>
          <a:bodyPr vert="horz" lIns="91440" tIns="45720" rIns="91440" bIns="45720" rtlCol="0">
            <a:normAutofit/>
          </a:bodyPr>
          <a:lstStyle>
            <a:lvl1pPr>
              <a:defRPr lang="en-US" sz="1800" dirty="0" smtClean="0"/>
            </a:lvl1pPr>
            <a:lvl2pPr>
              <a:defRPr lang="en-US" dirty="0" smtClean="0"/>
            </a:lvl2pPr>
            <a:lvl3pPr>
              <a:defRPr lang="en-US" dirty="0" smtClean="0"/>
            </a:lvl3pPr>
            <a:lvl4pPr>
              <a:defRPr lang="en-US" dirty="0" smtClean="0"/>
            </a:lvl4pPr>
            <a:lvl5pPr>
              <a:defRPr lang="en-US" sz="105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143382" y="361905"/>
            <a:ext cx="5270986" cy="921836"/>
          </a:xfrm>
        </p:spPr>
        <p:txBody>
          <a:bodyPr vert="horz" lIns="91440" tIns="45720" rIns="91440" bIns="45720" rtlCol="0" anchor="t">
            <a:normAutofit/>
          </a:bodyPr>
          <a:lstStyle>
            <a:lvl1pPr>
              <a:defRPr lang="en-US" sz="2400" dirty="0"/>
            </a:lvl1pPr>
          </a:lstStyle>
          <a:p>
            <a:pPr lvl="0">
              <a:lnSpc>
                <a:spcPct val="100000"/>
              </a:lnSpc>
            </a:pPr>
            <a:r>
              <a:rPr lang="en-US" dirty="0"/>
              <a:t>Click to edit Master title style</a:t>
            </a:r>
          </a:p>
        </p:txBody>
      </p:sp>
      <p:sp>
        <p:nvSpPr>
          <p:cNvPr id="2" name="Date Placeholder 1"/>
          <p:cNvSpPr>
            <a:spLocks noGrp="1"/>
          </p:cNvSpPr>
          <p:nvPr>
            <p:ph type="dt" sz="half" idx="10"/>
          </p:nvPr>
        </p:nvSpPr>
        <p:spPr/>
        <p:txBody>
          <a:bodyPr/>
          <a:lstStyle/>
          <a:p>
            <a:r>
              <a:rPr lang="en-US" dirty="0"/>
              <a:t>‹#›</a:t>
            </a:r>
          </a:p>
        </p:txBody>
      </p:sp>
      <p:sp>
        <p:nvSpPr>
          <p:cNvPr id="6" name="Round Single Corner Rectangle 5"/>
          <p:cNvSpPr/>
          <p:nvPr userDrawn="1"/>
        </p:nvSpPr>
        <p:spPr>
          <a:xfrm rot="10800000" flipH="1">
            <a:off x="1" y="-4"/>
            <a:ext cx="1079500" cy="416282"/>
          </a:xfrm>
          <a:prstGeom prst="round1Rect">
            <a:avLst>
              <a:gd name="adj" fmla="val 2855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 Placeholder 8"/>
          <p:cNvSpPr>
            <a:spLocks noGrp="1"/>
          </p:cNvSpPr>
          <p:nvPr>
            <p:ph type="body" sz="quarter" idx="11" hasCustomPrompt="1"/>
          </p:nvPr>
        </p:nvSpPr>
        <p:spPr>
          <a:xfrm>
            <a:off x="142875" y="-5"/>
            <a:ext cx="1260475" cy="416283"/>
          </a:xfrm>
        </p:spPr>
        <p:txBody>
          <a:bodyPr anchor="ctr">
            <a:noAutofit/>
          </a:bodyPr>
          <a:lstStyle>
            <a:lvl1pPr marL="0" indent="0">
              <a:buNone/>
              <a:defRPr sz="1600" b="1" baseline="0">
                <a:solidFill>
                  <a:schemeClr val="tx2"/>
                </a:solidFill>
              </a:defRPr>
            </a:lvl1pPr>
          </a:lstStyle>
          <a:p>
            <a:pPr lvl="0"/>
            <a:r>
              <a:rPr lang="en-US" dirty="0"/>
              <a:t>STEP 1</a:t>
            </a:r>
          </a:p>
        </p:txBody>
      </p:sp>
    </p:spTree>
    <p:extLst>
      <p:ext uri="{BB962C8B-B14F-4D97-AF65-F5344CB8AC3E}">
        <p14:creationId xmlns:p14="http://schemas.microsoft.com/office/powerpoint/2010/main" val="466728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5" name="Rectangle 4"/>
          <p:cNvSpPr/>
          <p:nvPr userDrawn="1"/>
        </p:nvSpPr>
        <p:spPr>
          <a:xfrm>
            <a:off x="5558541" y="263526"/>
            <a:ext cx="3585459" cy="4750308"/>
          </a:xfrm>
          <a:prstGeom prst="rect">
            <a:avLst/>
          </a:prstGeom>
          <a:solidFill>
            <a:srgbClr val="EAE6E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457199" y="1445973"/>
            <a:ext cx="4957169" cy="3394472"/>
          </a:xfrm>
        </p:spPr>
        <p:txBody>
          <a:bodyPr vert="horz" lIns="91440" tIns="45720" rIns="91440" bIns="45720" rtlCol="0">
            <a:normAutofit/>
          </a:bodyPr>
          <a:lstStyle>
            <a:lvl1pPr>
              <a:defRPr lang="en-US" sz="1800" dirty="0" smtClean="0"/>
            </a:lvl1pPr>
            <a:lvl2pPr>
              <a:defRPr lang="en-US" dirty="0" smtClean="0"/>
            </a:lvl2pPr>
            <a:lvl3pPr>
              <a:defRPr lang="en-US" dirty="0" smtClean="0"/>
            </a:lvl3pPr>
            <a:lvl4pPr>
              <a:defRPr lang="en-US" dirty="0" smtClean="0"/>
            </a:lvl4pPr>
            <a:lvl5pPr>
              <a:defRPr lang="en-US" sz="105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143382" y="361905"/>
            <a:ext cx="5270986" cy="921836"/>
          </a:xfrm>
        </p:spPr>
        <p:txBody>
          <a:bodyPr vert="horz" lIns="91440" tIns="45720" rIns="91440" bIns="45720" rtlCol="0" anchor="t">
            <a:normAutofit/>
          </a:bodyPr>
          <a:lstStyle>
            <a:lvl1pPr>
              <a:defRPr lang="en-US" sz="2400" dirty="0"/>
            </a:lvl1pPr>
          </a:lstStyle>
          <a:p>
            <a:pPr lvl="0">
              <a:lnSpc>
                <a:spcPct val="100000"/>
              </a:lnSpc>
            </a:pPr>
            <a:r>
              <a:rPr lang="en-US" dirty="0"/>
              <a:t>Click to edit Master title style</a:t>
            </a:r>
          </a:p>
        </p:txBody>
      </p:sp>
      <p:sp>
        <p:nvSpPr>
          <p:cNvPr id="2" name="Date Placeholder 1"/>
          <p:cNvSpPr>
            <a:spLocks noGrp="1"/>
          </p:cNvSpPr>
          <p:nvPr>
            <p:ph type="dt" sz="half" idx="10"/>
          </p:nvPr>
        </p:nvSpPr>
        <p:spPr/>
        <p:txBody>
          <a:bodyPr/>
          <a:lstStyle/>
          <a:p>
            <a:r>
              <a:rPr lang="en-US" dirty="0"/>
              <a:t>‹#›</a:t>
            </a:r>
          </a:p>
        </p:txBody>
      </p:sp>
    </p:spTree>
    <p:extLst>
      <p:ext uri="{BB962C8B-B14F-4D97-AF65-F5344CB8AC3E}">
        <p14:creationId xmlns:p14="http://schemas.microsoft.com/office/powerpoint/2010/main" val="558346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5" name="Rectangle 4"/>
          <p:cNvSpPr/>
          <p:nvPr userDrawn="1"/>
        </p:nvSpPr>
        <p:spPr>
          <a:xfrm>
            <a:off x="5558541" y="263526"/>
            <a:ext cx="3585459" cy="4750308"/>
          </a:xfrm>
          <a:prstGeom prst="rect">
            <a:avLst/>
          </a:prstGeom>
          <a:solidFill>
            <a:srgbClr val="EAE6E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457199" y="1445973"/>
            <a:ext cx="4957169" cy="3394472"/>
          </a:xfrm>
        </p:spPr>
        <p:txBody>
          <a:bodyPr vert="horz" lIns="91440" tIns="45720" rIns="91440" bIns="45720" rtlCol="0">
            <a:normAutofit/>
          </a:bodyPr>
          <a:lstStyle>
            <a:lvl1pPr>
              <a:defRPr lang="en-US" sz="1800" dirty="0" smtClean="0"/>
            </a:lvl1pPr>
            <a:lvl2pPr>
              <a:defRPr lang="en-US" dirty="0" smtClean="0"/>
            </a:lvl2pPr>
            <a:lvl3pPr>
              <a:defRPr lang="en-US" dirty="0" smtClean="0"/>
            </a:lvl3pPr>
            <a:lvl4pPr>
              <a:defRPr lang="en-US" dirty="0" smtClean="0"/>
            </a:lvl4pPr>
            <a:lvl5pPr>
              <a:defRPr lang="en-US" sz="105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143382" y="361905"/>
            <a:ext cx="5270986" cy="921836"/>
          </a:xfrm>
        </p:spPr>
        <p:txBody>
          <a:bodyPr vert="horz" lIns="91440" tIns="45720" rIns="91440" bIns="45720" rtlCol="0" anchor="t">
            <a:normAutofit/>
          </a:bodyPr>
          <a:lstStyle>
            <a:lvl1pPr>
              <a:defRPr lang="en-US" sz="2400" dirty="0"/>
            </a:lvl1pPr>
          </a:lstStyle>
          <a:p>
            <a:pPr lvl="0">
              <a:lnSpc>
                <a:spcPct val="100000"/>
              </a:lnSpc>
            </a:pPr>
            <a:r>
              <a:rPr lang="en-US" dirty="0"/>
              <a:t>Click to edit Master title style</a:t>
            </a:r>
          </a:p>
        </p:txBody>
      </p:sp>
      <p:sp>
        <p:nvSpPr>
          <p:cNvPr id="2" name="Date Placeholder 1"/>
          <p:cNvSpPr>
            <a:spLocks noGrp="1"/>
          </p:cNvSpPr>
          <p:nvPr>
            <p:ph type="dt" sz="half" idx="10"/>
          </p:nvPr>
        </p:nvSpPr>
        <p:spPr/>
        <p:txBody>
          <a:bodyPr/>
          <a:lstStyle/>
          <a:p>
            <a:r>
              <a:rPr lang="en-US" dirty="0"/>
              <a:t>‹#›</a:t>
            </a:r>
          </a:p>
        </p:txBody>
      </p:sp>
      <p:sp>
        <p:nvSpPr>
          <p:cNvPr id="6" name="Round Single Corner Rectangle 5"/>
          <p:cNvSpPr/>
          <p:nvPr userDrawn="1"/>
        </p:nvSpPr>
        <p:spPr>
          <a:xfrm rot="10800000" flipH="1">
            <a:off x="1" y="-4"/>
            <a:ext cx="1079500" cy="416282"/>
          </a:xfrm>
          <a:prstGeom prst="round1Rect">
            <a:avLst>
              <a:gd name="adj" fmla="val 2855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 Placeholder 8"/>
          <p:cNvSpPr>
            <a:spLocks noGrp="1"/>
          </p:cNvSpPr>
          <p:nvPr>
            <p:ph type="body" sz="quarter" idx="11" hasCustomPrompt="1"/>
          </p:nvPr>
        </p:nvSpPr>
        <p:spPr>
          <a:xfrm>
            <a:off x="142875" y="-5"/>
            <a:ext cx="1260475" cy="416283"/>
          </a:xfrm>
        </p:spPr>
        <p:txBody>
          <a:bodyPr anchor="ctr">
            <a:noAutofit/>
          </a:bodyPr>
          <a:lstStyle>
            <a:lvl1pPr marL="0" indent="0">
              <a:buNone/>
              <a:defRPr sz="1600" b="1" baseline="0">
                <a:solidFill>
                  <a:schemeClr val="tx2"/>
                </a:solidFill>
              </a:defRPr>
            </a:lvl1pPr>
          </a:lstStyle>
          <a:p>
            <a:pPr lvl="0"/>
            <a:r>
              <a:rPr lang="en-US" dirty="0"/>
              <a:t>STEP 1</a:t>
            </a:r>
          </a:p>
        </p:txBody>
      </p:sp>
    </p:spTree>
    <p:extLst>
      <p:ext uri="{BB962C8B-B14F-4D97-AF65-F5344CB8AC3E}">
        <p14:creationId xmlns:p14="http://schemas.microsoft.com/office/powerpoint/2010/main" val="3902075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Oval 5"/>
          <p:cNvSpPr/>
          <p:nvPr userDrawn="1"/>
        </p:nvSpPr>
        <p:spPr>
          <a:xfrm>
            <a:off x="5957021" y="704863"/>
            <a:ext cx="4741196" cy="4741196"/>
          </a:xfrm>
          <a:prstGeom prst="ellipse">
            <a:avLst/>
          </a:prstGeom>
          <a:solidFill>
            <a:srgbClr val="E0F3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457199" y="1445973"/>
            <a:ext cx="4957169" cy="3394472"/>
          </a:xfrm>
        </p:spPr>
        <p:txBody>
          <a:bodyPr vert="horz" lIns="91440" tIns="45720" rIns="91440" bIns="45720" rtlCol="0">
            <a:normAutofit/>
          </a:bodyPr>
          <a:lstStyle>
            <a:lvl1pPr>
              <a:defRPr lang="en-US" sz="1800" dirty="0" smtClean="0"/>
            </a:lvl1pPr>
            <a:lvl2pPr>
              <a:defRPr lang="en-US" dirty="0" smtClean="0"/>
            </a:lvl2pPr>
            <a:lvl3pPr>
              <a:defRPr lang="en-US" dirty="0" smtClean="0"/>
            </a:lvl3pPr>
            <a:lvl4pPr>
              <a:defRPr lang="en-US" dirty="0" smtClean="0"/>
            </a:lvl4pPr>
            <a:lvl5pPr>
              <a:defRPr lang="en-US" sz="105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143382" y="361905"/>
            <a:ext cx="6418040" cy="921836"/>
          </a:xfrm>
        </p:spPr>
        <p:txBody>
          <a:bodyPr vert="horz" lIns="91440" tIns="45720" rIns="91440" bIns="45720" rtlCol="0" anchor="t">
            <a:normAutofit/>
          </a:bodyPr>
          <a:lstStyle>
            <a:lvl1pPr>
              <a:defRPr lang="en-US" sz="2400" dirty="0"/>
            </a:lvl1pPr>
          </a:lstStyle>
          <a:p>
            <a:pPr lvl="0">
              <a:lnSpc>
                <a:spcPct val="100000"/>
              </a:lnSpc>
            </a:pPr>
            <a:r>
              <a:rPr lang="en-US" dirty="0"/>
              <a:t>Click to edit Master title style</a:t>
            </a:r>
          </a:p>
        </p:txBody>
      </p:sp>
      <p:sp>
        <p:nvSpPr>
          <p:cNvPr id="2" name="Date Placeholder 1"/>
          <p:cNvSpPr>
            <a:spLocks noGrp="1"/>
          </p:cNvSpPr>
          <p:nvPr>
            <p:ph type="dt" sz="half" idx="10"/>
          </p:nvPr>
        </p:nvSpPr>
        <p:spPr/>
        <p:txBody>
          <a:bodyPr/>
          <a:lstStyle/>
          <a:p>
            <a:r>
              <a:rPr lang="en-US" dirty="0"/>
              <a:t>‹#›</a:t>
            </a:r>
          </a:p>
        </p:txBody>
      </p:sp>
    </p:spTree>
    <p:extLst>
      <p:ext uri="{BB962C8B-B14F-4D97-AF65-F5344CB8AC3E}">
        <p14:creationId xmlns:p14="http://schemas.microsoft.com/office/powerpoint/2010/main" val="1732863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382" y="361905"/>
            <a:ext cx="8543418" cy="70132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kumimoji="0" lang="en-US" sz="2400" b="0" i="0" u="none" strike="noStrike" kern="1200" cap="none" spc="0" normalizeH="0" baseline="0" noProof="0" dirty="0">
                <a:ln>
                  <a:noFill/>
                </a:ln>
                <a:solidFill>
                  <a:srgbClr val="2C343E"/>
                </a:solidFill>
                <a:effectLst/>
                <a:uLnTx/>
                <a:uFillTx/>
                <a:latin typeface="+mn-lt"/>
                <a:ea typeface="+mn-ea"/>
                <a:cs typeface="+mn-cs"/>
              </a:rPr>
              <a:t>Click to edit Master text styles</a:t>
            </a:r>
          </a:p>
          <a:p>
            <a:pPr lvl="1"/>
            <a:r>
              <a:rPr kumimoji="0" lang="en-US" sz="2000" b="0" i="0" u="none" strike="noStrike" kern="1200" cap="none" spc="0" normalizeH="0" baseline="0" noProof="0" dirty="0">
                <a:ln>
                  <a:noFill/>
                </a:ln>
                <a:solidFill>
                  <a:srgbClr val="2C343E"/>
                </a:solidFill>
                <a:effectLst/>
                <a:uLnTx/>
                <a:uFillTx/>
                <a:latin typeface="+mn-lt"/>
                <a:ea typeface="+mn-ea"/>
                <a:cs typeface="+mn-cs"/>
              </a:rPr>
              <a:t>Second level</a:t>
            </a:r>
          </a:p>
          <a:p>
            <a:pPr lvl="2"/>
            <a:r>
              <a:rPr kumimoji="0" lang="en-US" sz="1800" b="0" i="0" u="none" strike="noStrike" kern="1200" cap="none" spc="0" normalizeH="0" baseline="0" noProof="0" dirty="0">
                <a:ln>
                  <a:noFill/>
                </a:ln>
                <a:solidFill>
                  <a:srgbClr val="2C343E"/>
                </a:solidFill>
                <a:effectLst/>
                <a:uLnTx/>
                <a:uFillTx/>
                <a:latin typeface="+mn-lt"/>
                <a:ea typeface="+mn-ea"/>
                <a:cs typeface="+mn-cs"/>
              </a:rPr>
              <a:t>Third level</a:t>
            </a:r>
          </a:p>
          <a:p>
            <a:pPr lvl="3"/>
            <a:r>
              <a:rPr kumimoji="0" lang="en-US" sz="1600" b="0" i="0" u="none" strike="noStrike" kern="1200" cap="none" spc="0" normalizeH="0" baseline="0" noProof="0" dirty="0">
                <a:ln>
                  <a:noFill/>
                </a:ln>
                <a:solidFill>
                  <a:srgbClr val="2C343E"/>
                </a:solidFill>
                <a:effectLst/>
                <a:uLnTx/>
                <a:uFillTx/>
                <a:latin typeface="+mn-lt"/>
                <a:ea typeface="+mn-ea"/>
                <a:cs typeface="+mn-cs"/>
              </a:rPr>
              <a:t>Fourth level</a:t>
            </a:r>
          </a:p>
          <a:p>
            <a:pPr lvl="4"/>
            <a:r>
              <a:rPr kumimoji="0" lang="en-US" sz="1600" b="0" i="0" u="none" strike="noStrike" kern="1200" cap="none" spc="0" normalizeH="0" baseline="0" noProof="0" dirty="0">
                <a:ln>
                  <a:noFill/>
                </a:ln>
                <a:solidFill>
                  <a:srgbClr val="2C343E"/>
                </a:solidFill>
                <a:effectLst/>
                <a:uLnTx/>
                <a:uFillTx/>
                <a:latin typeface="+mn-lt"/>
                <a:ea typeface="+mn-ea"/>
                <a:cs typeface="+mn-cs"/>
              </a:rPr>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800">
                <a:solidFill>
                  <a:srgbClr val="2C343E"/>
                </a:solidFill>
                <a:latin typeface="Arial"/>
                <a:cs typeface="Arial"/>
              </a:defRPr>
            </a:lvl1pPr>
          </a:lstStyle>
          <a:p>
            <a:r>
              <a:rPr lang="en-US" dirty="0"/>
              <a:t>‹#›</a:t>
            </a:r>
          </a:p>
        </p:txBody>
      </p:sp>
      <p:pic>
        <p:nvPicPr>
          <p:cNvPr id="7" name="Picture 6" descr="Header-02.png"/>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0" y="0"/>
            <a:ext cx="9144000" cy="264795"/>
          </a:xfrm>
          <a:prstGeom prst="rect">
            <a:avLst/>
          </a:prstGeom>
        </p:spPr>
      </p:pic>
      <p:sp>
        <p:nvSpPr>
          <p:cNvPr id="8" name="Rectangle 7"/>
          <p:cNvSpPr/>
          <p:nvPr userDrawn="1"/>
        </p:nvSpPr>
        <p:spPr>
          <a:xfrm>
            <a:off x="0" y="5013832"/>
            <a:ext cx="9144000" cy="12966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71839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62" r:id="rId4"/>
    <p:sldLayoutId id="2147483659" r:id="rId5"/>
    <p:sldLayoutId id="2147483663" r:id="rId6"/>
    <p:sldLayoutId id="2147483658" r:id="rId7"/>
    <p:sldLayoutId id="2147483664" r:id="rId8"/>
    <p:sldLayoutId id="2147483657" r:id="rId9"/>
    <p:sldLayoutId id="2147483665" r:id="rId10"/>
    <p:sldLayoutId id="2147483660" r:id="rId11"/>
    <p:sldLayoutId id="2147483666" r:id="rId12"/>
    <p:sldLayoutId id="2147483661" r:id="rId13"/>
    <p:sldLayoutId id="2147483667" r:id="rId14"/>
    <p:sldLayoutId id="2147483651" r:id="rId15"/>
    <p:sldLayoutId id="2147483652" r:id="rId16"/>
    <p:sldLayoutId id="2147483654" r:id="rId17"/>
    <p:sldLayoutId id="2147483655" r:id="rId18"/>
    <p:sldLayoutId id="2147483668" r:id="rId19"/>
  </p:sldLayoutIdLst>
  <p:hf hdr="0" ftr="0" dt="0"/>
  <p:txStyles>
    <p:titleStyle>
      <a:lvl1pPr algn="l" defTabSz="457200" rtl="0" eaLnBrk="1" latinLnBrk="0" hangingPunct="1">
        <a:spcBef>
          <a:spcPct val="0"/>
        </a:spcBef>
        <a:buNone/>
        <a:defRPr sz="2400" kern="1200">
          <a:solidFill>
            <a:schemeClr val="tx1"/>
          </a:solidFill>
          <a:latin typeface="Arial"/>
          <a:ea typeface="+mj-ea"/>
          <a:cs typeface="Arial"/>
        </a:defRPr>
      </a:lvl1pPr>
    </p:titleStyle>
    <p:bodyStyle>
      <a:lvl1pPr marL="342900" marR="0" indent="-342900" algn="l" defTabSz="457200" rtl="0" eaLnBrk="1" fontAlgn="auto" latinLnBrk="0" hangingPunct="1">
        <a:lnSpc>
          <a:spcPct val="100000"/>
        </a:lnSpc>
        <a:spcBef>
          <a:spcPct val="20000"/>
        </a:spcBef>
        <a:spcAft>
          <a:spcPts val="0"/>
        </a:spcAft>
        <a:buClr>
          <a:schemeClr val="bg1"/>
        </a:buClr>
        <a:buSzTx/>
        <a:buFont typeface="Arial"/>
        <a:buChar char="•"/>
        <a:tabLst/>
        <a:defRPr lang="en-US" sz="2000" kern="1200" noProof="0" dirty="0" smtClean="0">
          <a:solidFill>
            <a:schemeClr val="tx1"/>
          </a:solidFill>
          <a:latin typeface="Arial" panose="020B0604020202020204" pitchFamily="34" charset="0"/>
          <a:ea typeface="+mn-ea"/>
          <a:cs typeface="Arial" panose="020B0604020202020204" pitchFamily="34" charset="0"/>
        </a:defRPr>
      </a:lvl1pPr>
      <a:lvl2pPr marL="742950" marR="0" indent="-285750" algn="l" defTabSz="457200" rtl="0" eaLnBrk="1" fontAlgn="auto" latinLnBrk="0" hangingPunct="1">
        <a:lnSpc>
          <a:spcPct val="100000"/>
        </a:lnSpc>
        <a:spcBef>
          <a:spcPct val="20000"/>
        </a:spcBef>
        <a:spcAft>
          <a:spcPts val="0"/>
        </a:spcAft>
        <a:buClr>
          <a:schemeClr val="accent6"/>
        </a:buClr>
        <a:buSzTx/>
        <a:buFont typeface="Lucida Grande"/>
        <a:buChar char="»"/>
        <a:tabLst/>
        <a:defRPr lang="en-US" sz="1600" kern="1200" noProof="0" dirty="0" smtClean="0">
          <a:solidFill>
            <a:schemeClr val="tx1"/>
          </a:solidFill>
          <a:latin typeface="Arial" panose="020B0604020202020204" pitchFamily="34" charset="0"/>
          <a:ea typeface="+mn-ea"/>
          <a:cs typeface="Arial" panose="020B0604020202020204" pitchFamily="34" charset="0"/>
        </a:defRPr>
      </a:lvl2pPr>
      <a:lvl3pPr marL="1143000" marR="0" indent="-228600" algn="l" defTabSz="457200" rtl="0" eaLnBrk="1" fontAlgn="auto" latinLnBrk="0" hangingPunct="1">
        <a:lnSpc>
          <a:spcPct val="100000"/>
        </a:lnSpc>
        <a:spcBef>
          <a:spcPct val="20000"/>
        </a:spcBef>
        <a:spcAft>
          <a:spcPts val="0"/>
        </a:spcAft>
        <a:buClr>
          <a:schemeClr val="accent6"/>
        </a:buClr>
        <a:buSzTx/>
        <a:buFont typeface="Arial"/>
        <a:buChar char="•"/>
        <a:tabLst/>
        <a:defRPr lang="en-US" sz="1400" kern="1200" noProof="0" dirty="0" smtClean="0">
          <a:solidFill>
            <a:schemeClr val="tx1"/>
          </a:solidFill>
          <a:latin typeface="Arial" panose="020B0604020202020204" pitchFamily="34" charset="0"/>
          <a:ea typeface="+mn-ea"/>
          <a:cs typeface="Arial" panose="020B0604020202020204" pitchFamily="34" charset="0"/>
        </a:defRPr>
      </a:lvl3pPr>
      <a:lvl4pPr marL="1600200" marR="0" indent="-228600" algn="l" defTabSz="457200" rtl="0" eaLnBrk="1" fontAlgn="auto" latinLnBrk="0" hangingPunct="1">
        <a:lnSpc>
          <a:spcPct val="100000"/>
        </a:lnSpc>
        <a:spcBef>
          <a:spcPct val="20000"/>
        </a:spcBef>
        <a:spcAft>
          <a:spcPts val="0"/>
        </a:spcAft>
        <a:buClr>
          <a:schemeClr val="accent6"/>
        </a:buClr>
        <a:buSzTx/>
        <a:buFont typeface="Arial"/>
        <a:buChar char="–"/>
        <a:tabLst/>
        <a:defRPr lang="en-US" sz="1200" kern="1200" noProof="0" dirty="0" smtClean="0">
          <a:solidFill>
            <a:schemeClr val="tx1"/>
          </a:solidFill>
          <a:latin typeface="Arial" panose="020B0604020202020204" pitchFamily="34" charset="0"/>
          <a:ea typeface="+mn-ea"/>
          <a:cs typeface="Arial" panose="020B0604020202020204" pitchFamily="34" charset="0"/>
        </a:defRPr>
      </a:lvl4pPr>
      <a:lvl5pPr marL="2057400" marR="0" indent="-228600" algn="l" defTabSz="457200" rtl="0" eaLnBrk="1" fontAlgn="auto" latinLnBrk="0" hangingPunct="1">
        <a:lnSpc>
          <a:spcPct val="100000"/>
        </a:lnSpc>
        <a:spcBef>
          <a:spcPct val="20000"/>
        </a:spcBef>
        <a:spcAft>
          <a:spcPts val="0"/>
        </a:spcAft>
        <a:buClr>
          <a:schemeClr val="accent6"/>
        </a:buClr>
        <a:buSzPct val="80000"/>
        <a:buFont typeface="Wingdings" charset="2"/>
        <a:buChar char="§"/>
        <a:tabLst/>
        <a:defRPr lang="en-US" sz="1100" kern="1200" noProof="0" dirty="0">
          <a:solidFill>
            <a:schemeClr val="tx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hyperlink" Target="https://espanol.cdc.gov/zika/geo/united-states.html"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3.xml"/><Relationship Id="rId5" Type="http://schemas.openxmlformats.org/officeDocument/2006/relationships/hyperlink" Target="https://espanol.cdc.gov/zika/public-health-partners/zapss.html" TargetMode="External"/><Relationship Id="rId4" Type="http://schemas.openxmlformats.org/officeDocument/2006/relationships/hyperlink" Target="https://espanol.cdc.gov/zika/hc-providers/registry.html"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http://espanol.cdc.gov/zika/geo/index.html"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hyperlink" Target="wwwnc.cdc.gov/travel/page/zika-travel-information" TargetMode="External"/><Relationship Id="rId2" Type="http://schemas.openxmlformats.org/officeDocument/2006/relationships/notesSlide" Target="../notesSlides/notesSlide49.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54.xml.rels><?xml version="1.0" encoding="UTF-8" standalone="yes"?>
<Relationships xmlns="http://schemas.openxmlformats.org/package/2006/relationships"><Relationship Id="rId3" Type="http://schemas.openxmlformats.org/officeDocument/2006/relationships/hyperlink" Target="http://www.cdc.gov/zika/comm-resources/zika101slides.pptx" TargetMode="External"/><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l" rtl="0">
              <a:lnSpc>
                <a:spcPct val="80000"/>
              </a:lnSpc>
            </a:pPr>
            <a:r>
              <a:rPr lang="es" sz="4000" b="1" i="0" u="none" baseline="0"/>
              <a:t>ZIKA 101</a:t>
            </a:r>
            <a:endParaRPr lang="es" sz="4000" dirty="0"/>
          </a:p>
        </p:txBody>
      </p:sp>
      <p:sp>
        <p:nvSpPr>
          <p:cNvPr id="4" name="TextBox 3"/>
          <p:cNvSpPr txBox="1"/>
          <p:nvPr/>
        </p:nvSpPr>
        <p:spPr>
          <a:xfrm>
            <a:off x="3438525" y="4557053"/>
            <a:ext cx="3214936" cy="276999"/>
          </a:xfrm>
          <a:prstGeom prst="rect">
            <a:avLst/>
          </a:prstGeom>
          <a:noFill/>
        </p:spPr>
        <p:txBody>
          <a:bodyPr wrap="square" rtlCol="0">
            <a:spAutoFit/>
          </a:bodyPr>
          <a:lstStyle/>
          <a:p>
            <a:pPr algn="r" rtl="0"/>
            <a:r>
              <a:rPr lang="es" sz="1200" b="0" i="0" u="none" baseline="0" dirty="0">
                <a:latin typeface="Arial" panose="020B0604020202020204" pitchFamily="34" charset="0"/>
                <a:cs typeface="Arial" panose="020B0604020202020204" pitchFamily="34" charset="0"/>
              </a:rPr>
              <a:t>Actualización: 12 de junio de 2017</a:t>
            </a:r>
          </a:p>
        </p:txBody>
      </p:sp>
    </p:spTree>
    <p:extLst>
      <p:ext uri="{BB962C8B-B14F-4D97-AF65-F5344CB8AC3E}">
        <p14:creationId xmlns:p14="http://schemas.microsoft.com/office/powerpoint/2010/main" val="2620894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199" y="1445973"/>
            <a:ext cx="5324476" cy="3394472"/>
          </a:xfrm>
        </p:spPr>
        <p:txBody>
          <a:bodyPr>
            <a:noAutofit/>
          </a:bodyPr>
          <a:lstStyle/>
          <a:p>
            <a:pPr algn="l" rtl="0"/>
            <a:r>
              <a:rPr lang="es" sz="2400" b="0" i="0" u="none" baseline="0" dirty="0"/>
              <a:t>El virus del Zika puede transmitirse de la mujer embarazada al feto durante el embarazo o en fecha cercana al parto.</a:t>
            </a:r>
          </a:p>
          <a:p>
            <a:pPr algn="l" rtl="0"/>
            <a:r>
              <a:rPr lang="es" sz="2400" b="0" i="0" u="none" baseline="0" dirty="0"/>
              <a:t>Se desconoce con qué frecuencia ocurre.</a:t>
            </a:r>
          </a:p>
          <a:p>
            <a:pPr marL="0" indent="0" algn="l" rtl="0">
              <a:buNone/>
            </a:pPr>
            <a:r>
              <a:rPr lang="es" sz="2400" b="0" i="0" u="none" baseline="0" dirty="0"/>
              <a:t> </a:t>
            </a:r>
          </a:p>
        </p:txBody>
      </p:sp>
      <p:sp>
        <p:nvSpPr>
          <p:cNvPr id="3" name="Title 2"/>
          <p:cNvSpPr>
            <a:spLocks noGrp="1"/>
          </p:cNvSpPr>
          <p:nvPr>
            <p:ph type="title"/>
          </p:nvPr>
        </p:nvSpPr>
        <p:spPr/>
        <p:txBody>
          <a:bodyPr>
            <a:normAutofit fontScale="90000"/>
          </a:bodyPr>
          <a:lstStyle/>
          <a:p>
            <a:pPr algn="l" rtl="0"/>
            <a:r>
              <a:rPr lang="es" sz="2800" b="1" i="0" u="none" baseline="0" dirty="0">
                <a:solidFill>
                  <a:srgbClr val="005DAA"/>
                </a:solidFill>
                <a:latin typeface="Calibri" pitchFamily="34" charset="0"/>
              </a:rPr>
              <a:t>¿De qué manera afecta el zika los embarazos?</a:t>
            </a:r>
          </a:p>
        </p:txBody>
      </p:sp>
      <p:sp>
        <p:nvSpPr>
          <p:cNvPr id="5" name="Rectangle 4" descr="Pregnant woman"/>
          <p:cNvSpPr/>
          <p:nvPr/>
        </p:nvSpPr>
        <p:spPr>
          <a:xfrm>
            <a:off x="0" y="5013832"/>
            <a:ext cx="9144000" cy="12966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s" dirty="0">
              <a:solidFill>
                <a:srgbClr val="228E92"/>
              </a:solidFill>
            </a:endParaRPr>
          </a:p>
        </p:txBody>
      </p:sp>
      <p:pic>
        <p:nvPicPr>
          <p:cNvPr id="4" name="Picture 3" descr="Pregnant woman" title="Pregnant wom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6064" y="438012"/>
            <a:ext cx="1762778" cy="4584209"/>
          </a:xfrm>
          <a:prstGeom prst="rect">
            <a:avLst/>
          </a:prstGeom>
        </p:spPr>
      </p:pic>
    </p:spTree>
    <p:extLst>
      <p:ext uri="{BB962C8B-B14F-4D97-AF65-F5344CB8AC3E}">
        <p14:creationId xmlns:p14="http://schemas.microsoft.com/office/powerpoint/2010/main" val="752024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14695" y="1274438"/>
            <a:ext cx="5765471" cy="2902968"/>
          </a:xfrm>
        </p:spPr>
        <p:txBody>
          <a:bodyPr>
            <a:noAutofit/>
          </a:bodyPr>
          <a:lstStyle/>
          <a:p>
            <a:pPr algn="l" rtl="0"/>
            <a:r>
              <a:rPr lang="es" sz="2000" b="0" i="0" u="none" baseline="0" dirty="0"/>
              <a:t>La infección durante el embarazo puede causar daños al cerebro, microcefalia y síndrome congénito del zika.</a:t>
            </a:r>
          </a:p>
          <a:p>
            <a:pPr algn="l" rtl="0"/>
            <a:r>
              <a:rPr lang="es" sz="2000" b="0" i="0" u="none" baseline="0" dirty="0"/>
              <a:t>Asociado a otros problemas como abortos espontáneos, bebés nacidos muertos y defectos de nacimiento.</a:t>
            </a:r>
          </a:p>
          <a:p>
            <a:pPr algn="l" rtl="0"/>
            <a:r>
              <a:rPr lang="es" sz="2000" b="0" i="0" u="none" baseline="0" dirty="0"/>
              <a:t>No hay evidencia de que una infección previa afecte embarazos futuros una vez eliminado el virus del cuerpo.</a:t>
            </a:r>
          </a:p>
        </p:txBody>
      </p:sp>
      <p:sp>
        <p:nvSpPr>
          <p:cNvPr id="3" name="Title 2"/>
          <p:cNvSpPr>
            <a:spLocks noGrp="1"/>
          </p:cNvSpPr>
          <p:nvPr>
            <p:ph type="title"/>
          </p:nvPr>
        </p:nvSpPr>
        <p:spPr/>
        <p:txBody>
          <a:bodyPr vert="horz" lIns="91440" tIns="45720" rIns="91440" bIns="45720" rtlCol="0" anchor="t">
            <a:normAutofit fontScale="90000"/>
          </a:bodyPr>
          <a:lstStyle/>
          <a:p>
            <a:pPr algn="l" rtl="0"/>
            <a:r>
              <a:rPr lang="es" sz="2800" b="1" i="0" u="none" baseline="0" dirty="0">
                <a:solidFill>
                  <a:srgbClr val="005DAA"/>
                </a:solidFill>
                <a:latin typeface="Calibri" pitchFamily="34" charset="0"/>
              </a:rPr>
              <a:t>¿De qué manera afecta el zika los embarazos?</a:t>
            </a:r>
          </a:p>
        </p:txBody>
      </p:sp>
      <p:sp>
        <p:nvSpPr>
          <p:cNvPr id="5" name="Rectangle 4" descr="black border"/>
          <p:cNvSpPr/>
          <p:nvPr/>
        </p:nvSpPr>
        <p:spPr>
          <a:xfrm>
            <a:off x="0" y="5013832"/>
            <a:ext cx="9144000" cy="12966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s" dirty="0">
              <a:solidFill>
                <a:srgbClr val="228E92"/>
              </a:solidFill>
            </a:endParaRPr>
          </a:p>
        </p:txBody>
      </p:sp>
      <p:pic>
        <p:nvPicPr>
          <p:cNvPr id="6" name="Picture 5" descr="Pregnant woman" title="Pregnant wom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6064" y="438012"/>
            <a:ext cx="1762778" cy="4584209"/>
          </a:xfrm>
          <a:prstGeom prst="rect">
            <a:avLst/>
          </a:prstGeom>
        </p:spPr>
      </p:pic>
    </p:spTree>
    <p:extLst>
      <p:ext uri="{BB962C8B-B14F-4D97-AF65-F5344CB8AC3E}">
        <p14:creationId xmlns:p14="http://schemas.microsoft.com/office/powerpoint/2010/main" val="2937778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3382" y="1048964"/>
            <a:ext cx="6472682" cy="3507265"/>
          </a:xfrm>
        </p:spPr>
        <p:txBody>
          <a:bodyPr>
            <a:noAutofit/>
          </a:bodyPr>
          <a:lstStyle/>
          <a:p>
            <a:pPr algn="l" rtl="0"/>
            <a:r>
              <a:rPr lang="es" sz="2000" b="0" i="0" u="none" baseline="0" dirty="0"/>
              <a:t>Síndrome del zika congénito</a:t>
            </a:r>
          </a:p>
          <a:p>
            <a:pPr lvl="1" algn="l" rtl="0"/>
            <a:r>
              <a:rPr lang="es" b="0" i="0" u="none" baseline="0" dirty="0"/>
              <a:t>Patrón distintivo de defectos de nacimiento en fetos y bebés de mujeres infectadas durante el embarazo</a:t>
            </a:r>
          </a:p>
          <a:p>
            <a:pPr lvl="1" algn="l" rtl="0"/>
            <a:r>
              <a:rPr lang="es" b="0" i="0" u="none" baseline="0" dirty="0"/>
              <a:t>Asociado a 5 tipos de defectos de nacimiento que no se habían observado o que ocurren con muy poca frecuencia en otras infecciones durante el embarazo</a:t>
            </a:r>
          </a:p>
          <a:p>
            <a:pPr lvl="2" algn="l" rtl="0"/>
            <a:r>
              <a:rPr lang="es" sz="1200" b="0" i="0" u="none" baseline="0" dirty="0"/>
              <a:t>Microcefalia grave (cabeza de tamaño pequeño) que resulta en un cráneo parcialmente colapsado</a:t>
            </a:r>
          </a:p>
          <a:p>
            <a:pPr lvl="2" algn="l" rtl="0"/>
            <a:r>
              <a:rPr lang="es" sz="1200" b="0" i="0" u="none" baseline="0" dirty="0"/>
              <a:t>Tejido cerebral reducido con daño cerebral </a:t>
            </a:r>
          </a:p>
          <a:p>
            <a:pPr lvl="2" algn="l" rtl="0"/>
            <a:r>
              <a:rPr lang="es" sz="1200" b="0" i="0" u="none" baseline="0" dirty="0"/>
              <a:t>Daño a la parte posterior del ojo con un patrón específico de cicatrices y mayor pigmentación</a:t>
            </a:r>
          </a:p>
          <a:p>
            <a:pPr lvl="2" algn="l" rtl="0"/>
            <a:r>
              <a:rPr lang="es" sz="1200" b="0" i="0" u="none" baseline="0" dirty="0"/>
              <a:t>Alcance limitado del movimiento articular, como en pie equinovaro</a:t>
            </a:r>
          </a:p>
          <a:p>
            <a:pPr lvl="2" algn="l" rtl="0"/>
            <a:r>
              <a:rPr lang="es" sz="1200" b="0" i="0" u="none" baseline="0" dirty="0"/>
              <a:t>Demasiado tono muscular que restringe los movimientos del cuerpo después del nacimiento</a:t>
            </a:r>
            <a:endParaRPr lang="es" sz="1800" b="0" i="0" u="none" baseline="0" dirty="0"/>
          </a:p>
        </p:txBody>
      </p:sp>
      <p:sp>
        <p:nvSpPr>
          <p:cNvPr id="3" name="Title 2"/>
          <p:cNvSpPr>
            <a:spLocks noGrp="1"/>
          </p:cNvSpPr>
          <p:nvPr>
            <p:ph type="title"/>
          </p:nvPr>
        </p:nvSpPr>
        <p:spPr/>
        <p:txBody>
          <a:bodyPr>
            <a:normAutofit fontScale="90000"/>
          </a:bodyPr>
          <a:lstStyle/>
          <a:p>
            <a:pPr algn="l" rtl="0"/>
            <a:r>
              <a:rPr lang="es" sz="2800" b="1" i="0" u="none" baseline="0">
                <a:solidFill>
                  <a:srgbClr val="005DAA"/>
                </a:solidFill>
                <a:latin typeface="Calibri" pitchFamily="34" charset="0"/>
              </a:rPr>
              <a:t>¿De qué manera afecta el zika los embarazos?</a:t>
            </a:r>
          </a:p>
        </p:txBody>
      </p:sp>
      <p:sp>
        <p:nvSpPr>
          <p:cNvPr id="5" name="Rectangle 4" descr="black border"/>
          <p:cNvSpPr/>
          <p:nvPr/>
        </p:nvSpPr>
        <p:spPr>
          <a:xfrm>
            <a:off x="0" y="5013832"/>
            <a:ext cx="9144000" cy="12966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s" dirty="0">
              <a:solidFill>
                <a:srgbClr val="228E92"/>
              </a:solidFill>
            </a:endParaRPr>
          </a:p>
        </p:txBody>
      </p:sp>
      <p:pic>
        <p:nvPicPr>
          <p:cNvPr id="7" name="Picture 6" descr="Pregnant woman" title="Pregnant wom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6064" y="438012"/>
            <a:ext cx="1762778" cy="4584209"/>
          </a:xfrm>
          <a:prstGeom prst="rect">
            <a:avLst/>
          </a:prstGeom>
        </p:spPr>
      </p:pic>
    </p:spTree>
    <p:extLst>
      <p:ext uri="{BB962C8B-B14F-4D97-AF65-F5344CB8AC3E}">
        <p14:creationId xmlns:p14="http://schemas.microsoft.com/office/powerpoint/2010/main" val="1182339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199" y="1283741"/>
            <a:ext cx="4957169" cy="3394472"/>
          </a:xfrm>
        </p:spPr>
        <p:txBody>
          <a:bodyPr>
            <a:normAutofit lnSpcReduction="10000"/>
          </a:bodyPr>
          <a:lstStyle/>
          <a:p>
            <a:pPr algn="l" rtl="0"/>
            <a:r>
              <a:rPr lang="es" sz="2400" b="0" i="0" u="none" baseline="0"/>
              <a:t>En cada consulta prenatal se debe preguntar a todas las mujeres embarazadas si</a:t>
            </a:r>
          </a:p>
          <a:p>
            <a:pPr lvl="1" algn="l" rtl="0"/>
            <a:r>
              <a:rPr lang="es" sz="2000" b="0" i="0" u="none" baseline="0"/>
              <a:t>Viajaron a un área con riesgo de zika o si viven en un área con riesgo</a:t>
            </a:r>
          </a:p>
          <a:p>
            <a:pPr lvl="1" algn="l" rtl="0"/>
            <a:r>
              <a:rPr lang="es" sz="2000" b="0" i="0" u="none" baseline="0"/>
              <a:t>Tuvieron relaciones sexuales sin usar condón con una pareja que viajó a un área con riesgo de zika o que vive en un área con riesgo</a:t>
            </a:r>
          </a:p>
        </p:txBody>
      </p:sp>
      <p:sp>
        <p:nvSpPr>
          <p:cNvPr id="3" name="Title 2"/>
          <p:cNvSpPr>
            <a:spLocks noGrp="1"/>
          </p:cNvSpPr>
          <p:nvPr>
            <p:ph type="title"/>
          </p:nvPr>
        </p:nvSpPr>
        <p:spPr>
          <a:xfrm>
            <a:off x="143382" y="361904"/>
            <a:ext cx="5574512" cy="1048169"/>
          </a:xfrm>
        </p:spPr>
        <p:txBody>
          <a:bodyPr vert="horz" lIns="91440" tIns="45720" rIns="91440" bIns="45720" rtlCol="0" anchor="t">
            <a:normAutofit fontScale="90000"/>
          </a:bodyPr>
          <a:lstStyle/>
          <a:p>
            <a:pPr algn="l" rtl="0"/>
            <a:r>
              <a:rPr lang="es" sz="2800" b="1" i="0" u="none" baseline="0">
                <a:solidFill>
                  <a:srgbClr val="005DAA"/>
                </a:solidFill>
                <a:latin typeface="Calibri" pitchFamily="34" charset="0"/>
              </a:rPr>
              <a:t>Evaluar a las mujeres embarazadas para detectar una posible exposición al zika</a:t>
            </a:r>
          </a:p>
        </p:txBody>
      </p:sp>
      <p:sp>
        <p:nvSpPr>
          <p:cNvPr id="6" name="Rectangle 5" descr="black border"/>
          <p:cNvSpPr/>
          <p:nvPr/>
        </p:nvSpPr>
        <p:spPr>
          <a:xfrm>
            <a:off x="0" y="5013832"/>
            <a:ext cx="9144000" cy="12966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s" dirty="0"/>
          </a:p>
        </p:txBody>
      </p:sp>
      <p:pic>
        <p:nvPicPr>
          <p:cNvPr id="8" name="Picture 7" descr="Doctor examining a pregnant patient" title="Doctor examining a pregnant patien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3605" y="1539742"/>
            <a:ext cx="3573350" cy="3474090"/>
          </a:xfrm>
          <a:prstGeom prst="rect">
            <a:avLst/>
          </a:prstGeom>
        </p:spPr>
      </p:pic>
    </p:spTree>
    <p:extLst>
      <p:ext uri="{BB962C8B-B14F-4D97-AF65-F5344CB8AC3E}">
        <p14:creationId xmlns:p14="http://schemas.microsoft.com/office/powerpoint/2010/main" val="2504978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rtl="0"/>
            <a:r>
              <a:rPr lang="es" b="1" i="0" u="none" baseline="0" dirty="0"/>
              <a:t>Síndrome de</a:t>
            </a:r>
            <a:r>
              <a:rPr lang="es" dirty="0">
                <a:solidFill>
                  <a:srgbClr val="005DAA"/>
                </a:solidFill>
                <a:latin typeface="Calibri" pitchFamily="34" charset="0"/>
              </a:rPr>
              <a:t/>
            </a:r>
            <a:br>
              <a:rPr lang="es" dirty="0">
                <a:solidFill>
                  <a:srgbClr val="005DAA"/>
                </a:solidFill>
                <a:latin typeface="Calibri" pitchFamily="34" charset="0"/>
              </a:rPr>
            </a:br>
            <a:r>
              <a:rPr lang="es" b="1" i="0" u="none" baseline="0" dirty="0"/>
              <a:t>Guillain-Barré</a:t>
            </a:r>
          </a:p>
        </p:txBody>
      </p:sp>
      <p:sp>
        <p:nvSpPr>
          <p:cNvPr id="5" name="Text Placeholder 4"/>
          <p:cNvSpPr>
            <a:spLocks noGrp="1"/>
          </p:cNvSpPr>
          <p:nvPr>
            <p:ph type="body" idx="1"/>
          </p:nvPr>
        </p:nvSpPr>
        <p:spPr/>
        <p:txBody>
          <a:bodyPr/>
          <a:lstStyle/>
          <a:p>
            <a:endParaRPr lang="es" dirty="0"/>
          </a:p>
        </p:txBody>
      </p:sp>
    </p:spTree>
    <p:extLst>
      <p:ext uri="{BB962C8B-B14F-4D97-AF65-F5344CB8AC3E}">
        <p14:creationId xmlns:p14="http://schemas.microsoft.com/office/powerpoint/2010/main" val="3002510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45974"/>
            <a:ext cx="4576194" cy="3251862"/>
          </a:xfrm>
        </p:spPr>
        <p:txBody>
          <a:bodyPr numCol="1" spcCol="274320">
            <a:noAutofit/>
          </a:bodyPr>
          <a:lstStyle/>
          <a:p>
            <a:pPr algn="l" rtl="0"/>
            <a:r>
              <a:rPr lang="es" sz="1600" b="0" i="0" u="none" baseline="0" dirty="0"/>
              <a:t>El SGB es una enfermedad poco frecuente del sistema nervioso en la cual el propio sistema inmunitario de la persona daña las células nerviosas, lo que causa debilidad muscular y, a veces, parálisis. </a:t>
            </a:r>
          </a:p>
          <a:p>
            <a:pPr algn="l" rtl="0"/>
            <a:r>
              <a:rPr lang="es" sz="1600" b="0" i="0" u="none" baseline="0" dirty="0"/>
              <a:t>El SGB está estrechamente asociado al zika, aunque solo una proporción pequeña de personas con infección reciente por el virus del Zika contrae el síndrome. </a:t>
            </a:r>
          </a:p>
          <a:p>
            <a:pPr algn="l" rtl="0"/>
            <a:r>
              <a:rPr lang="es" sz="1600" b="0" i="0" u="none" baseline="0" dirty="0"/>
              <a:t>Los CDC continúan investigando la relación entre el SGB y el zika para obtener más información.</a:t>
            </a:r>
          </a:p>
        </p:txBody>
      </p:sp>
      <p:sp>
        <p:nvSpPr>
          <p:cNvPr id="3" name="Title 2"/>
          <p:cNvSpPr>
            <a:spLocks noGrp="1"/>
          </p:cNvSpPr>
          <p:nvPr>
            <p:ph type="title"/>
          </p:nvPr>
        </p:nvSpPr>
        <p:spPr/>
        <p:txBody>
          <a:bodyPr>
            <a:noAutofit/>
          </a:bodyPr>
          <a:lstStyle/>
          <a:p>
            <a:pPr algn="l" rtl="0"/>
            <a:r>
              <a:rPr lang="es" sz="2800" b="1" i="0" u="none" baseline="0">
                <a:solidFill>
                  <a:srgbClr val="005DAA"/>
                </a:solidFill>
                <a:latin typeface="Calibri" pitchFamily="34" charset="0"/>
              </a:rPr>
              <a:t>¿Provoca el zika el síndrome de</a:t>
            </a:r>
            <a:r>
              <a:rPr lang="es" sz="2800" b="1">
                <a:solidFill>
                  <a:srgbClr val="005DAA"/>
                </a:solidFill>
                <a:latin typeface="Calibri" pitchFamily="34" charset="0"/>
              </a:rPr>
              <a:t/>
            </a:r>
            <a:br>
              <a:rPr lang="es" sz="2800" b="1">
                <a:solidFill>
                  <a:srgbClr val="005DAA"/>
                </a:solidFill>
                <a:latin typeface="Calibri" pitchFamily="34" charset="0"/>
              </a:rPr>
            </a:br>
            <a:r>
              <a:rPr lang="es" sz="2800" b="1" i="0" u="none" baseline="0">
                <a:solidFill>
                  <a:srgbClr val="005DAA"/>
                </a:solidFill>
                <a:latin typeface="Calibri" pitchFamily="34" charset="0"/>
              </a:rPr>
              <a:t>Guillain-Barré (SGB)?</a:t>
            </a:r>
          </a:p>
        </p:txBody>
      </p:sp>
      <p:pic>
        <p:nvPicPr>
          <p:cNvPr id="4" name="Picture 3"/>
          <p:cNvPicPr>
            <a:picLocks noChangeAspect="1"/>
          </p:cNvPicPr>
          <p:nvPr/>
        </p:nvPicPr>
        <p:blipFill>
          <a:blip r:embed="rId3"/>
          <a:stretch>
            <a:fillRect/>
          </a:stretch>
        </p:blipFill>
        <p:spPr>
          <a:xfrm>
            <a:off x="5150840" y="660534"/>
            <a:ext cx="3772593" cy="3924959"/>
          </a:xfrm>
          <a:prstGeom prst="rect">
            <a:avLst/>
          </a:prstGeom>
        </p:spPr>
      </p:pic>
    </p:spTree>
    <p:extLst>
      <p:ext uri="{BB962C8B-B14F-4D97-AF65-F5344CB8AC3E}">
        <p14:creationId xmlns:p14="http://schemas.microsoft.com/office/powerpoint/2010/main" val="946856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rtl="0"/>
            <a:r>
              <a:rPr lang="es" b="1" i="0" u="none" baseline="0"/>
              <a:t>pruebas</a:t>
            </a:r>
          </a:p>
        </p:txBody>
      </p:sp>
      <p:sp>
        <p:nvSpPr>
          <p:cNvPr id="5" name="Text Placeholder 4"/>
          <p:cNvSpPr>
            <a:spLocks noGrp="1"/>
          </p:cNvSpPr>
          <p:nvPr>
            <p:ph type="body" idx="1"/>
          </p:nvPr>
        </p:nvSpPr>
        <p:spPr/>
        <p:txBody>
          <a:bodyPr/>
          <a:lstStyle/>
          <a:p>
            <a:endParaRPr lang="es"/>
          </a:p>
        </p:txBody>
      </p:sp>
    </p:spTree>
    <p:extLst>
      <p:ext uri="{BB962C8B-B14F-4D97-AF65-F5344CB8AC3E}">
        <p14:creationId xmlns:p14="http://schemas.microsoft.com/office/powerpoint/2010/main" val="490501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199" y="1283741"/>
            <a:ext cx="4957169" cy="3394472"/>
          </a:xfrm>
        </p:spPr>
        <p:txBody>
          <a:bodyPr>
            <a:normAutofit/>
          </a:bodyPr>
          <a:lstStyle/>
          <a:p>
            <a:pPr algn="l" rtl="0"/>
            <a:r>
              <a:rPr lang="es" sz="2400" b="0" i="0" u="none" baseline="0"/>
              <a:t>Un médico u otro proveedor de atención médica le preguntará acerca de los viajes recientes que haya hecho, y los signos y síntomas que tenga. </a:t>
            </a:r>
          </a:p>
          <a:p>
            <a:pPr algn="l" rtl="0"/>
            <a:r>
              <a:rPr lang="es" sz="2400" b="0" i="0" u="none" baseline="0"/>
              <a:t>Una prueba de detección en sangre u orina puede confirmar la infección por el virus del Zika.</a:t>
            </a:r>
          </a:p>
          <a:p>
            <a:endParaRPr lang="es" sz="2400" dirty="0"/>
          </a:p>
          <a:p>
            <a:endParaRPr lang="es" sz="2400" dirty="0"/>
          </a:p>
        </p:txBody>
      </p:sp>
      <p:sp>
        <p:nvSpPr>
          <p:cNvPr id="3" name="Title 2"/>
          <p:cNvSpPr>
            <a:spLocks noGrp="1"/>
          </p:cNvSpPr>
          <p:nvPr>
            <p:ph type="title"/>
          </p:nvPr>
        </p:nvSpPr>
        <p:spPr/>
        <p:txBody>
          <a:bodyPr vert="horz" lIns="91440" tIns="45720" rIns="91440" bIns="45720" rtlCol="0" anchor="t">
            <a:normAutofit/>
          </a:bodyPr>
          <a:lstStyle/>
          <a:p>
            <a:pPr algn="l" rtl="0"/>
            <a:r>
              <a:rPr lang="es" sz="2800" b="1" i="0" u="none" baseline="0">
                <a:solidFill>
                  <a:srgbClr val="005DAA"/>
                </a:solidFill>
                <a:latin typeface="Calibri" pitchFamily="34" charset="0"/>
              </a:rPr>
              <a:t>¿Cómo se diagnostica el zika?</a:t>
            </a:r>
          </a:p>
        </p:txBody>
      </p:sp>
      <p:sp>
        <p:nvSpPr>
          <p:cNvPr id="6" name="Rectangle 5" descr="black border"/>
          <p:cNvSpPr/>
          <p:nvPr/>
        </p:nvSpPr>
        <p:spPr>
          <a:xfrm>
            <a:off x="0" y="5013832"/>
            <a:ext cx="9144000" cy="12966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s" dirty="0"/>
          </a:p>
        </p:txBody>
      </p:sp>
      <p:pic>
        <p:nvPicPr>
          <p:cNvPr id="7" name="Picture 6" descr="Doctor drawing blood from a female patient" title="Doctor drawing blood from a female patient"/>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200774" y="2490814"/>
            <a:ext cx="3943226" cy="2519801"/>
          </a:xfrm>
          <a:prstGeom prst="rect">
            <a:avLst/>
          </a:prstGeom>
        </p:spPr>
      </p:pic>
    </p:spTree>
    <p:extLst>
      <p:ext uri="{BB962C8B-B14F-4D97-AF65-F5344CB8AC3E}">
        <p14:creationId xmlns:p14="http://schemas.microsoft.com/office/powerpoint/2010/main" val="3554798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199" y="1283741"/>
            <a:ext cx="4957169" cy="3394472"/>
          </a:xfrm>
        </p:spPr>
        <p:txBody>
          <a:bodyPr>
            <a:noAutofit/>
          </a:bodyPr>
          <a:lstStyle/>
          <a:p>
            <a:pPr algn="l" rtl="0"/>
            <a:r>
              <a:rPr lang="es" sz="2000" b="0" i="0" u="none" baseline="0" dirty="0"/>
              <a:t>Cualquiera que tenga síntomas de zika o los haya tenido en el último tiempo </a:t>
            </a:r>
          </a:p>
          <a:p>
            <a:pPr lvl="1" algn="l" rtl="0"/>
            <a:r>
              <a:rPr lang="es" b="0" i="0" u="none" baseline="0" dirty="0"/>
              <a:t>Y viva en un área con riesgo de zika o haya viajado a un área con riesgo, o</a:t>
            </a:r>
          </a:p>
          <a:p>
            <a:pPr lvl="1" algn="l" rtl="0"/>
            <a:r>
              <a:rPr lang="es" b="0" i="0" u="none" baseline="0" dirty="0"/>
              <a:t>Haya tenido relaciones sexuales sin protección con una pareja que vive en un área con riesgo de zika o viajó a un área con riesgo</a:t>
            </a:r>
          </a:p>
        </p:txBody>
      </p:sp>
      <p:sp>
        <p:nvSpPr>
          <p:cNvPr id="3" name="Title 2"/>
          <p:cNvSpPr>
            <a:spLocks noGrp="1"/>
          </p:cNvSpPr>
          <p:nvPr>
            <p:ph type="title"/>
          </p:nvPr>
        </p:nvSpPr>
        <p:spPr/>
        <p:txBody>
          <a:bodyPr vert="horz" lIns="91440" tIns="45720" rIns="91440" bIns="45720" rtlCol="0" anchor="t">
            <a:normAutofit fontScale="90000"/>
          </a:bodyPr>
          <a:lstStyle/>
          <a:p>
            <a:pPr algn="l" rtl="0"/>
            <a:r>
              <a:rPr lang="es" sz="2800" b="1" i="0" u="none" baseline="0" dirty="0">
                <a:solidFill>
                  <a:srgbClr val="005DAA"/>
                </a:solidFill>
                <a:latin typeface="Calibri" pitchFamily="34" charset="0"/>
              </a:rPr>
              <a:t>¿Quiénes se deben realizar las pruebas de detección del zika?</a:t>
            </a:r>
          </a:p>
        </p:txBody>
      </p:sp>
      <p:sp>
        <p:nvSpPr>
          <p:cNvPr id="6" name="Rectangle 5" descr="black border"/>
          <p:cNvSpPr/>
          <p:nvPr/>
        </p:nvSpPr>
        <p:spPr>
          <a:xfrm>
            <a:off x="0" y="5013832"/>
            <a:ext cx="9144000" cy="12966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s" dirty="0"/>
          </a:p>
        </p:txBody>
      </p:sp>
      <p:pic>
        <p:nvPicPr>
          <p:cNvPr id="7" name="Picture 6" descr="Doctor drawing blood from a female patient" title="Doctor drawing blood from a female patient"/>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200774" y="2494031"/>
            <a:ext cx="3943226" cy="2519801"/>
          </a:xfrm>
          <a:prstGeom prst="rect">
            <a:avLst/>
          </a:prstGeom>
        </p:spPr>
      </p:pic>
    </p:spTree>
    <p:extLst>
      <p:ext uri="{BB962C8B-B14F-4D97-AF65-F5344CB8AC3E}">
        <p14:creationId xmlns:p14="http://schemas.microsoft.com/office/powerpoint/2010/main" val="2308859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3383" y="1024415"/>
            <a:ext cx="5371592" cy="3799045"/>
          </a:xfrm>
        </p:spPr>
        <p:txBody>
          <a:bodyPr>
            <a:normAutofit fontScale="85000" lnSpcReduction="10000"/>
          </a:bodyPr>
          <a:lstStyle/>
          <a:p>
            <a:pPr algn="l" rtl="0"/>
            <a:r>
              <a:rPr lang="es" sz="2000" b="0" i="0" u="none" baseline="0" dirty="0"/>
              <a:t>Todas las mujeres embarazadas (independientemente de los síntomas que </a:t>
            </a:r>
          </a:p>
          <a:p>
            <a:pPr lvl="1" algn="l" rtl="0"/>
            <a:r>
              <a:rPr lang="es" b="0" i="0" u="none" baseline="0" dirty="0"/>
              <a:t>Vivan en un área con riesgo de zika o haber viajado a un área con riesgo que tiene un aviso para viajeros de los CDC sobre el zika, o </a:t>
            </a:r>
          </a:p>
          <a:p>
            <a:pPr lvl="1" algn="l" rtl="0"/>
            <a:r>
              <a:rPr lang="es" b="0" i="0" u="none" baseline="0" dirty="0"/>
              <a:t>Hayan tenido relaciones sexuales sin protección con una pareja que vive en un área con riesgo de zika o haya viajado a un área con riesgo que tiene un aviso para viajeros de los CDC sobre el virus del Zika</a:t>
            </a:r>
            <a:endParaRPr lang="es" sz="2400" dirty="0"/>
          </a:p>
          <a:p>
            <a:pPr algn="l" rtl="0"/>
            <a:r>
              <a:rPr lang="es" b="0" i="0" u="none" baseline="0" dirty="0"/>
              <a:t>Mujeres embarazadas que viven en un área con riesgo de zika o que viajaron recientemente a un área con riesgo pero </a:t>
            </a:r>
            <a:r>
              <a:rPr lang="es" b="1" i="0" u="none" baseline="0" dirty="0"/>
              <a:t>sin</a:t>
            </a:r>
            <a:r>
              <a:rPr lang="es" b="0" i="0" u="none" baseline="0" dirty="0"/>
              <a:t> un aviso para viajeros de los CDC sobre el virus del Zika.</a:t>
            </a:r>
          </a:p>
          <a:p>
            <a:pPr lvl="1" algn="l" rtl="0"/>
            <a:r>
              <a:rPr lang="es" b="0" i="0" u="none" baseline="0" dirty="0"/>
              <a:t>Si desarrollan los síntomas del zika o </a:t>
            </a:r>
          </a:p>
          <a:p>
            <a:pPr lvl="1" algn="l" rtl="0"/>
            <a:r>
              <a:rPr lang="es" b="0" i="0" u="none" baseline="0" dirty="0"/>
              <a:t>Si su feto muestra en una ecografía anormalidades que pudieran estar relacionadas con la infección del zika</a:t>
            </a:r>
          </a:p>
        </p:txBody>
      </p:sp>
      <p:sp>
        <p:nvSpPr>
          <p:cNvPr id="3" name="Title 2"/>
          <p:cNvSpPr>
            <a:spLocks noGrp="1"/>
          </p:cNvSpPr>
          <p:nvPr>
            <p:ph type="title"/>
          </p:nvPr>
        </p:nvSpPr>
        <p:spPr>
          <a:xfrm>
            <a:off x="162432" y="199980"/>
            <a:ext cx="5270986" cy="921836"/>
          </a:xfrm>
        </p:spPr>
        <p:txBody>
          <a:bodyPr>
            <a:normAutofit fontScale="90000"/>
          </a:bodyPr>
          <a:lstStyle/>
          <a:p>
            <a:pPr algn="l" rtl="0"/>
            <a:r>
              <a:rPr lang="es" sz="2800" b="1" i="0" u="none" baseline="0" dirty="0">
                <a:solidFill>
                  <a:srgbClr val="005DAA"/>
                </a:solidFill>
                <a:latin typeface="Calibri" pitchFamily="34" charset="0"/>
              </a:rPr>
              <a:t>¿Quiénes se deben realizar las pruebas de detección del zika?</a:t>
            </a:r>
            <a:endParaRPr lang="es" sz="2800" dirty="0"/>
          </a:p>
        </p:txBody>
      </p:sp>
      <p:pic>
        <p:nvPicPr>
          <p:cNvPr id="4" name="Picture 3" descr="Doctor drawing blood from a female patient" title="Doctor drawing blood from a female patient"/>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200774" y="2494031"/>
            <a:ext cx="3943226" cy="2519801"/>
          </a:xfrm>
          <a:prstGeom prst="rect">
            <a:avLst/>
          </a:prstGeom>
        </p:spPr>
      </p:pic>
    </p:spTree>
    <p:extLst>
      <p:ext uri="{BB962C8B-B14F-4D97-AF65-F5344CB8AC3E}">
        <p14:creationId xmlns:p14="http://schemas.microsoft.com/office/powerpoint/2010/main" val="3385756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rtl="0"/>
            <a:r>
              <a:rPr lang="es" b="1" i="0" u="none" baseline="0"/>
              <a:t>Introducción</a:t>
            </a:r>
          </a:p>
        </p:txBody>
      </p:sp>
      <p:sp>
        <p:nvSpPr>
          <p:cNvPr id="5" name="Text Placeholder 4"/>
          <p:cNvSpPr>
            <a:spLocks noGrp="1"/>
          </p:cNvSpPr>
          <p:nvPr>
            <p:ph type="body" idx="1"/>
          </p:nvPr>
        </p:nvSpPr>
        <p:spPr/>
        <p:txBody>
          <a:bodyPr/>
          <a:lstStyle/>
          <a:p>
            <a:endParaRPr lang="es"/>
          </a:p>
        </p:txBody>
      </p:sp>
    </p:spTree>
    <p:extLst>
      <p:ext uri="{BB962C8B-B14F-4D97-AF65-F5344CB8AC3E}">
        <p14:creationId xmlns:p14="http://schemas.microsoft.com/office/powerpoint/2010/main" val="1973131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199" y="1187532"/>
            <a:ext cx="4957169" cy="3652913"/>
          </a:xfrm>
        </p:spPr>
        <p:txBody>
          <a:bodyPr>
            <a:normAutofit lnSpcReduction="10000"/>
          </a:bodyPr>
          <a:lstStyle/>
          <a:p>
            <a:pPr marL="0" indent="0" algn="l" rtl="0">
              <a:buNone/>
            </a:pPr>
            <a:r>
              <a:rPr lang="es" b="0" i="0" u="none" baseline="0"/>
              <a:t>Los CDC recomiendan pruebas de laboratorio para estas personas: </a:t>
            </a:r>
          </a:p>
          <a:p>
            <a:pPr algn="l" rtl="0"/>
            <a:r>
              <a:rPr lang="es" b="0" i="0" u="none" baseline="0"/>
              <a:t>Todos los bebés nacidos de madres con evidencia de laboratorio de infección por el virus del Zika durante el embarazo </a:t>
            </a:r>
          </a:p>
          <a:p>
            <a:pPr algn="l" rtl="0"/>
            <a:r>
              <a:rPr lang="es" b="0" i="0" u="none" baseline="0"/>
              <a:t>Bebés con hallazgos clínicos o de diagnóstico neurológico por imágenes anormales que sugieren síndrome congénito de virus del Zika y una madre con posible exposición al virus del Zika, independientemente de los resultados de las pruebas de detección del virus del Zika en la madre </a:t>
            </a:r>
          </a:p>
          <a:p>
            <a:endParaRPr lang="es" dirty="0"/>
          </a:p>
        </p:txBody>
      </p:sp>
      <p:sp>
        <p:nvSpPr>
          <p:cNvPr id="3" name="Title 2"/>
          <p:cNvSpPr>
            <a:spLocks noGrp="1"/>
          </p:cNvSpPr>
          <p:nvPr>
            <p:ph type="title"/>
          </p:nvPr>
        </p:nvSpPr>
        <p:spPr>
          <a:xfrm>
            <a:off x="143382" y="361905"/>
            <a:ext cx="5571618" cy="921836"/>
          </a:xfrm>
        </p:spPr>
        <p:txBody>
          <a:bodyPr>
            <a:normAutofit fontScale="90000"/>
          </a:bodyPr>
          <a:lstStyle/>
          <a:p>
            <a:pPr algn="l" rtl="0"/>
            <a:r>
              <a:rPr lang="es" sz="2800" b="1" i="0" u="none" baseline="0" dirty="0">
                <a:solidFill>
                  <a:srgbClr val="005DAA"/>
                </a:solidFill>
                <a:latin typeface="Calibri" pitchFamily="34" charset="0"/>
              </a:rPr>
              <a:t>Pruebas para diagnosticar zika en bebés</a:t>
            </a:r>
          </a:p>
        </p:txBody>
      </p:sp>
      <p:pic>
        <p:nvPicPr>
          <p:cNvPr id="4" name="Picture 3" title="Couple holding a baby and speaking to a doctor. "/>
          <p:cNvPicPr>
            <a:picLocks noChangeAspect="1"/>
          </p:cNvPicPr>
          <p:nvPr/>
        </p:nvPicPr>
        <p:blipFill rotWithShape="1">
          <a:blip r:embed="rId3" cstate="screen">
            <a:extLst>
              <a:ext uri="{28A0092B-C50C-407E-A947-70E740481C1C}">
                <a14:useLocalDpi xmlns:a14="http://schemas.microsoft.com/office/drawing/2010/main"/>
              </a:ext>
            </a:extLst>
          </a:blip>
          <a:srcRect l="-1"/>
          <a:stretch/>
        </p:blipFill>
        <p:spPr>
          <a:xfrm>
            <a:off x="4978194" y="2256312"/>
            <a:ext cx="4087089" cy="2761354"/>
          </a:xfrm>
          <a:prstGeom prst="rect">
            <a:avLst/>
          </a:prstGeom>
        </p:spPr>
      </p:pic>
    </p:spTree>
    <p:extLst>
      <p:ext uri="{BB962C8B-B14F-4D97-AF65-F5344CB8AC3E}">
        <p14:creationId xmlns:p14="http://schemas.microsoft.com/office/powerpoint/2010/main" val="2154623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rtl="0"/>
            <a:r>
              <a:rPr lang="es" b="1" i="0" u="none" baseline="0"/>
              <a:t>Qué hacer en caso de infectarse</a:t>
            </a:r>
          </a:p>
        </p:txBody>
      </p:sp>
      <p:sp>
        <p:nvSpPr>
          <p:cNvPr id="3" name="Text Placeholder 2"/>
          <p:cNvSpPr>
            <a:spLocks noGrp="1"/>
          </p:cNvSpPr>
          <p:nvPr>
            <p:ph type="body" idx="1"/>
          </p:nvPr>
        </p:nvSpPr>
        <p:spPr/>
        <p:txBody>
          <a:bodyPr/>
          <a:lstStyle/>
          <a:p>
            <a:endParaRPr lang="es"/>
          </a:p>
        </p:txBody>
      </p:sp>
    </p:spTree>
    <p:extLst>
      <p:ext uri="{BB962C8B-B14F-4D97-AF65-F5344CB8AC3E}">
        <p14:creationId xmlns:p14="http://schemas.microsoft.com/office/powerpoint/2010/main" val="18288216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3381" y="1088165"/>
            <a:ext cx="5619243" cy="3735626"/>
          </a:xfrm>
        </p:spPr>
        <p:txBody>
          <a:bodyPr>
            <a:normAutofit/>
          </a:bodyPr>
          <a:lstStyle/>
          <a:p>
            <a:pPr algn="l" rtl="0"/>
            <a:r>
              <a:rPr lang="es" sz="2000" b="0" i="0" u="none" baseline="0" dirty="0"/>
              <a:t>No hay un medicamento específico ni vacuna para la infección por el virus del Zika.</a:t>
            </a:r>
          </a:p>
          <a:p>
            <a:pPr algn="l" rtl="0"/>
            <a:r>
              <a:rPr lang="es" sz="2000" b="0" i="0" u="none" baseline="0" dirty="0"/>
              <a:t>Tratar los síntomas</a:t>
            </a:r>
          </a:p>
          <a:p>
            <a:pPr lvl="1" algn="l" rtl="0"/>
            <a:r>
              <a:rPr lang="es" sz="1800" b="0" i="0" u="none" baseline="0" dirty="0"/>
              <a:t>Descansar</a:t>
            </a:r>
          </a:p>
          <a:p>
            <a:pPr lvl="1" algn="l" rtl="0"/>
            <a:r>
              <a:rPr lang="es" sz="1800" b="0" i="0" u="none" baseline="0" dirty="0"/>
              <a:t>Tomar líquidos para evitar la deshidratación</a:t>
            </a:r>
          </a:p>
          <a:p>
            <a:pPr lvl="1" algn="l" rtl="0"/>
            <a:r>
              <a:rPr lang="es" sz="1800" b="0" i="0" u="none" baseline="0" dirty="0"/>
              <a:t>No tomar aspirina ni otros medicamentos antinflamatorios no esteroideos (AINE)</a:t>
            </a:r>
          </a:p>
          <a:p>
            <a:pPr lvl="1" algn="l" rtl="0"/>
            <a:r>
              <a:rPr lang="es" sz="1800" b="0" i="0" u="none" baseline="0" dirty="0"/>
              <a:t>Tomar acetaminofeno (Tylenol</a:t>
            </a:r>
            <a:r>
              <a:rPr lang="es" sz="1800" b="0" i="0" u="none" baseline="30000" dirty="0"/>
              <a:t>®</a:t>
            </a:r>
            <a:r>
              <a:rPr lang="es" sz="1800" b="0" i="0" u="none" baseline="0" dirty="0"/>
              <a:t>) para reducir la fiebre y aliviar el dolor</a:t>
            </a:r>
          </a:p>
          <a:p>
            <a:endParaRPr lang="es" sz="2000" dirty="0"/>
          </a:p>
        </p:txBody>
      </p:sp>
      <p:sp>
        <p:nvSpPr>
          <p:cNvPr id="4" name="Title 3"/>
          <p:cNvSpPr>
            <a:spLocks noGrp="1"/>
          </p:cNvSpPr>
          <p:nvPr>
            <p:ph type="title"/>
          </p:nvPr>
        </p:nvSpPr>
        <p:spPr/>
        <p:txBody>
          <a:bodyPr vert="horz" lIns="91440" tIns="45720" rIns="91440" bIns="45720" rtlCol="0" anchor="t">
            <a:normAutofit/>
          </a:bodyPr>
          <a:lstStyle/>
          <a:p>
            <a:pPr algn="l" rtl="0"/>
            <a:r>
              <a:rPr lang="es" sz="2800" b="1" i="0" u="none" baseline="0">
                <a:solidFill>
                  <a:srgbClr val="005DAA"/>
                </a:solidFill>
                <a:latin typeface="Calibri" pitchFamily="34" charset="0"/>
              </a:rPr>
              <a:t>¿Cuál es el tratamiento para el zika?</a:t>
            </a:r>
          </a:p>
        </p:txBody>
      </p:sp>
      <p:sp>
        <p:nvSpPr>
          <p:cNvPr id="7" name="Rectangle 6" descr="black border"/>
          <p:cNvSpPr/>
          <p:nvPr/>
        </p:nvSpPr>
        <p:spPr>
          <a:xfrm>
            <a:off x="0" y="5013832"/>
            <a:ext cx="9144000" cy="12966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s" dirty="0"/>
          </a:p>
        </p:txBody>
      </p:sp>
      <p:pic>
        <p:nvPicPr>
          <p:cNvPr id="8" name="Picture 7"/>
          <p:cNvPicPr>
            <a:picLocks noChangeAspect="1"/>
          </p:cNvPicPr>
          <p:nvPr/>
        </p:nvPicPr>
        <p:blipFill>
          <a:blip r:embed="rId3"/>
          <a:stretch>
            <a:fillRect/>
          </a:stretch>
        </p:blipFill>
        <p:spPr>
          <a:xfrm>
            <a:off x="5492298" y="1457867"/>
            <a:ext cx="3622319" cy="3153093"/>
          </a:xfrm>
          <a:prstGeom prst="rect">
            <a:avLst/>
          </a:prstGeom>
        </p:spPr>
      </p:pic>
    </p:spTree>
    <p:extLst>
      <p:ext uri="{BB962C8B-B14F-4D97-AF65-F5344CB8AC3E}">
        <p14:creationId xmlns:p14="http://schemas.microsoft.com/office/powerpoint/2010/main" val="31170607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199" y="1283741"/>
            <a:ext cx="4810126" cy="3394472"/>
          </a:xfrm>
        </p:spPr>
        <p:txBody>
          <a:bodyPr>
            <a:normAutofit/>
          </a:bodyPr>
          <a:lstStyle/>
          <a:p>
            <a:pPr algn="l" rtl="0"/>
            <a:r>
              <a:rPr lang="es" sz="2000" b="0" i="0" u="none" baseline="0" dirty="0"/>
              <a:t>Protéjase de las picaduras de mosquitos. Durante la primera semana de la enfermedad, el virus del Zika puede hallarse en la sangre. </a:t>
            </a:r>
          </a:p>
          <a:p>
            <a:pPr algn="l" rtl="0"/>
            <a:r>
              <a:rPr lang="es" sz="2000" b="0" i="0" u="none" baseline="0" dirty="0"/>
              <a:t>Una persona infectada puede transmitir el virus a un mosquito que la pique.</a:t>
            </a:r>
          </a:p>
          <a:p>
            <a:pPr algn="l" rtl="0"/>
            <a:r>
              <a:rPr lang="es" sz="2000" b="0" i="0" u="none" baseline="0" dirty="0"/>
              <a:t>Un mosquito infectado puede propagar el virus a otras personas.</a:t>
            </a:r>
          </a:p>
          <a:p>
            <a:endParaRPr lang="es" sz="2000" dirty="0"/>
          </a:p>
        </p:txBody>
      </p:sp>
      <p:sp>
        <p:nvSpPr>
          <p:cNvPr id="3" name="Title 2"/>
          <p:cNvSpPr>
            <a:spLocks noGrp="1"/>
          </p:cNvSpPr>
          <p:nvPr>
            <p:ph type="title"/>
          </p:nvPr>
        </p:nvSpPr>
        <p:spPr/>
        <p:txBody>
          <a:bodyPr>
            <a:normAutofit/>
          </a:bodyPr>
          <a:lstStyle/>
          <a:p>
            <a:pPr algn="l" rtl="0"/>
            <a:r>
              <a:rPr lang="es" sz="2800" b="1" i="0" u="none" baseline="0">
                <a:solidFill>
                  <a:srgbClr val="0070C0"/>
                </a:solidFill>
                <a:latin typeface="+mj-lt"/>
              </a:rPr>
              <a:t>Qué hacer si uno tiene zika</a:t>
            </a:r>
          </a:p>
        </p:txBody>
      </p:sp>
      <p:sp>
        <p:nvSpPr>
          <p:cNvPr id="5" name="Rectangle 4" descr="black border"/>
          <p:cNvSpPr/>
          <p:nvPr/>
        </p:nvSpPr>
        <p:spPr>
          <a:xfrm>
            <a:off x="0" y="5013832"/>
            <a:ext cx="9144000" cy="12966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s" dirty="0"/>
          </a:p>
        </p:txBody>
      </p:sp>
      <p:pic>
        <p:nvPicPr>
          <p:cNvPr id="8" name="Picture 7"/>
          <p:cNvPicPr>
            <a:picLocks noChangeAspect="1"/>
          </p:cNvPicPr>
          <p:nvPr/>
        </p:nvPicPr>
        <p:blipFill>
          <a:blip r:embed="rId3"/>
          <a:stretch>
            <a:fillRect/>
          </a:stretch>
        </p:blipFill>
        <p:spPr>
          <a:xfrm>
            <a:off x="6864741" y="822823"/>
            <a:ext cx="1011347" cy="3144371"/>
          </a:xfrm>
          <a:prstGeom prst="rect">
            <a:avLst/>
          </a:prstGeom>
        </p:spPr>
      </p:pic>
    </p:spTree>
    <p:extLst>
      <p:ext uri="{BB962C8B-B14F-4D97-AF65-F5344CB8AC3E}">
        <p14:creationId xmlns:p14="http://schemas.microsoft.com/office/powerpoint/2010/main" val="29495739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rtl="0"/>
            <a:r>
              <a:rPr lang="es" b="1" i="0" u="none" baseline="0"/>
              <a:t>Vigilancia</a:t>
            </a:r>
          </a:p>
        </p:txBody>
      </p:sp>
      <p:sp>
        <p:nvSpPr>
          <p:cNvPr id="5" name="Text Placeholder 4"/>
          <p:cNvSpPr>
            <a:spLocks noGrp="1"/>
          </p:cNvSpPr>
          <p:nvPr>
            <p:ph type="body" idx="1"/>
          </p:nvPr>
        </p:nvSpPr>
        <p:spPr/>
        <p:txBody>
          <a:bodyPr/>
          <a:lstStyle/>
          <a:p>
            <a:endParaRPr lang="es"/>
          </a:p>
        </p:txBody>
      </p:sp>
    </p:spTree>
    <p:extLst>
      <p:ext uri="{BB962C8B-B14F-4D97-AF65-F5344CB8AC3E}">
        <p14:creationId xmlns:p14="http://schemas.microsoft.com/office/powerpoint/2010/main" val="11982429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06221"/>
            <a:ext cx="4660544" cy="3716249"/>
          </a:xfrm>
        </p:spPr>
        <p:txBody>
          <a:bodyPr>
            <a:noAutofit/>
          </a:bodyPr>
          <a:lstStyle/>
          <a:p>
            <a:pPr algn="l" rtl="0"/>
            <a:r>
              <a:rPr lang="es" sz="1750" b="0" i="0" u="none" baseline="0" dirty="0"/>
              <a:t>Los proveedores de atención médica deben reportar los casos a su departamento de salud local, estatal o territorial.</a:t>
            </a:r>
          </a:p>
          <a:p>
            <a:pPr algn="l" rtl="0"/>
            <a:r>
              <a:rPr lang="es" sz="1750" b="0" i="0" u="none" baseline="0" dirty="0"/>
              <a:t>Se alienta a los departamentos de salud territoriales y estatales a reportar los casos confirmados a los CDC a través de ArboNET, el sistema nacional de vigilancia de enfermedades arbovirales.</a:t>
            </a:r>
          </a:p>
          <a:p>
            <a:pPr algn="l" rtl="0"/>
            <a:r>
              <a:rPr lang="es" sz="1750" b="0" i="0" u="none" baseline="0" dirty="0"/>
              <a:t>Se deben reportar al Registro de Casos de Zika en el Embarazo en los EE. UU. los casos de mujeres embarazadas con alguna evidencia de laboratorio de infección por el virus del Zika.  </a:t>
            </a:r>
          </a:p>
        </p:txBody>
      </p:sp>
      <p:sp>
        <p:nvSpPr>
          <p:cNvPr id="3" name="Title 2"/>
          <p:cNvSpPr>
            <a:spLocks noGrp="1"/>
          </p:cNvSpPr>
          <p:nvPr>
            <p:ph type="title"/>
          </p:nvPr>
        </p:nvSpPr>
        <p:spPr>
          <a:xfrm>
            <a:off x="457200" y="361905"/>
            <a:ext cx="5270986" cy="921836"/>
          </a:xfrm>
        </p:spPr>
        <p:txBody>
          <a:bodyPr>
            <a:normAutofit fontScale="90000"/>
          </a:bodyPr>
          <a:lstStyle/>
          <a:p>
            <a:pPr algn="l" rtl="0"/>
            <a:r>
              <a:rPr lang="es" sz="2800" b="1" i="0" u="none" baseline="0">
                <a:solidFill>
                  <a:srgbClr val="005DAA"/>
                </a:solidFill>
                <a:latin typeface="Calibri" pitchFamily="34" charset="0"/>
              </a:rPr>
              <a:t>Reportar el zika en los Estados Unidos</a:t>
            </a:r>
          </a:p>
        </p:txBody>
      </p:sp>
      <p:pic>
        <p:nvPicPr>
          <p:cNvPr id="5" name="Picture 4" title="Map of U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7743" y="1516529"/>
            <a:ext cx="3939967" cy="2373859"/>
          </a:xfrm>
          <a:prstGeom prst="rect">
            <a:avLst/>
          </a:prstGeom>
        </p:spPr>
      </p:pic>
      <p:sp>
        <p:nvSpPr>
          <p:cNvPr id="4" name="TextBox 3"/>
          <p:cNvSpPr txBox="1"/>
          <p:nvPr/>
        </p:nvSpPr>
        <p:spPr>
          <a:xfrm>
            <a:off x="5382229" y="4213185"/>
            <a:ext cx="3675482" cy="738664"/>
          </a:xfrm>
          <a:prstGeom prst="rect">
            <a:avLst/>
          </a:prstGeom>
          <a:noFill/>
        </p:spPr>
        <p:txBody>
          <a:bodyPr wrap="square" rtlCol="0">
            <a:spAutoFit/>
          </a:bodyPr>
          <a:lstStyle/>
          <a:p>
            <a:pPr algn="l" rtl="0"/>
            <a:r>
              <a:rPr lang="es" sz="1400" b="0" i="0" u="none" baseline="0" dirty="0"/>
              <a:t>Para conocer la cifra más actualizada de casos, visite </a:t>
            </a:r>
            <a:r>
              <a:rPr lang="es" sz="1400" b="0" i="0" u="none" baseline="0" dirty="0">
                <a:hlinkClick r:id="rId4"/>
              </a:rPr>
              <a:t>https://espanol.cdc.gov/zika/geo/united-states.html</a:t>
            </a:r>
            <a:r>
              <a:rPr lang="es" sz="1400" b="0" i="0" u="none" baseline="0" dirty="0"/>
              <a:t>.</a:t>
            </a:r>
          </a:p>
        </p:txBody>
      </p:sp>
    </p:spTree>
    <p:extLst>
      <p:ext uri="{BB962C8B-B14F-4D97-AF65-F5344CB8AC3E}">
        <p14:creationId xmlns:p14="http://schemas.microsoft.com/office/powerpoint/2010/main" val="9283882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527"/>
            <a:ext cx="8229600" cy="834153"/>
          </a:xfrm>
        </p:spPr>
        <p:txBody>
          <a:bodyPr/>
          <a:lstStyle/>
          <a:p>
            <a:pPr algn="l" rtl="0"/>
            <a:r>
              <a:rPr lang="es" b="1" i="0" u="none" baseline="0"/>
              <a:t>Registros de casos de zika en el embarazo </a:t>
            </a:r>
          </a:p>
        </p:txBody>
      </p:sp>
      <p:pic>
        <p:nvPicPr>
          <p:cNvPr id="11" name="Picture 10"/>
          <p:cNvPicPr>
            <a:picLocks noChangeAspect="1"/>
          </p:cNvPicPr>
          <p:nvPr/>
        </p:nvPicPr>
        <p:blipFill>
          <a:blip r:embed="rId3"/>
          <a:stretch>
            <a:fillRect/>
          </a:stretch>
        </p:blipFill>
        <p:spPr>
          <a:xfrm>
            <a:off x="426004" y="1092689"/>
            <a:ext cx="8260796" cy="3243353"/>
          </a:xfrm>
          <a:prstGeom prst="rect">
            <a:avLst/>
          </a:prstGeom>
        </p:spPr>
      </p:pic>
    </p:spTree>
    <p:extLst>
      <p:ext uri="{BB962C8B-B14F-4D97-AF65-F5344CB8AC3E}">
        <p14:creationId xmlns:p14="http://schemas.microsoft.com/office/powerpoint/2010/main" val="341536366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3307" y="912786"/>
            <a:ext cx="5568055" cy="3394472"/>
          </a:xfrm>
        </p:spPr>
        <p:txBody>
          <a:bodyPr>
            <a:noAutofit/>
          </a:bodyPr>
          <a:lstStyle/>
          <a:p>
            <a:pPr algn="l" rtl="0"/>
            <a:r>
              <a:rPr lang="es" b="0" i="0" u="none" baseline="0" dirty="0"/>
              <a:t>Los CDC han creado el Registro de Casos de Zika en el Embarazo en los EE. UU. para obtener más información sobre las mujeres embarazadas con zika en los Estados Unidos y sus bebés.</a:t>
            </a:r>
          </a:p>
          <a:p>
            <a:pPr algn="l" rtl="0"/>
            <a:r>
              <a:rPr lang="es" b="0" i="0" u="none" baseline="0" dirty="0"/>
              <a:t>Los datos se utilizarán para </a:t>
            </a:r>
          </a:p>
          <a:p>
            <a:pPr lvl="1" algn="l" rtl="0"/>
            <a:r>
              <a:rPr lang="es" b="0" i="0" u="none" baseline="0" dirty="0"/>
              <a:t>Actualizar las recomendaciones para el cuidado clínico</a:t>
            </a:r>
          </a:p>
          <a:p>
            <a:pPr lvl="1" algn="l" rtl="0"/>
            <a:r>
              <a:rPr lang="es" b="0" i="0" u="none" baseline="0" dirty="0"/>
              <a:t>Planificar los servicios para mujeres embarazadas y familias afectadas por el zika</a:t>
            </a:r>
          </a:p>
          <a:p>
            <a:pPr lvl="1" algn="l" rtl="0"/>
            <a:r>
              <a:rPr lang="es" b="0" i="0" u="none" baseline="0" dirty="0"/>
              <a:t>Mejorar la prevención de la infección por el zika durante el embarazo</a:t>
            </a:r>
          </a:p>
          <a:p>
            <a:pPr algn="l" rtl="0"/>
            <a:r>
              <a:rPr lang="es" b="0" i="0" u="none" baseline="0" dirty="0"/>
              <a:t>En Puerto Rico se utiliza el Sistema de Vigilancia Activa del Zika en Embarazos.</a:t>
            </a:r>
          </a:p>
        </p:txBody>
      </p:sp>
      <p:sp>
        <p:nvSpPr>
          <p:cNvPr id="3" name="Title 2"/>
          <p:cNvSpPr>
            <a:spLocks noGrp="1"/>
          </p:cNvSpPr>
          <p:nvPr>
            <p:ph type="title"/>
          </p:nvPr>
        </p:nvSpPr>
        <p:spPr>
          <a:xfrm>
            <a:off x="143382" y="361905"/>
            <a:ext cx="8162418" cy="921836"/>
          </a:xfrm>
        </p:spPr>
        <p:txBody>
          <a:bodyPr>
            <a:normAutofit fontScale="90000"/>
          </a:bodyPr>
          <a:lstStyle/>
          <a:p>
            <a:pPr algn="l" rtl="0"/>
            <a:r>
              <a:rPr lang="es" sz="2800" b="1" i="0" u="none" baseline="0" dirty="0">
                <a:solidFill>
                  <a:srgbClr val="005DAA"/>
                </a:solidFill>
                <a:latin typeface="Calibri" pitchFamily="34" charset="0"/>
              </a:rPr>
              <a:t>Registro de Casos de Zika en el Embarazo en los EE. UU.</a:t>
            </a:r>
          </a:p>
        </p:txBody>
      </p:sp>
      <p:sp>
        <p:nvSpPr>
          <p:cNvPr id="5" name="Rectangle 4" descr="black border"/>
          <p:cNvSpPr/>
          <p:nvPr/>
        </p:nvSpPr>
        <p:spPr>
          <a:xfrm>
            <a:off x="0" y="5013832"/>
            <a:ext cx="9144000" cy="12966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s" dirty="0"/>
          </a:p>
        </p:txBody>
      </p:sp>
      <p:pic>
        <p:nvPicPr>
          <p:cNvPr id="6" name="Picture 5" descr="Doctor on the phone" title="Doctor on the phone"/>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621423" y="511012"/>
            <a:ext cx="3415000" cy="3716324"/>
          </a:xfrm>
          <a:prstGeom prst="rect">
            <a:avLst/>
          </a:prstGeom>
        </p:spPr>
      </p:pic>
      <p:sp>
        <p:nvSpPr>
          <p:cNvPr id="4" name="TextBox 3"/>
          <p:cNvSpPr txBox="1"/>
          <p:nvPr/>
        </p:nvSpPr>
        <p:spPr>
          <a:xfrm>
            <a:off x="4381500" y="4483729"/>
            <a:ext cx="4846904" cy="523220"/>
          </a:xfrm>
          <a:prstGeom prst="rect">
            <a:avLst/>
          </a:prstGeom>
          <a:noFill/>
        </p:spPr>
        <p:txBody>
          <a:bodyPr wrap="none" rtlCol="0">
            <a:spAutoFit/>
          </a:bodyPr>
          <a:lstStyle/>
          <a:p>
            <a:pPr algn="l" rtl="0"/>
            <a:r>
              <a:rPr lang="es" sz="1400" b="0" i="0" u="none" baseline="0" dirty="0">
                <a:hlinkClick r:id="rId4"/>
              </a:rPr>
              <a:t>https://espanol.cdc.gov/zika/hc-providers/registry.html</a:t>
            </a:r>
            <a:endParaRPr lang="es" sz="1400" b="0" i="0" u="none" baseline="0" dirty="0"/>
          </a:p>
          <a:p>
            <a:pPr algn="l" rtl="0"/>
            <a:r>
              <a:rPr lang="es" sz="1400" b="0" i="0" u="none" baseline="0" dirty="0">
                <a:hlinkClick r:id="rId5"/>
              </a:rPr>
              <a:t>https://espanol.cdc.gov/zika/public-health-partners/zapss.html</a:t>
            </a:r>
            <a:r>
              <a:rPr lang="es" sz="1400" b="0" i="0" u="none" baseline="0" dirty="0"/>
              <a:t> </a:t>
            </a:r>
          </a:p>
        </p:txBody>
      </p:sp>
    </p:spTree>
    <p:extLst>
      <p:ext uri="{BB962C8B-B14F-4D97-AF65-F5344CB8AC3E}">
        <p14:creationId xmlns:p14="http://schemas.microsoft.com/office/powerpoint/2010/main" val="7467686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rtl="0"/>
            <a:r>
              <a:rPr lang="es" b="1" i="0" u="none" baseline="0"/>
              <a:t>prevención</a:t>
            </a:r>
          </a:p>
        </p:txBody>
      </p:sp>
      <p:sp>
        <p:nvSpPr>
          <p:cNvPr id="5" name="Text Placeholder 4"/>
          <p:cNvSpPr>
            <a:spLocks noGrp="1"/>
          </p:cNvSpPr>
          <p:nvPr>
            <p:ph type="body" idx="1"/>
          </p:nvPr>
        </p:nvSpPr>
        <p:spPr/>
        <p:txBody>
          <a:bodyPr>
            <a:normAutofit/>
          </a:bodyPr>
          <a:lstStyle/>
          <a:p>
            <a:pPr algn="l" rtl="0"/>
            <a:r>
              <a:rPr lang="es" sz="2800" b="1" i="0" u="none" baseline="0"/>
              <a:t>Protegerse de las picaduras de mosquitos</a:t>
            </a:r>
          </a:p>
        </p:txBody>
      </p:sp>
    </p:spTree>
    <p:extLst>
      <p:ext uri="{BB962C8B-B14F-4D97-AF65-F5344CB8AC3E}">
        <p14:creationId xmlns:p14="http://schemas.microsoft.com/office/powerpoint/2010/main" val="39651228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3382" y="1756229"/>
            <a:ext cx="5270986" cy="2989942"/>
          </a:xfrm>
        </p:spPr>
        <p:txBody>
          <a:bodyPr>
            <a:normAutofit/>
          </a:bodyPr>
          <a:lstStyle/>
          <a:p>
            <a:pPr algn="l" rtl="0"/>
            <a:r>
              <a:rPr lang="es" b="0" i="0" u="none" baseline="0"/>
              <a:t>El virus del Zika se transmite principalmente a través de la picadura de un mosquito </a:t>
            </a:r>
            <a:r>
              <a:rPr lang="es" b="0" i="1" u="none" baseline="0"/>
              <a:t>Aedes aegypti</a:t>
            </a:r>
            <a:r>
              <a:rPr lang="es" b="0" i="0" u="none" baseline="0"/>
              <a:t> o </a:t>
            </a:r>
            <a:r>
              <a:rPr lang="es" b="0" i="1" u="none" baseline="0"/>
              <a:t>Ae. albopictus </a:t>
            </a:r>
            <a:r>
              <a:rPr lang="es" b="0" i="0" u="none" baseline="0"/>
              <a:t>infectado</a:t>
            </a:r>
            <a:r>
              <a:rPr lang="es" b="0" i="1" u="none" baseline="0"/>
              <a:t>.</a:t>
            </a:r>
            <a:r>
              <a:rPr lang="es" b="0" i="0" u="none" baseline="0"/>
              <a:t> Tome medidas para que usted y su familia se protejan del zika.</a:t>
            </a:r>
            <a:endParaRPr lang="es" sz="2400" dirty="0"/>
          </a:p>
        </p:txBody>
      </p:sp>
      <p:pic>
        <p:nvPicPr>
          <p:cNvPr id="5" name="Picture 4" title="Mosquit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3212" y="1283741"/>
            <a:ext cx="3293212" cy="2544755"/>
          </a:xfrm>
          <a:prstGeom prst="rect">
            <a:avLst/>
          </a:prstGeom>
        </p:spPr>
      </p:pic>
    </p:spTree>
    <p:extLst>
      <p:ext uri="{BB962C8B-B14F-4D97-AF65-F5344CB8AC3E}">
        <p14:creationId xmlns:p14="http://schemas.microsoft.com/office/powerpoint/2010/main" val="952510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199" y="1064973"/>
            <a:ext cx="4957169" cy="3394472"/>
          </a:xfrm>
        </p:spPr>
        <p:txBody>
          <a:bodyPr numCol="1" spcCol="274320">
            <a:noAutofit/>
          </a:bodyPr>
          <a:lstStyle/>
          <a:p>
            <a:endParaRPr lang="es" dirty="0"/>
          </a:p>
          <a:p>
            <a:pPr algn="l" rtl="0"/>
            <a:r>
              <a:rPr lang="es" b="0" i="0" u="none" baseline="0"/>
              <a:t>El virus del Zika se propaga entre las personas, principalmente a través de la picadura de un mosquito infectado de la especie </a:t>
            </a:r>
            <a:r>
              <a:rPr lang="es" b="0" i="1" u="none" baseline="0"/>
              <a:t>Aedes </a:t>
            </a:r>
            <a:r>
              <a:rPr lang="es" b="0" i="0" u="none" baseline="0"/>
              <a:t>(</a:t>
            </a:r>
            <a:r>
              <a:rPr lang="es" b="0" i="1" u="none" baseline="0"/>
              <a:t>Ae</a:t>
            </a:r>
            <a:r>
              <a:rPr lang="es" b="0" i="0" u="none" baseline="0"/>
              <a:t>.</a:t>
            </a:r>
            <a:r>
              <a:rPr lang="es" b="0" i="1" u="none" baseline="0"/>
              <a:t> aegypti</a:t>
            </a:r>
            <a:r>
              <a:rPr lang="es" b="0" i="0" u="none" baseline="0"/>
              <a:t> y </a:t>
            </a:r>
            <a:r>
              <a:rPr lang="es" b="0" i="1" u="none" baseline="0"/>
              <a:t>Ae</a:t>
            </a:r>
            <a:r>
              <a:rPr lang="es" b="0" i="0" u="none" baseline="0"/>
              <a:t>.</a:t>
            </a:r>
            <a:r>
              <a:rPr lang="es" b="0" i="1" u="none" baseline="0"/>
              <a:t> albopictus</a:t>
            </a:r>
            <a:r>
              <a:rPr lang="es" b="0" i="0" u="none" baseline="0"/>
              <a:t>). </a:t>
            </a:r>
          </a:p>
          <a:p>
            <a:pPr algn="l" rtl="0"/>
            <a:r>
              <a:rPr lang="es" b="0" i="0" u="none" baseline="0"/>
              <a:t>Muchas personas infectadas con el virus del Zika no tienen síntomas o solo tienen síntomas leves.</a:t>
            </a:r>
          </a:p>
          <a:p>
            <a:pPr algn="l" rtl="0"/>
            <a:r>
              <a:rPr lang="es" b="0" i="0" u="none" baseline="0"/>
              <a:t>La infección por el virus del Zika puede provocar microcefalia y otros daños cerebrales severos durante el embarazo.</a:t>
            </a:r>
          </a:p>
        </p:txBody>
      </p:sp>
      <p:sp>
        <p:nvSpPr>
          <p:cNvPr id="3" name="Title 2"/>
          <p:cNvSpPr>
            <a:spLocks noGrp="1"/>
          </p:cNvSpPr>
          <p:nvPr>
            <p:ph type="title"/>
          </p:nvPr>
        </p:nvSpPr>
        <p:spPr>
          <a:xfrm>
            <a:off x="143382" y="361905"/>
            <a:ext cx="5270986" cy="921836"/>
          </a:xfrm>
        </p:spPr>
        <p:txBody>
          <a:bodyPr>
            <a:normAutofit/>
          </a:bodyPr>
          <a:lstStyle/>
          <a:p>
            <a:pPr algn="l" rtl="0"/>
            <a:r>
              <a:rPr lang="es" sz="2500" b="1" i="0" u="none" baseline="0">
                <a:solidFill>
                  <a:srgbClr val="005DAA"/>
                </a:solidFill>
                <a:latin typeface="Calibri" pitchFamily="34" charset="0"/>
              </a:rPr>
              <a:t>¿Qué es el zika?</a:t>
            </a:r>
          </a:p>
        </p:txBody>
      </p:sp>
      <p:pic>
        <p:nvPicPr>
          <p:cNvPr id="5" name="Picture 4" title="Mosquit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3212" y="1283741"/>
            <a:ext cx="3293212" cy="2544755"/>
          </a:xfrm>
          <a:prstGeom prst="rect">
            <a:avLst/>
          </a:prstGeom>
        </p:spPr>
      </p:pic>
    </p:spTree>
    <p:extLst>
      <p:ext uri="{BB962C8B-B14F-4D97-AF65-F5344CB8AC3E}">
        <p14:creationId xmlns:p14="http://schemas.microsoft.com/office/powerpoint/2010/main" val="30122168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7809" y="1073426"/>
            <a:ext cx="5056559" cy="3767019"/>
          </a:xfrm>
        </p:spPr>
        <p:txBody>
          <a:bodyPr>
            <a:normAutofit fontScale="92500" lnSpcReduction="10000"/>
          </a:bodyPr>
          <a:lstStyle/>
          <a:p>
            <a:pPr algn="l" rtl="0"/>
            <a:r>
              <a:rPr lang="es" b="0" i="0" u="none" baseline="0" dirty="0"/>
              <a:t>Esto es lo que puede hacer para ayudar a controlar los mosquitos que puede haber </a:t>
            </a:r>
            <a:r>
              <a:rPr lang="es" b="0" i="0" u="sng" baseline="0" dirty="0"/>
              <a:t>fuera</a:t>
            </a:r>
            <a:r>
              <a:rPr lang="es" b="0" i="0" u="none" baseline="0" dirty="0"/>
              <a:t> de su casa</a:t>
            </a:r>
          </a:p>
          <a:p>
            <a:pPr lvl="1" algn="l" rtl="0"/>
            <a:r>
              <a:rPr lang="es" b="0" i="0" u="none" baseline="0" dirty="0"/>
              <a:t>Una vez por semana vacíe y limpie, voltee o deseche los recipientes que acumulen agua. </a:t>
            </a:r>
          </a:p>
          <a:p>
            <a:pPr lvl="1" algn="l" rtl="0"/>
            <a:r>
              <a:rPr lang="es" b="0" i="0" u="none" baseline="0" dirty="0"/>
              <a:t>Tape bien los recipientes en los que almacena agua.</a:t>
            </a:r>
          </a:p>
          <a:p>
            <a:pPr lvl="1" algn="l" rtl="0"/>
            <a:r>
              <a:rPr lang="es" b="0" i="0" u="none" baseline="0" dirty="0"/>
              <a:t>Use larvicidas para matar las larvas que habitan en recipientes con agua que no se pueden vaciar y que no se utilizarán para beber.</a:t>
            </a:r>
          </a:p>
          <a:p>
            <a:pPr lvl="1" algn="l" rtl="0"/>
            <a:r>
              <a:rPr lang="es" b="0" i="0" u="none" baseline="0" dirty="0"/>
              <a:t>Utilice un spray insecticida para exteriores para eliminar los mosquitos en las áreas donde habitan.</a:t>
            </a:r>
          </a:p>
          <a:p>
            <a:pPr lvl="1" algn="l" rtl="0"/>
            <a:r>
              <a:rPr lang="es" b="0" i="0" u="none" baseline="0" dirty="0"/>
              <a:t>Si tiene un pozo séptico, repare todas las grietas o roturas.</a:t>
            </a:r>
          </a:p>
          <a:p>
            <a:pPr lvl="1" algn="l" rtl="0"/>
            <a:endParaRPr lang="es" dirty="0"/>
          </a:p>
          <a:p>
            <a:endParaRPr lang="es" dirty="0"/>
          </a:p>
        </p:txBody>
      </p:sp>
      <p:sp>
        <p:nvSpPr>
          <p:cNvPr id="3" name="Title 2"/>
          <p:cNvSpPr>
            <a:spLocks noGrp="1"/>
          </p:cNvSpPr>
          <p:nvPr>
            <p:ph type="title"/>
          </p:nvPr>
        </p:nvSpPr>
        <p:spPr/>
        <p:txBody>
          <a:bodyPr vert="horz" lIns="91440" tIns="45720" rIns="91440" bIns="45720" rtlCol="0" anchor="t">
            <a:normAutofit/>
          </a:bodyPr>
          <a:lstStyle/>
          <a:p>
            <a:pPr algn="l" rtl="0"/>
            <a:r>
              <a:rPr lang="es" sz="2800" b="1" i="0" u="none" baseline="0">
                <a:solidFill>
                  <a:srgbClr val="005DAA"/>
                </a:solidFill>
                <a:latin typeface="Calibri" pitchFamily="34" charset="0"/>
              </a:rPr>
              <a:t>Controle los mosquitos en el exterior</a:t>
            </a:r>
          </a:p>
        </p:txBody>
      </p:sp>
      <p:sp>
        <p:nvSpPr>
          <p:cNvPr id="5" name="Rectangle 4" descr="black border"/>
          <p:cNvSpPr/>
          <p:nvPr/>
        </p:nvSpPr>
        <p:spPr>
          <a:xfrm>
            <a:off x="0" y="5013832"/>
            <a:ext cx="9144000" cy="12966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s" dirty="0"/>
          </a:p>
        </p:txBody>
      </p:sp>
      <p:pic>
        <p:nvPicPr>
          <p:cNvPr id="4" name="Picture 3" descr="Woman emptying a bucket of water" title="Woman emptying a bucket of wate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3469" y="545509"/>
            <a:ext cx="1160756" cy="4170377"/>
          </a:xfrm>
          <a:prstGeom prst="rect">
            <a:avLst/>
          </a:prstGeom>
        </p:spPr>
      </p:pic>
    </p:spTree>
    <p:extLst>
      <p:ext uri="{BB962C8B-B14F-4D97-AF65-F5344CB8AC3E}">
        <p14:creationId xmlns:p14="http://schemas.microsoft.com/office/powerpoint/2010/main" val="35503783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5639" y="1110246"/>
            <a:ext cx="4957169" cy="3394472"/>
          </a:xfrm>
        </p:spPr>
        <p:txBody>
          <a:bodyPr>
            <a:normAutofit fontScale="92500" lnSpcReduction="20000"/>
          </a:bodyPr>
          <a:lstStyle/>
          <a:p>
            <a:pPr algn="l" rtl="0"/>
            <a:r>
              <a:rPr lang="es" sz="2000" b="0" i="0" u="none" baseline="0" dirty="0"/>
              <a:t>Esto es lo que puede hacer para ayudar a controlar los mosquitos </a:t>
            </a:r>
            <a:r>
              <a:rPr lang="es" sz="2000" b="0" i="0" u="sng" baseline="0" dirty="0"/>
              <a:t>dentro</a:t>
            </a:r>
            <a:r>
              <a:rPr lang="es" sz="2000" b="0" i="0" u="none" baseline="0" dirty="0"/>
              <a:t> de su casa:</a:t>
            </a:r>
          </a:p>
          <a:p>
            <a:pPr lvl="1" algn="l" rtl="0"/>
            <a:r>
              <a:rPr lang="es" sz="1800" b="0" i="0" u="none" baseline="0" dirty="0"/>
              <a:t>Use mallas para ventanas y puertas.</a:t>
            </a:r>
          </a:p>
          <a:p>
            <a:pPr lvl="1" algn="l" rtl="0"/>
            <a:r>
              <a:rPr lang="es" sz="1800" b="0" i="0" u="none" baseline="0" dirty="0"/>
              <a:t>Utilice aire acondicionado siempre que sea posible.</a:t>
            </a:r>
          </a:p>
          <a:p>
            <a:pPr lvl="1" algn="l" rtl="0"/>
            <a:r>
              <a:rPr lang="es" sz="1800" b="0" i="0" u="none" baseline="0" dirty="0"/>
              <a:t>Una vez por semana, vacíe, limpie, voltee </a:t>
            </a:r>
            <a:r>
              <a:rPr lang="es" sz="1800" dirty="0"/>
              <a:t/>
            </a:r>
            <a:br>
              <a:rPr lang="es" sz="1800" dirty="0"/>
            </a:br>
            <a:r>
              <a:rPr lang="es" sz="1800" b="0" i="0" u="none" baseline="0" dirty="0"/>
              <a:t>o deseche los objetos que contengan agua.</a:t>
            </a:r>
          </a:p>
          <a:p>
            <a:pPr lvl="1" algn="l" rtl="0"/>
            <a:r>
              <a:rPr lang="es" sz="1800" b="0" i="0" u="none" baseline="0" dirty="0"/>
              <a:t>Si tiene mosquitos dentro de su casa, utilice un nebulizador o un spray insecticida para interiores.</a:t>
            </a:r>
          </a:p>
          <a:p>
            <a:pPr lvl="2" algn="l" rtl="0"/>
            <a:r>
              <a:rPr lang="es" sz="1600" b="0" i="0" u="none" baseline="0" dirty="0"/>
              <a:t>Siga las instrucciones de la etiqueta del producto siempre que use insecticidas.</a:t>
            </a:r>
          </a:p>
          <a:p>
            <a:endParaRPr lang="es" sz="2000" dirty="0"/>
          </a:p>
        </p:txBody>
      </p:sp>
      <p:sp>
        <p:nvSpPr>
          <p:cNvPr id="3" name="Title 2"/>
          <p:cNvSpPr>
            <a:spLocks noGrp="1"/>
          </p:cNvSpPr>
          <p:nvPr>
            <p:ph type="title"/>
          </p:nvPr>
        </p:nvSpPr>
        <p:spPr/>
        <p:txBody>
          <a:bodyPr vert="horz" lIns="91440" tIns="45720" rIns="91440" bIns="45720" rtlCol="0" anchor="t">
            <a:normAutofit/>
          </a:bodyPr>
          <a:lstStyle/>
          <a:p>
            <a:pPr algn="l" rtl="0"/>
            <a:r>
              <a:rPr lang="es" sz="2800" b="1" i="0" u="none" baseline="0">
                <a:solidFill>
                  <a:srgbClr val="005DAA"/>
                </a:solidFill>
                <a:latin typeface="Calibri" pitchFamily="34" charset="0"/>
              </a:rPr>
              <a:t>Controle los mosquitos en el interior</a:t>
            </a:r>
          </a:p>
        </p:txBody>
      </p:sp>
      <p:sp>
        <p:nvSpPr>
          <p:cNvPr id="5" name="Rectangle 4" descr="black border"/>
          <p:cNvSpPr/>
          <p:nvPr/>
        </p:nvSpPr>
        <p:spPr>
          <a:xfrm>
            <a:off x="0" y="5013832"/>
            <a:ext cx="9144000" cy="12966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s" dirty="0"/>
          </a:p>
        </p:txBody>
      </p:sp>
      <p:pic>
        <p:nvPicPr>
          <p:cNvPr id="7" name="Picture 6" descr="House showing screen door" title="House showing screen doo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5064" y="1110246"/>
            <a:ext cx="3548361" cy="2774818"/>
          </a:xfrm>
          <a:prstGeom prst="rect">
            <a:avLst/>
          </a:prstGeom>
        </p:spPr>
      </p:pic>
    </p:spTree>
    <p:extLst>
      <p:ext uri="{BB962C8B-B14F-4D97-AF65-F5344CB8AC3E}">
        <p14:creationId xmlns:p14="http://schemas.microsoft.com/office/powerpoint/2010/main" val="8900729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8173" y="1283741"/>
            <a:ext cx="4957169" cy="3394472"/>
          </a:xfrm>
        </p:spPr>
        <p:txBody>
          <a:bodyPr>
            <a:normAutofit lnSpcReduction="10000"/>
          </a:bodyPr>
          <a:lstStyle/>
          <a:p>
            <a:pPr algn="l" rtl="0"/>
            <a:r>
              <a:rPr lang="es" b="0" i="0" u="none" baseline="0"/>
              <a:t>Use repelentes de insectos registrados por la Agencia de Protección Ambiental (EPA). </a:t>
            </a:r>
          </a:p>
          <a:p>
            <a:pPr lvl="1" algn="l" rtl="0"/>
            <a:r>
              <a:rPr lang="es" b="0" i="0" u="none" baseline="0"/>
              <a:t>Use un repelente que contenga uno de los siguientes ingredientes activos: DEET, picaridina, IR3535 o aceite de eucalipto de limón, para-mentano-diol o 2-undecanona.</a:t>
            </a:r>
          </a:p>
          <a:p>
            <a:pPr algn="l" rtl="0"/>
            <a:r>
              <a:rPr lang="es" b="0" i="0" u="none" baseline="0"/>
              <a:t>Siempre siga las instrucciones en la etiqueta del producto.</a:t>
            </a:r>
          </a:p>
          <a:p>
            <a:pPr algn="l" rtl="0"/>
            <a:r>
              <a:rPr lang="es" b="0" i="0" u="none" baseline="0"/>
              <a:t>No rocíe el repelente sobre la piel que se encuentra cubierta por la ropa.</a:t>
            </a:r>
          </a:p>
          <a:p>
            <a:pPr algn="l" rtl="0"/>
            <a:r>
              <a:rPr lang="es" b="0" i="0" u="none" baseline="0"/>
              <a:t>Si también usa protector solar, aplíquelo antes del repelente de insectos.</a:t>
            </a:r>
          </a:p>
          <a:p>
            <a:pPr lvl="1" algn="l" rtl="0"/>
            <a:endParaRPr lang="es" dirty="0"/>
          </a:p>
          <a:p>
            <a:endParaRPr lang="es" dirty="0"/>
          </a:p>
          <a:p>
            <a:endParaRPr lang="es" dirty="0"/>
          </a:p>
        </p:txBody>
      </p:sp>
      <p:sp>
        <p:nvSpPr>
          <p:cNvPr id="3" name="Title 2"/>
          <p:cNvSpPr>
            <a:spLocks noGrp="1"/>
          </p:cNvSpPr>
          <p:nvPr>
            <p:ph type="title"/>
          </p:nvPr>
        </p:nvSpPr>
        <p:spPr/>
        <p:txBody>
          <a:bodyPr vert="horz" lIns="91440" tIns="45720" rIns="91440" bIns="45720" rtlCol="0" anchor="t">
            <a:normAutofit/>
          </a:bodyPr>
          <a:lstStyle/>
          <a:p>
            <a:pPr algn="l" rtl="0"/>
            <a:r>
              <a:rPr lang="es" sz="2800" b="1" i="0" u="none" baseline="0">
                <a:solidFill>
                  <a:srgbClr val="005DAA"/>
                </a:solidFill>
                <a:latin typeface="Calibri" pitchFamily="34" charset="0"/>
              </a:rPr>
              <a:t>Use repelente de insectos</a:t>
            </a:r>
          </a:p>
        </p:txBody>
      </p:sp>
      <p:pic>
        <p:nvPicPr>
          <p:cNvPr id="4" name="Picture 3"/>
          <p:cNvPicPr>
            <a:picLocks noChangeAspect="1"/>
          </p:cNvPicPr>
          <p:nvPr/>
        </p:nvPicPr>
        <p:blipFill>
          <a:blip r:embed="rId3"/>
          <a:stretch>
            <a:fillRect/>
          </a:stretch>
        </p:blipFill>
        <p:spPr>
          <a:xfrm>
            <a:off x="6864741" y="822823"/>
            <a:ext cx="1011347" cy="3144371"/>
          </a:xfrm>
          <a:prstGeom prst="rect">
            <a:avLst/>
          </a:prstGeom>
        </p:spPr>
      </p:pic>
    </p:spTree>
    <p:extLst>
      <p:ext uri="{BB962C8B-B14F-4D97-AF65-F5344CB8AC3E}">
        <p14:creationId xmlns:p14="http://schemas.microsoft.com/office/powerpoint/2010/main" val="16218469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lvl="0" algn="l" rtl="0"/>
            <a:r>
              <a:rPr lang="es" sz="2000" b="0" i="0" u="none" baseline="0"/>
              <a:t>Cubra la piel que queda expuesta</a:t>
            </a:r>
          </a:p>
          <a:p>
            <a:pPr lvl="1" algn="l" rtl="0"/>
            <a:r>
              <a:rPr lang="es" sz="1900" b="0" i="0" u="none" baseline="0"/>
              <a:t>Use camisas de manga larga y pantalones largos.</a:t>
            </a:r>
          </a:p>
          <a:p>
            <a:pPr lvl="0" algn="l" rtl="0"/>
            <a:endParaRPr lang="es" sz="2000" dirty="0"/>
          </a:p>
          <a:p>
            <a:pPr lvl="0" algn="l" rtl="0"/>
            <a:r>
              <a:rPr lang="es" sz="2000" b="0" i="0" u="none" baseline="0"/>
              <a:t>Trate la ropa y los equipos</a:t>
            </a:r>
          </a:p>
          <a:p>
            <a:pPr lvl="1" algn="l" rtl="0"/>
            <a:r>
              <a:rPr lang="es" sz="1900" b="0" i="0" u="none" baseline="0"/>
              <a:t>Use permetrina* para tratar la ropa y equipos o compre artículos ya tratados.</a:t>
            </a:r>
          </a:p>
          <a:p>
            <a:pPr lvl="1" algn="l" rtl="0"/>
            <a:r>
              <a:rPr lang="es" sz="1900" b="0" i="0" u="none" baseline="0"/>
              <a:t>Vea la información del producto para saber cuánto dura la protección.</a:t>
            </a:r>
          </a:p>
          <a:p>
            <a:pPr lvl="1" algn="l" rtl="0"/>
            <a:r>
              <a:rPr lang="es" sz="1900" b="0" i="0" u="none" baseline="0"/>
              <a:t>No utilice productos con permetrina directamente sobre la piel.</a:t>
            </a:r>
          </a:p>
          <a:p>
            <a:pPr lvl="0" algn="l" rtl="0"/>
            <a:endParaRPr lang="es" sz="2000" dirty="0"/>
          </a:p>
          <a:p>
            <a:pPr lvl="0" algn="l" rtl="0"/>
            <a:endParaRPr lang="es" sz="2000" dirty="0"/>
          </a:p>
          <a:p>
            <a:pPr lvl="0" algn="l" rtl="0"/>
            <a:endParaRPr lang="es" sz="1200" dirty="0"/>
          </a:p>
          <a:p>
            <a:pPr marL="0" lvl="0" indent="0" algn="l" rtl="0">
              <a:buNone/>
            </a:pPr>
            <a:r>
              <a:rPr lang="es" sz="1200" b="0" i="0" u="none" baseline="0"/>
              <a:t>*La permetrina no es efectiva en Puerto Rico.</a:t>
            </a:r>
          </a:p>
          <a:p>
            <a:pPr lvl="0" algn="l" rtl="0"/>
            <a:endParaRPr lang="es" sz="1200" dirty="0"/>
          </a:p>
        </p:txBody>
      </p:sp>
      <p:sp>
        <p:nvSpPr>
          <p:cNvPr id="3" name="Title 2"/>
          <p:cNvSpPr>
            <a:spLocks noGrp="1"/>
          </p:cNvSpPr>
          <p:nvPr>
            <p:ph type="title"/>
          </p:nvPr>
        </p:nvSpPr>
        <p:spPr/>
        <p:txBody>
          <a:bodyPr vert="horz" lIns="91440" tIns="45720" rIns="91440" bIns="45720" rtlCol="0" anchor="t">
            <a:normAutofit fontScale="90000"/>
          </a:bodyPr>
          <a:lstStyle/>
          <a:p>
            <a:pPr algn="l" rtl="0"/>
            <a:r>
              <a:rPr lang="es" sz="2800" b="1" i="0" u="none" baseline="0">
                <a:solidFill>
                  <a:srgbClr val="005DAA"/>
                </a:solidFill>
                <a:latin typeface="Calibri" pitchFamily="34" charset="0"/>
              </a:rPr>
              <a:t>Cree una barrera entre los mosquitos y usted</a:t>
            </a:r>
          </a:p>
        </p:txBody>
      </p:sp>
      <p:sp>
        <p:nvSpPr>
          <p:cNvPr id="5" name="Rectangle 4" descr="black border"/>
          <p:cNvSpPr/>
          <p:nvPr/>
        </p:nvSpPr>
        <p:spPr>
          <a:xfrm>
            <a:off x="0" y="5013832"/>
            <a:ext cx="9144000" cy="12966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s" dirty="0"/>
          </a:p>
        </p:txBody>
      </p:sp>
      <p:pic>
        <p:nvPicPr>
          <p:cNvPr id="4" name="Picture 3"/>
          <p:cNvPicPr>
            <a:picLocks noChangeAspect="1"/>
          </p:cNvPicPr>
          <p:nvPr/>
        </p:nvPicPr>
        <p:blipFill>
          <a:blip r:embed="rId3"/>
          <a:stretch>
            <a:fillRect/>
          </a:stretch>
        </p:blipFill>
        <p:spPr>
          <a:xfrm>
            <a:off x="5422757" y="822941"/>
            <a:ext cx="3699807" cy="3557744"/>
          </a:xfrm>
          <a:prstGeom prst="rect">
            <a:avLst/>
          </a:prstGeom>
        </p:spPr>
      </p:pic>
    </p:spTree>
    <p:extLst>
      <p:ext uri="{BB962C8B-B14F-4D97-AF65-F5344CB8AC3E}">
        <p14:creationId xmlns:p14="http://schemas.microsoft.com/office/powerpoint/2010/main" val="26448548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l" rtl="0"/>
            <a:r>
              <a:rPr lang="es" b="0" i="0" u="none" baseline="0"/>
              <a:t>Para bebés y niños</a:t>
            </a:r>
          </a:p>
          <a:p>
            <a:pPr lvl="1" algn="l" rtl="0"/>
            <a:r>
              <a:rPr lang="es" b="0" i="0" u="none" baseline="0"/>
              <a:t>Vista a su hijo con ropa que le cubra los brazos y las piernas.</a:t>
            </a:r>
          </a:p>
          <a:p>
            <a:pPr lvl="1" algn="l" rtl="0"/>
            <a:r>
              <a:rPr lang="es" b="0" i="0" u="none" baseline="0"/>
              <a:t>En el caso de los niños mayores de 2 meses, use repelente de insectos sobre la piel expuesta.</a:t>
            </a:r>
          </a:p>
          <a:p>
            <a:pPr lvl="1" algn="l" rtl="0"/>
            <a:r>
              <a:rPr lang="es" b="0" i="0" u="none" baseline="0"/>
              <a:t>Cubra la cuna, el cochecito y el portabebés con un mosquitero.</a:t>
            </a:r>
          </a:p>
          <a:p>
            <a:pPr lvl="1" algn="l" rtl="0"/>
            <a:endParaRPr lang="es" dirty="0"/>
          </a:p>
          <a:p>
            <a:endParaRPr lang="es" dirty="0"/>
          </a:p>
          <a:p>
            <a:endParaRPr lang="es" dirty="0"/>
          </a:p>
        </p:txBody>
      </p:sp>
      <p:sp>
        <p:nvSpPr>
          <p:cNvPr id="3" name="Title 2"/>
          <p:cNvSpPr>
            <a:spLocks noGrp="1"/>
          </p:cNvSpPr>
          <p:nvPr>
            <p:ph type="title"/>
          </p:nvPr>
        </p:nvSpPr>
        <p:spPr/>
        <p:txBody>
          <a:bodyPr vert="horz" lIns="91440" tIns="45720" rIns="91440" bIns="45720" rtlCol="0" anchor="t">
            <a:normAutofit/>
          </a:bodyPr>
          <a:lstStyle/>
          <a:p>
            <a:pPr algn="l" rtl="0"/>
            <a:r>
              <a:rPr lang="es" sz="2800" b="1" i="0" u="none" baseline="0">
                <a:solidFill>
                  <a:srgbClr val="005DAA"/>
                </a:solidFill>
                <a:latin typeface="Calibri" pitchFamily="34" charset="0"/>
              </a:rPr>
              <a:t>Proteja a su familia</a:t>
            </a:r>
          </a:p>
        </p:txBody>
      </p:sp>
      <p:pic>
        <p:nvPicPr>
          <p:cNvPr id="6" name="Picture 5" title="Baby in stroller covered with nett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5427" y="696286"/>
            <a:ext cx="2227505" cy="3909271"/>
          </a:xfrm>
          <a:prstGeom prst="rect">
            <a:avLst/>
          </a:prstGeom>
        </p:spPr>
      </p:pic>
    </p:spTree>
    <p:extLst>
      <p:ext uri="{BB962C8B-B14F-4D97-AF65-F5344CB8AC3E}">
        <p14:creationId xmlns:p14="http://schemas.microsoft.com/office/powerpoint/2010/main" val="32394674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3382" y="1283741"/>
            <a:ext cx="4957169" cy="3394472"/>
          </a:xfrm>
        </p:spPr>
        <p:txBody>
          <a:bodyPr>
            <a:normAutofit/>
          </a:bodyPr>
          <a:lstStyle/>
          <a:p>
            <a:pPr algn="l" rtl="0"/>
            <a:r>
              <a:rPr lang="es" b="0" i="0" u="none" baseline="0"/>
              <a:t>Aplique repelentes de insectos en niños </a:t>
            </a:r>
          </a:p>
          <a:p>
            <a:pPr lvl="1" algn="l" rtl="0"/>
            <a:r>
              <a:rPr lang="es" b="0" i="0" u="none" baseline="0"/>
              <a:t>No aplique el repelente en las manos, los ojos, la boca ni sobre la piel irritada o con heridas.</a:t>
            </a:r>
          </a:p>
          <a:p>
            <a:pPr lvl="1" algn="l" rtl="0"/>
            <a:r>
              <a:rPr lang="es" b="0" i="0" u="none" baseline="0"/>
              <a:t>Adultos: Rocíe sus manos y luego páselas por la cara del niño.</a:t>
            </a:r>
          </a:p>
          <a:p>
            <a:pPr lvl="1" algn="l" rtl="0"/>
            <a:r>
              <a:rPr lang="es" b="0" i="0" u="none" baseline="0"/>
              <a:t>No use repelente de insectos en bebés menores de 2 meses.</a:t>
            </a:r>
          </a:p>
          <a:p>
            <a:pPr lvl="1" algn="l" rtl="0"/>
            <a:r>
              <a:rPr lang="es" b="0" i="0" u="none" baseline="0"/>
              <a:t>No use productos que contengan aceite de eucalipto de limón o para-mentano-diol en niños menores de 3 años.</a:t>
            </a:r>
          </a:p>
          <a:p>
            <a:pPr lvl="1" algn="l" rtl="0"/>
            <a:endParaRPr lang="es" dirty="0"/>
          </a:p>
          <a:p>
            <a:endParaRPr lang="es" dirty="0"/>
          </a:p>
        </p:txBody>
      </p:sp>
      <p:sp>
        <p:nvSpPr>
          <p:cNvPr id="3" name="Title 2"/>
          <p:cNvSpPr>
            <a:spLocks noGrp="1"/>
          </p:cNvSpPr>
          <p:nvPr>
            <p:ph type="title"/>
          </p:nvPr>
        </p:nvSpPr>
        <p:spPr/>
        <p:txBody>
          <a:bodyPr vert="horz" lIns="91440" tIns="45720" rIns="91440" bIns="45720" rtlCol="0" anchor="t">
            <a:normAutofit/>
          </a:bodyPr>
          <a:lstStyle/>
          <a:p>
            <a:pPr algn="l" rtl="0"/>
            <a:r>
              <a:rPr lang="es" sz="2800" b="1" i="0" u="none" baseline="0">
                <a:solidFill>
                  <a:srgbClr val="005DAA"/>
                </a:solidFill>
                <a:latin typeface="Calibri" pitchFamily="34" charset="0"/>
              </a:rPr>
              <a:t>Proteja a su familia</a:t>
            </a:r>
          </a:p>
        </p:txBody>
      </p:sp>
      <p:pic>
        <p:nvPicPr>
          <p:cNvPr id="7" name="Picture 6" title="Picture of repellent being sprayed on a hand and father  applying repellent to a child's face using his hand."/>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270206" y="886742"/>
            <a:ext cx="3480035" cy="2575774"/>
          </a:xfrm>
          <a:prstGeom prst="rect">
            <a:avLst/>
          </a:prstGeom>
        </p:spPr>
      </p:pic>
    </p:spTree>
    <p:extLst>
      <p:ext uri="{BB962C8B-B14F-4D97-AF65-F5344CB8AC3E}">
        <p14:creationId xmlns:p14="http://schemas.microsoft.com/office/powerpoint/2010/main" val="9706731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l" rtl="0"/>
            <a:r>
              <a:rPr lang="es" b="1" i="0" u="none" baseline="0"/>
              <a:t>prevención</a:t>
            </a:r>
          </a:p>
        </p:txBody>
      </p:sp>
      <p:sp>
        <p:nvSpPr>
          <p:cNvPr id="6" name="Text Placeholder 5"/>
          <p:cNvSpPr>
            <a:spLocks noGrp="1"/>
          </p:cNvSpPr>
          <p:nvPr>
            <p:ph type="body" idx="1"/>
          </p:nvPr>
        </p:nvSpPr>
        <p:spPr/>
        <p:txBody>
          <a:bodyPr>
            <a:normAutofit/>
          </a:bodyPr>
          <a:lstStyle/>
          <a:p>
            <a:pPr algn="l" rtl="0">
              <a:lnSpc>
                <a:spcPct val="80000"/>
              </a:lnSpc>
              <a:spcBef>
                <a:spcPct val="0"/>
              </a:spcBef>
            </a:pPr>
            <a:r>
              <a:rPr lang="es" sz="3200" b="1" i="0" u="none" baseline="0"/>
              <a:t>Prevenga la transmisión sexual</a:t>
            </a:r>
            <a:endParaRPr lang="es" sz="7200" b="1" cap="all" dirty="0">
              <a:ea typeface="+mj-ea"/>
            </a:endParaRPr>
          </a:p>
        </p:txBody>
      </p:sp>
    </p:spTree>
    <p:extLst>
      <p:ext uri="{BB962C8B-B14F-4D97-AF65-F5344CB8AC3E}">
        <p14:creationId xmlns:p14="http://schemas.microsoft.com/office/powerpoint/2010/main" val="9608234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4634" y="1106977"/>
            <a:ext cx="4492603" cy="3394472"/>
          </a:xfrm>
        </p:spPr>
        <p:txBody>
          <a:bodyPr>
            <a:noAutofit/>
          </a:bodyPr>
          <a:lstStyle/>
          <a:p>
            <a:pPr lvl="0" algn="l" rtl="0"/>
            <a:r>
              <a:rPr lang="es" sz="1600" b="0" i="0" u="none" baseline="0" dirty="0"/>
              <a:t>Una persona con zika puede transmitir el virus por vía sexual a sus parejas sexuales. </a:t>
            </a:r>
          </a:p>
          <a:p>
            <a:pPr lvl="1" algn="l" rtl="0"/>
            <a:r>
              <a:rPr lang="es" sz="1400" b="0" i="0" u="none" baseline="0" dirty="0"/>
              <a:t>Vía sexual implica sexo vaginal, anal y oral, y compartir juguetes sexuales.</a:t>
            </a:r>
          </a:p>
          <a:p>
            <a:pPr lvl="1" algn="l" rtl="0"/>
            <a:r>
              <a:rPr lang="es" sz="1400" b="0" i="0" u="none" baseline="0" dirty="0"/>
              <a:t>El zika se puede transmitir a través de las relaciones sexuales, antes, durante y después que se desarrollen los síntomas.</a:t>
            </a:r>
          </a:p>
          <a:p>
            <a:pPr lvl="1" algn="l" rtl="0"/>
            <a:r>
              <a:rPr lang="es" sz="1400" b="0" i="0" u="none" baseline="0" dirty="0"/>
              <a:t>Se puede transmitir aunque la persona infectada no refiera síntomas en ese momento o nunca los tenga.</a:t>
            </a:r>
          </a:p>
          <a:p>
            <a:pPr lvl="0" algn="l" rtl="0"/>
            <a:r>
              <a:rPr lang="es" sz="1600" b="0" i="0" u="none" baseline="0" dirty="0"/>
              <a:t>El virus del Zika puede permanecer en el semen durante más tiempo que en los flujos vaginales, la orina y la sangre.</a:t>
            </a:r>
          </a:p>
        </p:txBody>
      </p:sp>
      <p:sp>
        <p:nvSpPr>
          <p:cNvPr id="3" name="Title 2"/>
          <p:cNvSpPr>
            <a:spLocks noGrp="1"/>
          </p:cNvSpPr>
          <p:nvPr>
            <p:ph type="title"/>
          </p:nvPr>
        </p:nvSpPr>
        <p:spPr/>
        <p:txBody>
          <a:bodyPr vert="horz" lIns="91440" tIns="45720" rIns="91440" bIns="45720" rtlCol="0" anchor="t">
            <a:normAutofit/>
          </a:bodyPr>
          <a:lstStyle/>
          <a:p>
            <a:pPr algn="l" rtl="0"/>
            <a:r>
              <a:rPr lang="es" sz="2800" b="1" i="0" u="none" baseline="0">
                <a:solidFill>
                  <a:srgbClr val="005DAA"/>
                </a:solidFill>
                <a:latin typeface="Calibri" pitchFamily="34" charset="0"/>
              </a:rPr>
              <a:t>Acerca de la transmisión sexual</a:t>
            </a:r>
          </a:p>
        </p:txBody>
      </p:sp>
      <p:sp>
        <p:nvSpPr>
          <p:cNvPr id="4" name="Oval 3" title="Condom box"/>
          <p:cNvSpPr/>
          <p:nvPr/>
        </p:nvSpPr>
        <p:spPr>
          <a:xfrm>
            <a:off x="4949802" y="562699"/>
            <a:ext cx="1582906" cy="1582906"/>
          </a:xfrm>
          <a:prstGeom prst="ellipse">
            <a:avLst/>
          </a:prstGeom>
          <a:solidFill>
            <a:srgbClr val="E0F3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s" sz="1050" dirty="0"/>
          </a:p>
        </p:txBody>
      </p:sp>
      <p:pic>
        <p:nvPicPr>
          <p:cNvPr id="5" name="Picture 4"/>
          <p:cNvPicPr>
            <a:picLocks noChangeAspect="1"/>
          </p:cNvPicPr>
          <p:nvPr/>
        </p:nvPicPr>
        <p:blipFill>
          <a:blip r:embed="rId3"/>
          <a:stretch>
            <a:fillRect/>
          </a:stretch>
        </p:blipFill>
        <p:spPr>
          <a:xfrm>
            <a:off x="5333468" y="543650"/>
            <a:ext cx="830160" cy="1301332"/>
          </a:xfrm>
          <a:prstGeom prst="rect">
            <a:avLst/>
          </a:prstGeom>
        </p:spPr>
      </p:pic>
      <p:sp>
        <p:nvSpPr>
          <p:cNvPr id="7" name="Rectangle 6" descr="black border"/>
          <p:cNvSpPr/>
          <p:nvPr/>
        </p:nvSpPr>
        <p:spPr>
          <a:xfrm>
            <a:off x="0" y="5013832"/>
            <a:ext cx="9144000" cy="12966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s" dirty="0"/>
          </a:p>
        </p:txBody>
      </p:sp>
      <p:pic>
        <p:nvPicPr>
          <p:cNvPr id="9" name="Picture 8" descr="A pregnant couple" title="A pregnant coupl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8785" y="594595"/>
            <a:ext cx="2531760" cy="4419237"/>
          </a:xfrm>
          <a:prstGeom prst="rect">
            <a:avLst/>
          </a:prstGeom>
        </p:spPr>
      </p:pic>
    </p:spTree>
    <p:extLst>
      <p:ext uri="{BB962C8B-B14F-4D97-AF65-F5344CB8AC3E}">
        <p14:creationId xmlns:p14="http://schemas.microsoft.com/office/powerpoint/2010/main" val="2077597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lvl="0" algn="l" rtl="0"/>
            <a:r>
              <a:rPr lang="es" b="0" i="0" u="none" baseline="0" dirty="0"/>
              <a:t>Abstenerse de tener sexo elimina el riesgo de contraer el zika por vía sexual.</a:t>
            </a:r>
          </a:p>
          <a:p>
            <a:pPr lvl="0" algn="l" rtl="0"/>
            <a:r>
              <a:rPr lang="es" b="0" i="0" u="none" baseline="0" dirty="0"/>
              <a:t>El uso del condón puede reducir el riesgo de contraer el zika por vía sexual.</a:t>
            </a:r>
          </a:p>
          <a:p>
            <a:pPr lvl="1" algn="l" rtl="0"/>
            <a:r>
              <a:rPr lang="es" b="0" i="0" u="none" baseline="0" dirty="0"/>
              <a:t>Incluye los condones femeninos y masculinos.</a:t>
            </a:r>
          </a:p>
          <a:p>
            <a:pPr lvl="1" algn="l" rtl="0"/>
            <a:r>
              <a:rPr lang="es" b="0" i="0" u="none" baseline="0" dirty="0"/>
              <a:t>Los condones deben usarse de principio a fin, en cada relación sexual por vía vaginal, anal u oral, y al compartir juguetes sexuales. </a:t>
            </a:r>
          </a:p>
          <a:p>
            <a:pPr marL="0" indent="0" algn="l" rtl="0">
              <a:lnSpc>
                <a:spcPct val="120000"/>
              </a:lnSpc>
              <a:buNone/>
            </a:pPr>
            <a:endParaRPr lang="es" sz="1200" b="0" i="0" u="none" baseline="0" dirty="0"/>
          </a:p>
          <a:p>
            <a:pPr marL="0" indent="0" algn="l" rtl="0">
              <a:lnSpc>
                <a:spcPct val="120000"/>
              </a:lnSpc>
              <a:buNone/>
            </a:pPr>
            <a:endParaRPr lang="es" sz="1200" b="0" i="0" u="none" baseline="0" dirty="0"/>
          </a:p>
          <a:p>
            <a:pPr marL="0" indent="0" algn="l" rtl="0">
              <a:lnSpc>
                <a:spcPct val="120000"/>
              </a:lnSpc>
              <a:buNone/>
            </a:pPr>
            <a:r>
              <a:rPr lang="es" sz="1200" b="0" i="0" u="none" baseline="0" dirty="0"/>
              <a:t>http://www.cdc.gov/mmwr/volumes/65/wr/pdfs/mm6529e2.pdf</a:t>
            </a:r>
          </a:p>
        </p:txBody>
      </p:sp>
      <p:sp>
        <p:nvSpPr>
          <p:cNvPr id="3" name="Title 2"/>
          <p:cNvSpPr>
            <a:spLocks noGrp="1"/>
          </p:cNvSpPr>
          <p:nvPr>
            <p:ph type="title"/>
          </p:nvPr>
        </p:nvSpPr>
        <p:spPr/>
        <p:txBody>
          <a:bodyPr vert="horz" lIns="91440" tIns="45720" rIns="91440" bIns="45720" rtlCol="0" anchor="t">
            <a:normAutofit/>
          </a:bodyPr>
          <a:lstStyle/>
          <a:p>
            <a:pPr algn="l" rtl="0"/>
            <a:r>
              <a:rPr lang="es" sz="2800" b="1" i="0" u="none" baseline="0">
                <a:solidFill>
                  <a:srgbClr val="005DAA"/>
                </a:solidFill>
                <a:latin typeface="Calibri" pitchFamily="34" charset="0"/>
              </a:rPr>
              <a:t>Proteja a su pareja</a:t>
            </a:r>
          </a:p>
        </p:txBody>
      </p:sp>
      <p:pic>
        <p:nvPicPr>
          <p:cNvPr id="5" name="Picture 4" title="female condo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4046" y="2914605"/>
            <a:ext cx="1920240" cy="1920240"/>
          </a:xfrm>
          <a:prstGeom prst="rect">
            <a:avLst/>
          </a:prstGeom>
        </p:spPr>
      </p:pic>
      <p:pic>
        <p:nvPicPr>
          <p:cNvPr id="6" name="Picture 5"/>
          <p:cNvPicPr>
            <a:picLocks noChangeAspect="1"/>
          </p:cNvPicPr>
          <p:nvPr/>
        </p:nvPicPr>
        <p:blipFill>
          <a:blip r:embed="rId4"/>
          <a:stretch>
            <a:fillRect/>
          </a:stretch>
        </p:blipFill>
        <p:spPr>
          <a:xfrm>
            <a:off x="7019624" y="1685647"/>
            <a:ext cx="1920240" cy="1920240"/>
          </a:xfrm>
          <a:prstGeom prst="rect">
            <a:avLst/>
          </a:prstGeom>
        </p:spPr>
      </p:pic>
      <p:pic>
        <p:nvPicPr>
          <p:cNvPr id="7" name="Picture 6" title="Male condom"/>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27324" y="446648"/>
            <a:ext cx="1920630" cy="1930281"/>
          </a:xfrm>
          <a:prstGeom prst="rect">
            <a:avLst/>
          </a:prstGeom>
        </p:spPr>
      </p:pic>
    </p:spTree>
    <p:extLst>
      <p:ext uri="{BB962C8B-B14F-4D97-AF65-F5344CB8AC3E}">
        <p14:creationId xmlns:p14="http://schemas.microsoft.com/office/powerpoint/2010/main" val="1715050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s" dirty="0"/>
          </a:p>
          <a:p>
            <a:endParaRPr lang="es" dirty="0"/>
          </a:p>
          <a:p>
            <a:endParaRPr lang="es" dirty="0"/>
          </a:p>
        </p:txBody>
      </p:sp>
      <p:sp>
        <p:nvSpPr>
          <p:cNvPr id="3" name="Title 2"/>
          <p:cNvSpPr>
            <a:spLocks noGrp="1"/>
          </p:cNvSpPr>
          <p:nvPr>
            <p:ph type="title"/>
          </p:nvPr>
        </p:nvSpPr>
        <p:spPr/>
        <p:txBody>
          <a:bodyPr vert="horz" lIns="91440" tIns="45720" rIns="91440" bIns="45720" rtlCol="0" anchor="t">
            <a:normAutofit/>
          </a:bodyPr>
          <a:lstStyle/>
          <a:p>
            <a:pPr algn="l" rtl="0"/>
            <a:r>
              <a:rPr lang="es" sz="2800" b="1" i="0" u="none" baseline="0">
                <a:solidFill>
                  <a:srgbClr val="005DAA"/>
                </a:solidFill>
                <a:latin typeface="Calibri" pitchFamily="34" charset="0"/>
              </a:rPr>
              <a:t>Proteja a su pareja</a:t>
            </a:r>
          </a:p>
        </p:txBody>
      </p:sp>
      <p:sp>
        <p:nvSpPr>
          <p:cNvPr id="5" name="Rectangle 4" descr="black border"/>
          <p:cNvSpPr/>
          <p:nvPr/>
        </p:nvSpPr>
        <p:spPr>
          <a:xfrm>
            <a:off x="0" y="5013832"/>
            <a:ext cx="9144000" cy="12966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s" dirty="0"/>
          </a:p>
        </p:txBody>
      </p:sp>
      <p:pic>
        <p:nvPicPr>
          <p:cNvPr id="6" name="Picture 5" descr="Couple" title="Coupl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74" y="1372849"/>
            <a:ext cx="3505126" cy="3638958"/>
          </a:xfrm>
          <a:prstGeom prst="rect">
            <a:avLst/>
          </a:prstGeom>
        </p:spPr>
      </p:pic>
      <p:sp>
        <p:nvSpPr>
          <p:cNvPr id="8" name="Content Placeholder 1"/>
          <p:cNvSpPr txBox="1">
            <a:spLocks/>
          </p:cNvSpPr>
          <p:nvPr/>
        </p:nvSpPr>
        <p:spPr>
          <a:xfrm>
            <a:off x="300290" y="1271975"/>
            <a:ext cx="4957169" cy="3394472"/>
          </a:xfrm>
          <a:prstGeom prst="rect">
            <a:avLst/>
          </a:prstGeom>
        </p:spPr>
        <p:txBody>
          <a:bodyPr vert="horz" lIns="91440" tIns="45720" rIns="91440" bIns="45720" rtlCol="0">
            <a:normAutofit fontScale="92500" lnSpcReduction="10000"/>
          </a:bodyPr>
          <a:lstStyle>
            <a:lvl1pPr marL="342900" marR="0" indent="-342900" algn="l" defTabSz="457200" rtl="0" eaLnBrk="1" fontAlgn="auto" latinLnBrk="0" hangingPunct="1">
              <a:lnSpc>
                <a:spcPct val="100000"/>
              </a:lnSpc>
              <a:spcBef>
                <a:spcPct val="20000"/>
              </a:spcBef>
              <a:spcAft>
                <a:spcPts val="0"/>
              </a:spcAft>
              <a:buClr>
                <a:schemeClr val="bg1"/>
              </a:buClr>
              <a:buSzTx/>
              <a:buFont typeface="Arial"/>
              <a:buChar char="•"/>
              <a:tabLst/>
              <a:defRPr lang="es" sz="1800" kern="1200" noProof="0" dirty="0" smtClean="0">
                <a:solidFill>
                  <a:schemeClr val="tx1"/>
                </a:solidFill>
                <a:latin typeface="Arial" panose="020B0604020202020204" pitchFamily="34" charset="0"/>
                <a:ea typeface="+mn-ea"/>
                <a:cs typeface="Arial" panose="020B0604020202020204" pitchFamily="34" charset="0"/>
              </a:defRPr>
            </a:lvl1pPr>
            <a:lvl2pPr marL="742950" marR="0" indent="-285750" algn="l" defTabSz="457200" rtl="0" eaLnBrk="1" fontAlgn="auto" latinLnBrk="0" hangingPunct="1">
              <a:lnSpc>
                <a:spcPct val="100000"/>
              </a:lnSpc>
              <a:spcBef>
                <a:spcPct val="20000"/>
              </a:spcBef>
              <a:spcAft>
                <a:spcPts val="0"/>
              </a:spcAft>
              <a:buClr>
                <a:schemeClr val="accent6"/>
              </a:buClr>
              <a:buSzTx/>
              <a:buFont typeface="Lucida Grande"/>
              <a:buChar char="»"/>
              <a:tabLst/>
              <a:defRPr lang="es" sz="1600" kern="1200" noProof="0" dirty="0" smtClean="0">
                <a:solidFill>
                  <a:schemeClr val="tx1"/>
                </a:solidFill>
                <a:latin typeface="Arial" panose="020B0604020202020204" pitchFamily="34" charset="0"/>
                <a:ea typeface="+mn-ea"/>
                <a:cs typeface="Arial" panose="020B0604020202020204" pitchFamily="34" charset="0"/>
              </a:defRPr>
            </a:lvl2pPr>
            <a:lvl3pPr marL="1143000" marR="0" indent="-228600" algn="l" defTabSz="457200" rtl="0" eaLnBrk="1" fontAlgn="auto" latinLnBrk="0" hangingPunct="1">
              <a:lnSpc>
                <a:spcPct val="100000"/>
              </a:lnSpc>
              <a:spcBef>
                <a:spcPct val="20000"/>
              </a:spcBef>
              <a:spcAft>
                <a:spcPts val="0"/>
              </a:spcAft>
              <a:buClr>
                <a:schemeClr val="accent6"/>
              </a:buClr>
              <a:buSzTx/>
              <a:buFont typeface="Arial"/>
              <a:buChar char="•"/>
              <a:tabLst/>
              <a:defRPr lang="es" sz="1400" kern="1200" noProof="0" dirty="0" smtClean="0">
                <a:solidFill>
                  <a:schemeClr val="tx1"/>
                </a:solidFill>
                <a:latin typeface="Arial" panose="020B0604020202020204" pitchFamily="34" charset="0"/>
                <a:ea typeface="+mn-ea"/>
                <a:cs typeface="Arial" panose="020B0604020202020204" pitchFamily="34" charset="0"/>
              </a:defRPr>
            </a:lvl3pPr>
            <a:lvl4pPr marL="1600200" marR="0" indent="-228600" algn="l" defTabSz="457200" rtl="0" eaLnBrk="1" fontAlgn="auto" latinLnBrk="0" hangingPunct="1">
              <a:lnSpc>
                <a:spcPct val="100000"/>
              </a:lnSpc>
              <a:spcBef>
                <a:spcPct val="20000"/>
              </a:spcBef>
              <a:spcAft>
                <a:spcPts val="0"/>
              </a:spcAft>
              <a:buClr>
                <a:schemeClr val="accent6"/>
              </a:buClr>
              <a:buSzTx/>
              <a:buFont typeface="Arial"/>
              <a:buChar char="–"/>
              <a:tabLst/>
              <a:defRPr lang="es" sz="1200" kern="1200" noProof="0" dirty="0" smtClean="0">
                <a:solidFill>
                  <a:schemeClr val="tx1"/>
                </a:solidFill>
                <a:latin typeface="Arial" panose="020B0604020202020204" pitchFamily="34" charset="0"/>
                <a:ea typeface="+mn-ea"/>
                <a:cs typeface="Arial" panose="020B0604020202020204" pitchFamily="34" charset="0"/>
              </a:defRPr>
            </a:lvl4pPr>
            <a:lvl5pPr marL="2057400" marR="0" indent="-228600" algn="l" defTabSz="457200" rtl="0" eaLnBrk="1" fontAlgn="auto" latinLnBrk="0" hangingPunct="1">
              <a:lnSpc>
                <a:spcPct val="100000"/>
              </a:lnSpc>
              <a:spcBef>
                <a:spcPct val="20000"/>
              </a:spcBef>
              <a:spcAft>
                <a:spcPts val="0"/>
              </a:spcAft>
              <a:buClr>
                <a:schemeClr val="accent6"/>
              </a:buClr>
              <a:buSzPct val="80000"/>
              <a:buFont typeface="Wingdings" charset="2"/>
              <a:buChar char="§"/>
              <a:tabLst/>
              <a:defRPr lang="es" sz="1050" kern="1200" noProof="0" dirty="0">
                <a:solidFill>
                  <a:schemeClr val="tx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rtl="0"/>
            <a:r>
              <a:rPr lang="es" b="0" i="0" u="none" baseline="0"/>
              <a:t>Las parejas en las que un integrante viajó a un área con riesgo de zika pueden usar condón o abstenerse de tener sexo.</a:t>
            </a:r>
          </a:p>
          <a:p>
            <a:pPr lvl="1" algn="l" rtl="0"/>
            <a:r>
              <a:rPr lang="es" b="0" i="0" u="none" baseline="0"/>
              <a:t>Si el integrante que viajó es mujer: Durante 8 semanas, como mínimo, después de haber regresado del área afectada o de la aparición de los síntomas o a partir del diagnóstico.</a:t>
            </a:r>
          </a:p>
          <a:p>
            <a:pPr lvl="1" algn="l" rtl="0"/>
            <a:r>
              <a:rPr lang="es" b="0" i="0" u="none" baseline="0"/>
              <a:t>Si el integrante que viajó es hombre: Durante 6 meses, como mínimo, después del regreso o de la aparición de los síntomas o a partir del diagnóstico.</a:t>
            </a:r>
          </a:p>
          <a:p>
            <a:pPr algn="l" rtl="0"/>
            <a:r>
              <a:rPr lang="es" b="0" i="0" u="none" baseline="0"/>
              <a:t>Las personas que viven en un área con riesgo de zika pueden usar condón o abstenerse de mantener relaciones sexuales.</a:t>
            </a:r>
          </a:p>
          <a:p>
            <a:pPr lvl="1" algn="l" rtl="0"/>
            <a:endParaRPr lang="es" dirty="0"/>
          </a:p>
          <a:p>
            <a:endParaRPr lang="es" dirty="0"/>
          </a:p>
        </p:txBody>
      </p:sp>
    </p:spTree>
    <p:extLst>
      <p:ext uri="{BB962C8B-B14F-4D97-AF65-F5344CB8AC3E}">
        <p14:creationId xmlns:p14="http://schemas.microsoft.com/office/powerpoint/2010/main" val="303338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45973"/>
            <a:ext cx="4688542" cy="3394472"/>
          </a:xfrm>
        </p:spPr>
        <p:txBody>
          <a:bodyPr>
            <a:normAutofit/>
          </a:bodyPr>
          <a:lstStyle/>
          <a:p>
            <a:pPr algn="l" rtl="0"/>
            <a:r>
              <a:rPr lang="es" sz="1800" b="0" i="0" u="none" baseline="0"/>
              <a:t>Antes del 2015, los brotes de zika ocurrían en África, en el sudeste asiático y en las islas del Pacífico.</a:t>
            </a:r>
          </a:p>
          <a:p>
            <a:pPr algn="l" rtl="0"/>
            <a:r>
              <a:rPr lang="es" sz="1800" b="0" i="0" u="none" baseline="0"/>
              <a:t>En la actualidad, están apareciendo brotes en </a:t>
            </a:r>
            <a:r>
              <a:rPr lang="es" b="0" i="0" u="none" baseline="0"/>
              <a:t>muchos países y territorios</a:t>
            </a:r>
            <a:r>
              <a:rPr lang="es" sz="1800" b="0" i="0" u="none" baseline="0"/>
              <a:t>. </a:t>
            </a:r>
          </a:p>
        </p:txBody>
      </p:sp>
      <p:sp>
        <p:nvSpPr>
          <p:cNvPr id="3" name="Title 2"/>
          <p:cNvSpPr>
            <a:spLocks noGrp="1"/>
          </p:cNvSpPr>
          <p:nvPr>
            <p:ph type="title"/>
          </p:nvPr>
        </p:nvSpPr>
        <p:spPr/>
        <p:txBody>
          <a:bodyPr>
            <a:normAutofit/>
          </a:bodyPr>
          <a:lstStyle/>
          <a:p>
            <a:pPr algn="l" rtl="0"/>
            <a:r>
              <a:rPr lang="es" sz="2500" b="1" i="0" u="none" baseline="0">
                <a:solidFill>
                  <a:srgbClr val="005DAA"/>
                </a:solidFill>
                <a:latin typeface="Calibri" pitchFamily="34" charset="0"/>
              </a:rPr>
              <a:t>¿Dónde se ha detectado el zika?</a:t>
            </a:r>
          </a:p>
        </p:txBody>
      </p:sp>
      <p:pic>
        <p:nvPicPr>
          <p:cNvPr id="4" name="Picture 3" title="Glob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1387" y="822823"/>
            <a:ext cx="4090096" cy="3851507"/>
          </a:xfrm>
          <a:prstGeom prst="rect">
            <a:avLst/>
          </a:prstGeom>
        </p:spPr>
      </p:pic>
      <p:sp>
        <p:nvSpPr>
          <p:cNvPr id="5" name="TextBox 4"/>
          <p:cNvSpPr txBox="1"/>
          <p:nvPr/>
        </p:nvSpPr>
        <p:spPr>
          <a:xfrm>
            <a:off x="5075936" y="4498008"/>
            <a:ext cx="3857146" cy="338554"/>
          </a:xfrm>
          <a:prstGeom prst="rect">
            <a:avLst/>
          </a:prstGeom>
          <a:noFill/>
        </p:spPr>
        <p:txBody>
          <a:bodyPr wrap="none" rtlCol="0">
            <a:spAutoFit/>
          </a:bodyPr>
          <a:lstStyle/>
          <a:p>
            <a:pPr algn="l" rtl="0"/>
            <a:r>
              <a:rPr lang="es" sz="1600" b="0" i="0" u="none" baseline="0" dirty="0">
                <a:hlinkClick r:id="rId4"/>
              </a:rPr>
              <a:t>http://espanol.cdc.gov/zika/geo/index.html</a:t>
            </a:r>
            <a:endParaRPr lang="es" sz="1600" b="0" i="0" u="none" baseline="0" dirty="0"/>
          </a:p>
        </p:txBody>
      </p:sp>
    </p:spTree>
    <p:extLst>
      <p:ext uri="{BB962C8B-B14F-4D97-AF65-F5344CB8AC3E}">
        <p14:creationId xmlns:p14="http://schemas.microsoft.com/office/powerpoint/2010/main" val="21227098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s" dirty="0"/>
          </a:p>
          <a:p>
            <a:endParaRPr lang="es" dirty="0"/>
          </a:p>
          <a:p>
            <a:endParaRPr lang="es" dirty="0"/>
          </a:p>
        </p:txBody>
      </p:sp>
      <p:sp>
        <p:nvSpPr>
          <p:cNvPr id="3" name="Title 2"/>
          <p:cNvSpPr>
            <a:spLocks noGrp="1"/>
          </p:cNvSpPr>
          <p:nvPr>
            <p:ph type="title"/>
          </p:nvPr>
        </p:nvSpPr>
        <p:spPr/>
        <p:txBody>
          <a:bodyPr vert="horz" lIns="91440" tIns="45720" rIns="91440" bIns="45720" rtlCol="0" anchor="t">
            <a:normAutofit/>
          </a:bodyPr>
          <a:lstStyle/>
          <a:p>
            <a:pPr algn="l" rtl="0"/>
            <a:r>
              <a:rPr lang="es" sz="2800" b="1" i="0" u="none" baseline="0">
                <a:solidFill>
                  <a:srgbClr val="005DAA"/>
                </a:solidFill>
                <a:latin typeface="Calibri" pitchFamily="34" charset="0"/>
              </a:rPr>
              <a:t>Durante el embarazo</a:t>
            </a:r>
          </a:p>
        </p:txBody>
      </p:sp>
      <p:sp>
        <p:nvSpPr>
          <p:cNvPr id="5" name="Rectangle 4" descr="black border"/>
          <p:cNvSpPr/>
          <p:nvPr/>
        </p:nvSpPr>
        <p:spPr>
          <a:xfrm>
            <a:off x="0" y="5013832"/>
            <a:ext cx="9144000" cy="12966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s" dirty="0"/>
          </a:p>
        </p:txBody>
      </p:sp>
      <p:pic>
        <p:nvPicPr>
          <p:cNvPr id="6" name="Picture 5" descr="Couple" title="Coupl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74" y="1372849"/>
            <a:ext cx="3505126" cy="3638958"/>
          </a:xfrm>
          <a:prstGeom prst="rect">
            <a:avLst/>
          </a:prstGeom>
        </p:spPr>
      </p:pic>
      <p:sp>
        <p:nvSpPr>
          <p:cNvPr id="8" name="Content Placeholder 1"/>
          <p:cNvSpPr txBox="1">
            <a:spLocks/>
          </p:cNvSpPr>
          <p:nvPr/>
        </p:nvSpPr>
        <p:spPr>
          <a:xfrm>
            <a:off x="300290" y="1271975"/>
            <a:ext cx="4957169" cy="3394472"/>
          </a:xfrm>
          <a:prstGeom prst="rect">
            <a:avLst/>
          </a:prstGeom>
        </p:spPr>
        <p:txBody>
          <a:bodyPr vert="horz" lIns="91440" tIns="45720" rIns="91440" bIns="45720" rtlCol="0">
            <a:normAutofit/>
          </a:bodyPr>
          <a:lstStyle>
            <a:lvl1pPr marL="342900" marR="0" indent="-342900" algn="l" defTabSz="457200" rtl="0" eaLnBrk="1" fontAlgn="auto" latinLnBrk="0" hangingPunct="1">
              <a:lnSpc>
                <a:spcPct val="100000"/>
              </a:lnSpc>
              <a:spcBef>
                <a:spcPct val="20000"/>
              </a:spcBef>
              <a:spcAft>
                <a:spcPts val="0"/>
              </a:spcAft>
              <a:buClr>
                <a:schemeClr val="bg1"/>
              </a:buClr>
              <a:buSzTx/>
              <a:buFont typeface="Arial"/>
              <a:buChar char="•"/>
              <a:tabLst/>
              <a:defRPr lang="es" sz="1800" kern="1200" noProof="0" dirty="0" smtClean="0">
                <a:solidFill>
                  <a:schemeClr val="tx1"/>
                </a:solidFill>
                <a:latin typeface="Arial" panose="020B0604020202020204" pitchFamily="34" charset="0"/>
                <a:ea typeface="+mn-ea"/>
                <a:cs typeface="Arial" panose="020B0604020202020204" pitchFamily="34" charset="0"/>
              </a:defRPr>
            </a:lvl1pPr>
            <a:lvl2pPr marL="742950" marR="0" indent="-285750" algn="l" defTabSz="457200" rtl="0" eaLnBrk="1" fontAlgn="auto" latinLnBrk="0" hangingPunct="1">
              <a:lnSpc>
                <a:spcPct val="100000"/>
              </a:lnSpc>
              <a:spcBef>
                <a:spcPct val="20000"/>
              </a:spcBef>
              <a:spcAft>
                <a:spcPts val="0"/>
              </a:spcAft>
              <a:buClr>
                <a:schemeClr val="accent6"/>
              </a:buClr>
              <a:buSzTx/>
              <a:buFont typeface="Lucida Grande"/>
              <a:buChar char="»"/>
              <a:tabLst/>
              <a:defRPr lang="es" sz="1600" kern="1200" noProof="0" dirty="0" smtClean="0">
                <a:solidFill>
                  <a:schemeClr val="tx1"/>
                </a:solidFill>
                <a:latin typeface="Arial" panose="020B0604020202020204" pitchFamily="34" charset="0"/>
                <a:ea typeface="+mn-ea"/>
                <a:cs typeface="Arial" panose="020B0604020202020204" pitchFamily="34" charset="0"/>
              </a:defRPr>
            </a:lvl2pPr>
            <a:lvl3pPr marL="1143000" marR="0" indent="-228600" algn="l" defTabSz="457200" rtl="0" eaLnBrk="1" fontAlgn="auto" latinLnBrk="0" hangingPunct="1">
              <a:lnSpc>
                <a:spcPct val="100000"/>
              </a:lnSpc>
              <a:spcBef>
                <a:spcPct val="20000"/>
              </a:spcBef>
              <a:spcAft>
                <a:spcPts val="0"/>
              </a:spcAft>
              <a:buClr>
                <a:schemeClr val="accent6"/>
              </a:buClr>
              <a:buSzTx/>
              <a:buFont typeface="Arial"/>
              <a:buChar char="•"/>
              <a:tabLst/>
              <a:defRPr lang="es" sz="1400" kern="1200" noProof="0" dirty="0" smtClean="0">
                <a:solidFill>
                  <a:schemeClr val="tx1"/>
                </a:solidFill>
                <a:latin typeface="Arial" panose="020B0604020202020204" pitchFamily="34" charset="0"/>
                <a:ea typeface="+mn-ea"/>
                <a:cs typeface="Arial" panose="020B0604020202020204" pitchFamily="34" charset="0"/>
              </a:defRPr>
            </a:lvl3pPr>
            <a:lvl4pPr marL="1600200" marR="0" indent="-228600" algn="l" defTabSz="457200" rtl="0" eaLnBrk="1" fontAlgn="auto" latinLnBrk="0" hangingPunct="1">
              <a:lnSpc>
                <a:spcPct val="100000"/>
              </a:lnSpc>
              <a:spcBef>
                <a:spcPct val="20000"/>
              </a:spcBef>
              <a:spcAft>
                <a:spcPts val="0"/>
              </a:spcAft>
              <a:buClr>
                <a:schemeClr val="accent6"/>
              </a:buClr>
              <a:buSzTx/>
              <a:buFont typeface="Arial"/>
              <a:buChar char="–"/>
              <a:tabLst/>
              <a:defRPr lang="es" sz="1200" kern="1200" noProof="0" dirty="0" smtClean="0">
                <a:solidFill>
                  <a:schemeClr val="tx1"/>
                </a:solidFill>
                <a:latin typeface="Arial" panose="020B0604020202020204" pitchFamily="34" charset="0"/>
                <a:ea typeface="+mn-ea"/>
                <a:cs typeface="Arial" panose="020B0604020202020204" pitchFamily="34" charset="0"/>
              </a:defRPr>
            </a:lvl4pPr>
            <a:lvl5pPr marL="2057400" marR="0" indent="-228600" algn="l" defTabSz="457200" rtl="0" eaLnBrk="1" fontAlgn="auto" latinLnBrk="0" hangingPunct="1">
              <a:lnSpc>
                <a:spcPct val="100000"/>
              </a:lnSpc>
              <a:spcBef>
                <a:spcPct val="20000"/>
              </a:spcBef>
              <a:spcAft>
                <a:spcPts val="0"/>
              </a:spcAft>
              <a:buClr>
                <a:schemeClr val="accent6"/>
              </a:buClr>
              <a:buSzPct val="80000"/>
              <a:buFont typeface="Wingdings" charset="2"/>
              <a:buChar char="§"/>
              <a:tabLst/>
              <a:defRPr lang="es" sz="1050" kern="1200" noProof="0" dirty="0">
                <a:solidFill>
                  <a:schemeClr val="tx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rtl="0"/>
            <a:r>
              <a:rPr lang="es" b="0" i="0" u="none" baseline="0"/>
              <a:t>Las parejas con una integrante embarazada en las que uno o ambos viven un área con riesgo de zika o viajaron a un área con riesgo deben tomar estas medidas:</a:t>
            </a:r>
          </a:p>
          <a:p>
            <a:pPr lvl="1" algn="l" rtl="0"/>
            <a:r>
              <a:rPr lang="es" b="0" i="0" u="none" baseline="0"/>
              <a:t>Usar condón de principio a fin, cada vez que tenga relaciones sexuales (por vía oral, vaginal o anal), o abstenerse de tener sexo durante el embarazo.</a:t>
            </a:r>
          </a:p>
          <a:p>
            <a:pPr lvl="1" algn="l" rtl="0"/>
            <a:r>
              <a:rPr lang="es" b="0" i="0" u="none" baseline="0"/>
              <a:t>No compartir juguetes sexuales durante el embarazo.</a:t>
            </a:r>
          </a:p>
          <a:p>
            <a:endParaRPr lang="es" dirty="0"/>
          </a:p>
          <a:p>
            <a:pPr lvl="1" algn="l" rtl="0"/>
            <a:endParaRPr lang="es" dirty="0"/>
          </a:p>
          <a:p>
            <a:endParaRPr lang="es" dirty="0"/>
          </a:p>
        </p:txBody>
      </p:sp>
    </p:spTree>
    <p:extLst>
      <p:ext uri="{BB962C8B-B14F-4D97-AF65-F5344CB8AC3E}">
        <p14:creationId xmlns:p14="http://schemas.microsoft.com/office/powerpoint/2010/main" val="31279462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s" dirty="0"/>
          </a:p>
          <a:p>
            <a:endParaRPr lang="es" dirty="0"/>
          </a:p>
          <a:p>
            <a:endParaRPr lang="es" dirty="0"/>
          </a:p>
        </p:txBody>
      </p:sp>
      <p:sp>
        <p:nvSpPr>
          <p:cNvPr id="3" name="Title 2"/>
          <p:cNvSpPr>
            <a:spLocks noGrp="1"/>
          </p:cNvSpPr>
          <p:nvPr>
            <p:ph type="title"/>
          </p:nvPr>
        </p:nvSpPr>
        <p:spPr/>
        <p:txBody>
          <a:bodyPr vert="horz" lIns="91440" tIns="45720" rIns="91440" bIns="45720" rtlCol="0" anchor="t">
            <a:normAutofit fontScale="90000"/>
          </a:bodyPr>
          <a:lstStyle/>
          <a:p>
            <a:pPr algn="l" rtl="0"/>
            <a:r>
              <a:rPr lang="es" sz="2800" b="1" i="0" u="none" baseline="0">
                <a:solidFill>
                  <a:srgbClr val="005DAA"/>
                </a:solidFill>
                <a:latin typeface="Calibri" pitchFamily="34" charset="0"/>
              </a:rPr>
              <a:t>Si está pensando en tener un bebé</a:t>
            </a:r>
          </a:p>
        </p:txBody>
      </p:sp>
      <p:sp>
        <p:nvSpPr>
          <p:cNvPr id="5" name="Rectangle 4" descr="black border"/>
          <p:cNvSpPr/>
          <p:nvPr/>
        </p:nvSpPr>
        <p:spPr>
          <a:xfrm>
            <a:off x="0" y="5013832"/>
            <a:ext cx="9144000" cy="12966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s" dirty="0"/>
          </a:p>
        </p:txBody>
      </p:sp>
      <p:pic>
        <p:nvPicPr>
          <p:cNvPr id="6" name="Picture 5" descr="Couple" title="Coupl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74" y="1372849"/>
            <a:ext cx="3505126" cy="3638958"/>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865158404"/>
              </p:ext>
            </p:extLst>
          </p:nvPr>
        </p:nvGraphicFramePr>
        <p:xfrm>
          <a:off x="246185" y="1457129"/>
          <a:ext cx="5168183" cy="3499507"/>
        </p:xfrm>
        <a:graphic>
          <a:graphicData uri="http://schemas.openxmlformats.org/drawingml/2006/table">
            <a:tbl>
              <a:tblPr firstRow="1" firstCol="1" bandRow="1">
                <a:tableStyleId>{C083E6E3-FA7D-4D7B-A595-EF9225AFEA82}</a:tableStyleId>
              </a:tblPr>
              <a:tblGrid>
                <a:gridCol w="2532719">
                  <a:extLst>
                    <a:ext uri="{9D8B030D-6E8A-4147-A177-3AD203B41FA5}">
                      <a16:colId xmlns:a16="http://schemas.microsoft.com/office/drawing/2014/main" val="20000"/>
                    </a:ext>
                  </a:extLst>
                </a:gridCol>
                <a:gridCol w="2635464">
                  <a:extLst>
                    <a:ext uri="{9D8B030D-6E8A-4147-A177-3AD203B41FA5}">
                      <a16:colId xmlns:a16="http://schemas.microsoft.com/office/drawing/2014/main" val="20001"/>
                    </a:ext>
                  </a:extLst>
                </a:gridCol>
              </a:tblGrid>
              <a:tr h="961565">
                <a:tc gridSpan="2">
                  <a:txBody>
                    <a:bodyPr/>
                    <a:lstStyle/>
                    <a:p>
                      <a:pPr marL="0" marR="0" algn="ctr" rtl="0">
                        <a:lnSpc>
                          <a:spcPts val="1875"/>
                        </a:lnSpc>
                        <a:spcBef>
                          <a:spcPts val="0"/>
                        </a:spcBef>
                        <a:spcAft>
                          <a:spcPts val="0"/>
                        </a:spcAft>
                      </a:pPr>
                      <a:r>
                        <a:rPr lang="es" sz="1600" b="1" i="0" u="none" baseline="0" dirty="0">
                          <a:solidFill>
                            <a:schemeClr val="tx1"/>
                          </a:solidFill>
                          <a:effectLst/>
                          <a:latin typeface="+mn-lt"/>
                          <a:ea typeface="+mn-ea"/>
                          <a:cs typeface="+mn-cs"/>
                        </a:rPr>
                        <a:t>La exposición debido a un viaje o la exposición por tener relaciones sexuales sin usar condón con alguien que vive en un área </a:t>
                      </a:r>
                      <a:r>
                        <a:rPr lang="es" sz="1600" b="1" i="0" u="none" baseline="0" dirty="0">
                          <a:solidFill>
                            <a:schemeClr val="accent1"/>
                          </a:solidFill>
                          <a:effectLst/>
                          <a:latin typeface="+mn-lt"/>
                          <a:ea typeface="+mn-ea"/>
                          <a:cs typeface="+mn-cs"/>
                        </a:rPr>
                        <a:t>con un aviso para viajeros de los CDC sobre el virus del Zika o que viajó a un área con este aviso</a:t>
                      </a:r>
                      <a:endParaRPr lang="es" sz="1600" b="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hMerge="1">
                  <a:txBody>
                    <a:bodyPr/>
                    <a:lstStyle/>
                    <a:p>
                      <a:endParaRPr lang="es"/>
                    </a:p>
                  </a:txBody>
                  <a:tcPr/>
                </a:tc>
                <a:extLst>
                  <a:ext uri="{0D108BD9-81ED-4DB2-BD59-A6C34878D82A}">
                    <a16:rowId xmlns:a16="http://schemas.microsoft.com/office/drawing/2014/main" val="10000"/>
                  </a:ext>
                </a:extLst>
              </a:tr>
              <a:tr h="586903">
                <a:tc>
                  <a:txBody>
                    <a:bodyPr/>
                    <a:lstStyle/>
                    <a:p>
                      <a:pPr marL="457200" marR="0" lvl="1" algn="l" defTabSz="457200" rtl="0" eaLnBrk="1" latinLnBrk="0" hangingPunct="1">
                        <a:lnSpc>
                          <a:spcPts val="1875"/>
                        </a:lnSpc>
                        <a:spcBef>
                          <a:spcPts val="0"/>
                        </a:spcBef>
                        <a:spcAft>
                          <a:spcPts val="0"/>
                        </a:spcAft>
                      </a:pPr>
                      <a:r>
                        <a:rPr lang="es" sz="1600" b="1" i="0" u="none" kern="1200" baseline="0" dirty="0">
                          <a:effectLst/>
                        </a:rPr>
                        <a:t>Mujeres</a:t>
                      </a:r>
                      <a:endParaRPr lang="es" sz="1600" b="1" kern="1200" dirty="0">
                        <a:solidFill>
                          <a:schemeClr val="dk1"/>
                        </a:solidFill>
                        <a:effectLst/>
                        <a:latin typeface="+mn-lt"/>
                        <a:ea typeface="+mn-ea"/>
                        <a:cs typeface="+mn-cs"/>
                      </a:endParaRPr>
                    </a:p>
                  </a:txBody>
                  <a:tcPr marL="9525" marR="9525" marT="9525" marB="9525" anchor="ctr"/>
                </a:tc>
                <a:tc>
                  <a:txBody>
                    <a:bodyPr/>
                    <a:lstStyle/>
                    <a:p>
                      <a:pPr marL="0" marR="0" algn="ctr" rtl="0">
                        <a:lnSpc>
                          <a:spcPts val="1875"/>
                        </a:lnSpc>
                        <a:spcBef>
                          <a:spcPts val="0"/>
                        </a:spcBef>
                        <a:spcAft>
                          <a:spcPts val="0"/>
                        </a:spcAft>
                      </a:pPr>
                      <a:r>
                        <a:rPr lang="es" sz="1600" b="1" i="0" u="none" baseline="0">
                          <a:effectLst/>
                        </a:rPr>
                        <a:t>Hombres</a:t>
                      </a:r>
                      <a:endParaRPr lang="e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001"/>
                  </a:ext>
                </a:extLst>
              </a:tr>
              <a:tr h="1928354">
                <a:tc>
                  <a:txBody>
                    <a:bodyPr/>
                    <a:lstStyle/>
                    <a:p>
                      <a:pPr marL="457200" marR="0" lvl="1" algn="l" defTabSz="457200" rtl="0" eaLnBrk="1" latinLnBrk="0" hangingPunct="1">
                        <a:lnSpc>
                          <a:spcPts val="1875"/>
                        </a:lnSpc>
                        <a:spcBef>
                          <a:spcPts val="0"/>
                        </a:spcBef>
                        <a:spcAft>
                          <a:spcPts val="0"/>
                        </a:spcAft>
                      </a:pPr>
                      <a:r>
                        <a:rPr lang="es" sz="1600" b="0" i="0" u="none" kern="1200" baseline="0" dirty="0">
                          <a:effectLst/>
                        </a:rPr>
                        <a:t>Para intentar quedar embarazada, espere 8 semanas, como mínimo, después de la aparición de los síntomas o de la última posible exposición.</a:t>
                      </a:r>
                      <a:endParaRPr lang="es" sz="1600" b="0" kern="1200" dirty="0">
                        <a:solidFill>
                          <a:schemeClr val="dk1"/>
                        </a:solidFill>
                        <a:effectLst/>
                        <a:latin typeface="+mn-lt"/>
                        <a:ea typeface="+mn-ea"/>
                        <a:cs typeface="+mn-cs"/>
                      </a:endParaRPr>
                    </a:p>
                  </a:txBody>
                  <a:tcPr marL="9525" marR="9525" marT="9525" marB="9525" anchor="ctr"/>
                </a:tc>
                <a:tc>
                  <a:txBody>
                    <a:bodyPr/>
                    <a:lstStyle/>
                    <a:p>
                      <a:pPr marL="457200" marR="0" lvl="1" algn="l" rtl="0">
                        <a:lnSpc>
                          <a:spcPts val="1875"/>
                        </a:lnSpc>
                        <a:spcBef>
                          <a:spcPts val="0"/>
                        </a:spcBef>
                        <a:spcAft>
                          <a:spcPts val="0"/>
                        </a:spcAft>
                      </a:pPr>
                      <a:r>
                        <a:rPr lang="es" sz="1600" b="0" i="0" u="none" baseline="0" dirty="0">
                          <a:effectLst/>
                        </a:rPr>
                        <a:t>Antes de intentar concebir con su pareja, espere 6 meses, como mínimo, después de la aparición de los síntomas o de la última posible exposición.</a:t>
                      </a:r>
                      <a:endParaRPr lang="e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478817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rtl="0"/>
            <a:r>
              <a:rPr lang="es" b="1" i="0" u="none" baseline="0">
                <a:solidFill>
                  <a:srgbClr val="005DAA"/>
                </a:solidFill>
                <a:latin typeface="Calibri" pitchFamily="34" charset="0"/>
              </a:rPr>
              <a:t>Si está pensando en tener un bebé</a:t>
            </a:r>
            <a:endParaRPr lang="es" dirty="0"/>
          </a:p>
        </p:txBody>
      </p:sp>
      <p:pic>
        <p:nvPicPr>
          <p:cNvPr id="4" name="Picture 3" descr="Couple" title="Coupl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74" y="1372849"/>
            <a:ext cx="3505126" cy="3638958"/>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2839799874"/>
              </p:ext>
            </p:extLst>
          </p:nvPr>
        </p:nvGraphicFramePr>
        <p:xfrm>
          <a:off x="246185" y="982979"/>
          <a:ext cx="5168184" cy="4017646"/>
        </p:xfrm>
        <a:graphic>
          <a:graphicData uri="http://schemas.openxmlformats.org/drawingml/2006/table">
            <a:tbl>
              <a:tblPr firstRow="1" firstCol="1" bandRow="1">
                <a:tableStyleId>{C083E6E3-FA7D-4D7B-A595-EF9225AFEA82}</a:tableStyleId>
              </a:tblPr>
              <a:tblGrid>
                <a:gridCol w="2532719">
                  <a:extLst>
                    <a:ext uri="{9D8B030D-6E8A-4147-A177-3AD203B41FA5}">
                      <a16:colId xmlns:a16="http://schemas.microsoft.com/office/drawing/2014/main" val="20000"/>
                    </a:ext>
                  </a:extLst>
                </a:gridCol>
                <a:gridCol w="51373">
                  <a:extLst>
                    <a:ext uri="{9D8B030D-6E8A-4147-A177-3AD203B41FA5}">
                      <a16:colId xmlns:a16="http://schemas.microsoft.com/office/drawing/2014/main" val="20001"/>
                    </a:ext>
                  </a:extLst>
                </a:gridCol>
                <a:gridCol w="2584092">
                  <a:extLst>
                    <a:ext uri="{9D8B030D-6E8A-4147-A177-3AD203B41FA5}">
                      <a16:colId xmlns:a16="http://schemas.microsoft.com/office/drawing/2014/main" val="20002"/>
                    </a:ext>
                  </a:extLst>
                </a:gridCol>
              </a:tblGrid>
              <a:tr h="801229">
                <a:tc gridSpan="3">
                  <a:txBody>
                    <a:bodyPr/>
                    <a:lstStyle/>
                    <a:p>
                      <a:pPr marL="0" marR="0" algn="ctr" rtl="0">
                        <a:lnSpc>
                          <a:spcPts val="1875"/>
                        </a:lnSpc>
                        <a:spcBef>
                          <a:spcPts val="0"/>
                        </a:spcBef>
                        <a:spcAft>
                          <a:spcPts val="0"/>
                        </a:spcAft>
                      </a:pPr>
                      <a:r>
                        <a:rPr lang="es" sz="1600" b="1" i="0" u="none" baseline="0" dirty="0">
                          <a:solidFill>
                            <a:schemeClr val="tx1"/>
                          </a:solidFill>
                          <a:effectLst/>
                          <a:latin typeface="+mn-lt"/>
                          <a:ea typeface="+mn-ea"/>
                          <a:cs typeface="+mn-cs"/>
                        </a:rPr>
                        <a:t>La exposición debido a un viaje o la exposición por tener relaciones sexuales sin usar condón con alguien que vive en un área con riesgo de zika o que viajó a un área con riesgo pero </a:t>
                      </a:r>
                      <a:r>
                        <a:rPr lang="es" sz="1600" b="1" i="0" u="none" baseline="0" dirty="0">
                          <a:solidFill>
                            <a:schemeClr val="accent1"/>
                          </a:solidFill>
                          <a:effectLst/>
                          <a:latin typeface="+mn-lt"/>
                          <a:ea typeface="+mn-ea"/>
                          <a:cs typeface="+mn-cs"/>
                        </a:rPr>
                        <a:t>sin aviso para viajeros de los CDC sobre el virus del Zika</a:t>
                      </a:r>
                      <a:endParaRPr lang="es" sz="1600" b="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hMerge="1">
                  <a:txBody>
                    <a:bodyPr/>
                    <a:lstStyle/>
                    <a:p>
                      <a:endParaRPr lang="es"/>
                    </a:p>
                  </a:txBody>
                  <a:tcPr/>
                </a:tc>
                <a:tc hMerge="1">
                  <a:txBody>
                    <a:bodyPr/>
                    <a:lstStyle/>
                    <a:p>
                      <a:endParaRPr lang="es"/>
                    </a:p>
                  </a:txBody>
                  <a:tcPr/>
                </a:tc>
                <a:extLst>
                  <a:ext uri="{0D108BD9-81ED-4DB2-BD59-A6C34878D82A}">
                    <a16:rowId xmlns:a16="http://schemas.microsoft.com/office/drawing/2014/main" val="10000"/>
                  </a:ext>
                </a:extLst>
              </a:tr>
              <a:tr h="309246">
                <a:tc>
                  <a:txBody>
                    <a:bodyPr/>
                    <a:lstStyle/>
                    <a:p>
                      <a:pPr marL="457200" marR="0" lvl="1" algn="l" defTabSz="457200" rtl="0" eaLnBrk="1" latinLnBrk="0" hangingPunct="1">
                        <a:lnSpc>
                          <a:spcPts val="1875"/>
                        </a:lnSpc>
                        <a:spcBef>
                          <a:spcPts val="0"/>
                        </a:spcBef>
                        <a:spcAft>
                          <a:spcPts val="0"/>
                        </a:spcAft>
                      </a:pPr>
                      <a:r>
                        <a:rPr lang="es" sz="1600" b="1" i="0" u="none" kern="1200" baseline="0" dirty="0">
                          <a:effectLst/>
                        </a:rPr>
                        <a:t>Mujeres</a:t>
                      </a:r>
                      <a:endParaRPr lang="es" sz="1600" b="1" kern="1200" dirty="0">
                        <a:solidFill>
                          <a:schemeClr val="dk1"/>
                        </a:solidFill>
                        <a:effectLst/>
                        <a:latin typeface="+mn-lt"/>
                        <a:ea typeface="+mn-ea"/>
                        <a:cs typeface="+mn-cs"/>
                      </a:endParaRPr>
                    </a:p>
                  </a:txBody>
                  <a:tcPr marL="9525" marR="9525" marT="9525" marB="9525" anchor="ctr"/>
                </a:tc>
                <a:tc gridSpan="2">
                  <a:txBody>
                    <a:bodyPr/>
                    <a:lstStyle/>
                    <a:p>
                      <a:pPr marL="0" marR="0" algn="ctr" rtl="0">
                        <a:lnSpc>
                          <a:spcPts val="1875"/>
                        </a:lnSpc>
                        <a:spcBef>
                          <a:spcPts val="0"/>
                        </a:spcBef>
                        <a:spcAft>
                          <a:spcPts val="0"/>
                        </a:spcAft>
                      </a:pPr>
                      <a:r>
                        <a:rPr lang="es" sz="1600" b="1" i="0" u="none" baseline="0">
                          <a:effectLst/>
                        </a:rPr>
                        <a:t>Hombres</a:t>
                      </a:r>
                      <a:endParaRPr lang="e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hMerge="1">
                  <a:txBody>
                    <a:bodyPr/>
                    <a:lstStyle/>
                    <a:p>
                      <a:endParaRPr lang="es"/>
                    </a:p>
                  </a:txBody>
                  <a:tcPr/>
                </a:tc>
                <a:extLst>
                  <a:ext uri="{0D108BD9-81ED-4DB2-BD59-A6C34878D82A}">
                    <a16:rowId xmlns:a16="http://schemas.microsoft.com/office/drawing/2014/main" val="10001"/>
                  </a:ext>
                </a:extLst>
              </a:tr>
              <a:tr h="1257300">
                <a:tc gridSpan="2">
                  <a:txBody>
                    <a:bodyPr/>
                    <a:lstStyle/>
                    <a:p>
                      <a:pPr marL="457200" marR="0" lvl="1" algn="l" defTabSz="457200" rtl="0" eaLnBrk="1" latinLnBrk="0" hangingPunct="1">
                        <a:lnSpc>
                          <a:spcPts val="1875"/>
                        </a:lnSpc>
                        <a:spcBef>
                          <a:spcPts val="0"/>
                        </a:spcBef>
                        <a:spcAft>
                          <a:spcPts val="0"/>
                        </a:spcAft>
                      </a:pPr>
                      <a:r>
                        <a:rPr lang="es" sz="1600" b="0" i="0" u="none" kern="1200" baseline="0">
                          <a:effectLst/>
                        </a:rPr>
                        <a:t>Si no tiene síntomas, hable con un proveedor de atención médica acerca de su intención de tener un hijo.</a:t>
                      </a:r>
                      <a:endParaRPr lang="e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hMerge="1">
                  <a:txBody>
                    <a:bodyPr/>
                    <a:lstStyle/>
                    <a:p>
                      <a:pPr marL="457200" marR="0" lvl="1" algn="l" rtl="0">
                        <a:lnSpc>
                          <a:spcPts val="1875"/>
                        </a:lnSpc>
                        <a:spcBef>
                          <a:spcPts val="0"/>
                        </a:spcBef>
                        <a:spcAft>
                          <a:spcPts val="0"/>
                        </a:spcAft>
                      </a:pPr>
                      <a:endParaRPr lang="e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457200" marR="0" lvl="1" indent="0" algn="l" defTabSz="457200" rtl="0" eaLnBrk="1" fontAlgn="auto" latinLnBrk="0" hangingPunct="1">
                        <a:lnSpc>
                          <a:spcPts val="1875"/>
                        </a:lnSpc>
                        <a:spcBef>
                          <a:spcPts val="0"/>
                        </a:spcBef>
                        <a:spcAft>
                          <a:spcPts val="0"/>
                        </a:spcAft>
                        <a:buClrTx/>
                        <a:buSzTx/>
                        <a:buFontTx/>
                        <a:buNone/>
                        <a:tabLst/>
                        <a:defRPr/>
                      </a:pPr>
                      <a:r>
                        <a:rPr lang="es" sz="1600" b="0" i="0" u="none" kern="1200" baseline="0" dirty="0">
                          <a:effectLst/>
                        </a:rPr>
                        <a:t>Si no tiene síntomas, hable con un proveedor de atención médica acerca de su intención de tener un hijo.</a:t>
                      </a:r>
                      <a:endParaRPr lang="e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002"/>
                  </a:ext>
                </a:extLst>
              </a:tr>
              <a:tr h="1321686">
                <a:tc gridSpan="2">
                  <a:txBody>
                    <a:bodyPr/>
                    <a:lstStyle/>
                    <a:p>
                      <a:pPr marL="457200" marR="0" lvl="1" algn="l" defTabSz="457200" rtl="0" eaLnBrk="1" latinLnBrk="0" hangingPunct="1">
                        <a:lnSpc>
                          <a:spcPts val="1875"/>
                        </a:lnSpc>
                        <a:spcBef>
                          <a:spcPts val="0"/>
                        </a:spcBef>
                        <a:spcAft>
                          <a:spcPts val="0"/>
                        </a:spcAft>
                      </a:pPr>
                      <a:r>
                        <a:rPr lang="es" sz="1600" b="0" i="0" u="none" kern="1200" baseline="0">
                          <a:effectLst/>
                        </a:rPr>
                        <a:t>Antes de intentar quedar embarazada, espere 8 semanas, como mínimo, después de la aparición de los síntomas.</a:t>
                      </a:r>
                      <a:endParaRPr lang="es" sz="1600" b="0" kern="1200" dirty="0">
                        <a:solidFill>
                          <a:schemeClr val="dk1"/>
                        </a:solidFill>
                        <a:effectLst/>
                        <a:latin typeface="+mn-lt"/>
                        <a:ea typeface="+mn-ea"/>
                        <a:cs typeface="+mn-cs"/>
                      </a:endParaRPr>
                    </a:p>
                  </a:txBody>
                  <a:tcPr marL="9525" marR="9525" marT="9525" marB="9525" anchor="ctr"/>
                </a:tc>
                <a:tc hMerge="1">
                  <a:txBody>
                    <a:bodyPr/>
                    <a:lstStyle/>
                    <a:p>
                      <a:endParaRPr lang="es"/>
                    </a:p>
                  </a:txBody>
                  <a:tcPr/>
                </a:tc>
                <a:tc>
                  <a:txBody>
                    <a:bodyPr/>
                    <a:lstStyle/>
                    <a:p>
                      <a:pPr marL="457200" marR="0" lvl="1" indent="0" algn="l" defTabSz="457200" rtl="0" eaLnBrk="1" fontAlgn="auto" latinLnBrk="0" hangingPunct="1">
                        <a:lnSpc>
                          <a:spcPts val="1875"/>
                        </a:lnSpc>
                        <a:spcBef>
                          <a:spcPts val="0"/>
                        </a:spcBef>
                        <a:spcAft>
                          <a:spcPts val="0"/>
                        </a:spcAft>
                        <a:buClrTx/>
                        <a:buSzTx/>
                        <a:buFontTx/>
                        <a:buNone/>
                        <a:tabLst/>
                        <a:defRPr/>
                      </a:pPr>
                      <a:r>
                        <a:rPr lang="es" sz="1600" b="0" i="0" u="none" kern="1200" baseline="0" dirty="0">
                          <a:effectLst/>
                        </a:rPr>
                        <a:t>Antes de intentar quedar embarazada, espere 6 semanas, como mínimo, después de la aparición de los síntomas.</a:t>
                      </a:r>
                      <a:endParaRPr lang="es" sz="1600" b="0" kern="1200" dirty="0">
                        <a:solidFill>
                          <a:schemeClr val="dk1"/>
                        </a:solidFill>
                        <a:effectLst/>
                        <a:latin typeface="+mn-lt"/>
                        <a:ea typeface="+mn-ea"/>
                        <a:cs typeface="+mn-cs"/>
                      </a:endParaRPr>
                    </a:p>
                    <a:p>
                      <a:pPr marL="457200" marR="0" lvl="1" algn="l" defTabSz="457200" rtl="0" eaLnBrk="1" latinLnBrk="0" hangingPunct="1">
                        <a:lnSpc>
                          <a:spcPts val="1875"/>
                        </a:lnSpc>
                        <a:spcBef>
                          <a:spcPts val="0"/>
                        </a:spcBef>
                        <a:spcAft>
                          <a:spcPts val="0"/>
                        </a:spcAft>
                      </a:pPr>
                      <a:endParaRPr lang="e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460264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508590308"/>
              </p:ext>
            </p:extLst>
          </p:nvPr>
        </p:nvGraphicFramePr>
        <p:xfrm>
          <a:off x="3132" y="1226733"/>
          <a:ext cx="5186088" cy="3916767"/>
        </p:xfrm>
        <a:graphic>
          <a:graphicData uri="http://schemas.openxmlformats.org/drawingml/2006/table">
            <a:tbl>
              <a:tblPr firstRow="1" firstCol="1" bandRow="1">
                <a:tableStyleId>{C083E6E3-FA7D-4D7B-A595-EF9225AFEA82}</a:tableStyleId>
              </a:tblPr>
              <a:tblGrid>
                <a:gridCol w="2612743">
                  <a:extLst>
                    <a:ext uri="{9D8B030D-6E8A-4147-A177-3AD203B41FA5}">
                      <a16:colId xmlns:a16="http://schemas.microsoft.com/office/drawing/2014/main" val="20000"/>
                    </a:ext>
                  </a:extLst>
                </a:gridCol>
                <a:gridCol w="2573345">
                  <a:extLst>
                    <a:ext uri="{9D8B030D-6E8A-4147-A177-3AD203B41FA5}">
                      <a16:colId xmlns:a16="http://schemas.microsoft.com/office/drawing/2014/main" val="20001"/>
                    </a:ext>
                  </a:extLst>
                </a:gridCol>
              </a:tblGrid>
              <a:tr h="556591">
                <a:tc gridSpan="2">
                  <a:txBody>
                    <a:bodyPr/>
                    <a:lstStyle/>
                    <a:p>
                      <a:pPr marL="457200" marR="0" lvl="1" algn="ctr" defTabSz="457200" rtl="0" eaLnBrk="1" latinLnBrk="0" hangingPunct="1">
                        <a:lnSpc>
                          <a:spcPts val="1875"/>
                        </a:lnSpc>
                        <a:spcBef>
                          <a:spcPts val="0"/>
                        </a:spcBef>
                        <a:spcAft>
                          <a:spcPts val="0"/>
                        </a:spcAft>
                      </a:pPr>
                      <a:r>
                        <a:rPr lang="es" sz="1600" b="1" i="0" u="none" kern="1200" baseline="0" dirty="0">
                          <a:effectLst/>
                        </a:rPr>
                        <a:t>Personas que viven en áreas con riesgo de zika o que viajan frecuentemente a áreas con riesgo</a:t>
                      </a:r>
                      <a:endParaRPr lang="es" sz="1600" kern="1200" dirty="0">
                        <a:solidFill>
                          <a:schemeClr val="tx1"/>
                        </a:solidFill>
                        <a:effectLst/>
                        <a:latin typeface="+mn-lt"/>
                        <a:ea typeface="+mn-ea"/>
                        <a:cs typeface="+mn-cs"/>
                      </a:endParaRPr>
                    </a:p>
                  </a:txBody>
                  <a:tcPr marL="5738" marR="5738" marT="5738" marB="5738" anchor="ctr"/>
                </a:tc>
                <a:tc hMerge="1">
                  <a:txBody>
                    <a:bodyPr/>
                    <a:lstStyle/>
                    <a:p>
                      <a:endParaRPr lang="es"/>
                    </a:p>
                  </a:txBody>
                  <a:tcPr/>
                </a:tc>
                <a:extLst>
                  <a:ext uri="{0D108BD9-81ED-4DB2-BD59-A6C34878D82A}">
                    <a16:rowId xmlns:a16="http://schemas.microsoft.com/office/drawing/2014/main" val="10000"/>
                  </a:ext>
                </a:extLst>
              </a:tr>
              <a:tr h="262280">
                <a:tc>
                  <a:txBody>
                    <a:bodyPr/>
                    <a:lstStyle/>
                    <a:p>
                      <a:pPr marL="457200" marR="0" lvl="1" algn="l" defTabSz="457200" rtl="0" eaLnBrk="1" latinLnBrk="0" hangingPunct="1">
                        <a:lnSpc>
                          <a:spcPts val="1875"/>
                        </a:lnSpc>
                        <a:spcBef>
                          <a:spcPts val="0"/>
                        </a:spcBef>
                        <a:spcAft>
                          <a:spcPts val="0"/>
                        </a:spcAft>
                      </a:pPr>
                      <a:r>
                        <a:rPr lang="es" sz="1600" b="1" i="0" u="none" kern="1200" baseline="0">
                          <a:effectLst/>
                        </a:rPr>
                        <a:t>Mujeres</a:t>
                      </a:r>
                      <a:endParaRPr lang="es" sz="1600" kern="1200">
                        <a:solidFill>
                          <a:schemeClr val="tx1"/>
                        </a:solidFill>
                        <a:effectLst/>
                        <a:latin typeface="+mn-lt"/>
                        <a:ea typeface="+mn-ea"/>
                        <a:cs typeface="+mn-cs"/>
                      </a:endParaRPr>
                    </a:p>
                  </a:txBody>
                  <a:tcPr marL="5738" marR="5738" marT="5738" marB="5738" anchor="ctr"/>
                </a:tc>
                <a:tc>
                  <a:txBody>
                    <a:bodyPr/>
                    <a:lstStyle/>
                    <a:p>
                      <a:pPr marL="457200" marR="0" lvl="1" algn="l" defTabSz="457200" rtl="0" eaLnBrk="1" latinLnBrk="0" hangingPunct="1">
                        <a:lnSpc>
                          <a:spcPts val="1875"/>
                        </a:lnSpc>
                        <a:spcBef>
                          <a:spcPts val="0"/>
                        </a:spcBef>
                        <a:spcAft>
                          <a:spcPts val="0"/>
                        </a:spcAft>
                      </a:pPr>
                      <a:r>
                        <a:rPr lang="es" sz="1600" b="1" i="0" u="none" kern="1200" baseline="0">
                          <a:effectLst/>
                        </a:rPr>
                        <a:t>Hombres</a:t>
                      </a:r>
                      <a:endParaRPr lang="es" sz="1600" b="1" kern="1200" dirty="0">
                        <a:solidFill>
                          <a:schemeClr val="tx1"/>
                        </a:solidFill>
                        <a:effectLst/>
                        <a:latin typeface="+mn-lt"/>
                        <a:ea typeface="+mn-ea"/>
                        <a:cs typeface="+mn-cs"/>
                      </a:endParaRPr>
                    </a:p>
                  </a:txBody>
                  <a:tcPr marL="5738" marR="5738" marT="5738" marB="5738" anchor="ctr"/>
                </a:tc>
                <a:extLst>
                  <a:ext uri="{0D108BD9-81ED-4DB2-BD59-A6C34878D82A}">
                    <a16:rowId xmlns:a16="http://schemas.microsoft.com/office/drawing/2014/main" val="10001"/>
                  </a:ext>
                </a:extLst>
              </a:tr>
              <a:tr h="1638620">
                <a:tc>
                  <a:txBody>
                    <a:bodyPr/>
                    <a:lstStyle/>
                    <a:p>
                      <a:pPr marL="457200" marR="0" lvl="1" algn="l" defTabSz="457200" rtl="0" eaLnBrk="1" latinLnBrk="0" hangingPunct="1">
                        <a:lnSpc>
                          <a:spcPts val="1875"/>
                        </a:lnSpc>
                        <a:spcBef>
                          <a:spcPts val="0"/>
                        </a:spcBef>
                        <a:spcAft>
                          <a:spcPts val="0"/>
                        </a:spcAft>
                      </a:pPr>
                      <a:r>
                        <a:rPr lang="es" sz="1600" b="0" i="0" u="none" kern="1200" baseline="0" dirty="0">
                          <a:effectLst/>
                        </a:rPr>
                        <a:t>Si no tiene síntomas, hable con un proveedor de atención médica acerca de su intención de tener un hijo.</a:t>
                      </a:r>
                      <a:endParaRPr lang="e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738" marR="5738" marT="5738" marB="5738" anchor="ctr"/>
                </a:tc>
                <a:tc>
                  <a:txBody>
                    <a:bodyPr/>
                    <a:lstStyle/>
                    <a:p>
                      <a:pPr marL="457200" marR="0" lvl="1" algn="l" defTabSz="457200" rtl="0" eaLnBrk="1" latinLnBrk="0" hangingPunct="1">
                        <a:lnSpc>
                          <a:spcPts val="1875"/>
                        </a:lnSpc>
                        <a:spcBef>
                          <a:spcPts val="0"/>
                        </a:spcBef>
                        <a:spcAft>
                          <a:spcPts val="0"/>
                        </a:spcAft>
                      </a:pPr>
                      <a:r>
                        <a:rPr lang="es" sz="1600" b="0" i="0" u="none" kern="1200" baseline="0">
                          <a:effectLst/>
                        </a:rPr>
                        <a:t>Si no tiene síntomas, hable con un proveedor de atención médica acerca de su intención de tener un hijo.</a:t>
                      </a:r>
                      <a:endParaRPr lang="e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738" marR="5738" marT="5738" marB="5738" anchor="ctr"/>
                </a:tc>
                <a:extLst>
                  <a:ext uri="{0D108BD9-81ED-4DB2-BD59-A6C34878D82A}">
                    <a16:rowId xmlns:a16="http://schemas.microsoft.com/office/drawing/2014/main" val="10002"/>
                  </a:ext>
                </a:extLst>
              </a:tr>
              <a:tr h="1447800">
                <a:tc>
                  <a:txBody>
                    <a:bodyPr/>
                    <a:lstStyle/>
                    <a:p>
                      <a:pPr marL="457200" marR="0" lvl="1" algn="l" defTabSz="457200" rtl="0" eaLnBrk="1" latinLnBrk="0" hangingPunct="1">
                        <a:lnSpc>
                          <a:spcPts val="1875"/>
                        </a:lnSpc>
                        <a:spcBef>
                          <a:spcPts val="0"/>
                        </a:spcBef>
                        <a:spcAft>
                          <a:spcPts val="0"/>
                        </a:spcAft>
                      </a:pPr>
                      <a:r>
                        <a:rPr lang="es" sz="1600" b="0" i="0" u="none" kern="1200" baseline="0" dirty="0">
                          <a:effectLst/>
                        </a:rPr>
                        <a:t>Antes de intentar quedar embarazada, espere 8 semanas, como mínimo, después de la aparición de los síntomas.</a:t>
                      </a:r>
                    </a:p>
                    <a:p>
                      <a:pPr marL="457200" marR="0" lvl="1" algn="l" defTabSz="457200" rtl="0" eaLnBrk="1" latinLnBrk="0" hangingPunct="1">
                        <a:lnSpc>
                          <a:spcPts val="1875"/>
                        </a:lnSpc>
                        <a:spcBef>
                          <a:spcPts val="0"/>
                        </a:spcBef>
                        <a:spcAft>
                          <a:spcPts val="0"/>
                        </a:spcAft>
                      </a:pPr>
                      <a:endParaRPr lang="es" sz="1600" b="0" kern="1200" dirty="0">
                        <a:solidFill>
                          <a:schemeClr val="dk1"/>
                        </a:solidFill>
                        <a:effectLst/>
                        <a:latin typeface="+mn-lt"/>
                        <a:ea typeface="+mn-ea"/>
                        <a:cs typeface="+mn-cs"/>
                      </a:endParaRPr>
                    </a:p>
                  </a:txBody>
                  <a:tcPr marL="5738" marR="5738" marT="5738" marB="5738" anchor="ctr"/>
                </a:tc>
                <a:tc>
                  <a:txBody>
                    <a:bodyPr/>
                    <a:lstStyle/>
                    <a:p>
                      <a:pPr marL="457200" marR="0" lvl="1" algn="l" defTabSz="457200" rtl="0" eaLnBrk="1" latinLnBrk="0" hangingPunct="1">
                        <a:lnSpc>
                          <a:spcPts val="1875"/>
                        </a:lnSpc>
                        <a:spcBef>
                          <a:spcPts val="0"/>
                        </a:spcBef>
                        <a:spcAft>
                          <a:spcPts val="0"/>
                        </a:spcAft>
                      </a:pPr>
                      <a:r>
                        <a:rPr lang="es" sz="1600" b="0" i="0" u="none" kern="1200" baseline="0" dirty="0">
                          <a:effectLst/>
                        </a:rPr>
                        <a:t>Antes de intentar quedar embarazada, espere 8 semanas, como mínimo, después de la aparición de los síntomas.</a:t>
                      </a:r>
                    </a:p>
                    <a:p>
                      <a:pPr marL="457200" marR="0" lvl="1" algn="l" defTabSz="457200" rtl="0" eaLnBrk="1" latinLnBrk="0" hangingPunct="1">
                        <a:lnSpc>
                          <a:spcPts val="1875"/>
                        </a:lnSpc>
                        <a:spcBef>
                          <a:spcPts val="0"/>
                        </a:spcBef>
                        <a:spcAft>
                          <a:spcPts val="0"/>
                        </a:spcAft>
                      </a:pPr>
                      <a:endParaRPr lang="es" sz="1600" b="0" kern="1200" dirty="0">
                        <a:solidFill>
                          <a:schemeClr val="dk1"/>
                        </a:solidFill>
                        <a:effectLst/>
                        <a:latin typeface="+mn-lt"/>
                        <a:ea typeface="+mn-ea"/>
                        <a:cs typeface="+mn-cs"/>
                      </a:endParaRPr>
                    </a:p>
                  </a:txBody>
                  <a:tcPr marL="5738" marR="5738" marT="5738" marB="5738" anchor="ctr"/>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pPr algn="l" rtl="0"/>
            <a:r>
              <a:rPr lang="es" b="1" i="0" u="none" baseline="0">
                <a:solidFill>
                  <a:srgbClr val="005DAA"/>
                </a:solidFill>
                <a:latin typeface="Calibri" pitchFamily="34" charset="0"/>
              </a:rPr>
              <a:t>Si está pensando en tener un bebé</a:t>
            </a:r>
            <a:endParaRPr lang="es" dirty="0"/>
          </a:p>
        </p:txBody>
      </p:sp>
      <p:pic>
        <p:nvPicPr>
          <p:cNvPr id="5" name="Picture 4" descr="Couple" title="Coupl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74" y="1441943"/>
            <a:ext cx="3438572" cy="3569863"/>
          </a:xfrm>
          <a:prstGeom prst="rect">
            <a:avLst/>
          </a:prstGeom>
        </p:spPr>
      </p:pic>
    </p:spTree>
    <p:extLst>
      <p:ext uri="{BB962C8B-B14F-4D97-AF65-F5344CB8AC3E}">
        <p14:creationId xmlns:p14="http://schemas.microsoft.com/office/powerpoint/2010/main" val="26801487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l" rtl="0"/>
            <a:r>
              <a:rPr lang="es" b="1" i="0" u="none" baseline="0"/>
              <a:t>prevención</a:t>
            </a:r>
          </a:p>
        </p:txBody>
      </p:sp>
      <p:sp>
        <p:nvSpPr>
          <p:cNvPr id="6" name="Text Placeholder 5"/>
          <p:cNvSpPr>
            <a:spLocks noGrp="1"/>
          </p:cNvSpPr>
          <p:nvPr>
            <p:ph type="body" idx="1"/>
          </p:nvPr>
        </p:nvSpPr>
        <p:spPr/>
        <p:txBody>
          <a:bodyPr>
            <a:normAutofit/>
          </a:bodyPr>
          <a:lstStyle/>
          <a:p>
            <a:pPr algn="l" rtl="0"/>
            <a:r>
              <a:rPr lang="es" sz="2800" b="1" i="0" u="none" baseline="0"/>
              <a:t>Viajes</a:t>
            </a:r>
          </a:p>
        </p:txBody>
      </p:sp>
    </p:spTree>
    <p:extLst>
      <p:ext uri="{BB962C8B-B14F-4D97-AF65-F5344CB8AC3E}">
        <p14:creationId xmlns:p14="http://schemas.microsoft.com/office/powerpoint/2010/main" val="33493283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290" y="1335637"/>
            <a:ext cx="5033710" cy="3394472"/>
          </a:xfrm>
        </p:spPr>
        <p:txBody>
          <a:bodyPr>
            <a:normAutofit/>
          </a:bodyPr>
          <a:lstStyle/>
          <a:p>
            <a:pPr lvl="0" algn="l" rtl="0"/>
            <a:r>
              <a:rPr lang="es" sz="1900" b="0" i="0" u="none" baseline="0" dirty="0"/>
              <a:t>Si está embarazada, no viaje a áreas</a:t>
            </a:r>
            <a:br>
              <a:rPr lang="es" sz="1900" b="0" i="0" u="none" baseline="0" dirty="0"/>
            </a:br>
            <a:r>
              <a:rPr lang="es" sz="1900" b="0" i="0" u="none" baseline="0" dirty="0"/>
              <a:t>con riesgo de zika. </a:t>
            </a:r>
          </a:p>
          <a:p>
            <a:pPr algn="l" rtl="0"/>
            <a:r>
              <a:rPr lang="es" sz="1900" b="0" i="0" u="none" baseline="0" dirty="0"/>
              <a:t>Si debe viajar a una de estas áreas, hable con su médico u otro proveedor de atención médica </a:t>
            </a:r>
            <a:r>
              <a:rPr lang="es" sz="2000" b="0" i="0" u="none" baseline="0" dirty="0"/>
              <a:t>y siga estrictamente las medidas para prevenir las picaduras de mosquitos durante el viaje. </a:t>
            </a:r>
          </a:p>
          <a:p>
            <a:pPr lvl="0" algn="l" rtl="0"/>
            <a:endParaRPr lang="es" sz="1900" dirty="0"/>
          </a:p>
          <a:p>
            <a:endParaRPr lang="es" sz="2000" dirty="0"/>
          </a:p>
        </p:txBody>
      </p:sp>
      <p:sp>
        <p:nvSpPr>
          <p:cNvPr id="3" name="Title 2"/>
          <p:cNvSpPr>
            <a:spLocks noGrp="1"/>
          </p:cNvSpPr>
          <p:nvPr>
            <p:ph type="title"/>
          </p:nvPr>
        </p:nvSpPr>
        <p:spPr/>
        <p:txBody>
          <a:bodyPr vert="horz" lIns="91440" tIns="45720" rIns="91440" bIns="45720" rtlCol="0" anchor="t">
            <a:normAutofit fontScale="90000"/>
          </a:bodyPr>
          <a:lstStyle/>
          <a:p>
            <a:pPr algn="l" rtl="0"/>
            <a:r>
              <a:rPr lang="es" sz="2800" b="1" i="0" u="none" baseline="0">
                <a:solidFill>
                  <a:srgbClr val="005DAA"/>
                </a:solidFill>
                <a:latin typeface="Calibri" pitchFamily="34" charset="0"/>
              </a:rPr>
              <a:t>Directrices sobre viajes para mujeres embarazadas</a:t>
            </a:r>
          </a:p>
        </p:txBody>
      </p:sp>
      <p:pic>
        <p:nvPicPr>
          <p:cNvPr id="4" name="Picture 3" title="Doctor talking to a pregnant wom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4152" y="431303"/>
            <a:ext cx="2296926" cy="2303508"/>
          </a:xfrm>
          <a:prstGeom prst="rect">
            <a:avLst/>
          </a:prstGeom>
        </p:spPr>
      </p:pic>
      <p:pic>
        <p:nvPicPr>
          <p:cNvPr id="5" name="Picture 4" title="Doctor talking to a non-pregnant woma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4893" y="2514792"/>
            <a:ext cx="2387946" cy="2451626"/>
          </a:xfrm>
          <a:prstGeom prst="rect">
            <a:avLst/>
          </a:prstGeom>
        </p:spPr>
      </p:pic>
    </p:spTree>
    <p:extLst>
      <p:ext uri="{BB962C8B-B14F-4D97-AF65-F5344CB8AC3E}">
        <p14:creationId xmlns:p14="http://schemas.microsoft.com/office/powerpoint/2010/main" val="27724095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290" y="1283741"/>
            <a:ext cx="4957169" cy="3394472"/>
          </a:xfrm>
        </p:spPr>
        <p:txBody>
          <a:bodyPr>
            <a:normAutofit/>
          </a:bodyPr>
          <a:lstStyle/>
          <a:p>
            <a:pPr algn="l" rtl="0"/>
            <a:r>
              <a:rPr lang="es" sz="2000" b="0" i="0" u="none" baseline="0"/>
              <a:t>Si viaja a un área con riesgo de zika</a:t>
            </a:r>
          </a:p>
          <a:p>
            <a:pPr lvl="1" algn="l" rtl="0"/>
            <a:r>
              <a:rPr lang="es" sz="1800" b="0" i="0" u="none" baseline="0"/>
              <a:t>Siga estrictamente las instrucciones para prevenir las picaduras de mosquitos.</a:t>
            </a:r>
          </a:p>
          <a:p>
            <a:pPr lvl="1" algn="l" rtl="0"/>
            <a:r>
              <a:rPr lang="es" sz="1800" b="0" i="0" u="none" baseline="0"/>
              <a:t>Use condón o absténgase de tener sexo durante el viaje.</a:t>
            </a:r>
          </a:p>
          <a:p>
            <a:endParaRPr lang="es" sz="2400" dirty="0"/>
          </a:p>
        </p:txBody>
      </p:sp>
      <p:sp>
        <p:nvSpPr>
          <p:cNvPr id="3" name="Title 2"/>
          <p:cNvSpPr>
            <a:spLocks noGrp="1"/>
          </p:cNvSpPr>
          <p:nvPr>
            <p:ph type="title"/>
          </p:nvPr>
        </p:nvSpPr>
        <p:spPr/>
        <p:txBody>
          <a:bodyPr vert="horz" lIns="91440" tIns="45720" rIns="91440" bIns="45720" rtlCol="0" anchor="t">
            <a:normAutofit/>
          </a:bodyPr>
          <a:lstStyle/>
          <a:p>
            <a:pPr algn="l" rtl="0"/>
            <a:r>
              <a:rPr lang="es" sz="2800" b="1" i="0" u="none" baseline="0">
                <a:solidFill>
                  <a:srgbClr val="005DAA"/>
                </a:solidFill>
                <a:latin typeface="Calibri" pitchFamily="34" charset="0"/>
              </a:rPr>
              <a:t>Protéjase mientras viaja</a:t>
            </a:r>
          </a:p>
        </p:txBody>
      </p:sp>
      <p:pic>
        <p:nvPicPr>
          <p:cNvPr id="4" name="Picture 3" title="Two condoms"/>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872853" y="951005"/>
            <a:ext cx="3369925" cy="3617259"/>
          </a:xfrm>
          <a:prstGeom prst="rect">
            <a:avLst/>
          </a:prstGeom>
        </p:spPr>
      </p:pic>
    </p:spTree>
    <p:extLst>
      <p:ext uri="{BB962C8B-B14F-4D97-AF65-F5344CB8AC3E}">
        <p14:creationId xmlns:p14="http://schemas.microsoft.com/office/powerpoint/2010/main" val="32214531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l" rtl="0"/>
            <a:r>
              <a:rPr lang="es" sz="2000" b="0" i="0" u="none" baseline="0"/>
              <a:t>Permanezca en lugares con aire acondicionado y con mallas en puertas y ventanas. </a:t>
            </a:r>
          </a:p>
          <a:p>
            <a:pPr algn="l" rtl="0"/>
            <a:r>
              <a:rPr lang="es" sz="2000" b="0" i="0" u="none" baseline="0"/>
              <a:t>Utilice un mosquitero si no hay aire acondicionado o habitaciones con mallas en puertas y ventanas o si duerme a la intemperie.</a:t>
            </a:r>
          </a:p>
          <a:p>
            <a:endParaRPr lang="es" sz="2000" dirty="0"/>
          </a:p>
        </p:txBody>
      </p:sp>
      <p:sp>
        <p:nvSpPr>
          <p:cNvPr id="3" name="Title 2"/>
          <p:cNvSpPr>
            <a:spLocks noGrp="1"/>
          </p:cNvSpPr>
          <p:nvPr>
            <p:ph type="title"/>
          </p:nvPr>
        </p:nvSpPr>
        <p:spPr/>
        <p:txBody>
          <a:bodyPr vert="horz" lIns="91440" tIns="45720" rIns="91440" bIns="45720" rtlCol="0" anchor="t">
            <a:normAutofit/>
          </a:bodyPr>
          <a:lstStyle/>
          <a:p>
            <a:pPr algn="l" rtl="0"/>
            <a:r>
              <a:rPr lang="es" sz="2800" b="1" i="0" u="none" baseline="0">
                <a:solidFill>
                  <a:srgbClr val="005DAA"/>
                </a:solidFill>
                <a:latin typeface="Calibri" pitchFamily="34" charset="0"/>
              </a:rPr>
              <a:t>Protéjase mientras viaja</a:t>
            </a:r>
          </a:p>
        </p:txBody>
      </p:sp>
      <p:sp>
        <p:nvSpPr>
          <p:cNvPr id="5" name="Rectangle 4" descr="black border"/>
          <p:cNvSpPr/>
          <p:nvPr/>
        </p:nvSpPr>
        <p:spPr>
          <a:xfrm>
            <a:off x="0" y="5013832"/>
            <a:ext cx="9144000" cy="12966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s" dirty="0"/>
          </a:p>
        </p:txBody>
      </p:sp>
      <p:pic>
        <p:nvPicPr>
          <p:cNvPr id="4" name="Picture 3" descr="Bed net" title="Bed ne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6737" y="1283741"/>
            <a:ext cx="2573476" cy="2860847"/>
          </a:xfrm>
          <a:prstGeom prst="rect">
            <a:avLst/>
          </a:prstGeom>
        </p:spPr>
      </p:pic>
    </p:spTree>
    <p:extLst>
      <p:ext uri="{BB962C8B-B14F-4D97-AF65-F5344CB8AC3E}">
        <p14:creationId xmlns:p14="http://schemas.microsoft.com/office/powerpoint/2010/main" val="13070072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l" rtl="0"/>
            <a:r>
              <a:rPr lang="es" sz="2000" b="0" i="0" u="none" baseline="0"/>
              <a:t>Aunque no tengan malestar, los viajeros que regresan de un área con riesgo de zika deben tomar medidas para evitar las picaduras de mosquitos durante 3 semanas para no propagar el zika a mosquitos que no estén infectados.</a:t>
            </a:r>
          </a:p>
          <a:p>
            <a:endParaRPr lang="es" sz="2000" dirty="0"/>
          </a:p>
        </p:txBody>
      </p:sp>
      <p:sp>
        <p:nvSpPr>
          <p:cNvPr id="3" name="Title 2"/>
          <p:cNvSpPr>
            <a:spLocks noGrp="1"/>
          </p:cNvSpPr>
          <p:nvPr>
            <p:ph type="title"/>
          </p:nvPr>
        </p:nvSpPr>
        <p:spPr>
          <a:xfrm>
            <a:off x="143381" y="361905"/>
            <a:ext cx="7657593" cy="921836"/>
          </a:xfrm>
        </p:spPr>
        <p:txBody>
          <a:bodyPr vert="horz" lIns="91440" tIns="45720" rIns="91440" bIns="45720" rtlCol="0" anchor="t">
            <a:normAutofit fontScale="90000"/>
          </a:bodyPr>
          <a:lstStyle/>
          <a:p>
            <a:pPr algn="l" rtl="0"/>
            <a:r>
              <a:rPr lang="es" sz="2800" b="1" i="0" u="none" baseline="0" dirty="0">
                <a:solidFill>
                  <a:srgbClr val="005DAA"/>
                </a:solidFill>
                <a:latin typeface="Calibri" pitchFamily="34" charset="0"/>
              </a:rPr>
              <a:t>Protéjase y proteja a los demás después de un viaje</a:t>
            </a:r>
          </a:p>
        </p:txBody>
      </p:sp>
      <p:sp>
        <p:nvSpPr>
          <p:cNvPr id="5" name="Rectangle 4" descr="black border"/>
          <p:cNvSpPr/>
          <p:nvPr/>
        </p:nvSpPr>
        <p:spPr>
          <a:xfrm>
            <a:off x="0" y="5013832"/>
            <a:ext cx="9144000" cy="12966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s" dirty="0"/>
          </a:p>
        </p:txBody>
      </p:sp>
      <p:pic>
        <p:nvPicPr>
          <p:cNvPr id="6" name="Picture 5"/>
          <p:cNvPicPr>
            <a:picLocks noChangeAspect="1"/>
          </p:cNvPicPr>
          <p:nvPr/>
        </p:nvPicPr>
        <p:blipFill>
          <a:blip r:embed="rId3"/>
          <a:stretch>
            <a:fillRect/>
          </a:stretch>
        </p:blipFill>
        <p:spPr>
          <a:xfrm>
            <a:off x="6864741" y="822823"/>
            <a:ext cx="1011347" cy="3144371"/>
          </a:xfrm>
          <a:prstGeom prst="rect">
            <a:avLst/>
          </a:prstGeom>
        </p:spPr>
      </p:pic>
    </p:spTree>
    <p:extLst>
      <p:ext uri="{BB962C8B-B14F-4D97-AF65-F5344CB8AC3E}">
        <p14:creationId xmlns:p14="http://schemas.microsoft.com/office/powerpoint/2010/main" val="12693082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lgn="l" rtl="0">
              <a:buNone/>
            </a:pPr>
            <a:r>
              <a:rPr lang="es" b="0" i="0" u="none" baseline="0"/>
              <a:t>Consulte los últimos avisos para viajeros en: </a:t>
            </a:r>
            <a:r>
              <a:rPr lang="es"/>
              <a:t/>
            </a:r>
            <a:br>
              <a:rPr lang="es"/>
            </a:br>
            <a:r>
              <a:rPr lang="es"/>
              <a:t/>
            </a:r>
            <a:br>
              <a:rPr lang="es"/>
            </a:br>
            <a:r>
              <a:rPr lang="es" sz="1600" b="0" i="0" u="none" baseline="0">
                <a:hlinkClick r:id="rId3" action="ppaction://hlinkfile"/>
              </a:rPr>
              <a:t>wwwnc.cdc.gov/travel/page/zika-travel-information </a:t>
            </a:r>
            <a:endParaRPr lang="es" sz="1600" dirty="0"/>
          </a:p>
          <a:p>
            <a:pPr marL="0" indent="0" algn="l" rtl="0">
              <a:buNone/>
            </a:pPr>
            <a:endParaRPr lang="es" dirty="0"/>
          </a:p>
        </p:txBody>
      </p:sp>
      <p:sp>
        <p:nvSpPr>
          <p:cNvPr id="3" name="Title 2"/>
          <p:cNvSpPr>
            <a:spLocks noGrp="1"/>
          </p:cNvSpPr>
          <p:nvPr>
            <p:ph type="title"/>
          </p:nvPr>
        </p:nvSpPr>
        <p:spPr/>
        <p:txBody>
          <a:bodyPr vert="horz" lIns="91440" tIns="45720" rIns="91440" bIns="45720" rtlCol="0" anchor="t">
            <a:normAutofit/>
          </a:bodyPr>
          <a:lstStyle/>
          <a:p>
            <a:pPr algn="l" rtl="0"/>
            <a:r>
              <a:rPr lang="es" sz="2800" b="1" i="0" u="none" baseline="0">
                <a:solidFill>
                  <a:srgbClr val="005DAA"/>
                </a:solidFill>
                <a:latin typeface="Calibri" pitchFamily="34" charset="0"/>
              </a:rPr>
              <a:t>Infórmese antes de viajar</a:t>
            </a:r>
          </a:p>
        </p:txBody>
      </p:sp>
      <p:pic>
        <p:nvPicPr>
          <p:cNvPr id="4" name="Picture 3"/>
          <p:cNvPicPr>
            <a:picLocks noChangeAspect="1"/>
          </p:cNvPicPr>
          <p:nvPr/>
        </p:nvPicPr>
        <p:blipFill>
          <a:blip r:embed="rId4"/>
          <a:stretch>
            <a:fillRect/>
          </a:stretch>
        </p:blipFill>
        <p:spPr>
          <a:xfrm>
            <a:off x="4940632" y="1223860"/>
            <a:ext cx="4203368" cy="2515929"/>
          </a:xfrm>
          <a:prstGeom prst="rect">
            <a:avLst/>
          </a:prstGeom>
        </p:spPr>
      </p:pic>
    </p:spTree>
    <p:extLst>
      <p:ext uri="{BB962C8B-B14F-4D97-AF65-F5344CB8AC3E}">
        <p14:creationId xmlns:p14="http://schemas.microsoft.com/office/powerpoint/2010/main" val="783971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rtl="0"/>
            <a:r>
              <a:rPr lang="es" b="1" i="0" u="none" baseline="0"/>
              <a:t>Transmisión y síntomas</a:t>
            </a:r>
          </a:p>
        </p:txBody>
      </p:sp>
      <p:sp>
        <p:nvSpPr>
          <p:cNvPr id="5" name="Text Placeholder 4"/>
          <p:cNvSpPr>
            <a:spLocks noGrp="1"/>
          </p:cNvSpPr>
          <p:nvPr>
            <p:ph type="body" idx="1"/>
          </p:nvPr>
        </p:nvSpPr>
        <p:spPr/>
        <p:txBody>
          <a:bodyPr/>
          <a:lstStyle/>
          <a:p>
            <a:endParaRPr lang="es"/>
          </a:p>
        </p:txBody>
      </p:sp>
    </p:spTree>
    <p:extLst>
      <p:ext uri="{BB962C8B-B14F-4D97-AF65-F5344CB8AC3E}">
        <p14:creationId xmlns:p14="http://schemas.microsoft.com/office/powerpoint/2010/main" val="31616990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rtl="0"/>
            <a:r>
              <a:rPr lang="es" b="1" i="0" u="none" baseline="0" dirty="0"/>
              <a:t>Qué están haciendo los CDC</a:t>
            </a:r>
          </a:p>
        </p:txBody>
      </p:sp>
      <p:sp>
        <p:nvSpPr>
          <p:cNvPr id="5" name="Text Placeholder 4"/>
          <p:cNvSpPr>
            <a:spLocks noGrp="1"/>
          </p:cNvSpPr>
          <p:nvPr>
            <p:ph type="body" idx="1"/>
          </p:nvPr>
        </p:nvSpPr>
        <p:spPr/>
        <p:txBody>
          <a:bodyPr/>
          <a:lstStyle/>
          <a:p>
            <a:endParaRPr lang="es"/>
          </a:p>
        </p:txBody>
      </p:sp>
    </p:spTree>
    <p:extLst>
      <p:ext uri="{BB962C8B-B14F-4D97-AF65-F5344CB8AC3E}">
        <p14:creationId xmlns:p14="http://schemas.microsoft.com/office/powerpoint/2010/main" val="5574700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rmAutofit/>
          </a:bodyPr>
          <a:lstStyle/>
          <a:p>
            <a:pPr algn="l" rtl="0"/>
            <a:r>
              <a:rPr lang="es" sz="2800" b="1" i="0" u="none" baseline="0">
                <a:solidFill>
                  <a:srgbClr val="005DAA"/>
                </a:solidFill>
                <a:latin typeface="Calibri" pitchFamily="34" charset="0"/>
              </a:rPr>
              <a:t>¿Qué están haciendo los CDC?</a:t>
            </a:r>
          </a:p>
        </p:txBody>
      </p:sp>
      <p:sp>
        <p:nvSpPr>
          <p:cNvPr id="3" name="Content Placeholder 2"/>
          <p:cNvSpPr>
            <a:spLocks noGrp="1"/>
          </p:cNvSpPr>
          <p:nvPr>
            <p:ph idx="1"/>
          </p:nvPr>
        </p:nvSpPr>
        <p:spPr>
          <a:xfrm>
            <a:off x="274216" y="1325881"/>
            <a:ext cx="6764146" cy="3464128"/>
          </a:xfrm>
        </p:spPr>
        <p:txBody>
          <a:bodyPr>
            <a:normAutofit fontScale="70000" lnSpcReduction="20000"/>
          </a:bodyPr>
          <a:lstStyle/>
          <a:p>
            <a:pPr algn="l" rtl="0"/>
            <a:r>
              <a:rPr lang="es" sz="2200" b="0" i="0" u="none" baseline="0"/>
              <a:t>Activaron el Centro de Operaciones de Emergencia (EOC) en nivel 1</a:t>
            </a:r>
          </a:p>
          <a:p>
            <a:pPr algn="l" rtl="0"/>
            <a:r>
              <a:rPr lang="es" sz="2200" b="0" i="0" u="none" baseline="0"/>
              <a:t>Alertar a los proveedores de atención médica y al público sobre el zika </a:t>
            </a:r>
          </a:p>
          <a:p>
            <a:pPr algn="l" rtl="0"/>
            <a:r>
              <a:rPr lang="es" sz="2200" b="0" i="0" u="none" baseline="0"/>
              <a:t>Publicando directrices sobre viajes</a:t>
            </a:r>
          </a:p>
          <a:p>
            <a:pPr algn="l" rtl="0"/>
            <a:r>
              <a:rPr lang="es" sz="2200" b="0" i="0" u="none" baseline="0"/>
              <a:t>Monitorear los casos de infecciones entre mujeres embarazadas para identificar las consecuencias a largo plazo de la infección congénita del zika</a:t>
            </a:r>
          </a:p>
          <a:p>
            <a:pPr algn="l" rtl="0"/>
            <a:r>
              <a:rPr lang="es" sz="2200" b="0" i="0" u="none" baseline="0"/>
              <a:t>Colaborar con los expertos clínicos y las organizaciones para actualizar las directrices </a:t>
            </a:r>
          </a:p>
          <a:p>
            <a:pPr algn="l" rtl="0"/>
            <a:r>
              <a:rPr lang="es" sz="2200" b="0" i="0" u="none" baseline="0"/>
              <a:t>Investigar sobre factores que podrían afectar los defectos de nacimiento en fetos y bebés, incluyendo el momento de la infección con zika durante el embarazo.</a:t>
            </a:r>
          </a:p>
          <a:p>
            <a:pPr algn="l" rtl="0"/>
            <a:r>
              <a:rPr lang="es" sz="2200" b="0" i="0" u="none" baseline="0"/>
              <a:t>Mejorar los análisis de laboratorio para el zika y entregar pruebas de diagnóstico a los laboratorios de salud estatales, tribales, locales y territoriales.</a:t>
            </a:r>
          </a:p>
          <a:p>
            <a:pPr marL="0" indent="0" algn="l" rtl="0">
              <a:buNone/>
            </a:pPr>
            <a:endParaRPr lang="es" dirty="0"/>
          </a:p>
        </p:txBody>
      </p:sp>
      <p:pic>
        <p:nvPicPr>
          <p:cNvPr id="4" name="Picture 3" title="CDC log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8362" y="544325"/>
            <a:ext cx="1831422" cy="1037806"/>
          </a:xfrm>
          <a:prstGeom prst="rect">
            <a:avLst/>
          </a:prstGeom>
        </p:spPr>
      </p:pic>
    </p:spTree>
    <p:extLst>
      <p:ext uri="{BB962C8B-B14F-4D97-AF65-F5344CB8AC3E}">
        <p14:creationId xmlns:p14="http://schemas.microsoft.com/office/powerpoint/2010/main" val="24332709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rmAutofit/>
          </a:bodyPr>
          <a:lstStyle/>
          <a:p>
            <a:pPr algn="l" rtl="0"/>
            <a:r>
              <a:rPr lang="es" sz="2600" b="1" i="0" u="none" baseline="0" dirty="0">
                <a:solidFill>
                  <a:srgbClr val="005DAA"/>
                </a:solidFill>
                <a:latin typeface="Calibri" pitchFamily="34" charset="0"/>
              </a:rPr>
              <a:t>Los CDC están trabajando junto a sus socios para</a:t>
            </a:r>
          </a:p>
        </p:txBody>
      </p:sp>
      <p:sp>
        <p:nvSpPr>
          <p:cNvPr id="3" name="Content Placeholder 2"/>
          <p:cNvSpPr>
            <a:spLocks noGrp="1"/>
          </p:cNvSpPr>
          <p:nvPr>
            <p:ph idx="1"/>
          </p:nvPr>
        </p:nvSpPr>
        <p:spPr>
          <a:xfrm>
            <a:off x="457200" y="1200150"/>
            <a:ext cx="6846570" cy="3623519"/>
          </a:xfrm>
        </p:spPr>
        <p:txBody>
          <a:bodyPr>
            <a:noAutofit/>
          </a:bodyPr>
          <a:lstStyle/>
          <a:p>
            <a:pPr algn="l" rtl="0"/>
            <a:r>
              <a:rPr lang="es" b="0" i="0" u="none" baseline="0" dirty="0"/>
              <a:t>Monitorear y notificar los casos de zika.</a:t>
            </a:r>
          </a:p>
          <a:p>
            <a:pPr algn="l" rtl="0"/>
            <a:r>
              <a:rPr lang="es" b="0" i="0" u="none" baseline="0" dirty="0"/>
              <a:t>Llevar a cabo estudios para obtener más información sobre la posible relación entre el zika y el Síndrome de Guillain-Barré.</a:t>
            </a:r>
          </a:p>
          <a:p>
            <a:pPr algn="l" rtl="0"/>
            <a:r>
              <a:rPr lang="es" b="0" i="0" u="none" baseline="0" dirty="0"/>
              <a:t>Diseñar planes de acción para que los funcionarios locales y estatales de salud pública mejoren la preparación ante el zika.</a:t>
            </a:r>
          </a:p>
          <a:p>
            <a:pPr algn="l" rtl="0"/>
            <a:r>
              <a:rPr lang="es" b="0" i="0" u="none" baseline="0" dirty="0"/>
              <a:t>Publicar y difundir directrices para las pruebas y el tratamiento de las personas con casos presuntos o confirmados de zika.</a:t>
            </a:r>
          </a:p>
          <a:p>
            <a:pPr algn="l" rtl="0"/>
            <a:r>
              <a:rPr lang="es" b="0" i="0" u="none" baseline="0" dirty="0"/>
              <a:t>Trabajar junto con sus socios para ampliar los conocimientos sobre el riesgo y la gama de defectos de nacimiento que derivan de la infección por el virus del Zika durante el embarazo y los riesgos de la transmisión sexual.</a:t>
            </a:r>
          </a:p>
        </p:txBody>
      </p:sp>
      <p:pic>
        <p:nvPicPr>
          <p:cNvPr id="4" name="Picture 3" title="CDC Log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8362" y="544325"/>
            <a:ext cx="1831422" cy="1037806"/>
          </a:xfrm>
          <a:prstGeom prst="rect">
            <a:avLst/>
          </a:prstGeom>
        </p:spPr>
      </p:pic>
    </p:spTree>
    <p:extLst>
      <p:ext uri="{BB962C8B-B14F-4D97-AF65-F5344CB8AC3E}">
        <p14:creationId xmlns:p14="http://schemas.microsoft.com/office/powerpoint/2010/main" val="36491661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rtl="0"/>
            <a:r>
              <a:rPr lang="es" sz="2800" b="1" i="0" u="none" baseline="0">
                <a:solidFill>
                  <a:srgbClr val="005DAA"/>
                </a:solidFill>
                <a:latin typeface="Calibri" pitchFamily="34" charset="0"/>
              </a:rPr>
              <a:t>El zika en los Estados Unidos</a:t>
            </a:r>
          </a:p>
        </p:txBody>
      </p:sp>
      <p:sp>
        <p:nvSpPr>
          <p:cNvPr id="3" name="Content Placeholder 2"/>
          <p:cNvSpPr>
            <a:spLocks noGrp="1"/>
          </p:cNvSpPr>
          <p:nvPr>
            <p:ph idx="1"/>
          </p:nvPr>
        </p:nvSpPr>
        <p:spPr>
          <a:xfrm>
            <a:off x="457200" y="1200151"/>
            <a:ext cx="4137660" cy="3394472"/>
          </a:xfrm>
        </p:spPr>
        <p:txBody>
          <a:bodyPr>
            <a:normAutofit fontScale="92500" lnSpcReduction="10000"/>
          </a:bodyPr>
          <a:lstStyle/>
          <a:p>
            <a:endParaRPr lang="es" dirty="0"/>
          </a:p>
          <a:p>
            <a:pPr algn="l" rtl="0"/>
            <a:r>
              <a:rPr lang="es" sz="2000" b="0" i="0" u="none" baseline="0"/>
              <a:t>Se identificaron casos de transmisión del virus del Zika por mosquitos en el Condado de Miami-Dade, Florida, y en Brownsville, Texas.</a:t>
            </a:r>
          </a:p>
          <a:p>
            <a:pPr lvl="1" algn="l" rtl="0"/>
            <a:r>
              <a:rPr lang="es" b="0" i="0" u="none" baseline="0"/>
              <a:t>Las mujeres embarazadas deben considerar posponer su viaje a Brownsville, Texas (actualmente un área amarilla).</a:t>
            </a:r>
          </a:p>
          <a:p>
            <a:pPr lvl="1" algn="l" rtl="0"/>
            <a:r>
              <a:rPr lang="es" b="0" i="0" u="none" baseline="0"/>
              <a:t>Los CDC eliminaron la designación de área amarilla para el condado de Miami-Dade el 2 de junio de 2017.</a:t>
            </a:r>
          </a:p>
          <a:p>
            <a:endParaRPr lang="es" sz="2000" dirty="0"/>
          </a:p>
          <a:p>
            <a:pPr lvl="1" algn="l" rtl="0"/>
            <a:endParaRPr lang="es" dirty="0"/>
          </a:p>
        </p:txBody>
      </p:sp>
      <p:sp>
        <p:nvSpPr>
          <p:cNvPr id="7" name="TextBox 6"/>
          <p:cNvSpPr txBox="1"/>
          <p:nvPr/>
        </p:nvSpPr>
        <p:spPr>
          <a:xfrm>
            <a:off x="7909367" y="2495967"/>
            <a:ext cx="1234633" cy="261610"/>
          </a:xfrm>
          <a:prstGeom prst="rect">
            <a:avLst/>
          </a:prstGeom>
          <a:noFill/>
        </p:spPr>
        <p:txBody>
          <a:bodyPr wrap="none" rtlCol="0">
            <a:spAutoFit/>
          </a:bodyPr>
          <a:lstStyle/>
          <a:p>
            <a:pPr algn="l" rtl="0"/>
            <a:r>
              <a:rPr lang="es" sz="1100" b="0" i="0" u="none" baseline="0"/>
              <a:t>Brownsville, Texas</a:t>
            </a:r>
          </a:p>
        </p:txBody>
      </p:sp>
      <p:sp>
        <p:nvSpPr>
          <p:cNvPr id="8" name="TextBox 7"/>
          <p:cNvSpPr txBox="1"/>
          <p:nvPr/>
        </p:nvSpPr>
        <p:spPr>
          <a:xfrm>
            <a:off x="7088028" y="4782315"/>
            <a:ext cx="1789272" cy="261610"/>
          </a:xfrm>
          <a:prstGeom prst="rect">
            <a:avLst/>
          </a:prstGeom>
          <a:noFill/>
        </p:spPr>
        <p:txBody>
          <a:bodyPr wrap="none" rtlCol="0">
            <a:spAutoFit/>
          </a:bodyPr>
          <a:lstStyle/>
          <a:p>
            <a:pPr algn="l" rtl="0"/>
            <a:r>
              <a:rPr lang="es" sz="1100" b="0" i="0" u="none" baseline="0" dirty="0"/>
              <a:t>Condado de Miami-Dade, Florida</a:t>
            </a:r>
          </a:p>
        </p:txBody>
      </p:sp>
      <p:pic>
        <p:nvPicPr>
          <p:cNvPr id="9" name="Picture 8"/>
          <p:cNvPicPr>
            <a:picLocks noChangeAspect="1"/>
          </p:cNvPicPr>
          <p:nvPr/>
        </p:nvPicPr>
        <p:blipFill>
          <a:blip r:embed="rId3"/>
          <a:stretch>
            <a:fillRect/>
          </a:stretch>
        </p:blipFill>
        <p:spPr>
          <a:xfrm>
            <a:off x="5180557" y="362913"/>
            <a:ext cx="3891054" cy="2166757"/>
          </a:xfrm>
          <a:prstGeom prst="rect">
            <a:avLst/>
          </a:prstGeom>
        </p:spPr>
      </p:pic>
      <p:pic>
        <p:nvPicPr>
          <p:cNvPr id="4" name="Picture 3"/>
          <p:cNvPicPr>
            <a:picLocks noChangeAspect="1"/>
          </p:cNvPicPr>
          <p:nvPr/>
        </p:nvPicPr>
        <p:blipFill>
          <a:blip r:embed="rId4"/>
          <a:stretch>
            <a:fillRect/>
          </a:stretch>
        </p:blipFill>
        <p:spPr>
          <a:xfrm>
            <a:off x="5180558" y="2677882"/>
            <a:ext cx="3886536" cy="2184269"/>
          </a:xfrm>
          <a:prstGeom prst="rect">
            <a:avLst/>
          </a:prstGeom>
        </p:spPr>
      </p:pic>
    </p:spTree>
    <p:extLst>
      <p:ext uri="{BB962C8B-B14F-4D97-AF65-F5344CB8AC3E}">
        <p14:creationId xmlns:p14="http://schemas.microsoft.com/office/powerpoint/2010/main" val="21747390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537" y="1857126"/>
            <a:ext cx="7772400" cy="1102519"/>
          </a:xfrm>
        </p:spPr>
        <p:txBody>
          <a:bodyPr>
            <a:noAutofit/>
          </a:bodyPr>
          <a:lstStyle/>
          <a:p>
            <a:pPr algn="l" rtl="0"/>
            <a:r>
              <a:rPr lang="es" sz="1400" b="0" i="0" u="none" baseline="0">
                <a:solidFill>
                  <a:schemeClr val="tx1"/>
                </a:solidFill>
              </a:rPr>
              <a:t>Para obtener más información, contacte a los CDC en</a:t>
            </a:r>
            <a:r>
              <a:rPr lang="es" sz="1400">
                <a:solidFill>
                  <a:schemeClr val="tx1"/>
                </a:solidFill>
              </a:rPr>
              <a:t/>
            </a:r>
            <a:br>
              <a:rPr lang="es" sz="1400">
                <a:solidFill>
                  <a:schemeClr val="tx1"/>
                </a:solidFill>
              </a:rPr>
            </a:br>
            <a:r>
              <a:rPr lang="es" sz="1400" b="0" i="0" u="none" baseline="0">
                <a:solidFill>
                  <a:schemeClr val="tx1"/>
                </a:solidFill>
              </a:rPr>
              <a:t>1-800-CDC-INFO (232-4636)</a:t>
            </a:r>
            <a:r>
              <a:rPr lang="es" sz="1400">
                <a:solidFill>
                  <a:schemeClr val="tx1"/>
                </a:solidFill>
              </a:rPr>
              <a:t/>
            </a:r>
            <a:br>
              <a:rPr lang="es" sz="1400">
                <a:solidFill>
                  <a:schemeClr val="tx1"/>
                </a:solidFill>
              </a:rPr>
            </a:br>
            <a:r>
              <a:rPr lang="es" sz="1400" b="0" i="0" u="none" baseline="0">
                <a:solidFill>
                  <a:schemeClr val="tx1"/>
                </a:solidFill>
              </a:rPr>
              <a:t>TTY:  1-888-232-6348    www.cdc.gov</a:t>
            </a:r>
            <a:r>
              <a:rPr lang="es" sz="1400">
                <a:solidFill>
                  <a:schemeClr val="tx1"/>
                </a:solidFill>
              </a:rPr>
              <a:t/>
            </a:r>
            <a:br>
              <a:rPr lang="es" sz="1400">
                <a:solidFill>
                  <a:schemeClr val="tx1"/>
                </a:solidFill>
              </a:rPr>
            </a:br>
            <a:r>
              <a:rPr lang="es" sz="1400">
                <a:solidFill>
                  <a:schemeClr val="tx1"/>
                </a:solidFill>
              </a:rPr>
              <a:t/>
            </a:r>
            <a:br>
              <a:rPr lang="es" sz="1400">
                <a:solidFill>
                  <a:schemeClr val="tx1"/>
                </a:solidFill>
              </a:rPr>
            </a:br>
            <a:r>
              <a:rPr lang="es" sz="1400">
                <a:solidFill>
                  <a:schemeClr val="tx1"/>
                </a:solidFill>
              </a:rPr>
              <a:t/>
            </a:r>
            <a:br>
              <a:rPr lang="es" sz="1400">
                <a:solidFill>
                  <a:schemeClr val="tx1"/>
                </a:solidFill>
              </a:rPr>
            </a:br>
            <a:r>
              <a:rPr lang="es" sz="1400" b="0" i="0" u="none" baseline="0">
                <a:solidFill>
                  <a:schemeClr val="tx1"/>
                </a:solidFill>
              </a:rPr>
              <a:t>Los resultados y conclusiones de este informe pertenecen a los autores y no representan necesariamente la posición oficial de los Centros para el Control y la Prevención de Enfermedades.</a:t>
            </a:r>
          </a:p>
        </p:txBody>
      </p:sp>
      <p:sp>
        <p:nvSpPr>
          <p:cNvPr id="3" name="Rectangle 2"/>
          <p:cNvSpPr/>
          <p:nvPr/>
        </p:nvSpPr>
        <p:spPr>
          <a:xfrm>
            <a:off x="153537" y="4288073"/>
            <a:ext cx="6536021" cy="523220"/>
          </a:xfrm>
          <a:prstGeom prst="rect">
            <a:avLst/>
          </a:prstGeom>
        </p:spPr>
        <p:txBody>
          <a:bodyPr wrap="square">
            <a:spAutoFit/>
          </a:bodyPr>
          <a:lstStyle/>
          <a:p>
            <a:pPr algn="l" rtl="0"/>
            <a:r>
              <a:rPr lang="es" sz="1400" b="0" i="0" u="none" baseline="0" dirty="0">
                <a:latin typeface="Arial"/>
                <a:ea typeface="+mj-ea"/>
                <a:cs typeface="Arial"/>
              </a:rPr>
              <a:t>Versión accesible, disponible en idioma inglés:</a:t>
            </a:r>
            <a:r>
              <a:rPr lang="es" sz="1400" dirty="0">
                <a:latin typeface="Arial"/>
                <a:ea typeface="+mj-ea"/>
                <a:cs typeface="Arial"/>
              </a:rPr>
              <a:t/>
            </a:r>
            <a:br>
              <a:rPr lang="es" sz="1400" dirty="0">
                <a:latin typeface="Arial"/>
                <a:ea typeface="+mj-ea"/>
                <a:cs typeface="Arial"/>
              </a:rPr>
            </a:br>
            <a:r>
              <a:rPr lang="es" sz="1400" b="0" i="0" u="none" baseline="0" dirty="0">
                <a:latin typeface="Arial"/>
                <a:ea typeface="+mj-ea"/>
                <a:cs typeface="Arial"/>
                <a:hlinkClick r:id="rId3"/>
              </a:rPr>
              <a:t>http://www.cdc.gov/zika/comm-resources/zika101slides.pptx</a:t>
            </a:r>
            <a:endParaRPr lang="es" dirty="0"/>
          </a:p>
        </p:txBody>
      </p:sp>
    </p:spTree>
    <p:extLst>
      <p:ext uri="{BB962C8B-B14F-4D97-AF65-F5344CB8AC3E}">
        <p14:creationId xmlns:p14="http://schemas.microsoft.com/office/powerpoint/2010/main" val="1455900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199" y="1311926"/>
            <a:ext cx="4957169" cy="3394472"/>
          </a:xfrm>
        </p:spPr>
        <p:txBody>
          <a:bodyPr>
            <a:noAutofit/>
          </a:bodyPr>
          <a:lstStyle/>
          <a:p>
            <a:pPr algn="l" rtl="0"/>
            <a:r>
              <a:rPr lang="es" b="0" i="0" u="none" baseline="0"/>
              <a:t>El zika se puede transmitir a través de</a:t>
            </a:r>
          </a:p>
          <a:p>
            <a:pPr lvl="1" algn="l" rtl="0"/>
            <a:r>
              <a:rPr lang="es" b="0" i="0" u="none" baseline="0"/>
              <a:t>Picaduras de mosquitos </a:t>
            </a:r>
          </a:p>
          <a:p>
            <a:pPr lvl="1" algn="l" rtl="0"/>
            <a:r>
              <a:rPr lang="es" b="0" i="0" u="none" baseline="0"/>
              <a:t>De una mujer embarazada al feto </a:t>
            </a:r>
          </a:p>
          <a:p>
            <a:pPr lvl="1" algn="l" rtl="0"/>
            <a:r>
              <a:rPr lang="es" b="0" i="0" u="none" baseline="0"/>
              <a:t>Relaciones sexuales con una persona infectada</a:t>
            </a:r>
          </a:p>
          <a:p>
            <a:pPr lvl="1" algn="l" rtl="0"/>
            <a:r>
              <a:rPr lang="es" b="0" i="0" u="none" baseline="0"/>
              <a:t>Exposición en laboratorio</a:t>
            </a:r>
          </a:p>
          <a:p>
            <a:pPr algn="l" rtl="0"/>
            <a:r>
              <a:rPr lang="es" b="0" i="0" u="none" baseline="0"/>
              <a:t>El virus del Zika se puede transmitir a través de transfusiones de sangre.</a:t>
            </a:r>
          </a:p>
          <a:p>
            <a:pPr algn="l" rtl="0"/>
            <a:r>
              <a:rPr lang="es" b="0" i="0" u="none" baseline="0"/>
              <a:t>No se han reportado casos de bebés que contrajeron el zika a través de la lactancia materna.</a:t>
            </a:r>
          </a:p>
          <a:p>
            <a:pPr marL="457200" lvl="1" indent="0" algn="l" rtl="0">
              <a:buNone/>
            </a:pPr>
            <a:endParaRPr lang="es" strike="sngStrike" dirty="0"/>
          </a:p>
          <a:p>
            <a:pPr marL="0" indent="0" algn="l" rtl="0">
              <a:buNone/>
            </a:pPr>
            <a:endParaRPr lang="es" sz="2000" dirty="0"/>
          </a:p>
        </p:txBody>
      </p:sp>
      <p:sp>
        <p:nvSpPr>
          <p:cNvPr id="3" name="Title 2"/>
          <p:cNvSpPr>
            <a:spLocks noGrp="1"/>
          </p:cNvSpPr>
          <p:nvPr>
            <p:ph type="title"/>
          </p:nvPr>
        </p:nvSpPr>
        <p:spPr/>
        <p:txBody>
          <a:bodyPr vert="horz" lIns="91440" tIns="45720" rIns="91440" bIns="45720" rtlCol="0" anchor="b" anchorCtr="0">
            <a:normAutofit/>
          </a:bodyPr>
          <a:lstStyle/>
          <a:p>
            <a:pPr algn="l" rtl="0">
              <a:lnSpc>
                <a:spcPts val="3000"/>
              </a:lnSpc>
            </a:pPr>
            <a:r>
              <a:rPr lang="es" sz="2800" b="1" i="0" u="none" baseline="0">
                <a:solidFill>
                  <a:srgbClr val="005DAA"/>
                </a:solidFill>
                <a:latin typeface="Calibri" pitchFamily="34" charset="0"/>
              </a:rPr>
              <a:t>¿Cómo se transmite el zika?</a:t>
            </a:r>
          </a:p>
        </p:txBody>
      </p:sp>
      <p:sp>
        <p:nvSpPr>
          <p:cNvPr id="7" name="Oval 6" title="Mosquito"/>
          <p:cNvSpPr/>
          <p:nvPr/>
        </p:nvSpPr>
        <p:spPr>
          <a:xfrm>
            <a:off x="5728185" y="495070"/>
            <a:ext cx="1582906" cy="1582906"/>
          </a:xfrm>
          <a:prstGeom prst="ellipse">
            <a:avLst/>
          </a:prstGeom>
          <a:solidFill>
            <a:srgbClr val="E0F3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s" sz="1050" dirty="0"/>
          </a:p>
        </p:txBody>
      </p:sp>
      <p:pic>
        <p:nvPicPr>
          <p:cNvPr id="6" name="Picture 5" descr="Mosquito" title="Mosquit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5687" y="728798"/>
            <a:ext cx="1325832" cy="1061660"/>
          </a:xfrm>
          <a:prstGeom prst="rect">
            <a:avLst/>
          </a:prstGeom>
        </p:spPr>
      </p:pic>
      <p:sp>
        <p:nvSpPr>
          <p:cNvPr id="8" name="Rectangle 7" descr="black border"/>
          <p:cNvSpPr/>
          <p:nvPr/>
        </p:nvSpPr>
        <p:spPr>
          <a:xfrm>
            <a:off x="0" y="5013832"/>
            <a:ext cx="9144000" cy="12966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s" dirty="0"/>
          </a:p>
        </p:txBody>
      </p:sp>
      <p:pic>
        <p:nvPicPr>
          <p:cNvPr id="9" name="Picture 8" descr="Pregnant woman" title="Pregnant woma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6975" y="502327"/>
            <a:ext cx="1864680" cy="4511505"/>
          </a:xfrm>
          <a:prstGeom prst="rect">
            <a:avLst/>
          </a:prstGeom>
        </p:spPr>
      </p:pic>
    </p:spTree>
    <p:extLst>
      <p:ext uri="{BB962C8B-B14F-4D97-AF65-F5344CB8AC3E}">
        <p14:creationId xmlns:p14="http://schemas.microsoft.com/office/powerpoint/2010/main" val="105509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numCol="1" spcCol="274320">
            <a:noAutofit/>
          </a:bodyPr>
          <a:lstStyle/>
          <a:p>
            <a:pPr algn="l" rtl="0"/>
            <a:r>
              <a:rPr lang="es" sz="2000" b="0" i="0" u="none" baseline="0"/>
              <a:t>Muchas personas con zika no presentan síntomas o solo tienen síntomas leves. </a:t>
            </a:r>
          </a:p>
          <a:p>
            <a:pPr algn="l" rtl="0"/>
            <a:r>
              <a:rPr lang="es" sz="2000" b="0" i="0" u="none" baseline="0"/>
              <a:t>Los síntomas persisten durante varios días a una semana. </a:t>
            </a:r>
          </a:p>
          <a:p>
            <a:pPr algn="l" rtl="0"/>
            <a:r>
              <a:rPr lang="es" sz="2000" b="0" i="0" u="none" baseline="0"/>
              <a:t>Por lo general el cuadro no es lo suficientemente grave como para ir al hospital.</a:t>
            </a:r>
          </a:p>
          <a:p>
            <a:pPr algn="l" rtl="0"/>
            <a:r>
              <a:rPr lang="es" sz="2000" b="0" i="0" u="none" baseline="0"/>
              <a:t>Son muy poco frecuentes los casos de muerte por zika.</a:t>
            </a:r>
          </a:p>
          <a:p>
            <a:endParaRPr lang="es" sz="2000" dirty="0">
              <a:latin typeface="Arial" panose="020B0604020202020204" pitchFamily="34" charset="0"/>
              <a:cs typeface="Arial" panose="020B0604020202020204" pitchFamily="34" charset="0"/>
            </a:endParaRPr>
          </a:p>
        </p:txBody>
      </p:sp>
      <p:sp>
        <p:nvSpPr>
          <p:cNvPr id="3" name="Title 2"/>
          <p:cNvSpPr>
            <a:spLocks noGrp="1"/>
          </p:cNvSpPr>
          <p:nvPr>
            <p:ph type="title"/>
          </p:nvPr>
        </p:nvSpPr>
        <p:spPr/>
        <p:txBody>
          <a:bodyPr>
            <a:noAutofit/>
          </a:bodyPr>
          <a:lstStyle/>
          <a:p>
            <a:pPr algn="l" rtl="0"/>
            <a:r>
              <a:rPr lang="es" sz="2800" b="1" i="0" u="none" baseline="0">
                <a:solidFill>
                  <a:srgbClr val="005DAA"/>
                </a:solidFill>
                <a:latin typeface="Calibri" pitchFamily="34" charset="0"/>
              </a:rPr>
              <a:t>¿De qué modo afecta el zika a las personas?</a:t>
            </a:r>
          </a:p>
        </p:txBody>
      </p:sp>
      <p:pic>
        <p:nvPicPr>
          <p:cNvPr id="5" name="Picture 4" title="Mosquit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3212" y="1283741"/>
            <a:ext cx="3293212" cy="2544755"/>
          </a:xfrm>
          <a:prstGeom prst="rect">
            <a:avLst/>
          </a:prstGeom>
        </p:spPr>
      </p:pic>
    </p:spTree>
    <p:extLst>
      <p:ext uri="{BB962C8B-B14F-4D97-AF65-F5344CB8AC3E}">
        <p14:creationId xmlns:p14="http://schemas.microsoft.com/office/powerpoint/2010/main" val="3708194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199" y="1283741"/>
            <a:ext cx="4592973" cy="3394472"/>
          </a:xfrm>
        </p:spPr>
        <p:txBody>
          <a:bodyPr/>
          <a:lstStyle/>
          <a:p>
            <a:pPr algn="l" rtl="0"/>
            <a:r>
              <a:rPr lang="es" b="0" i="0" u="none" baseline="0" dirty="0"/>
              <a:t>Cuando aparecen síntomas, los más comunes</a:t>
            </a:r>
            <a:r>
              <a:rPr lang="cs-CZ" b="0" i="0" u="none" baseline="0" dirty="0"/>
              <a:t> </a:t>
            </a:r>
            <a:r>
              <a:rPr lang="es" b="0" i="0" u="none" baseline="0" dirty="0"/>
              <a:t>son:</a:t>
            </a:r>
          </a:p>
          <a:p>
            <a:pPr lvl="1" algn="l" rtl="0"/>
            <a:r>
              <a:rPr lang="es" b="0" i="0" u="none" baseline="0" dirty="0"/>
              <a:t>Fiebre</a:t>
            </a:r>
          </a:p>
          <a:p>
            <a:pPr lvl="1" algn="l" rtl="0"/>
            <a:r>
              <a:rPr lang="es" b="0" i="0" u="none" baseline="0" dirty="0"/>
              <a:t>Sarpullido</a:t>
            </a:r>
          </a:p>
          <a:p>
            <a:pPr lvl="1" algn="l" rtl="0"/>
            <a:r>
              <a:rPr lang="es" b="0" i="0" u="none" baseline="0" dirty="0"/>
              <a:t>Dolor de cabeza</a:t>
            </a:r>
          </a:p>
          <a:p>
            <a:pPr lvl="1" algn="l" rtl="0"/>
            <a:r>
              <a:rPr lang="es" b="0" i="0" u="none" baseline="0" dirty="0"/>
              <a:t>Dolor en las articulaciones</a:t>
            </a:r>
          </a:p>
          <a:p>
            <a:pPr lvl="1" algn="l" rtl="0"/>
            <a:r>
              <a:rPr lang="es" b="0" i="0" u="none" baseline="0" dirty="0"/>
              <a:t>Conjuntivitis (ojos enrojecidos)</a:t>
            </a:r>
          </a:p>
          <a:p>
            <a:pPr lvl="1" algn="l" rtl="0"/>
            <a:r>
              <a:rPr lang="es" b="0" i="0" u="none" baseline="0" dirty="0"/>
              <a:t>Dolor muscular</a:t>
            </a:r>
          </a:p>
          <a:p>
            <a:pPr lvl="1" algn="l" rtl="0"/>
            <a:endParaRPr lang="es" dirty="0"/>
          </a:p>
        </p:txBody>
      </p:sp>
      <p:sp>
        <p:nvSpPr>
          <p:cNvPr id="3" name="Title 2"/>
          <p:cNvSpPr>
            <a:spLocks noGrp="1"/>
          </p:cNvSpPr>
          <p:nvPr>
            <p:ph type="title"/>
          </p:nvPr>
        </p:nvSpPr>
        <p:spPr>
          <a:xfrm>
            <a:off x="143382" y="432927"/>
            <a:ext cx="5270986" cy="921836"/>
          </a:xfrm>
        </p:spPr>
        <p:txBody>
          <a:bodyPr>
            <a:normAutofit/>
          </a:bodyPr>
          <a:lstStyle/>
          <a:p>
            <a:pPr algn="l" rtl="0"/>
            <a:r>
              <a:rPr lang="es" sz="2800" b="1" i="0" u="none" baseline="0">
                <a:solidFill>
                  <a:srgbClr val="005DAA"/>
                </a:solidFill>
                <a:latin typeface="Calibri" pitchFamily="34" charset="0"/>
              </a:rPr>
              <a:t>¿Cuáles son los síntomas?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3062" y="432927"/>
            <a:ext cx="4245286" cy="4245286"/>
          </a:xfrm>
          <a:prstGeom prst="rect">
            <a:avLst/>
          </a:prstGeom>
        </p:spPr>
      </p:pic>
    </p:spTree>
    <p:extLst>
      <p:ext uri="{BB962C8B-B14F-4D97-AF65-F5344CB8AC3E}">
        <p14:creationId xmlns:p14="http://schemas.microsoft.com/office/powerpoint/2010/main" val="1813512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rtl="0"/>
            <a:r>
              <a:rPr lang="es" b="1" i="0" u="none" baseline="0"/>
              <a:t>El zika y el embarazo</a:t>
            </a:r>
          </a:p>
        </p:txBody>
      </p:sp>
      <p:sp>
        <p:nvSpPr>
          <p:cNvPr id="5" name="Text Placeholder 4"/>
          <p:cNvSpPr>
            <a:spLocks noGrp="1"/>
          </p:cNvSpPr>
          <p:nvPr>
            <p:ph type="body" idx="1"/>
          </p:nvPr>
        </p:nvSpPr>
        <p:spPr/>
        <p:txBody>
          <a:bodyPr/>
          <a:lstStyle/>
          <a:p>
            <a:endParaRPr lang="es"/>
          </a:p>
        </p:txBody>
      </p:sp>
    </p:spTree>
    <p:extLst>
      <p:ext uri="{BB962C8B-B14F-4D97-AF65-F5344CB8AC3E}">
        <p14:creationId xmlns:p14="http://schemas.microsoft.com/office/powerpoint/2010/main" val="1132470289"/>
      </p:ext>
    </p:extLst>
  </p:cSld>
  <p:clrMapOvr>
    <a:masterClrMapping/>
  </p:clrMapOvr>
</p:sld>
</file>

<file path=ppt/theme/theme1.xml><?xml version="1.0" encoding="utf-8"?>
<a:theme xmlns:a="http://schemas.openxmlformats.org/drawingml/2006/main" name="Office Theme">
  <a:themeElements>
    <a:clrScheme name="Custom 2">
      <a:dk1>
        <a:srgbClr val="2C343E"/>
      </a:dk1>
      <a:lt1>
        <a:srgbClr val="228E92"/>
      </a:lt1>
      <a:dk2>
        <a:srgbClr val="FFFFFF"/>
      </a:dk2>
      <a:lt2>
        <a:srgbClr val="FFFFFF"/>
      </a:lt2>
      <a:accent1>
        <a:srgbClr val="F15856"/>
      </a:accent1>
      <a:accent2>
        <a:srgbClr val="F16122"/>
      </a:accent2>
      <a:accent3>
        <a:srgbClr val="57A286"/>
      </a:accent3>
      <a:accent4>
        <a:srgbClr val="31A1B3"/>
      </a:accent4>
      <a:accent5>
        <a:srgbClr val="605654"/>
      </a:accent5>
      <a:accent6>
        <a:srgbClr val="8C8C8C"/>
      </a:accent6>
      <a:hlink>
        <a:srgbClr val="31A1B3"/>
      </a:hlink>
      <a:folHlink>
        <a:srgbClr val="3077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3591</TotalTime>
  <Words>7598</Words>
  <Application>Microsoft Office PowerPoint</Application>
  <PresentationFormat>On-screen Show (16:9)</PresentationFormat>
  <Paragraphs>478</Paragraphs>
  <Slides>54</Slides>
  <Notes>54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Calibri</vt:lpstr>
      <vt:lpstr>Lucida Grande</vt:lpstr>
      <vt:lpstr>Times New Roman</vt:lpstr>
      <vt:lpstr>Wingdings</vt:lpstr>
      <vt:lpstr>Office Theme</vt:lpstr>
      <vt:lpstr>ZIKA 101</vt:lpstr>
      <vt:lpstr>Introducción</vt:lpstr>
      <vt:lpstr>¿Qué es el zika?</vt:lpstr>
      <vt:lpstr>¿Dónde se ha detectado el zika?</vt:lpstr>
      <vt:lpstr>Transmisión y síntomas</vt:lpstr>
      <vt:lpstr>¿Cómo se transmite el zika?</vt:lpstr>
      <vt:lpstr>¿De qué modo afecta el zika a las personas?</vt:lpstr>
      <vt:lpstr>¿Cuáles son los síntomas?</vt:lpstr>
      <vt:lpstr>El zika y el embarazo</vt:lpstr>
      <vt:lpstr>¿De qué manera afecta el zika los embarazos?</vt:lpstr>
      <vt:lpstr>¿De qué manera afecta el zika los embarazos?</vt:lpstr>
      <vt:lpstr>¿De qué manera afecta el zika los embarazos?</vt:lpstr>
      <vt:lpstr>Evaluar a las mujeres embarazadas para detectar una posible exposición al zika</vt:lpstr>
      <vt:lpstr>Síndrome de Guillain-Barré</vt:lpstr>
      <vt:lpstr>¿Provoca el zika el síndrome de Guillain-Barré (SGB)?</vt:lpstr>
      <vt:lpstr>pruebas</vt:lpstr>
      <vt:lpstr>¿Cómo se diagnostica el zika?</vt:lpstr>
      <vt:lpstr>¿Quiénes se deben realizar las pruebas de detección del zika?</vt:lpstr>
      <vt:lpstr>¿Quiénes se deben realizar las pruebas de detección del zika?</vt:lpstr>
      <vt:lpstr>Pruebas para diagnosticar zika en bebés</vt:lpstr>
      <vt:lpstr>Qué hacer en caso de infectarse</vt:lpstr>
      <vt:lpstr>¿Cuál es el tratamiento para el zika?</vt:lpstr>
      <vt:lpstr>Qué hacer si uno tiene zika</vt:lpstr>
      <vt:lpstr>Vigilancia</vt:lpstr>
      <vt:lpstr>Reportar el zika en los Estados Unidos</vt:lpstr>
      <vt:lpstr>Registros de casos de zika en el embarazo </vt:lpstr>
      <vt:lpstr>Registro de Casos de Zika en el Embarazo en los EE. UU.</vt:lpstr>
      <vt:lpstr>prevención</vt:lpstr>
      <vt:lpstr>El virus del Zika se transmite principalmente a través de la picadura de un mosquito Aedes aegypti o Ae. albopictus infectado. Tome medidas para que usted y su familia se protejan del zika.</vt:lpstr>
      <vt:lpstr>Controle los mosquitos en el exterior</vt:lpstr>
      <vt:lpstr>Controle los mosquitos en el interior</vt:lpstr>
      <vt:lpstr>Use repelente de insectos</vt:lpstr>
      <vt:lpstr>Cree una barrera entre los mosquitos y usted</vt:lpstr>
      <vt:lpstr>Proteja a su familia</vt:lpstr>
      <vt:lpstr>Proteja a su familia</vt:lpstr>
      <vt:lpstr>prevención</vt:lpstr>
      <vt:lpstr>Acerca de la transmisión sexual</vt:lpstr>
      <vt:lpstr>Proteja a su pareja</vt:lpstr>
      <vt:lpstr>Proteja a su pareja</vt:lpstr>
      <vt:lpstr>Durante el embarazo</vt:lpstr>
      <vt:lpstr>Si está pensando en tener un bebé</vt:lpstr>
      <vt:lpstr>Si está pensando en tener un bebé</vt:lpstr>
      <vt:lpstr>Si está pensando en tener un bebé</vt:lpstr>
      <vt:lpstr>prevención</vt:lpstr>
      <vt:lpstr>Directrices sobre viajes para mujeres embarazadas</vt:lpstr>
      <vt:lpstr>Protéjase mientras viaja</vt:lpstr>
      <vt:lpstr>Protéjase mientras viaja</vt:lpstr>
      <vt:lpstr>Protéjase y proteja a los demás después de un viaje</vt:lpstr>
      <vt:lpstr>Infórmese antes de viajar</vt:lpstr>
      <vt:lpstr>Qué están haciendo los CDC</vt:lpstr>
      <vt:lpstr>¿Qué están haciendo los CDC?</vt:lpstr>
      <vt:lpstr>Los CDC están trabajando junto a sus socios para</vt:lpstr>
      <vt:lpstr>El zika en los Estados Unidos</vt:lpstr>
      <vt:lpstr>Para obtener más información, contacte a los CDC en 1-800-CDC-INFO (232-4636) TTY:  1-888-232-6348    www.cdc.gov   Los resultados y conclusiones de este informe pertenecen a los autores y no representan necesariamente la posición oficial de los Centros para el Control y la Prevención de Enfermedades.</vt:lpstr>
    </vt:vector>
  </TitlesOfParts>
  <Company>CDC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CDC CDC</dc:creator>
  <cp:lastModifiedBy>Jordan, Ann K. (CDC/OD/OADC) (CTR)</cp:lastModifiedBy>
  <cp:revision>413</cp:revision>
  <cp:lastPrinted>2016-08-26T19:50:25Z</cp:lastPrinted>
  <dcterms:created xsi:type="dcterms:W3CDTF">2016-08-25T17:23:23Z</dcterms:created>
  <dcterms:modified xsi:type="dcterms:W3CDTF">2018-05-22T12:17:34Z</dcterms:modified>
</cp:coreProperties>
</file>