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815" r:id="rId2"/>
  </p:sldMasterIdLst>
  <p:notesMasterIdLst>
    <p:notesMasterId r:id="rId31"/>
  </p:notesMasterIdLst>
  <p:handoutMasterIdLst>
    <p:handoutMasterId r:id="rId32"/>
  </p:handoutMasterIdLst>
  <p:sldIdLst>
    <p:sldId id="322" r:id="rId3"/>
    <p:sldId id="425" r:id="rId4"/>
    <p:sldId id="434" r:id="rId5"/>
    <p:sldId id="410" r:id="rId6"/>
    <p:sldId id="408" r:id="rId7"/>
    <p:sldId id="407" r:id="rId8"/>
    <p:sldId id="409" r:id="rId9"/>
    <p:sldId id="420" r:id="rId10"/>
    <p:sldId id="424" r:id="rId11"/>
    <p:sldId id="411" r:id="rId12"/>
    <p:sldId id="414" r:id="rId13"/>
    <p:sldId id="412" r:id="rId14"/>
    <p:sldId id="433" r:id="rId15"/>
    <p:sldId id="427" r:id="rId16"/>
    <p:sldId id="404" r:id="rId17"/>
    <p:sldId id="432" r:id="rId18"/>
    <p:sldId id="430" r:id="rId19"/>
    <p:sldId id="428" r:id="rId20"/>
    <p:sldId id="431" r:id="rId21"/>
    <p:sldId id="426" r:id="rId22"/>
    <p:sldId id="435" r:id="rId23"/>
    <p:sldId id="419" r:id="rId24"/>
    <p:sldId id="423" r:id="rId25"/>
    <p:sldId id="417" r:id="rId26"/>
    <p:sldId id="415" r:id="rId27"/>
    <p:sldId id="422" r:id="rId28"/>
    <p:sldId id="421" r:id="rId29"/>
    <p:sldId id="326"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963A47"/>
    <a:srgbClr val="1FC3C3"/>
    <a:srgbClr val="FF8F1C"/>
    <a:srgbClr val="922E5B"/>
    <a:srgbClr val="B3321D"/>
    <a:srgbClr val="7BA0FF"/>
    <a:srgbClr val="840B55"/>
    <a:srgbClr val="A47D00"/>
    <a:srgbClr val="949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88139" autoAdjust="0"/>
  </p:normalViewPr>
  <p:slideViewPr>
    <p:cSldViewPr snapToGrid="0">
      <p:cViewPr varScale="1">
        <p:scale>
          <a:sx n="152" d="100"/>
          <a:sy n="152" d="100"/>
        </p:scale>
        <p:origin x="366" y="132"/>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3/18/2019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3/18/2019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3/18/2019</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3/18/2019</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3/18/2019</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3/18/2019</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3/18/2019</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3/18/2019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3/18/2019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3/18/2019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3/18/2019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3/18/2019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3/18/2019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3/18/2019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3/18/2019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3/18/2019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3/18/2019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3/18/2019</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3/18/2019</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3/18/2019</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3/18/2019</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3/18/2019</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3/18/2019</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3/18/2019</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Keep Challenging w/ animation">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dirty="0">
              <a:solidFill>
                <a:prstClr val="white"/>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27"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22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pPr defTabSz="457200"/>
            <a:endParaRPr lang="en-US" sz="1800" dirty="0">
              <a:solidFill>
                <a:srgbClr val="141414"/>
              </a:solidFill>
            </a:endParaRPr>
          </a:p>
        </p:txBody>
      </p:sp>
      <p:cxnSp>
        <p:nvCxnSpPr>
          <p:cNvPr id="14" name="Straight Connector 13"/>
          <p:cNvCxnSpPr/>
          <p:nvPr userDrawn="1"/>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1147166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98835"/>
            <a:ext cx="8229600" cy="651272"/>
          </a:xfrm>
          <a:prstGeom prst="rect">
            <a:avLst/>
          </a:prstGeom>
        </p:spPr>
        <p:txBody>
          <a:bodyPr lIns="124889" tIns="62444" rIns="124889" bIns="62444"/>
          <a:lstStyle/>
          <a:p>
            <a:r>
              <a:rPr lang="en-US" smtClean="0"/>
              <a:t>Click to edit Master title style</a:t>
            </a:r>
            <a:endParaRPr lang="en-US"/>
          </a:p>
        </p:txBody>
      </p:sp>
      <p:sp>
        <p:nvSpPr>
          <p:cNvPr id="3" name="Date Placeholder 2"/>
          <p:cNvSpPr>
            <a:spLocks noGrp="1"/>
          </p:cNvSpPr>
          <p:nvPr>
            <p:ph type="dt" sz="half" idx="10"/>
          </p:nvPr>
        </p:nvSpPr>
        <p:spPr>
          <a:xfrm>
            <a:off x="457200" y="4767267"/>
            <a:ext cx="2133600" cy="273844"/>
          </a:xfrm>
          <a:prstGeom prst="rect">
            <a:avLst/>
          </a:prstGeom>
        </p:spPr>
        <p:txBody>
          <a:bodyPr lIns="124889" tIns="62444" rIns="124889" bIns="62444"/>
          <a:lstStyle/>
          <a:p>
            <a:endParaRPr lang="en-US" dirty="0">
              <a:solidFill>
                <a:prstClr val="black">
                  <a:tint val="75000"/>
                </a:prstClr>
              </a:solidFill>
            </a:endParaRPr>
          </a:p>
        </p:txBody>
      </p:sp>
      <p:sp>
        <p:nvSpPr>
          <p:cNvPr id="4" name="Footer Placeholder 3"/>
          <p:cNvSpPr>
            <a:spLocks noGrp="1"/>
          </p:cNvSpPr>
          <p:nvPr>
            <p:ph type="ftr" sz="quarter" idx="11"/>
          </p:nvPr>
        </p:nvSpPr>
        <p:spPr>
          <a:xfrm>
            <a:off x="3124200" y="4767267"/>
            <a:ext cx="2895600" cy="273844"/>
          </a:xfrm>
          <a:prstGeom prst="rect">
            <a:avLst/>
          </a:prstGeom>
        </p:spPr>
        <p:txBody>
          <a:bodyPr lIns="124889" tIns="62444" rIns="124889" bIns="62444"/>
          <a:lstStyle/>
          <a:p>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4767267"/>
            <a:ext cx="2133600" cy="273844"/>
          </a:xfrm>
          <a:prstGeom prst="rect">
            <a:avLst/>
          </a:prstGeom>
        </p:spPr>
        <p:txBody>
          <a:bodyPr lIns="124889" tIns="62444" rIns="124889" bIns="62444"/>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39180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385763"/>
            <a:ext cx="9144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6790" y="791565"/>
            <a:ext cx="8631936" cy="4114800"/>
          </a:xfrm>
          <a:prstGeom prst="rect">
            <a:avLst/>
          </a:prstGeom>
        </p:spPr>
        <p:txBody>
          <a:bodyPr lIns="82003" tIns="45683" rIns="82003" bIns="45683"/>
          <a:lstStyle>
            <a:lvl1pPr marL="0" indent="0">
              <a:spcBef>
                <a:spcPts val="0"/>
              </a:spcBef>
              <a:spcAft>
                <a:spcPts val="673"/>
              </a:spcAft>
              <a:buNone/>
              <a:defRPr sz="1200">
                <a:solidFill>
                  <a:schemeClr val="tx1"/>
                </a:solidFill>
                <a:latin typeface="Arial" pitchFamily="34" charset="0"/>
                <a:cs typeface="Arial" pitchFamily="34" charset="0"/>
              </a:defRPr>
            </a:lvl1pPr>
            <a:lvl2pPr marL="230708" indent="-153806">
              <a:spcBef>
                <a:spcPts val="0"/>
              </a:spcBef>
              <a:spcAft>
                <a:spcPts val="673"/>
              </a:spcAft>
              <a:defRPr sz="1050">
                <a:solidFill>
                  <a:schemeClr val="tx1"/>
                </a:solidFill>
                <a:latin typeface="Arial" pitchFamily="34" charset="0"/>
                <a:cs typeface="Arial" pitchFamily="34" charset="0"/>
              </a:defRPr>
            </a:lvl2pPr>
            <a:lvl3pPr marL="384513" indent="-153806">
              <a:spcBef>
                <a:spcPts val="0"/>
              </a:spcBef>
              <a:spcAft>
                <a:spcPts val="673"/>
              </a:spcAft>
              <a:buClr>
                <a:schemeClr val="tx1"/>
              </a:buClr>
              <a:buFont typeface="Arial" pitchFamily="34" charset="0"/>
              <a:buChar char="–"/>
              <a:defRPr sz="975">
                <a:solidFill>
                  <a:schemeClr val="tx1"/>
                </a:solidFill>
                <a:latin typeface="Arial" pitchFamily="34" charset="0"/>
                <a:cs typeface="Arial" pitchFamily="34" charset="0"/>
              </a:defRPr>
            </a:lvl3pPr>
            <a:lvl4pPr marL="538319" indent="-153806">
              <a:spcBef>
                <a:spcPts val="0"/>
              </a:spcBef>
              <a:spcAft>
                <a:spcPts val="673"/>
              </a:spcAft>
              <a:buClr>
                <a:schemeClr val="tx1"/>
              </a:buClr>
              <a:buFont typeface="Arial" pitchFamily="34" charset="0"/>
              <a:buChar char="–"/>
              <a:defRPr sz="825">
                <a:solidFill>
                  <a:schemeClr val="tx1"/>
                </a:solidFill>
                <a:latin typeface="Arial" pitchFamily="34" charset="0"/>
                <a:cs typeface="Arial" pitchFamily="34" charset="0"/>
              </a:defRPr>
            </a:lvl4pPr>
            <a:lvl5pPr marL="698287" indent="-170837">
              <a:spcBef>
                <a:spcPts val="0"/>
              </a:spcBef>
              <a:spcAft>
                <a:spcPts val="673"/>
              </a:spcAft>
              <a:buClr>
                <a:schemeClr val="tx1"/>
              </a:buClr>
              <a:buFont typeface="Arial" pitchFamily="34" charset="0"/>
              <a:buChar char="–"/>
              <a:defRPr sz="975">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itle Placeholder 17"/>
          <p:cNvSpPr>
            <a:spLocks noGrp="1"/>
          </p:cNvSpPr>
          <p:nvPr>
            <p:ph type="title"/>
          </p:nvPr>
        </p:nvSpPr>
        <p:spPr>
          <a:xfrm>
            <a:off x="246791" y="380983"/>
            <a:ext cx="8624455" cy="349833"/>
          </a:xfrm>
          <a:prstGeom prst="rect">
            <a:avLst/>
          </a:prstGeom>
        </p:spPr>
        <p:txBody>
          <a:bodyPr rtlCol="0">
            <a:normAutofit/>
          </a:bodyPr>
          <a:lstStyle/>
          <a:p>
            <a:r>
              <a:rPr lang="en-US" dirty="0"/>
              <a:t>Click to edit Master title style</a:t>
            </a:r>
          </a:p>
        </p:txBody>
      </p:sp>
      <p:sp>
        <p:nvSpPr>
          <p:cNvPr id="8" name="TextBox 7"/>
          <p:cNvSpPr txBox="1"/>
          <p:nvPr userDrawn="1"/>
        </p:nvSpPr>
        <p:spPr>
          <a:xfrm>
            <a:off x="8894465" y="5020822"/>
            <a:ext cx="182880" cy="92333"/>
          </a:xfrm>
          <a:prstGeom prst="rect">
            <a:avLst/>
          </a:prstGeom>
          <a:noFill/>
        </p:spPr>
        <p:txBody>
          <a:bodyPr wrap="square" lIns="0" tIns="0" rIns="0" bIns="0" rtlCol="0" anchor="ctr">
            <a:spAutoFit/>
          </a:bodyPr>
          <a:lstStyle/>
          <a:p>
            <a:pPr marL="171450" indent="-171450" algn="r" defTabSz="684610" fontAlgn="base">
              <a:spcBef>
                <a:spcPct val="0"/>
              </a:spcBef>
              <a:spcAft>
                <a:spcPct val="0"/>
              </a:spcAft>
              <a:buClr>
                <a:srgbClr val="002663"/>
              </a:buClr>
              <a:buFont typeface="Arial" pitchFamily="34" charset="0"/>
              <a:buNone/>
            </a:pPr>
            <a:fld id="{4598EC03-F983-4C77-BCE4-E772613DC1C5}" type="slidenum">
              <a:rPr lang="en-US" sz="600">
                <a:solidFill>
                  <a:srgbClr val="002663"/>
                </a:solidFill>
                <a:ea typeface="ＭＳ Ｐゴシック" pitchFamily="-65" charset="-128"/>
              </a:rPr>
              <a:pPr marL="171450" indent="-171450" algn="r" defTabSz="684610" fontAlgn="base">
                <a:spcBef>
                  <a:spcPct val="0"/>
                </a:spcBef>
                <a:spcAft>
                  <a:spcPct val="0"/>
                </a:spcAft>
                <a:buClr>
                  <a:srgbClr val="002663"/>
                </a:buClr>
                <a:buFont typeface="Arial" pitchFamily="34" charset="0"/>
                <a:buNone/>
              </a:pPr>
              <a:t>‹#›</a:t>
            </a:fld>
            <a:endParaRPr lang="en-US" sz="600" dirty="0">
              <a:solidFill>
                <a:srgbClr val="002663"/>
              </a:solidFill>
              <a:ea typeface="ＭＳ Ｐゴシック" pitchFamily="-65" charset="-128"/>
            </a:endParaRPr>
          </a:p>
        </p:txBody>
      </p:sp>
      <p:pic>
        <p:nvPicPr>
          <p:cNvPr id="7" name="Picture 6"/>
          <p:cNvPicPr>
            <a:picLocks noChangeAspect="1"/>
          </p:cNvPicPr>
          <p:nvPr userDrawn="1"/>
        </p:nvPicPr>
        <p:blipFill>
          <a:blip r:embed="rId2"/>
          <a:stretch>
            <a:fillRect/>
          </a:stretch>
        </p:blipFill>
        <p:spPr>
          <a:xfrm>
            <a:off x="6934200" y="1"/>
            <a:ext cx="2160102" cy="358286"/>
          </a:xfrm>
          <a:prstGeom prst="rect">
            <a:avLst/>
          </a:prstGeom>
        </p:spPr>
      </p:pic>
    </p:spTree>
    <p:extLst>
      <p:ext uri="{BB962C8B-B14F-4D97-AF65-F5344CB8AC3E}">
        <p14:creationId xmlns:p14="http://schemas.microsoft.com/office/powerpoint/2010/main" val="14040527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386262"/>
            <a:ext cx="91440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56032" y="457200"/>
            <a:ext cx="8631936" cy="4114800"/>
          </a:xfrm>
          <a:prstGeom prst="rect">
            <a:avLst/>
          </a:prstGeom>
        </p:spPr>
        <p:txBody>
          <a:bodyPr lIns="82003" tIns="45683" rIns="82003" bIns="45683"/>
          <a:lstStyle>
            <a:lvl1pPr marL="0" indent="0">
              <a:spcBef>
                <a:spcPts val="0"/>
              </a:spcBef>
              <a:spcAft>
                <a:spcPts val="673"/>
              </a:spcAft>
              <a:buNone/>
              <a:defRPr sz="1200">
                <a:solidFill>
                  <a:schemeClr val="tx1"/>
                </a:solidFill>
                <a:latin typeface="Arial" pitchFamily="34" charset="0"/>
                <a:cs typeface="Arial" pitchFamily="34" charset="0"/>
              </a:defRPr>
            </a:lvl1pPr>
            <a:lvl2pPr marL="230708" indent="-153806">
              <a:spcBef>
                <a:spcPts val="0"/>
              </a:spcBef>
              <a:spcAft>
                <a:spcPts val="673"/>
              </a:spcAft>
              <a:defRPr sz="1050">
                <a:solidFill>
                  <a:schemeClr val="tx1"/>
                </a:solidFill>
                <a:latin typeface="Arial" pitchFamily="34" charset="0"/>
                <a:cs typeface="Arial" pitchFamily="34" charset="0"/>
              </a:defRPr>
            </a:lvl2pPr>
            <a:lvl3pPr marL="384513" indent="-153806">
              <a:spcBef>
                <a:spcPts val="0"/>
              </a:spcBef>
              <a:spcAft>
                <a:spcPts val="673"/>
              </a:spcAft>
              <a:buClr>
                <a:schemeClr val="tx1"/>
              </a:buClr>
              <a:buFont typeface="Arial" pitchFamily="34" charset="0"/>
              <a:buChar char="–"/>
              <a:defRPr sz="975">
                <a:solidFill>
                  <a:schemeClr val="tx1"/>
                </a:solidFill>
                <a:latin typeface="Arial" pitchFamily="34" charset="0"/>
                <a:cs typeface="Arial" pitchFamily="34" charset="0"/>
              </a:defRPr>
            </a:lvl3pPr>
            <a:lvl4pPr marL="538319" indent="-153806">
              <a:spcBef>
                <a:spcPts val="0"/>
              </a:spcBef>
              <a:spcAft>
                <a:spcPts val="673"/>
              </a:spcAft>
              <a:buClr>
                <a:schemeClr val="tx1"/>
              </a:buClr>
              <a:buFont typeface="Arial" pitchFamily="34" charset="0"/>
              <a:buChar char="–"/>
              <a:defRPr sz="825">
                <a:solidFill>
                  <a:schemeClr val="tx1"/>
                </a:solidFill>
                <a:latin typeface="Arial" pitchFamily="34" charset="0"/>
                <a:cs typeface="Arial" pitchFamily="34" charset="0"/>
              </a:defRPr>
            </a:lvl4pPr>
            <a:lvl5pPr marL="698287" indent="-170837">
              <a:spcBef>
                <a:spcPts val="0"/>
              </a:spcBef>
              <a:spcAft>
                <a:spcPts val="673"/>
              </a:spcAft>
              <a:buClr>
                <a:schemeClr val="tx1"/>
              </a:buClr>
              <a:buFont typeface="Arial" pitchFamily="34" charset="0"/>
              <a:buChar char="–"/>
              <a:defRPr sz="975">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0"/>
          </p:nvPr>
        </p:nvSpPr>
        <p:spPr/>
        <p:txBody>
          <a:bodyPr/>
          <a:lstStyle>
            <a:lvl1pPr>
              <a:defRPr/>
            </a:lvl1pPr>
          </a:lstStyle>
          <a:p>
            <a:fld id="{B1A5EEEE-CAD6-954D-AA2C-1CDCD908E583}" type="slidenum">
              <a:rPr lang="en-US"/>
              <a:pPr/>
              <a:t>‹#›</a:t>
            </a:fld>
            <a:endParaRPr lang="en-US" dirty="0"/>
          </a:p>
        </p:txBody>
      </p:sp>
      <p:pic>
        <p:nvPicPr>
          <p:cNvPr id="7" name="Picture 6"/>
          <p:cNvPicPr>
            <a:picLocks noChangeAspect="1"/>
          </p:cNvPicPr>
          <p:nvPr userDrawn="1"/>
        </p:nvPicPr>
        <p:blipFill>
          <a:blip r:embed="rId2"/>
          <a:stretch>
            <a:fillRect/>
          </a:stretch>
        </p:blipFill>
        <p:spPr>
          <a:xfrm>
            <a:off x="7506529" y="1"/>
            <a:ext cx="1620077" cy="358286"/>
          </a:xfrm>
          <a:prstGeom prst="rect">
            <a:avLst/>
          </a:prstGeom>
        </p:spPr>
      </p:pic>
      <p:pic>
        <p:nvPicPr>
          <p:cNvPr id="8" name="Picture 7">
            <a:extLst>
              <a:ext uri="{FF2B5EF4-FFF2-40B4-BE49-F238E27FC236}">
                <a16:creationId xmlns:a16="http://schemas.microsoft.com/office/drawing/2014/main" id="{33F9A740-E5A2-4D3A-836A-46E192FC2100}"/>
              </a:ext>
            </a:extLst>
          </p:cNvPr>
          <p:cNvPicPr>
            <a:picLocks noChangeAspect="1"/>
          </p:cNvPicPr>
          <p:nvPr userDrawn="1"/>
        </p:nvPicPr>
        <p:blipFill>
          <a:blip r:embed="rId3"/>
          <a:stretch>
            <a:fillRect/>
          </a:stretch>
        </p:blipFill>
        <p:spPr bwMode="black">
          <a:xfrm>
            <a:off x="7677485" y="4854102"/>
            <a:ext cx="1278163" cy="274320"/>
          </a:xfrm>
          <a:prstGeom prst="rect">
            <a:avLst/>
          </a:prstGeom>
        </p:spPr>
      </p:pic>
    </p:spTree>
    <p:extLst>
      <p:ext uri="{BB962C8B-B14F-4D97-AF65-F5344CB8AC3E}">
        <p14:creationId xmlns:p14="http://schemas.microsoft.com/office/powerpoint/2010/main" val="93343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3/18/2019</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3/18/2019</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3/18/2019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3/18/2019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3/18/2019</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3/18/2019</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3/18/2019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 id="2147483814" r:id="rId33"/>
    <p:sldLayoutId id="2147483816" r:id="rId34"/>
    <p:sldLayoutId id="2147483817" r:id="rId35"/>
    <p:sldLayoutId id="2147483818" r:id="rId36"/>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sz="1800"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2017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818027764"/>
      </p:ext>
    </p:extLst>
  </p:cSld>
  <p:clrMap bg1="lt1" tx1="dk1" bg2="lt2" tx2="dk2" accent1="accent1" accent2="accent2" accent3="accent3" accent4="accent4" accent5="accent5" accent6="accent6" hlink="hlink" folHlink="folHlink"/>
  <p:hf hdr="0" dt="0"/>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2355986"/>
            <a:ext cx="7967610" cy="387798"/>
          </a:xfrm>
        </p:spPr>
        <p:txBody>
          <a:bodyPr/>
          <a:lstStyle/>
          <a:p>
            <a:r>
              <a:rPr lang="en-US" sz="2800" dirty="0" err="1" smtClean="0">
                <a:solidFill>
                  <a:srgbClr val="92D050"/>
                </a:solidFill>
              </a:rPr>
              <a:t>NeMo</a:t>
            </a:r>
            <a:r>
              <a:rPr lang="en-US" sz="2800" dirty="0" smtClean="0">
                <a:solidFill>
                  <a:srgbClr val="92D050"/>
                </a:solidFill>
              </a:rPr>
              <a:t> – Understanding the Product view</a:t>
            </a:r>
            <a:endParaRPr lang="en-US" sz="2800" dirty="0"/>
          </a:p>
        </p:txBody>
      </p:sp>
      <p:sp>
        <p:nvSpPr>
          <p:cNvPr id="2" name="Footer Placeholder 1">
            <a:extLst>
              <a:ext uri="{FF2B5EF4-FFF2-40B4-BE49-F238E27FC236}">
                <a16:creationId xmlns:a16="http://schemas.microsoft.com/office/drawing/2014/main" id="{8B8E681E-70DD-4C00-A974-87A79BF8A928}"/>
              </a:ext>
            </a:extLst>
          </p:cNvPr>
          <p:cNvSpPr>
            <a:spLocks noGrp="1"/>
          </p:cNvSpPr>
          <p:nvPr>
            <p:ph type="ftr" sz="quarter" idx="11"/>
          </p:nvPr>
        </p:nvSpPr>
        <p:spPr/>
        <p:txBody>
          <a:bodyPr/>
          <a:lstStyle/>
          <a:p>
            <a:r>
              <a:rPr lang="en-US" smtClean="0"/>
              <a:t>© 2018 Cognizant</a:t>
            </a:r>
            <a:endParaRPr lang="en-US" dirty="0"/>
          </a:p>
        </p:txBody>
      </p:sp>
      <p:sp>
        <p:nvSpPr>
          <p:cNvPr id="5" name="TextBox 4"/>
          <p:cNvSpPr txBox="1"/>
          <p:nvPr/>
        </p:nvSpPr>
        <p:spPr>
          <a:xfrm>
            <a:off x="4178596" y="2841105"/>
            <a:ext cx="4359348" cy="276999"/>
          </a:xfrm>
          <a:prstGeom prst="rect">
            <a:avLst/>
          </a:prstGeom>
        </p:spPr>
        <p:txBody>
          <a:bodyPr wrap="square" lIns="0" tIns="0" rIns="0" bIns="0" rtlCol="0">
            <a:spAutoFit/>
          </a:bodyPr>
          <a:lstStyle/>
          <a:p>
            <a:pPr algn="r"/>
            <a:r>
              <a:rPr lang="en-US" dirty="0" smtClean="0">
                <a:solidFill>
                  <a:schemeClr val="bg1"/>
                </a:solidFill>
              </a:rPr>
              <a:t>…and some C&amp;P concept</a:t>
            </a:r>
          </a:p>
        </p:txBody>
      </p:sp>
    </p:spTree>
    <p:extLst>
      <p:ext uri="{BB962C8B-B14F-4D97-AF65-F5344CB8AC3E}">
        <p14:creationId xmlns:p14="http://schemas.microsoft.com/office/powerpoint/2010/main" val="3323219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Card Transaction life cycle stages </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latin typeface="Calibri" panose="020F0502020204030204" pitchFamily="34" charset="0"/>
                <a:cs typeface="Calibri" panose="020F0502020204030204" pitchFamily="34" charset="0"/>
              </a:rPr>
              <a:pPr/>
              <a:t>10</a:t>
            </a:fld>
            <a:endParaRPr lang="en-US"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2181985"/>
              </p:ext>
            </p:extLst>
          </p:nvPr>
        </p:nvGraphicFramePr>
        <p:xfrm>
          <a:off x="303276" y="596101"/>
          <a:ext cx="8546592" cy="3742690"/>
        </p:xfrm>
        <a:graphic>
          <a:graphicData uri="http://schemas.openxmlformats.org/drawingml/2006/table">
            <a:tbl>
              <a:tblPr firstRow="1" bandRow="1">
                <a:tableStyleId>{5C22544A-7EE6-4342-B048-85BDC9FD1C3A}</a:tableStyleId>
              </a:tblPr>
              <a:tblGrid>
                <a:gridCol w="1397705">
                  <a:extLst>
                    <a:ext uri="{9D8B030D-6E8A-4147-A177-3AD203B41FA5}">
                      <a16:colId xmlns:a16="http://schemas.microsoft.com/office/drawing/2014/main" val="4036966815"/>
                    </a:ext>
                  </a:extLst>
                </a:gridCol>
                <a:gridCol w="4296696">
                  <a:extLst>
                    <a:ext uri="{9D8B030D-6E8A-4147-A177-3AD203B41FA5}">
                      <a16:colId xmlns:a16="http://schemas.microsoft.com/office/drawing/2014/main" val="1339383477"/>
                    </a:ext>
                  </a:extLst>
                </a:gridCol>
                <a:gridCol w="637312">
                  <a:extLst>
                    <a:ext uri="{9D8B030D-6E8A-4147-A177-3AD203B41FA5}">
                      <a16:colId xmlns:a16="http://schemas.microsoft.com/office/drawing/2014/main" val="4051251321"/>
                    </a:ext>
                  </a:extLst>
                </a:gridCol>
                <a:gridCol w="558800">
                  <a:extLst>
                    <a:ext uri="{9D8B030D-6E8A-4147-A177-3AD203B41FA5}">
                      <a16:colId xmlns:a16="http://schemas.microsoft.com/office/drawing/2014/main" val="508927133"/>
                    </a:ext>
                  </a:extLst>
                </a:gridCol>
                <a:gridCol w="1656079">
                  <a:extLst>
                    <a:ext uri="{9D8B030D-6E8A-4147-A177-3AD203B41FA5}">
                      <a16:colId xmlns:a16="http://schemas.microsoft.com/office/drawing/2014/main" val="582530710"/>
                    </a:ext>
                  </a:extLst>
                </a:gridCol>
              </a:tblGrid>
              <a:tr h="370840">
                <a:tc>
                  <a:txBody>
                    <a:bodyPr/>
                    <a:lstStyle/>
                    <a:p>
                      <a:pPr algn="ctr"/>
                      <a:r>
                        <a:rPr lang="en-US" sz="1000" dirty="0" smtClean="0">
                          <a:latin typeface="Calibri" panose="020F0502020204030204" pitchFamily="34" charset="0"/>
                          <a:cs typeface="Calibri" panose="020F0502020204030204" pitchFamily="34" charset="0"/>
                        </a:rPr>
                        <a:t>Message type</a:t>
                      </a:r>
                      <a:endParaRPr lang="en-US" sz="1000" dirty="0">
                        <a:latin typeface="Calibri" panose="020F0502020204030204" pitchFamily="34" charset="0"/>
                        <a:cs typeface="Calibri" panose="020F0502020204030204" pitchFamily="34" charset="0"/>
                      </a:endParaRPr>
                    </a:p>
                  </a:txBody>
                  <a:tcPr/>
                </a:tc>
                <a:tc>
                  <a:txBody>
                    <a:bodyPr/>
                    <a:lstStyle/>
                    <a:p>
                      <a:pPr algn="ctr"/>
                      <a:r>
                        <a:rPr lang="en-US" sz="1000" dirty="0" smtClean="0">
                          <a:latin typeface="Calibri" panose="020F0502020204030204" pitchFamily="34" charset="0"/>
                          <a:cs typeface="Calibri" panose="020F0502020204030204" pitchFamily="34" charset="0"/>
                        </a:rPr>
                        <a:t>What</a:t>
                      </a:r>
                      <a:r>
                        <a:rPr lang="en-US" sz="1000" baseline="0" dirty="0" smtClean="0">
                          <a:latin typeface="Calibri" panose="020F0502020204030204" pitchFamily="34" charset="0"/>
                          <a:cs typeface="Calibri" panose="020F0502020204030204" pitchFamily="34" charset="0"/>
                        </a:rPr>
                        <a:t> it means</a:t>
                      </a:r>
                      <a:endParaRPr lang="en-US" sz="1000" dirty="0">
                        <a:latin typeface="Calibri" panose="020F0502020204030204" pitchFamily="34" charset="0"/>
                        <a:cs typeface="Calibri" panose="020F0502020204030204" pitchFamily="34" charset="0"/>
                      </a:endParaRPr>
                    </a:p>
                  </a:txBody>
                  <a:tcPr/>
                </a:tc>
                <a:tc>
                  <a:txBody>
                    <a:bodyPr/>
                    <a:lstStyle/>
                    <a:p>
                      <a:pPr algn="ctr"/>
                      <a:r>
                        <a:rPr lang="en-US" sz="1000" dirty="0" smtClean="0">
                          <a:latin typeface="Calibri" panose="020F0502020204030204" pitchFamily="34" charset="0"/>
                          <a:cs typeface="Calibri" panose="020F0502020204030204" pitchFamily="34" charset="0"/>
                        </a:rPr>
                        <a:t>Sender</a:t>
                      </a:r>
                      <a:endParaRPr lang="en-US" sz="1000" dirty="0">
                        <a:latin typeface="Calibri" panose="020F0502020204030204" pitchFamily="34" charset="0"/>
                        <a:cs typeface="Calibri" panose="020F0502020204030204" pitchFamily="34" charset="0"/>
                      </a:endParaRPr>
                    </a:p>
                  </a:txBody>
                  <a:tcPr/>
                </a:tc>
                <a:tc>
                  <a:txBody>
                    <a:bodyPr/>
                    <a:lstStyle/>
                    <a:p>
                      <a:pPr algn="ctr"/>
                      <a:r>
                        <a:rPr lang="en-US" sz="1000" dirty="0" smtClean="0">
                          <a:latin typeface="Calibri" panose="020F0502020204030204" pitchFamily="34" charset="0"/>
                          <a:cs typeface="Calibri" panose="020F0502020204030204" pitchFamily="34" charset="0"/>
                        </a:rPr>
                        <a:t>MTI</a:t>
                      </a:r>
                      <a:endParaRPr lang="en-US" sz="1000" dirty="0">
                        <a:latin typeface="Calibri" panose="020F0502020204030204" pitchFamily="34" charset="0"/>
                        <a:cs typeface="Calibri" panose="020F0502020204030204" pitchFamily="34" charset="0"/>
                      </a:endParaRPr>
                    </a:p>
                  </a:txBody>
                  <a:tcPr/>
                </a:tc>
                <a:tc>
                  <a:txBody>
                    <a:bodyPr/>
                    <a:lstStyle/>
                    <a:p>
                      <a:pPr algn="ctr"/>
                      <a:r>
                        <a:rPr lang="en-US" sz="1000" dirty="0" smtClean="0">
                          <a:latin typeface="Calibri" panose="020F0502020204030204" pitchFamily="34" charset="0"/>
                          <a:cs typeface="Calibri" panose="020F0502020204030204" pitchFamily="34" charset="0"/>
                        </a:rPr>
                        <a:t>Function Code (DE24)</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29102222"/>
                  </a:ext>
                </a:extLst>
              </a:tr>
              <a:tr h="37084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Authorization Request</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Merchant/Acquirer sends Authorization requests to scheme, which gets passed to issuer. For Amex, Authorization request is sent to CAS.</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kern="1200" dirty="0" smtClean="0">
                          <a:solidFill>
                            <a:srgbClr val="0070C0"/>
                          </a:solidFill>
                          <a:latin typeface="Calibri" panose="020F0502020204030204" pitchFamily="34" charset="0"/>
                          <a:ea typeface="+mn-ea"/>
                          <a:cs typeface="Calibri" panose="020F0502020204030204" pitchFamily="34" charset="0"/>
                        </a:rPr>
                        <a:t>Acquirer</a:t>
                      </a:r>
                      <a:endParaRPr lang="en-US" sz="7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dirty="0" smtClean="0">
                          <a:latin typeface="Calibri" panose="020F0502020204030204" pitchFamily="34" charset="0"/>
                          <a:cs typeface="Calibri" panose="020F0502020204030204" pitchFamily="34" charset="0"/>
                        </a:rPr>
                        <a:t>1100</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100 – </a:t>
                      </a:r>
                      <a:r>
                        <a:rPr lang="en-US" sz="600" dirty="0" err="1" smtClean="0">
                          <a:latin typeface="Calibri" panose="020F0502020204030204" pitchFamily="34" charset="0"/>
                          <a:cs typeface="Calibri" panose="020F0502020204030204" pitchFamily="34" charset="0"/>
                        </a:rPr>
                        <a:t>auth</a:t>
                      </a:r>
                      <a:r>
                        <a:rPr lang="en-US" sz="600" baseline="0" dirty="0" smtClean="0">
                          <a:latin typeface="Calibri" panose="020F0502020204030204" pitchFamily="34" charset="0"/>
                          <a:cs typeface="Calibri" panose="020F0502020204030204" pitchFamily="34" charset="0"/>
                        </a:rPr>
                        <a:t> </a:t>
                      </a:r>
                      <a:r>
                        <a:rPr lang="en-US" sz="600" baseline="0" dirty="0" err="1" smtClean="0">
                          <a:latin typeface="Calibri" panose="020F0502020204030204" pitchFamily="34" charset="0"/>
                          <a:cs typeface="Calibri" panose="020F0502020204030204" pitchFamily="34" charset="0"/>
                        </a:rPr>
                        <a:t>req</a:t>
                      </a:r>
                      <a:r>
                        <a:rPr lang="en-US" sz="600" baseline="0" dirty="0" smtClean="0">
                          <a:latin typeface="Calibri" panose="020F0502020204030204" pitchFamily="34" charset="0"/>
                          <a:cs typeface="Calibri" panose="020F0502020204030204" pitchFamily="34" charset="0"/>
                        </a:rPr>
                        <a:t>; 180 – batch </a:t>
                      </a:r>
                      <a:r>
                        <a:rPr lang="en-US" sz="600" baseline="0" dirty="0" err="1" smtClean="0">
                          <a:latin typeface="Calibri" panose="020F0502020204030204" pitchFamily="34" charset="0"/>
                          <a:cs typeface="Calibri" panose="020F0502020204030204" pitchFamily="34" charset="0"/>
                        </a:rPr>
                        <a:t>auth</a:t>
                      </a:r>
                      <a:r>
                        <a:rPr lang="en-US" sz="600" baseline="0" dirty="0" smtClean="0">
                          <a:latin typeface="Calibri" panose="020F0502020204030204" pitchFamily="34" charset="0"/>
                          <a:cs typeface="Calibri" panose="020F0502020204030204" pitchFamily="34" charset="0"/>
                        </a:rPr>
                        <a:t>; 181/182 – prepaid card; 190 – account status check</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68418661"/>
                  </a:ext>
                </a:extLst>
              </a:tr>
              <a:tr h="37084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Response</a:t>
                      </a:r>
                      <a:r>
                        <a:rPr lang="en-US" sz="800" b="0" baseline="0" dirty="0" smtClean="0">
                          <a:solidFill>
                            <a:srgbClr val="0070C0"/>
                          </a:solidFill>
                          <a:latin typeface="Calibri" panose="020F0502020204030204" pitchFamily="34" charset="0"/>
                          <a:cs typeface="Calibri" panose="020F0502020204030204" pitchFamily="34" charset="0"/>
                        </a:rPr>
                        <a:t> for Authorization</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Issuer responds to Authorization request with Authorization response code (Approved/Denied/Delayed </a:t>
                      </a:r>
                      <a:r>
                        <a:rPr lang="en-US" sz="800" kern="1200" dirty="0" err="1" smtClean="0">
                          <a:solidFill>
                            <a:srgbClr val="0070C0"/>
                          </a:solidFill>
                          <a:latin typeface="Calibri" panose="020F0502020204030204" pitchFamily="34" charset="0"/>
                          <a:ea typeface="+mn-ea"/>
                          <a:cs typeface="Calibri" panose="020F0502020204030204" pitchFamily="34" charset="0"/>
                        </a:rPr>
                        <a:t>auth</a:t>
                      </a:r>
                      <a:r>
                        <a:rPr lang="en-US" sz="800" kern="1200" dirty="0" smtClean="0">
                          <a:solidFill>
                            <a:srgbClr val="0070C0"/>
                          </a:solidFill>
                          <a:latin typeface="Calibri" panose="020F0502020204030204" pitchFamily="34" charset="0"/>
                          <a:ea typeface="+mn-ea"/>
                          <a:cs typeface="Calibri" panose="020F0502020204030204" pitchFamily="34" charset="0"/>
                        </a:rPr>
                        <a:t> </a:t>
                      </a:r>
                      <a:r>
                        <a:rPr lang="en-US" sz="800" kern="1200" dirty="0" err="1" smtClean="0">
                          <a:solidFill>
                            <a:srgbClr val="0070C0"/>
                          </a:solidFill>
                          <a:latin typeface="Calibri" panose="020F0502020204030204" pitchFamily="34" charset="0"/>
                          <a:ea typeface="+mn-ea"/>
                          <a:cs typeface="Calibri" panose="020F0502020204030204" pitchFamily="34" charset="0"/>
                        </a:rPr>
                        <a:t>etc</a:t>
                      </a:r>
                      <a:r>
                        <a:rPr lang="en-US" sz="800" kern="1200" dirty="0" smtClean="0">
                          <a:solidFill>
                            <a:srgbClr val="0070C0"/>
                          </a:solidFill>
                          <a:latin typeface="Calibri" panose="020F0502020204030204" pitchFamily="34" charset="0"/>
                          <a:ea typeface="+mn-ea"/>
                          <a:cs typeface="Calibri" panose="020F0502020204030204" pitchFamily="34" charset="0"/>
                        </a:rPr>
                        <a:t>)</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kern="1200" dirty="0" smtClean="0">
                          <a:solidFill>
                            <a:srgbClr val="0070C0"/>
                          </a:solidFill>
                          <a:latin typeface="Calibri" panose="020F0502020204030204" pitchFamily="34" charset="0"/>
                          <a:ea typeface="+mn-ea"/>
                          <a:cs typeface="Calibri" panose="020F0502020204030204" pitchFamily="34" charset="0"/>
                        </a:rPr>
                        <a:t>Issuer</a:t>
                      </a:r>
                      <a:endParaRPr lang="en-US" sz="7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dirty="0" smtClean="0">
                          <a:latin typeface="Calibri" panose="020F0502020204030204" pitchFamily="34" charset="0"/>
                          <a:cs typeface="Calibri" panose="020F0502020204030204" pitchFamily="34" charset="0"/>
                        </a:rPr>
                        <a:t>1110</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As above</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9164432"/>
                  </a:ext>
                </a:extLst>
              </a:tr>
              <a:tr h="19812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1</a:t>
                      </a:r>
                      <a:r>
                        <a:rPr lang="en-US" sz="800" b="0" baseline="30000" dirty="0" smtClean="0">
                          <a:solidFill>
                            <a:srgbClr val="0070C0"/>
                          </a:solidFill>
                          <a:latin typeface="Calibri" panose="020F0502020204030204" pitchFamily="34" charset="0"/>
                          <a:cs typeface="Calibri" panose="020F0502020204030204" pitchFamily="34" charset="0"/>
                        </a:rPr>
                        <a:t>st</a:t>
                      </a:r>
                      <a:r>
                        <a:rPr lang="en-US" sz="800" b="0" baseline="0" dirty="0" smtClean="0">
                          <a:solidFill>
                            <a:srgbClr val="0070C0"/>
                          </a:solidFill>
                          <a:latin typeface="Calibri" panose="020F0502020204030204" pitchFamily="34" charset="0"/>
                          <a:cs typeface="Calibri" panose="020F0502020204030204" pitchFamily="34" charset="0"/>
                        </a:rPr>
                        <a:t> Presentment (1P)</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Financial notification message originated by acquirer for clearing and settlement </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Acquirer</a:t>
                      </a:r>
                    </a:p>
                  </a:txBody>
                  <a:tcPr/>
                </a:tc>
                <a:tc>
                  <a:txBody>
                    <a:bodyPr/>
                    <a:lstStyle/>
                    <a:p>
                      <a:pPr algn="ctr"/>
                      <a:r>
                        <a:rPr lang="en-US" sz="700" dirty="0" smtClean="0">
                          <a:latin typeface="Calibri" panose="020F0502020204030204" pitchFamily="34" charset="0"/>
                          <a:cs typeface="Calibri" panose="020F0502020204030204" pitchFamily="34" charset="0"/>
                        </a:rPr>
                        <a:t>1240</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200</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19823960"/>
                  </a:ext>
                </a:extLst>
              </a:tr>
              <a:tr h="12192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Retrieval request</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marL="0" indent="0" algn="l">
                        <a:buFontTx/>
                        <a:buNone/>
                      </a:pPr>
                      <a:r>
                        <a:rPr lang="en-US" sz="800" kern="1200" dirty="0" smtClean="0">
                          <a:solidFill>
                            <a:srgbClr val="0070C0"/>
                          </a:solidFill>
                          <a:latin typeface="Calibri" panose="020F0502020204030204" pitchFamily="34" charset="0"/>
                          <a:ea typeface="+mn-ea"/>
                          <a:cs typeface="Calibri" panose="020F0502020204030204" pitchFamily="34" charset="0"/>
                        </a:rPr>
                        <a:t>Issuer requests for additional documentation</a:t>
                      </a:r>
                      <a:r>
                        <a:rPr lang="en-US" sz="800" kern="1200" baseline="0" dirty="0" smtClean="0">
                          <a:solidFill>
                            <a:srgbClr val="0070C0"/>
                          </a:solidFill>
                          <a:latin typeface="Calibri" panose="020F0502020204030204" pitchFamily="34" charset="0"/>
                          <a:ea typeface="+mn-ea"/>
                          <a:cs typeface="Calibri" panose="020F0502020204030204" pitchFamily="34" charset="0"/>
                        </a:rPr>
                        <a:t> from acquirer; most common reasons – </a:t>
                      </a:r>
                    </a:p>
                    <a:p>
                      <a:pPr marL="171450" indent="-171450" algn="l">
                        <a:buFont typeface="Arial" panose="020B0604020202020204" pitchFamily="34" charset="0"/>
                        <a:buChar char="•"/>
                      </a:pPr>
                      <a:r>
                        <a:rPr lang="en-US" sz="800" kern="1200" baseline="0" dirty="0" smtClean="0">
                          <a:solidFill>
                            <a:srgbClr val="0070C0"/>
                          </a:solidFill>
                          <a:latin typeface="Calibri" panose="020F0502020204030204" pitchFamily="34" charset="0"/>
                          <a:ea typeface="+mn-ea"/>
                          <a:cs typeface="Calibri" panose="020F0502020204030204" pitchFamily="34" charset="0"/>
                        </a:rPr>
                        <a:t>Satisfy CM enquiry</a:t>
                      </a:r>
                    </a:p>
                    <a:p>
                      <a:pPr marL="171450" indent="-171450" algn="l">
                        <a:buFont typeface="Arial" panose="020B0604020202020204" pitchFamily="34" charset="0"/>
                        <a:buChar char="•"/>
                      </a:pPr>
                      <a:r>
                        <a:rPr lang="en-US" sz="800" kern="1200" baseline="0" dirty="0" smtClean="0">
                          <a:solidFill>
                            <a:srgbClr val="0070C0"/>
                          </a:solidFill>
                          <a:latin typeface="Calibri" panose="020F0502020204030204" pitchFamily="34" charset="0"/>
                          <a:ea typeface="+mn-ea"/>
                          <a:cs typeface="Calibri" panose="020F0502020204030204" pitchFamily="34" charset="0"/>
                        </a:rPr>
                        <a:t>Substantiate chargeback</a:t>
                      </a:r>
                    </a:p>
                    <a:p>
                      <a:pPr marL="171450" indent="-171450" algn="l">
                        <a:buFont typeface="Arial" panose="020B0604020202020204" pitchFamily="34" charset="0"/>
                        <a:buChar char="•"/>
                      </a:pPr>
                      <a:r>
                        <a:rPr lang="en-US" sz="800" kern="1200" baseline="0" dirty="0" smtClean="0">
                          <a:solidFill>
                            <a:srgbClr val="0070C0"/>
                          </a:solidFill>
                          <a:latin typeface="Calibri" panose="020F0502020204030204" pitchFamily="34" charset="0"/>
                          <a:ea typeface="+mn-ea"/>
                          <a:cs typeface="Calibri" panose="020F0502020204030204" pitchFamily="34" charset="0"/>
                        </a:rPr>
                        <a:t>Support legal/fraud investigation</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Issuer</a:t>
                      </a:r>
                    </a:p>
                  </a:txBody>
                  <a:tcPr/>
                </a:tc>
                <a:tc>
                  <a:txBody>
                    <a:bodyPr/>
                    <a:lstStyle/>
                    <a:p>
                      <a:pPr algn="ctr"/>
                      <a:r>
                        <a:rPr lang="en-US" sz="700" dirty="0" smtClean="0">
                          <a:latin typeface="Calibri" panose="020F0502020204030204" pitchFamily="34" charset="0"/>
                          <a:cs typeface="Calibri" panose="020F0502020204030204" pitchFamily="34" charset="0"/>
                        </a:rPr>
                        <a:t>1642</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603</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3548123"/>
                  </a:ext>
                </a:extLst>
              </a:tr>
              <a:tr h="12192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Fulfillment</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Acquirer sends supporting documents to issuer; this can include receipts, invoices, tracking numbers, shipment information and any other data that</a:t>
                      </a:r>
                      <a:r>
                        <a:rPr lang="en-US" sz="800" kern="1200" baseline="0" dirty="0" smtClean="0">
                          <a:solidFill>
                            <a:srgbClr val="0070C0"/>
                          </a:solidFill>
                          <a:latin typeface="Calibri" panose="020F0502020204030204" pitchFamily="34" charset="0"/>
                          <a:ea typeface="+mn-ea"/>
                          <a:cs typeface="Calibri" panose="020F0502020204030204" pitchFamily="34" charset="0"/>
                        </a:rPr>
                        <a:t> </a:t>
                      </a:r>
                      <a:r>
                        <a:rPr lang="en-US" sz="800" kern="1200" dirty="0" smtClean="0">
                          <a:solidFill>
                            <a:srgbClr val="0070C0"/>
                          </a:solidFill>
                          <a:latin typeface="Calibri" panose="020F0502020204030204" pitchFamily="34" charset="0"/>
                          <a:ea typeface="+mn-ea"/>
                          <a:cs typeface="Calibri" panose="020F0502020204030204" pitchFamily="34" charset="0"/>
                        </a:rPr>
                        <a:t>might have on the transaction</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Acquirer</a:t>
                      </a:r>
                    </a:p>
                  </a:txBody>
                  <a:tcPr/>
                </a:tc>
                <a:tc>
                  <a:txBody>
                    <a:bodyPr/>
                    <a:lstStyle/>
                    <a:p>
                      <a:pPr algn="ctr"/>
                      <a:r>
                        <a:rPr lang="en-US" sz="700" dirty="0" smtClean="0">
                          <a:latin typeface="Calibri" panose="020F0502020204030204" pitchFamily="34" charset="0"/>
                          <a:cs typeface="Calibri" panose="020F0502020204030204" pitchFamily="34" charset="0"/>
                        </a:rPr>
                        <a:t>1640</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As above</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05812890"/>
                  </a:ext>
                </a:extLst>
              </a:tr>
              <a:tr h="339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dirty="0" smtClean="0">
                          <a:solidFill>
                            <a:srgbClr val="0070C0"/>
                          </a:solidFill>
                          <a:latin typeface="Calibri" panose="020F0502020204030204" pitchFamily="34" charset="0"/>
                          <a:cs typeface="Calibri" panose="020F0502020204030204" pitchFamily="34" charset="0"/>
                        </a:rPr>
                        <a:t>First Chargeback</a:t>
                      </a:r>
                    </a:p>
                    <a:p>
                      <a:pPr algn="ct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Raised by issuer to debit merchant’s account based on consumer disputes or other processing errors/fraud identified by issuer; should be filed within 120 days of </a:t>
                      </a:r>
                      <a:r>
                        <a:rPr lang="en-US" sz="800" kern="1200" dirty="0" err="1" smtClean="0">
                          <a:solidFill>
                            <a:srgbClr val="0070C0"/>
                          </a:solidFill>
                          <a:latin typeface="Calibri" panose="020F0502020204030204" pitchFamily="34" charset="0"/>
                          <a:ea typeface="+mn-ea"/>
                          <a:cs typeface="Calibri" panose="020F0502020204030204" pitchFamily="34" charset="0"/>
                        </a:rPr>
                        <a:t>ntw</a:t>
                      </a:r>
                      <a:r>
                        <a:rPr lang="en-US" sz="800" kern="1200" dirty="0" smtClean="0">
                          <a:solidFill>
                            <a:srgbClr val="0070C0"/>
                          </a:solidFill>
                          <a:latin typeface="Calibri" panose="020F0502020204030204" pitchFamily="34" charset="0"/>
                          <a:ea typeface="+mn-ea"/>
                          <a:cs typeface="Calibri" panose="020F0502020204030204" pitchFamily="34" charset="0"/>
                        </a:rPr>
                        <a:t> processing </a:t>
                      </a:r>
                      <a:r>
                        <a:rPr lang="en-US" sz="800" kern="1200" baseline="0" dirty="0" smtClean="0">
                          <a:solidFill>
                            <a:srgbClr val="0070C0"/>
                          </a:solidFill>
                          <a:latin typeface="Calibri" panose="020F0502020204030204" pitchFamily="34" charset="0"/>
                          <a:ea typeface="+mn-ea"/>
                          <a:cs typeface="Calibri" panose="020F0502020204030204" pitchFamily="34" charset="0"/>
                        </a:rPr>
                        <a:t>date</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Issuer</a:t>
                      </a:r>
                    </a:p>
                  </a:txBody>
                  <a:tcPr/>
                </a:tc>
                <a:tc>
                  <a:txBody>
                    <a:bodyPr/>
                    <a:lstStyle/>
                    <a:p>
                      <a:pPr algn="ctr"/>
                      <a:r>
                        <a:rPr lang="en-US" sz="700" dirty="0" smtClean="0">
                          <a:latin typeface="Calibri" panose="020F0502020204030204" pitchFamily="34" charset="0"/>
                          <a:cs typeface="Calibri" panose="020F0502020204030204" pitchFamily="34" charset="0"/>
                        </a:rPr>
                        <a:t>1442</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450 (full amount)</a:t>
                      </a:r>
                    </a:p>
                    <a:p>
                      <a:pPr algn="ctr"/>
                      <a:r>
                        <a:rPr lang="en-US" sz="600" dirty="0" smtClean="0">
                          <a:latin typeface="Calibri" panose="020F0502020204030204" pitchFamily="34" charset="0"/>
                          <a:cs typeface="Calibri" panose="020F0502020204030204" pitchFamily="34" charset="0"/>
                        </a:rPr>
                        <a:t>453</a:t>
                      </a:r>
                      <a:r>
                        <a:rPr lang="en-US" sz="600" baseline="0" dirty="0" smtClean="0">
                          <a:latin typeface="Calibri" panose="020F0502020204030204" pitchFamily="34" charset="0"/>
                          <a:cs typeface="Calibri" panose="020F0502020204030204" pitchFamily="34" charset="0"/>
                        </a:rPr>
                        <a:t> (partial amount)</a:t>
                      </a:r>
                      <a:endParaRPr lang="en-US" sz="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70637604"/>
                  </a:ext>
                </a:extLst>
              </a:tr>
              <a:tr h="370840">
                <a:tc>
                  <a:txBody>
                    <a:bodyPr/>
                    <a:lstStyle/>
                    <a:p>
                      <a:pPr algn="ctr"/>
                      <a:r>
                        <a:rPr lang="en-US" sz="800" b="0" dirty="0" smtClean="0">
                          <a:solidFill>
                            <a:srgbClr val="0070C0"/>
                          </a:solidFill>
                          <a:latin typeface="Calibri" panose="020F0502020204030204" pitchFamily="34" charset="0"/>
                          <a:cs typeface="Calibri" panose="020F0502020204030204" pitchFamily="34" charset="0"/>
                        </a:rPr>
                        <a:t>2</a:t>
                      </a:r>
                      <a:r>
                        <a:rPr lang="en-US" sz="800" b="0" baseline="30000" dirty="0" smtClean="0">
                          <a:solidFill>
                            <a:srgbClr val="0070C0"/>
                          </a:solidFill>
                          <a:latin typeface="Calibri" panose="020F0502020204030204" pitchFamily="34" charset="0"/>
                          <a:cs typeface="Calibri" panose="020F0502020204030204" pitchFamily="34" charset="0"/>
                        </a:rPr>
                        <a:t>nd</a:t>
                      </a:r>
                      <a:r>
                        <a:rPr lang="en-US" sz="800" b="0" baseline="0" dirty="0" smtClean="0">
                          <a:solidFill>
                            <a:srgbClr val="0070C0"/>
                          </a:solidFill>
                          <a:latin typeface="Calibri" panose="020F0502020204030204" pitchFamily="34" charset="0"/>
                          <a:cs typeface="Calibri" panose="020F0502020204030204" pitchFamily="34" charset="0"/>
                        </a:rPr>
                        <a:t> P</a:t>
                      </a:r>
                      <a:r>
                        <a:rPr lang="en-US" sz="800" b="0" dirty="0" smtClean="0">
                          <a:solidFill>
                            <a:srgbClr val="0070C0"/>
                          </a:solidFill>
                          <a:latin typeface="Calibri" panose="020F0502020204030204" pitchFamily="34" charset="0"/>
                          <a:cs typeface="Calibri" panose="020F0502020204030204" pitchFamily="34" charset="0"/>
                        </a:rPr>
                        <a:t>resentment (2P)</a:t>
                      </a:r>
                      <a:endParaRPr lang="en-US" sz="800" b="0" dirty="0">
                        <a:solidFill>
                          <a:srgbClr val="0070C0"/>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rgbClr val="0070C0"/>
                          </a:solidFill>
                          <a:latin typeface="Calibri" panose="020F0502020204030204" pitchFamily="34" charset="0"/>
                          <a:ea typeface="+mn-ea"/>
                          <a:cs typeface="Calibri" panose="020F0502020204030204" pitchFamily="34" charset="0"/>
                        </a:rPr>
                        <a:t>The merchant re-presents the transaction, accompanied by supporting evidence that contradicts the cardholder’s claim. A second presentment must be for the total chargeback amount or a lesser amount.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Acquirer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smtClean="0">
                          <a:latin typeface="Calibri" panose="020F0502020204030204" pitchFamily="34" charset="0"/>
                          <a:cs typeface="Calibri" panose="020F0502020204030204" pitchFamily="34" charset="0"/>
                        </a:rPr>
                        <a:t>1240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dirty="0" smtClean="0">
                          <a:latin typeface="Calibri" panose="020F0502020204030204" pitchFamily="34" charset="0"/>
                          <a:cs typeface="Calibri" panose="020F0502020204030204" pitchFamily="34" charset="0"/>
                        </a:rPr>
                        <a:t>205 (full amount)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600" dirty="0" smtClean="0">
                          <a:latin typeface="Calibri" panose="020F0502020204030204" pitchFamily="34" charset="0"/>
                          <a:cs typeface="Calibri" panose="020F0502020204030204" pitchFamily="34" charset="0"/>
                        </a:rPr>
                        <a:t>282 (Partial amount)</a:t>
                      </a:r>
                    </a:p>
                  </a:txBody>
                  <a:tcPr/>
                </a:tc>
                <a:extLst>
                  <a:ext uri="{0D108BD9-81ED-4DB2-BD59-A6C34878D82A}">
                    <a16:rowId xmlns:a16="http://schemas.microsoft.com/office/drawing/2014/main" val="499631951"/>
                  </a:ext>
                </a:extLst>
              </a:tr>
              <a:tr h="185420">
                <a:tc>
                  <a:txBody>
                    <a:bodyPr/>
                    <a:lstStyle/>
                    <a:p>
                      <a:pPr marL="0" algn="ctr" defTabSz="914400" rtl="0" eaLnBrk="1" latinLnBrk="0" hangingPunct="1"/>
                      <a:r>
                        <a:rPr lang="en-US" sz="800" b="0" kern="1200" dirty="0" smtClean="0">
                          <a:solidFill>
                            <a:srgbClr val="0070C0"/>
                          </a:solidFill>
                          <a:latin typeface="Calibri" panose="020F0502020204030204" pitchFamily="34" charset="0"/>
                          <a:ea typeface="+mn-ea"/>
                          <a:cs typeface="Calibri" panose="020F0502020204030204" pitchFamily="34" charset="0"/>
                        </a:rPr>
                        <a:t>Final Chargeback</a:t>
                      </a:r>
                      <a:endParaRPr lang="en-US" sz="800" b="0" kern="1200" dirty="0">
                        <a:solidFill>
                          <a:srgbClr val="FF0000"/>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rgbClr val="0070C0"/>
                          </a:solidFill>
                          <a:latin typeface="Calibri" panose="020F0502020204030204" pitchFamily="34" charset="0"/>
                          <a:ea typeface="+mn-ea"/>
                          <a:cs typeface="Calibri" panose="020F0502020204030204" pitchFamily="34" charset="0"/>
                        </a:rPr>
                        <a:t>The issuer received</a:t>
                      </a:r>
                      <a:r>
                        <a:rPr lang="en-US" sz="800" kern="1200" baseline="0" dirty="0" smtClean="0">
                          <a:solidFill>
                            <a:srgbClr val="0070C0"/>
                          </a:solidFill>
                          <a:latin typeface="Calibri" panose="020F0502020204030204" pitchFamily="34" charset="0"/>
                          <a:ea typeface="+mn-ea"/>
                          <a:cs typeface="Calibri" panose="020F0502020204030204" pitchFamily="34" charset="0"/>
                        </a:rPr>
                        <a:t> in</a:t>
                      </a:r>
                      <a:r>
                        <a:rPr lang="en-US" sz="800" kern="1200" dirty="0" smtClean="0">
                          <a:solidFill>
                            <a:srgbClr val="0070C0"/>
                          </a:solidFill>
                          <a:latin typeface="Calibri" panose="020F0502020204030204" pitchFamily="34" charset="0"/>
                          <a:ea typeface="+mn-ea"/>
                          <a:cs typeface="Calibri" panose="020F0502020204030204" pitchFamily="34" charset="0"/>
                        </a:rPr>
                        <a:t>sufficient or incomplete documentation</a:t>
                      </a:r>
                      <a:r>
                        <a:rPr lang="en-US" sz="800" kern="1200" baseline="0" dirty="0" smtClean="0">
                          <a:solidFill>
                            <a:srgbClr val="0070C0"/>
                          </a:solidFill>
                          <a:latin typeface="Calibri" panose="020F0502020204030204" pitchFamily="34" charset="0"/>
                          <a:ea typeface="+mn-ea"/>
                          <a:cs typeface="Calibri" panose="020F0502020204030204" pitchFamily="34" charset="0"/>
                        </a:rPr>
                        <a:t> in 2P, </a:t>
                      </a:r>
                      <a:r>
                        <a:rPr lang="en-US" sz="800" kern="1200" dirty="0" smtClean="0">
                          <a:solidFill>
                            <a:srgbClr val="0070C0"/>
                          </a:solidFill>
                          <a:latin typeface="Calibri" panose="020F0502020204030204" pitchFamily="34" charset="0"/>
                          <a:ea typeface="+mn-ea"/>
                          <a:cs typeface="Calibri" panose="020F0502020204030204" pitchFamily="34" charset="0"/>
                        </a:rPr>
                        <a:t>rejects the</a:t>
                      </a:r>
                      <a:r>
                        <a:rPr lang="en-US" sz="800" kern="1200" baseline="0" dirty="0" smtClean="0">
                          <a:solidFill>
                            <a:srgbClr val="0070C0"/>
                          </a:solidFill>
                          <a:latin typeface="Calibri" panose="020F0502020204030204" pitchFamily="34" charset="0"/>
                          <a:ea typeface="+mn-ea"/>
                          <a:cs typeface="Calibri" panose="020F0502020204030204" pitchFamily="34" charset="0"/>
                        </a:rPr>
                        <a:t> 2</a:t>
                      </a:r>
                      <a:r>
                        <a:rPr lang="en-US" sz="800" kern="1200" baseline="30000" dirty="0" smtClean="0">
                          <a:solidFill>
                            <a:srgbClr val="0070C0"/>
                          </a:solidFill>
                          <a:latin typeface="Calibri" panose="020F0502020204030204" pitchFamily="34" charset="0"/>
                          <a:ea typeface="+mn-ea"/>
                          <a:cs typeface="Calibri" panose="020F0502020204030204" pitchFamily="34" charset="0"/>
                        </a:rPr>
                        <a:t>nd</a:t>
                      </a:r>
                      <a:r>
                        <a:rPr lang="en-US" sz="800" kern="1200" baseline="0" dirty="0" smtClean="0">
                          <a:solidFill>
                            <a:srgbClr val="0070C0"/>
                          </a:solidFill>
                          <a:latin typeface="Calibri" panose="020F0502020204030204" pitchFamily="34" charset="0"/>
                          <a:ea typeface="+mn-ea"/>
                          <a:cs typeface="Calibri" panose="020F0502020204030204" pitchFamily="34" charset="0"/>
                        </a:rPr>
                        <a:t> </a:t>
                      </a:r>
                      <a:r>
                        <a:rPr lang="en-US" sz="800" kern="1200" dirty="0" smtClean="0">
                          <a:solidFill>
                            <a:srgbClr val="0070C0"/>
                          </a:solidFill>
                          <a:latin typeface="Calibri" panose="020F0502020204030204" pitchFamily="34" charset="0"/>
                          <a:ea typeface="+mn-ea"/>
                          <a:cs typeface="Calibri" panose="020F0502020204030204" pitchFamily="34" charset="0"/>
                        </a:rPr>
                        <a:t>presentment and raises</a:t>
                      </a:r>
                      <a:r>
                        <a:rPr lang="en-US" sz="800" kern="1200" baseline="0" dirty="0" smtClean="0">
                          <a:solidFill>
                            <a:srgbClr val="0070C0"/>
                          </a:solidFill>
                          <a:latin typeface="Calibri" panose="020F0502020204030204" pitchFamily="34" charset="0"/>
                          <a:ea typeface="+mn-ea"/>
                          <a:cs typeface="Calibri" panose="020F0502020204030204" pitchFamily="34" charset="0"/>
                        </a:rPr>
                        <a:t> a final chargeback to acquirer</a:t>
                      </a:r>
                      <a:endParaRPr lang="en-US" sz="800" kern="1200" dirty="0" smtClean="0">
                        <a:solidFill>
                          <a:srgbClr val="0070C0"/>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smtClean="0">
                          <a:solidFill>
                            <a:srgbClr val="0070C0"/>
                          </a:solidFill>
                          <a:latin typeface="Calibri" panose="020F0502020204030204" pitchFamily="34" charset="0"/>
                          <a:ea typeface="+mn-ea"/>
                          <a:cs typeface="Calibri" panose="020F0502020204030204" pitchFamily="34" charset="0"/>
                        </a:rPr>
                        <a:t>Issuer</a:t>
                      </a:r>
                    </a:p>
                  </a:txBody>
                  <a:tcPr/>
                </a:tc>
                <a:tc>
                  <a:txBody>
                    <a:bodyPr/>
                    <a:lstStyle/>
                    <a:p>
                      <a:pPr algn="ctr"/>
                      <a:r>
                        <a:rPr lang="en-US" sz="700" dirty="0" smtClean="0">
                          <a:latin typeface="Calibri" panose="020F0502020204030204" pitchFamily="34" charset="0"/>
                          <a:cs typeface="Calibri" panose="020F0502020204030204" pitchFamily="34" charset="0"/>
                        </a:rPr>
                        <a:t>1442</a:t>
                      </a:r>
                      <a:endParaRPr lang="en-US" sz="700" dirty="0">
                        <a:latin typeface="Calibri" panose="020F0502020204030204" pitchFamily="34" charset="0"/>
                        <a:cs typeface="Calibri" panose="020F0502020204030204" pitchFamily="34" charset="0"/>
                      </a:endParaRPr>
                    </a:p>
                  </a:txBody>
                  <a:tcPr/>
                </a:tc>
                <a:tc>
                  <a:txBody>
                    <a:bodyPr/>
                    <a:lstStyle/>
                    <a:p>
                      <a:pPr algn="ctr"/>
                      <a:r>
                        <a:rPr lang="en-US" sz="600" dirty="0" smtClean="0">
                          <a:latin typeface="Calibri" panose="020F0502020204030204" pitchFamily="34" charset="0"/>
                          <a:cs typeface="Calibri" panose="020F0502020204030204" pitchFamily="34" charset="0"/>
                        </a:rPr>
                        <a:t>451 (full amount)</a:t>
                      </a:r>
                    </a:p>
                    <a:p>
                      <a:pPr algn="ctr"/>
                      <a:r>
                        <a:rPr lang="en-US" sz="600" dirty="0" smtClean="0">
                          <a:latin typeface="Calibri" panose="020F0502020204030204" pitchFamily="34" charset="0"/>
                          <a:cs typeface="Calibri" panose="020F0502020204030204" pitchFamily="34" charset="0"/>
                        </a:rPr>
                        <a:t>454</a:t>
                      </a:r>
                      <a:r>
                        <a:rPr lang="en-US" sz="600" baseline="0" dirty="0" smtClean="0">
                          <a:latin typeface="Calibri" panose="020F0502020204030204" pitchFamily="34" charset="0"/>
                          <a:cs typeface="Calibri" panose="020F0502020204030204" pitchFamily="34" charset="0"/>
                        </a:rPr>
                        <a:t> (partial amount)</a:t>
                      </a:r>
                      <a:endParaRPr lang="en-US" sz="600"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96708411"/>
                  </a:ext>
                </a:extLst>
              </a:tr>
              <a:tr h="370840">
                <a:tc>
                  <a:txBody>
                    <a:bodyPr/>
                    <a:lstStyle/>
                    <a:p>
                      <a:pPr marL="0" algn="ctr" defTabSz="914400" rtl="0" eaLnBrk="1" latinLnBrk="0" hangingPunct="1"/>
                      <a:r>
                        <a:rPr lang="en-US" sz="800" b="0" kern="1200" dirty="0" smtClean="0">
                          <a:solidFill>
                            <a:srgbClr val="0070C0"/>
                          </a:solidFill>
                          <a:latin typeface="Calibri" panose="020F0502020204030204" pitchFamily="34" charset="0"/>
                          <a:ea typeface="+mn-ea"/>
                          <a:cs typeface="Calibri" panose="020F0502020204030204" pitchFamily="34" charset="0"/>
                        </a:rPr>
                        <a:t>Fee Collection</a:t>
                      </a:r>
                      <a:endParaRPr lang="en-US" sz="800" b="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l"/>
                      <a:r>
                        <a:rPr lang="en-US" sz="800" kern="1200" dirty="0" smtClean="0">
                          <a:solidFill>
                            <a:srgbClr val="0070C0"/>
                          </a:solidFill>
                          <a:latin typeface="Calibri" panose="020F0502020204030204" pitchFamily="34" charset="0"/>
                          <a:ea typeface="+mn-ea"/>
                          <a:cs typeface="Calibri" panose="020F0502020204030204" pitchFamily="34" charset="0"/>
                        </a:rPr>
                        <a:t>Additional Miscellaneous fees charged by acquirer or issuer (</a:t>
                      </a:r>
                      <a:r>
                        <a:rPr lang="en-US" sz="800" kern="1200" dirty="0" err="1" smtClean="0">
                          <a:solidFill>
                            <a:srgbClr val="0070C0"/>
                          </a:solidFill>
                          <a:latin typeface="Calibri" panose="020F0502020204030204" pitchFamily="34" charset="0"/>
                          <a:ea typeface="+mn-ea"/>
                          <a:cs typeface="Calibri" panose="020F0502020204030204" pitchFamily="34" charset="0"/>
                        </a:rPr>
                        <a:t>eg</a:t>
                      </a:r>
                      <a:r>
                        <a:rPr lang="en-US" sz="800" kern="1200" dirty="0" smtClean="0">
                          <a:solidFill>
                            <a:srgbClr val="0070C0"/>
                          </a:solidFill>
                          <a:latin typeface="Calibri" panose="020F0502020204030204" pitchFamily="34" charset="0"/>
                          <a:ea typeface="+mn-ea"/>
                          <a:cs typeface="Calibri" panose="020F0502020204030204" pitchFamily="34" charset="0"/>
                        </a:rPr>
                        <a:t>. The issuer may collect a USD 25 handling fee when processing a chargeback by submitting </a:t>
                      </a:r>
                      <a:r>
                        <a:rPr lang="en-US" sz="800" kern="1200" baseline="0" dirty="0" smtClean="0">
                          <a:solidFill>
                            <a:srgbClr val="0070C0"/>
                          </a:solidFill>
                          <a:latin typeface="Calibri" panose="020F0502020204030204" pitchFamily="34" charset="0"/>
                          <a:ea typeface="+mn-ea"/>
                          <a:cs typeface="Calibri" panose="020F0502020204030204" pitchFamily="34" charset="0"/>
                        </a:rPr>
                        <a:t>a </a:t>
                      </a:r>
                      <a:r>
                        <a:rPr lang="en-US" sz="800" kern="1200" dirty="0" smtClean="0">
                          <a:solidFill>
                            <a:srgbClr val="0070C0"/>
                          </a:solidFill>
                          <a:latin typeface="Calibri" panose="020F0502020204030204" pitchFamily="34" charset="0"/>
                          <a:ea typeface="+mn-ea"/>
                          <a:cs typeface="Calibri" panose="020F0502020204030204" pitchFamily="34" charset="0"/>
                        </a:rPr>
                        <a:t>Fee</a:t>
                      </a:r>
                      <a:r>
                        <a:rPr lang="en-US" sz="800" kern="1200" baseline="0" dirty="0" smtClean="0">
                          <a:solidFill>
                            <a:srgbClr val="0070C0"/>
                          </a:solidFill>
                          <a:latin typeface="Calibri" panose="020F0502020204030204" pitchFamily="34" charset="0"/>
                          <a:ea typeface="+mn-ea"/>
                          <a:cs typeface="Calibri" panose="020F0502020204030204" pitchFamily="34" charset="0"/>
                        </a:rPr>
                        <a:t> </a:t>
                      </a:r>
                      <a:r>
                        <a:rPr lang="en-US" sz="800" kern="1200" baseline="0" dirty="0" err="1" smtClean="0">
                          <a:solidFill>
                            <a:srgbClr val="0070C0"/>
                          </a:solidFill>
                          <a:latin typeface="Calibri" panose="020F0502020204030204" pitchFamily="34" charset="0"/>
                          <a:ea typeface="+mn-ea"/>
                          <a:cs typeface="Calibri" panose="020F0502020204030204" pitchFamily="34" charset="0"/>
                        </a:rPr>
                        <a:t>coln</a:t>
                      </a:r>
                      <a:r>
                        <a:rPr lang="en-US" sz="800" kern="1200" baseline="0" dirty="0" smtClean="0">
                          <a:solidFill>
                            <a:srgbClr val="0070C0"/>
                          </a:solidFill>
                          <a:latin typeface="Calibri" panose="020F0502020204030204" pitchFamily="34" charset="0"/>
                          <a:ea typeface="+mn-ea"/>
                          <a:cs typeface="Calibri" panose="020F0502020204030204" pitchFamily="34" charset="0"/>
                        </a:rPr>
                        <a:t> message)</a:t>
                      </a:r>
                      <a:endParaRPr lang="en-US" sz="8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kern="1200" dirty="0" smtClean="0">
                          <a:solidFill>
                            <a:srgbClr val="0070C0"/>
                          </a:solidFill>
                          <a:latin typeface="Calibri" panose="020F0502020204030204" pitchFamily="34" charset="0"/>
                          <a:ea typeface="+mn-ea"/>
                          <a:cs typeface="Calibri" panose="020F0502020204030204" pitchFamily="34" charset="0"/>
                        </a:rPr>
                        <a:t>Acquirer/</a:t>
                      </a:r>
                    </a:p>
                    <a:p>
                      <a:pPr algn="ctr"/>
                      <a:r>
                        <a:rPr lang="en-US" sz="700" kern="1200" dirty="0" smtClean="0">
                          <a:solidFill>
                            <a:srgbClr val="0070C0"/>
                          </a:solidFill>
                          <a:latin typeface="Calibri" panose="020F0502020204030204" pitchFamily="34" charset="0"/>
                          <a:ea typeface="+mn-ea"/>
                          <a:cs typeface="Calibri" panose="020F0502020204030204" pitchFamily="34" charset="0"/>
                        </a:rPr>
                        <a:t>Issuer</a:t>
                      </a:r>
                      <a:endParaRPr lang="en-US" sz="700" kern="1200" dirty="0">
                        <a:solidFill>
                          <a:srgbClr val="0070C0"/>
                        </a:solidFill>
                        <a:latin typeface="Calibri" panose="020F0502020204030204" pitchFamily="34" charset="0"/>
                        <a:ea typeface="+mn-ea"/>
                        <a:cs typeface="Calibri" panose="020F0502020204030204" pitchFamily="34" charset="0"/>
                      </a:endParaRPr>
                    </a:p>
                  </a:txBody>
                  <a:tcPr/>
                </a:tc>
                <a:tc>
                  <a:txBody>
                    <a:bodyPr/>
                    <a:lstStyle/>
                    <a:p>
                      <a:pPr algn="ctr"/>
                      <a:r>
                        <a:rPr lang="en-US" sz="700" kern="1200" dirty="0" smtClean="0">
                          <a:solidFill>
                            <a:schemeClr val="dk1"/>
                          </a:solidFill>
                          <a:latin typeface="Calibri" panose="020F0502020204030204" pitchFamily="34" charset="0"/>
                          <a:ea typeface="+mn-ea"/>
                          <a:cs typeface="Calibri" panose="020F0502020204030204" pitchFamily="34" charset="0"/>
                        </a:rPr>
                        <a:t>1740</a:t>
                      </a:r>
                      <a:endParaRPr lang="en-US" sz="7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algn="ctr"/>
                      <a:r>
                        <a:rPr lang="en-US" sz="600" kern="1200" dirty="0" smtClean="0">
                          <a:solidFill>
                            <a:schemeClr val="dk1"/>
                          </a:solidFill>
                          <a:latin typeface="Calibri" panose="020F0502020204030204" pitchFamily="34" charset="0"/>
                          <a:ea typeface="+mn-ea"/>
                          <a:cs typeface="Calibri" panose="020F0502020204030204" pitchFamily="34" charset="0"/>
                        </a:rPr>
                        <a:t>700/ 780/</a:t>
                      </a:r>
                      <a:r>
                        <a:rPr lang="en-US" sz="600" kern="1200" baseline="0" dirty="0" smtClean="0">
                          <a:solidFill>
                            <a:schemeClr val="dk1"/>
                          </a:solidFill>
                          <a:latin typeface="Calibri" panose="020F0502020204030204" pitchFamily="34" charset="0"/>
                          <a:ea typeface="+mn-ea"/>
                          <a:cs typeface="Calibri" panose="020F0502020204030204" pitchFamily="34" charset="0"/>
                        </a:rPr>
                        <a:t> 781/ 782</a:t>
                      </a:r>
                      <a:endParaRPr lang="en-US" sz="6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753854549"/>
                  </a:ext>
                </a:extLst>
              </a:tr>
            </a:tbl>
          </a:graphicData>
        </a:graphic>
      </p:graphicFrame>
      <p:grpSp>
        <p:nvGrpSpPr>
          <p:cNvPr id="19" name="Group 18"/>
          <p:cNvGrpSpPr/>
          <p:nvPr/>
        </p:nvGrpSpPr>
        <p:grpSpPr>
          <a:xfrm>
            <a:off x="384048" y="1724917"/>
            <a:ext cx="4479547" cy="3253625"/>
            <a:chOff x="482368" y="2019885"/>
            <a:chExt cx="4479547" cy="3253625"/>
          </a:xfrm>
        </p:grpSpPr>
        <p:grpSp>
          <p:nvGrpSpPr>
            <p:cNvPr id="17" name="Group 16"/>
            <p:cNvGrpSpPr/>
            <p:nvPr/>
          </p:nvGrpSpPr>
          <p:grpSpPr>
            <a:xfrm>
              <a:off x="482368" y="2019885"/>
              <a:ext cx="4479547" cy="3253625"/>
              <a:chOff x="482368" y="2009725"/>
              <a:chExt cx="4479547" cy="3253625"/>
            </a:xfrm>
          </p:grpSpPr>
          <p:sp>
            <p:nvSpPr>
              <p:cNvPr id="11" name="Rounded Rectangle 10"/>
              <p:cNvSpPr/>
              <p:nvPr/>
            </p:nvSpPr>
            <p:spPr>
              <a:xfrm>
                <a:off x="482368" y="4277289"/>
                <a:ext cx="1198946" cy="225559"/>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ounded Rectangle 11"/>
              <p:cNvSpPr/>
              <p:nvPr/>
            </p:nvSpPr>
            <p:spPr>
              <a:xfrm>
                <a:off x="482368" y="3501571"/>
                <a:ext cx="1198946" cy="214696"/>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Rounded Rectangle 12"/>
              <p:cNvSpPr/>
              <p:nvPr/>
            </p:nvSpPr>
            <p:spPr>
              <a:xfrm>
                <a:off x="482368" y="3155422"/>
                <a:ext cx="1198946" cy="198296"/>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Rounded Rectangle 13"/>
              <p:cNvSpPr/>
              <p:nvPr/>
            </p:nvSpPr>
            <p:spPr>
              <a:xfrm>
                <a:off x="490104" y="2009725"/>
                <a:ext cx="1183474" cy="153711"/>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5" name="Rounded Rectangle 14"/>
              <p:cNvSpPr/>
              <p:nvPr/>
            </p:nvSpPr>
            <p:spPr>
              <a:xfrm>
                <a:off x="2225062" y="5105444"/>
                <a:ext cx="609600" cy="155448"/>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TextBox 15"/>
              <p:cNvSpPr txBox="1"/>
              <p:nvPr/>
            </p:nvSpPr>
            <p:spPr>
              <a:xfrm>
                <a:off x="2932963" y="5140239"/>
                <a:ext cx="2028952"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With financial impact</a:t>
                </a:r>
              </a:p>
            </p:txBody>
          </p:sp>
        </p:grpSp>
        <p:sp>
          <p:nvSpPr>
            <p:cNvPr id="18" name="Rounded Rectangle 17"/>
            <p:cNvSpPr/>
            <p:nvPr/>
          </p:nvSpPr>
          <p:spPr>
            <a:xfrm>
              <a:off x="482368" y="3966788"/>
              <a:ext cx="1198946" cy="172807"/>
            </a:xfrm>
            <a:prstGeom prst="roundRect">
              <a:avLst/>
            </a:prstGeom>
            <a:noFill/>
            <a:ln>
              <a:solidFill>
                <a:srgbClr val="FF8F1C"/>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33609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761890" y="997273"/>
            <a:ext cx="773681" cy="276999"/>
          </a:xfrm>
          <a:prstGeom prst="rect">
            <a:avLst/>
          </a:prstGeom>
          <a:solidFill>
            <a:srgbClr val="00B0F0"/>
          </a:solidFill>
        </p:spPr>
        <p:txBody>
          <a:bodyPr wrap="square" rtlCol="0">
            <a:spAutoFit/>
          </a:bodyPr>
          <a:lstStyle/>
          <a:p>
            <a:pPr algn="ctr"/>
            <a:r>
              <a:rPr lang="en-US" sz="600" b="1" dirty="0">
                <a:solidFill>
                  <a:srgbClr val="002060"/>
                </a:solidFill>
                <a:latin typeface="+mj-lt"/>
                <a:cs typeface="Arial" panose="020B0604020202020204" pitchFamily="34" charset="0"/>
              </a:rPr>
              <a:t>Authorization Request</a:t>
            </a:r>
          </a:p>
        </p:txBody>
      </p:sp>
      <p:sp>
        <p:nvSpPr>
          <p:cNvPr id="43" name="TextBox 42"/>
          <p:cNvSpPr txBox="1"/>
          <p:nvPr/>
        </p:nvSpPr>
        <p:spPr>
          <a:xfrm>
            <a:off x="8607762" y="1010872"/>
            <a:ext cx="608428" cy="261610"/>
          </a:xfrm>
          <a:prstGeom prst="rect">
            <a:avLst/>
          </a:prstGeom>
          <a:noFill/>
        </p:spPr>
        <p:txBody>
          <a:bodyPr wrap="square" rtlCol="0">
            <a:spAutoFit/>
          </a:bodyPr>
          <a:lstStyle/>
          <a:p>
            <a:r>
              <a:rPr lang="en-US" sz="1100" dirty="0"/>
              <a:t>1100</a:t>
            </a:r>
          </a:p>
        </p:txBody>
      </p:sp>
      <p:sp>
        <p:nvSpPr>
          <p:cNvPr id="44" name="TextBox 43"/>
          <p:cNvSpPr txBox="1"/>
          <p:nvPr/>
        </p:nvSpPr>
        <p:spPr>
          <a:xfrm>
            <a:off x="7762147" y="1449614"/>
            <a:ext cx="773425" cy="276999"/>
          </a:xfrm>
          <a:prstGeom prst="rect">
            <a:avLst/>
          </a:prstGeom>
          <a:solidFill>
            <a:srgbClr val="00B0F0"/>
          </a:solidFill>
        </p:spPr>
        <p:txBody>
          <a:bodyPr wrap="square" rtlCol="0">
            <a:spAutoFit/>
          </a:bodyPr>
          <a:lstStyle/>
          <a:p>
            <a:r>
              <a:rPr lang="en-US" sz="600" b="1" dirty="0">
                <a:solidFill>
                  <a:srgbClr val="002060"/>
                </a:solidFill>
                <a:cs typeface="Arial" panose="020B0604020202020204" pitchFamily="34" charset="0"/>
              </a:rPr>
              <a:t>Response for Authorization</a:t>
            </a:r>
          </a:p>
        </p:txBody>
      </p:sp>
      <p:sp>
        <p:nvSpPr>
          <p:cNvPr id="45" name="TextBox 44"/>
          <p:cNvSpPr txBox="1"/>
          <p:nvPr/>
        </p:nvSpPr>
        <p:spPr>
          <a:xfrm>
            <a:off x="8594250" y="1459195"/>
            <a:ext cx="608428" cy="261610"/>
          </a:xfrm>
          <a:prstGeom prst="rect">
            <a:avLst/>
          </a:prstGeom>
          <a:noFill/>
        </p:spPr>
        <p:txBody>
          <a:bodyPr wrap="square" rtlCol="0">
            <a:spAutoFit/>
          </a:bodyPr>
          <a:lstStyle/>
          <a:p>
            <a:r>
              <a:rPr lang="en-US" sz="1100" dirty="0"/>
              <a:t>1110</a:t>
            </a:r>
          </a:p>
        </p:txBody>
      </p:sp>
      <p:sp>
        <p:nvSpPr>
          <p:cNvPr id="46" name="TextBox 45"/>
          <p:cNvSpPr txBox="1"/>
          <p:nvPr/>
        </p:nvSpPr>
        <p:spPr>
          <a:xfrm>
            <a:off x="7762147" y="1892373"/>
            <a:ext cx="782216" cy="276999"/>
          </a:xfrm>
          <a:prstGeom prst="rect">
            <a:avLst/>
          </a:prstGeom>
          <a:solidFill>
            <a:srgbClr val="00B0F0"/>
          </a:solidFill>
        </p:spPr>
        <p:txBody>
          <a:bodyPr wrap="square" rtlCol="0">
            <a:spAutoFit/>
          </a:bodyPr>
          <a:lstStyle/>
          <a:p>
            <a:pPr algn="ctr"/>
            <a:r>
              <a:rPr lang="en-US" sz="600" b="1" dirty="0">
                <a:solidFill>
                  <a:srgbClr val="002060"/>
                </a:solidFill>
                <a:cs typeface="Arial" panose="020B0604020202020204" pitchFamily="34" charset="0"/>
              </a:rPr>
              <a:t>Clearing Request</a:t>
            </a:r>
          </a:p>
        </p:txBody>
      </p:sp>
      <p:sp>
        <p:nvSpPr>
          <p:cNvPr id="47" name="TextBox 46"/>
          <p:cNvSpPr txBox="1"/>
          <p:nvPr/>
        </p:nvSpPr>
        <p:spPr>
          <a:xfrm>
            <a:off x="8601561" y="1901955"/>
            <a:ext cx="608428" cy="261610"/>
          </a:xfrm>
          <a:prstGeom prst="rect">
            <a:avLst/>
          </a:prstGeom>
          <a:noFill/>
        </p:spPr>
        <p:txBody>
          <a:bodyPr wrap="square" rtlCol="0">
            <a:spAutoFit/>
          </a:bodyPr>
          <a:lstStyle/>
          <a:p>
            <a:r>
              <a:rPr lang="en-US" sz="1100" dirty="0"/>
              <a:t>1240</a:t>
            </a:r>
          </a:p>
        </p:txBody>
      </p:sp>
      <p:sp>
        <p:nvSpPr>
          <p:cNvPr id="48" name="TextBox 47"/>
          <p:cNvSpPr txBox="1"/>
          <p:nvPr/>
        </p:nvSpPr>
        <p:spPr>
          <a:xfrm>
            <a:off x="7769095" y="2335133"/>
            <a:ext cx="766478" cy="276999"/>
          </a:xfrm>
          <a:prstGeom prst="rect">
            <a:avLst/>
          </a:prstGeom>
          <a:solidFill>
            <a:srgbClr val="00B0F0"/>
          </a:solidFill>
        </p:spPr>
        <p:txBody>
          <a:bodyPr wrap="square" rtlCol="0">
            <a:spAutoFit/>
          </a:bodyPr>
          <a:lstStyle/>
          <a:p>
            <a:pPr algn="ctr"/>
            <a:r>
              <a:rPr lang="en-US" sz="600" b="1" dirty="0">
                <a:solidFill>
                  <a:srgbClr val="002060"/>
                </a:solidFill>
                <a:latin typeface="+mj-lt"/>
                <a:cs typeface="Arial" panose="020B0604020202020204" pitchFamily="34" charset="0"/>
              </a:rPr>
              <a:t>Financial Advice</a:t>
            </a:r>
          </a:p>
        </p:txBody>
      </p:sp>
      <p:sp>
        <p:nvSpPr>
          <p:cNvPr id="49" name="TextBox 48"/>
          <p:cNvSpPr txBox="1"/>
          <p:nvPr/>
        </p:nvSpPr>
        <p:spPr>
          <a:xfrm>
            <a:off x="8601561" y="2357480"/>
            <a:ext cx="608428" cy="261610"/>
          </a:xfrm>
          <a:prstGeom prst="rect">
            <a:avLst/>
          </a:prstGeom>
          <a:noFill/>
        </p:spPr>
        <p:txBody>
          <a:bodyPr wrap="square" rtlCol="0">
            <a:spAutoFit/>
          </a:bodyPr>
          <a:lstStyle/>
          <a:p>
            <a:r>
              <a:rPr lang="en-US" sz="1100" dirty="0"/>
              <a:t>1220</a:t>
            </a:r>
          </a:p>
        </p:txBody>
      </p:sp>
      <p:sp>
        <p:nvSpPr>
          <p:cNvPr id="50" name="TextBox 49"/>
          <p:cNvSpPr txBox="1"/>
          <p:nvPr/>
        </p:nvSpPr>
        <p:spPr>
          <a:xfrm>
            <a:off x="7769095" y="2777169"/>
            <a:ext cx="766476" cy="369332"/>
          </a:xfrm>
          <a:prstGeom prst="rect">
            <a:avLst/>
          </a:prstGeom>
          <a:solidFill>
            <a:srgbClr val="00B0F0"/>
          </a:solidFill>
        </p:spPr>
        <p:txBody>
          <a:bodyPr wrap="square" rtlCol="0">
            <a:spAutoFit/>
          </a:bodyPr>
          <a:lstStyle/>
          <a:p>
            <a:pPr algn="ctr"/>
            <a:r>
              <a:rPr lang="en-US" sz="600" b="1" dirty="0">
                <a:solidFill>
                  <a:srgbClr val="002060"/>
                </a:solidFill>
                <a:latin typeface="+mj-lt"/>
                <a:cs typeface="Arial" panose="020B0604020202020204" pitchFamily="34" charset="0"/>
              </a:rPr>
              <a:t>Financial Advise Response</a:t>
            </a:r>
          </a:p>
        </p:txBody>
      </p:sp>
      <p:sp>
        <p:nvSpPr>
          <p:cNvPr id="51" name="TextBox 50"/>
          <p:cNvSpPr txBox="1"/>
          <p:nvPr/>
        </p:nvSpPr>
        <p:spPr>
          <a:xfrm>
            <a:off x="8595358" y="2814295"/>
            <a:ext cx="608428" cy="261610"/>
          </a:xfrm>
          <a:prstGeom prst="rect">
            <a:avLst/>
          </a:prstGeom>
          <a:noFill/>
        </p:spPr>
        <p:txBody>
          <a:bodyPr wrap="square" rtlCol="0">
            <a:spAutoFit/>
          </a:bodyPr>
          <a:lstStyle/>
          <a:p>
            <a:r>
              <a:rPr lang="en-US" sz="1100" dirty="0"/>
              <a:t>1230</a:t>
            </a:r>
          </a:p>
        </p:txBody>
      </p:sp>
      <p:sp>
        <p:nvSpPr>
          <p:cNvPr id="52" name="Flowchart: Process 51"/>
          <p:cNvSpPr/>
          <p:nvPr/>
        </p:nvSpPr>
        <p:spPr>
          <a:xfrm>
            <a:off x="7755991" y="855061"/>
            <a:ext cx="779581" cy="228628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a:off x="7753355" y="581319"/>
            <a:ext cx="1390645" cy="253916"/>
          </a:xfrm>
          <a:prstGeom prst="rect">
            <a:avLst/>
          </a:prstGeom>
          <a:noFill/>
        </p:spPr>
        <p:txBody>
          <a:bodyPr wrap="square" rtlCol="0">
            <a:spAutoFit/>
          </a:bodyPr>
          <a:lstStyle/>
          <a:p>
            <a:r>
              <a:rPr lang="en-US" sz="1050" b="1" dirty="0">
                <a:solidFill>
                  <a:srgbClr val="002060"/>
                </a:solidFill>
              </a:rPr>
              <a:t>ISO message type</a:t>
            </a:r>
          </a:p>
        </p:txBody>
      </p:sp>
      <p:sp>
        <p:nvSpPr>
          <p:cNvPr id="54" name="Title 1"/>
          <p:cNvSpPr>
            <a:spLocks noGrp="1"/>
          </p:cNvSpPr>
          <p:nvPr>
            <p:ph type="title"/>
          </p:nvPr>
        </p:nvSpPr>
        <p:spPr>
          <a:xfrm>
            <a:off x="145462" y="11441"/>
            <a:ext cx="8385048" cy="407896"/>
          </a:xfrm>
        </p:spPr>
        <p:txBody>
          <a:bodyPr>
            <a:normAutofit/>
          </a:bodyPr>
          <a:lstStyle/>
          <a:p>
            <a:r>
              <a:rPr lang="en-US" sz="1800" dirty="0" smtClean="0">
                <a:latin typeface="Calibri" panose="020F0502020204030204" pitchFamily="34" charset="0"/>
                <a:cs typeface="Calibri" panose="020F0502020204030204" pitchFamily="34" charset="0"/>
              </a:rPr>
              <a:t>Driving Real-time Payment with </a:t>
            </a:r>
            <a:r>
              <a:rPr lang="en-US" sz="1800" dirty="0" err="1" smtClean="0">
                <a:latin typeface="Calibri" panose="020F0502020204030204" pitchFamily="34" charset="0"/>
                <a:cs typeface="Calibri" panose="020F0502020204030204" pitchFamily="34" charset="0"/>
              </a:rPr>
              <a:t>NeMo</a:t>
            </a:r>
            <a:endParaRPr lang="en-US" sz="1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35" y="445695"/>
            <a:ext cx="6430296" cy="4157453"/>
          </a:xfrm>
          <a:prstGeom prst="rect">
            <a:avLst/>
          </a:prstGeom>
        </p:spPr>
      </p:pic>
      <p:sp>
        <p:nvSpPr>
          <p:cNvPr id="27" name="TextBox 26"/>
          <p:cNvSpPr txBox="1"/>
          <p:nvPr/>
        </p:nvSpPr>
        <p:spPr>
          <a:xfrm>
            <a:off x="526535" y="240329"/>
            <a:ext cx="4374608" cy="338554"/>
          </a:xfrm>
          <a:prstGeom prst="rect">
            <a:avLst/>
          </a:prstGeom>
          <a:noFill/>
        </p:spPr>
        <p:txBody>
          <a:bodyPr wrap="square" rtlCol="0">
            <a:spAutoFit/>
          </a:bodyPr>
          <a:lstStyle/>
          <a:p>
            <a:r>
              <a:rPr lang="en-US" sz="900" b="1" dirty="0">
                <a:solidFill>
                  <a:schemeClr val="accent4">
                    <a:lumMod val="50000"/>
                  </a:schemeClr>
                </a:solidFill>
              </a:rPr>
              <a:t>Dual message system </a:t>
            </a:r>
            <a:r>
              <a:rPr lang="en-US" sz="900" dirty="0">
                <a:solidFill>
                  <a:schemeClr val="accent4">
                    <a:lumMod val="50000"/>
                  </a:schemeClr>
                </a:solidFill>
              </a:rPr>
              <a:t>– Point Of Departure (POD)</a:t>
            </a:r>
          </a:p>
          <a:p>
            <a:endParaRPr lang="en-US" sz="700" dirty="0">
              <a:solidFill>
                <a:schemeClr val="accent4">
                  <a:lumMod val="50000"/>
                </a:schemeClr>
              </a:solidFill>
            </a:endParaRPr>
          </a:p>
        </p:txBody>
      </p:sp>
    </p:spTree>
    <p:extLst>
      <p:ext uri="{BB962C8B-B14F-4D97-AF65-F5344CB8AC3E}">
        <p14:creationId xmlns:p14="http://schemas.microsoft.com/office/powerpoint/2010/main" val="1990240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11274949"/>
              </p:ext>
            </p:extLst>
          </p:nvPr>
        </p:nvGraphicFramePr>
        <p:xfrm>
          <a:off x="120316" y="154739"/>
          <a:ext cx="8879306" cy="4880852"/>
        </p:xfrm>
        <a:graphic>
          <a:graphicData uri="http://schemas.openxmlformats.org/drawingml/2006/table">
            <a:tbl>
              <a:tblPr firstRow="1" bandRow="1">
                <a:tableStyleId>{5C22544A-7EE6-4342-B048-85BDC9FD1C3A}</a:tableStyleId>
              </a:tblPr>
              <a:tblGrid>
                <a:gridCol w="1492174">
                  <a:extLst>
                    <a:ext uri="{9D8B030D-6E8A-4147-A177-3AD203B41FA5}">
                      <a16:colId xmlns:a16="http://schemas.microsoft.com/office/drawing/2014/main" val="1248866412"/>
                    </a:ext>
                  </a:extLst>
                </a:gridCol>
                <a:gridCol w="7387132">
                  <a:extLst>
                    <a:ext uri="{9D8B030D-6E8A-4147-A177-3AD203B41FA5}">
                      <a16:colId xmlns:a16="http://schemas.microsoft.com/office/drawing/2014/main" val="3709870550"/>
                    </a:ext>
                  </a:extLst>
                </a:gridCol>
              </a:tblGrid>
              <a:tr h="278130">
                <a:tc gridSpan="2">
                  <a:txBody>
                    <a:bodyPr/>
                    <a:lstStyle/>
                    <a:p>
                      <a:pPr algn="ctr"/>
                      <a:r>
                        <a:rPr lang="en-US" sz="900" dirty="0" smtClean="0"/>
                        <a:t>American Express Card Acceptance Support Services</a:t>
                      </a:r>
                      <a:endParaRPr lang="en-US" sz="900" dirty="0"/>
                    </a:p>
                  </a:txBody>
                  <a:tcPr marL="68580" marR="68580" marT="34290" marB="34290"/>
                </a:tc>
                <a:tc hMerge="1">
                  <a:txBody>
                    <a:bodyPr/>
                    <a:lstStyle/>
                    <a:p>
                      <a:endParaRPr lang="en-US" sz="1400" dirty="0"/>
                    </a:p>
                  </a:txBody>
                  <a:tcPr/>
                </a:tc>
                <a:extLst>
                  <a:ext uri="{0D108BD9-81ED-4DB2-BD59-A6C34878D82A}">
                    <a16:rowId xmlns:a16="http://schemas.microsoft.com/office/drawing/2014/main" val="2616500548"/>
                  </a:ext>
                </a:extLst>
              </a:tr>
              <a:tr h="388620">
                <a:tc>
                  <a:txBody>
                    <a:bodyPr/>
                    <a:lstStyle/>
                    <a:p>
                      <a:r>
                        <a:rPr lang="en-US" sz="900" b="0" i="0" u="none" strike="noStrike" kern="1200" baseline="0" dirty="0" smtClean="0">
                          <a:solidFill>
                            <a:srgbClr val="0070C0"/>
                          </a:solidFill>
                          <a:latin typeface="+mn-lt"/>
                          <a:ea typeface="+mn-ea"/>
                          <a:cs typeface="+mn-cs"/>
                        </a:rPr>
                        <a:t>American Express </a:t>
                      </a:r>
                      <a:r>
                        <a:rPr lang="en-US" sz="900" b="0" i="0" u="none" strike="noStrike" kern="1200" baseline="0" dirty="0" err="1" smtClean="0">
                          <a:solidFill>
                            <a:srgbClr val="0070C0"/>
                          </a:solidFill>
                          <a:latin typeface="+mn-lt"/>
                          <a:ea typeface="+mn-ea"/>
                          <a:cs typeface="+mn-cs"/>
                        </a:rPr>
                        <a:t>OptBlue</a:t>
                      </a:r>
                      <a:r>
                        <a:rPr lang="en-US" sz="900" b="0" i="0" u="none" strike="noStrike" kern="1200" baseline="0" dirty="0" smtClean="0">
                          <a:solidFill>
                            <a:srgbClr val="0070C0"/>
                          </a:solidFill>
                          <a:latin typeface="+mn-lt"/>
                          <a:ea typeface="+mn-ea"/>
                          <a:cs typeface="+mn-cs"/>
                        </a:rPr>
                        <a:t> Program</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Designed to increase acceptance of Cards among small Merchants by offering an integrated service and pricing through certain eligible third party Acquirers and payment processing companies. </a:t>
                      </a:r>
                      <a:endParaRPr lang="en-US" sz="900" dirty="0"/>
                    </a:p>
                  </a:txBody>
                  <a:tcPr marL="68580" marR="68580" marT="34290" marB="34290"/>
                </a:tc>
                <a:extLst>
                  <a:ext uri="{0D108BD9-81ED-4DB2-BD59-A6C34878D82A}">
                    <a16:rowId xmlns:a16="http://schemas.microsoft.com/office/drawing/2014/main" val="2101547014"/>
                  </a:ext>
                </a:extLst>
              </a:tr>
              <a:tr h="643517">
                <a:tc>
                  <a:txBody>
                    <a:bodyPr/>
                    <a:lstStyle/>
                    <a:p>
                      <a:r>
                        <a:rPr lang="en-US" sz="900" b="0" i="0" u="none" strike="noStrike" kern="1200" baseline="0" dirty="0" smtClean="0">
                          <a:solidFill>
                            <a:srgbClr val="0070C0"/>
                          </a:solidFill>
                          <a:latin typeface="+mn-lt"/>
                          <a:ea typeface="+mn-ea"/>
                          <a:cs typeface="+mn-cs"/>
                        </a:rPr>
                        <a:t>Authorization Amount Adjustment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It can be used by any Merchant, Third Party Processor or Vendor that supports Automated Fuel Dispensers. This functionality allows for the release of held funds due to the actual sale amount being less than the original authorized amount. </a:t>
                      </a:r>
                    </a:p>
                    <a:p>
                      <a:r>
                        <a:rPr lang="en-US" sz="900" b="0" i="0" u="none" strike="noStrike" kern="1200" baseline="0" dirty="0" smtClean="0">
                          <a:solidFill>
                            <a:schemeClr val="dk1"/>
                          </a:solidFill>
                          <a:latin typeface="+mn-lt"/>
                          <a:ea typeface="+mn-ea"/>
                          <a:cs typeface="+mn-cs"/>
                        </a:rPr>
                        <a:t>The Authorization Adjustment Financial Transaction Advice Request/Response (1220/1230) message is mandatory for Third Party Processors, Payment Aggregators, and Vendors that support the oil industry. </a:t>
                      </a:r>
                      <a:endParaRPr lang="en-US" sz="900" b="0" i="0" u="none" strike="noStrike" kern="1200" baseline="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125579314"/>
                  </a:ext>
                </a:extLst>
              </a:tr>
              <a:tr h="452284">
                <a:tc>
                  <a:txBody>
                    <a:bodyPr/>
                    <a:lstStyle/>
                    <a:p>
                      <a:r>
                        <a:rPr lang="en-US" sz="900" b="0" i="0" u="none" strike="noStrike" kern="1200" baseline="0" dirty="0" smtClean="0">
                          <a:solidFill>
                            <a:srgbClr val="0070C0"/>
                          </a:solidFill>
                          <a:latin typeface="+mn-lt"/>
                          <a:ea typeface="+mn-ea"/>
                          <a:cs typeface="+mn-cs"/>
                        </a:rPr>
                        <a:t>Batch Authorizations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A Merchant who uses the batch authorization service can transmit authorization request files containing multiple authorization request transactions periodically during a day or at the end of the business day. All authorization response transactions are batched into files and returned. </a:t>
                      </a:r>
                    </a:p>
                  </a:txBody>
                  <a:tcPr marL="68580" marR="68580" marT="34290" marB="34290"/>
                </a:tc>
                <a:extLst>
                  <a:ext uri="{0D108BD9-81ED-4DB2-BD59-A6C34878D82A}">
                    <a16:rowId xmlns:a16="http://schemas.microsoft.com/office/drawing/2014/main" val="4030434667"/>
                  </a:ext>
                </a:extLst>
              </a:tr>
              <a:tr h="758805">
                <a:tc>
                  <a:txBody>
                    <a:bodyPr/>
                    <a:lstStyle/>
                    <a:p>
                      <a:r>
                        <a:rPr lang="en-US" sz="900" b="0" i="0" u="none" strike="noStrike" kern="1200" baseline="0" dirty="0" smtClean="0">
                          <a:solidFill>
                            <a:srgbClr val="0070C0"/>
                          </a:solidFill>
                          <a:latin typeface="+mn-lt"/>
                          <a:ea typeface="+mn-ea"/>
                          <a:cs typeface="+mn-cs"/>
                        </a:rPr>
                        <a:t>Chip Card Authorizations (ICC)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Two types of Chip Cards are issued by American Express:</a:t>
                      </a:r>
                    </a:p>
                    <a:p>
                      <a:r>
                        <a:rPr lang="en-US" sz="900" b="0" i="0" u="none" strike="noStrike" kern="1200" baseline="0" dirty="0" smtClean="0">
                          <a:solidFill>
                            <a:schemeClr val="dk1"/>
                          </a:solidFill>
                          <a:latin typeface="+mn-lt"/>
                          <a:ea typeface="+mn-ea"/>
                          <a:cs typeface="+mn-cs"/>
                        </a:rPr>
                        <a:t>• AEIPS — A </a:t>
                      </a:r>
                      <a:r>
                        <a:rPr lang="en-US" sz="900" b="1" i="0" u="none" strike="noStrike" kern="1200" baseline="0" dirty="0" smtClean="0">
                          <a:solidFill>
                            <a:schemeClr val="dk1"/>
                          </a:solidFill>
                          <a:latin typeface="+mn-lt"/>
                          <a:ea typeface="+mn-ea"/>
                          <a:cs typeface="+mn-cs"/>
                        </a:rPr>
                        <a:t>Contact</a:t>
                      </a:r>
                      <a:r>
                        <a:rPr lang="en-US" sz="900" b="0" i="0" u="none" strike="noStrike" kern="1200" baseline="0" dirty="0" smtClean="0">
                          <a:solidFill>
                            <a:schemeClr val="dk1"/>
                          </a:solidFill>
                          <a:latin typeface="+mn-lt"/>
                          <a:ea typeface="+mn-ea"/>
                          <a:cs typeface="+mn-cs"/>
                        </a:rPr>
                        <a:t> Chip Card is physically inserted into a Card Reader to enable it to communicate with the Terminal. The American Express contact solution is called </a:t>
                      </a:r>
                      <a:r>
                        <a:rPr lang="en-US" sz="900" b="1" i="0" u="none" strike="noStrike" kern="1200" baseline="0" dirty="0" smtClean="0">
                          <a:solidFill>
                            <a:schemeClr val="dk1"/>
                          </a:solidFill>
                          <a:latin typeface="+mn-lt"/>
                          <a:ea typeface="+mn-ea"/>
                          <a:cs typeface="+mn-cs"/>
                        </a:rPr>
                        <a:t>AEIPS</a:t>
                      </a:r>
                      <a:r>
                        <a:rPr lang="en-US" sz="900" b="0" i="0" u="none" strike="noStrike" kern="1200" baseline="0" dirty="0" smtClean="0">
                          <a:solidFill>
                            <a:schemeClr val="dk1"/>
                          </a:solidFill>
                          <a:latin typeface="+mn-lt"/>
                          <a:ea typeface="+mn-ea"/>
                          <a:cs typeface="+mn-cs"/>
                        </a:rPr>
                        <a:t> (American Express ICC Payment Specifications). </a:t>
                      </a:r>
                    </a:p>
                    <a:p>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Expresspay</a:t>
                      </a:r>
                      <a:r>
                        <a:rPr lang="en-US" sz="900" b="0" i="0" u="none" strike="noStrike" kern="1200" baseline="0" dirty="0" smtClean="0">
                          <a:solidFill>
                            <a:schemeClr val="dk1"/>
                          </a:solidFill>
                          <a:latin typeface="+mn-lt"/>
                          <a:ea typeface="+mn-ea"/>
                          <a:cs typeface="+mn-cs"/>
                        </a:rPr>
                        <a:t> — A </a:t>
                      </a:r>
                      <a:r>
                        <a:rPr lang="en-US" sz="900" b="1" i="0" u="none" strike="noStrike" kern="1200" baseline="0" dirty="0" smtClean="0">
                          <a:solidFill>
                            <a:schemeClr val="dk1"/>
                          </a:solidFill>
                          <a:latin typeface="+mn-lt"/>
                          <a:ea typeface="+mn-ea"/>
                          <a:cs typeface="+mn-cs"/>
                        </a:rPr>
                        <a:t>Contactless</a:t>
                      </a:r>
                      <a:r>
                        <a:rPr lang="en-US" sz="900" b="0" i="0" u="none" strike="noStrike" kern="1200" baseline="0" dirty="0" smtClean="0">
                          <a:solidFill>
                            <a:schemeClr val="dk1"/>
                          </a:solidFill>
                          <a:latin typeface="+mn-lt"/>
                          <a:ea typeface="+mn-ea"/>
                          <a:cs typeface="+mn-cs"/>
                        </a:rPr>
                        <a:t> Chip Card uses radio frequency technology to communicate with the Terminal, and the card does not need to be inserted into a reader. The American Express contactless solution is called </a:t>
                      </a:r>
                      <a:r>
                        <a:rPr lang="en-US" sz="900" b="1" i="0" u="none" strike="noStrike" kern="1200" baseline="0" dirty="0" err="1" smtClean="0">
                          <a:solidFill>
                            <a:schemeClr val="dk1"/>
                          </a:solidFill>
                          <a:latin typeface="+mn-lt"/>
                          <a:ea typeface="+mn-ea"/>
                          <a:cs typeface="+mn-cs"/>
                        </a:rPr>
                        <a:t>Expresspay</a:t>
                      </a:r>
                      <a:r>
                        <a:rPr lang="en-US" sz="900" b="0" i="0" u="none" strike="noStrike" kern="1200" baseline="0" dirty="0" smtClean="0">
                          <a:solidFill>
                            <a:schemeClr val="dk1"/>
                          </a:solidFill>
                          <a:latin typeface="+mn-lt"/>
                          <a:ea typeface="+mn-ea"/>
                          <a:cs typeface="+mn-cs"/>
                        </a:rPr>
                        <a:t>. </a:t>
                      </a:r>
                      <a:endParaRPr lang="en-US" sz="900" b="0" i="0" u="none" strike="noStrike" kern="1200" baseline="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4092452013"/>
                  </a:ext>
                </a:extLst>
              </a:tr>
              <a:tr h="388620">
                <a:tc>
                  <a:txBody>
                    <a:bodyPr/>
                    <a:lstStyle/>
                    <a:p>
                      <a:r>
                        <a:rPr lang="en-US" sz="900" b="0" i="0" u="none" strike="noStrike" kern="1200" baseline="0" dirty="0" smtClean="0">
                          <a:solidFill>
                            <a:srgbClr val="0070C0"/>
                          </a:solidFill>
                          <a:latin typeface="+mn-lt"/>
                          <a:ea typeface="+mn-ea"/>
                          <a:cs typeface="+mn-cs"/>
                        </a:rPr>
                        <a:t>Digital Wallet Payments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This service allows Merchants to accept Digital Wallet transactions which provide </a:t>
                      </a:r>
                      <a:r>
                        <a:rPr lang="en-US" sz="900" b="0" i="0" u="none" strike="noStrike" kern="1200" baseline="0" dirty="0" err="1" smtClean="0">
                          <a:solidFill>
                            <a:schemeClr val="dk1"/>
                          </a:solidFill>
                          <a:latin typeface="+mn-lt"/>
                          <a:ea typeface="+mn-ea"/>
                          <a:cs typeface="+mn-cs"/>
                        </a:rPr>
                        <a:t>Cardmembers</a:t>
                      </a:r>
                      <a:r>
                        <a:rPr lang="en-US" sz="900" b="0" i="0" u="none" strike="noStrike" kern="1200" baseline="0" dirty="0" smtClean="0">
                          <a:solidFill>
                            <a:schemeClr val="dk1"/>
                          </a:solidFill>
                          <a:latin typeface="+mn-lt"/>
                          <a:ea typeface="+mn-ea"/>
                          <a:cs typeface="+mn-cs"/>
                        </a:rPr>
                        <a:t> a quick and flexible way to pay in store and within Mobile Applications (App) via various devices that </a:t>
                      </a:r>
                      <a:r>
                        <a:rPr lang="en-US" sz="900" b="0" i="0" u="none" strike="noStrike" kern="1200" baseline="0" dirty="0" err="1" smtClean="0">
                          <a:solidFill>
                            <a:schemeClr val="dk1"/>
                          </a:solidFill>
                          <a:latin typeface="+mn-lt"/>
                          <a:ea typeface="+mn-ea"/>
                          <a:cs typeface="+mn-cs"/>
                        </a:rPr>
                        <a:t>Cardmembers</a:t>
                      </a:r>
                      <a:r>
                        <a:rPr lang="en-US" sz="900" b="0" i="0" u="none" strike="noStrike" kern="1200" baseline="0" dirty="0" smtClean="0">
                          <a:solidFill>
                            <a:schemeClr val="dk1"/>
                          </a:solidFill>
                          <a:latin typeface="+mn-lt"/>
                          <a:ea typeface="+mn-ea"/>
                          <a:cs typeface="+mn-cs"/>
                        </a:rPr>
                        <a:t> frequently use. </a:t>
                      </a:r>
                      <a:endParaRPr lang="en-US" sz="900" dirty="0"/>
                    </a:p>
                  </a:txBody>
                  <a:tcPr marL="68580" marR="68580" marT="34290" marB="34290"/>
                </a:tc>
                <a:extLst>
                  <a:ext uri="{0D108BD9-81ED-4DB2-BD59-A6C34878D82A}">
                    <a16:rowId xmlns:a16="http://schemas.microsoft.com/office/drawing/2014/main" val="95971500"/>
                  </a:ext>
                </a:extLst>
              </a:tr>
              <a:tr h="388620">
                <a:tc>
                  <a:txBody>
                    <a:bodyPr/>
                    <a:lstStyle/>
                    <a:p>
                      <a:r>
                        <a:rPr lang="en-US" sz="900" b="0" i="0" u="none" strike="noStrike" kern="1200" baseline="0" dirty="0" smtClean="0">
                          <a:solidFill>
                            <a:srgbClr val="0070C0"/>
                          </a:solidFill>
                          <a:latin typeface="+mn-lt"/>
                          <a:ea typeface="+mn-ea"/>
                          <a:cs typeface="+mn-cs"/>
                        </a:rPr>
                        <a:t>Online Authorizations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A Merchant who uses the online authorization service can transmit an authorization request and receive an authorization response, all in one individual session. </a:t>
                      </a:r>
                      <a:endParaRPr lang="en-US" sz="900" dirty="0"/>
                    </a:p>
                  </a:txBody>
                  <a:tcPr marL="68580" marR="68580" marT="34290" marB="34290"/>
                </a:tc>
                <a:extLst>
                  <a:ext uri="{0D108BD9-81ED-4DB2-BD59-A6C34878D82A}">
                    <a16:rowId xmlns:a16="http://schemas.microsoft.com/office/drawing/2014/main" val="3499982722"/>
                  </a:ext>
                </a:extLst>
              </a:tr>
              <a:tr h="388620">
                <a:tc>
                  <a:txBody>
                    <a:bodyPr/>
                    <a:lstStyle/>
                    <a:p>
                      <a:r>
                        <a:rPr lang="en-US" sz="900" b="0" i="0" u="none" strike="noStrike" kern="1200" baseline="0" dirty="0" smtClean="0">
                          <a:solidFill>
                            <a:srgbClr val="0070C0"/>
                          </a:solidFill>
                          <a:latin typeface="+mn-lt"/>
                          <a:ea typeface="+mn-ea"/>
                          <a:cs typeface="+mn-cs"/>
                        </a:rPr>
                        <a:t>Prepaid Card Authorizations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This service allows a Merchant to accept and process an authorization request for American Express Prepaid Cards. </a:t>
                      </a:r>
                      <a:endParaRPr lang="en-US" sz="900" dirty="0"/>
                    </a:p>
                  </a:txBody>
                  <a:tcPr marL="68580" marR="68580" marT="34290" marB="34290"/>
                </a:tc>
                <a:extLst>
                  <a:ext uri="{0D108BD9-81ED-4DB2-BD59-A6C34878D82A}">
                    <a16:rowId xmlns:a16="http://schemas.microsoft.com/office/drawing/2014/main" val="372354357"/>
                  </a:ext>
                </a:extLst>
              </a:tr>
              <a:tr h="388620">
                <a:tc>
                  <a:txBody>
                    <a:bodyPr/>
                    <a:lstStyle/>
                    <a:p>
                      <a:r>
                        <a:rPr lang="en-US" sz="900" b="0" i="0" u="none" strike="noStrike" kern="1200" baseline="0" dirty="0" smtClean="0">
                          <a:solidFill>
                            <a:srgbClr val="0070C0"/>
                          </a:solidFill>
                          <a:latin typeface="+mn-lt"/>
                          <a:ea typeface="+mn-ea"/>
                          <a:cs typeface="+mn-cs"/>
                        </a:rPr>
                        <a:t>Recurring Billing and Standing Authorization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Recurring Billing transactions include periodic billings for regularly scheduled charges while Standing Authorization allows a Merchant to automatically charge a </a:t>
                      </a:r>
                      <a:r>
                        <a:rPr lang="en-US" sz="900" b="0" i="0" u="none" strike="noStrike" kern="1200" baseline="0" dirty="0" err="1" smtClean="0">
                          <a:solidFill>
                            <a:schemeClr val="dk1"/>
                          </a:solidFill>
                          <a:latin typeface="+mn-lt"/>
                          <a:ea typeface="+mn-ea"/>
                          <a:cs typeface="+mn-cs"/>
                        </a:rPr>
                        <a:t>Cardmember’s</a:t>
                      </a:r>
                      <a:r>
                        <a:rPr lang="en-US" sz="900" b="0" i="0" u="none" strike="noStrike" kern="1200" baseline="0" dirty="0" smtClean="0">
                          <a:solidFill>
                            <a:schemeClr val="dk1"/>
                          </a:solidFill>
                          <a:latin typeface="+mn-lt"/>
                          <a:ea typeface="+mn-ea"/>
                          <a:cs typeface="+mn-cs"/>
                        </a:rPr>
                        <a:t> American Express Card. </a:t>
                      </a:r>
                      <a:endParaRPr lang="en-US" sz="900" dirty="0"/>
                    </a:p>
                  </a:txBody>
                  <a:tcPr marL="68580" marR="68580" marT="34290" marB="34290"/>
                </a:tc>
                <a:extLst>
                  <a:ext uri="{0D108BD9-81ED-4DB2-BD59-A6C34878D82A}">
                    <a16:rowId xmlns:a16="http://schemas.microsoft.com/office/drawing/2014/main" val="2547332025"/>
                  </a:ext>
                </a:extLst>
              </a:tr>
              <a:tr h="388620">
                <a:tc>
                  <a:txBody>
                    <a:bodyPr/>
                    <a:lstStyle/>
                    <a:p>
                      <a:r>
                        <a:rPr lang="en-US" sz="900" b="0" i="0" u="none" strike="noStrike" kern="1200" baseline="0" dirty="0" smtClean="0">
                          <a:solidFill>
                            <a:srgbClr val="0070C0"/>
                          </a:solidFill>
                          <a:latin typeface="+mn-lt"/>
                          <a:ea typeface="+mn-ea"/>
                          <a:cs typeface="+mn-cs"/>
                        </a:rPr>
                        <a:t>Zero Value Account Verification (ZVAV)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This service allows a Merchant to validate a Card’s status by utilizing a combination of specific processing codes and a zero transaction amount. </a:t>
                      </a:r>
                      <a:endParaRPr lang="en-US" sz="900" dirty="0"/>
                    </a:p>
                  </a:txBody>
                  <a:tcPr marL="68580" marR="68580" marT="34290" marB="34290"/>
                </a:tc>
                <a:extLst>
                  <a:ext uri="{0D108BD9-81ED-4DB2-BD59-A6C34878D82A}">
                    <a16:rowId xmlns:a16="http://schemas.microsoft.com/office/drawing/2014/main" val="432902474"/>
                  </a:ext>
                </a:extLst>
              </a:tr>
              <a:tr h="388620">
                <a:tc>
                  <a:txBody>
                    <a:bodyPr/>
                    <a:lstStyle/>
                    <a:p>
                      <a:r>
                        <a:rPr lang="en-US" sz="900" b="0" i="0" u="none" strike="noStrike" kern="1200" baseline="0" dirty="0" smtClean="0">
                          <a:solidFill>
                            <a:srgbClr val="0070C0"/>
                          </a:solidFill>
                          <a:latin typeface="+mn-lt"/>
                          <a:ea typeface="+mn-ea"/>
                          <a:cs typeface="+mn-cs"/>
                        </a:rPr>
                        <a:t>Other Authorization Services </a:t>
                      </a:r>
                      <a:endParaRPr lang="en-US" sz="900" dirty="0">
                        <a:solidFill>
                          <a:srgbClr val="0070C0"/>
                        </a:solidFill>
                      </a:endParaRPr>
                    </a:p>
                  </a:txBody>
                  <a:tcPr marL="68580" marR="68580" marT="34290" marB="34290"/>
                </a:tc>
                <a:tc>
                  <a:txBody>
                    <a:bodyPr/>
                    <a:lstStyle/>
                    <a:p>
                      <a:r>
                        <a:rPr lang="en-US" sz="900" b="0" i="0" u="none" strike="noStrike" kern="1200" baseline="0" dirty="0" smtClean="0">
                          <a:solidFill>
                            <a:schemeClr val="dk1"/>
                          </a:solidFill>
                          <a:latin typeface="+mn-lt"/>
                          <a:ea typeface="+mn-ea"/>
                          <a:cs typeface="+mn-cs"/>
                        </a:rPr>
                        <a:t>A Merchant may process other financial transaction cards, as well as American Express Travelers </a:t>
                      </a:r>
                      <a:r>
                        <a:rPr lang="en-US" sz="900" b="0" i="0" u="none" strike="noStrike" kern="1200" baseline="0" dirty="0" err="1" smtClean="0">
                          <a:solidFill>
                            <a:schemeClr val="dk1"/>
                          </a:solidFill>
                          <a:latin typeface="+mn-lt"/>
                          <a:ea typeface="+mn-ea"/>
                          <a:cs typeface="+mn-cs"/>
                        </a:rPr>
                        <a:t>Cheque</a:t>
                      </a:r>
                      <a:r>
                        <a:rPr lang="en-US" sz="900" b="0" i="0" u="none" strike="noStrike" kern="1200" baseline="0" dirty="0" smtClean="0">
                          <a:solidFill>
                            <a:schemeClr val="dk1"/>
                          </a:solidFill>
                          <a:latin typeface="+mn-lt"/>
                          <a:ea typeface="+mn-ea"/>
                          <a:cs typeface="+mn-cs"/>
                        </a:rPr>
                        <a:t> authorizations.</a:t>
                      </a:r>
                      <a:endParaRPr lang="en-US" sz="900" dirty="0"/>
                    </a:p>
                  </a:txBody>
                  <a:tcPr marL="68580" marR="68580" marT="34290" marB="34290"/>
                </a:tc>
                <a:extLst>
                  <a:ext uri="{0D108BD9-81ED-4DB2-BD59-A6C34878D82A}">
                    <a16:rowId xmlns:a16="http://schemas.microsoft.com/office/drawing/2014/main" val="767986288"/>
                  </a:ext>
                </a:extLst>
              </a:tr>
            </a:tbl>
          </a:graphicData>
        </a:graphic>
      </p:graphicFrame>
    </p:spTree>
    <p:extLst>
      <p:ext uri="{BB962C8B-B14F-4D97-AF65-F5344CB8AC3E}">
        <p14:creationId xmlns:p14="http://schemas.microsoft.com/office/powerpoint/2010/main" val="48417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6"/>
          </p:nvPr>
        </p:nvSpPr>
        <p:spPr/>
        <p:txBody>
          <a:bodyPr/>
          <a:lstStyle/>
          <a:p>
            <a:fld id="{2EFEF571-C9B4-4D92-A7F7-315B894862A8}" type="slidenum">
              <a:rPr lang="en-US" smtClean="0"/>
              <a:pPr/>
              <a:t>13</a:t>
            </a:fld>
            <a:endParaRPr lang="en-US" dirty="0"/>
          </a:p>
        </p:txBody>
      </p:sp>
      <p:sp>
        <p:nvSpPr>
          <p:cNvPr id="4" name="Footer Placeholder 3"/>
          <p:cNvSpPr>
            <a:spLocks noGrp="1"/>
          </p:cNvSpPr>
          <p:nvPr>
            <p:ph type="ftr" sz="quarter" idx="4294967295"/>
          </p:nvPr>
        </p:nvSpPr>
        <p:spPr>
          <a:xfrm>
            <a:off x="0" y="4757738"/>
            <a:ext cx="5029200" cy="114300"/>
          </a:xfrm>
        </p:spPr>
        <p:txBody>
          <a:bodyPr/>
          <a:lstStyle/>
          <a:p>
            <a:r>
              <a:rPr lang="en-US" smtClean="0"/>
              <a:t>© 2018 Cognizant</a:t>
            </a:r>
            <a:endParaRPr lang="en-US" dirty="0"/>
          </a:p>
        </p:txBody>
      </p:sp>
      <p:sp>
        <p:nvSpPr>
          <p:cNvPr id="15" name="Pentagon 14"/>
          <p:cNvSpPr/>
          <p:nvPr/>
        </p:nvSpPr>
        <p:spPr>
          <a:xfrm>
            <a:off x="539496" y="1303716"/>
            <a:ext cx="2595716" cy="658761"/>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Disputes</a:t>
            </a:r>
            <a:endParaRPr lang="en-US" dirty="0"/>
          </a:p>
        </p:txBody>
      </p:sp>
      <p:sp>
        <p:nvSpPr>
          <p:cNvPr id="16" name="TextBox 15"/>
          <p:cNvSpPr txBox="1"/>
          <p:nvPr/>
        </p:nvSpPr>
        <p:spPr>
          <a:xfrm>
            <a:off x="539496" y="598713"/>
            <a:ext cx="3052790" cy="369332"/>
          </a:xfrm>
          <a:prstGeom prst="rect">
            <a:avLst/>
          </a:prstGeom>
        </p:spPr>
        <p:txBody>
          <a:bodyPr wrap="square" lIns="0" tIns="0" rIns="0" bIns="0" rtlCol="0">
            <a:spAutoFit/>
          </a:bodyPr>
          <a:lstStyle/>
          <a:p>
            <a:pPr algn="l"/>
            <a:r>
              <a:rPr lang="en-US" sz="2400" dirty="0" smtClean="0">
                <a:solidFill>
                  <a:schemeClr val="bg1"/>
                </a:solidFill>
              </a:rPr>
              <a:t>Merchant Servicing</a:t>
            </a:r>
          </a:p>
        </p:txBody>
      </p:sp>
    </p:spTree>
    <p:extLst>
      <p:ext uri="{BB962C8B-B14F-4D97-AF65-F5344CB8AC3E}">
        <p14:creationId xmlns:p14="http://schemas.microsoft.com/office/powerpoint/2010/main" val="3115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Disputes life-cycle</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354944" y="4800600"/>
            <a:ext cx="4572000" cy="155448"/>
          </a:xfrm>
        </p:spPr>
        <p:txBody>
          <a:bodyPr/>
          <a:lstStyle/>
          <a:p>
            <a:r>
              <a:rPr lang="en-US" dirty="0"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a:xfrm>
            <a:off x="98912" y="4800600"/>
            <a:ext cx="228600" cy="155448"/>
          </a:xfrm>
        </p:spPr>
        <p:txBody>
          <a:bodyPr/>
          <a:lstStyle/>
          <a:p>
            <a:fld id="{2EFEF571-C9B4-4D92-A7F7-315B894862A8}" type="slidenum">
              <a:rPr lang="en-US" smtClean="0">
                <a:latin typeface="Calibri" panose="020F0502020204030204" pitchFamily="34" charset="0"/>
                <a:cs typeface="Calibri" panose="020F0502020204030204" pitchFamily="34" charset="0"/>
              </a:rPr>
              <a:pPr/>
              <a:t>14</a:t>
            </a:fld>
            <a:endParaRPr lang="en-US" dirty="0">
              <a:latin typeface="Calibri" panose="020F0502020204030204" pitchFamily="34" charset="0"/>
              <a:cs typeface="Calibri" panose="020F0502020204030204" pitchFamily="34" charset="0"/>
            </a:endParaRPr>
          </a:p>
        </p:txBody>
      </p:sp>
      <p:sp>
        <p:nvSpPr>
          <p:cNvPr id="6" name="Rounded Rectangle 5"/>
          <p:cNvSpPr/>
          <p:nvPr/>
        </p:nvSpPr>
        <p:spPr>
          <a:xfrm>
            <a:off x="1561363" y="1302773"/>
            <a:ext cx="906534" cy="253672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Acquirer</a:t>
            </a:r>
            <a:endParaRPr lang="en-US" sz="1200" dirty="0">
              <a:latin typeface="Calibri" panose="020F0502020204030204" pitchFamily="34" charset="0"/>
              <a:cs typeface="Calibri" panose="020F0502020204030204" pitchFamily="34" charset="0"/>
            </a:endParaRPr>
          </a:p>
        </p:txBody>
      </p:sp>
      <p:sp>
        <p:nvSpPr>
          <p:cNvPr id="7" name="Rounded Rectangle 6"/>
          <p:cNvSpPr/>
          <p:nvPr/>
        </p:nvSpPr>
        <p:spPr>
          <a:xfrm>
            <a:off x="6651526" y="1302771"/>
            <a:ext cx="813673" cy="253672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Issuer</a:t>
            </a:r>
            <a:endParaRPr lang="en-US" sz="1200" dirty="0">
              <a:latin typeface="Calibri" panose="020F0502020204030204" pitchFamily="34" charset="0"/>
              <a:cs typeface="Calibri" panose="020F0502020204030204" pitchFamily="34" charset="0"/>
            </a:endParaRPr>
          </a:p>
        </p:txBody>
      </p:sp>
      <p:sp>
        <p:nvSpPr>
          <p:cNvPr id="8" name="Rounded Rectangle 7"/>
          <p:cNvSpPr/>
          <p:nvPr/>
        </p:nvSpPr>
        <p:spPr>
          <a:xfrm>
            <a:off x="98912" y="2027460"/>
            <a:ext cx="631620" cy="94881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Calibri" panose="020F0502020204030204" pitchFamily="34" charset="0"/>
                <a:cs typeface="Calibri" panose="020F0502020204030204" pitchFamily="34" charset="0"/>
              </a:rPr>
              <a:t>SE / Merchant</a:t>
            </a:r>
            <a:endParaRPr lang="en-US" sz="700" dirty="0">
              <a:latin typeface="Calibri" panose="020F0502020204030204" pitchFamily="34" charset="0"/>
              <a:cs typeface="Calibri" panose="020F0502020204030204" pitchFamily="34" charset="0"/>
            </a:endParaRPr>
          </a:p>
        </p:txBody>
      </p:sp>
      <p:sp>
        <p:nvSpPr>
          <p:cNvPr id="9" name="Rounded Rectangle 8"/>
          <p:cNvSpPr/>
          <p:nvPr/>
        </p:nvSpPr>
        <p:spPr>
          <a:xfrm>
            <a:off x="3954533" y="1302771"/>
            <a:ext cx="1179871" cy="253672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Network</a:t>
            </a:r>
            <a:endParaRPr lang="en-US" sz="1200" dirty="0">
              <a:latin typeface="Calibri" panose="020F0502020204030204" pitchFamily="34" charset="0"/>
              <a:cs typeface="Calibri" panose="020F0502020204030204" pitchFamily="34" charset="0"/>
            </a:endParaRPr>
          </a:p>
        </p:txBody>
      </p:sp>
      <p:cxnSp>
        <p:nvCxnSpPr>
          <p:cNvPr id="12" name="Straight Arrow Connector 11"/>
          <p:cNvCxnSpPr>
            <a:stCxn id="59" idx="3"/>
          </p:cNvCxnSpPr>
          <p:nvPr/>
        </p:nvCxnSpPr>
        <p:spPr>
          <a:xfrm flipH="1" flipV="1">
            <a:off x="7465199" y="1550399"/>
            <a:ext cx="11465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34404" y="1897626"/>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467897" y="1882878"/>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39320" y="2639965"/>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72813" y="2625217"/>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72814" y="2276169"/>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39321" y="2276169"/>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82645" y="2993927"/>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49152" y="2993927"/>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958777" y="1302771"/>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25" name="Oval 24"/>
          <p:cNvSpPr/>
          <p:nvPr/>
        </p:nvSpPr>
        <p:spPr>
          <a:xfrm>
            <a:off x="5741053" y="1705895"/>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26" name="Oval 25"/>
          <p:cNvSpPr/>
          <p:nvPr/>
        </p:nvSpPr>
        <p:spPr>
          <a:xfrm>
            <a:off x="3054881" y="167640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27" name="Oval 26"/>
          <p:cNvSpPr/>
          <p:nvPr/>
        </p:nvSpPr>
        <p:spPr>
          <a:xfrm>
            <a:off x="3047999" y="2076475"/>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28" name="Oval 27"/>
          <p:cNvSpPr/>
          <p:nvPr/>
        </p:nvSpPr>
        <p:spPr>
          <a:xfrm>
            <a:off x="5740070" y="2069690"/>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29" name="Oval 28"/>
          <p:cNvSpPr/>
          <p:nvPr/>
        </p:nvSpPr>
        <p:spPr>
          <a:xfrm>
            <a:off x="5740070" y="242670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sp>
        <p:nvSpPr>
          <p:cNvPr id="30" name="Oval 29"/>
          <p:cNvSpPr/>
          <p:nvPr/>
        </p:nvSpPr>
        <p:spPr>
          <a:xfrm>
            <a:off x="3050956" y="2433486"/>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sp>
        <p:nvSpPr>
          <p:cNvPr id="31" name="Oval 30"/>
          <p:cNvSpPr/>
          <p:nvPr/>
        </p:nvSpPr>
        <p:spPr>
          <a:xfrm>
            <a:off x="3054881" y="2792367"/>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p:txBody>
      </p:sp>
      <p:sp>
        <p:nvSpPr>
          <p:cNvPr id="32" name="Oval 31"/>
          <p:cNvSpPr/>
          <p:nvPr/>
        </p:nvSpPr>
        <p:spPr>
          <a:xfrm>
            <a:off x="5740070" y="2780075"/>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p:txBody>
      </p:sp>
      <p:cxnSp>
        <p:nvCxnSpPr>
          <p:cNvPr id="33" name="Straight Arrow Connector 32"/>
          <p:cNvCxnSpPr/>
          <p:nvPr/>
        </p:nvCxnSpPr>
        <p:spPr>
          <a:xfrm flipH="1">
            <a:off x="5144236" y="3293814"/>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477729" y="3279066"/>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4164" y="3953551"/>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36" name="TextBox 35"/>
          <p:cNvSpPr txBox="1"/>
          <p:nvPr/>
        </p:nvSpPr>
        <p:spPr>
          <a:xfrm>
            <a:off x="354944" y="3973215"/>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Raise Disputes</a:t>
            </a:r>
          </a:p>
        </p:txBody>
      </p:sp>
      <p:sp>
        <p:nvSpPr>
          <p:cNvPr id="37" name="Oval 36"/>
          <p:cNvSpPr/>
          <p:nvPr/>
        </p:nvSpPr>
        <p:spPr>
          <a:xfrm>
            <a:off x="98912" y="4293748"/>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38" name="TextBox 37"/>
          <p:cNvSpPr txBox="1"/>
          <p:nvPr/>
        </p:nvSpPr>
        <p:spPr>
          <a:xfrm>
            <a:off x="369692" y="4313412"/>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Retrieval request (RR)</a:t>
            </a:r>
          </a:p>
        </p:txBody>
      </p:sp>
      <p:sp>
        <p:nvSpPr>
          <p:cNvPr id="40" name="TextBox 39"/>
          <p:cNvSpPr txBox="1"/>
          <p:nvPr/>
        </p:nvSpPr>
        <p:spPr>
          <a:xfrm>
            <a:off x="2396611" y="3982888"/>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Send RR to SE</a:t>
            </a:r>
          </a:p>
        </p:txBody>
      </p:sp>
      <p:sp>
        <p:nvSpPr>
          <p:cNvPr id="42" name="TextBox 41"/>
          <p:cNvSpPr txBox="1"/>
          <p:nvPr/>
        </p:nvSpPr>
        <p:spPr>
          <a:xfrm>
            <a:off x="2380880" y="4253760"/>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Responds with Fulfillment notification</a:t>
            </a:r>
          </a:p>
        </p:txBody>
      </p:sp>
      <p:sp>
        <p:nvSpPr>
          <p:cNvPr id="43" name="Oval 42"/>
          <p:cNvSpPr/>
          <p:nvPr/>
        </p:nvSpPr>
        <p:spPr>
          <a:xfrm>
            <a:off x="4232392" y="3948966"/>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sp>
        <p:nvSpPr>
          <p:cNvPr id="44" name="TextBox 43"/>
          <p:cNvSpPr txBox="1"/>
          <p:nvPr/>
        </p:nvSpPr>
        <p:spPr>
          <a:xfrm>
            <a:off x="4503172" y="3968630"/>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1</a:t>
            </a:r>
            <a:r>
              <a:rPr lang="en-US" sz="800" baseline="30000" dirty="0" smtClean="0">
                <a:solidFill>
                  <a:schemeClr val="tx2"/>
                </a:solidFill>
                <a:latin typeface="Calibri" panose="020F0502020204030204" pitchFamily="34" charset="0"/>
                <a:cs typeface="Calibri" panose="020F0502020204030204" pitchFamily="34" charset="0"/>
              </a:rPr>
              <a:t>st</a:t>
            </a:r>
            <a:r>
              <a:rPr lang="en-US" sz="800" dirty="0" smtClean="0">
                <a:solidFill>
                  <a:schemeClr val="tx2"/>
                </a:solidFill>
                <a:latin typeface="Calibri" panose="020F0502020204030204" pitchFamily="34" charset="0"/>
                <a:cs typeface="Calibri" panose="020F0502020204030204" pitchFamily="34" charset="0"/>
              </a:rPr>
              <a:t> chargeback (1CB)</a:t>
            </a:r>
          </a:p>
        </p:txBody>
      </p:sp>
      <p:sp>
        <p:nvSpPr>
          <p:cNvPr id="45" name="Oval 44"/>
          <p:cNvSpPr/>
          <p:nvPr/>
        </p:nvSpPr>
        <p:spPr>
          <a:xfrm>
            <a:off x="6133754" y="3941433"/>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p:txBody>
      </p:sp>
      <p:sp>
        <p:nvSpPr>
          <p:cNvPr id="46" name="TextBox 45"/>
          <p:cNvSpPr txBox="1"/>
          <p:nvPr/>
        </p:nvSpPr>
        <p:spPr>
          <a:xfrm>
            <a:off x="6404534" y="3961097"/>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2</a:t>
            </a:r>
            <a:r>
              <a:rPr lang="en-US" sz="800" baseline="30000" dirty="0" smtClean="0">
                <a:solidFill>
                  <a:schemeClr val="tx2"/>
                </a:solidFill>
                <a:latin typeface="Calibri" panose="020F0502020204030204" pitchFamily="34" charset="0"/>
                <a:cs typeface="Calibri" panose="020F0502020204030204" pitchFamily="34" charset="0"/>
              </a:rPr>
              <a:t>nd</a:t>
            </a:r>
            <a:r>
              <a:rPr lang="en-US" sz="800" dirty="0" smtClean="0">
                <a:solidFill>
                  <a:schemeClr val="tx2"/>
                </a:solidFill>
                <a:latin typeface="Calibri" panose="020F0502020204030204" pitchFamily="34" charset="0"/>
                <a:cs typeface="Calibri" panose="020F0502020204030204" pitchFamily="34" charset="0"/>
              </a:rPr>
              <a:t> presentment (2P)</a:t>
            </a:r>
          </a:p>
        </p:txBody>
      </p:sp>
      <p:sp>
        <p:nvSpPr>
          <p:cNvPr id="47" name="Oval 46"/>
          <p:cNvSpPr/>
          <p:nvPr/>
        </p:nvSpPr>
        <p:spPr>
          <a:xfrm>
            <a:off x="3059801" y="3082418"/>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p:txBody>
      </p:sp>
      <p:sp>
        <p:nvSpPr>
          <p:cNvPr id="48" name="Oval 47"/>
          <p:cNvSpPr/>
          <p:nvPr/>
        </p:nvSpPr>
        <p:spPr>
          <a:xfrm>
            <a:off x="5744992" y="3082418"/>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p:txBody>
      </p:sp>
      <p:cxnSp>
        <p:nvCxnSpPr>
          <p:cNvPr id="53" name="Straight Arrow Connector 52"/>
          <p:cNvCxnSpPr/>
          <p:nvPr/>
        </p:nvCxnSpPr>
        <p:spPr>
          <a:xfrm>
            <a:off x="2487562" y="3608445"/>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154069" y="3608445"/>
            <a:ext cx="148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059798" y="3406885"/>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9</a:t>
            </a:r>
            <a:endParaRPr lang="en-US" dirty="0">
              <a:latin typeface="Calibri" panose="020F0502020204030204" pitchFamily="34" charset="0"/>
              <a:cs typeface="Calibri" panose="020F0502020204030204" pitchFamily="34" charset="0"/>
            </a:endParaRPr>
          </a:p>
        </p:txBody>
      </p:sp>
      <p:sp>
        <p:nvSpPr>
          <p:cNvPr id="56" name="Oval 55"/>
          <p:cNvSpPr/>
          <p:nvPr/>
        </p:nvSpPr>
        <p:spPr>
          <a:xfrm>
            <a:off x="5744987" y="3404425"/>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9</a:t>
            </a:r>
            <a:endParaRPr lang="en-US" dirty="0">
              <a:latin typeface="Calibri" panose="020F0502020204030204" pitchFamily="34" charset="0"/>
              <a:cs typeface="Calibri" panose="020F0502020204030204" pitchFamily="34" charset="0"/>
            </a:endParaRPr>
          </a:p>
        </p:txBody>
      </p:sp>
      <p:sp>
        <p:nvSpPr>
          <p:cNvPr id="57" name="Oval 56"/>
          <p:cNvSpPr/>
          <p:nvPr/>
        </p:nvSpPr>
        <p:spPr>
          <a:xfrm>
            <a:off x="6153615" y="446467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9</a:t>
            </a:r>
          </a:p>
        </p:txBody>
      </p:sp>
      <p:sp>
        <p:nvSpPr>
          <p:cNvPr id="58" name="TextBox 57"/>
          <p:cNvSpPr txBox="1"/>
          <p:nvPr/>
        </p:nvSpPr>
        <p:spPr>
          <a:xfrm>
            <a:off x="6424395" y="4484336"/>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Arbitration</a:t>
            </a:r>
          </a:p>
        </p:txBody>
      </p:sp>
      <p:pic>
        <p:nvPicPr>
          <p:cNvPr id="59" name="Picture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11742" y="1365110"/>
            <a:ext cx="370579" cy="370579"/>
          </a:xfrm>
          <a:prstGeom prst="rect">
            <a:avLst/>
          </a:prstGeom>
        </p:spPr>
      </p:pic>
      <p:cxnSp>
        <p:nvCxnSpPr>
          <p:cNvPr id="62" name="Straight Arrow Connector 61"/>
          <p:cNvCxnSpPr/>
          <p:nvPr/>
        </p:nvCxnSpPr>
        <p:spPr>
          <a:xfrm flipH="1">
            <a:off x="725229" y="2066350"/>
            <a:ext cx="816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5229" y="2179714"/>
            <a:ext cx="83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064339" y="185338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latin typeface="Calibri" panose="020F0502020204030204" pitchFamily="34" charset="0"/>
                <a:cs typeface="Calibri" panose="020F0502020204030204" pitchFamily="34" charset="0"/>
              </a:rPr>
              <a:t>3A</a:t>
            </a:r>
            <a:endParaRPr lang="en-US" sz="900" dirty="0">
              <a:latin typeface="Calibri" panose="020F0502020204030204" pitchFamily="34" charset="0"/>
              <a:cs typeface="Calibri" panose="020F0502020204030204" pitchFamily="34" charset="0"/>
            </a:endParaRPr>
          </a:p>
        </p:txBody>
      </p:sp>
      <p:cxnSp>
        <p:nvCxnSpPr>
          <p:cNvPr id="70" name="Straight Arrow Connector 69"/>
          <p:cNvCxnSpPr/>
          <p:nvPr/>
        </p:nvCxnSpPr>
        <p:spPr>
          <a:xfrm flipH="1">
            <a:off x="730144" y="2730026"/>
            <a:ext cx="816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30144" y="2843390"/>
            <a:ext cx="83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030910" y="2517654"/>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latin typeface="Calibri" panose="020F0502020204030204" pitchFamily="34" charset="0"/>
                <a:cs typeface="Calibri" panose="020F0502020204030204" pitchFamily="34" charset="0"/>
              </a:rPr>
              <a:t>6A</a:t>
            </a:r>
          </a:p>
        </p:txBody>
      </p:sp>
      <p:sp>
        <p:nvSpPr>
          <p:cNvPr id="74" name="Oval 73"/>
          <p:cNvSpPr/>
          <p:nvPr/>
        </p:nvSpPr>
        <p:spPr>
          <a:xfrm>
            <a:off x="1050574" y="2180699"/>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latin typeface="Calibri" panose="020F0502020204030204" pitchFamily="34" charset="0"/>
                <a:cs typeface="Calibri" panose="020F0502020204030204" pitchFamily="34" charset="0"/>
              </a:rPr>
              <a:t>3B</a:t>
            </a:r>
            <a:endParaRPr lang="en-US" sz="900" dirty="0">
              <a:latin typeface="Calibri" panose="020F0502020204030204" pitchFamily="34" charset="0"/>
              <a:cs typeface="Calibri" panose="020F0502020204030204" pitchFamily="34" charset="0"/>
            </a:endParaRPr>
          </a:p>
        </p:txBody>
      </p:sp>
      <p:sp>
        <p:nvSpPr>
          <p:cNvPr id="75" name="Oval 74"/>
          <p:cNvSpPr/>
          <p:nvPr/>
        </p:nvSpPr>
        <p:spPr>
          <a:xfrm>
            <a:off x="1042708" y="2868229"/>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smtClean="0">
                <a:latin typeface="Calibri" panose="020F0502020204030204" pitchFamily="34" charset="0"/>
                <a:cs typeface="Calibri" panose="020F0502020204030204" pitchFamily="34" charset="0"/>
              </a:rPr>
              <a:t>6B</a:t>
            </a:r>
            <a:endParaRPr lang="en-US" sz="900" dirty="0">
              <a:latin typeface="Calibri" panose="020F0502020204030204" pitchFamily="34" charset="0"/>
              <a:cs typeface="Calibri" panose="020F0502020204030204" pitchFamily="34" charset="0"/>
            </a:endParaRPr>
          </a:p>
        </p:txBody>
      </p:sp>
      <p:sp>
        <p:nvSpPr>
          <p:cNvPr id="76" name="Oval 75"/>
          <p:cNvSpPr/>
          <p:nvPr/>
        </p:nvSpPr>
        <p:spPr>
          <a:xfrm>
            <a:off x="2060250" y="3961421"/>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latin typeface="Calibri" panose="020F0502020204030204" pitchFamily="34" charset="0"/>
                <a:cs typeface="Calibri" panose="020F0502020204030204" pitchFamily="34" charset="0"/>
              </a:rPr>
              <a:t>3A</a:t>
            </a:r>
            <a:endParaRPr lang="en-US" sz="900" dirty="0">
              <a:latin typeface="Calibri" panose="020F0502020204030204" pitchFamily="34" charset="0"/>
              <a:cs typeface="Calibri" panose="020F0502020204030204" pitchFamily="34" charset="0"/>
            </a:endParaRPr>
          </a:p>
        </p:txBody>
      </p:sp>
      <p:sp>
        <p:nvSpPr>
          <p:cNvPr id="77" name="Oval 76"/>
          <p:cNvSpPr/>
          <p:nvPr/>
        </p:nvSpPr>
        <p:spPr>
          <a:xfrm>
            <a:off x="2069885" y="4211168"/>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latin typeface="Calibri" panose="020F0502020204030204" pitchFamily="34" charset="0"/>
                <a:cs typeface="Calibri" panose="020F0502020204030204" pitchFamily="34" charset="0"/>
              </a:rPr>
              <a:t>3A</a:t>
            </a:r>
            <a:endParaRPr lang="en-US" sz="900" dirty="0">
              <a:latin typeface="Calibri" panose="020F0502020204030204" pitchFamily="34" charset="0"/>
              <a:cs typeface="Calibri" panose="020F0502020204030204" pitchFamily="34" charset="0"/>
            </a:endParaRPr>
          </a:p>
        </p:txBody>
      </p:sp>
      <p:sp>
        <p:nvSpPr>
          <p:cNvPr id="78" name="Oval 77"/>
          <p:cNvSpPr/>
          <p:nvPr/>
        </p:nvSpPr>
        <p:spPr>
          <a:xfrm>
            <a:off x="2094170" y="4465571"/>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p>
        </p:txBody>
      </p:sp>
      <p:sp>
        <p:nvSpPr>
          <p:cNvPr id="79" name="TextBox 78"/>
          <p:cNvSpPr txBox="1"/>
          <p:nvPr/>
        </p:nvSpPr>
        <p:spPr>
          <a:xfrm>
            <a:off x="2391299" y="4478436"/>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Forward fulfillment to issuer </a:t>
            </a:r>
            <a:r>
              <a:rPr lang="en-US" sz="1100" b="1" baseline="30000" dirty="0" smtClean="0">
                <a:solidFill>
                  <a:srgbClr val="F4633A"/>
                </a:solidFill>
                <a:latin typeface="Calibri" panose="020F0502020204030204" pitchFamily="34" charset="0"/>
                <a:cs typeface="Calibri" panose="020F0502020204030204" pitchFamily="34" charset="0"/>
              </a:rPr>
              <a:t>+</a:t>
            </a:r>
            <a:endParaRPr lang="en-US" sz="800" b="1" baseline="30000" dirty="0" smtClean="0">
              <a:solidFill>
                <a:srgbClr val="F4633A"/>
              </a:solidFill>
              <a:latin typeface="Calibri" panose="020F0502020204030204" pitchFamily="34" charset="0"/>
              <a:cs typeface="Calibri" panose="020F0502020204030204" pitchFamily="34" charset="0"/>
            </a:endParaRPr>
          </a:p>
        </p:txBody>
      </p:sp>
      <p:sp>
        <p:nvSpPr>
          <p:cNvPr id="80" name="Oval 79"/>
          <p:cNvSpPr/>
          <p:nvPr/>
        </p:nvSpPr>
        <p:spPr>
          <a:xfrm>
            <a:off x="4232392" y="419295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latin typeface="Calibri" panose="020F0502020204030204" pitchFamily="34" charset="0"/>
                <a:cs typeface="Calibri" panose="020F0502020204030204" pitchFamily="34" charset="0"/>
              </a:rPr>
              <a:t>6A</a:t>
            </a:r>
          </a:p>
        </p:txBody>
      </p:sp>
      <p:sp>
        <p:nvSpPr>
          <p:cNvPr id="81" name="TextBox 80"/>
          <p:cNvSpPr txBox="1"/>
          <p:nvPr/>
        </p:nvSpPr>
        <p:spPr>
          <a:xfrm>
            <a:off x="4503171" y="4190124"/>
            <a:ext cx="1680333" cy="284693"/>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Accepts 1CB</a:t>
            </a:r>
            <a:r>
              <a:rPr lang="en-US" sz="1000" b="1" dirty="0" smtClean="0">
                <a:solidFill>
                  <a:srgbClr val="F4633A"/>
                </a:solidFill>
                <a:latin typeface="Calibri" panose="020F0502020204030204" pitchFamily="34" charset="0"/>
                <a:cs typeface="Calibri" panose="020F0502020204030204" pitchFamily="34" charset="0"/>
              </a:rPr>
              <a:t>*</a:t>
            </a:r>
            <a:r>
              <a:rPr lang="en-US" sz="800" dirty="0" smtClean="0">
                <a:solidFill>
                  <a:schemeClr val="tx2"/>
                </a:solidFill>
                <a:latin typeface="Calibri" panose="020F0502020204030204" pitchFamily="34" charset="0"/>
                <a:cs typeface="Calibri" panose="020F0502020204030204" pitchFamily="34" charset="0"/>
              </a:rPr>
              <a:t> or Disputes with supporting documents</a:t>
            </a:r>
          </a:p>
        </p:txBody>
      </p:sp>
      <p:sp>
        <p:nvSpPr>
          <p:cNvPr id="82" name="Oval 81"/>
          <p:cNvSpPr/>
          <p:nvPr/>
        </p:nvSpPr>
        <p:spPr>
          <a:xfrm>
            <a:off x="4227477" y="4443672"/>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smtClean="0">
                <a:latin typeface="Calibri" panose="020F0502020204030204" pitchFamily="34" charset="0"/>
                <a:cs typeface="Calibri" panose="020F0502020204030204" pitchFamily="34" charset="0"/>
              </a:rPr>
              <a:t>6B</a:t>
            </a:r>
            <a:endParaRPr lang="en-US" sz="900" dirty="0">
              <a:latin typeface="Calibri" panose="020F0502020204030204" pitchFamily="34" charset="0"/>
              <a:cs typeface="Calibri" panose="020F0502020204030204" pitchFamily="34" charset="0"/>
            </a:endParaRPr>
          </a:p>
        </p:txBody>
      </p:sp>
      <p:sp>
        <p:nvSpPr>
          <p:cNvPr id="83" name="TextBox 82"/>
          <p:cNvSpPr txBox="1"/>
          <p:nvPr/>
        </p:nvSpPr>
        <p:spPr>
          <a:xfrm>
            <a:off x="4498256" y="4460508"/>
            <a:ext cx="1680333" cy="24622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Accepts 1CB or Disputes with supporting documents</a:t>
            </a:r>
          </a:p>
        </p:txBody>
      </p:sp>
      <p:sp>
        <p:nvSpPr>
          <p:cNvPr id="84" name="Oval 83"/>
          <p:cNvSpPr/>
          <p:nvPr/>
        </p:nvSpPr>
        <p:spPr>
          <a:xfrm>
            <a:off x="6148503" y="4201986"/>
            <a:ext cx="206478" cy="2064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p:txBody>
      </p:sp>
      <p:sp>
        <p:nvSpPr>
          <p:cNvPr id="85" name="TextBox 84"/>
          <p:cNvSpPr txBox="1"/>
          <p:nvPr/>
        </p:nvSpPr>
        <p:spPr>
          <a:xfrm>
            <a:off x="6419283" y="4221650"/>
            <a:ext cx="168033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Final chargeback</a:t>
            </a:r>
          </a:p>
        </p:txBody>
      </p:sp>
      <p:sp>
        <p:nvSpPr>
          <p:cNvPr id="86" name="TextBox 85"/>
          <p:cNvSpPr txBox="1"/>
          <p:nvPr/>
        </p:nvSpPr>
        <p:spPr>
          <a:xfrm>
            <a:off x="8485233" y="1773669"/>
            <a:ext cx="661484"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Card member</a:t>
            </a:r>
          </a:p>
        </p:txBody>
      </p:sp>
      <p:sp>
        <p:nvSpPr>
          <p:cNvPr id="87" name="Rectangle 86"/>
          <p:cNvSpPr/>
          <p:nvPr/>
        </p:nvSpPr>
        <p:spPr>
          <a:xfrm>
            <a:off x="7538868" y="4253760"/>
            <a:ext cx="232898" cy="369332"/>
          </a:xfrm>
          <a:prstGeom prst="rect">
            <a:avLst/>
          </a:prstGeom>
        </p:spPr>
        <p:txBody>
          <a:bodyPr wrap="square">
            <a:spAutoFit/>
          </a:bodyPr>
          <a:lstStyle/>
          <a:p>
            <a:r>
              <a:rPr lang="en-US" dirty="0">
                <a:solidFill>
                  <a:srgbClr val="F4633A"/>
                </a:solidFill>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88" name="TextBox 87"/>
          <p:cNvSpPr txBox="1"/>
          <p:nvPr/>
        </p:nvSpPr>
        <p:spPr>
          <a:xfrm>
            <a:off x="7780158" y="4311727"/>
            <a:ext cx="1346972" cy="215444"/>
          </a:xfrm>
          <a:prstGeom prst="rect">
            <a:avLst/>
          </a:prstGeom>
        </p:spPr>
        <p:txBody>
          <a:bodyPr wrap="square" lIns="0" tIns="0" rIns="0" bIns="0" rtlCol="0">
            <a:spAutoFit/>
          </a:bodyPr>
          <a:lstStyle/>
          <a:p>
            <a:pPr algn="l"/>
            <a:r>
              <a:rPr lang="en-US" sz="700" dirty="0" smtClean="0">
                <a:solidFill>
                  <a:srgbClr val="0070C0"/>
                </a:solidFill>
                <a:latin typeface="Calibri" panose="020F0502020204030204" pitchFamily="34" charset="0"/>
                <a:cs typeface="Calibri" panose="020F0502020204030204" pitchFamily="34" charset="0"/>
              </a:rPr>
              <a:t>If 1CB is accepted, no further action is required</a:t>
            </a:r>
          </a:p>
        </p:txBody>
      </p:sp>
      <p:sp>
        <p:nvSpPr>
          <p:cNvPr id="89" name="Rectangle 88"/>
          <p:cNvSpPr/>
          <p:nvPr/>
        </p:nvSpPr>
        <p:spPr>
          <a:xfrm>
            <a:off x="7511638" y="3820792"/>
            <a:ext cx="274434" cy="307777"/>
          </a:xfrm>
          <a:prstGeom prst="rect">
            <a:avLst/>
          </a:prstGeom>
        </p:spPr>
        <p:txBody>
          <a:bodyPr wrap="none">
            <a:spAutoFit/>
          </a:bodyPr>
          <a:lstStyle/>
          <a:p>
            <a:r>
              <a:rPr lang="en-US" sz="1400" dirty="0">
                <a:solidFill>
                  <a:srgbClr val="F4633A"/>
                </a:solidFill>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
        <p:nvSpPr>
          <p:cNvPr id="90" name="TextBox 89"/>
          <p:cNvSpPr txBox="1"/>
          <p:nvPr/>
        </p:nvSpPr>
        <p:spPr>
          <a:xfrm>
            <a:off x="7814086" y="3899308"/>
            <a:ext cx="1329914" cy="215444"/>
          </a:xfrm>
          <a:prstGeom prst="rect">
            <a:avLst/>
          </a:prstGeom>
        </p:spPr>
        <p:txBody>
          <a:bodyPr wrap="square" lIns="0" tIns="0" rIns="0" bIns="0" rtlCol="0">
            <a:spAutoFit/>
          </a:bodyPr>
          <a:lstStyle/>
          <a:p>
            <a:pPr algn="l"/>
            <a:r>
              <a:rPr lang="en-US" sz="700" dirty="0" smtClean="0">
                <a:solidFill>
                  <a:srgbClr val="0070C0"/>
                </a:solidFill>
                <a:latin typeface="Calibri" panose="020F0502020204030204" pitchFamily="34" charset="0"/>
                <a:cs typeface="Calibri" panose="020F0502020204030204" pitchFamily="34" charset="0"/>
              </a:rPr>
              <a:t>If acquirer can’t send fulfillment, would have very limited 2P right</a:t>
            </a:r>
          </a:p>
        </p:txBody>
      </p:sp>
      <p:sp>
        <p:nvSpPr>
          <p:cNvPr id="3" name="Rectangle 2"/>
          <p:cNvSpPr/>
          <p:nvPr/>
        </p:nvSpPr>
        <p:spPr>
          <a:xfrm>
            <a:off x="384048" y="696191"/>
            <a:ext cx="8479397" cy="4987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anose="020F0502020204030204" pitchFamily="34" charset="0"/>
                <a:cs typeface="Calibri" panose="020F0502020204030204" pitchFamily="34" charset="0"/>
              </a:rPr>
              <a:t>Disputes Message Types – Retrieval, Chargeback, Good Faith, Arbitration</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5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78096"/>
          </a:xfrm>
        </p:spPr>
        <p:txBody>
          <a:bodyPr>
            <a:normAutofit/>
          </a:bodyPr>
          <a:lstStyle/>
          <a:p>
            <a:r>
              <a:rPr lang="en-US" sz="1800" dirty="0" smtClean="0">
                <a:latin typeface="Calibri" panose="020F0502020204030204" pitchFamily="34" charset="0"/>
                <a:cs typeface="Calibri" panose="020F0502020204030204" pitchFamily="34" charset="0"/>
              </a:rPr>
              <a:t>Disputes Reasons – 4 key reason types</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latin typeface="Calibri" panose="020F0502020204030204" pitchFamily="34" charset="0"/>
                <a:cs typeface="Calibri" panose="020F0502020204030204" pitchFamily="34" charset="0"/>
              </a:rPr>
              <a:pPr/>
              <a:t>15</a:t>
            </a:fld>
            <a:endParaRPr lang="en-US" dirty="0">
              <a:latin typeface="Calibri" panose="020F0502020204030204" pitchFamily="34" charset="0"/>
              <a:cs typeface="Calibri" panose="020F0502020204030204" pitchFamily="34" charset="0"/>
            </a:endParaRPr>
          </a:p>
        </p:txBody>
      </p:sp>
      <p:grpSp>
        <p:nvGrpSpPr>
          <p:cNvPr id="21" name="Group 20"/>
          <p:cNvGrpSpPr/>
          <p:nvPr/>
        </p:nvGrpSpPr>
        <p:grpSpPr>
          <a:xfrm>
            <a:off x="357692" y="1600575"/>
            <a:ext cx="4125515" cy="831925"/>
            <a:chOff x="357692" y="1220589"/>
            <a:chExt cx="4125515" cy="831925"/>
          </a:xfrm>
        </p:grpSpPr>
        <p:sp>
          <p:nvSpPr>
            <p:cNvPr id="8" name="Rectangle 7"/>
            <p:cNvSpPr/>
            <p:nvPr/>
          </p:nvSpPr>
          <p:spPr>
            <a:xfrm>
              <a:off x="357692" y="1431463"/>
              <a:ext cx="4125515" cy="4101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latin typeface="Calibri" panose="020F0502020204030204" pitchFamily="34" charset="0"/>
                  <a:cs typeface="Calibri" panose="020F0502020204030204" pitchFamily="34" charset="0"/>
                </a:rPr>
                <a:t>provides the Issuer rights to transfer liability to an Acquirer when there are discrepancies between the Network's Authorization policies and the manner in which Authorization was carried </a:t>
              </a:r>
              <a:r>
                <a:rPr lang="en-US" sz="800" dirty="0" smtClean="0">
                  <a:latin typeface="Calibri" panose="020F0502020204030204" pitchFamily="34" charset="0"/>
                  <a:cs typeface="Calibri" panose="020F0502020204030204" pitchFamily="34" charset="0"/>
                </a:rPr>
                <a:t>out</a:t>
              </a:r>
              <a:endParaRPr lang="en-US" sz="800" dirty="0">
                <a:latin typeface="Calibri" panose="020F0502020204030204" pitchFamily="34" charset="0"/>
                <a:cs typeface="Calibri" panose="020F0502020204030204" pitchFamily="34" charset="0"/>
              </a:endParaRPr>
            </a:p>
          </p:txBody>
        </p:sp>
        <p:sp>
          <p:nvSpPr>
            <p:cNvPr id="12" name="TextBox 11"/>
            <p:cNvSpPr txBox="1"/>
            <p:nvPr/>
          </p:nvSpPr>
          <p:spPr>
            <a:xfrm>
              <a:off x="357692" y="1898626"/>
              <a:ext cx="3691241" cy="153888"/>
            </a:xfrm>
            <a:prstGeom prst="rect">
              <a:avLst/>
            </a:prstGeom>
          </p:spPr>
          <p:txBody>
            <a:bodyPr wrap="square" lIns="0" tIns="0" rIns="0" bIns="0" rtlCol="0">
              <a:spAutoFit/>
            </a:bodyPr>
            <a:lstStyle/>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4521 </a:t>
              </a:r>
              <a:r>
                <a:rPr lang="en-US" sz="1000" dirty="0">
                  <a:solidFill>
                    <a:schemeClr val="bg1">
                      <a:lumMod val="50000"/>
                    </a:schemeClr>
                  </a:solidFill>
                  <a:latin typeface="Calibri" panose="020F0502020204030204" pitchFamily="34" charset="0"/>
                  <a:cs typeface="Calibri" panose="020F0502020204030204" pitchFamily="34" charset="0"/>
                </a:rPr>
                <a:t>– </a:t>
              </a:r>
              <a:r>
                <a:rPr lang="en-US" sz="1000" dirty="0" smtClean="0">
                  <a:solidFill>
                    <a:schemeClr val="bg1">
                      <a:lumMod val="50000"/>
                    </a:schemeClr>
                  </a:solidFill>
                  <a:latin typeface="Calibri" panose="020F0502020204030204" pitchFamily="34" charset="0"/>
                  <a:cs typeface="Calibri" panose="020F0502020204030204" pitchFamily="34" charset="0"/>
                </a:rPr>
                <a:t>Invalid </a:t>
              </a:r>
              <a:r>
                <a:rPr lang="en-US" sz="1000" dirty="0" err="1" smtClean="0">
                  <a:solidFill>
                    <a:schemeClr val="bg1">
                      <a:lumMod val="50000"/>
                    </a:schemeClr>
                  </a:solidFill>
                  <a:latin typeface="Calibri" panose="020F0502020204030204" pitchFamily="34" charset="0"/>
                  <a:cs typeface="Calibri" panose="020F0502020204030204" pitchFamily="34" charset="0"/>
                </a:rPr>
                <a:t>Auth</a:t>
              </a:r>
              <a:endParaRPr lang="en-US" sz="1000" dirty="0">
                <a:solidFill>
                  <a:schemeClr val="bg1">
                    <a:lumMod val="50000"/>
                  </a:schemeClr>
                </a:solidFill>
                <a:latin typeface="Calibri" panose="020F0502020204030204" pitchFamily="34" charset="0"/>
                <a:cs typeface="Calibri" panose="020F0502020204030204" pitchFamily="34" charset="0"/>
              </a:endParaRPr>
            </a:p>
          </p:txBody>
        </p:sp>
        <p:sp>
          <p:nvSpPr>
            <p:cNvPr id="16" name="TextBox 15"/>
            <p:cNvSpPr txBox="1"/>
            <p:nvPr/>
          </p:nvSpPr>
          <p:spPr>
            <a:xfrm>
              <a:off x="384048" y="1220589"/>
              <a:ext cx="1320574" cy="184666"/>
            </a:xfrm>
            <a:prstGeom prst="rect">
              <a:avLst/>
            </a:prstGeom>
          </p:spPr>
          <p:txBody>
            <a:bodyPr wrap="square" lIns="0" tIns="0" rIns="0" bIns="0" rtlCol="0">
              <a:spAutoFit/>
            </a:bodyPr>
            <a:lstStyle/>
            <a:p>
              <a:pPr algn="l"/>
              <a:r>
                <a:rPr lang="en-US" sz="1200" b="1" dirty="0" smtClean="0">
                  <a:solidFill>
                    <a:srgbClr val="0070C0"/>
                  </a:solidFill>
                  <a:latin typeface="Calibri" panose="020F0502020204030204" pitchFamily="34" charset="0"/>
                  <a:cs typeface="Calibri" panose="020F0502020204030204" pitchFamily="34" charset="0"/>
                </a:rPr>
                <a:t>Authorization</a:t>
              </a:r>
            </a:p>
          </p:txBody>
        </p:sp>
      </p:grpSp>
      <p:grpSp>
        <p:nvGrpSpPr>
          <p:cNvPr id="22" name="Group 21"/>
          <p:cNvGrpSpPr/>
          <p:nvPr/>
        </p:nvGrpSpPr>
        <p:grpSpPr>
          <a:xfrm>
            <a:off x="4517143" y="1592352"/>
            <a:ext cx="4497954" cy="1525473"/>
            <a:chOff x="5033269" y="1510490"/>
            <a:chExt cx="4497954" cy="1525473"/>
          </a:xfrm>
        </p:grpSpPr>
        <p:sp>
          <p:nvSpPr>
            <p:cNvPr id="9" name="Rectangle 8"/>
            <p:cNvSpPr/>
            <p:nvPr/>
          </p:nvSpPr>
          <p:spPr>
            <a:xfrm>
              <a:off x="5054051" y="1697028"/>
              <a:ext cx="4477172" cy="373072"/>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latin typeface="Calibri" panose="020F0502020204030204" pitchFamily="34" charset="0"/>
                  <a:cs typeface="Calibri" panose="020F0502020204030204" pitchFamily="34" charset="0"/>
                </a:rPr>
                <a:t>provide the Issuer rights to transfer liability to an Acquirer where the </a:t>
              </a:r>
              <a:r>
                <a:rPr lang="en-US" sz="800" dirty="0" err="1">
                  <a:latin typeface="Calibri" panose="020F0502020204030204" pitchFamily="34" charset="0"/>
                  <a:cs typeface="Calibri" panose="020F0502020204030204" pitchFamily="34" charset="0"/>
                </a:rPr>
                <a:t>Cardmember</a:t>
              </a:r>
              <a:r>
                <a:rPr lang="en-US" sz="800" dirty="0">
                  <a:latin typeface="Calibri" panose="020F0502020204030204" pitchFamily="34" charset="0"/>
                  <a:cs typeface="Calibri" panose="020F0502020204030204" pitchFamily="34" charset="0"/>
                </a:rPr>
                <a:t> has raised issues that either cause the </a:t>
              </a:r>
              <a:r>
                <a:rPr lang="en-US" sz="800" dirty="0" err="1">
                  <a:latin typeface="Calibri" panose="020F0502020204030204" pitchFamily="34" charset="0"/>
                  <a:cs typeface="Calibri" panose="020F0502020204030204" pitchFamily="34" charset="0"/>
                </a:rPr>
                <a:t>Cardmember</a:t>
              </a:r>
              <a:r>
                <a:rPr lang="en-US" sz="800" dirty="0">
                  <a:latin typeface="Calibri" panose="020F0502020204030204" pitchFamily="34" charset="0"/>
                  <a:cs typeface="Calibri" panose="020F0502020204030204" pitchFamily="34" charset="0"/>
                </a:rPr>
                <a:t> to withhold payment for such Transactions or claim that Credit is due to the </a:t>
              </a:r>
              <a:r>
                <a:rPr lang="en-US" sz="800" dirty="0" err="1">
                  <a:latin typeface="Calibri" panose="020F0502020204030204" pitchFamily="34" charset="0"/>
                  <a:cs typeface="Calibri" panose="020F0502020204030204" pitchFamily="34" charset="0"/>
                </a:rPr>
                <a:t>Cardmember's</a:t>
              </a:r>
              <a:r>
                <a:rPr lang="en-US" sz="800" dirty="0">
                  <a:latin typeface="Calibri" panose="020F0502020204030204" pitchFamily="34" charset="0"/>
                  <a:cs typeface="Calibri" panose="020F0502020204030204" pitchFamily="34" charset="0"/>
                </a:rPr>
                <a:t> Account</a:t>
              </a:r>
              <a:endParaRPr lang="en-US" sz="800" dirty="0">
                <a:solidFill>
                  <a:srgbClr val="FF8F1C"/>
                </a:solidFill>
                <a:latin typeface="Calibri" panose="020F0502020204030204" pitchFamily="34" charset="0"/>
                <a:cs typeface="Calibri" panose="020F0502020204030204" pitchFamily="34" charset="0"/>
              </a:endParaRPr>
            </a:p>
          </p:txBody>
        </p:sp>
        <p:sp>
          <p:nvSpPr>
            <p:cNvPr id="13" name="Rectangle 12"/>
            <p:cNvSpPr/>
            <p:nvPr/>
          </p:nvSpPr>
          <p:spPr>
            <a:xfrm>
              <a:off x="5054035" y="2112633"/>
              <a:ext cx="4477188" cy="923330"/>
            </a:xfrm>
            <a:prstGeom prst="rect">
              <a:avLst/>
            </a:prstGeom>
          </p:spPr>
          <p:txBody>
            <a:bodyPr wrap="square" lIns="0" tIns="0" rIns="0" bIns="0" rtlCol="0">
              <a:spAutoFit/>
            </a:bodyPr>
            <a:lstStyle/>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4513 Credit Not present</a:t>
              </a:r>
            </a:p>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4515 Paid By other means</a:t>
              </a:r>
            </a:p>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4544 Cancellation of recurring goods/services</a:t>
              </a:r>
            </a:p>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4553 Defective merchandise</a:t>
              </a:r>
              <a:endParaRPr lang="en-US" sz="1000" dirty="0">
                <a:solidFill>
                  <a:schemeClr val="bg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4554 </a:t>
              </a:r>
              <a:r>
                <a:rPr lang="en-US" sz="1000" dirty="0">
                  <a:solidFill>
                    <a:schemeClr val="bg2">
                      <a:lumMod val="50000"/>
                    </a:schemeClr>
                  </a:solidFill>
                  <a:latin typeface="Calibri" panose="020F0502020204030204" pitchFamily="34" charset="0"/>
                  <a:cs typeface="Calibri" panose="020F0502020204030204" pitchFamily="34" charset="0"/>
                </a:rPr>
                <a:t>Goods/Services Not Received or Only Partially </a:t>
              </a:r>
              <a:r>
                <a:rPr lang="en-US" sz="1000" dirty="0" smtClean="0">
                  <a:solidFill>
                    <a:schemeClr val="bg2">
                      <a:lumMod val="50000"/>
                    </a:schemeClr>
                  </a:solidFill>
                  <a:latin typeface="Calibri" panose="020F0502020204030204" pitchFamily="34" charset="0"/>
                  <a:cs typeface="Calibri" panose="020F0502020204030204" pitchFamily="34" charset="0"/>
                </a:rPr>
                <a:t>Received</a:t>
              </a:r>
            </a:p>
            <a:p>
              <a:pPr marL="171450" indent="-171450">
                <a:buFont typeface="Arial" panose="020B0604020202020204" pitchFamily="34" charset="0"/>
                <a:buChar char="•"/>
              </a:pPr>
              <a:r>
                <a:rPr lang="en-US" sz="1000" dirty="0" smtClean="0">
                  <a:solidFill>
                    <a:schemeClr val="bg2">
                      <a:lumMod val="50000"/>
                    </a:schemeClr>
                  </a:solidFill>
                  <a:latin typeface="Calibri" panose="020F0502020204030204" pitchFamily="34" charset="0"/>
                  <a:cs typeface="Calibri" panose="020F0502020204030204" pitchFamily="34" charset="0"/>
                </a:rPr>
                <a:t>ISO 4750 Car rental charge non qualified </a:t>
              </a:r>
              <a:endParaRPr lang="en-US" sz="1000" dirty="0">
                <a:solidFill>
                  <a:schemeClr val="bg2">
                    <a:lumMod val="50000"/>
                  </a:schemeClr>
                </a:solidFill>
                <a:latin typeface="Calibri" panose="020F0502020204030204" pitchFamily="34" charset="0"/>
                <a:cs typeface="Calibri" panose="020F0502020204030204" pitchFamily="34" charset="0"/>
              </a:endParaRPr>
            </a:p>
          </p:txBody>
        </p:sp>
        <p:sp>
          <p:nvSpPr>
            <p:cNvPr id="17" name="TextBox 16"/>
            <p:cNvSpPr txBox="1"/>
            <p:nvPr/>
          </p:nvSpPr>
          <p:spPr>
            <a:xfrm>
              <a:off x="5033269" y="1510490"/>
              <a:ext cx="1832187" cy="184666"/>
            </a:xfrm>
            <a:prstGeom prst="rect">
              <a:avLst/>
            </a:prstGeom>
          </p:spPr>
          <p:txBody>
            <a:bodyPr wrap="square" lIns="0" tIns="0" rIns="0" bIns="0" rtlCol="0">
              <a:spAutoFit/>
            </a:bodyPr>
            <a:lstStyle/>
            <a:p>
              <a:pPr algn="l"/>
              <a:r>
                <a:rPr lang="en-US" sz="1200" b="1" dirty="0" smtClean="0">
                  <a:solidFill>
                    <a:srgbClr val="FF8F1C"/>
                  </a:solidFill>
                  <a:latin typeface="Calibri" panose="020F0502020204030204" pitchFamily="34" charset="0"/>
                  <a:cs typeface="Calibri" panose="020F0502020204030204" pitchFamily="34" charset="0"/>
                </a:rPr>
                <a:t>Customer Disputes</a:t>
              </a:r>
            </a:p>
          </p:txBody>
        </p:sp>
      </p:grpSp>
      <p:grpSp>
        <p:nvGrpSpPr>
          <p:cNvPr id="23" name="Group 22"/>
          <p:cNvGrpSpPr/>
          <p:nvPr/>
        </p:nvGrpSpPr>
        <p:grpSpPr>
          <a:xfrm>
            <a:off x="384048" y="2574286"/>
            <a:ext cx="4477188" cy="1421293"/>
            <a:chOff x="384048" y="2574286"/>
            <a:chExt cx="4477188" cy="1421293"/>
          </a:xfrm>
        </p:grpSpPr>
        <p:sp>
          <p:nvSpPr>
            <p:cNvPr id="10" name="Rectangle 9"/>
            <p:cNvSpPr/>
            <p:nvPr/>
          </p:nvSpPr>
          <p:spPr>
            <a:xfrm>
              <a:off x="384048" y="2800905"/>
              <a:ext cx="4099159" cy="398313"/>
            </a:xfrm>
            <a:prstGeom prst="rect">
              <a:avLst/>
            </a:prstGeom>
            <a:solidFill>
              <a:srgbClr val="B33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Calibri" panose="020F0502020204030204" pitchFamily="34" charset="0"/>
                  <a:cs typeface="Calibri" panose="020F0502020204030204" pitchFamily="34" charset="0"/>
                </a:rPr>
                <a:t>Provides the </a:t>
              </a:r>
              <a:r>
                <a:rPr lang="en-US" sz="800" dirty="0">
                  <a:latin typeface="Calibri" panose="020F0502020204030204" pitchFamily="34" charset="0"/>
                  <a:cs typeface="Calibri" panose="020F0502020204030204" pitchFamily="34" charset="0"/>
                </a:rPr>
                <a:t>Issuer with rights to transfer liability to an Acquirer according to the specific conditions of the applicable Chargeback rule, and after reporting the incident of Confirmed Fraud to AEGNS</a:t>
              </a:r>
            </a:p>
          </p:txBody>
        </p:sp>
        <p:sp>
          <p:nvSpPr>
            <p:cNvPr id="14" name="Rectangle 13"/>
            <p:cNvSpPr/>
            <p:nvPr/>
          </p:nvSpPr>
          <p:spPr>
            <a:xfrm>
              <a:off x="384048" y="3226138"/>
              <a:ext cx="4477188" cy="769441"/>
            </a:xfrm>
            <a:prstGeom prst="rect">
              <a:avLst/>
            </a:prstGeom>
          </p:spPr>
          <p:txBody>
            <a:bodyPr wrap="square" lIns="0" tIns="0" rIns="0" bIns="0" rtlCol="0">
              <a:spAutoFit/>
            </a:bodyPr>
            <a:lstStyle/>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4527 </a:t>
              </a:r>
              <a:r>
                <a:rPr lang="en-US" sz="1000" dirty="0">
                  <a:solidFill>
                    <a:schemeClr val="bg1">
                      <a:lumMod val="50000"/>
                    </a:schemeClr>
                  </a:solidFill>
                  <a:latin typeface="Calibri" panose="020F0502020204030204" pitchFamily="34" charset="0"/>
                  <a:cs typeface="Calibri" panose="020F0502020204030204" pitchFamily="34" charset="0"/>
                </a:rPr>
                <a:t>Missing </a:t>
              </a:r>
              <a:r>
                <a:rPr lang="en-US" sz="1000" dirty="0" smtClean="0">
                  <a:solidFill>
                    <a:schemeClr val="bg1">
                      <a:lumMod val="50000"/>
                    </a:schemeClr>
                  </a:solidFill>
                  <a:latin typeface="Calibri" panose="020F0502020204030204" pitchFamily="34" charset="0"/>
                  <a:cs typeface="Calibri" panose="020F0502020204030204" pitchFamily="34" charset="0"/>
                </a:rPr>
                <a:t>Imprint</a:t>
              </a: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4534 Multiple ROC</a:t>
              </a: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4540 Card Not Present</a:t>
              </a: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4755 No valid </a:t>
              </a:r>
              <a:r>
                <a:rPr lang="en-US" sz="1000" dirty="0" err="1" smtClean="0">
                  <a:solidFill>
                    <a:schemeClr val="bg1">
                      <a:lumMod val="50000"/>
                    </a:schemeClr>
                  </a:solidFill>
                  <a:latin typeface="Calibri" panose="020F0502020204030204" pitchFamily="34" charset="0"/>
                  <a:cs typeface="Calibri" panose="020F0502020204030204" pitchFamily="34" charset="0"/>
                </a:rPr>
                <a:t>Auth</a:t>
              </a:r>
              <a:endParaRPr lang="en-US" sz="1000" dirty="0" smtClean="0">
                <a:solidFill>
                  <a:schemeClr val="bg1">
                    <a:lumMod val="50000"/>
                  </a:schemeClr>
                </a:solidFill>
                <a:latin typeface="Calibri" panose="020F0502020204030204" pitchFamily="34" charset="0"/>
                <a:cs typeface="Calibri" panose="020F0502020204030204" pitchFamily="34" charset="0"/>
              </a:endParaRP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4763 Fraud full recourse</a:t>
              </a:r>
              <a:endParaRPr lang="en-US" sz="1000" dirty="0">
                <a:solidFill>
                  <a:schemeClr val="bg1">
                    <a:lumMod val="50000"/>
                  </a:schemeClr>
                </a:solidFill>
                <a:latin typeface="Calibri" panose="020F0502020204030204" pitchFamily="34" charset="0"/>
                <a:cs typeface="Calibri" panose="020F0502020204030204" pitchFamily="34" charset="0"/>
              </a:endParaRPr>
            </a:p>
          </p:txBody>
        </p:sp>
        <p:sp>
          <p:nvSpPr>
            <p:cNvPr id="18" name="TextBox 17"/>
            <p:cNvSpPr txBox="1"/>
            <p:nvPr/>
          </p:nvSpPr>
          <p:spPr>
            <a:xfrm>
              <a:off x="391628" y="2574286"/>
              <a:ext cx="1320574" cy="184666"/>
            </a:xfrm>
            <a:prstGeom prst="rect">
              <a:avLst/>
            </a:prstGeom>
          </p:spPr>
          <p:txBody>
            <a:bodyPr wrap="square" lIns="0" tIns="0" rIns="0" bIns="0" rtlCol="0">
              <a:spAutoFit/>
            </a:bodyPr>
            <a:lstStyle/>
            <a:p>
              <a:pPr algn="l"/>
              <a:r>
                <a:rPr lang="en-US" sz="1200" b="1" dirty="0" smtClean="0">
                  <a:solidFill>
                    <a:srgbClr val="B3321D"/>
                  </a:solidFill>
                  <a:latin typeface="Calibri" panose="020F0502020204030204" pitchFamily="34" charset="0"/>
                  <a:cs typeface="Calibri" panose="020F0502020204030204" pitchFamily="34" charset="0"/>
                </a:rPr>
                <a:t>Fraud</a:t>
              </a:r>
            </a:p>
          </p:txBody>
        </p:sp>
      </p:grpSp>
      <p:grpSp>
        <p:nvGrpSpPr>
          <p:cNvPr id="24" name="Group 23"/>
          <p:cNvGrpSpPr/>
          <p:nvPr/>
        </p:nvGrpSpPr>
        <p:grpSpPr>
          <a:xfrm>
            <a:off x="4517143" y="3240782"/>
            <a:ext cx="4497954" cy="1144378"/>
            <a:chOff x="5029934" y="3204617"/>
            <a:chExt cx="4497954" cy="1144378"/>
          </a:xfrm>
        </p:grpSpPr>
        <p:sp>
          <p:nvSpPr>
            <p:cNvPr id="11" name="Rectangle 10"/>
            <p:cNvSpPr/>
            <p:nvPr/>
          </p:nvSpPr>
          <p:spPr>
            <a:xfrm rot="10800000" flipV="1">
              <a:off x="5029934" y="3394836"/>
              <a:ext cx="4497954" cy="3233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latin typeface="Calibri" panose="020F0502020204030204" pitchFamily="34" charset="0"/>
                  <a:cs typeface="Calibri" panose="020F0502020204030204" pitchFamily="34" charset="0"/>
                </a:rPr>
                <a:t>provide the Issuer rights to transfer liability to an Acquirer when errors occur at the POS or at the Acquirer's data processing center</a:t>
              </a:r>
            </a:p>
          </p:txBody>
        </p:sp>
        <p:sp>
          <p:nvSpPr>
            <p:cNvPr id="15" name="Rectangle 14"/>
            <p:cNvSpPr/>
            <p:nvPr/>
          </p:nvSpPr>
          <p:spPr>
            <a:xfrm>
              <a:off x="5029934" y="3733442"/>
              <a:ext cx="4477188" cy="615553"/>
            </a:xfrm>
            <a:prstGeom prst="rect">
              <a:avLst/>
            </a:prstGeom>
          </p:spPr>
          <p:txBody>
            <a:bodyPr wrap="square" lIns="0" tIns="0" rIns="0" bIns="0" rtlCol="0">
              <a:spAutoFit/>
            </a:bodyPr>
            <a:lstStyle/>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4523 </a:t>
              </a:r>
              <a:r>
                <a:rPr lang="en-US" sz="1000" dirty="0">
                  <a:solidFill>
                    <a:schemeClr val="bg1">
                      <a:lumMod val="50000"/>
                    </a:schemeClr>
                  </a:solidFill>
                  <a:latin typeface="Calibri" panose="020F0502020204030204" pitchFamily="34" charset="0"/>
                  <a:cs typeface="Calibri" panose="020F0502020204030204" pitchFamily="34" charset="0"/>
                </a:rPr>
                <a:t>Unassigned Card </a:t>
              </a:r>
              <a:r>
                <a:rPr lang="en-US" sz="1000" dirty="0" smtClean="0">
                  <a:solidFill>
                    <a:schemeClr val="bg1">
                      <a:lumMod val="50000"/>
                    </a:schemeClr>
                  </a:solidFill>
                  <a:latin typeface="Calibri" panose="020F0502020204030204" pitchFamily="34" charset="0"/>
                  <a:cs typeface="Calibri" panose="020F0502020204030204" pitchFamily="34" charset="0"/>
                </a:rPr>
                <a:t>Number</a:t>
              </a: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4530 Processing error chargeback</a:t>
              </a:r>
              <a:endParaRPr lang="en-US" sz="1000" dirty="0">
                <a:solidFill>
                  <a:schemeClr val="bg1">
                    <a:lumMod val="50000"/>
                  </a:schemeClr>
                </a:solidFill>
                <a:latin typeface="Calibri" panose="020F0502020204030204" pitchFamily="34" charset="0"/>
                <a:cs typeface="Calibri" panose="020F0502020204030204" pitchFamily="34" charset="0"/>
              </a:endParaRPr>
            </a:p>
            <a:p>
              <a:pPr marL="171450" lvl="1" indent="-171450">
                <a:buFont typeface="Arial" panose="020B0604020202020204" pitchFamily="34" charset="0"/>
                <a:buChar char="•"/>
              </a:pPr>
              <a:r>
                <a:rPr lang="en-US" sz="1000" dirty="0">
                  <a:solidFill>
                    <a:schemeClr val="bg1">
                      <a:lumMod val="50000"/>
                    </a:schemeClr>
                  </a:solidFill>
                  <a:latin typeface="Calibri" panose="020F0502020204030204" pitchFamily="34" charset="0"/>
                  <a:cs typeface="Calibri" panose="020F0502020204030204" pitchFamily="34" charset="0"/>
                </a:rPr>
                <a:t>P05 Incorrect Charge Amount</a:t>
              </a:r>
            </a:p>
            <a:p>
              <a:pPr marL="171450" lvl="1" indent="-171450">
                <a:buFont typeface="Arial" panose="020B0604020202020204" pitchFamily="34" charset="0"/>
                <a:buChar char="•"/>
              </a:pPr>
              <a:r>
                <a:rPr lang="en-US" sz="1000" dirty="0" smtClean="0">
                  <a:solidFill>
                    <a:schemeClr val="bg1">
                      <a:lumMod val="50000"/>
                    </a:schemeClr>
                  </a:solidFill>
                  <a:latin typeface="Calibri" panose="020F0502020204030204" pitchFamily="34" charset="0"/>
                  <a:cs typeface="Calibri" panose="020F0502020204030204" pitchFamily="34" charset="0"/>
                </a:rPr>
                <a:t>ISO 4536 </a:t>
              </a:r>
              <a:r>
                <a:rPr lang="en-US" sz="1000" dirty="0">
                  <a:solidFill>
                    <a:schemeClr val="bg1">
                      <a:lumMod val="50000"/>
                    </a:schemeClr>
                  </a:solidFill>
                  <a:latin typeface="Calibri" panose="020F0502020204030204" pitchFamily="34" charset="0"/>
                  <a:cs typeface="Calibri" panose="020F0502020204030204" pitchFamily="34" charset="0"/>
                </a:rPr>
                <a:t>Late </a:t>
              </a:r>
              <a:r>
                <a:rPr lang="en-US" sz="1000" dirty="0" smtClean="0">
                  <a:solidFill>
                    <a:schemeClr val="bg1">
                      <a:lumMod val="50000"/>
                    </a:schemeClr>
                  </a:solidFill>
                  <a:latin typeface="Calibri" panose="020F0502020204030204" pitchFamily="34" charset="0"/>
                  <a:cs typeface="Calibri" panose="020F0502020204030204" pitchFamily="34" charset="0"/>
                </a:rPr>
                <a:t>Submission</a:t>
              </a:r>
              <a:endParaRPr lang="en-US" sz="1000" dirty="0">
                <a:solidFill>
                  <a:schemeClr val="bg1">
                    <a:lumMod val="50000"/>
                  </a:schemeClr>
                </a:solidFill>
                <a:latin typeface="Calibri" panose="020F0502020204030204" pitchFamily="34" charset="0"/>
                <a:cs typeface="Calibri" panose="020F0502020204030204" pitchFamily="34" charset="0"/>
              </a:endParaRPr>
            </a:p>
          </p:txBody>
        </p:sp>
        <p:sp>
          <p:nvSpPr>
            <p:cNvPr id="19" name="TextBox 18"/>
            <p:cNvSpPr txBox="1"/>
            <p:nvPr/>
          </p:nvSpPr>
          <p:spPr>
            <a:xfrm>
              <a:off x="5029934" y="3204617"/>
              <a:ext cx="1832187" cy="184666"/>
            </a:xfrm>
            <a:prstGeom prst="rect">
              <a:avLst/>
            </a:prstGeom>
          </p:spPr>
          <p:txBody>
            <a:bodyPr wrap="square" lIns="0" tIns="0" rIns="0" bIns="0" rtlCol="0">
              <a:spAutoFit/>
            </a:bodyPr>
            <a:lstStyle/>
            <a:p>
              <a:pPr algn="l"/>
              <a:r>
                <a:rPr lang="en-US" sz="1200" b="1" dirty="0" smtClean="0">
                  <a:solidFill>
                    <a:srgbClr val="00B0F0"/>
                  </a:solidFill>
                  <a:latin typeface="Calibri" panose="020F0502020204030204" pitchFamily="34" charset="0"/>
                  <a:cs typeface="Calibri" panose="020F0502020204030204" pitchFamily="34" charset="0"/>
                </a:rPr>
                <a:t>Processing errors</a:t>
              </a:r>
            </a:p>
          </p:txBody>
        </p:sp>
      </p:grpSp>
      <p:sp>
        <p:nvSpPr>
          <p:cNvPr id="20" name="TextBox 19"/>
          <p:cNvSpPr txBox="1"/>
          <p:nvPr/>
        </p:nvSpPr>
        <p:spPr>
          <a:xfrm>
            <a:off x="5766478" y="4488664"/>
            <a:ext cx="3002618" cy="169277"/>
          </a:xfrm>
          <a:prstGeom prst="rect">
            <a:avLst/>
          </a:prstGeom>
        </p:spPr>
        <p:txBody>
          <a:bodyPr wrap="square" lIns="0" tIns="0" rIns="0" bIns="0" rtlCol="0">
            <a:spAutoFit/>
          </a:bodyPr>
          <a:lstStyle/>
          <a:p>
            <a:pPr algn="r"/>
            <a:r>
              <a:rPr lang="en-US" sz="1100" dirty="0" smtClean="0">
                <a:solidFill>
                  <a:srgbClr val="002060"/>
                </a:solidFill>
                <a:latin typeface="Calibri" panose="020F0502020204030204" pitchFamily="34" charset="0"/>
                <a:cs typeface="Calibri" panose="020F0502020204030204" pitchFamily="34" charset="0"/>
              </a:rPr>
              <a:t>* Not an exhaustive list</a:t>
            </a:r>
          </a:p>
        </p:txBody>
      </p:sp>
      <p:sp>
        <p:nvSpPr>
          <p:cNvPr id="3" name="Pentagon 2"/>
          <p:cNvSpPr/>
          <p:nvPr/>
        </p:nvSpPr>
        <p:spPr>
          <a:xfrm>
            <a:off x="391628" y="793274"/>
            <a:ext cx="1064638" cy="476565"/>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Case opened</a:t>
            </a:r>
            <a:endParaRPr lang="en-US" sz="1100" dirty="0">
              <a:latin typeface="Calibri" panose="020F0502020204030204" pitchFamily="34" charset="0"/>
              <a:cs typeface="Calibri" panose="020F0502020204030204" pitchFamily="34" charset="0"/>
            </a:endParaRPr>
          </a:p>
        </p:txBody>
      </p:sp>
      <p:sp>
        <p:nvSpPr>
          <p:cNvPr id="6" name="TextBox 5"/>
          <p:cNvSpPr txBox="1"/>
          <p:nvPr/>
        </p:nvSpPr>
        <p:spPr>
          <a:xfrm>
            <a:off x="1555766" y="793274"/>
            <a:ext cx="4210712" cy="184666"/>
          </a:xfrm>
          <a:prstGeom prst="rect">
            <a:avLst/>
          </a:prstGeom>
        </p:spPr>
        <p:txBody>
          <a:bodyPr wrap="square" lIns="0" tIns="0" rIns="0" bIns="0" rtlCol="0">
            <a:spAutoFit/>
          </a:bodyPr>
          <a:lstStyle/>
          <a:p>
            <a:pPr algn="l"/>
            <a:r>
              <a:rPr lang="en-US" sz="1200" dirty="0" smtClean="0">
                <a:solidFill>
                  <a:schemeClr val="tx2"/>
                </a:solidFill>
                <a:latin typeface="Calibri" panose="020F0502020204030204" pitchFamily="34" charset="0"/>
                <a:cs typeface="Calibri" panose="020F0502020204030204" pitchFamily="34" charset="0"/>
              </a:rPr>
              <a:t>Sufficient information to support chargeback</a:t>
            </a:r>
          </a:p>
        </p:txBody>
      </p:sp>
      <p:sp>
        <p:nvSpPr>
          <p:cNvPr id="30" name="TextBox 29"/>
          <p:cNvSpPr txBox="1"/>
          <p:nvPr/>
        </p:nvSpPr>
        <p:spPr>
          <a:xfrm>
            <a:off x="1555766" y="1041715"/>
            <a:ext cx="4210712" cy="184666"/>
          </a:xfrm>
          <a:prstGeom prst="rect">
            <a:avLst/>
          </a:prstGeom>
        </p:spPr>
        <p:txBody>
          <a:bodyPr wrap="square" lIns="0" tIns="0" rIns="0" bIns="0" rtlCol="0">
            <a:spAutoFit/>
          </a:bodyPr>
          <a:lstStyle/>
          <a:p>
            <a:pPr algn="l"/>
            <a:r>
              <a:rPr lang="en-US" sz="1200" dirty="0" smtClean="0">
                <a:solidFill>
                  <a:schemeClr val="tx2"/>
                </a:solidFill>
                <a:latin typeface="Calibri" panose="020F0502020204030204" pitchFamily="34" charset="0"/>
                <a:cs typeface="Calibri" panose="020F0502020204030204" pitchFamily="34" charset="0"/>
              </a:rPr>
              <a:t>Sufficient information to support chargeback</a:t>
            </a:r>
          </a:p>
        </p:txBody>
      </p:sp>
      <p:sp>
        <p:nvSpPr>
          <p:cNvPr id="7" name="Right Arrow 6"/>
          <p:cNvSpPr/>
          <p:nvPr/>
        </p:nvSpPr>
        <p:spPr>
          <a:xfrm>
            <a:off x="4861236" y="758724"/>
            <a:ext cx="572001" cy="286066"/>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Yes</a:t>
            </a:r>
            <a:endParaRPr lang="en-US" sz="1100" dirty="0">
              <a:latin typeface="Calibri" panose="020F0502020204030204" pitchFamily="34" charset="0"/>
              <a:cs typeface="Calibri" panose="020F0502020204030204" pitchFamily="34" charset="0"/>
            </a:endParaRPr>
          </a:p>
        </p:txBody>
      </p:sp>
      <p:sp>
        <p:nvSpPr>
          <p:cNvPr id="31" name="Right Arrow 30"/>
          <p:cNvSpPr/>
          <p:nvPr/>
        </p:nvSpPr>
        <p:spPr>
          <a:xfrm>
            <a:off x="4861236" y="993888"/>
            <a:ext cx="572001" cy="286066"/>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No</a:t>
            </a:r>
            <a:endParaRPr lang="en-US" sz="1100" dirty="0">
              <a:latin typeface="Calibri" panose="020F0502020204030204" pitchFamily="34" charset="0"/>
              <a:cs typeface="Calibri" panose="020F0502020204030204" pitchFamily="34" charset="0"/>
            </a:endParaRPr>
          </a:p>
        </p:txBody>
      </p:sp>
      <p:sp>
        <p:nvSpPr>
          <p:cNvPr id="26" name="TextBox 25"/>
          <p:cNvSpPr txBox="1"/>
          <p:nvPr/>
        </p:nvSpPr>
        <p:spPr>
          <a:xfrm>
            <a:off x="5528928" y="790623"/>
            <a:ext cx="2030819" cy="169277"/>
          </a:xfrm>
          <a:prstGeom prst="rect">
            <a:avLst/>
          </a:prstGeom>
        </p:spPr>
        <p:txBody>
          <a:bodyPr wrap="square" lIns="0" tIns="0" rIns="0" bIns="0" rtlCol="0">
            <a:spAutoFit/>
          </a:bodyPr>
          <a:lstStyle/>
          <a:p>
            <a:pPr algn="l"/>
            <a:r>
              <a:rPr lang="en-US" sz="1100" dirty="0" smtClean="0">
                <a:solidFill>
                  <a:srgbClr val="002060"/>
                </a:solidFill>
                <a:latin typeface="Calibri" panose="020F0502020204030204" pitchFamily="34" charset="0"/>
                <a:cs typeface="Calibri" panose="020F0502020204030204" pitchFamily="34" charset="0"/>
              </a:rPr>
              <a:t>Upfront chargeback</a:t>
            </a:r>
          </a:p>
        </p:txBody>
      </p:sp>
      <p:sp>
        <p:nvSpPr>
          <p:cNvPr id="33" name="TextBox 32"/>
          <p:cNvSpPr txBox="1"/>
          <p:nvPr/>
        </p:nvSpPr>
        <p:spPr>
          <a:xfrm>
            <a:off x="5532466" y="1017454"/>
            <a:ext cx="2030819" cy="169277"/>
          </a:xfrm>
          <a:prstGeom prst="rect">
            <a:avLst/>
          </a:prstGeom>
        </p:spPr>
        <p:txBody>
          <a:bodyPr wrap="square" lIns="0" tIns="0" rIns="0" bIns="0" rtlCol="0">
            <a:spAutoFit/>
          </a:bodyPr>
          <a:lstStyle/>
          <a:p>
            <a:pPr algn="l"/>
            <a:r>
              <a:rPr lang="en-US" sz="1100" dirty="0" smtClean="0">
                <a:solidFill>
                  <a:srgbClr val="002060"/>
                </a:solidFill>
                <a:latin typeface="Calibri" panose="020F0502020204030204" pitchFamily="34" charset="0"/>
                <a:cs typeface="Calibri" panose="020F0502020204030204" pitchFamily="34" charset="0"/>
              </a:rPr>
              <a:t>Inquiry / Retrieval</a:t>
            </a:r>
          </a:p>
        </p:txBody>
      </p:sp>
      <p:cxnSp>
        <p:nvCxnSpPr>
          <p:cNvPr id="34" name="Straight Connector 33"/>
          <p:cNvCxnSpPr/>
          <p:nvPr/>
        </p:nvCxnSpPr>
        <p:spPr>
          <a:xfrm>
            <a:off x="287079" y="1322486"/>
            <a:ext cx="867616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7692" y="4425238"/>
            <a:ext cx="6606859" cy="261610"/>
          </a:xfrm>
          <a:prstGeom prst="rect">
            <a:avLst/>
          </a:prstGeom>
        </p:spPr>
        <p:txBody>
          <a:bodyPr wrap="square">
            <a:spAutoFit/>
          </a:bodyPr>
          <a:lstStyle/>
          <a:p>
            <a:r>
              <a:rPr lang="en-US" sz="1100" b="1" dirty="0" smtClean="0">
                <a:solidFill>
                  <a:srgbClr val="002060"/>
                </a:solidFill>
                <a:latin typeface="Calibri" panose="020F0502020204030204" pitchFamily="34" charset="0"/>
                <a:cs typeface="Calibri" panose="020F0502020204030204" pitchFamily="34" charset="0"/>
              </a:rPr>
              <a:t>Merchant has 20 </a:t>
            </a:r>
            <a:r>
              <a:rPr lang="en-US" sz="1100" b="1" dirty="0">
                <a:solidFill>
                  <a:srgbClr val="002060"/>
                </a:solidFill>
                <a:latin typeface="Calibri" panose="020F0502020204030204" pitchFamily="34" charset="0"/>
                <a:cs typeface="Calibri" panose="020F0502020204030204" pitchFamily="34" charset="0"/>
              </a:rPr>
              <a:t>days to respond to an inquiry and 20 days to respond to a chargeback</a:t>
            </a:r>
          </a:p>
        </p:txBody>
      </p:sp>
      <p:sp>
        <p:nvSpPr>
          <p:cNvPr id="28" name="TextBox 27"/>
          <p:cNvSpPr txBox="1"/>
          <p:nvPr/>
        </p:nvSpPr>
        <p:spPr>
          <a:xfrm>
            <a:off x="2623254" y="1334350"/>
            <a:ext cx="3636239" cy="184666"/>
          </a:xfrm>
          <a:prstGeom prst="rect">
            <a:avLst/>
          </a:prstGeom>
          <a:solidFill>
            <a:schemeClr val="bg1">
              <a:lumMod val="85000"/>
            </a:schemeClr>
          </a:solidFill>
        </p:spPr>
        <p:txBody>
          <a:bodyPr wrap="square" lIns="0" tIns="0" rIns="0" bIns="0" rtlCol="0">
            <a:spAutoFit/>
          </a:bodyPr>
          <a:lstStyle/>
          <a:p>
            <a:pPr algn="ctr"/>
            <a:r>
              <a:rPr lang="en-US" sz="1200" b="1" dirty="0" smtClean="0">
                <a:solidFill>
                  <a:srgbClr val="002060"/>
                </a:solidFill>
                <a:latin typeface="Calibri" panose="020F0502020204030204" pitchFamily="34" charset="0"/>
                <a:cs typeface="Calibri" panose="020F0502020204030204" pitchFamily="34" charset="0"/>
              </a:rPr>
              <a:t>FOUR categories of Disputes *</a:t>
            </a:r>
          </a:p>
        </p:txBody>
      </p:sp>
    </p:spTree>
    <p:extLst>
      <p:ext uri="{BB962C8B-B14F-4D97-AF65-F5344CB8AC3E}">
        <p14:creationId xmlns:p14="http://schemas.microsoft.com/office/powerpoint/2010/main" val="2056321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Dispute Fees</a:t>
            </a:r>
            <a:endParaRPr lang="en-US" sz="1800" dirty="0">
              <a:latin typeface="Calibri" panose="020F0502020204030204" pitchFamily="34" charset="0"/>
              <a:cs typeface="Calibri" panose="020F05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0896332"/>
              </p:ext>
            </p:extLst>
          </p:nvPr>
        </p:nvGraphicFramePr>
        <p:xfrm>
          <a:off x="383922" y="815254"/>
          <a:ext cx="8385174" cy="3645743"/>
        </p:xfrm>
        <a:graphic>
          <a:graphicData uri="http://schemas.openxmlformats.org/drawingml/2006/table">
            <a:tbl>
              <a:tblPr firstRow="1" bandRow="1">
                <a:tableStyleId>{5C22544A-7EE6-4342-B048-85BDC9FD1C3A}</a:tableStyleId>
              </a:tblPr>
              <a:tblGrid>
                <a:gridCol w="1236807">
                  <a:extLst>
                    <a:ext uri="{9D8B030D-6E8A-4147-A177-3AD203B41FA5}">
                      <a16:colId xmlns:a16="http://schemas.microsoft.com/office/drawing/2014/main" val="3073664132"/>
                    </a:ext>
                  </a:extLst>
                </a:gridCol>
                <a:gridCol w="1527463">
                  <a:extLst>
                    <a:ext uri="{9D8B030D-6E8A-4147-A177-3AD203B41FA5}">
                      <a16:colId xmlns:a16="http://schemas.microsoft.com/office/drawing/2014/main" val="3069039696"/>
                    </a:ext>
                  </a:extLst>
                </a:gridCol>
                <a:gridCol w="5620904">
                  <a:extLst>
                    <a:ext uri="{9D8B030D-6E8A-4147-A177-3AD203B41FA5}">
                      <a16:colId xmlns:a16="http://schemas.microsoft.com/office/drawing/2014/main" val="1367375512"/>
                    </a:ext>
                  </a:extLst>
                </a:gridCol>
              </a:tblGrid>
              <a:tr h="370840">
                <a:tc>
                  <a:txBody>
                    <a:bodyPr/>
                    <a:lstStyle/>
                    <a:p>
                      <a:r>
                        <a:rPr lang="en-US" sz="1100" dirty="0" smtClean="0">
                          <a:latin typeface="Calibri" panose="020F0502020204030204" pitchFamily="34" charset="0"/>
                          <a:cs typeface="Calibri" panose="020F0502020204030204" pitchFamily="34" charset="0"/>
                        </a:rPr>
                        <a:t>Disputes type</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Fee</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Description</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4695604"/>
                  </a:ext>
                </a:extLst>
              </a:tr>
              <a:tr h="185420">
                <a:tc>
                  <a:txBody>
                    <a:bodyPr/>
                    <a:lstStyle/>
                    <a:p>
                      <a:r>
                        <a:rPr lang="en-US" sz="1000" dirty="0" smtClean="0">
                          <a:latin typeface="Calibri" panose="020F0502020204030204" pitchFamily="34" charset="0"/>
                          <a:cs typeface="Calibri" panose="020F0502020204030204" pitchFamily="34" charset="0"/>
                        </a:rPr>
                        <a:t>Retrieval</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$2.00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Charged to</a:t>
                      </a:r>
                      <a:r>
                        <a:rPr lang="en-US" sz="1000" baseline="0" dirty="0" smtClean="0">
                          <a:latin typeface="Calibri" panose="020F0502020204030204" pitchFamily="34" charset="0"/>
                          <a:cs typeface="Calibri" panose="020F0502020204030204" pitchFamily="34" charset="0"/>
                        </a:rPr>
                        <a:t> the party who raises</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13279363"/>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Fulfillment</a:t>
                      </a:r>
                    </a:p>
                  </a:txBody>
                  <a:tcPr/>
                </a:tc>
                <a:tc>
                  <a:txBody>
                    <a:bodyPr/>
                    <a:lstStyle/>
                    <a:p>
                      <a:r>
                        <a:rPr lang="en-US" sz="1000" dirty="0" smtClean="0">
                          <a:latin typeface="Calibri" panose="020F0502020204030204" pitchFamily="34" charset="0"/>
                          <a:cs typeface="Calibri" panose="020F0502020204030204" pitchFamily="34" charset="0"/>
                        </a:rPr>
                        <a:t>$0.00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No fee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8376177"/>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1</a:t>
                      </a:r>
                      <a:r>
                        <a:rPr lang="en-US" sz="1000" baseline="30000" dirty="0" smtClean="0">
                          <a:latin typeface="Calibri" panose="020F0502020204030204" pitchFamily="34" charset="0"/>
                          <a:cs typeface="Calibri" panose="020F0502020204030204" pitchFamily="34" charset="0"/>
                        </a:rPr>
                        <a:t>st</a:t>
                      </a:r>
                      <a:r>
                        <a:rPr lang="en-US" sz="1000" baseline="0" dirty="0" smtClean="0">
                          <a:latin typeface="Calibri" panose="020F0502020204030204" pitchFamily="34" charset="0"/>
                          <a:cs typeface="Calibri" panose="020F0502020204030204" pitchFamily="34" charset="0"/>
                        </a:rPr>
                        <a:t> Chargeback</a:t>
                      </a:r>
                      <a:endParaRPr lang="en-US" sz="1000" dirty="0" smtClean="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$3.00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Charged to</a:t>
                      </a:r>
                      <a:r>
                        <a:rPr lang="en-US" sz="1000" baseline="0" dirty="0" smtClean="0">
                          <a:latin typeface="Calibri" panose="020F0502020204030204" pitchFamily="34" charset="0"/>
                          <a:cs typeface="Calibri" panose="020F0502020204030204" pitchFamily="34" charset="0"/>
                        </a:rPr>
                        <a:t> the party who raises</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9791105"/>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2</a:t>
                      </a:r>
                      <a:r>
                        <a:rPr lang="en-US" sz="1000" baseline="30000" dirty="0" smtClean="0">
                          <a:latin typeface="Calibri" panose="020F0502020204030204" pitchFamily="34" charset="0"/>
                          <a:cs typeface="Calibri" panose="020F0502020204030204" pitchFamily="34" charset="0"/>
                        </a:rPr>
                        <a:t>nd</a:t>
                      </a:r>
                      <a:r>
                        <a:rPr lang="en-US" sz="1000" dirty="0" smtClean="0">
                          <a:latin typeface="Calibri" panose="020F0502020204030204" pitchFamily="34" charset="0"/>
                          <a:cs typeface="Calibri" panose="020F0502020204030204" pitchFamily="34" charset="0"/>
                        </a:rPr>
                        <a:t> presentment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$3.00</a:t>
                      </a:r>
                    </a:p>
                  </a:txBody>
                  <a:tcPr/>
                </a:tc>
                <a:tc>
                  <a:txBody>
                    <a:bodyPr/>
                    <a:lstStyle/>
                    <a:p>
                      <a:r>
                        <a:rPr lang="en-US" sz="1000" dirty="0" smtClean="0">
                          <a:latin typeface="Calibri" panose="020F0502020204030204" pitchFamily="34" charset="0"/>
                          <a:cs typeface="Calibri" panose="020F0502020204030204" pitchFamily="34" charset="0"/>
                        </a:rPr>
                        <a:t>Charged to</a:t>
                      </a:r>
                      <a:r>
                        <a:rPr lang="en-US" sz="1000" baseline="0" dirty="0" smtClean="0">
                          <a:latin typeface="Calibri" panose="020F0502020204030204" pitchFamily="34" charset="0"/>
                          <a:cs typeface="Calibri" panose="020F0502020204030204" pitchFamily="34" charset="0"/>
                        </a:rPr>
                        <a:t> the party who raises</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4585598"/>
                  </a:ext>
                </a:extLst>
              </a:tr>
              <a:tr h="303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Final CB</a:t>
                      </a:r>
                    </a:p>
                  </a:txBody>
                  <a:tcPr/>
                </a:tc>
                <a:tc>
                  <a:txBody>
                    <a:bodyPr/>
                    <a:lstStyle/>
                    <a:p>
                      <a:r>
                        <a:rPr lang="en-US" sz="1000" dirty="0" smtClean="0">
                          <a:latin typeface="Calibri" panose="020F0502020204030204" pitchFamily="34" charset="0"/>
                          <a:cs typeface="Calibri" panose="020F0502020204030204" pitchFamily="34" charset="0"/>
                        </a:rPr>
                        <a:t>$0.00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No fee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469590"/>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Message</a:t>
                      </a:r>
                      <a:r>
                        <a:rPr lang="en-US" sz="1000" baseline="0" dirty="0" smtClean="0">
                          <a:latin typeface="Calibri" panose="020F0502020204030204" pitchFamily="34" charset="0"/>
                          <a:cs typeface="Calibri" panose="020F0502020204030204" pitchFamily="34" charset="0"/>
                        </a:rPr>
                        <a:t> reject fee</a:t>
                      </a:r>
                      <a:endParaRPr lang="en-US" sz="1000" dirty="0" smtClean="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$5.00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Assessed if the Disputes is rejected by network</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8268916"/>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cs typeface="Calibri" panose="020F0502020204030204" pitchFamily="34" charset="0"/>
                        </a:rPr>
                        <a:t>Good</a:t>
                      </a:r>
                      <a:r>
                        <a:rPr lang="en-US" sz="1000" baseline="0" dirty="0" smtClean="0">
                          <a:latin typeface="Calibri" panose="020F0502020204030204" pitchFamily="34" charset="0"/>
                          <a:cs typeface="Calibri" panose="020F0502020204030204" pitchFamily="34" charset="0"/>
                        </a:rPr>
                        <a:t> Faith</a:t>
                      </a:r>
                      <a:endParaRPr lang="en-US" sz="1000" dirty="0" smtClean="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Processing fee ($10)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Charged to both participants</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42560509"/>
                  </a:ext>
                </a:extLst>
              </a:tr>
              <a:tr h="370840">
                <a:tc>
                  <a:txBody>
                    <a:bodyPr/>
                    <a:lstStyle/>
                    <a:p>
                      <a:r>
                        <a:rPr lang="en-US" sz="1000" dirty="0" smtClean="0">
                          <a:latin typeface="Calibri" panose="020F0502020204030204" pitchFamily="34" charset="0"/>
                          <a:cs typeface="Calibri" panose="020F0502020204030204" pitchFamily="34" charset="0"/>
                        </a:rPr>
                        <a:t>Good Faith</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Non-response fee ($100)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Participant</a:t>
                      </a:r>
                      <a:r>
                        <a:rPr lang="en-US" sz="1000" baseline="0" dirty="0" smtClean="0">
                          <a:latin typeface="Calibri" panose="020F0502020204030204" pitchFamily="34" charset="0"/>
                          <a:cs typeface="Calibri" panose="020F0502020204030204" pitchFamily="34" charset="0"/>
                        </a:rPr>
                        <a:t> that doesn’t respond to Good Faith</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7121312"/>
                  </a:ext>
                </a:extLst>
              </a:tr>
              <a:tr h="370840">
                <a:tc>
                  <a:txBody>
                    <a:bodyPr/>
                    <a:lstStyle/>
                    <a:p>
                      <a:r>
                        <a:rPr lang="en-US" sz="1000" dirty="0" smtClean="0">
                          <a:latin typeface="Calibri" panose="020F0502020204030204" pitchFamily="34" charset="0"/>
                          <a:cs typeface="Calibri" panose="020F0502020204030204" pitchFamily="34" charset="0"/>
                        </a:rPr>
                        <a:t>Arbitration</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Filing</a:t>
                      </a:r>
                      <a:r>
                        <a:rPr lang="en-US" sz="1000" baseline="0" dirty="0" smtClean="0">
                          <a:latin typeface="Calibri" panose="020F0502020204030204" pitchFamily="34" charset="0"/>
                          <a:cs typeface="Calibri" panose="020F0502020204030204" pitchFamily="34" charset="0"/>
                        </a:rPr>
                        <a:t> fee ($150)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Assessed</a:t>
                      </a:r>
                      <a:r>
                        <a:rPr lang="en-US" sz="1000" baseline="0" dirty="0" smtClean="0">
                          <a:latin typeface="Calibri" panose="020F0502020204030204" pitchFamily="34" charset="0"/>
                          <a:cs typeface="Calibri" panose="020F0502020204030204" pitchFamily="34" charset="0"/>
                        </a:rPr>
                        <a:t> on all submitted filing; filing fee on accepted filing is collected from responsible party</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90644354"/>
                  </a:ext>
                </a:extLst>
              </a:tr>
              <a:tr h="370840">
                <a:tc>
                  <a:txBody>
                    <a:bodyPr/>
                    <a:lstStyle/>
                    <a:p>
                      <a:r>
                        <a:rPr lang="en-US" sz="1000" dirty="0" smtClean="0">
                          <a:latin typeface="Calibri" panose="020F0502020204030204" pitchFamily="34" charset="0"/>
                          <a:cs typeface="Calibri" panose="020F0502020204030204" pitchFamily="34" charset="0"/>
                        </a:rPr>
                        <a:t>Arbitration</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Penalty fee ($100)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Charged</a:t>
                      </a:r>
                      <a:r>
                        <a:rPr lang="en-US" sz="1000" baseline="0" dirty="0" smtClean="0">
                          <a:latin typeface="Calibri" panose="020F0502020204030204" pitchFamily="34" charset="0"/>
                          <a:cs typeface="Calibri" panose="020F0502020204030204" pitchFamily="34" charset="0"/>
                        </a:rPr>
                        <a:t> against violation of network policy</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42311501"/>
                  </a:ext>
                </a:extLst>
              </a:tr>
              <a:tr h="370840">
                <a:tc>
                  <a:txBody>
                    <a:bodyPr/>
                    <a:lstStyle/>
                    <a:p>
                      <a:r>
                        <a:rPr lang="en-US" sz="1000" dirty="0" smtClean="0">
                          <a:latin typeface="Calibri" panose="020F0502020204030204" pitchFamily="34" charset="0"/>
                          <a:cs typeface="Calibri" panose="020F0502020204030204" pitchFamily="34" charset="0"/>
                        </a:rPr>
                        <a:t>Arbitration</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Review fee ($250)</a:t>
                      </a:r>
                      <a:endParaRPr lang="en-US" sz="1000" dirty="0">
                        <a:latin typeface="Calibri" panose="020F0502020204030204" pitchFamily="34" charset="0"/>
                        <a:cs typeface="Calibri" panose="020F0502020204030204" pitchFamily="34" charset="0"/>
                      </a:endParaRPr>
                    </a:p>
                  </a:txBody>
                  <a:tcPr/>
                </a:tc>
                <a:tc>
                  <a:txBody>
                    <a:bodyPr/>
                    <a:lstStyle/>
                    <a:p>
                      <a:r>
                        <a:rPr lang="en-US" sz="1000" dirty="0" smtClean="0">
                          <a:latin typeface="Calibri" panose="020F0502020204030204" pitchFamily="34" charset="0"/>
                          <a:cs typeface="Calibri" panose="020F0502020204030204" pitchFamily="34" charset="0"/>
                        </a:rPr>
                        <a:t>Assessed</a:t>
                      </a:r>
                      <a:r>
                        <a:rPr lang="en-US" sz="1000" baseline="0" dirty="0" smtClean="0">
                          <a:latin typeface="Calibri" panose="020F0502020204030204" pitchFamily="34" charset="0"/>
                          <a:cs typeface="Calibri" panose="020F0502020204030204" pitchFamily="34" charset="0"/>
                        </a:rPr>
                        <a:t> 30 days from the date arbitration committee receives filing; is collected from responsible party post resolution</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7913693"/>
                  </a:ext>
                </a:extLst>
              </a:tr>
            </a:tbl>
          </a:graphicData>
        </a:graphic>
      </p:graphicFrame>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16</a:t>
            </a:fld>
            <a:endParaRPr lang="en-US" dirty="0"/>
          </a:p>
        </p:txBody>
      </p:sp>
    </p:spTree>
    <p:extLst>
      <p:ext uri="{BB962C8B-B14F-4D97-AF65-F5344CB8AC3E}">
        <p14:creationId xmlns:p14="http://schemas.microsoft.com/office/powerpoint/2010/main" val="386002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89693"/>
          </a:xfrm>
        </p:spPr>
        <p:txBody>
          <a:bodyPr>
            <a:normAutofit/>
          </a:bodyPr>
          <a:lstStyle/>
          <a:p>
            <a:r>
              <a:rPr lang="en-US" sz="1800" dirty="0" smtClean="0">
                <a:latin typeface="Calibri" panose="020F0502020204030204" pitchFamily="34" charset="0"/>
                <a:cs typeface="Calibri" panose="020F0502020204030204" pitchFamily="34" charset="0"/>
              </a:rPr>
              <a:t>Disputes Flow – POD</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latin typeface="Calibri" panose="020F0502020204030204" pitchFamily="34" charset="0"/>
                <a:cs typeface="Calibri" panose="020F0502020204030204" pitchFamily="34" charset="0"/>
              </a:rPr>
              <a:pPr/>
              <a:t>17</a:t>
            </a:fld>
            <a:endParaRPr lang="en-US" dirty="0">
              <a:latin typeface="Calibri" panose="020F0502020204030204" pitchFamily="34" charset="0"/>
              <a:cs typeface="Calibri" panose="020F0502020204030204" pitchFamily="34" charset="0"/>
            </a:endParaRPr>
          </a:p>
        </p:txBody>
      </p:sp>
      <p:sp>
        <p:nvSpPr>
          <p:cNvPr id="6" name="Rounded Rectangle 5"/>
          <p:cNvSpPr/>
          <p:nvPr/>
        </p:nvSpPr>
        <p:spPr>
          <a:xfrm>
            <a:off x="1450428" y="2448911"/>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alibri" panose="020F0502020204030204" pitchFamily="34" charset="0"/>
                <a:cs typeface="Calibri" panose="020F0502020204030204" pitchFamily="34" charset="0"/>
              </a:rPr>
              <a:t>Opsnet</a:t>
            </a:r>
            <a:endParaRPr lang="en-US" dirty="0">
              <a:latin typeface="Calibri" panose="020F0502020204030204" pitchFamily="34" charset="0"/>
              <a:cs typeface="Calibri" panose="020F0502020204030204" pitchFamily="34" charset="0"/>
            </a:endParaRPr>
          </a:p>
        </p:txBody>
      </p:sp>
      <p:sp>
        <p:nvSpPr>
          <p:cNvPr id="7" name="Rounded Rectangle 6"/>
          <p:cNvSpPr/>
          <p:nvPr/>
        </p:nvSpPr>
        <p:spPr>
          <a:xfrm>
            <a:off x="2664372" y="2980102"/>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BRMS</a:t>
            </a:r>
            <a:endParaRPr lang="en-US" dirty="0">
              <a:latin typeface="Calibri" panose="020F0502020204030204" pitchFamily="34" charset="0"/>
              <a:cs typeface="Calibri" panose="020F0502020204030204" pitchFamily="34" charset="0"/>
            </a:endParaRPr>
          </a:p>
        </p:txBody>
      </p:sp>
      <p:sp>
        <p:nvSpPr>
          <p:cNvPr id="9" name="Flowchart: Magnetic Disk 8"/>
          <p:cNvSpPr/>
          <p:nvPr/>
        </p:nvSpPr>
        <p:spPr>
          <a:xfrm>
            <a:off x="327975" y="3282982"/>
            <a:ext cx="908724" cy="226392"/>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TLCM</a:t>
            </a:r>
            <a:endParaRPr lang="en-US"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1069848"/>
            <a:ext cx="355289" cy="355289"/>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97" y="1096054"/>
            <a:ext cx="355289" cy="355289"/>
          </a:xfrm>
          <a:prstGeom prst="rect">
            <a:avLst/>
          </a:prstGeom>
        </p:spPr>
      </p:pic>
      <p:sp>
        <p:nvSpPr>
          <p:cNvPr id="12" name="TextBox 11"/>
          <p:cNvSpPr txBox="1"/>
          <p:nvPr/>
        </p:nvSpPr>
        <p:spPr>
          <a:xfrm>
            <a:off x="231229" y="1487143"/>
            <a:ext cx="704193" cy="169277"/>
          </a:xfrm>
          <a:prstGeom prst="rect">
            <a:avLst/>
          </a:prstGeom>
        </p:spPr>
        <p:txBody>
          <a:bodyPr wrap="square" lIns="0" tIns="0" rIns="0" bIns="0" rtlCol="0">
            <a:spAutoFit/>
          </a:bodyPr>
          <a:lstStyle/>
          <a:p>
            <a:pPr algn="ctr"/>
            <a:r>
              <a:rPr lang="en-US" sz="1100" dirty="0" smtClean="0">
                <a:solidFill>
                  <a:schemeClr val="tx2"/>
                </a:solidFill>
                <a:latin typeface="Calibri" panose="020F0502020204030204" pitchFamily="34" charset="0"/>
                <a:cs typeface="Calibri" panose="020F0502020204030204" pitchFamily="34" charset="0"/>
              </a:rPr>
              <a:t>Acquirer</a:t>
            </a:r>
            <a:endParaRPr lang="en-US" dirty="0" smtClean="0">
              <a:solidFill>
                <a:schemeClr val="tx2"/>
              </a:solidFill>
              <a:latin typeface="Calibri" panose="020F0502020204030204" pitchFamily="34" charset="0"/>
              <a:cs typeface="Calibri" panose="020F0502020204030204" pitchFamily="34" charset="0"/>
            </a:endParaRPr>
          </a:p>
        </p:txBody>
      </p:sp>
      <p:sp>
        <p:nvSpPr>
          <p:cNvPr id="13" name="TextBox 12"/>
          <p:cNvSpPr txBox="1"/>
          <p:nvPr/>
        </p:nvSpPr>
        <p:spPr>
          <a:xfrm>
            <a:off x="1355836" y="1483993"/>
            <a:ext cx="704193" cy="169277"/>
          </a:xfrm>
          <a:prstGeom prst="rect">
            <a:avLst/>
          </a:prstGeom>
        </p:spPr>
        <p:txBody>
          <a:bodyPr wrap="square" lIns="0" tIns="0" rIns="0" bIns="0" rtlCol="0">
            <a:spAutoFit/>
          </a:bodyPr>
          <a:lstStyle/>
          <a:p>
            <a:pPr algn="ctr"/>
            <a:r>
              <a:rPr lang="en-US" sz="1100" dirty="0" smtClean="0">
                <a:solidFill>
                  <a:schemeClr val="tx2"/>
                </a:solidFill>
                <a:latin typeface="Calibri" panose="020F0502020204030204" pitchFamily="34" charset="0"/>
                <a:cs typeface="Calibri" panose="020F0502020204030204" pitchFamily="34" charset="0"/>
              </a:rPr>
              <a:t>Issuer</a:t>
            </a:r>
            <a:endParaRPr lang="en-US" dirty="0" smtClean="0">
              <a:solidFill>
                <a:schemeClr val="tx2"/>
              </a:solidFill>
              <a:latin typeface="Calibri" panose="020F0502020204030204" pitchFamily="34" charset="0"/>
              <a:cs typeface="Calibri" panose="020F0502020204030204" pitchFamily="34" charset="0"/>
            </a:endParaRPr>
          </a:p>
        </p:txBody>
      </p:sp>
      <p:sp>
        <p:nvSpPr>
          <p:cNvPr id="14" name="Rounded Rectangle 13"/>
          <p:cNvSpPr/>
          <p:nvPr/>
        </p:nvSpPr>
        <p:spPr>
          <a:xfrm>
            <a:off x="4161413" y="2441238"/>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GC&amp;S</a:t>
            </a:r>
            <a:endParaRPr lang="en-US" dirty="0">
              <a:latin typeface="Calibri" panose="020F0502020204030204" pitchFamily="34" charset="0"/>
              <a:cs typeface="Calibri" panose="020F0502020204030204" pitchFamily="34" charset="0"/>
            </a:endParaRPr>
          </a:p>
        </p:txBody>
      </p:sp>
      <p:sp>
        <p:nvSpPr>
          <p:cNvPr id="15" name="Rounded Rectangle 14"/>
          <p:cNvSpPr/>
          <p:nvPr/>
        </p:nvSpPr>
        <p:spPr>
          <a:xfrm>
            <a:off x="4161412" y="1955239"/>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alibri" panose="020F0502020204030204" pitchFamily="34" charset="0"/>
                <a:cs typeface="Calibri" panose="020F0502020204030204" pitchFamily="34" charset="0"/>
              </a:rPr>
              <a:t>Fraudnet</a:t>
            </a:r>
            <a:endParaRPr lang="en-US" dirty="0">
              <a:latin typeface="Calibri" panose="020F0502020204030204" pitchFamily="34" charset="0"/>
              <a:cs typeface="Calibri" panose="020F0502020204030204" pitchFamily="34" charset="0"/>
            </a:endParaRPr>
          </a:p>
        </p:txBody>
      </p:sp>
      <p:sp>
        <p:nvSpPr>
          <p:cNvPr id="16" name="Rounded Rectangle 15"/>
          <p:cNvSpPr/>
          <p:nvPr/>
        </p:nvSpPr>
        <p:spPr>
          <a:xfrm>
            <a:off x="4161411" y="1506733"/>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PSU</a:t>
            </a:r>
            <a:endParaRPr lang="en-US" dirty="0">
              <a:latin typeface="Calibri" panose="020F0502020204030204" pitchFamily="34" charset="0"/>
              <a:cs typeface="Calibri" panose="020F0502020204030204" pitchFamily="34" charset="0"/>
            </a:endParaRPr>
          </a:p>
        </p:txBody>
      </p:sp>
      <p:sp>
        <p:nvSpPr>
          <p:cNvPr id="19" name="Rounded Rectangle 18"/>
          <p:cNvSpPr/>
          <p:nvPr/>
        </p:nvSpPr>
        <p:spPr>
          <a:xfrm>
            <a:off x="4161410" y="3223102"/>
            <a:ext cx="830317" cy="294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GCM </a:t>
            </a:r>
          </a:p>
          <a:p>
            <a:pPr algn="ctr"/>
            <a:r>
              <a:rPr lang="en-US" sz="900" dirty="0" smtClean="0">
                <a:latin typeface="Calibri" panose="020F0502020204030204" pitchFamily="34" charset="0"/>
                <a:cs typeface="Calibri" panose="020F0502020204030204" pitchFamily="34" charset="0"/>
              </a:rPr>
              <a:t>(EU acquirer)</a:t>
            </a:r>
            <a:endParaRPr lang="en-US" sz="1600" dirty="0">
              <a:latin typeface="Calibri" panose="020F0502020204030204" pitchFamily="34" charset="0"/>
              <a:cs typeface="Calibri" panose="020F0502020204030204" pitchFamily="34" charset="0"/>
            </a:endParaRPr>
          </a:p>
        </p:txBody>
      </p:sp>
      <p:sp>
        <p:nvSpPr>
          <p:cNvPr id="20" name="Rounded Rectangle 19"/>
          <p:cNvSpPr/>
          <p:nvPr/>
        </p:nvSpPr>
        <p:spPr>
          <a:xfrm>
            <a:off x="4161410" y="3853331"/>
            <a:ext cx="830317" cy="294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GDM</a:t>
            </a:r>
            <a:endParaRPr lang="en-US" dirty="0">
              <a:latin typeface="Calibri" panose="020F0502020204030204" pitchFamily="34" charset="0"/>
              <a:cs typeface="Calibri" panose="020F0502020204030204" pitchFamily="34" charset="0"/>
            </a:endParaRPr>
          </a:p>
        </p:txBody>
      </p:sp>
      <p:sp>
        <p:nvSpPr>
          <p:cNvPr id="21" name="Rounded Rectangle 20"/>
          <p:cNvSpPr/>
          <p:nvPr/>
        </p:nvSpPr>
        <p:spPr>
          <a:xfrm>
            <a:off x="1450428" y="3706186"/>
            <a:ext cx="830317" cy="294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panose="020F0502020204030204" pitchFamily="34" charset="0"/>
              </a:rPr>
              <a:t>CHARMs</a:t>
            </a:r>
            <a:endParaRPr lang="en-US" dirty="0">
              <a:latin typeface="Calibri" panose="020F0502020204030204" pitchFamily="34" charset="0"/>
              <a:cs typeface="Calibri" panose="020F0502020204030204" pitchFamily="34" charset="0"/>
            </a:endParaRPr>
          </a:p>
        </p:txBody>
      </p:sp>
      <p:cxnSp>
        <p:nvCxnSpPr>
          <p:cNvPr id="23" name="Straight Arrow Connector 22"/>
          <p:cNvCxnSpPr>
            <a:stCxn id="6" idx="2"/>
            <a:endCxn id="21" idx="0"/>
          </p:cNvCxnSpPr>
          <p:nvPr/>
        </p:nvCxnSpPr>
        <p:spPr>
          <a:xfrm>
            <a:off x="1865587" y="2743201"/>
            <a:ext cx="0" cy="962985"/>
          </a:xfrm>
          <a:prstGeom prst="straightConnector1">
            <a:avLst/>
          </a:prstGeom>
          <a:ln>
            <a:solidFill>
              <a:srgbClr val="F4633A"/>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90799" y="3056735"/>
            <a:ext cx="587895" cy="369332"/>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Daily Accounting feed</a:t>
            </a:r>
          </a:p>
        </p:txBody>
      </p:sp>
      <p:cxnSp>
        <p:nvCxnSpPr>
          <p:cNvPr id="26" name="Elbow Connector 25"/>
          <p:cNvCxnSpPr>
            <a:stCxn id="20" idx="1"/>
          </p:cNvCxnSpPr>
          <p:nvPr/>
        </p:nvCxnSpPr>
        <p:spPr>
          <a:xfrm rot="10800000">
            <a:off x="2280746" y="2717346"/>
            <a:ext cx="1880665" cy="1283131"/>
          </a:xfrm>
          <a:prstGeom prst="bentConnector3">
            <a:avLst>
              <a:gd name="adj1" fmla="val 2876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695902" y="3730220"/>
            <a:ext cx="1082393" cy="24622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Supporting documents for prop merchants</a:t>
            </a:r>
          </a:p>
        </p:txBody>
      </p:sp>
      <p:cxnSp>
        <p:nvCxnSpPr>
          <p:cNvPr id="37" name="Straight Connector 36"/>
          <p:cNvCxnSpPr/>
          <p:nvPr/>
        </p:nvCxnSpPr>
        <p:spPr>
          <a:xfrm>
            <a:off x="3636580" y="3370247"/>
            <a:ext cx="50381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3"/>
            <a:endCxn id="14" idx="1"/>
          </p:cNvCxnSpPr>
          <p:nvPr/>
        </p:nvCxnSpPr>
        <p:spPr>
          <a:xfrm flipV="1">
            <a:off x="2280745" y="2588383"/>
            <a:ext cx="1880668" cy="7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3"/>
            <a:endCxn id="14" idx="3"/>
          </p:cNvCxnSpPr>
          <p:nvPr/>
        </p:nvCxnSpPr>
        <p:spPr>
          <a:xfrm flipV="1">
            <a:off x="4991727" y="2588383"/>
            <a:ext cx="3" cy="1412093"/>
          </a:xfrm>
          <a:prstGeom prst="bentConnector3">
            <a:avLst>
              <a:gd name="adj1" fmla="val 762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9" idx="3"/>
          </p:cNvCxnSpPr>
          <p:nvPr/>
        </p:nvCxnSpPr>
        <p:spPr>
          <a:xfrm flipH="1">
            <a:off x="4991727" y="3370247"/>
            <a:ext cx="220353"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6568" y="2856991"/>
            <a:ext cx="1082393"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Disputes </a:t>
            </a:r>
            <a:r>
              <a:rPr lang="en-US" sz="800" dirty="0" err="1" smtClean="0">
                <a:solidFill>
                  <a:schemeClr val="tx2"/>
                </a:solidFill>
                <a:latin typeface="Calibri" panose="020F0502020204030204" pitchFamily="34" charset="0"/>
                <a:cs typeface="Calibri" panose="020F0502020204030204" pitchFamily="34" charset="0"/>
              </a:rPr>
              <a:t>txns</a:t>
            </a:r>
            <a:endParaRPr lang="en-US" sz="800" dirty="0" smtClean="0">
              <a:solidFill>
                <a:schemeClr val="tx2"/>
              </a:solidFill>
              <a:latin typeface="Calibri" panose="020F0502020204030204" pitchFamily="34" charset="0"/>
              <a:cs typeface="Calibri" panose="020F0502020204030204" pitchFamily="34" charset="0"/>
            </a:endParaRPr>
          </a:p>
        </p:txBody>
      </p:sp>
      <p:cxnSp>
        <p:nvCxnSpPr>
          <p:cNvPr id="50" name="Straight Arrow Connector 49"/>
          <p:cNvCxnSpPr>
            <a:stCxn id="13" idx="2"/>
          </p:cNvCxnSpPr>
          <p:nvPr/>
        </p:nvCxnSpPr>
        <p:spPr>
          <a:xfrm flipH="1">
            <a:off x="1707932" y="1653270"/>
            <a:ext cx="1" cy="7610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2" idx="2"/>
            <a:endCxn id="6" idx="1"/>
          </p:cNvCxnSpPr>
          <p:nvPr/>
        </p:nvCxnSpPr>
        <p:spPr>
          <a:xfrm rot="16200000" flipH="1">
            <a:off x="547059" y="1692687"/>
            <a:ext cx="939636" cy="86710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6" idx="1"/>
            <a:endCxn id="6" idx="0"/>
          </p:cNvCxnSpPr>
          <p:nvPr/>
        </p:nvCxnSpPr>
        <p:spPr>
          <a:xfrm rot="10800000" flipV="1">
            <a:off x="1865587" y="1653877"/>
            <a:ext cx="2295824" cy="79503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5" idx="1"/>
          </p:cNvCxnSpPr>
          <p:nvPr/>
        </p:nvCxnSpPr>
        <p:spPr>
          <a:xfrm rot="10800000" flipV="1">
            <a:off x="2209458" y="2102384"/>
            <a:ext cx="1951954" cy="346526"/>
          </a:xfrm>
          <a:prstGeom prst="bentConnector3">
            <a:avLst>
              <a:gd name="adj1" fmla="val 100076"/>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22789" y="1323983"/>
            <a:ext cx="1113754" cy="338554"/>
          </a:xfrm>
          <a:prstGeom prst="rect">
            <a:avLst/>
          </a:prstGeom>
        </p:spPr>
        <p:txBody>
          <a:bodyPr wrap="square" lIns="0" tIns="0" rIns="0" bIns="0" rtlCol="0">
            <a:spAutoFit/>
          </a:bodyPr>
          <a:lstStyle/>
          <a:p>
            <a:pPr algn="l"/>
            <a:r>
              <a:rPr lang="en-US" sz="1100" dirty="0" smtClean="0">
                <a:solidFill>
                  <a:schemeClr val="tx2"/>
                </a:solidFill>
                <a:latin typeface="Calibri" panose="020F0502020204030204" pitchFamily="34" charset="0"/>
                <a:cs typeface="Calibri" panose="020F0502020204030204" pitchFamily="34" charset="0"/>
              </a:rPr>
              <a:t>Partner attribute (Org, feature)</a:t>
            </a:r>
          </a:p>
        </p:txBody>
      </p:sp>
      <p:sp>
        <p:nvSpPr>
          <p:cNvPr id="62" name="TextBox 61"/>
          <p:cNvSpPr txBox="1"/>
          <p:nvPr/>
        </p:nvSpPr>
        <p:spPr>
          <a:xfrm>
            <a:off x="2502946" y="1793635"/>
            <a:ext cx="1275349" cy="338554"/>
          </a:xfrm>
          <a:prstGeom prst="rect">
            <a:avLst/>
          </a:prstGeom>
        </p:spPr>
        <p:txBody>
          <a:bodyPr wrap="square" lIns="0" tIns="0" rIns="0" bIns="0" rtlCol="0">
            <a:spAutoFit/>
          </a:bodyPr>
          <a:lstStyle/>
          <a:p>
            <a:pPr algn="l"/>
            <a:r>
              <a:rPr lang="en-US" sz="1100" dirty="0" smtClean="0">
                <a:solidFill>
                  <a:schemeClr val="tx2"/>
                </a:solidFill>
                <a:latin typeface="Calibri" panose="020F0502020204030204" pitchFamily="34" charset="0"/>
                <a:cs typeface="Calibri" panose="020F0502020204030204" pitchFamily="34" charset="0"/>
              </a:rPr>
              <a:t>Fraud, high-risk, non-compliance indicator</a:t>
            </a:r>
          </a:p>
        </p:txBody>
      </p:sp>
      <p:cxnSp>
        <p:nvCxnSpPr>
          <p:cNvPr id="64" name="Straight Arrow Connector 63"/>
          <p:cNvCxnSpPr>
            <a:stCxn id="9" idx="1"/>
          </p:cNvCxnSpPr>
          <p:nvPr/>
        </p:nvCxnSpPr>
        <p:spPr>
          <a:xfrm flipV="1">
            <a:off x="782337" y="2743201"/>
            <a:ext cx="727960" cy="539781"/>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803804" y="308320"/>
            <a:ext cx="3122945" cy="1354217"/>
          </a:xfrm>
          <a:prstGeom prst="rect">
            <a:avLst/>
          </a:prstGeom>
          <a:solidFill>
            <a:schemeClr val="bg1">
              <a:lumMod val="85000"/>
            </a:schemeClr>
          </a:solidFill>
        </p:spPr>
        <p:txBody>
          <a:bodyPr wrap="square" lIns="0" tIns="0" rIns="0" bIns="0" rtlCol="0">
            <a:spAutoFit/>
          </a:bodyPr>
          <a:lstStyle/>
          <a:p>
            <a:pPr algn="l"/>
            <a:r>
              <a:rPr lang="en-US" sz="1100" b="1" dirty="0" err="1" smtClean="0">
                <a:solidFill>
                  <a:schemeClr val="tx2"/>
                </a:solidFill>
                <a:latin typeface="Calibri" panose="020F0502020204030204" pitchFamily="34" charset="0"/>
                <a:cs typeface="Calibri" panose="020F0502020204030204" pitchFamily="34" charset="0"/>
              </a:rPr>
              <a:t>Fraudnet</a:t>
            </a:r>
            <a:r>
              <a:rPr lang="en-US" sz="1100" b="1" dirty="0" smtClean="0">
                <a:solidFill>
                  <a:schemeClr val="tx2"/>
                </a:solidFill>
                <a:latin typeface="Calibri" panose="020F0502020204030204" pitchFamily="34" charset="0"/>
                <a:cs typeface="Calibri" panose="020F0502020204030204" pitchFamily="34" charset="0"/>
              </a:rPr>
              <a:t>:</a:t>
            </a:r>
          </a:p>
          <a:p>
            <a:pPr algn="l"/>
            <a:endParaRPr lang="en-US" sz="1100" b="1" dirty="0" smtClean="0">
              <a:solidFill>
                <a:schemeClr val="tx2"/>
              </a:solidFill>
              <a:latin typeface="Calibri" panose="020F0502020204030204" pitchFamily="34" charset="0"/>
              <a:cs typeface="Calibri" panose="020F0502020204030204" pitchFamily="34" charset="0"/>
            </a:endParaRPr>
          </a:p>
          <a:p>
            <a:pPr algn="l"/>
            <a:r>
              <a:rPr lang="en-US" sz="1100" dirty="0" smtClean="0">
                <a:solidFill>
                  <a:schemeClr val="tx2"/>
                </a:solidFill>
                <a:latin typeface="Calibri" panose="020F0502020204030204" pitchFamily="34" charset="0"/>
                <a:cs typeface="Calibri" panose="020F0502020204030204" pitchFamily="34" charset="0"/>
              </a:rPr>
              <a:t>Allows GNS partners to manage and communicate fraud information</a:t>
            </a:r>
          </a:p>
          <a:p>
            <a:pPr marL="171450" indent="-171450" algn="l">
              <a:buFont typeface="Arial" panose="020B0604020202020204" pitchFamily="34" charset="0"/>
              <a:buChar char="•"/>
            </a:pPr>
            <a:r>
              <a:rPr lang="en-US" sz="1100" b="1" dirty="0" smtClean="0">
                <a:solidFill>
                  <a:schemeClr val="tx2"/>
                </a:solidFill>
                <a:latin typeface="Calibri" panose="020F0502020204030204" pitchFamily="34" charset="0"/>
                <a:cs typeface="Calibri" panose="020F0502020204030204" pitchFamily="34" charset="0"/>
              </a:rPr>
              <a:t>Fraud type API </a:t>
            </a:r>
            <a:r>
              <a:rPr lang="en-US" sz="1100" dirty="0" smtClean="0">
                <a:solidFill>
                  <a:schemeClr val="tx2"/>
                </a:solidFill>
                <a:latin typeface="Calibri" panose="020F0502020204030204" pitchFamily="34" charset="0"/>
                <a:cs typeface="Calibri" panose="020F0502020204030204" pitchFamily="34" charset="0"/>
              </a:rPr>
              <a:t>– provide fraud type indicator to support fraud chargeback processing</a:t>
            </a:r>
          </a:p>
          <a:p>
            <a:pPr marL="171450" indent="-171450" algn="l">
              <a:buFont typeface="Arial" panose="020B0604020202020204" pitchFamily="34" charset="0"/>
              <a:buChar char="•"/>
            </a:pPr>
            <a:r>
              <a:rPr lang="en-US" sz="1100" b="1" dirty="0" smtClean="0">
                <a:solidFill>
                  <a:schemeClr val="tx2"/>
                </a:solidFill>
                <a:latin typeface="Calibri" panose="020F0502020204030204" pitchFamily="34" charset="0"/>
                <a:cs typeface="Calibri" panose="020F0502020204030204" pitchFamily="34" charset="0"/>
              </a:rPr>
              <a:t>High risk API </a:t>
            </a:r>
            <a:r>
              <a:rPr lang="en-US" sz="1100" dirty="0" smtClean="0">
                <a:solidFill>
                  <a:schemeClr val="tx2"/>
                </a:solidFill>
                <a:latin typeface="Calibri" panose="020F0502020204030204" pitchFamily="34" charset="0"/>
                <a:cs typeface="Calibri" panose="020F0502020204030204" pitchFamily="34" charset="0"/>
              </a:rPr>
              <a:t>– provides merchant high-risk code /non-compliance indicator support </a:t>
            </a:r>
            <a:r>
              <a:rPr lang="en-US" sz="1100" dirty="0" err="1" smtClean="0">
                <a:solidFill>
                  <a:schemeClr val="tx2"/>
                </a:solidFill>
                <a:latin typeface="Calibri" panose="020F0502020204030204" pitchFamily="34" charset="0"/>
                <a:cs typeface="Calibri" panose="020F0502020204030204" pitchFamily="34" charset="0"/>
              </a:rPr>
              <a:t>safekey</a:t>
            </a:r>
            <a:r>
              <a:rPr lang="en-US" sz="1100" dirty="0" smtClean="0">
                <a:solidFill>
                  <a:schemeClr val="tx2"/>
                </a:solidFill>
                <a:latin typeface="Calibri" panose="020F0502020204030204" pitchFamily="34" charset="0"/>
                <a:cs typeface="Calibri" panose="020F0502020204030204" pitchFamily="34" charset="0"/>
              </a:rPr>
              <a:t>/CB </a:t>
            </a:r>
            <a:r>
              <a:rPr lang="en-US" sz="1100" dirty="0" err="1" smtClean="0">
                <a:solidFill>
                  <a:schemeClr val="tx2"/>
                </a:solidFill>
                <a:latin typeface="Calibri" panose="020F0502020204030204" pitchFamily="34" charset="0"/>
                <a:cs typeface="Calibri" panose="020F0502020204030204" pitchFamily="34" charset="0"/>
              </a:rPr>
              <a:t>txns</a:t>
            </a:r>
            <a:endParaRPr lang="en-US" sz="1100" dirty="0" smtClean="0">
              <a:solidFill>
                <a:schemeClr val="tx2"/>
              </a:solidFill>
              <a:latin typeface="Calibri" panose="020F0502020204030204" pitchFamily="34" charset="0"/>
              <a:cs typeface="Calibri" panose="020F0502020204030204" pitchFamily="34" charset="0"/>
            </a:endParaRPr>
          </a:p>
        </p:txBody>
      </p:sp>
      <p:cxnSp>
        <p:nvCxnSpPr>
          <p:cNvPr id="73" name="Straight Arrow Connector 72"/>
          <p:cNvCxnSpPr/>
          <p:nvPr/>
        </p:nvCxnSpPr>
        <p:spPr>
          <a:xfrm flipH="1" flipV="1">
            <a:off x="2060029" y="2750271"/>
            <a:ext cx="645984" cy="229831"/>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05391" y="2941471"/>
            <a:ext cx="587895" cy="12311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Business rules</a:t>
            </a:r>
          </a:p>
        </p:txBody>
      </p:sp>
      <p:sp>
        <p:nvSpPr>
          <p:cNvPr id="77" name="TextBox 76"/>
          <p:cNvSpPr txBox="1"/>
          <p:nvPr/>
        </p:nvSpPr>
        <p:spPr>
          <a:xfrm>
            <a:off x="427047" y="2808755"/>
            <a:ext cx="876118" cy="246221"/>
          </a:xfrm>
          <a:prstGeom prst="rect">
            <a:avLst/>
          </a:prstGeom>
        </p:spPr>
        <p:txBody>
          <a:bodyPr wrap="square" lIns="0" tIns="0" rIns="0" bIns="0" rtlCol="0">
            <a:spAutoFit/>
          </a:bodyPr>
          <a:lstStyle/>
          <a:p>
            <a:pPr algn="l"/>
            <a:r>
              <a:rPr lang="en-US" sz="800" dirty="0" smtClean="0">
                <a:solidFill>
                  <a:schemeClr val="tx2"/>
                </a:solidFill>
                <a:latin typeface="Calibri" panose="020F0502020204030204" pitchFamily="34" charset="0"/>
                <a:cs typeface="Calibri" panose="020F0502020204030204" pitchFamily="34" charset="0"/>
              </a:rPr>
              <a:t>Import/Export of Disputes and 1P</a:t>
            </a:r>
          </a:p>
        </p:txBody>
      </p:sp>
      <p:cxnSp>
        <p:nvCxnSpPr>
          <p:cNvPr id="80" name="Straight Arrow Connector 79"/>
          <p:cNvCxnSpPr/>
          <p:nvPr/>
        </p:nvCxnSpPr>
        <p:spPr>
          <a:xfrm>
            <a:off x="231229" y="4517513"/>
            <a:ext cx="330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6024" y="4462372"/>
            <a:ext cx="651462" cy="138499"/>
          </a:xfrm>
          <a:prstGeom prst="rect">
            <a:avLst/>
          </a:prstGeom>
        </p:spPr>
        <p:txBody>
          <a:bodyPr wrap="square" lIns="0" tIns="0" rIns="0" bIns="0" rtlCol="0">
            <a:spAutoFit/>
          </a:bodyPr>
          <a:lstStyle/>
          <a:p>
            <a:pPr algn="l"/>
            <a:r>
              <a:rPr lang="en-US" sz="900" dirty="0" err="1" smtClean="0">
                <a:solidFill>
                  <a:schemeClr val="tx2"/>
                </a:solidFill>
              </a:rPr>
              <a:t>Txn</a:t>
            </a:r>
            <a:r>
              <a:rPr lang="en-US" sz="900" dirty="0" smtClean="0">
                <a:solidFill>
                  <a:schemeClr val="tx2"/>
                </a:solidFill>
              </a:rPr>
              <a:t> flow</a:t>
            </a:r>
          </a:p>
        </p:txBody>
      </p:sp>
      <p:cxnSp>
        <p:nvCxnSpPr>
          <p:cNvPr id="82" name="Straight Arrow Connector 81"/>
          <p:cNvCxnSpPr/>
          <p:nvPr/>
        </p:nvCxnSpPr>
        <p:spPr>
          <a:xfrm>
            <a:off x="1309503" y="4535137"/>
            <a:ext cx="330463"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734298" y="4479996"/>
            <a:ext cx="651462" cy="138499"/>
          </a:xfrm>
          <a:prstGeom prst="rect">
            <a:avLst/>
          </a:prstGeom>
        </p:spPr>
        <p:txBody>
          <a:bodyPr wrap="square" lIns="0" tIns="0" rIns="0" bIns="0" rtlCol="0">
            <a:spAutoFit/>
          </a:bodyPr>
          <a:lstStyle/>
          <a:p>
            <a:pPr algn="l"/>
            <a:r>
              <a:rPr lang="en-US" sz="900" dirty="0" smtClean="0">
                <a:solidFill>
                  <a:schemeClr val="tx2"/>
                </a:solidFill>
              </a:rPr>
              <a:t>Data flow</a:t>
            </a:r>
          </a:p>
        </p:txBody>
      </p:sp>
      <p:cxnSp>
        <p:nvCxnSpPr>
          <p:cNvPr id="84" name="Straight Arrow Connector 83"/>
          <p:cNvCxnSpPr/>
          <p:nvPr/>
        </p:nvCxnSpPr>
        <p:spPr>
          <a:xfrm>
            <a:off x="2428944" y="4535137"/>
            <a:ext cx="330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53739" y="4479996"/>
            <a:ext cx="882804" cy="138499"/>
          </a:xfrm>
          <a:prstGeom prst="rect">
            <a:avLst/>
          </a:prstGeom>
        </p:spPr>
        <p:txBody>
          <a:bodyPr wrap="square" lIns="0" tIns="0" rIns="0" bIns="0" rtlCol="0">
            <a:spAutoFit/>
          </a:bodyPr>
          <a:lstStyle/>
          <a:p>
            <a:pPr algn="l"/>
            <a:r>
              <a:rPr lang="en-US" sz="900" dirty="0" smtClean="0">
                <a:solidFill>
                  <a:schemeClr val="tx2"/>
                </a:solidFill>
              </a:rPr>
              <a:t>Document flow</a:t>
            </a:r>
          </a:p>
        </p:txBody>
      </p:sp>
      <p:cxnSp>
        <p:nvCxnSpPr>
          <p:cNvPr id="86" name="Straight Arrow Connector 85"/>
          <p:cNvCxnSpPr/>
          <p:nvPr/>
        </p:nvCxnSpPr>
        <p:spPr>
          <a:xfrm>
            <a:off x="3804131" y="4521028"/>
            <a:ext cx="330463" cy="0"/>
          </a:xfrm>
          <a:prstGeom prst="straightConnector1">
            <a:avLst/>
          </a:prstGeom>
          <a:ln>
            <a:solidFill>
              <a:srgbClr val="F4633A"/>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28926" y="4465887"/>
            <a:ext cx="930720" cy="138499"/>
          </a:xfrm>
          <a:prstGeom prst="rect">
            <a:avLst/>
          </a:prstGeom>
        </p:spPr>
        <p:txBody>
          <a:bodyPr wrap="square" lIns="0" tIns="0" rIns="0" bIns="0" rtlCol="0">
            <a:spAutoFit/>
          </a:bodyPr>
          <a:lstStyle/>
          <a:p>
            <a:pPr algn="l"/>
            <a:r>
              <a:rPr lang="en-US" sz="900" dirty="0" smtClean="0">
                <a:solidFill>
                  <a:schemeClr val="tx2"/>
                </a:solidFill>
              </a:rPr>
              <a:t>Accounting flow</a:t>
            </a:r>
          </a:p>
        </p:txBody>
      </p:sp>
      <p:sp>
        <p:nvSpPr>
          <p:cNvPr id="88" name="TextBox 87"/>
          <p:cNvSpPr txBox="1"/>
          <p:nvPr/>
        </p:nvSpPr>
        <p:spPr>
          <a:xfrm>
            <a:off x="5803803" y="3331492"/>
            <a:ext cx="3122945" cy="1184940"/>
          </a:xfrm>
          <a:prstGeom prst="rect">
            <a:avLst/>
          </a:prstGeom>
          <a:solidFill>
            <a:schemeClr val="bg1">
              <a:lumMod val="85000"/>
            </a:schemeClr>
          </a:solidFill>
        </p:spPr>
        <p:txBody>
          <a:bodyPr wrap="square" lIns="0" tIns="0" rIns="0" bIns="0"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CHARMS (Chargeback accounting and routing system):</a:t>
            </a:r>
          </a:p>
          <a:p>
            <a:pPr algn="l"/>
            <a:endParaRPr lang="en-US" sz="1100" b="1" dirty="0" smtClean="0">
              <a:solidFill>
                <a:schemeClr val="tx2"/>
              </a:solidFill>
              <a:latin typeface="Calibri" panose="020F0502020204030204" pitchFamily="34" charset="0"/>
              <a:cs typeface="Calibri" panose="020F0502020204030204" pitchFamily="34" charset="0"/>
            </a:endParaRPr>
          </a:p>
          <a:p>
            <a:pPr algn="l"/>
            <a:r>
              <a:rPr lang="en-US" sz="1100" dirty="0" smtClean="0">
                <a:solidFill>
                  <a:schemeClr val="tx2"/>
                </a:solidFill>
                <a:latin typeface="Calibri" panose="020F0502020204030204" pitchFamily="34" charset="0"/>
                <a:cs typeface="Calibri" panose="020F0502020204030204" pitchFamily="34" charset="0"/>
              </a:rPr>
              <a:t>Once 1CB is raised, CHARMs makes entry in Acquirer chargeback ledger to debit acquirer and credit issuer chargeback ledger, in order to shift liability from issuer to acquirer</a:t>
            </a:r>
          </a:p>
        </p:txBody>
      </p:sp>
      <p:sp>
        <p:nvSpPr>
          <p:cNvPr id="89" name="TextBox 88"/>
          <p:cNvSpPr txBox="1"/>
          <p:nvPr/>
        </p:nvSpPr>
        <p:spPr>
          <a:xfrm>
            <a:off x="5790514" y="1779259"/>
            <a:ext cx="3122945" cy="1184940"/>
          </a:xfrm>
          <a:prstGeom prst="rect">
            <a:avLst/>
          </a:prstGeom>
          <a:solidFill>
            <a:schemeClr val="bg1">
              <a:lumMod val="85000"/>
            </a:schemeClr>
          </a:solidFill>
        </p:spPr>
        <p:txBody>
          <a:bodyPr wrap="square" lIns="0" tIns="0" rIns="0" bIns="0" rtlCol="0">
            <a:spAutoFit/>
          </a:bodyPr>
          <a:lstStyle/>
          <a:p>
            <a:pPr algn="l"/>
            <a:r>
              <a:rPr lang="en-US" sz="1100" b="1" dirty="0" smtClean="0">
                <a:solidFill>
                  <a:schemeClr val="tx2"/>
                </a:solidFill>
                <a:latin typeface="Calibri" panose="020F0502020204030204" pitchFamily="34" charset="0"/>
                <a:cs typeface="Calibri" panose="020F0502020204030204" pitchFamily="34" charset="0"/>
              </a:rPr>
              <a:t>GDM (Global Disputes Management):</a:t>
            </a:r>
          </a:p>
          <a:p>
            <a:pPr algn="l"/>
            <a:endParaRPr lang="en-US" sz="1100" b="1" dirty="0" smtClean="0">
              <a:solidFill>
                <a:schemeClr val="tx2"/>
              </a:solidFill>
              <a:latin typeface="Calibri" panose="020F0502020204030204" pitchFamily="34" charset="0"/>
              <a:cs typeface="Calibri" panose="020F0502020204030204" pitchFamily="34" charset="0"/>
            </a:endParaRPr>
          </a:p>
          <a:p>
            <a:pPr algn="l"/>
            <a:r>
              <a:rPr lang="en-US" sz="1100" dirty="0" smtClean="0">
                <a:solidFill>
                  <a:schemeClr val="tx2"/>
                </a:solidFill>
                <a:latin typeface="Calibri" panose="020F0502020204030204" pitchFamily="34" charset="0"/>
                <a:cs typeface="Calibri" panose="020F0502020204030204" pitchFamily="34" charset="0"/>
              </a:rPr>
              <a:t>Disputes Case management system built on </a:t>
            </a:r>
            <a:r>
              <a:rPr lang="en-US" sz="1100" dirty="0" err="1" smtClean="0">
                <a:solidFill>
                  <a:schemeClr val="tx2"/>
                </a:solidFill>
                <a:latin typeface="Calibri" panose="020F0502020204030204" pitchFamily="34" charset="0"/>
                <a:cs typeface="Calibri" panose="020F0502020204030204" pitchFamily="34" charset="0"/>
              </a:rPr>
              <a:t>Pega</a:t>
            </a:r>
            <a:r>
              <a:rPr lang="en-US" sz="1100" dirty="0" smtClean="0">
                <a:solidFill>
                  <a:schemeClr val="tx2"/>
                </a:solidFill>
                <a:latin typeface="Calibri" panose="020F0502020204030204" pitchFamily="34" charset="0"/>
                <a:cs typeface="Calibri" panose="020F0502020204030204" pitchFamily="34" charset="0"/>
              </a:rPr>
              <a:t>; resides outside GNS. GDM sends/receives documents to/from </a:t>
            </a:r>
            <a:r>
              <a:rPr lang="en-US" sz="1100" dirty="0" err="1" smtClean="0">
                <a:solidFill>
                  <a:schemeClr val="tx2"/>
                </a:solidFill>
                <a:latin typeface="Calibri" panose="020F0502020204030204" pitchFamily="34" charset="0"/>
                <a:cs typeface="Calibri" panose="020F0502020204030204" pitchFamily="34" charset="0"/>
              </a:rPr>
              <a:t>OpsNet</a:t>
            </a:r>
            <a:r>
              <a:rPr lang="en-US" sz="1100" dirty="0" smtClean="0">
                <a:solidFill>
                  <a:schemeClr val="tx2"/>
                </a:solidFill>
                <a:latin typeface="Calibri" panose="020F0502020204030204" pitchFamily="34" charset="0"/>
                <a:cs typeface="Calibri" panose="020F0502020204030204" pitchFamily="34" charset="0"/>
              </a:rPr>
              <a:t> via IVU (Image view utility). For </a:t>
            </a:r>
            <a:r>
              <a:rPr lang="en-US" sz="1100" dirty="0" err="1" smtClean="0">
                <a:solidFill>
                  <a:schemeClr val="tx2"/>
                </a:solidFill>
                <a:latin typeface="Calibri" panose="020F0502020204030204" pitchFamily="34" charset="0"/>
                <a:cs typeface="Calibri" panose="020F0502020204030204" pitchFamily="34" charset="0"/>
              </a:rPr>
              <a:t>OpnNet</a:t>
            </a:r>
            <a:r>
              <a:rPr lang="en-US" sz="1100" dirty="0" smtClean="0">
                <a:solidFill>
                  <a:schemeClr val="tx2"/>
                </a:solidFill>
                <a:latin typeface="Calibri" panose="020F0502020204030204" pitchFamily="34" charset="0"/>
                <a:cs typeface="Calibri" panose="020F0502020204030204" pitchFamily="34" charset="0"/>
              </a:rPr>
              <a:t> -&gt; GDM doc flow, an ETL process runs for batch upload</a:t>
            </a:r>
          </a:p>
        </p:txBody>
      </p:sp>
      <p:sp>
        <p:nvSpPr>
          <p:cNvPr id="49" name="Rounded Rectangle 48"/>
          <p:cNvSpPr/>
          <p:nvPr/>
        </p:nvSpPr>
        <p:spPr>
          <a:xfrm>
            <a:off x="4152291" y="1009277"/>
            <a:ext cx="830317" cy="29429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alibri" panose="020F0502020204030204" pitchFamily="34" charset="0"/>
                <a:cs typeface="Calibri" panose="020F0502020204030204" pitchFamily="34" charset="0"/>
              </a:rPr>
              <a:t>GNSWeb</a:t>
            </a:r>
            <a:endParaRPr lang="en-US" dirty="0">
              <a:latin typeface="Calibri" panose="020F0502020204030204" pitchFamily="34" charset="0"/>
              <a:cs typeface="Calibri" panose="020F0502020204030204" pitchFamily="34" charset="0"/>
            </a:endParaRPr>
          </a:p>
        </p:txBody>
      </p:sp>
      <p:cxnSp>
        <p:nvCxnSpPr>
          <p:cNvPr id="51" name="Elbow Connector 50"/>
          <p:cNvCxnSpPr>
            <a:stCxn id="49" idx="1"/>
          </p:cNvCxnSpPr>
          <p:nvPr/>
        </p:nvCxnSpPr>
        <p:spPr>
          <a:xfrm rot="10800000" flipV="1">
            <a:off x="2013485" y="1156422"/>
            <a:ext cx="2138807" cy="1284816"/>
          </a:xfrm>
          <a:prstGeom prst="bentConnector3">
            <a:avLst>
              <a:gd name="adj1" fmla="val 9987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22789" y="937337"/>
            <a:ext cx="1113754" cy="169277"/>
          </a:xfrm>
          <a:prstGeom prst="rect">
            <a:avLst/>
          </a:prstGeom>
        </p:spPr>
        <p:txBody>
          <a:bodyPr wrap="square" lIns="0" tIns="0" rIns="0" bIns="0" rtlCol="0">
            <a:spAutoFit/>
          </a:bodyPr>
          <a:lstStyle/>
          <a:p>
            <a:pPr algn="l"/>
            <a:r>
              <a:rPr lang="en-US" sz="1100" dirty="0" smtClean="0">
                <a:solidFill>
                  <a:schemeClr val="tx2"/>
                </a:solidFill>
                <a:latin typeface="Calibri" panose="020F0502020204030204" pitchFamily="34" charset="0"/>
                <a:cs typeface="Calibri" panose="020F0502020204030204" pitchFamily="34" charset="0"/>
              </a:rPr>
              <a:t>User </a:t>
            </a:r>
            <a:r>
              <a:rPr lang="en-US" sz="1100" dirty="0" err="1" smtClean="0">
                <a:solidFill>
                  <a:schemeClr val="tx2"/>
                </a:solidFill>
                <a:latin typeface="Calibri" panose="020F0502020204030204" pitchFamily="34" charset="0"/>
                <a:cs typeface="Calibri" panose="020F0502020204030204" pitchFamily="34" charset="0"/>
              </a:rPr>
              <a:t>auth</a:t>
            </a:r>
            <a:r>
              <a:rPr lang="en-US" sz="1100" dirty="0" smtClean="0">
                <a:solidFill>
                  <a:schemeClr val="tx2"/>
                </a:solidFill>
                <a:latin typeface="Calibri" panose="020F0502020204030204" pitchFamily="34" charset="0"/>
                <a:cs typeface="Calibri" panose="020F0502020204030204" pitchFamily="34" charset="0"/>
              </a:rPr>
              <a:t> details</a:t>
            </a:r>
          </a:p>
        </p:txBody>
      </p:sp>
    </p:spTree>
    <p:extLst>
      <p:ext uri="{BB962C8B-B14F-4D97-AF65-F5344CB8AC3E}">
        <p14:creationId xmlns:p14="http://schemas.microsoft.com/office/powerpoint/2010/main" val="254528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11257"/>
            <a:ext cx="8385048" cy="795528"/>
          </a:xfrm>
        </p:spPr>
        <p:txBody>
          <a:bodyPr>
            <a:normAutofit/>
          </a:bodyPr>
          <a:lstStyle/>
          <a:p>
            <a:r>
              <a:rPr lang="en-US" sz="1800" dirty="0" err="1" smtClean="0">
                <a:latin typeface="Calibri" panose="020F0502020204030204" pitchFamily="34" charset="0"/>
                <a:cs typeface="Calibri" panose="020F0502020204030204" pitchFamily="34" charset="0"/>
              </a:rPr>
              <a:t>OpsNet</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612648" y="4808844"/>
            <a:ext cx="4572000" cy="155448"/>
          </a:xfrm>
        </p:spPr>
        <p:txBody>
          <a:bodyPr/>
          <a:lstStyle/>
          <a:p>
            <a:r>
              <a:rPr lang="en-US" dirty="0"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a:xfrm>
            <a:off x="384048" y="4796872"/>
            <a:ext cx="228600" cy="155448"/>
          </a:xfrm>
        </p:spPr>
        <p:txBody>
          <a:bodyPr/>
          <a:lstStyle/>
          <a:p>
            <a:fld id="{2EFEF571-C9B4-4D92-A7F7-315B894862A8}" type="slidenum">
              <a:rPr lang="en-US" smtClean="0">
                <a:latin typeface="Calibri" panose="020F0502020204030204" pitchFamily="34" charset="0"/>
                <a:cs typeface="Calibri" panose="020F0502020204030204" pitchFamily="34" charset="0"/>
              </a:rPr>
              <a:pPr/>
              <a:t>18</a:t>
            </a:fld>
            <a:endParaRPr lang="en-US" dirty="0">
              <a:latin typeface="Calibri" panose="020F0502020204030204" pitchFamily="34" charset="0"/>
              <a:cs typeface="Calibri" panose="020F0502020204030204" pitchFamily="34" charset="0"/>
            </a:endParaRPr>
          </a:p>
        </p:txBody>
      </p:sp>
      <p:grpSp>
        <p:nvGrpSpPr>
          <p:cNvPr id="3" name="Group 2"/>
          <p:cNvGrpSpPr/>
          <p:nvPr/>
        </p:nvGrpSpPr>
        <p:grpSpPr>
          <a:xfrm>
            <a:off x="1370716" y="972951"/>
            <a:ext cx="5918562" cy="1565403"/>
            <a:chOff x="1270925" y="1006785"/>
            <a:chExt cx="6611368" cy="1883565"/>
          </a:xfrm>
        </p:grpSpPr>
        <p:sp>
          <p:nvSpPr>
            <p:cNvPr id="84" name="Rectangle 83"/>
            <p:cNvSpPr/>
            <p:nvPr/>
          </p:nvSpPr>
          <p:spPr>
            <a:xfrm>
              <a:off x="1370716" y="1006785"/>
              <a:ext cx="6511577" cy="1883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1270925" y="1103624"/>
              <a:ext cx="6540886" cy="728634"/>
              <a:chOff x="1270925" y="1387400"/>
              <a:chExt cx="6540886" cy="728634"/>
            </a:xfrm>
          </p:grpSpPr>
          <p:sp>
            <p:nvSpPr>
              <p:cNvPr id="7" name="Rounded Rectangle 6"/>
              <p:cNvSpPr/>
              <p:nvPr/>
            </p:nvSpPr>
            <p:spPr>
              <a:xfrm>
                <a:off x="2409919" y="1541289"/>
                <a:ext cx="757084" cy="35528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a:t>
                </a:r>
              </a:p>
              <a:p>
                <a:pPr algn="ctr"/>
                <a:r>
                  <a:rPr lang="en-US" sz="800" dirty="0" smtClean="0">
                    <a:latin typeface="Calibri" panose="020F0502020204030204" pitchFamily="34" charset="0"/>
                    <a:cs typeface="Calibri" panose="020F0502020204030204" pitchFamily="34" charset="0"/>
                  </a:rPr>
                  <a:t>user portal</a:t>
                </a:r>
                <a:endParaRPr lang="en-US" sz="800" dirty="0">
                  <a:latin typeface="Calibri" panose="020F0502020204030204" pitchFamily="34" charset="0"/>
                  <a:cs typeface="Calibri" panose="020F0502020204030204" pitchFamily="34" charset="0"/>
                </a:endParaRPr>
              </a:p>
            </p:txBody>
          </p:sp>
          <p:sp>
            <p:nvSpPr>
              <p:cNvPr id="9" name="Cloud 8"/>
              <p:cNvSpPr/>
              <p:nvPr/>
            </p:nvSpPr>
            <p:spPr>
              <a:xfrm>
                <a:off x="4169893" y="1458709"/>
                <a:ext cx="855407" cy="520447"/>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doc routing</a:t>
                </a:r>
                <a:endParaRPr lang="en-US" sz="1400" dirty="0">
                  <a:latin typeface="Calibri" panose="020F0502020204030204" pitchFamily="34" charset="0"/>
                  <a:cs typeface="Calibri" panose="020F0502020204030204" pitchFamily="34" charset="0"/>
                </a:endParaRPr>
              </a:p>
            </p:txBody>
          </p:sp>
          <p:sp>
            <p:nvSpPr>
              <p:cNvPr id="10" name="Rounded Rectangle 9"/>
              <p:cNvSpPr/>
              <p:nvPr/>
            </p:nvSpPr>
            <p:spPr>
              <a:xfrm>
                <a:off x="5810701" y="1575700"/>
                <a:ext cx="757084" cy="2864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Inbox</a:t>
                </a:r>
                <a:endParaRPr lang="en-US" sz="800" dirty="0">
                  <a:latin typeface="Calibri" panose="020F0502020204030204" pitchFamily="34" charset="0"/>
                  <a:cs typeface="Calibri" panose="020F0502020204030204" pitchFamily="34" charset="0"/>
                </a:endParaRPr>
              </a:p>
            </p:txBody>
          </p:sp>
          <p:grpSp>
            <p:nvGrpSpPr>
              <p:cNvPr id="75" name="Group 74"/>
              <p:cNvGrpSpPr/>
              <p:nvPr/>
            </p:nvGrpSpPr>
            <p:grpSpPr>
              <a:xfrm>
                <a:off x="1270925" y="1541289"/>
                <a:ext cx="746662" cy="574745"/>
                <a:chOff x="188361" y="1541289"/>
                <a:chExt cx="746662" cy="57474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1541289"/>
                  <a:ext cx="355289" cy="355289"/>
                </a:xfrm>
                <a:prstGeom prst="rect">
                  <a:avLst/>
                </a:prstGeom>
              </p:spPr>
            </p:pic>
            <p:sp>
              <p:nvSpPr>
                <p:cNvPr id="12" name="TextBox 11"/>
                <p:cNvSpPr txBox="1"/>
                <p:nvPr/>
              </p:nvSpPr>
              <p:spPr>
                <a:xfrm>
                  <a:off x="188361" y="1946757"/>
                  <a:ext cx="746662" cy="169277"/>
                </a:xfrm>
                <a:prstGeom prst="rect">
                  <a:avLst/>
                </a:prstGeom>
              </p:spPr>
              <p:txBody>
                <a:bodyPr wrap="square" lIns="0" tIns="0" rIns="0" bIns="0" rtlCol="0">
                  <a:spAutoFit/>
                </a:bodyPr>
                <a:lstStyle/>
                <a:p>
                  <a:pPr algn="ctr"/>
                  <a:r>
                    <a:rPr lang="en-US" sz="1100" dirty="0" smtClean="0">
                      <a:solidFill>
                        <a:schemeClr val="tx2"/>
                      </a:solidFill>
                    </a:rPr>
                    <a:t>sender</a:t>
                  </a:r>
                  <a:endParaRPr lang="en-US" dirty="0" smtClean="0">
                    <a:solidFill>
                      <a:schemeClr val="tx2"/>
                    </a:solidFill>
                  </a:endParaRPr>
                </a:p>
              </p:txBody>
            </p:sp>
          </p:grpSp>
          <p:grpSp>
            <p:nvGrpSpPr>
              <p:cNvPr id="20" name="Group 19"/>
              <p:cNvGrpSpPr/>
              <p:nvPr/>
            </p:nvGrpSpPr>
            <p:grpSpPr>
              <a:xfrm>
                <a:off x="7065149" y="1494744"/>
                <a:ext cx="746662" cy="569050"/>
                <a:chOff x="5982585" y="1988732"/>
                <a:chExt cx="746662" cy="56905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14" y="1988732"/>
                  <a:ext cx="355289" cy="355289"/>
                </a:xfrm>
                <a:prstGeom prst="rect">
                  <a:avLst/>
                </a:prstGeom>
              </p:spPr>
            </p:pic>
            <p:sp>
              <p:nvSpPr>
                <p:cNvPr id="13" name="TextBox 12"/>
                <p:cNvSpPr txBox="1"/>
                <p:nvPr/>
              </p:nvSpPr>
              <p:spPr>
                <a:xfrm>
                  <a:off x="5982585" y="2388505"/>
                  <a:ext cx="746662" cy="169277"/>
                </a:xfrm>
                <a:prstGeom prst="rect">
                  <a:avLst/>
                </a:prstGeom>
              </p:spPr>
              <p:txBody>
                <a:bodyPr wrap="square" lIns="0" tIns="0" rIns="0" bIns="0" rtlCol="0">
                  <a:spAutoFit/>
                </a:bodyPr>
                <a:lstStyle/>
                <a:p>
                  <a:pPr algn="ctr"/>
                  <a:r>
                    <a:rPr lang="en-US" sz="1100" dirty="0" smtClean="0">
                      <a:solidFill>
                        <a:schemeClr val="tx2"/>
                      </a:solidFill>
                    </a:rPr>
                    <a:t>receiver</a:t>
                  </a:r>
                  <a:endParaRPr lang="en-US" dirty="0" smtClean="0">
                    <a:solidFill>
                      <a:schemeClr val="tx2"/>
                    </a:solidFill>
                  </a:endParaRPr>
                </a:p>
              </p:txBody>
            </p:sp>
          </p:grpSp>
          <p:cxnSp>
            <p:nvCxnSpPr>
              <p:cNvPr id="26" name="Straight Arrow Connector 25"/>
              <p:cNvCxnSpPr>
                <a:stCxn id="6" idx="3"/>
              </p:cNvCxnSpPr>
              <p:nvPr/>
            </p:nvCxnSpPr>
            <p:spPr>
              <a:xfrm flipV="1">
                <a:off x="1821901" y="1718931"/>
                <a:ext cx="52902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199326" y="1719148"/>
                <a:ext cx="883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1"/>
              </p:cNvCxnSpPr>
              <p:nvPr/>
            </p:nvCxnSpPr>
            <p:spPr>
              <a:xfrm flipV="1">
                <a:off x="5013490" y="1718932"/>
                <a:ext cx="797211" cy="2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626280" y="1718931"/>
                <a:ext cx="715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97746" y="1387400"/>
                <a:ext cx="820107" cy="307777"/>
              </a:xfrm>
              <a:prstGeom prst="rect">
                <a:avLst/>
              </a:prstGeom>
            </p:spPr>
            <p:txBody>
              <a:bodyPr wrap="square" lIns="0" tIns="0" rIns="0" bIns="0" rtlCol="0">
                <a:spAutoFit/>
              </a:bodyPr>
              <a:lstStyle/>
              <a:p>
                <a:pPr algn="ctr"/>
                <a:r>
                  <a:rPr lang="en-US" sz="1000" dirty="0" smtClean="0">
                    <a:solidFill>
                      <a:schemeClr val="tx2"/>
                    </a:solidFill>
                  </a:rPr>
                  <a:t>Dispute documents</a:t>
                </a:r>
              </a:p>
            </p:txBody>
          </p:sp>
          <p:sp>
            <p:nvSpPr>
              <p:cNvPr id="42" name="TextBox 41"/>
              <p:cNvSpPr txBox="1"/>
              <p:nvPr/>
            </p:nvSpPr>
            <p:spPr>
              <a:xfrm>
                <a:off x="4970553" y="1394096"/>
                <a:ext cx="820107" cy="307777"/>
              </a:xfrm>
              <a:prstGeom prst="rect">
                <a:avLst/>
              </a:prstGeom>
            </p:spPr>
            <p:txBody>
              <a:bodyPr wrap="square" lIns="0" tIns="0" rIns="0" bIns="0" rtlCol="0">
                <a:spAutoFit/>
              </a:bodyPr>
              <a:lstStyle/>
              <a:p>
                <a:pPr algn="ctr"/>
                <a:r>
                  <a:rPr lang="en-US" sz="1000" dirty="0" smtClean="0">
                    <a:solidFill>
                      <a:schemeClr val="tx2"/>
                    </a:solidFill>
                  </a:rPr>
                  <a:t>Dispute documents</a:t>
                </a:r>
              </a:p>
            </p:txBody>
          </p:sp>
        </p:grpSp>
        <p:grpSp>
          <p:nvGrpSpPr>
            <p:cNvPr id="83" name="Group 82"/>
            <p:cNvGrpSpPr/>
            <p:nvPr/>
          </p:nvGrpSpPr>
          <p:grpSpPr>
            <a:xfrm>
              <a:off x="1270925" y="1981859"/>
              <a:ext cx="6531985" cy="908491"/>
              <a:chOff x="1270925" y="2160533"/>
              <a:chExt cx="6531985" cy="908491"/>
            </a:xfrm>
          </p:grpSpPr>
          <p:grpSp>
            <p:nvGrpSpPr>
              <p:cNvPr id="74" name="Group 73"/>
              <p:cNvGrpSpPr/>
              <p:nvPr/>
            </p:nvGrpSpPr>
            <p:grpSpPr>
              <a:xfrm>
                <a:off x="1270925" y="2239477"/>
                <a:ext cx="746662" cy="574745"/>
                <a:chOff x="188361" y="2239477"/>
                <a:chExt cx="746662" cy="574745"/>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2239477"/>
                  <a:ext cx="355289" cy="355289"/>
                </a:xfrm>
                <a:prstGeom prst="rect">
                  <a:avLst/>
                </a:prstGeom>
              </p:spPr>
            </p:pic>
            <p:sp>
              <p:nvSpPr>
                <p:cNvPr id="15" name="TextBox 14"/>
                <p:cNvSpPr txBox="1"/>
                <p:nvPr/>
              </p:nvSpPr>
              <p:spPr>
                <a:xfrm>
                  <a:off x="188361" y="2644945"/>
                  <a:ext cx="746662" cy="169277"/>
                </a:xfrm>
                <a:prstGeom prst="rect">
                  <a:avLst/>
                </a:prstGeom>
              </p:spPr>
              <p:txBody>
                <a:bodyPr wrap="square" lIns="0" tIns="0" rIns="0" bIns="0" rtlCol="0">
                  <a:spAutoFit/>
                </a:bodyPr>
                <a:lstStyle/>
                <a:p>
                  <a:pPr algn="ctr"/>
                  <a:r>
                    <a:rPr lang="en-US" sz="1100" dirty="0" smtClean="0">
                      <a:solidFill>
                        <a:schemeClr val="tx2"/>
                      </a:solidFill>
                    </a:rPr>
                    <a:t>sender</a:t>
                  </a:r>
                  <a:endParaRPr lang="en-US" dirty="0" smtClean="0">
                    <a:solidFill>
                      <a:schemeClr val="tx2"/>
                    </a:solidFill>
                  </a:endParaRPr>
                </a:p>
              </p:txBody>
            </p:sp>
          </p:grpSp>
          <p:sp>
            <p:nvSpPr>
              <p:cNvPr id="16" name="Flowchart: Stored Data 15"/>
              <p:cNvSpPr/>
              <p:nvPr/>
            </p:nvSpPr>
            <p:spPr>
              <a:xfrm>
                <a:off x="2350925" y="2273547"/>
                <a:ext cx="875071" cy="396436"/>
              </a:xfrm>
              <a:prstGeom prst="flowChartOnlineStora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t>Partner messaging system</a:t>
                </a:r>
                <a:endParaRPr lang="en-US" sz="800" dirty="0"/>
              </a:p>
            </p:txBody>
          </p:sp>
          <p:sp>
            <p:nvSpPr>
              <p:cNvPr id="18" name="Frame 17"/>
              <p:cNvSpPr/>
              <p:nvPr/>
            </p:nvSpPr>
            <p:spPr>
              <a:xfrm>
                <a:off x="4166673" y="2287430"/>
                <a:ext cx="819806" cy="305047"/>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GC&amp;S</a:t>
                </a:r>
                <a:endParaRPr lang="en-US" dirty="0">
                  <a:solidFill>
                    <a:schemeClr val="tx1"/>
                  </a:solidFill>
                </a:endParaRPr>
              </a:p>
            </p:txBody>
          </p:sp>
          <p:sp>
            <p:nvSpPr>
              <p:cNvPr id="19" name="Flowchart: Stored Data 18"/>
              <p:cNvSpPr/>
              <p:nvPr/>
            </p:nvSpPr>
            <p:spPr>
              <a:xfrm>
                <a:off x="5751707" y="2208840"/>
                <a:ext cx="875071" cy="396436"/>
              </a:xfrm>
              <a:prstGeom prst="flowChartOnlineStorag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smtClean="0"/>
                  <a:t>Partner messaging system</a:t>
                </a:r>
                <a:endParaRPr lang="en-US" sz="800"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377" y="2160533"/>
                <a:ext cx="355289" cy="355289"/>
              </a:xfrm>
              <a:prstGeom prst="rect">
                <a:avLst/>
              </a:prstGeom>
            </p:spPr>
          </p:pic>
          <p:sp>
            <p:nvSpPr>
              <p:cNvPr id="24" name="TextBox 23"/>
              <p:cNvSpPr txBox="1"/>
              <p:nvPr/>
            </p:nvSpPr>
            <p:spPr>
              <a:xfrm>
                <a:off x="7056248" y="2560306"/>
                <a:ext cx="746662" cy="169277"/>
              </a:xfrm>
              <a:prstGeom prst="rect">
                <a:avLst/>
              </a:prstGeom>
            </p:spPr>
            <p:txBody>
              <a:bodyPr wrap="square" lIns="0" tIns="0" rIns="0" bIns="0" rtlCol="0">
                <a:spAutoFit/>
              </a:bodyPr>
              <a:lstStyle/>
              <a:p>
                <a:pPr algn="ctr"/>
                <a:r>
                  <a:rPr lang="en-US" sz="1100" dirty="0" smtClean="0">
                    <a:solidFill>
                      <a:schemeClr val="tx2"/>
                    </a:solidFill>
                  </a:rPr>
                  <a:t>receiver</a:t>
                </a:r>
                <a:endParaRPr lang="en-US" dirty="0" smtClean="0">
                  <a:solidFill>
                    <a:schemeClr val="tx2"/>
                  </a:solidFill>
                </a:endParaRPr>
              </a:p>
            </p:txBody>
          </p:sp>
          <p:cxnSp>
            <p:nvCxnSpPr>
              <p:cNvPr id="33" name="Straight Arrow Connector 32"/>
              <p:cNvCxnSpPr>
                <a:endCxn id="19" idx="1"/>
              </p:cNvCxnSpPr>
              <p:nvPr/>
            </p:nvCxnSpPr>
            <p:spPr>
              <a:xfrm>
                <a:off x="5058383" y="2407058"/>
                <a:ext cx="693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561895" y="2407549"/>
                <a:ext cx="715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197746" y="2459546"/>
                <a:ext cx="883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831795" y="2456456"/>
                <a:ext cx="52902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16662" y="2202750"/>
                <a:ext cx="820107" cy="153888"/>
              </a:xfrm>
              <a:prstGeom prst="rect">
                <a:avLst/>
              </a:prstGeom>
            </p:spPr>
            <p:txBody>
              <a:bodyPr wrap="square" lIns="0" tIns="0" rIns="0" bIns="0" rtlCol="0">
                <a:spAutoFit/>
              </a:bodyPr>
              <a:lstStyle/>
              <a:p>
                <a:pPr algn="ctr"/>
                <a:r>
                  <a:rPr lang="en-US" sz="1000" dirty="0" smtClean="0">
                    <a:solidFill>
                      <a:schemeClr val="tx2"/>
                    </a:solidFill>
                  </a:rPr>
                  <a:t>Dispute </a:t>
                </a:r>
                <a:r>
                  <a:rPr lang="en-US" sz="1000" dirty="0" err="1" smtClean="0">
                    <a:solidFill>
                      <a:schemeClr val="tx2"/>
                    </a:solidFill>
                  </a:rPr>
                  <a:t>txn</a:t>
                </a:r>
                <a:endParaRPr lang="en-US" sz="1000" dirty="0" smtClean="0">
                  <a:solidFill>
                    <a:schemeClr val="tx2"/>
                  </a:solidFill>
                </a:endParaRPr>
              </a:p>
            </p:txBody>
          </p:sp>
          <p:sp>
            <p:nvSpPr>
              <p:cNvPr id="41" name="TextBox 40"/>
              <p:cNvSpPr txBox="1"/>
              <p:nvPr/>
            </p:nvSpPr>
            <p:spPr>
              <a:xfrm>
                <a:off x="4976046" y="2196603"/>
                <a:ext cx="820107" cy="153888"/>
              </a:xfrm>
              <a:prstGeom prst="rect">
                <a:avLst/>
              </a:prstGeom>
            </p:spPr>
            <p:txBody>
              <a:bodyPr wrap="square" lIns="0" tIns="0" rIns="0" bIns="0" rtlCol="0">
                <a:spAutoFit/>
              </a:bodyPr>
              <a:lstStyle/>
              <a:p>
                <a:pPr algn="ctr"/>
                <a:r>
                  <a:rPr lang="en-US" sz="1000" dirty="0" smtClean="0">
                    <a:solidFill>
                      <a:schemeClr val="tx2"/>
                    </a:solidFill>
                  </a:rPr>
                  <a:t>Dispute </a:t>
                </a:r>
                <a:r>
                  <a:rPr lang="en-US" sz="1000" dirty="0" err="1" smtClean="0">
                    <a:solidFill>
                      <a:schemeClr val="tx2"/>
                    </a:solidFill>
                  </a:rPr>
                  <a:t>txn</a:t>
                </a:r>
                <a:endParaRPr lang="en-US" sz="1000" dirty="0" smtClean="0">
                  <a:solidFill>
                    <a:schemeClr val="tx2"/>
                  </a:solidFill>
                </a:endParaRPr>
              </a:p>
            </p:txBody>
          </p:sp>
          <p:sp>
            <p:nvSpPr>
              <p:cNvPr id="43" name="Flowchart: Magnetic Disk 42"/>
              <p:cNvSpPr/>
              <p:nvPr/>
            </p:nvSpPr>
            <p:spPr>
              <a:xfrm>
                <a:off x="4156163" y="2837796"/>
                <a:ext cx="870690" cy="231228"/>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DAR / DAF</a:t>
                </a:r>
                <a:endParaRPr lang="en-US" sz="900" dirty="0"/>
              </a:p>
            </p:txBody>
          </p:sp>
          <p:cxnSp>
            <p:nvCxnSpPr>
              <p:cNvPr id="44" name="Straight Arrow Connector 43"/>
              <p:cNvCxnSpPr>
                <a:stCxn id="18" idx="2"/>
              </p:cNvCxnSpPr>
              <p:nvPr/>
            </p:nvCxnSpPr>
            <p:spPr>
              <a:xfrm>
                <a:off x="4576576" y="2592477"/>
                <a:ext cx="0" cy="21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6" name="Chevron 75"/>
          <p:cNvSpPr/>
          <p:nvPr/>
        </p:nvSpPr>
        <p:spPr>
          <a:xfrm>
            <a:off x="820296" y="1218607"/>
            <a:ext cx="484527" cy="126209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Chevron 76"/>
          <p:cNvSpPr/>
          <p:nvPr/>
        </p:nvSpPr>
        <p:spPr>
          <a:xfrm>
            <a:off x="798416" y="2700966"/>
            <a:ext cx="484527" cy="1262096"/>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Rectangle 77"/>
          <p:cNvSpPr/>
          <p:nvPr/>
        </p:nvSpPr>
        <p:spPr>
          <a:xfrm>
            <a:off x="69291" y="1599138"/>
            <a:ext cx="872547" cy="461665"/>
          </a:xfrm>
          <a:prstGeom prst="rect">
            <a:avLst/>
          </a:prstGeom>
        </p:spPr>
        <p:txBody>
          <a:bodyPr wrap="none">
            <a:spAutoFit/>
          </a:bodyPr>
          <a:lstStyle/>
          <a:p>
            <a:r>
              <a:rPr lang="en-US" sz="1200" dirty="0">
                <a:latin typeface="Calibri" panose="020F0502020204030204" pitchFamily="34" charset="0"/>
                <a:cs typeface="Calibri" panose="020F0502020204030204" pitchFamily="34" charset="0"/>
              </a:rPr>
              <a:t>Document </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only</a:t>
            </a:r>
            <a:endParaRPr lang="en-US" sz="1200" dirty="0">
              <a:latin typeface="Calibri" panose="020F0502020204030204" pitchFamily="34" charset="0"/>
              <a:cs typeface="Calibri" panose="020F0502020204030204" pitchFamily="34" charset="0"/>
            </a:endParaRPr>
          </a:p>
        </p:txBody>
      </p:sp>
      <p:sp>
        <p:nvSpPr>
          <p:cNvPr id="79" name="Rectangle 78"/>
          <p:cNvSpPr/>
          <p:nvPr/>
        </p:nvSpPr>
        <p:spPr>
          <a:xfrm>
            <a:off x="62798" y="3000959"/>
            <a:ext cx="970137" cy="461665"/>
          </a:xfrm>
          <a:prstGeom prst="rect">
            <a:avLst/>
          </a:prstGeom>
        </p:spPr>
        <p:txBody>
          <a:bodyPr wrap="none">
            <a:spAutoFit/>
          </a:bodyPr>
          <a:lstStyle/>
          <a:p>
            <a:r>
              <a:rPr lang="en-US" sz="1200" dirty="0">
                <a:latin typeface="Calibri" panose="020F0502020204030204" pitchFamily="34" charset="0"/>
                <a:cs typeface="Calibri" panose="020F0502020204030204" pitchFamily="34" charset="0"/>
              </a:rPr>
              <a:t>Full </a:t>
            </a:r>
            <a:endParaRPr lang="en-US" sz="12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functionality</a:t>
            </a:r>
            <a:endParaRPr lang="en-US" sz="1200" dirty="0">
              <a:latin typeface="Calibri" panose="020F0502020204030204" pitchFamily="34" charset="0"/>
              <a:cs typeface="Calibri" panose="020F0502020204030204" pitchFamily="34" charset="0"/>
            </a:endParaRPr>
          </a:p>
        </p:txBody>
      </p:sp>
      <p:sp>
        <p:nvSpPr>
          <p:cNvPr id="86" name="Rectangle 85"/>
          <p:cNvSpPr/>
          <p:nvPr/>
        </p:nvSpPr>
        <p:spPr>
          <a:xfrm>
            <a:off x="7355244" y="976932"/>
            <a:ext cx="1658298" cy="5413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Attach document</a:t>
            </a:r>
          </a:p>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Enter Comment</a:t>
            </a:r>
            <a:endParaRPr lang="en-US" sz="1000" dirty="0">
              <a:latin typeface="Calibri" panose="020F0502020204030204" pitchFamily="34" charset="0"/>
              <a:cs typeface="Calibri" panose="020F0502020204030204" pitchFamily="34" charset="0"/>
            </a:endParaRPr>
          </a:p>
        </p:txBody>
      </p:sp>
      <p:sp>
        <p:nvSpPr>
          <p:cNvPr id="87" name="Rectangle 86"/>
          <p:cNvSpPr/>
          <p:nvPr/>
        </p:nvSpPr>
        <p:spPr>
          <a:xfrm>
            <a:off x="7504568" y="2611813"/>
            <a:ext cx="1577639" cy="13512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Attach document</a:t>
            </a:r>
          </a:p>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Enter Comment</a:t>
            </a:r>
          </a:p>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Select Dispute reason code</a:t>
            </a:r>
          </a:p>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Dispute Amount </a:t>
            </a:r>
          </a:p>
          <a:p>
            <a:pPr marL="171450" indent="-171450">
              <a:buFont typeface="Arial" panose="020B0604020202020204" pitchFamily="34" charset="0"/>
              <a:buChar char="•"/>
            </a:pPr>
            <a:r>
              <a:rPr lang="en-US" sz="1000" dirty="0" smtClean="0">
                <a:latin typeface="Calibri" panose="020F0502020204030204" pitchFamily="34" charset="0"/>
                <a:cs typeface="Calibri" panose="020F0502020204030204" pitchFamily="34" charset="0"/>
              </a:rPr>
              <a:t>Dispute description</a:t>
            </a:r>
            <a:endParaRPr lang="en-US" sz="1000" dirty="0">
              <a:latin typeface="Calibri" panose="020F0502020204030204" pitchFamily="34" charset="0"/>
              <a:cs typeface="Calibri" panose="020F0502020204030204" pitchFamily="34" charset="0"/>
            </a:endParaRPr>
          </a:p>
        </p:txBody>
      </p:sp>
      <p:sp>
        <p:nvSpPr>
          <p:cNvPr id="88" name="TextBox 87"/>
          <p:cNvSpPr txBox="1"/>
          <p:nvPr/>
        </p:nvSpPr>
        <p:spPr>
          <a:xfrm>
            <a:off x="384048" y="609021"/>
            <a:ext cx="8715712" cy="215444"/>
          </a:xfrm>
          <a:prstGeom prst="rect">
            <a:avLst/>
          </a:prstGeom>
        </p:spPr>
        <p:txBody>
          <a:bodyPr wrap="square" lIns="0" tIns="0" rIns="0" bIns="0" rtlCol="0">
            <a:spAutoFit/>
          </a:bodyPr>
          <a:lstStyle/>
          <a:p>
            <a:pPr algn="l"/>
            <a:r>
              <a:rPr lang="en-US" sz="1400" b="1" dirty="0" err="1" smtClean="0">
                <a:solidFill>
                  <a:schemeClr val="accent6">
                    <a:lumMod val="75000"/>
                  </a:schemeClr>
                </a:solidFill>
              </a:rPr>
              <a:t>OpsNet</a:t>
            </a:r>
            <a:r>
              <a:rPr lang="en-US" sz="1400" dirty="0" smtClean="0">
                <a:solidFill>
                  <a:schemeClr val="accent6">
                    <a:lumMod val="75000"/>
                  </a:schemeClr>
                </a:solidFill>
              </a:rPr>
              <a:t> is a web-based business tool that supports Disputes processing including Good Faith and Arbitratio</a:t>
            </a:r>
            <a:r>
              <a:rPr lang="en-US" sz="1400" dirty="0">
                <a:solidFill>
                  <a:schemeClr val="accent6">
                    <a:lumMod val="75000"/>
                  </a:schemeClr>
                </a:solidFill>
              </a:rPr>
              <a:t>n</a:t>
            </a:r>
            <a:endParaRPr lang="en-US" sz="1400" dirty="0" smtClean="0">
              <a:solidFill>
                <a:schemeClr val="accent6">
                  <a:lumMod val="75000"/>
                </a:schemeClr>
              </a:solidFill>
            </a:endParaRPr>
          </a:p>
        </p:txBody>
      </p:sp>
      <p:grpSp>
        <p:nvGrpSpPr>
          <p:cNvPr id="17" name="Group 16"/>
          <p:cNvGrpSpPr/>
          <p:nvPr/>
        </p:nvGrpSpPr>
        <p:grpSpPr>
          <a:xfrm>
            <a:off x="1313146" y="2644064"/>
            <a:ext cx="6060378" cy="1454324"/>
            <a:chOff x="1217069" y="2982749"/>
            <a:chExt cx="6707264" cy="1688376"/>
          </a:xfrm>
        </p:grpSpPr>
        <p:sp>
          <p:nvSpPr>
            <p:cNvPr id="85" name="Rectangle 84"/>
            <p:cNvSpPr/>
            <p:nvPr/>
          </p:nvSpPr>
          <p:spPr>
            <a:xfrm>
              <a:off x="1370716" y="2982749"/>
              <a:ext cx="6511577" cy="16882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217069" y="3272239"/>
              <a:ext cx="6707264" cy="1398886"/>
              <a:chOff x="1217069" y="3282630"/>
              <a:chExt cx="6707264" cy="1398886"/>
            </a:xfrm>
          </p:grpSpPr>
          <p:sp>
            <p:nvSpPr>
              <p:cNvPr id="48" name="Rounded Rectangle 47"/>
              <p:cNvSpPr/>
              <p:nvPr/>
            </p:nvSpPr>
            <p:spPr>
              <a:xfrm>
                <a:off x="2398855" y="3436519"/>
                <a:ext cx="757084" cy="83663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a:t>
                </a:r>
              </a:p>
              <a:p>
                <a:pPr algn="ctr"/>
                <a:r>
                  <a:rPr lang="en-US" sz="800" dirty="0" smtClean="0">
                    <a:latin typeface="Calibri" panose="020F0502020204030204" pitchFamily="34" charset="0"/>
                    <a:cs typeface="Calibri" panose="020F0502020204030204" pitchFamily="34" charset="0"/>
                  </a:rPr>
                  <a:t>user portal</a:t>
                </a:r>
                <a:endParaRPr lang="en-US" sz="800" dirty="0">
                  <a:latin typeface="Calibri" panose="020F0502020204030204" pitchFamily="34" charset="0"/>
                  <a:cs typeface="Calibri" panose="020F0502020204030204" pitchFamily="34" charset="0"/>
                </a:endParaRPr>
              </a:p>
            </p:txBody>
          </p:sp>
          <p:sp>
            <p:nvSpPr>
              <p:cNvPr id="49" name="Cloud 48"/>
              <p:cNvSpPr/>
              <p:nvPr/>
            </p:nvSpPr>
            <p:spPr>
              <a:xfrm>
                <a:off x="4158829" y="3353939"/>
                <a:ext cx="855407" cy="520447"/>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doc routing</a:t>
                </a:r>
                <a:endParaRPr lang="en-US" sz="1400" dirty="0">
                  <a:latin typeface="Calibri" panose="020F0502020204030204" pitchFamily="34" charset="0"/>
                  <a:cs typeface="Calibri" panose="020F0502020204030204" pitchFamily="34" charset="0"/>
                </a:endParaRPr>
              </a:p>
            </p:txBody>
          </p:sp>
          <p:sp>
            <p:nvSpPr>
              <p:cNvPr id="50" name="Rounded Rectangle 49"/>
              <p:cNvSpPr/>
              <p:nvPr/>
            </p:nvSpPr>
            <p:spPr>
              <a:xfrm>
                <a:off x="5779596" y="3389974"/>
                <a:ext cx="757084" cy="9166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Calibri" panose="020F0502020204030204" pitchFamily="34" charset="0"/>
                    <a:cs typeface="Calibri" panose="020F0502020204030204" pitchFamily="34" charset="0"/>
                  </a:rPr>
                  <a:t>Opsnet</a:t>
                </a:r>
                <a:r>
                  <a:rPr lang="en-US" sz="800" dirty="0" smtClean="0">
                    <a:latin typeface="Calibri" panose="020F0502020204030204" pitchFamily="34" charset="0"/>
                    <a:cs typeface="Calibri" panose="020F0502020204030204" pitchFamily="34" charset="0"/>
                  </a:rPr>
                  <a:t> Inbox</a:t>
                </a:r>
                <a:endParaRPr lang="en-US" sz="800" dirty="0">
                  <a:latin typeface="Calibri" panose="020F0502020204030204" pitchFamily="34" charset="0"/>
                  <a:cs typeface="Calibri" panose="020F0502020204030204" pitchFamily="34" charset="0"/>
                </a:endParaRPr>
              </a:p>
            </p:txBody>
          </p:sp>
          <p:grpSp>
            <p:nvGrpSpPr>
              <p:cNvPr id="70" name="Group 69"/>
              <p:cNvGrpSpPr/>
              <p:nvPr/>
            </p:nvGrpSpPr>
            <p:grpSpPr>
              <a:xfrm>
                <a:off x="1217069" y="3614162"/>
                <a:ext cx="746662" cy="532705"/>
                <a:chOff x="1259861" y="3436519"/>
                <a:chExt cx="746662" cy="532705"/>
              </a:xfrm>
            </p:grpSpPr>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48" y="3436519"/>
                  <a:ext cx="355289" cy="355289"/>
                </a:xfrm>
                <a:prstGeom prst="rect">
                  <a:avLst/>
                </a:prstGeom>
              </p:spPr>
            </p:pic>
            <p:sp>
              <p:nvSpPr>
                <p:cNvPr id="51" name="TextBox 50"/>
                <p:cNvSpPr txBox="1"/>
                <p:nvPr/>
              </p:nvSpPr>
              <p:spPr>
                <a:xfrm>
                  <a:off x="1259861" y="3799947"/>
                  <a:ext cx="746662" cy="169277"/>
                </a:xfrm>
                <a:prstGeom prst="rect">
                  <a:avLst/>
                </a:prstGeom>
              </p:spPr>
              <p:txBody>
                <a:bodyPr wrap="square" lIns="0" tIns="0" rIns="0" bIns="0" rtlCol="0">
                  <a:spAutoFit/>
                </a:bodyPr>
                <a:lstStyle/>
                <a:p>
                  <a:pPr algn="ctr"/>
                  <a:r>
                    <a:rPr lang="en-US" sz="1100" dirty="0" smtClean="0">
                      <a:solidFill>
                        <a:schemeClr val="tx2"/>
                      </a:solidFill>
                    </a:rPr>
                    <a:t>sender</a:t>
                  </a:r>
                  <a:endParaRPr lang="en-US" dirty="0" smtClean="0">
                    <a:solidFill>
                      <a:schemeClr val="tx2"/>
                    </a:solidFill>
                  </a:endParaRPr>
                </a:p>
              </p:txBody>
            </p:sp>
          </p:grpSp>
          <p:grpSp>
            <p:nvGrpSpPr>
              <p:cNvPr id="52" name="Group 51"/>
              <p:cNvGrpSpPr/>
              <p:nvPr/>
            </p:nvGrpSpPr>
            <p:grpSpPr>
              <a:xfrm>
                <a:off x="7177671" y="3554848"/>
                <a:ext cx="746662" cy="569050"/>
                <a:chOff x="5982585" y="1988732"/>
                <a:chExt cx="746662" cy="569050"/>
              </a:xfrm>
            </p:grpSpPr>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14" y="1988732"/>
                  <a:ext cx="355289" cy="355289"/>
                </a:xfrm>
                <a:prstGeom prst="rect">
                  <a:avLst/>
                </a:prstGeom>
              </p:spPr>
            </p:pic>
            <p:sp>
              <p:nvSpPr>
                <p:cNvPr id="54" name="TextBox 53"/>
                <p:cNvSpPr txBox="1"/>
                <p:nvPr/>
              </p:nvSpPr>
              <p:spPr>
                <a:xfrm>
                  <a:off x="5982585" y="2388505"/>
                  <a:ext cx="746662" cy="169277"/>
                </a:xfrm>
                <a:prstGeom prst="rect">
                  <a:avLst/>
                </a:prstGeom>
              </p:spPr>
              <p:txBody>
                <a:bodyPr wrap="square" lIns="0" tIns="0" rIns="0" bIns="0" rtlCol="0">
                  <a:spAutoFit/>
                </a:bodyPr>
                <a:lstStyle/>
                <a:p>
                  <a:pPr algn="ctr"/>
                  <a:r>
                    <a:rPr lang="en-US" sz="1100" dirty="0" smtClean="0">
                      <a:solidFill>
                        <a:schemeClr val="tx2"/>
                      </a:solidFill>
                    </a:rPr>
                    <a:t>receiver</a:t>
                  </a:r>
                  <a:endParaRPr lang="en-US" dirty="0" smtClean="0">
                    <a:solidFill>
                      <a:schemeClr val="tx2"/>
                    </a:solidFill>
                  </a:endParaRPr>
                </a:p>
              </p:txBody>
            </p:sp>
          </p:grpSp>
          <p:cxnSp>
            <p:nvCxnSpPr>
              <p:cNvPr id="55" name="Straight Arrow Connector 54"/>
              <p:cNvCxnSpPr/>
              <p:nvPr/>
            </p:nvCxnSpPr>
            <p:spPr>
              <a:xfrm flipV="1">
                <a:off x="1771988" y="3841586"/>
                <a:ext cx="52902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188262" y="3614378"/>
                <a:ext cx="883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02426" y="3616820"/>
                <a:ext cx="797211" cy="1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559732" y="3862477"/>
                <a:ext cx="7154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86682" y="3282630"/>
                <a:ext cx="820107" cy="307777"/>
              </a:xfrm>
              <a:prstGeom prst="rect">
                <a:avLst/>
              </a:prstGeom>
            </p:spPr>
            <p:txBody>
              <a:bodyPr wrap="square" lIns="0" tIns="0" rIns="0" bIns="0" rtlCol="0">
                <a:spAutoFit/>
              </a:bodyPr>
              <a:lstStyle/>
              <a:p>
                <a:pPr algn="ctr"/>
                <a:r>
                  <a:rPr lang="en-US" sz="1000" dirty="0" smtClean="0">
                    <a:solidFill>
                      <a:schemeClr val="tx2"/>
                    </a:solidFill>
                  </a:rPr>
                  <a:t>Dispute documents</a:t>
                </a:r>
              </a:p>
            </p:txBody>
          </p:sp>
          <p:sp>
            <p:nvSpPr>
              <p:cNvPr id="60" name="TextBox 59"/>
              <p:cNvSpPr txBox="1"/>
              <p:nvPr/>
            </p:nvSpPr>
            <p:spPr>
              <a:xfrm>
                <a:off x="4959489" y="3289326"/>
                <a:ext cx="820107" cy="307777"/>
              </a:xfrm>
              <a:prstGeom prst="rect">
                <a:avLst/>
              </a:prstGeom>
            </p:spPr>
            <p:txBody>
              <a:bodyPr wrap="square" lIns="0" tIns="0" rIns="0" bIns="0" rtlCol="0">
                <a:spAutoFit/>
              </a:bodyPr>
              <a:lstStyle/>
              <a:p>
                <a:pPr algn="ctr"/>
                <a:r>
                  <a:rPr lang="en-US" sz="1000" dirty="0" smtClean="0">
                    <a:solidFill>
                      <a:schemeClr val="tx2"/>
                    </a:solidFill>
                  </a:rPr>
                  <a:t>Dispute documents</a:t>
                </a:r>
              </a:p>
            </p:txBody>
          </p:sp>
          <p:cxnSp>
            <p:nvCxnSpPr>
              <p:cNvPr id="61" name="Straight Arrow Connector 60"/>
              <p:cNvCxnSpPr/>
              <p:nvPr/>
            </p:nvCxnSpPr>
            <p:spPr>
              <a:xfrm flipV="1">
                <a:off x="3186682" y="4115814"/>
                <a:ext cx="8835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rame 61"/>
              <p:cNvSpPr/>
              <p:nvPr/>
            </p:nvSpPr>
            <p:spPr>
              <a:xfrm>
                <a:off x="4156861" y="3973145"/>
                <a:ext cx="819806" cy="288497"/>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GC&amp;S</a:t>
                </a:r>
                <a:endParaRPr lang="en-US" dirty="0">
                  <a:solidFill>
                    <a:schemeClr val="tx1"/>
                  </a:solidFill>
                </a:endParaRPr>
              </a:p>
            </p:txBody>
          </p:sp>
          <p:cxnSp>
            <p:nvCxnSpPr>
              <p:cNvPr id="67" name="Straight Arrow Connector 66"/>
              <p:cNvCxnSpPr/>
              <p:nvPr/>
            </p:nvCxnSpPr>
            <p:spPr>
              <a:xfrm>
                <a:off x="4996708" y="4132125"/>
                <a:ext cx="782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914371" y="3921670"/>
                <a:ext cx="820107" cy="153888"/>
              </a:xfrm>
              <a:prstGeom prst="rect">
                <a:avLst/>
              </a:prstGeom>
            </p:spPr>
            <p:txBody>
              <a:bodyPr wrap="square" lIns="0" tIns="0" rIns="0" bIns="0" rtlCol="0">
                <a:spAutoFit/>
              </a:bodyPr>
              <a:lstStyle/>
              <a:p>
                <a:pPr algn="ctr"/>
                <a:r>
                  <a:rPr lang="en-US" sz="1000" dirty="0" smtClean="0">
                    <a:solidFill>
                      <a:schemeClr val="tx2"/>
                    </a:solidFill>
                  </a:rPr>
                  <a:t>Dispute </a:t>
                </a:r>
                <a:r>
                  <a:rPr lang="en-US" sz="1000" dirty="0" err="1" smtClean="0">
                    <a:solidFill>
                      <a:schemeClr val="tx2"/>
                    </a:solidFill>
                  </a:rPr>
                  <a:t>txn</a:t>
                </a:r>
                <a:endParaRPr lang="en-US" sz="1000" dirty="0" smtClean="0">
                  <a:solidFill>
                    <a:schemeClr val="tx2"/>
                  </a:solidFill>
                </a:endParaRPr>
              </a:p>
            </p:txBody>
          </p:sp>
          <p:sp>
            <p:nvSpPr>
              <p:cNvPr id="71" name="Flowchart: Magnetic Disk 70"/>
              <p:cNvSpPr/>
              <p:nvPr/>
            </p:nvSpPr>
            <p:spPr>
              <a:xfrm>
                <a:off x="4126018" y="4450288"/>
                <a:ext cx="870690" cy="231228"/>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DAR / DAF</a:t>
                </a:r>
                <a:endParaRPr lang="en-US" sz="900" dirty="0"/>
              </a:p>
            </p:txBody>
          </p:sp>
          <p:cxnSp>
            <p:nvCxnSpPr>
              <p:cNvPr id="72" name="Straight Arrow Connector 71"/>
              <p:cNvCxnSpPr/>
              <p:nvPr/>
            </p:nvCxnSpPr>
            <p:spPr>
              <a:xfrm>
                <a:off x="4550300" y="4254062"/>
                <a:ext cx="0" cy="21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197746" y="3921670"/>
                <a:ext cx="820107" cy="153888"/>
              </a:xfrm>
              <a:prstGeom prst="rect">
                <a:avLst/>
              </a:prstGeom>
            </p:spPr>
            <p:txBody>
              <a:bodyPr wrap="square" lIns="0" tIns="0" rIns="0" bIns="0" rtlCol="0">
                <a:spAutoFit/>
              </a:bodyPr>
              <a:lstStyle/>
              <a:p>
                <a:pPr algn="ctr"/>
                <a:r>
                  <a:rPr lang="en-US" sz="1000" dirty="0" smtClean="0">
                    <a:solidFill>
                      <a:schemeClr val="tx2"/>
                    </a:solidFill>
                  </a:rPr>
                  <a:t>Dispute </a:t>
                </a:r>
                <a:r>
                  <a:rPr lang="en-US" sz="1000" dirty="0" err="1" smtClean="0">
                    <a:solidFill>
                      <a:schemeClr val="tx2"/>
                    </a:solidFill>
                  </a:rPr>
                  <a:t>txn</a:t>
                </a:r>
                <a:endParaRPr lang="en-US" sz="1000" dirty="0" smtClean="0">
                  <a:solidFill>
                    <a:schemeClr val="tx2"/>
                  </a:solidFill>
                </a:endParaRPr>
              </a:p>
            </p:txBody>
          </p:sp>
        </p:grpSp>
      </p:grpSp>
      <p:sp>
        <p:nvSpPr>
          <p:cNvPr id="73" name="Pentagon 72"/>
          <p:cNvSpPr/>
          <p:nvPr/>
        </p:nvSpPr>
        <p:spPr>
          <a:xfrm>
            <a:off x="1420987" y="4173811"/>
            <a:ext cx="1455262" cy="405962"/>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Filtering criteria</a:t>
            </a:r>
            <a:endParaRPr lang="en-US" sz="1000" dirty="0"/>
          </a:p>
        </p:txBody>
      </p:sp>
      <p:sp>
        <p:nvSpPr>
          <p:cNvPr id="81" name="TextBox 80"/>
          <p:cNvSpPr txBox="1"/>
          <p:nvPr/>
        </p:nvSpPr>
        <p:spPr>
          <a:xfrm>
            <a:off x="2929405" y="4101349"/>
            <a:ext cx="2291255" cy="553998"/>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sz="900" dirty="0" smtClean="0">
                <a:solidFill>
                  <a:schemeClr val="tx2"/>
                </a:solidFill>
              </a:rPr>
              <a:t>Org</a:t>
            </a:r>
          </a:p>
          <a:p>
            <a:pPr marL="285750" indent="-285750" algn="l">
              <a:buFont typeface="Arial" panose="020B0604020202020204" pitchFamily="34" charset="0"/>
              <a:buChar char="•"/>
            </a:pPr>
            <a:r>
              <a:rPr lang="en-US" sz="900" dirty="0" smtClean="0">
                <a:solidFill>
                  <a:schemeClr val="tx2"/>
                </a:solidFill>
              </a:rPr>
              <a:t>Message type (RR, FF, 1CB </a:t>
            </a:r>
            <a:r>
              <a:rPr lang="en-US" sz="900" dirty="0" err="1" smtClean="0">
                <a:solidFill>
                  <a:schemeClr val="tx2"/>
                </a:solidFill>
              </a:rPr>
              <a:t>etc</a:t>
            </a:r>
            <a:r>
              <a:rPr lang="en-US" sz="900" dirty="0" smtClean="0">
                <a:solidFill>
                  <a:schemeClr val="tx2"/>
                </a:solidFill>
              </a:rPr>
              <a:t>)</a:t>
            </a:r>
          </a:p>
          <a:p>
            <a:pPr marL="285750" indent="-285750" algn="l">
              <a:buFont typeface="Arial" panose="020B0604020202020204" pitchFamily="34" charset="0"/>
              <a:buChar char="•"/>
            </a:pPr>
            <a:r>
              <a:rPr lang="en-US" sz="900" dirty="0" smtClean="0">
                <a:solidFill>
                  <a:schemeClr val="tx2"/>
                </a:solidFill>
              </a:rPr>
              <a:t>Disputes type (sent/received)</a:t>
            </a:r>
          </a:p>
          <a:p>
            <a:pPr marL="285750" indent="-285750" algn="l">
              <a:buFont typeface="Arial" panose="020B0604020202020204" pitchFamily="34" charset="0"/>
              <a:buChar char="•"/>
            </a:pPr>
            <a:r>
              <a:rPr lang="en-US" sz="900" dirty="0" smtClean="0">
                <a:solidFill>
                  <a:schemeClr val="tx2"/>
                </a:solidFill>
              </a:rPr>
              <a:t>Reason code </a:t>
            </a:r>
          </a:p>
        </p:txBody>
      </p:sp>
      <p:sp>
        <p:nvSpPr>
          <p:cNvPr id="82" name="Pentagon 81"/>
          <p:cNvSpPr/>
          <p:nvPr/>
        </p:nvSpPr>
        <p:spPr>
          <a:xfrm>
            <a:off x="5459487" y="4171998"/>
            <a:ext cx="1455262" cy="405962"/>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Search criteria</a:t>
            </a:r>
            <a:endParaRPr lang="en-US" sz="800" dirty="0"/>
          </a:p>
        </p:txBody>
      </p:sp>
      <p:sp>
        <p:nvSpPr>
          <p:cNvPr id="90" name="TextBox 89"/>
          <p:cNvSpPr txBox="1"/>
          <p:nvPr/>
        </p:nvSpPr>
        <p:spPr>
          <a:xfrm>
            <a:off x="7075332" y="4203996"/>
            <a:ext cx="2291255" cy="415498"/>
          </a:xfrm>
          <a:prstGeom prst="rect">
            <a:avLst/>
          </a:prstGeom>
        </p:spPr>
        <p:txBody>
          <a:bodyPr wrap="square" lIns="0" tIns="0" rIns="0" bIns="0" rtlCol="0">
            <a:spAutoFit/>
          </a:bodyPr>
          <a:lstStyle/>
          <a:p>
            <a:pPr marL="285750" indent="-285750" algn="l">
              <a:buFont typeface="Arial" panose="020B0604020202020204" pitchFamily="34" charset="0"/>
              <a:buChar char="•"/>
            </a:pPr>
            <a:r>
              <a:rPr lang="en-US" sz="900" dirty="0" smtClean="0">
                <a:solidFill>
                  <a:schemeClr val="tx2"/>
                </a:solidFill>
              </a:rPr>
              <a:t>TID</a:t>
            </a:r>
          </a:p>
          <a:p>
            <a:pPr marL="285750" indent="-285750" algn="l">
              <a:buFont typeface="Arial" panose="020B0604020202020204" pitchFamily="34" charset="0"/>
              <a:buChar char="•"/>
            </a:pPr>
            <a:r>
              <a:rPr lang="en-US" sz="900" dirty="0" smtClean="0">
                <a:solidFill>
                  <a:schemeClr val="tx2"/>
                </a:solidFill>
              </a:rPr>
              <a:t>CM number</a:t>
            </a:r>
          </a:p>
          <a:p>
            <a:pPr marL="285750" indent="-285750" algn="l">
              <a:buFont typeface="Arial" panose="020B0604020202020204" pitchFamily="34" charset="0"/>
              <a:buChar char="•"/>
            </a:pPr>
            <a:r>
              <a:rPr lang="en-US" sz="900" dirty="0" smtClean="0">
                <a:solidFill>
                  <a:schemeClr val="tx2"/>
                </a:solidFill>
              </a:rPr>
              <a:t>SE ID</a:t>
            </a:r>
          </a:p>
        </p:txBody>
      </p:sp>
      <p:sp>
        <p:nvSpPr>
          <p:cNvPr id="91" name="Rectangle 90"/>
          <p:cNvSpPr/>
          <p:nvPr/>
        </p:nvSpPr>
        <p:spPr>
          <a:xfrm>
            <a:off x="62163" y="4171998"/>
            <a:ext cx="1269157" cy="4207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Calibri" panose="020F0502020204030204" pitchFamily="34" charset="0"/>
                <a:cs typeface="Calibri" panose="020F0502020204030204" pitchFamily="34" charset="0"/>
              </a:rPr>
              <a:t>Partners can manage </a:t>
            </a:r>
            <a:r>
              <a:rPr lang="en-US" sz="900" dirty="0" err="1" smtClean="0">
                <a:latin typeface="Calibri" panose="020F0502020204030204" pitchFamily="34" charset="0"/>
                <a:cs typeface="Calibri" panose="020F0502020204030204" pitchFamily="34" charset="0"/>
              </a:rPr>
              <a:t>OpsNet</a:t>
            </a:r>
            <a:r>
              <a:rPr lang="en-US" sz="900" dirty="0" smtClean="0">
                <a:latin typeface="Calibri" panose="020F0502020204030204" pitchFamily="34" charset="0"/>
                <a:cs typeface="Calibri" panose="020F0502020204030204" pitchFamily="34" charset="0"/>
              </a:rPr>
              <a:t> INOBX :</a:t>
            </a:r>
            <a:endParaRPr lang="en-US"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337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Disputes flow - POA</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19</a:t>
            </a:fld>
            <a:endParaRPr lang="en-US" dirty="0"/>
          </a:p>
        </p:txBody>
      </p:sp>
      <p:sp>
        <p:nvSpPr>
          <p:cNvPr id="241" name="Rectangle 240"/>
          <p:cNvSpPr/>
          <p:nvPr/>
        </p:nvSpPr>
        <p:spPr>
          <a:xfrm>
            <a:off x="248419" y="3200501"/>
            <a:ext cx="8445731" cy="1463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latin typeface="Calibri" panose="020F0502020204030204" pitchFamily="34" charset="0"/>
              <a:cs typeface="Calibri" panose="020F0502020204030204" pitchFamily="34" charset="0"/>
            </a:endParaRPr>
          </a:p>
        </p:txBody>
      </p:sp>
      <p:sp>
        <p:nvSpPr>
          <p:cNvPr id="242" name="Rectangle 241"/>
          <p:cNvSpPr/>
          <p:nvPr/>
        </p:nvSpPr>
        <p:spPr>
          <a:xfrm>
            <a:off x="592213" y="3507456"/>
            <a:ext cx="5486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Create</a:t>
            </a:r>
          </a:p>
          <a:p>
            <a:pPr algn="ctr"/>
            <a:r>
              <a:rPr lang="en-US" sz="800" dirty="0" smtClean="0">
                <a:latin typeface="Calibri" panose="020F0502020204030204" pitchFamily="34" charset="0"/>
                <a:cs typeface="Calibri" panose="020F0502020204030204" pitchFamily="34" charset="0"/>
              </a:rPr>
              <a:t>Dispute</a:t>
            </a:r>
            <a:endParaRPr lang="en-US" sz="800" dirty="0">
              <a:latin typeface="Calibri" panose="020F0502020204030204" pitchFamily="34" charset="0"/>
              <a:cs typeface="Calibri" panose="020F0502020204030204" pitchFamily="34" charset="0"/>
            </a:endParaRPr>
          </a:p>
        </p:txBody>
      </p:sp>
      <p:sp>
        <p:nvSpPr>
          <p:cNvPr id="243" name="Rectangle 242"/>
          <p:cNvSpPr/>
          <p:nvPr/>
        </p:nvSpPr>
        <p:spPr>
          <a:xfrm>
            <a:off x="579743" y="4078957"/>
            <a:ext cx="717669"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Store</a:t>
            </a:r>
          </a:p>
          <a:p>
            <a:pPr algn="ctr"/>
            <a:r>
              <a:rPr lang="en-US" sz="800" dirty="0" smtClean="0">
                <a:latin typeface="Calibri" panose="020F0502020204030204" pitchFamily="34" charset="0"/>
                <a:cs typeface="Calibri" panose="020F0502020204030204" pitchFamily="34" charset="0"/>
              </a:rPr>
              <a:t>Documents</a:t>
            </a:r>
            <a:endParaRPr lang="en-US" sz="800" dirty="0">
              <a:latin typeface="Calibri" panose="020F0502020204030204" pitchFamily="34" charset="0"/>
              <a:cs typeface="Calibri" panose="020F0502020204030204" pitchFamily="34" charset="0"/>
            </a:endParaRPr>
          </a:p>
        </p:txBody>
      </p:sp>
      <p:sp>
        <p:nvSpPr>
          <p:cNvPr id="244" name="Rectangle 243"/>
          <p:cNvSpPr/>
          <p:nvPr/>
        </p:nvSpPr>
        <p:spPr>
          <a:xfrm>
            <a:off x="1408394" y="4088402"/>
            <a:ext cx="685475"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Get</a:t>
            </a:r>
          </a:p>
          <a:p>
            <a:pPr algn="ctr"/>
            <a:r>
              <a:rPr lang="en-US" sz="800" dirty="0" smtClean="0">
                <a:latin typeface="Calibri" panose="020F0502020204030204" pitchFamily="34" charset="0"/>
                <a:cs typeface="Calibri" panose="020F0502020204030204" pitchFamily="34" charset="0"/>
              </a:rPr>
              <a:t>Documents</a:t>
            </a:r>
            <a:endParaRPr lang="en-US" sz="800" dirty="0">
              <a:latin typeface="Calibri" panose="020F0502020204030204" pitchFamily="34" charset="0"/>
              <a:cs typeface="Calibri" panose="020F0502020204030204" pitchFamily="34" charset="0"/>
            </a:endParaRPr>
          </a:p>
        </p:txBody>
      </p:sp>
      <p:sp>
        <p:nvSpPr>
          <p:cNvPr id="245" name="Rectangle 244"/>
          <p:cNvSpPr/>
          <p:nvPr/>
        </p:nvSpPr>
        <p:spPr>
          <a:xfrm>
            <a:off x="2186003" y="4078957"/>
            <a:ext cx="682298"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Document</a:t>
            </a:r>
          </a:p>
          <a:p>
            <a:pPr algn="ctr"/>
            <a:r>
              <a:rPr lang="en-US" sz="800" dirty="0" smtClean="0">
                <a:latin typeface="Calibri" panose="020F0502020204030204" pitchFamily="34" charset="0"/>
                <a:cs typeface="Calibri" panose="020F0502020204030204" pitchFamily="34" charset="0"/>
              </a:rPr>
              <a:t>Processing</a:t>
            </a:r>
            <a:endParaRPr lang="en-US" sz="800" dirty="0">
              <a:latin typeface="Calibri" panose="020F0502020204030204" pitchFamily="34" charset="0"/>
              <a:cs typeface="Calibri" panose="020F0502020204030204" pitchFamily="34" charset="0"/>
            </a:endParaRPr>
          </a:p>
        </p:txBody>
      </p:sp>
      <p:sp>
        <p:nvSpPr>
          <p:cNvPr id="246" name="Rectangle 245"/>
          <p:cNvSpPr/>
          <p:nvPr/>
        </p:nvSpPr>
        <p:spPr>
          <a:xfrm>
            <a:off x="6709780" y="3493595"/>
            <a:ext cx="684192"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Anti Virus</a:t>
            </a:r>
          </a:p>
          <a:p>
            <a:pPr algn="ctr"/>
            <a:r>
              <a:rPr lang="en-US" sz="800" dirty="0" smtClean="0">
                <a:latin typeface="Calibri" panose="020F0502020204030204" pitchFamily="34" charset="0"/>
                <a:cs typeface="Calibri" panose="020F0502020204030204" pitchFamily="34" charset="0"/>
              </a:rPr>
              <a:t>Scanning</a:t>
            </a:r>
            <a:endParaRPr lang="en-US" sz="800" dirty="0">
              <a:latin typeface="Calibri" panose="020F0502020204030204" pitchFamily="34" charset="0"/>
              <a:cs typeface="Calibri" panose="020F0502020204030204" pitchFamily="34" charset="0"/>
            </a:endParaRPr>
          </a:p>
        </p:txBody>
      </p:sp>
      <p:sp>
        <p:nvSpPr>
          <p:cNvPr id="247" name="Rectangle 246"/>
          <p:cNvSpPr/>
          <p:nvPr/>
        </p:nvSpPr>
        <p:spPr>
          <a:xfrm>
            <a:off x="5889829" y="3494586"/>
            <a:ext cx="7275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Stream</a:t>
            </a:r>
          </a:p>
          <a:p>
            <a:pPr algn="ctr"/>
            <a:r>
              <a:rPr lang="en-US" sz="800" dirty="0" smtClean="0">
                <a:latin typeface="Calibri" panose="020F0502020204030204" pitchFamily="34" charset="0"/>
                <a:cs typeface="Calibri" panose="020F0502020204030204" pitchFamily="34" charset="0"/>
              </a:rPr>
              <a:t>Documents</a:t>
            </a:r>
            <a:endParaRPr lang="en-US" sz="800" dirty="0">
              <a:latin typeface="Calibri" panose="020F0502020204030204" pitchFamily="34" charset="0"/>
              <a:cs typeface="Calibri" panose="020F0502020204030204" pitchFamily="34" charset="0"/>
            </a:endParaRPr>
          </a:p>
        </p:txBody>
      </p:sp>
      <p:sp>
        <p:nvSpPr>
          <p:cNvPr id="248" name="Rectangle 247"/>
          <p:cNvSpPr/>
          <p:nvPr/>
        </p:nvSpPr>
        <p:spPr>
          <a:xfrm>
            <a:off x="4358219" y="3507359"/>
            <a:ext cx="5486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Disputes</a:t>
            </a:r>
          </a:p>
          <a:p>
            <a:pPr algn="ctr"/>
            <a:r>
              <a:rPr lang="en-US" sz="800" dirty="0" smtClean="0">
                <a:latin typeface="Calibri" panose="020F0502020204030204" pitchFamily="34" charset="0"/>
                <a:cs typeface="Calibri" panose="020F0502020204030204" pitchFamily="34" charset="0"/>
              </a:rPr>
              <a:t>Rules</a:t>
            </a:r>
            <a:endParaRPr lang="en-US" sz="800" dirty="0">
              <a:latin typeface="Calibri" panose="020F0502020204030204" pitchFamily="34" charset="0"/>
              <a:cs typeface="Calibri" panose="020F0502020204030204" pitchFamily="34" charset="0"/>
            </a:endParaRPr>
          </a:p>
        </p:txBody>
      </p:sp>
      <p:sp>
        <p:nvSpPr>
          <p:cNvPr id="249" name="Rectangle 248"/>
          <p:cNvSpPr/>
          <p:nvPr/>
        </p:nvSpPr>
        <p:spPr>
          <a:xfrm>
            <a:off x="5115711" y="3493895"/>
            <a:ext cx="659852"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Rules</a:t>
            </a:r>
          </a:p>
          <a:p>
            <a:pPr algn="ctr"/>
            <a:r>
              <a:rPr lang="en-US" sz="800" dirty="0" smtClean="0">
                <a:latin typeface="Calibri" panose="020F0502020204030204" pitchFamily="34" charset="0"/>
                <a:cs typeface="Calibri" panose="020F0502020204030204" pitchFamily="34" charset="0"/>
              </a:rPr>
              <a:t>Administra- tion</a:t>
            </a:r>
            <a:endParaRPr lang="en-US" sz="800" dirty="0">
              <a:latin typeface="Calibri" panose="020F0502020204030204" pitchFamily="34" charset="0"/>
              <a:cs typeface="Calibri" panose="020F0502020204030204" pitchFamily="34" charset="0"/>
            </a:endParaRPr>
          </a:p>
        </p:txBody>
      </p:sp>
      <p:sp>
        <p:nvSpPr>
          <p:cNvPr id="250" name="Rectangle 249"/>
          <p:cNvSpPr/>
          <p:nvPr/>
        </p:nvSpPr>
        <p:spPr>
          <a:xfrm>
            <a:off x="1297413" y="3507359"/>
            <a:ext cx="669495"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r>
              <a:rPr lang="en-US" sz="800" dirty="0" smtClean="0">
                <a:latin typeface="Calibri" panose="020F0502020204030204" pitchFamily="34" charset="0"/>
                <a:cs typeface="Calibri" panose="020F0502020204030204" pitchFamily="34" charset="0"/>
              </a:rPr>
              <a:t>GetSearch</a:t>
            </a:r>
          </a:p>
          <a:p>
            <a:pPr algn="ctr"/>
            <a:r>
              <a:rPr lang="en-US" sz="800" dirty="0" smtClean="0">
                <a:latin typeface="Calibri" panose="020F0502020204030204" pitchFamily="34" charset="0"/>
                <a:cs typeface="Calibri" panose="020F0502020204030204" pitchFamily="34" charset="0"/>
              </a:rPr>
              <a:t>Dispute</a:t>
            </a:r>
            <a:endParaRPr lang="en-US" sz="800" dirty="0">
              <a:latin typeface="Calibri" panose="020F0502020204030204" pitchFamily="34" charset="0"/>
              <a:cs typeface="Calibri" panose="020F0502020204030204" pitchFamily="34" charset="0"/>
            </a:endParaRPr>
          </a:p>
        </p:txBody>
      </p:sp>
      <p:sp>
        <p:nvSpPr>
          <p:cNvPr id="251" name="Rectangle 250"/>
          <p:cNvSpPr/>
          <p:nvPr/>
        </p:nvSpPr>
        <p:spPr>
          <a:xfrm>
            <a:off x="2136171" y="3507359"/>
            <a:ext cx="5486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Update</a:t>
            </a:r>
          </a:p>
          <a:p>
            <a:pPr algn="ctr"/>
            <a:r>
              <a:rPr lang="en-US" sz="800" dirty="0" smtClean="0">
                <a:latin typeface="Calibri" panose="020F0502020204030204" pitchFamily="34" charset="0"/>
                <a:cs typeface="Calibri" panose="020F0502020204030204" pitchFamily="34" charset="0"/>
              </a:rPr>
              <a:t>Dispute</a:t>
            </a:r>
            <a:endParaRPr lang="en-US" sz="800" dirty="0">
              <a:latin typeface="Calibri" panose="020F0502020204030204" pitchFamily="34" charset="0"/>
              <a:cs typeface="Calibri" panose="020F0502020204030204" pitchFamily="34" charset="0"/>
            </a:endParaRPr>
          </a:p>
        </p:txBody>
      </p:sp>
      <p:sp>
        <p:nvSpPr>
          <p:cNvPr id="252" name="Rectangle 251"/>
          <p:cNvSpPr/>
          <p:nvPr/>
        </p:nvSpPr>
        <p:spPr>
          <a:xfrm>
            <a:off x="2852238" y="3507456"/>
            <a:ext cx="5486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Get</a:t>
            </a:r>
          </a:p>
          <a:p>
            <a:pPr algn="ctr"/>
            <a:r>
              <a:rPr lang="en-US" sz="800" dirty="0" smtClean="0">
                <a:latin typeface="Calibri" panose="020F0502020204030204" pitchFamily="34" charset="0"/>
                <a:cs typeface="Calibri" panose="020F0502020204030204" pitchFamily="34" charset="0"/>
              </a:rPr>
              <a:t>Reason</a:t>
            </a:r>
          </a:p>
          <a:p>
            <a:pPr algn="ctr"/>
            <a:r>
              <a:rPr lang="en-US" sz="800" dirty="0" smtClean="0">
                <a:latin typeface="Calibri" panose="020F0502020204030204" pitchFamily="34" charset="0"/>
                <a:cs typeface="Calibri" panose="020F0502020204030204" pitchFamily="34" charset="0"/>
              </a:rPr>
              <a:t>Codes</a:t>
            </a:r>
            <a:endParaRPr lang="en-US" sz="800" dirty="0">
              <a:latin typeface="Calibri" panose="020F0502020204030204" pitchFamily="34" charset="0"/>
              <a:cs typeface="Calibri" panose="020F0502020204030204" pitchFamily="34" charset="0"/>
            </a:endParaRPr>
          </a:p>
        </p:txBody>
      </p:sp>
      <p:sp>
        <p:nvSpPr>
          <p:cNvPr id="253" name="Rectangle 252"/>
          <p:cNvSpPr/>
          <p:nvPr/>
        </p:nvSpPr>
        <p:spPr>
          <a:xfrm>
            <a:off x="3600727" y="3507359"/>
            <a:ext cx="548640"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Get</a:t>
            </a:r>
          </a:p>
          <a:p>
            <a:pPr algn="ctr"/>
            <a:r>
              <a:rPr lang="en-US" sz="800" dirty="0" smtClean="0">
                <a:latin typeface="Calibri" panose="020F0502020204030204" pitchFamily="34" charset="0"/>
                <a:cs typeface="Calibri" panose="020F0502020204030204" pitchFamily="34" charset="0"/>
              </a:rPr>
              <a:t>DisputesPricing</a:t>
            </a:r>
            <a:endParaRPr lang="en-US" sz="800" dirty="0">
              <a:latin typeface="Calibri" panose="020F0502020204030204" pitchFamily="34" charset="0"/>
              <a:cs typeface="Calibri" panose="020F0502020204030204" pitchFamily="34" charset="0"/>
            </a:endParaRPr>
          </a:p>
        </p:txBody>
      </p:sp>
      <p:sp>
        <p:nvSpPr>
          <p:cNvPr id="254" name="Rectangle 253"/>
          <p:cNvSpPr/>
          <p:nvPr/>
        </p:nvSpPr>
        <p:spPr>
          <a:xfrm>
            <a:off x="6195640" y="4078957"/>
            <a:ext cx="718869"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Approval</a:t>
            </a:r>
          </a:p>
          <a:p>
            <a:pPr algn="ctr"/>
            <a:r>
              <a:rPr lang="en-US" sz="800" dirty="0" smtClean="0">
                <a:latin typeface="Calibri" panose="020F0502020204030204" pitchFamily="34" charset="0"/>
                <a:cs typeface="Calibri" panose="020F0502020204030204" pitchFamily="34" charset="0"/>
              </a:rPr>
              <a:t>Workflow</a:t>
            </a:r>
            <a:endParaRPr lang="en-US" sz="800" dirty="0">
              <a:latin typeface="Calibri" panose="020F0502020204030204" pitchFamily="34" charset="0"/>
              <a:cs typeface="Calibri" panose="020F0502020204030204" pitchFamily="34" charset="0"/>
            </a:endParaRPr>
          </a:p>
        </p:txBody>
      </p:sp>
      <p:sp>
        <p:nvSpPr>
          <p:cNvPr id="255" name="Rectangle 254"/>
          <p:cNvSpPr/>
          <p:nvPr/>
        </p:nvSpPr>
        <p:spPr>
          <a:xfrm>
            <a:off x="5431892" y="4088402"/>
            <a:ext cx="669172"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Document</a:t>
            </a:r>
          </a:p>
          <a:p>
            <a:pPr algn="ctr"/>
            <a:r>
              <a:rPr lang="en-US" sz="800" dirty="0" smtClean="0">
                <a:latin typeface="Calibri" panose="020F0502020204030204" pitchFamily="34" charset="0"/>
                <a:cs typeface="Calibri" panose="020F0502020204030204" pitchFamily="34" charset="0"/>
              </a:rPr>
              <a:t>Cache</a:t>
            </a:r>
            <a:endParaRPr lang="en-US" sz="800" dirty="0">
              <a:latin typeface="Calibri" panose="020F0502020204030204" pitchFamily="34" charset="0"/>
              <a:cs typeface="Calibri" panose="020F0502020204030204" pitchFamily="34" charset="0"/>
            </a:endParaRPr>
          </a:p>
        </p:txBody>
      </p:sp>
      <p:sp>
        <p:nvSpPr>
          <p:cNvPr id="256" name="Rectangle 255"/>
          <p:cNvSpPr/>
          <p:nvPr/>
        </p:nvSpPr>
        <p:spPr>
          <a:xfrm>
            <a:off x="4606912" y="4091166"/>
            <a:ext cx="730405"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Document</a:t>
            </a:r>
          </a:p>
          <a:p>
            <a:pPr algn="ctr"/>
            <a:r>
              <a:rPr lang="en-US" sz="800" dirty="0" smtClean="0">
                <a:latin typeface="Calibri" panose="020F0502020204030204" pitchFamily="34" charset="0"/>
                <a:cs typeface="Calibri" panose="020F0502020204030204" pitchFamily="34" charset="0"/>
              </a:rPr>
              <a:t>Hashing</a:t>
            </a:r>
            <a:endParaRPr lang="en-US" sz="800" dirty="0">
              <a:latin typeface="Calibri" panose="020F0502020204030204" pitchFamily="34" charset="0"/>
              <a:cs typeface="Calibri" panose="020F0502020204030204" pitchFamily="34" charset="0"/>
            </a:endParaRPr>
          </a:p>
        </p:txBody>
      </p:sp>
      <p:sp>
        <p:nvSpPr>
          <p:cNvPr id="257" name="Rectangle 256"/>
          <p:cNvSpPr/>
          <p:nvPr/>
        </p:nvSpPr>
        <p:spPr>
          <a:xfrm>
            <a:off x="3847983" y="4101796"/>
            <a:ext cx="623302" cy="360680"/>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Image</a:t>
            </a:r>
          </a:p>
          <a:p>
            <a:pPr algn="ctr"/>
            <a:r>
              <a:rPr lang="en-US" sz="800" dirty="0" smtClean="0">
                <a:latin typeface="Calibri" panose="020F0502020204030204" pitchFamily="34" charset="0"/>
                <a:cs typeface="Calibri" panose="020F0502020204030204" pitchFamily="34" charset="0"/>
              </a:rPr>
              <a:t>Processing</a:t>
            </a:r>
            <a:endParaRPr lang="en-US" sz="800" dirty="0">
              <a:latin typeface="Calibri" panose="020F0502020204030204" pitchFamily="34" charset="0"/>
              <a:cs typeface="Calibri" panose="020F0502020204030204" pitchFamily="34" charset="0"/>
            </a:endParaRPr>
          </a:p>
        </p:txBody>
      </p:sp>
      <p:sp>
        <p:nvSpPr>
          <p:cNvPr id="258" name="Rectangle 257"/>
          <p:cNvSpPr/>
          <p:nvPr/>
        </p:nvSpPr>
        <p:spPr>
          <a:xfrm>
            <a:off x="2973301" y="4088402"/>
            <a:ext cx="735436" cy="374074"/>
          </a:xfrm>
          <a:prstGeom prst="rect">
            <a:avLst/>
          </a:prstGeom>
          <a:solidFill>
            <a:srgbClr val="A5DDF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smtClean="0">
                <a:latin typeface="Calibri" panose="020F0502020204030204" pitchFamily="34" charset="0"/>
                <a:cs typeface="Calibri" panose="020F0502020204030204" pitchFamily="34" charset="0"/>
              </a:rPr>
              <a:t>Compression</a:t>
            </a:r>
            <a:endParaRPr lang="en-US" sz="800" dirty="0">
              <a:latin typeface="Calibri" panose="020F0502020204030204" pitchFamily="34" charset="0"/>
              <a:cs typeface="Calibri" panose="020F0502020204030204" pitchFamily="34" charset="0"/>
            </a:endParaRPr>
          </a:p>
        </p:txBody>
      </p:sp>
      <p:sp>
        <p:nvSpPr>
          <p:cNvPr id="259" name="TextBox 258"/>
          <p:cNvSpPr txBox="1"/>
          <p:nvPr/>
        </p:nvSpPr>
        <p:spPr>
          <a:xfrm>
            <a:off x="248419" y="2969772"/>
            <a:ext cx="2232022" cy="184666"/>
          </a:xfrm>
          <a:prstGeom prst="rect">
            <a:avLst/>
          </a:prstGeom>
        </p:spPr>
        <p:txBody>
          <a:bodyPr wrap="square" lIns="0" tIns="0" rIns="0" bIns="0" rtlCol="0">
            <a:spAutoFit/>
          </a:bodyPr>
          <a:lstStyle/>
          <a:p>
            <a:pPr algn="l"/>
            <a:r>
              <a:rPr lang="en-US" sz="1200" dirty="0" smtClean="0">
                <a:solidFill>
                  <a:schemeClr val="accent6">
                    <a:lumMod val="75000"/>
                  </a:schemeClr>
                </a:solidFill>
              </a:rPr>
              <a:t>Disputes Servicing</a:t>
            </a:r>
          </a:p>
        </p:txBody>
      </p:sp>
      <p:sp>
        <p:nvSpPr>
          <p:cNvPr id="3" name="Rectangle 2"/>
          <p:cNvSpPr/>
          <p:nvPr/>
        </p:nvSpPr>
        <p:spPr>
          <a:xfrm>
            <a:off x="384048" y="1340427"/>
            <a:ext cx="913364" cy="4260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NeMo</a:t>
            </a:r>
            <a:r>
              <a:rPr lang="en-US" sz="1200" dirty="0" smtClean="0"/>
              <a:t> UI</a:t>
            </a:r>
            <a:endParaRPr lang="en-US" sz="1200" dirty="0"/>
          </a:p>
        </p:txBody>
      </p:sp>
      <p:sp>
        <p:nvSpPr>
          <p:cNvPr id="6" name="Rectangle 5"/>
          <p:cNvSpPr/>
          <p:nvPr/>
        </p:nvSpPr>
        <p:spPr>
          <a:xfrm>
            <a:off x="2410491" y="1236518"/>
            <a:ext cx="3605845" cy="9511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80441" y="1433946"/>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Doc Service</a:t>
            </a:r>
            <a:endParaRPr lang="en-US" sz="900" dirty="0"/>
          </a:p>
        </p:txBody>
      </p:sp>
      <p:sp>
        <p:nvSpPr>
          <p:cNvPr id="27" name="Rectangle 26"/>
          <p:cNvSpPr/>
          <p:nvPr/>
        </p:nvSpPr>
        <p:spPr>
          <a:xfrm>
            <a:off x="3555133" y="1336822"/>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Core Service</a:t>
            </a:r>
            <a:endParaRPr lang="en-US" sz="900" dirty="0"/>
          </a:p>
        </p:txBody>
      </p:sp>
      <p:sp>
        <p:nvSpPr>
          <p:cNvPr id="28" name="Rectangle 27"/>
          <p:cNvSpPr/>
          <p:nvPr/>
        </p:nvSpPr>
        <p:spPr>
          <a:xfrm>
            <a:off x="4982739" y="1343554"/>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Rule Service</a:t>
            </a:r>
            <a:endParaRPr lang="en-US" sz="900" dirty="0"/>
          </a:p>
        </p:txBody>
      </p:sp>
      <p:sp>
        <p:nvSpPr>
          <p:cNvPr id="8" name="Flowchart: Magnetic Disk 7"/>
          <p:cNvSpPr/>
          <p:nvPr/>
        </p:nvSpPr>
        <p:spPr>
          <a:xfrm>
            <a:off x="5027397" y="1797628"/>
            <a:ext cx="799353" cy="332509"/>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Drools</a:t>
            </a:r>
            <a:endParaRPr lang="en-US" sz="1400" dirty="0"/>
          </a:p>
        </p:txBody>
      </p:sp>
      <p:cxnSp>
        <p:nvCxnSpPr>
          <p:cNvPr id="10" name="Straight Arrow Connector 9"/>
          <p:cNvCxnSpPr>
            <a:stCxn id="28" idx="2"/>
          </p:cNvCxnSpPr>
          <p:nvPr/>
        </p:nvCxnSpPr>
        <p:spPr>
          <a:xfrm>
            <a:off x="5413028" y="1591714"/>
            <a:ext cx="639" cy="20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708737" y="1932709"/>
            <a:ext cx="649482" cy="1974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GFR</a:t>
            </a:r>
            <a:endParaRPr lang="en-US" sz="1100" dirty="0"/>
          </a:p>
        </p:txBody>
      </p:sp>
      <p:cxnSp>
        <p:nvCxnSpPr>
          <p:cNvPr id="33" name="Straight Arrow Connector 32"/>
          <p:cNvCxnSpPr/>
          <p:nvPr/>
        </p:nvCxnSpPr>
        <p:spPr>
          <a:xfrm>
            <a:off x="3984813" y="1617156"/>
            <a:ext cx="0" cy="2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 idx="3"/>
            <a:endCxn id="28" idx="1"/>
          </p:cNvCxnSpPr>
          <p:nvPr/>
        </p:nvCxnSpPr>
        <p:spPr>
          <a:xfrm>
            <a:off x="4415711" y="1460902"/>
            <a:ext cx="567028" cy="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10491" y="2437185"/>
            <a:ext cx="4504018" cy="6137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10491" y="1818501"/>
            <a:ext cx="1298246" cy="153888"/>
          </a:xfrm>
          <a:prstGeom prst="rect">
            <a:avLst/>
          </a:prstGeom>
        </p:spPr>
        <p:txBody>
          <a:bodyPr wrap="square" lIns="0" tIns="0" rIns="0" bIns="0" rtlCol="0">
            <a:spAutoFit/>
          </a:bodyPr>
          <a:lstStyle/>
          <a:p>
            <a:pPr algn="l"/>
            <a:r>
              <a:rPr lang="en-US" sz="1000" dirty="0" smtClean="0">
                <a:solidFill>
                  <a:schemeClr val="tx2"/>
                </a:solidFill>
              </a:rPr>
              <a:t>Dispute Core</a:t>
            </a:r>
          </a:p>
        </p:txBody>
      </p:sp>
      <p:sp>
        <p:nvSpPr>
          <p:cNvPr id="39" name="TextBox 38"/>
          <p:cNvSpPr txBox="1"/>
          <p:nvPr/>
        </p:nvSpPr>
        <p:spPr>
          <a:xfrm>
            <a:off x="5445637" y="2462253"/>
            <a:ext cx="1541647" cy="153888"/>
          </a:xfrm>
          <a:prstGeom prst="rect">
            <a:avLst/>
          </a:prstGeom>
        </p:spPr>
        <p:txBody>
          <a:bodyPr wrap="square" lIns="0" tIns="0" rIns="0" bIns="0" rtlCol="0">
            <a:spAutoFit/>
          </a:bodyPr>
          <a:lstStyle/>
          <a:p>
            <a:pPr algn="l"/>
            <a:r>
              <a:rPr lang="en-US" sz="1000" dirty="0" smtClean="0">
                <a:solidFill>
                  <a:schemeClr val="tx2"/>
                </a:solidFill>
              </a:rPr>
              <a:t>Clearing and Settlement</a:t>
            </a:r>
          </a:p>
        </p:txBody>
      </p:sp>
      <p:sp>
        <p:nvSpPr>
          <p:cNvPr id="40" name="Rectangle 39"/>
          <p:cNvSpPr/>
          <p:nvPr/>
        </p:nvSpPr>
        <p:spPr>
          <a:xfrm>
            <a:off x="3554524" y="2715307"/>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Pricing</a:t>
            </a:r>
            <a:endParaRPr lang="en-US" sz="900" dirty="0"/>
          </a:p>
        </p:txBody>
      </p:sp>
      <p:sp>
        <p:nvSpPr>
          <p:cNvPr id="41" name="Rectangle 40"/>
          <p:cNvSpPr/>
          <p:nvPr/>
        </p:nvSpPr>
        <p:spPr>
          <a:xfrm>
            <a:off x="5901820" y="2698323"/>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Accounting</a:t>
            </a:r>
            <a:endParaRPr lang="en-US" sz="900" dirty="0"/>
          </a:p>
        </p:txBody>
      </p:sp>
      <p:sp>
        <p:nvSpPr>
          <p:cNvPr id="42" name="Rectangle 41"/>
          <p:cNvSpPr/>
          <p:nvPr/>
        </p:nvSpPr>
        <p:spPr>
          <a:xfrm>
            <a:off x="4698557" y="2698323"/>
            <a:ext cx="860578" cy="248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Settlement</a:t>
            </a:r>
            <a:endParaRPr lang="en-US" sz="900" dirty="0"/>
          </a:p>
        </p:txBody>
      </p:sp>
      <p:cxnSp>
        <p:nvCxnSpPr>
          <p:cNvPr id="43" name="Straight Arrow Connector 42"/>
          <p:cNvCxnSpPr>
            <a:endCxn id="42" idx="1"/>
          </p:cNvCxnSpPr>
          <p:nvPr/>
        </p:nvCxnSpPr>
        <p:spPr>
          <a:xfrm flipV="1">
            <a:off x="4415711" y="2822403"/>
            <a:ext cx="282846" cy="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543904" y="2820589"/>
            <a:ext cx="337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Magnetic Disk 46"/>
          <p:cNvSpPr/>
          <p:nvPr/>
        </p:nvSpPr>
        <p:spPr>
          <a:xfrm>
            <a:off x="2527152" y="2657425"/>
            <a:ext cx="799353" cy="332509"/>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SOR (1P)</a:t>
            </a:r>
            <a:endParaRPr lang="en-US" sz="1400" dirty="0"/>
          </a:p>
        </p:txBody>
      </p:sp>
      <p:cxnSp>
        <p:nvCxnSpPr>
          <p:cNvPr id="22" name="Elbow Connector 21"/>
          <p:cNvCxnSpPr>
            <a:stCxn id="27" idx="1"/>
            <a:endCxn id="47" idx="4"/>
          </p:cNvCxnSpPr>
          <p:nvPr/>
        </p:nvCxnSpPr>
        <p:spPr>
          <a:xfrm rot="10800000" flipV="1">
            <a:off x="3326505" y="1460902"/>
            <a:ext cx="228628" cy="13627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3"/>
          </p:cNvCxnSpPr>
          <p:nvPr/>
        </p:nvCxnSpPr>
        <p:spPr>
          <a:xfrm>
            <a:off x="1297412" y="1553441"/>
            <a:ext cx="1183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3" idx="0"/>
            <a:endCxn id="27" idx="0"/>
          </p:cNvCxnSpPr>
          <p:nvPr/>
        </p:nvCxnSpPr>
        <p:spPr>
          <a:xfrm rot="5400000" flipH="1" flipV="1">
            <a:off x="2411274" y="-233721"/>
            <a:ext cx="3605" cy="3144692"/>
          </a:xfrm>
          <a:prstGeom prst="bentConnector3">
            <a:avLst>
              <a:gd name="adj1" fmla="val 64411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a:endCxn id="40" idx="0"/>
          </p:cNvCxnSpPr>
          <p:nvPr/>
        </p:nvCxnSpPr>
        <p:spPr>
          <a:xfrm flipH="1">
            <a:off x="3984813" y="1460902"/>
            <a:ext cx="430898" cy="1254405"/>
          </a:xfrm>
          <a:prstGeom prst="bentConnector4">
            <a:avLst>
              <a:gd name="adj1" fmla="val -53052"/>
              <a:gd name="adj2" fmla="val 549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9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618794706"/>
              </p:ext>
            </p:extLst>
          </p:nvPr>
        </p:nvGraphicFramePr>
        <p:xfrm>
          <a:off x="384048" y="709170"/>
          <a:ext cx="8385174" cy="1664641"/>
        </p:xfrm>
        <a:graphic>
          <a:graphicData uri="http://schemas.openxmlformats.org/drawingml/2006/table">
            <a:tbl>
              <a:tblPr firstRow="1" bandRow="1">
                <a:tableStyleId>{5C22544A-7EE6-4342-B048-85BDC9FD1C3A}</a:tableStyleId>
              </a:tblPr>
              <a:tblGrid>
                <a:gridCol w="911352">
                  <a:extLst>
                    <a:ext uri="{9D8B030D-6E8A-4147-A177-3AD203B41FA5}">
                      <a16:colId xmlns:a16="http://schemas.microsoft.com/office/drawing/2014/main" val="126809940"/>
                    </a:ext>
                  </a:extLst>
                </a:gridCol>
                <a:gridCol w="1578429">
                  <a:extLst>
                    <a:ext uri="{9D8B030D-6E8A-4147-A177-3AD203B41FA5}">
                      <a16:colId xmlns:a16="http://schemas.microsoft.com/office/drawing/2014/main" val="460466156"/>
                    </a:ext>
                  </a:extLst>
                </a:gridCol>
                <a:gridCol w="3100335">
                  <a:extLst>
                    <a:ext uri="{9D8B030D-6E8A-4147-A177-3AD203B41FA5}">
                      <a16:colId xmlns:a16="http://schemas.microsoft.com/office/drawing/2014/main" val="752065471"/>
                    </a:ext>
                  </a:extLst>
                </a:gridCol>
                <a:gridCol w="2795058">
                  <a:extLst>
                    <a:ext uri="{9D8B030D-6E8A-4147-A177-3AD203B41FA5}">
                      <a16:colId xmlns:a16="http://schemas.microsoft.com/office/drawing/2014/main" val="3438084813"/>
                    </a:ext>
                  </a:extLst>
                </a:gridCol>
              </a:tblGrid>
              <a:tr h="370840">
                <a:tc>
                  <a:txBody>
                    <a:bodyPr/>
                    <a:lstStyle/>
                    <a:p>
                      <a:r>
                        <a:rPr lang="en-US" sz="1100" dirty="0" smtClean="0">
                          <a:latin typeface="Calibri" panose="020F0502020204030204" pitchFamily="34" charset="0"/>
                          <a:cs typeface="Calibri" panose="020F0502020204030204" pitchFamily="34" charset="0"/>
                        </a:rPr>
                        <a:t>Version</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Date</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Change description</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Created/Modified by</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59724471"/>
                  </a:ext>
                </a:extLst>
              </a:tr>
              <a:tr h="370840">
                <a:tc>
                  <a:txBody>
                    <a:bodyPr/>
                    <a:lstStyle/>
                    <a:p>
                      <a:r>
                        <a:rPr lang="en-US" sz="1100" dirty="0" smtClean="0">
                          <a:latin typeface="Calibri" panose="020F0502020204030204" pitchFamily="34" charset="0"/>
                          <a:cs typeface="Calibri" panose="020F0502020204030204" pitchFamily="34" charset="0"/>
                        </a:rPr>
                        <a:t>1.0</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02.12.2019</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Initial version</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Rittick Banerjee</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25483320"/>
                  </a:ext>
                </a:extLst>
              </a:tr>
              <a:tr h="552121">
                <a:tc>
                  <a:txBody>
                    <a:bodyPr/>
                    <a:lstStyle/>
                    <a:p>
                      <a:r>
                        <a:rPr lang="en-US" sz="1100" dirty="0" smtClean="0">
                          <a:latin typeface="Calibri" panose="020F0502020204030204" pitchFamily="34" charset="0"/>
                          <a:cs typeface="Calibri" panose="020F0502020204030204" pitchFamily="34" charset="0"/>
                        </a:rPr>
                        <a:t>2.0</a:t>
                      </a:r>
                      <a:endParaRPr lang="en-US" sz="11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03.17.2019</a:t>
                      </a:r>
                      <a:endParaRPr lang="en-US" sz="1100" dirty="0">
                        <a:latin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100" baseline="0" dirty="0" smtClean="0">
                          <a:latin typeface="Calibri" panose="020F0502020204030204" pitchFamily="34" charset="0"/>
                          <a:cs typeface="Calibri" panose="020F0502020204030204" pitchFamily="34" charset="0"/>
                        </a:rPr>
                        <a:t>Card payment eco-system players</a:t>
                      </a:r>
                    </a:p>
                    <a:p>
                      <a:pPr marL="171450" indent="-171450">
                        <a:buFont typeface="Arial" panose="020B0604020202020204" pitchFamily="34" charset="0"/>
                        <a:buChar char="•"/>
                      </a:pPr>
                      <a:r>
                        <a:rPr lang="en-US" sz="1100" baseline="0" dirty="0" smtClean="0">
                          <a:latin typeface="Calibri" panose="020F0502020204030204" pitchFamily="34" charset="0"/>
                          <a:cs typeface="Calibri" panose="020F0502020204030204" pitchFamily="34" charset="0"/>
                        </a:rPr>
                        <a:t>Disputes Overview</a:t>
                      </a:r>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cs typeface="Calibri" panose="020F0502020204030204" pitchFamily="34" charset="0"/>
                        </a:rPr>
                        <a:t>Rittick Banerjee</a:t>
                      </a:r>
                    </a:p>
                  </a:txBody>
                  <a:tcPr/>
                </a:tc>
                <a:extLst>
                  <a:ext uri="{0D108BD9-81ED-4DB2-BD59-A6C34878D82A}">
                    <a16:rowId xmlns:a16="http://schemas.microsoft.com/office/drawing/2014/main" val="1572448261"/>
                  </a:ext>
                </a:extLst>
              </a:tr>
              <a:tr h="370840">
                <a:tc>
                  <a:txBody>
                    <a:bodyPr/>
                    <a:lstStyle/>
                    <a:p>
                      <a:endParaRPr lang="en-US" sz="1100">
                        <a:latin typeface="Calibri" panose="020F0502020204030204" pitchFamily="34" charset="0"/>
                        <a:cs typeface="Calibri" panose="020F0502020204030204" pitchFamily="34" charset="0"/>
                      </a:endParaRPr>
                    </a:p>
                  </a:txBody>
                  <a:tcPr/>
                </a:tc>
                <a:tc>
                  <a:txBody>
                    <a:bodyPr/>
                    <a:lstStyle/>
                    <a:p>
                      <a:endParaRPr lang="en-US" sz="1100" dirty="0">
                        <a:latin typeface="Calibri" panose="020F0502020204030204" pitchFamily="34" charset="0"/>
                        <a:cs typeface="Calibri" panose="020F0502020204030204" pitchFamily="34" charset="0"/>
                      </a:endParaRPr>
                    </a:p>
                  </a:txBody>
                  <a:tcPr/>
                </a:tc>
                <a:tc>
                  <a:txBody>
                    <a:bodyPr/>
                    <a:lstStyle/>
                    <a:p>
                      <a:endParaRPr lang="en-US" sz="1100" dirty="0">
                        <a:latin typeface="Calibri" panose="020F0502020204030204" pitchFamily="34" charset="0"/>
                        <a:cs typeface="Calibri" panose="020F0502020204030204" pitchFamily="34" charset="0"/>
                      </a:endParaRPr>
                    </a:p>
                  </a:txBody>
                  <a:tcPr/>
                </a:tc>
                <a:tc>
                  <a:txBody>
                    <a:bodyPr/>
                    <a:lstStyle/>
                    <a:p>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18414631"/>
                  </a:ext>
                </a:extLst>
              </a:tr>
            </a:tbl>
          </a:graphicData>
        </a:graphic>
      </p:graphicFrame>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82448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205844" y="1150374"/>
            <a:ext cx="858930" cy="10037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03639" y="1543665"/>
            <a:ext cx="3921188" cy="26359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p>
            <a:fld id="{B1A5EEEE-CAD6-954D-AA2C-1CDCD908E583}" type="slidenum">
              <a:rPr lang="en-US" smtClean="0"/>
              <a:pPr/>
              <a:t>20</a:t>
            </a:fld>
            <a:endParaRPr lang="en-US" dirty="0"/>
          </a:p>
        </p:txBody>
      </p:sp>
      <p:sp>
        <p:nvSpPr>
          <p:cNvPr id="4" name="Title 2"/>
          <p:cNvSpPr txBox="1">
            <a:spLocks/>
          </p:cNvSpPr>
          <p:nvPr/>
        </p:nvSpPr>
        <p:spPr>
          <a:xfrm>
            <a:off x="71919" y="97160"/>
            <a:ext cx="7356297" cy="2492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defTabSz="457189" fontAlgn="base">
              <a:spcAft>
                <a:spcPct val="0"/>
              </a:spcAft>
            </a:pPr>
            <a:r>
              <a:rPr lang="en-US" sz="1800" dirty="0" err="1" smtClean="0">
                <a:solidFill>
                  <a:srgbClr val="002663"/>
                </a:solidFill>
                <a:latin typeface="Calibri" panose="020F0502020204030204" pitchFamily="34" charset="0"/>
                <a:ea typeface="+mn-ea"/>
                <a:cs typeface="Calibri" panose="020F0502020204030204" pitchFamily="34" charset="0"/>
              </a:rPr>
              <a:t>NeMo</a:t>
            </a:r>
            <a:r>
              <a:rPr lang="en-US" sz="1800" dirty="0">
                <a:solidFill>
                  <a:srgbClr val="002663"/>
                </a:solidFill>
                <a:latin typeface="Calibri" panose="020F0502020204030204" pitchFamily="34" charset="0"/>
                <a:ea typeface="+mn-ea"/>
                <a:cs typeface="Calibri" panose="020F0502020204030204" pitchFamily="34" charset="0"/>
              </a:rPr>
              <a:t> </a:t>
            </a:r>
            <a:r>
              <a:rPr lang="en-US" sz="1800" dirty="0" smtClean="0">
                <a:solidFill>
                  <a:srgbClr val="002663"/>
                </a:solidFill>
                <a:latin typeface="Calibri" panose="020F0502020204030204" pitchFamily="34" charset="0"/>
                <a:ea typeface="+mn-ea"/>
                <a:cs typeface="Calibri" panose="020F0502020204030204" pitchFamily="34" charset="0"/>
              </a:rPr>
              <a:t>RTPE – Architecture view</a:t>
            </a:r>
            <a:endParaRPr lang="en-US" sz="1800" dirty="0">
              <a:solidFill>
                <a:srgbClr val="002663"/>
              </a:solidFill>
              <a:latin typeface="Calibri" panose="020F0502020204030204" pitchFamily="34" charset="0"/>
              <a:ea typeface="+mn-ea"/>
              <a:cs typeface="Calibri" panose="020F0502020204030204" pitchFamily="34" charset="0"/>
            </a:endParaRPr>
          </a:p>
        </p:txBody>
      </p:sp>
      <p:sp>
        <p:nvSpPr>
          <p:cNvPr id="6" name="Rectangle 5"/>
          <p:cNvSpPr/>
          <p:nvPr/>
        </p:nvSpPr>
        <p:spPr>
          <a:xfrm>
            <a:off x="3398224" y="2638730"/>
            <a:ext cx="3815313" cy="1706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NOS (Orchestrator) – Configuration + Validation + Workflow</a:t>
            </a:r>
            <a:endParaRPr lang="en-US" sz="1050" dirty="0"/>
          </a:p>
        </p:txBody>
      </p:sp>
      <p:sp>
        <p:nvSpPr>
          <p:cNvPr id="7" name="Rectangle 6"/>
          <p:cNvSpPr/>
          <p:nvPr/>
        </p:nvSpPr>
        <p:spPr>
          <a:xfrm>
            <a:off x="2437740" y="2510911"/>
            <a:ext cx="722988" cy="471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Transaction router</a:t>
            </a:r>
            <a:endParaRPr lang="en-US" sz="800" dirty="0"/>
          </a:p>
        </p:txBody>
      </p:sp>
      <p:sp>
        <p:nvSpPr>
          <p:cNvPr id="8" name="Rectangle 7"/>
          <p:cNvSpPr/>
          <p:nvPr/>
        </p:nvSpPr>
        <p:spPr>
          <a:xfrm>
            <a:off x="229190" y="1986115"/>
            <a:ext cx="766916" cy="471948"/>
          </a:xfrm>
          <a:prstGeom prst="rect">
            <a:avLst/>
          </a:prstGeom>
          <a:solidFill>
            <a:srgbClr val="1F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Prop merchant/ Opt Blue</a:t>
            </a:r>
            <a:endParaRPr lang="en-US" sz="800" dirty="0"/>
          </a:p>
        </p:txBody>
      </p:sp>
      <p:sp>
        <p:nvSpPr>
          <p:cNvPr id="9" name="Rectangle 8"/>
          <p:cNvSpPr/>
          <p:nvPr/>
        </p:nvSpPr>
        <p:spPr>
          <a:xfrm>
            <a:off x="229190" y="2921409"/>
            <a:ext cx="766916" cy="471948"/>
          </a:xfrm>
          <a:prstGeom prst="rect">
            <a:avLst/>
          </a:prstGeom>
          <a:solidFill>
            <a:srgbClr val="1F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GNS Acquirer</a:t>
            </a:r>
          </a:p>
        </p:txBody>
      </p:sp>
      <p:sp>
        <p:nvSpPr>
          <p:cNvPr id="10" name="Rectangle 9"/>
          <p:cNvSpPr/>
          <p:nvPr/>
        </p:nvSpPr>
        <p:spPr>
          <a:xfrm>
            <a:off x="1333451" y="2582194"/>
            <a:ext cx="623168" cy="339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Proxy</a:t>
            </a:r>
            <a:endParaRPr lang="en-US" sz="800" dirty="0"/>
          </a:p>
        </p:txBody>
      </p:sp>
      <p:cxnSp>
        <p:nvCxnSpPr>
          <p:cNvPr id="12" name="Straight Arrow Connector 11"/>
          <p:cNvCxnSpPr>
            <a:stCxn id="8" idx="3"/>
            <a:endCxn id="10" idx="1"/>
          </p:cNvCxnSpPr>
          <p:nvPr/>
        </p:nvCxnSpPr>
        <p:spPr>
          <a:xfrm>
            <a:off x="996106" y="2222089"/>
            <a:ext cx="337345" cy="529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flipV="1">
            <a:off x="996106" y="2751802"/>
            <a:ext cx="337345" cy="40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511948">
            <a:off x="1025373" y="2325899"/>
            <a:ext cx="497758" cy="169277"/>
          </a:xfrm>
          <a:prstGeom prst="rect">
            <a:avLst/>
          </a:prstGeom>
        </p:spPr>
        <p:txBody>
          <a:bodyPr wrap="square" lIns="0" tIns="0" rIns="0" bIns="0" rtlCol="0">
            <a:spAutoFit/>
          </a:bodyPr>
          <a:lstStyle/>
          <a:p>
            <a:pPr algn="l"/>
            <a:r>
              <a:rPr lang="en-US" sz="1100" dirty="0" smtClean="0">
                <a:solidFill>
                  <a:schemeClr val="tx2"/>
                </a:solidFill>
              </a:rPr>
              <a:t>TCP/IP</a:t>
            </a:r>
          </a:p>
        </p:txBody>
      </p:sp>
      <p:sp>
        <p:nvSpPr>
          <p:cNvPr id="18" name="TextBox 17"/>
          <p:cNvSpPr txBox="1"/>
          <p:nvPr/>
        </p:nvSpPr>
        <p:spPr>
          <a:xfrm rot="18373318">
            <a:off x="956965" y="2984321"/>
            <a:ext cx="497758" cy="169277"/>
          </a:xfrm>
          <a:prstGeom prst="rect">
            <a:avLst/>
          </a:prstGeom>
        </p:spPr>
        <p:txBody>
          <a:bodyPr wrap="square" lIns="0" tIns="0" rIns="0" bIns="0" rtlCol="0">
            <a:spAutoFit/>
          </a:bodyPr>
          <a:lstStyle/>
          <a:p>
            <a:pPr algn="l"/>
            <a:r>
              <a:rPr lang="en-US" sz="1100" dirty="0" smtClean="0">
                <a:solidFill>
                  <a:schemeClr val="tx2"/>
                </a:solidFill>
              </a:rPr>
              <a:t>TCP/IP</a:t>
            </a:r>
          </a:p>
        </p:txBody>
      </p:sp>
      <p:sp>
        <p:nvSpPr>
          <p:cNvPr id="20" name="Rectangle 19"/>
          <p:cNvSpPr/>
          <p:nvPr/>
        </p:nvSpPr>
        <p:spPr>
          <a:xfrm>
            <a:off x="4888157" y="1628269"/>
            <a:ext cx="1321259" cy="9258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err="1" smtClean="0"/>
              <a:t>Auth</a:t>
            </a:r>
            <a:r>
              <a:rPr lang="en-US" sz="900" dirty="0" smtClean="0"/>
              <a:t> service</a:t>
            </a:r>
          </a:p>
          <a:p>
            <a:pPr marL="171450" indent="-171450">
              <a:buFont typeface="Arial" panose="020B0604020202020204" pitchFamily="34" charset="0"/>
              <a:buChar char="•"/>
            </a:pPr>
            <a:r>
              <a:rPr lang="en-US" sz="800" dirty="0" smtClean="0"/>
              <a:t>Merchant validation</a:t>
            </a:r>
          </a:p>
          <a:p>
            <a:pPr marL="171450" indent="-171450">
              <a:buFont typeface="Arial" panose="020B0604020202020204" pitchFamily="34" charset="0"/>
              <a:buChar char="•"/>
            </a:pPr>
            <a:r>
              <a:rPr lang="en-US" sz="800" dirty="0" smtClean="0"/>
              <a:t>Address verification</a:t>
            </a:r>
          </a:p>
          <a:p>
            <a:pPr marL="171450" indent="-171450">
              <a:buFont typeface="Arial" panose="020B0604020202020204" pitchFamily="34" charset="0"/>
              <a:buChar char="•"/>
            </a:pPr>
            <a:r>
              <a:rPr lang="en-US" sz="800" dirty="0" smtClean="0"/>
              <a:t>TID generation</a:t>
            </a:r>
          </a:p>
          <a:p>
            <a:pPr marL="171450" indent="-171450">
              <a:buFont typeface="Arial" panose="020B0604020202020204" pitchFamily="34" charset="0"/>
              <a:buChar char="•"/>
            </a:pPr>
            <a:r>
              <a:rPr lang="en-US" sz="800" dirty="0" smtClean="0"/>
              <a:t>Merchant/Fraud risk</a:t>
            </a:r>
          </a:p>
          <a:p>
            <a:pPr marL="171450" indent="-171450">
              <a:buFont typeface="Arial" panose="020B0604020202020204" pitchFamily="34" charset="0"/>
              <a:buChar char="•"/>
            </a:pPr>
            <a:r>
              <a:rPr lang="en-US" sz="800" dirty="0" smtClean="0"/>
              <a:t>Crypto validation</a:t>
            </a:r>
            <a:endParaRPr lang="en-US" sz="1050" dirty="0"/>
          </a:p>
        </p:txBody>
      </p:sp>
      <p:sp>
        <p:nvSpPr>
          <p:cNvPr id="22" name="Rectangle 21"/>
          <p:cNvSpPr/>
          <p:nvPr/>
        </p:nvSpPr>
        <p:spPr>
          <a:xfrm>
            <a:off x="3433818" y="1628269"/>
            <a:ext cx="1321259" cy="9258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t>Common service</a:t>
            </a:r>
          </a:p>
          <a:p>
            <a:pPr marL="171450" indent="-171450">
              <a:buFont typeface="Arial" panose="020B0604020202020204" pitchFamily="34" charset="0"/>
              <a:buChar char="•"/>
            </a:pPr>
            <a:r>
              <a:rPr lang="en-US" sz="800" dirty="0" smtClean="0"/>
              <a:t>Message translator</a:t>
            </a:r>
          </a:p>
          <a:p>
            <a:pPr marL="171450" indent="-171450">
              <a:buFont typeface="Arial" panose="020B0604020202020204" pitchFamily="34" charset="0"/>
              <a:buChar char="•"/>
            </a:pPr>
            <a:r>
              <a:rPr lang="en-US" sz="800" dirty="0" smtClean="0"/>
              <a:t>Message validation</a:t>
            </a:r>
          </a:p>
          <a:p>
            <a:pPr marL="171450" indent="-171450">
              <a:buFont typeface="Arial" panose="020B0604020202020204" pitchFamily="34" charset="0"/>
              <a:buChar char="•"/>
            </a:pPr>
            <a:r>
              <a:rPr lang="en-US" sz="800" dirty="0" smtClean="0"/>
              <a:t>Business validation</a:t>
            </a:r>
          </a:p>
          <a:p>
            <a:pPr marL="171450" indent="-171450">
              <a:buFont typeface="Arial" panose="020B0604020202020204" pitchFamily="34" charset="0"/>
              <a:buChar char="•"/>
            </a:pPr>
            <a:r>
              <a:rPr lang="en-US" sz="800" dirty="0" smtClean="0"/>
              <a:t>Detokenization</a:t>
            </a:r>
          </a:p>
          <a:p>
            <a:pPr marL="171450" indent="-171450">
              <a:buFont typeface="Arial" panose="020B0604020202020204" pitchFamily="34" charset="0"/>
              <a:buChar char="•"/>
            </a:pPr>
            <a:r>
              <a:rPr lang="en-US" sz="800" dirty="0" smtClean="0"/>
              <a:t>Bin service</a:t>
            </a:r>
          </a:p>
          <a:p>
            <a:pPr marL="171450" indent="-171450">
              <a:buFont typeface="Arial" panose="020B0604020202020204" pitchFamily="34" charset="0"/>
              <a:buChar char="•"/>
            </a:pPr>
            <a:r>
              <a:rPr lang="en-US" sz="800" dirty="0" smtClean="0"/>
              <a:t>Currency conversion</a:t>
            </a:r>
            <a:endParaRPr lang="en-US" sz="1050" dirty="0"/>
          </a:p>
        </p:txBody>
      </p:sp>
      <p:sp>
        <p:nvSpPr>
          <p:cNvPr id="23" name="Rectangle 22"/>
          <p:cNvSpPr/>
          <p:nvPr/>
        </p:nvSpPr>
        <p:spPr>
          <a:xfrm>
            <a:off x="6280786" y="1622729"/>
            <a:ext cx="894650" cy="95946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Additional Data</a:t>
            </a:r>
          </a:p>
          <a:p>
            <a:pPr algn="ctr"/>
            <a:r>
              <a:rPr lang="en-US" sz="900" dirty="0" smtClean="0"/>
              <a:t>  </a:t>
            </a:r>
          </a:p>
          <a:p>
            <a:pPr>
              <a:buFont typeface="Arial" panose="020B0604020202020204" pitchFamily="34" charset="0"/>
              <a:buChar char="•"/>
            </a:pPr>
            <a:r>
              <a:rPr lang="en-US" sz="800" dirty="0" smtClean="0"/>
              <a:t>Internet/ Phone </a:t>
            </a:r>
            <a:r>
              <a:rPr lang="en-US" sz="800" dirty="0"/>
              <a:t>Data</a:t>
            </a:r>
          </a:p>
          <a:p>
            <a:pPr>
              <a:buFont typeface="Arial" panose="020B0604020202020204" pitchFamily="34" charset="0"/>
              <a:buChar char="•"/>
            </a:pPr>
            <a:r>
              <a:rPr lang="en-US" sz="800" dirty="0"/>
              <a:t>Airline Data</a:t>
            </a:r>
          </a:p>
          <a:p>
            <a:pPr>
              <a:buFont typeface="Arial" panose="020B0604020202020204" pitchFamily="34" charset="0"/>
              <a:buChar char="•"/>
            </a:pPr>
            <a:r>
              <a:rPr lang="en-US" sz="800" dirty="0"/>
              <a:t>Shipping Data</a:t>
            </a:r>
          </a:p>
          <a:p>
            <a:pPr algn="ctr"/>
            <a:endParaRPr lang="en-US" sz="800" dirty="0"/>
          </a:p>
        </p:txBody>
      </p:sp>
      <p:sp>
        <p:nvSpPr>
          <p:cNvPr id="24" name="Rectangle 23"/>
          <p:cNvSpPr/>
          <p:nvPr/>
        </p:nvSpPr>
        <p:spPr>
          <a:xfrm>
            <a:off x="4501525" y="2883170"/>
            <a:ext cx="1397829" cy="12495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t>Clearing service</a:t>
            </a:r>
          </a:p>
          <a:p>
            <a:pPr marL="171450" indent="-171450">
              <a:buFont typeface="Arial" panose="020B0604020202020204" pitchFamily="34" charset="0"/>
              <a:buChar char="•"/>
            </a:pPr>
            <a:r>
              <a:rPr lang="en-US" sz="800" dirty="0" smtClean="0"/>
              <a:t>Accounting</a:t>
            </a:r>
          </a:p>
          <a:p>
            <a:pPr marL="171450" indent="-171450">
              <a:buFont typeface="Arial" panose="020B0604020202020204" pitchFamily="34" charset="0"/>
              <a:buChar char="•"/>
            </a:pPr>
            <a:r>
              <a:rPr lang="en-US" sz="800" dirty="0" err="1" smtClean="0"/>
              <a:t>Auth</a:t>
            </a:r>
            <a:r>
              <a:rPr lang="en-US" sz="800" dirty="0" smtClean="0"/>
              <a:t> match</a:t>
            </a:r>
          </a:p>
          <a:p>
            <a:pPr marL="171450" indent="-171450">
              <a:buFont typeface="Arial" panose="020B0604020202020204" pitchFamily="34" charset="0"/>
              <a:buChar char="•"/>
            </a:pPr>
            <a:r>
              <a:rPr lang="en-US" sz="800" dirty="0" err="1" smtClean="0"/>
              <a:t>Msg</a:t>
            </a:r>
            <a:r>
              <a:rPr lang="en-US" sz="800" dirty="0" smtClean="0"/>
              <a:t> transformation for addenda</a:t>
            </a:r>
          </a:p>
          <a:p>
            <a:pPr marL="171450" indent="-171450">
              <a:buFont typeface="Arial" panose="020B0604020202020204" pitchFamily="34" charset="0"/>
              <a:buChar char="•"/>
            </a:pPr>
            <a:r>
              <a:rPr lang="en-US" sz="800" dirty="0" smtClean="0"/>
              <a:t>Data enrichment (thru CSU/CRD)</a:t>
            </a:r>
          </a:p>
          <a:p>
            <a:pPr marL="171450" indent="-171450">
              <a:buFont typeface="Arial" panose="020B0604020202020204" pitchFamily="34" charset="0"/>
              <a:buChar char="•"/>
            </a:pPr>
            <a:r>
              <a:rPr lang="en-US" sz="800" dirty="0" smtClean="0"/>
              <a:t>Rules extraction</a:t>
            </a:r>
          </a:p>
          <a:p>
            <a:pPr marL="171450" indent="-171450">
              <a:buFont typeface="Arial" panose="020B0604020202020204" pitchFamily="34" charset="0"/>
              <a:buChar char="•"/>
            </a:pPr>
            <a:r>
              <a:rPr lang="en-US" sz="800" dirty="0" smtClean="0"/>
              <a:t>Pricing</a:t>
            </a:r>
          </a:p>
          <a:p>
            <a:pPr marL="171450" indent="-171450">
              <a:buFont typeface="Arial" panose="020B0604020202020204" pitchFamily="34" charset="0"/>
              <a:buChar char="•"/>
            </a:pPr>
            <a:r>
              <a:rPr lang="en-US" sz="800" dirty="0" smtClean="0"/>
              <a:t>DAP</a:t>
            </a:r>
          </a:p>
        </p:txBody>
      </p:sp>
      <p:sp>
        <p:nvSpPr>
          <p:cNvPr id="25" name="Rectangle 24"/>
          <p:cNvSpPr/>
          <p:nvPr/>
        </p:nvSpPr>
        <p:spPr>
          <a:xfrm>
            <a:off x="5953095" y="2905749"/>
            <a:ext cx="1260442" cy="800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t>Shared components</a:t>
            </a:r>
          </a:p>
          <a:p>
            <a:pPr marL="171450" indent="-171450">
              <a:buFont typeface="Arial" panose="020B0604020202020204" pitchFamily="34" charset="0"/>
              <a:buChar char="•"/>
            </a:pPr>
            <a:r>
              <a:rPr lang="en-US" sz="800" dirty="0" smtClean="0"/>
              <a:t>Rules </a:t>
            </a:r>
            <a:r>
              <a:rPr lang="en-US" sz="800" dirty="0" err="1" smtClean="0"/>
              <a:t>mgmt</a:t>
            </a:r>
            <a:endParaRPr lang="en-US" sz="800" dirty="0" smtClean="0"/>
          </a:p>
          <a:p>
            <a:pPr marL="171450" indent="-171450">
              <a:buFont typeface="Arial" panose="020B0604020202020204" pitchFamily="34" charset="0"/>
              <a:buChar char="•"/>
            </a:pPr>
            <a:r>
              <a:rPr lang="en-US" sz="800" dirty="0" smtClean="0"/>
              <a:t>CRD</a:t>
            </a:r>
          </a:p>
          <a:p>
            <a:pPr marL="171450" indent="-171450">
              <a:buFont typeface="Arial" panose="020B0604020202020204" pitchFamily="34" charset="0"/>
              <a:buChar char="•"/>
            </a:pPr>
            <a:r>
              <a:rPr lang="en-US" sz="800" dirty="0" smtClean="0"/>
              <a:t>Logging framework</a:t>
            </a:r>
          </a:p>
          <a:p>
            <a:pPr marL="171450" indent="-171450">
              <a:buFont typeface="Arial" panose="020B0604020202020204" pitchFamily="34" charset="0"/>
              <a:buChar char="•"/>
            </a:pPr>
            <a:r>
              <a:rPr lang="en-US" sz="800" dirty="0" smtClean="0"/>
              <a:t>Crypto as a service</a:t>
            </a:r>
          </a:p>
        </p:txBody>
      </p:sp>
      <p:sp>
        <p:nvSpPr>
          <p:cNvPr id="26" name="Rectangle 25"/>
          <p:cNvSpPr/>
          <p:nvPr/>
        </p:nvSpPr>
        <p:spPr>
          <a:xfrm>
            <a:off x="7637901" y="1107327"/>
            <a:ext cx="888641" cy="314633"/>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Data Management</a:t>
            </a:r>
            <a:endParaRPr lang="en-US" sz="800" dirty="0"/>
          </a:p>
        </p:txBody>
      </p:sp>
      <p:cxnSp>
        <p:nvCxnSpPr>
          <p:cNvPr id="29" name="Straight Arrow Connector 28"/>
          <p:cNvCxnSpPr>
            <a:endCxn id="26" idx="1"/>
          </p:cNvCxnSpPr>
          <p:nvPr/>
        </p:nvCxnSpPr>
        <p:spPr>
          <a:xfrm>
            <a:off x="7130504" y="1256504"/>
            <a:ext cx="507397" cy="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4825175" y="4321061"/>
            <a:ext cx="827825" cy="388543"/>
          </a:xfrm>
          <a:prstGeom prst="flowChartMagneticDisk">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Transaction </a:t>
            </a:r>
            <a:r>
              <a:rPr lang="en-US" sz="800" dirty="0" smtClean="0"/>
              <a:t>SOR</a:t>
            </a:r>
            <a:endParaRPr lang="en-US" sz="800" dirty="0"/>
          </a:p>
        </p:txBody>
      </p:sp>
      <p:cxnSp>
        <p:nvCxnSpPr>
          <p:cNvPr id="32" name="Straight Arrow Connector 31"/>
          <p:cNvCxnSpPr/>
          <p:nvPr/>
        </p:nvCxnSpPr>
        <p:spPr>
          <a:xfrm>
            <a:off x="3806821" y="1311307"/>
            <a:ext cx="9963" cy="22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1" idx="1"/>
          </p:cNvCxnSpPr>
          <p:nvPr/>
        </p:nvCxnSpPr>
        <p:spPr>
          <a:xfrm>
            <a:off x="5239087" y="4156292"/>
            <a:ext cx="1" cy="16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6271" y="4503077"/>
            <a:ext cx="1702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44669" y="4165342"/>
            <a:ext cx="786580" cy="123111"/>
          </a:xfrm>
          <a:prstGeom prst="rect">
            <a:avLst/>
          </a:prstGeom>
        </p:spPr>
        <p:txBody>
          <a:bodyPr wrap="square" lIns="0" tIns="0" rIns="0" bIns="0" rtlCol="0">
            <a:spAutoFit/>
          </a:bodyPr>
          <a:lstStyle/>
          <a:p>
            <a:pPr algn="l"/>
            <a:r>
              <a:rPr lang="en-US" sz="800" dirty="0" smtClean="0">
                <a:solidFill>
                  <a:schemeClr val="tx2"/>
                </a:solidFill>
              </a:rPr>
              <a:t>Read/Write</a:t>
            </a:r>
          </a:p>
        </p:txBody>
      </p:sp>
      <p:sp>
        <p:nvSpPr>
          <p:cNvPr id="47" name="TextBox 46"/>
          <p:cNvSpPr txBox="1"/>
          <p:nvPr/>
        </p:nvSpPr>
        <p:spPr>
          <a:xfrm>
            <a:off x="1671933" y="2404712"/>
            <a:ext cx="497758" cy="123111"/>
          </a:xfrm>
          <a:prstGeom prst="rect">
            <a:avLst/>
          </a:prstGeom>
        </p:spPr>
        <p:txBody>
          <a:bodyPr wrap="square" lIns="0" tIns="0" rIns="0" bIns="0" rtlCol="0">
            <a:spAutoFit/>
          </a:bodyPr>
          <a:lstStyle/>
          <a:p>
            <a:pPr algn="l"/>
            <a:r>
              <a:rPr lang="en-US" sz="800" dirty="0" err="1" smtClean="0">
                <a:solidFill>
                  <a:schemeClr val="tx2"/>
                </a:solidFill>
              </a:rPr>
              <a:t>Protobuf</a:t>
            </a:r>
            <a:endParaRPr lang="en-US" sz="800" dirty="0" smtClean="0">
              <a:solidFill>
                <a:schemeClr val="tx2"/>
              </a:solidFill>
            </a:endParaRPr>
          </a:p>
        </p:txBody>
      </p:sp>
      <p:grpSp>
        <p:nvGrpSpPr>
          <p:cNvPr id="55" name="Group 54"/>
          <p:cNvGrpSpPr/>
          <p:nvPr/>
        </p:nvGrpSpPr>
        <p:grpSpPr>
          <a:xfrm>
            <a:off x="7418307" y="3745484"/>
            <a:ext cx="1543966" cy="868204"/>
            <a:chOff x="6626640" y="4087844"/>
            <a:chExt cx="1121179" cy="728735"/>
          </a:xfrm>
        </p:grpSpPr>
        <p:sp>
          <p:nvSpPr>
            <p:cNvPr id="37" name="Rectangle 36"/>
            <p:cNvSpPr/>
            <p:nvPr/>
          </p:nvSpPr>
          <p:spPr>
            <a:xfrm>
              <a:off x="6626640" y="4087844"/>
              <a:ext cx="1121179" cy="728735"/>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dirty="0" smtClean="0"/>
            </a:p>
            <a:p>
              <a:pPr marL="171450" indent="-171450">
                <a:buFont typeface="Arial" panose="020B0604020202020204" pitchFamily="34" charset="0"/>
                <a:buChar char="•"/>
              </a:pPr>
              <a:r>
                <a:rPr lang="en-US" sz="800" dirty="0" smtClean="0"/>
                <a:t>Create/Update Disputes</a:t>
              </a:r>
              <a:endParaRPr lang="en-US" sz="800" dirty="0"/>
            </a:p>
            <a:p>
              <a:pPr marL="171450" indent="-171450">
                <a:buFont typeface="Arial" panose="020B0604020202020204" pitchFamily="34" charset="0"/>
                <a:buChar char="•"/>
              </a:pPr>
              <a:r>
                <a:rPr lang="en-US" sz="800" dirty="0" smtClean="0"/>
                <a:t>Rules</a:t>
              </a:r>
            </a:p>
            <a:p>
              <a:pPr marL="171450" indent="-171450">
                <a:buFont typeface="Arial" panose="020B0604020202020204" pitchFamily="34" charset="0"/>
                <a:buChar char="•"/>
              </a:pPr>
              <a:r>
                <a:rPr lang="en-US" sz="800" dirty="0" smtClean="0"/>
                <a:t>Reason Codes</a:t>
              </a:r>
            </a:p>
            <a:p>
              <a:pPr marL="171450" indent="-171450">
                <a:buFont typeface="Arial" panose="020B0604020202020204" pitchFamily="34" charset="0"/>
                <a:buChar char="•"/>
              </a:pPr>
              <a:r>
                <a:rPr lang="en-US" sz="800" dirty="0"/>
                <a:t>Document </a:t>
              </a:r>
              <a:r>
                <a:rPr lang="en-US" sz="800" dirty="0" smtClean="0"/>
                <a:t>Management</a:t>
              </a:r>
            </a:p>
            <a:p>
              <a:pPr marL="171450" indent="-171450">
                <a:buFont typeface="Arial" panose="020B0604020202020204" pitchFamily="34" charset="0"/>
                <a:buChar char="•"/>
              </a:pPr>
              <a:r>
                <a:rPr lang="en-US" sz="800" dirty="0" smtClean="0"/>
                <a:t>Disputes Pricing</a:t>
              </a:r>
            </a:p>
          </p:txBody>
        </p:sp>
        <p:sp>
          <p:nvSpPr>
            <p:cNvPr id="54" name="Rectangle 53"/>
            <p:cNvSpPr/>
            <p:nvPr/>
          </p:nvSpPr>
          <p:spPr>
            <a:xfrm>
              <a:off x="6626640" y="4098733"/>
              <a:ext cx="1121179" cy="142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solidFill>
                </a:rPr>
                <a:t>Disputes</a:t>
              </a:r>
              <a:endParaRPr lang="en-US" sz="900" dirty="0">
                <a:solidFill>
                  <a:schemeClr val="accent1"/>
                </a:solidFill>
              </a:endParaRPr>
            </a:p>
          </p:txBody>
        </p:sp>
      </p:grpSp>
      <p:sp>
        <p:nvSpPr>
          <p:cNvPr id="70" name="Rectangle 69"/>
          <p:cNvSpPr/>
          <p:nvPr/>
        </p:nvSpPr>
        <p:spPr>
          <a:xfrm>
            <a:off x="4859247" y="1375304"/>
            <a:ext cx="970844" cy="206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RTPE*</a:t>
            </a:r>
            <a:endParaRPr lang="en-US" sz="1400" dirty="0"/>
          </a:p>
        </p:txBody>
      </p:sp>
      <p:grpSp>
        <p:nvGrpSpPr>
          <p:cNvPr id="71" name="Group 70"/>
          <p:cNvGrpSpPr/>
          <p:nvPr/>
        </p:nvGrpSpPr>
        <p:grpSpPr>
          <a:xfrm>
            <a:off x="3033509" y="457434"/>
            <a:ext cx="1721565" cy="868204"/>
            <a:chOff x="6626639" y="4087844"/>
            <a:chExt cx="1250146" cy="728735"/>
          </a:xfrm>
        </p:grpSpPr>
        <p:sp>
          <p:nvSpPr>
            <p:cNvPr id="72" name="Rectangle 71"/>
            <p:cNvSpPr/>
            <p:nvPr/>
          </p:nvSpPr>
          <p:spPr>
            <a:xfrm>
              <a:off x="6626639" y="4087844"/>
              <a:ext cx="1250146" cy="728735"/>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900" dirty="0" smtClean="0"/>
            </a:p>
            <a:p>
              <a:pPr marL="171450" indent="-171450">
                <a:buFont typeface="Arial" panose="020B0604020202020204" pitchFamily="34" charset="0"/>
                <a:buChar char="•"/>
              </a:pPr>
              <a:r>
                <a:rPr lang="en-US" sz="800" dirty="0" smtClean="0"/>
                <a:t>Client set up</a:t>
              </a:r>
            </a:p>
            <a:p>
              <a:pPr marL="171450" indent="-171450">
                <a:buFont typeface="Arial" panose="020B0604020202020204" pitchFamily="34" charset="0"/>
                <a:buChar char="•"/>
              </a:pPr>
              <a:r>
                <a:rPr lang="en-US" sz="800" dirty="0" smtClean="0"/>
                <a:t>Pricing model and currency relationship for institution</a:t>
              </a:r>
            </a:p>
            <a:p>
              <a:pPr marL="171450" indent="-171450">
                <a:buFont typeface="Arial" panose="020B0604020202020204" pitchFamily="34" charset="0"/>
                <a:buChar char="•"/>
              </a:pPr>
              <a:r>
                <a:rPr lang="en-US" sz="800" dirty="0" smtClean="0"/>
                <a:t>Resiliency – </a:t>
              </a:r>
              <a:r>
                <a:rPr lang="en-US" sz="800" dirty="0" err="1" smtClean="0"/>
                <a:t>config</a:t>
              </a:r>
              <a:r>
                <a:rPr lang="en-US" sz="800" dirty="0" smtClean="0"/>
                <a:t>, secrets</a:t>
              </a:r>
            </a:p>
          </p:txBody>
        </p:sp>
        <p:sp>
          <p:nvSpPr>
            <p:cNvPr id="73" name="Rectangle 72"/>
            <p:cNvSpPr/>
            <p:nvPr/>
          </p:nvSpPr>
          <p:spPr>
            <a:xfrm>
              <a:off x="6626640" y="4098733"/>
              <a:ext cx="1250145" cy="1183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solidFill>
                </a:rPr>
                <a:t>CSU</a:t>
              </a:r>
              <a:endParaRPr lang="en-US" sz="900" dirty="0">
                <a:solidFill>
                  <a:schemeClr val="accent1"/>
                </a:solidFill>
              </a:endParaRPr>
            </a:p>
          </p:txBody>
        </p:sp>
      </p:grpSp>
      <p:cxnSp>
        <p:nvCxnSpPr>
          <p:cNvPr id="74" name="Straight Arrow Connector 73"/>
          <p:cNvCxnSpPr>
            <a:endCxn id="6" idx="1"/>
          </p:cNvCxnSpPr>
          <p:nvPr/>
        </p:nvCxnSpPr>
        <p:spPr>
          <a:xfrm>
            <a:off x="3169047" y="2722145"/>
            <a:ext cx="229177" cy="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081113" y="4879915"/>
            <a:ext cx="1787669" cy="246221"/>
          </a:xfrm>
          <a:prstGeom prst="rect">
            <a:avLst/>
          </a:prstGeom>
        </p:spPr>
        <p:txBody>
          <a:bodyPr wrap="none">
            <a:spAutoFit/>
          </a:bodyPr>
          <a:lstStyle/>
          <a:p>
            <a:pPr algn="ctr"/>
            <a:r>
              <a:rPr lang="en-US" sz="1000" dirty="0" smtClean="0"/>
              <a:t>* Real-time Payment Engine</a:t>
            </a:r>
            <a:endParaRPr lang="en-US" sz="1000" dirty="0"/>
          </a:p>
        </p:txBody>
      </p:sp>
      <p:sp>
        <p:nvSpPr>
          <p:cNvPr id="90" name="Rectangle 89"/>
          <p:cNvSpPr/>
          <p:nvPr/>
        </p:nvSpPr>
        <p:spPr>
          <a:xfrm>
            <a:off x="3404456" y="2910284"/>
            <a:ext cx="1028824" cy="9258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t>EDC (Single message)</a:t>
            </a:r>
          </a:p>
          <a:p>
            <a:pPr marL="171450" indent="-171450">
              <a:buFont typeface="Arial" panose="020B0604020202020204" pitchFamily="34" charset="0"/>
              <a:buChar char="•"/>
            </a:pPr>
            <a:r>
              <a:rPr lang="en-US" sz="800" dirty="0" smtClean="0"/>
              <a:t>Validation</a:t>
            </a:r>
          </a:p>
          <a:p>
            <a:pPr marL="171450" indent="-171450">
              <a:buFont typeface="Arial" panose="020B0604020202020204" pitchFamily="34" charset="0"/>
              <a:buChar char="•"/>
            </a:pPr>
            <a:r>
              <a:rPr lang="en-US" sz="800" dirty="0" smtClean="0"/>
              <a:t>Routing</a:t>
            </a:r>
          </a:p>
        </p:txBody>
      </p:sp>
      <p:sp>
        <p:nvSpPr>
          <p:cNvPr id="91" name="Rectangle 90"/>
          <p:cNvSpPr/>
          <p:nvPr/>
        </p:nvSpPr>
        <p:spPr>
          <a:xfrm>
            <a:off x="1978166" y="3353620"/>
            <a:ext cx="722367" cy="314633"/>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GAN AUTH</a:t>
            </a:r>
            <a:endParaRPr lang="en-US" sz="800" dirty="0"/>
          </a:p>
        </p:txBody>
      </p:sp>
      <p:cxnSp>
        <p:nvCxnSpPr>
          <p:cNvPr id="92" name="Straight Arrow Connector 91"/>
          <p:cNvCxnSpPr>
            <a:endCxn id="91" idx="3"/>
          </p:cNvCxnSpPr>
          <p:nvPr/>
        </p:nvCxnSpPr>
        <p:spPr>
          <a:xfrm flipH="1" flipV="1">
            <a:off x="2700533" y="3510937"/>
            <a:ext cx="692632" cy="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610321" y="3365636"/>
            <a:ext cx="888641" cy="314633"/>
          </a:xfrm>
          <a:prstGeom prst="rect">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Key Management</a:t>
            </a:r>
            <a:endParaRPr lang="en-US" sz="800" dirty="0"/>
          </a:p>
        </p:txBody>
      </p:sp>
      <p:cxnSp>
        <p:nvCxnSpPr>
          <p:cNvPr id="105" name="Straight Arrow Connector 104"/>
          <p:cNvCxnSpPr/>
          <p:nvPr/>
        </p:nvCxnSpPr>
        <p:spPr>
          <a:xfrm>
            <a:off x="7086902" y="3518883"/>
            <a:ext cx="507397" cy="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867494" y="3233664"/>
            <a:ext cx="603106" cy="276999"/>
          </a:xfrm>
          <a:prstGeom prst="rect">
            <a:avLst/>
          </a:prstGeom>
        </p:spPr>
        <p:txBody>
          <a:bodyPr wrap="square" lIns="0" tIns="0" rIns="0" bIns="0" rtlCol="0">
            <a:spAutoFit/>
          </a:bodyPr>
          <a:lstStyle/>
          <a:p>
            <a:pPr algn="l"/>
            <a:r>
              <a:rPr lang="en-US" sz="900" dirty="0" smtClean="0">
                <a:solidFill>
                  <a:schemeClr val="tx2"/>
                </a:solidFill>
              </a:rPr>
              <a:t>GCAG format</a:t>
            </a:r>
          </a:p>
        </p:txBody>
      </p:sp>
      <p:cxnSp>
        <p:nvCxnSpPr>
          <p:cNvPr id="108" name="Straight Arrow Connector 107"/>
          <p:cNvCxnSpPr>
            <a:stCxn id="91" idx="1"/>
          </p:cNvCxnSpPr>
          <p:nvPr/>
        </p:nvCxnSpPr>
        <p:spPr>
          <a:xfrm flipH="1">
            <a:off x="1094721" y="3510937"/>
            <a:ext cx="883445" cy="8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113157" y="3575104"/>
            <a:ext cx="1173047" cy="276999"/>
          </a:xfrm>
          <a:prstGeom prst="rect">
            <a:avLst/>
          </a:prstGeom>
        </p:spPr>
        <p:txBody>
          <a:bodyPr wrap="square" lIns="0" tIns="0" rIns="0" bIns="0" rtlCol="0">
            <a:spAutoFit/>
          </a:bodyPr>
          <a:lstStyle/>
          <a:p>
            <a:pPr algn="l"/>
            <a:r>
              <a:rPr lang="en-US" sz="900" dirty="0" err="1" smtClean="0">
                <a:solidFill>
                  <a:schemeClr val="tx2"/>
                </a:solidFill>
              </a:rPr>
              <a:t>Auth</a:t>
            </a:r>
            <a:r>
              <a:rPr lang="en-US" sz="900" dirty="0" smtClean="0">
                <a:solidFill>
                  <a:schemeClr val="tx2"/>
                </a:solidFill>
              </a:rPr>
              <a:t> response </a:t>
            </a:r>
          </a:p>
          <a:p>
            <a:pPr algn="l"/>
            <a:r>
              <a:rPr lang="en-US" sz="900" dirty="0" smtClean="0">
                <a:solidFill>
                  <a:schemeClr val="accent1"/>
                </a:solidFill>
              </a:rPr>
              <a:t>1110 message</a:t>
            </a:r>
          </a:p>
        </p:txBody>
      </p:sp>
      <p:cxnSp>
        <p:nvCxnSpPr>
          <p:cNvPr id="113" name="Straight Connector 112"/>
          <p:cNvCxnSpPr/>
          <p:nvPr/>
        </p:nvCxnSpPr>
        <p:spPr>
          <a:xfrm>
            <a:off x="1083431" y="1644303"/>
            <a:ext cx="0" cy="2059467"/>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7" name="TextBox 116"/>
          <p:cNvSpPr txBox="1"/>
          <p:nvPr/>
        </p:nvSpPr>
        <p:spPr>
          <a:xfrm>
            <a:off x="2110588" y="2239950"/>
            <a:ext cx="1173047" cy="246221"/>
          </a:xfrm>
          <a:prstGeom prst="rect">
            <a:avLst/>
          </a:prstGeom>
        </p:spPr>
        <p:txBody>
          <a:bodyPr wrap="square" lIns="0" tIns="0" rIns="0" bIns="0" rtlCol="0">
            <a:spAutoFit/>
          </a:bodyPr>
          <a:lstStyle/>
          <a:p>
            <a:pPr algn="l"/>
            <a:r>
              <a:rPr lang="en-US" sz="800" dirty="0" err="1" smtClean="0">
                <a:solidFill>
                  <a:schemeClr val="tx2"/>
                </a:solidFill>
              </a:rPr>
              <a:t>Auth</a:t>
            </a:r>
            <a:r>
              <a:rPr lang="en-US" sz="800" dirty="0" smtClean="0">
                <a:solidFill>
                  <a:schemeClr val="tx2"/>
                </a:solidFill>
              </a:rPr>
              <a:t> request</a:t>
            </a:r>
          </a:p>
          <a:p>
            <a:pPr algn="l"/>
            <a:r>
              <a:rPr lang="en-US" sz="800" dirty="0" smtClean="0">
                <a:solidFill>
                  <a:schemeClr val="accent1"/>
                </a:solidFill>
              </a:rPr>
              <a:t>1100 message</a:t>
            </a:r>
          </a:p>
        </p:txBody>
      </p:sp>
      <p:sp>
        <p:nvSpPr>
          <p:cNvPr id="2" name="Flowchart: Process 1"/>
          <p:cNvSpPr/>
          <p:nvPr/>
        </p:nvSpPr>
        <p:spPr>
          <a:xfrm>
            <a:off x="6868782" y="0"/>
            <a:ext cx="2275218" cy="34645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28269" y="4000820"/>
            <a:ext cx="722988" cy="310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ENVOY</a:t>
            </a:r>
            <a:endParaRPr lang="en-US" sz="800" dirty="0"/>
          </a:p>
        </p:txBody>
      </p:sp>
      <p:cxnSp>
        <p:nvCxnSpPr>
          <p:cNvPr id="49" name="Straight Arrow Connector 48"/>
          <p:cNvCxnSpPr>
            <a:stCxn id="7" idx="2"/>
            <a:endCxn id="48" idx="0"/>
          </p:cNvCxnSpPr>
          <p:nvPr/>
        </p:nvCxnSpPr>
        <p:spPr>
          <a:xfrm flipH="1">
            <a:off x="2789763" y="2982859"/>
            <a:ext cx="9471" cy="1017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Rectangle 55"/>
          <p:cNvSpPr/>
          <p:nvPr/>
        </p:nvSpPr>
        <p:spPr>
          <a:xfrm>
            <a:off x="1315190" y="1308752"/>
            <a:ext cx="623168" cy="339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File Watcher</a:t>
            </a:r>
            <a:endParaRPr lang="en-US" sz="800" dirty="0"/>
          </a:p>
        </p:txBody>
      </p:sp>
      <p:sp>
        <p:nvSpPr>
          <p:cNvPr id="57" name="Rectangle 56"/>
          <p:cNvSpPr/>
          <p:nvPr/>
        </p:nvSpPr>
        <p:spPr>
          <a:xfrm>
            <a:off x="1315190" y="1736869"/>
            <a:ext cx="623168" cy="339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File Reader</a:t>
            </a:r>
            <a:endParaRPr lang="en-US" sz="800" dirty="0"/>
          </a:p>
        </p:txBody>
      </p:sp>
      <p:sp>
        <p:nvSpPr>
          <p:cNvPr id="58" name="Rectangle 57"/>
          <p:cNvSpPr/>
          <p:nvPr/>
        </p:nvSpPr>
        <p:spPr>
          <a:xfrm>
            <a:off x="2428269" y="1482617"/>
            <a:ext cx="623168" cy="3392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Kafka</a:t>
            </a:r>
            <a:endParaRPr lang="en-US" sz="800" dirty="0"/>
          </a:p>
        </p:txBody>
      </p:sp>
      <p:cxnSp>
        <p:nvCxnSpPr>
          <p:cNvPr id="59" name="Straight Arrow Connector 58"/>
          <p:cNvCxnSpPr>
            <a:stCxn id="10" idx="0"/>
          </p:cNvCxnSpPr>
          <p:nvPr/>
        </p:nvCxnSpPr>
        <p:spPr>
          <a:xfrm flipV="1">
            <a:off x="1645035" y="2138307"/>
            <a:ext cx="0" cy="44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3"/>
            <a:endCxn id="58" idx="1"/>
          </p:cNvCxnSpPr>
          <p:nvPr/>
        </p:nvCxnSpPr>
        <p:spPr>
          <a:xfrm flipV="1">
            <a:off x="2064774" y="1652225"/>
            <a:ext cx="3634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7" idx="0"/>
          </p:cNvCxnSpPr>
          <p:nvPr/>
        </p:nvCxnSpPr>
        <p:spPr>
          <a:xfrm flipH="1">
            <a:off x="2799234" y="1835260"/>
            <a:ext cx="10105" cy="67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8356641" y="1906476"/>
            <a:ext cx="766916" cy="471948"/>
          </a:xfrm>
          <a:prstGeom prst="rect">
            <a:avLst/>
          </a:prstGeom>
          <a:solidFill>
            <a:srgbClr val="1F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Issuer</a:t>
            </a:r>
          </a:p>
        </p:txBody>
      </p:sp>
      <p:sp>
        <p:nvSpPr>
          <p:cNvPr id="77" name="Rectangle 76"/>
          <p:cNvSpPr/>
          <p:nvPr/>
        </p:nvSpPr>
        <p:spPr>
          <a:xfrm>
            <a:off x="7743057" y="2559041"/>
            <a:ext cx="623168" cy="339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Gateway</a:t>
            </a:r>
          </a:p>
        </p:txBody>
      </p:sp>
      <p:cxnSp>
        <p:nvCxnSpPr>
          <p:cNvPr id="78" name="Straight Arrow Connector 77"/>
          <p:cNvCxnSpPr>
            <a:stCxn id="6" idx="3"/>
          </p:cNvCxnSpPr>
          <p:nvPr/>
        </p:nvCxnSpPr>
        <p:spPr>
          <a:xfrm>
            <a:off x="7213537" y="2724080"/>
            <a:ext cx="515695" cy="2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130504" y="1256504"/>
            <a:ext cx="0" cy="366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77" idx="3"/>
          </p:cNvCxnSpPr>
          <p:nvPr/>
        </p:nvCxnSpPr>
        <p:spPr>
          <a:xfrm flipH="1" flipV="1">
            <a:off x="8366225" y="2728649"/>
            <a:ext cx="384311" cy="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5" idx="2"/>
          </p:cNvCxnSpPr>
          <p:nvPr/>
        </p:nvCxnSpPr>
        <p:spPr>
          <a:xfrm flipH="1" flipV="1">
            <a:off x="8740099" y="2378424"/>
            <a:ext cx="10437" cy="368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361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21</a:t>
            </a:fld>
            <a:endParaRPr lang="en-US" dirty="0"/>
          </a:p>
        </p:txBody>
      </p:sp>
      <p:pic>
        <p:nvPicPr>
          <p:cNvPr id="143" name="Picture 1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59227"/>
            <a:ext cx="7328753" cy="4284800"/>
          </a:xfrm>
          <a:prstGeom prst="rect">
            <a:avLst/>
          </a:prstGeom>
        </p:spPr>
      </p:pic>
    </p:spTree>
    <p:extLst>
      <p:ext uri="{BB962C8B-B14F-4D97-AF65-F5344CB8AC3E}">
        <p14:creationId xmlns:p14="http://schemas.microsoft.com/office/powerpoint/2010/main" val="426174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4" y="135493"/>
            <a:ext cx="7721462" cy="4359078"/>
          </a:xfrm>
          <a:prstGeom prst="rect">
            <a:avLst/>
          </a:prstGeom>
        </p:spPr>
      </p:pic>
    </p:spTree>
    <p:extLst>
      <p:ext uri="{BB962C8B-B14F-4D97-AF65-F5344CB8AC3E}">
        <p14:creationId xmlns:p14="http://schemas.microsoft.com/office/powerpoint/2010/main" val="326308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Different Fee /pricing rates in Amex</a:t>
            </a:r>
            <a:endParaRPr lang="en-US" sz="1800" dirty="0"/>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09390441"/>
              </p:ext>
            </p:extLst>
          </p:nvPr>
        </p:nvGraphicFramePr>
        <p:xfrm>
          <a:off x="384048" y="878462"/>
          <a:ext cx="7513674" cy="3449320"/>
        </p:xfrm>
        <a:graphic>
          <a:graphicData uri="http://schemas.openxmlformats.org/drawingml/2006/table">
            <a:tbl>
              <a:tblPr firstRow="1" bandRow="1">
                <a:tableStyleId>{5C22544A-7EE6-4342-B048-85BDC9FD1C3A}</a:tableStyleId>
              </a:tblPr>
              <a:tblGrid>
                <a:gridCol w="1123506">
                  <a:extLst>
                    <a:ext uri="{9D8B030D-6E8A-4147-A177-3AD203B41FA5}">
                      <a16:colId xmlns:a16="http://schemas.microsoft.com/office/drawing/2014/main" val="2524118031"/>
                    </a:ext>
                  </a:extLst>
                </a:gridCol>
                <a:gridCol w="6390168">
                  <a:extLst>
                    <a:ext uri="{9D8B030D-6E8A-4147-A177-3AD203B41FA5}">
                      <a16:colId xmlns:a16="http://schemas.microsoft.com/office/drawing/2014/main" val="1356847219"/>
                    </a:ext>
                  </a:extLst>
                </a:gridCol>
              </a:tblGrid>
              <a:tr h="370840">
                <a:tc>
                  <a:txBody>
                    <a:bodyPr/>
                    <a:lstStyle/>
                    <a:p>
                      <a:r>
                        <a:rPr lang="en-US" sz="1000" dirty="0" smtClean="0"/>
                        <a:t>Fee/Rate type</a:t>
                      </a:r>
                      <a:endParaRPr lang="en-US" sz="1000" dirty="0"/>
                    </a:p>
                  </a:txBody>
                  <a:tcPr/>
                </a:tc>
                <a:tc>
                  <a:txBody>
                    <a:bodyPr/>
                    <a:lstStyle/>
                    <a:p>
                      <a:r>
                        <a:rPr lang="en-US" sz="1000" dirty="0" smtClean="0"/>
                        <a:t>Description</a:t>
                      </a:r>
                      <a:endParaRPr lang="en-US" sz="1000" dirty="0"/>
                    </a:p>
                  </a:txBody>
                  <a:tcPr/>
                </a:tc>
                <a:extLst>
                  <a:ext uri="{0D108BD9-81ED-4DB2-BD59-A6C34878D82A}">
                    <a16:rowId xmlns:a16="http://schemas.microsoft.com/office/drawing/2014/main" val="1799515964"/>
                  </a:ext>
                </a:extLst>
              </a:tr>
              <a:tr h="274320">
                <a:tc>
                  <a:txBody>
                    <a:bodyPr/>
                    <a:lstStyle/>
                    <a:p>
                      <a:r>
                        <a:rPr lang="en-US" sz="1000" dirty="0" smtClean="0"/>
                        <a:t>Merchant Discount Fee</a:t>
                      </a:r>
                      <a:endParaRPr lang="en-US" sz="1000" dirty="0"/>
                    </a:p>
                  </a:txBody>
                  <a:tcPr/>
                </a:tc>
                <a:tc>
                  <a:txBody>
                    <a:bodyPr/>
                    <a:lstStyle/>
                    <a:p>
                      <a:r>
                        <a:rPr lang="en-US" sz="1000" dirty="0" smtClean="0"/>
                        <a:t>Amount American Express charged a merchant for accepting Amex card</a:t>
                      </a:r>
                    </a:p>
                  </a:txBody>
                  <a:tcPr/>
                </a:tc>
                <a:extLst>
                  <a:ext uri="{0D108BD9-81ED-4DB2-BD59-A6C34878D82A}">
                    <a16:rowId xmlns:a16="http://schemas.microsoft.com/office/drawing/2014/main" val="1338534741"/>
                  </a:ext>
                </a:extLst>
              </a:tr>
              <a:tr h="274320">
                <a:tc>
                  <a:txBody>
                    <a:bodyPr/>
                    <a:lstStyle/>
                    <a:p>
                      <a:r>
                        <a:rPr lang="en-US" sz="1000" dirty="0" smtClean="0"/>
                        <a:t>Standard</a:t>
                      </a:r>
                      <a:r>
                        <a:rPr lang="en-US" sz="1000" baseline="0" dirty="0" smtClean="0"/>
                        <a:t> rate</a:t>
                      </a:r>
                      <a:endParaRPr lang="en-US" sz="1000" dirty="0"/>
                    </a:p>
                  </a:txBody>
                  <a:tcPr>
                    <a:solidFill>
                      <a:srgbClr val="00B0F0"/>
                    </a:solidFill>
                  </a:tcPr>
                </a:tc>
                <a:tc>
                  <a:txBody>
                    <a:bodyPr/>
                    <a:lstStyle/>
                    <a:p>
                      <a:r>
                        <a:rPr lang="en-US" sz="1000" dirty="0" err="1" smtClean="0"/>
                        <a:t>NeMO</a:t>
                      </a:r>
                      <a:r>
                        <a:rPr lang="en-US" sz="1000" dirty="0" smtClean="0"/>
                        <a:t> can determine basic issuer and Network rates based on local or foreign status. Local is calculated by MCC</a:t>
                      </a:r>
                      <a:r>
                        <a:rPr lang="en-US" sz="1000" baseline="0" dirty="0" smtClean="0"/>
                        <a:t> and </a:t>
                      </a:r>
                      <a:r>
                        <a:rPr lang="en-US" sz="1000" dirty="0" smtClean="0"/>
                        <a:t>industry segment. Transactions are considered local when se country code and issuer  domicile country code are the same. MCC and</a:t>
                      </a:r>
                      <a:r>
                        <a:rPr lang="en-US" sz="1000" baseline="0" dirty="0" smtClean="0"/>
                        <a:t> Industry pricing are calculated based on contract in CSU.</a:t>
                      </a:r>
                      <a:endParaRPr lang="en-US" sz="1000" dirty="0" smtClean="0"/>
                    </a:p>
                  </a:txBody>
                  <a:tcPr>
                    <a:solidFill>
                      <a:srgbClr val="00B0F0"/>
                    </a:solidFill>
                  </a:tcPr>
                </a:tc>
                <a:extLst>
                  <a:ext uri="{0D108BD9-81ED-4DB2-BD59-A6C34878D82A}">
                    <a16:rowId xmlns:a16="http://schemas.microsoft.com/office/drawing/2014/main" val="149763582"/>
                  </a:ext>
                </a:extLst>
              </a:tr>
              <a:tr h="198120">
                <a:tc>
                  <a:txBody>
                    <a:bodyPr/>
                    <a:lstStyle/>
                    <a:p>
                      <a:r>
                        <a:rPr lang="en-US" sz="1000" dirty="0" smtClean="0"/>
                        <a:t>Regional</a:t>
                      </a:r>
                      <a:r>
                        <a:rPr lang="en-US" sz="1000" baseline="0" dirty="0" smtClean="0"/>
                        <a:t> rate</a:t>
                      </a:r>
                      <a:endParaRPr lang="en-US" sz="1000" dirty="0"/>
                    </a:p>
                  </a:txBody>
                  <a:tcPr>
                    <a:solidFill>
                      <a:srgbClr val="00B0F0"/>
                    </a:solidFill>
                  </a:tcPr>
                </a:tc>
                <a:tc>
                  <a:txBody>
                    <a:bodyPr/>
                    <a:lstStyle/>
                    <a:p>
                      <a:r>
                        <a:rPr lang="en-US" sz="1000" dirty="0" smtClean="0"/>
                        <a:t>Transactions are considered regional,</a:t>
                      </a:r>
                      <a:r>
                        <a:rPr lang="en-US" sz="1000" baseline="0" dirty="0" smtClean="0"/>
                        <a:t> </a:t>
                      </a:r>
                      <a:r>
                        <a:rPr lang="en-US" sz="1000" dirty="0" smtClean="0"/>
                        <a:t>when a region has been established over a few countries to designate the countries in a specific region (</a:t>
                      </a:r>
                      <a:r>
                        <a:rPr lang="en-US" sz="1000" dirty="0" err="1" smtClean="0"/>
                        <a:t>eg</a:t>
                      </a:r>
                      <a:r>
                        <a:rPr lang="en-US" sz="1000" dirty="0" smtClean="0"/>
                        <a:t>. Netherlands), and regional  rates would be applied.</a:t>
                      </a:r>
                    </a:p>
                  </a:txBody>
                  <a:tcPr>
                    <a:solidFill>
                      <a:srgbClr val="00B0F0"/>
                    </a:solidFill>
                  </a:tcPr>
                </a:tc>
                <a:extLst>
                  <a:ext uri="{0D108BD9-81ED-4DB2-BD59-A6C34878D82A}">
                    <a16:rowId xmlns:a16="http://schemas.microsoft.com/office/drawing/2014/main" val="91231605"/>
                  </a:ext>
                </a:extLst>
              </a:tr>
              <a:tr h="370840">
                <a:tc>
                  <a:txBody>
                    <a:bodyPr/>
                    <a:lstStyle/>
                    <a:p>
                      <a:r>
                        <a:rPr lang="en-US" sz="1000" dirty="0" err="1" smtClean="0"/>
                        <a:t>Fx</a:t>
                      </a:r>
                      <a:r>
                        <a:rPr lang="en-US" sz="1000" dirty="0" smtClean="0"/>
                        <a:t> Markup</a:t>
                      </a:r>
                      <a:endParaRPr lang="en-US" sz="1000" dirty="0"/>
                    </a:p>
                  </a:txBody>
                  <a:tcPr/>
                </a:tc>
                <a:tc>
                  <a:txBody>
                    <a:bodyPr/>
                    <a:lstStyle/>
                    <a:p>
                      <a:r>
                        <a:rPr lang="en-US" sz="1000" dirty="0" smtClean="0"/>
                        <a:t>FX Markup is applied when presentment currency and settlement currency are not the same;</a:t>
                      </a:r>
                      <a:r>
                        <a:rPr lang="en-US" sz="1000" baseline="0" dirty="0" smtClean="0"/>
                        <a:t> </a:t>
                      </a:r>
                      <a:r>
                        <a:rPr lang="en-US" sz="1000" baseline="0" dirty="0" err="1" smtClean="0"/>
                        <a:t>Fx</a:t>
                      </a:r>
                      <a:r>
                        <a:rPr lang="en-US" sz="1000" baseline="0" dirty="0" smtClean="0"/>
                        <a:t> markup is assessed for settlement and billing</a:t>
                      </a:r>
                      <a:endParaRPr lang="en-US" sz="1000" dirty="0" smtClean="0"/>
                    </a:p>
                  </a:txBody>
                  <a:tcPr/>
                </a:tc>
                <a:extLst>
                  <a:ext uri="{0D108BD9-81ED-4DB2-BD59-A6C34878D82A}">
                    <a16:rowId xmlns:a16="http://schemas.microsoft.com/office/drawing/2014/main" val="2857962357"/>
                  </a:ext>
                </a:extLst>
              </a:tr>
              <a:tr h="370840">
                <a:tc>
                  <a:txBody>
                    <a:bodyPr/>
                    <a:lstStyle/>
                    <a:p>
                      <a:r>
                        <a:rPr lang="en-US" sz="1000" dirty="0" smtClean="0"/>
                        <a:t>Cross-border</a:t>
                      </a:r>
                      <a:r>
                        <a:rPr lang="en-US" sz="1000" baseline="0" dirty="0" smtClean="0"/>
                        <a:t> Fee</a:t>
                      </a:r>
                      <a:endParaRPr lang="en-US" sz="1000" dirty="0"/>
                    </a:p>
                  </a:txBody>
                  <a:tcPr/>
                </a:tc>
                <a:tc>
                  <a:txBody>
                    <a:bodyPr/>
                    <a:lstStyle/>
                    <a:p>
                      <a:r>
                        <a:rPr lang="en-US" sz="1000" dirty="0" smtClean="0"/>
                        <a:t>Cross-border</a:t>
                      </a:r>
                      <a:r>
                        <a:rPr lang="en-US" sz="1000" baseline="0" dirty="0" smtClean="0"/>
                        <a:t> Fee is applied </a:t>
                      </a:r>
                      <a:r>
                        <a:rPr lang="en-US" sz="1000" dirty="0" smtClean="0"/>
                        <a:t>where presentment and settlement currencies are same,  but merchant and card issuer countries are not the same. Cross-border</a:t>
                      </a:r>
                      <a:r>
                        <a:rPr lang="en-US" sz="1000" baseline="0" dirty="0" smtClean="0"/>
                        <a:t> Fee would be suppressed, if CSU indicates so</a:t>
                      </a:r>
                      <a:endParaRPr lang="en-US" sz="1000" dirty="0"/>
                    </a:p>
                  </a:txBody>
                  <a:tcPr/>
                </a:tc>
                <a:extLst>
                  <a:ext uri="{0D108BD9-81ED-4DB2-BD59-A6C34878D82A}">
                    <a16:rowId xmlns:a16="http://schemas.microsoft.com/office/drawing/2014/main" val="2689910858"/>
                  </a:ext>
                </a:extLst>
              </a:tr>
              <a:tr h="198120">
                <a:tc>
                  <a:txBody>
                    <a:bodyPr/>
                    <a:lstStyle/>
                    <a:p>
                      <a:r>
                        <a:rPr lang="en-US" sz="1000" dirty="0" smtClean="0"/>
                        <a:t>Non-swiped </a:t>
                      </a:r>
                      <a:r>
                        <a:rPr lang="en-US" sz="1000" dirty="0" err="1" smtClean="0"/>
                        <a:t>txn</a:t>
                      </a:r>
                      <a:r>
                        <a:rPr lang="en-US" sz="1000" dirty="0" smtClean="0"/>
                        <a:t> fee</a:t>
                      </a:r>
                      <a:endParaRPr lang="en-US" sz="1000" dirty="0"/>
                    </a:p>
                  </a:txBody>
                  <a:tcPr/>
                </a:tc>
                <a:tc>
                  <a:txBody>
                    <a:bodyPr/>
                    <a:lstStyle/>
                    <a:p>
                      <a:r>
                        <a:rPr lang="en-US" sz="1000" kern="1200" dirty="0" smtClean="0">
                          <a:solidFill>
                            <a:schemeClr val="dk1"/>
                          </a:solidFill>
                          <a:latin typeface="+mn-lt"/>
                          <a:ea typeface="+mn-ea"/>
                          <a:cs typeface="+mn-cs"/>
                        </a:rPr>
                        <a:t>A fee applied to any Charge for which we did not receive both (</a:t>
                      </a:r>
                      <a:r>
                        <a:rPr lang="en-US" sz="1000" kern="1200" dirty="0" err="1" smtClean="0">
                          <a:solidFill>
                            <a:schemeClr val="dk1"/>
                          </a:solidFill>
                          <a:latin typeface="+mn-lt"/>
                          <a:ea typeface="+mn-ea"/>
                          <a:cs typeface="+mn-cs"/>
                        </a:rPr>
                        <a:t>i</a:t>
                      </a:r>
                      <a:r>
                        <a:rPr lang="en-US" sz="1000" kern="1200" dirty="0" smtClean="0">
                          <a:solidFill>
                            <a:schemeClr val="dk1"/>
                          </a:solidFill>
                          <a:latin typeface="+mn-lt"/>
                          <a:ea typeface="+mn-ea"/>
                          <a:cs typeface="+mn-cs"/>
                        </a:rPr>
                        <a:t>) the full Magnetic Stripe or Chip Card Data from the Card/Devices, and (ii) the Magnetic Stripe or Chip Card Data indicator. </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312363728"/>
                  </a:ext>
                </a:extLst>
              </a:tr>
              <a:tr h="198120">
                <a:tc>
                  <a:txBody>
                    <a:bodyPr/>
                    <a:lstStyle/>
                    <a:p>
                      <a:r>
                        <a:rPr lang="en-US" sz="1000" dirty="0" smtClean="0"/>
                        <a:t>Cash disbursement Fee</a:t>
                      </a:r>
                      <a:endParaRPr lang="en-US" sz="1000" dirty="0"/>
                    </a:p>
                  </a:txBody>
                  <a:tcPr/>
                </a:tc>
                <a:tc>
                  <a:txBody>
                    <a:bodyPr/>
                    <a:lstStyle/>
                    <a:p>
                      <a:r>
                        <a:rPr lang="en-US" sz="1000" kern="1200" dirty="0" smtClean="0">
                          <a:solidFill>
                            <a:schemeClr val="dk1"/>
                          </a:solidFill>
                          <a:latin typeface="+mn-lt"/>
                          <a:ea typeface="+mn-ea"/>
                          <a:cs typeface="+mn-cs"/>
                        </a:rPr>
                        <a:t> Nemo will determine cash disbursement rates for MCC 6010, processing code 014008, and calculate the cash disbursement fees based on PSU input for industry code 6010. This rate is assessed and paid to the acquirer and paid from the issuer , opposite to other network and issuer fees</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3971500603"/>
                  </a:ext>
                </a:extLst>
              </a:tr>
            </a:tbl>
          </a:graphicData>
        </a:graphic>
      </p:graphicFrame>
    </p:spTree>
    <p:extLst>
      <p:ext uri="{BB962C8B-B14F-4D97-AF65-F5344CB8AC3E}">
        <p14:creationId xmlns:p14="http://schemas.microsoft.com/office/powerpoint/2010/main" val="3552167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5A342A24-EB21-4248-A247-BD2B204A1D1B}"/>
              </a:ext>
            </a:extLst>
          </p:cNvPr>
          <p:cNvSpPr txBox="1"/>
          <p:nvPr/>
        </p:nvSpPr>
        <p:spPr>
          <a:xfrm>
            <a:off x="4604918" y="203200"/>
            <a:ext cx="3919310" cy="300082"/>
          </a:xfrm>
          <a:prstGeom prst="rect">
            <a:avLst/>
          </a:prstGeom>
          <a:noFill/>
        </p:spPr>
        <p:txBody>
          <a:bodyPr wrap="square" rtlCol="0">
            <a:spAutoFit/>
          </a:bodyPr>
          <a:lstStyle/>
          <a:p>
            <a:pPr algn="ctr"/>
            <a:r>
              <a:rPr lang="en-US" sz="1350" b="1" dirty="0"/>
              <a:t>Transaction Processing</a:t>
            </a:r>
          </a:p>
        </p:txBody>
      </p:sp>
      <p:grpSp>
        <p:nvGrpSpPr>
          <p:cNvPr id="4" name="Group 3">
            <a:extLst>
              <a:ext uri="{FF2B5EF4-FFF2-40B4-BE49-F238E27FC236}">
                <a16:creationId xmlns:a16="http://schemas.microsoft.com/office/drawing/2014/main" id="{D8C75048-CA2C-6F4E-8146-98B707D55225}"/>
              </a:ext>
            </a:extLst>
          </p:cNvPr>
          <p:cNvGrpSpPr/>
          <p:nvPr/>
        </p:nvGrpSpPr>
        <p:grpSpPr>
          <a:xfrm>
            <a:off x="1" y="344075"/>
            <a:ext cx="8943092" cy="4298609"/>
            <a:chOff x="-21770" y="753074"/>
            <a:chExt cx="11924123" cy="5731480"/>
          </a:xfrm>
        </p:grpSpPr>
        <p:pic>
          <p:nvPicPr>
            <p:cNvPr id="5" name="Graphic 4" descr="Users">
              <a:extLst>
                <a:ext uri="{FF2B5EF4-FFF2-40B4-BE49-F238E27FC236}">
                  <a16:creationId xmlns:a16="http://schemas.microsoft.com/office/drawing/2014/main" id="{0F347B70-E385-904A-AE56-D2840FE58BF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2645" y="3002453"/>
              <a:ext cx="744137" cy="744138"/>
            </a:xfrm>
            <a:prstGeom prst="rect">
              <a:avLst/>
            </a:prstGeom>
          </p:spPr>
        </p:pic>
        <p:sp>
          <p:nvSpPr>
            <p:cNvPr id="6" name="Rounded Rectangle 5">
              <a:extLst>
                <a:ext uri="{FF2B5EF4-FFF2-40B4-BE49-F238E27FC236}">
                  <a16:creationId xmlns:a16="http://schemas.microsoft.com/office/drawing/2014/main" id="{4589CE78-5631-4E47-AF07-8F69246B7D79}"/>
                </a:ext>
              </a:extLst>
            </p:cNvPr>
            <p:cNvSpPr/>
            <p:nvPr/>
          </p:nvSpPr>
          <p:spPr>
            <a:xfrm>
              <a:off x="1219447" y="917837"/>
              <a:ext cx="2596705" cy="54194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200" b="1" dirty="0"/>
                <a:t>Network Interactive Portal</a:t>
              </a:r>
            </a:p>
          </p:txBody>
        </p:sp>
        <p:sp>
          <p:nvSpPr>
            <p:cNvPr id="19" name="TextBox 18">
              <a:extLst>
                <a:ext uri="{FF2B5EF4-FFF2-40B4-BE49-F238E27FC236}">
                  <a16:creationId xmlns:a16="http://schemas.microsoft.com/office/drawing/2014/main" id="{799BC79B-0F69-B746-9D6E-769933BA365D}"/>
                </a:ext>
              </a:extLst>
            </p:cNvPr>
            <p:cNvSpPr txBox="1"/>
            <p:nvPr/>
          </p:nvSpPr>
          <p:spPr>
            <a:xfrm>
              <a:off x="1396459" y="1634171"/>
              <a:ext cx="2185213" cy="2031325"/>
            </a:xfrm>
            <a:prstGeom prst="rect">
              <a:avLst/>
            </a:prstGeom>
            <a:noFill/>
            <a:ln w="41275" cap="rnd">
              <a:solidFill>
                <a:schemeClr val="bg1">
                  <a:lumMod val="95000"/>
                </a:schemeClr>
              </a:solidFill>
              <a:miter lim="800000"/>
            </a:ln>
          </p:spPr>
          <p:txBody>
            <a:bodyPr vert="vert270" wrap="square" rtlCol="0">
              <a:spAutoFit/>
            </a:bodyPr>
            <a:lstStyle/>
            <a:p>
              <a:r>
                <a:rPr lang="en-US" sz="675" dirty="0">
                  <a:solidFill>
                    <a:schemeClr val="bg1"/>
                  </a:solidFill>
                </a:rPr>
                <a:t>PARTNER MODEL ASSOCIATION &amp; RATES</a:t>
              </a:r>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a:p>
              <a:endParaRPr lang="en-US" sz="675" dirty="0"/>
            </a:p>
          </p:txBody>
        </p:sp>
        <p:sp>
          <p:nvSpPr>
            <p:cNvPr id="23" name="TextBox 22">
              <a:extLst>
                <a:ext uri="{FF2B5EF4-FFF2-40B4-BE49-F238E27FC236}">
                  <a16:creationId xmlns:a16="http://schemas.microsoft.com/office/drawing/2014/main" id="{109269DE-6689-3741-9C94-B60D367F941D}"/>
                </a:ext>
              </a:extLst>
            </p:cNvPr>
            <p:cNvSpPr txBox="1"/>
            <p:nvPr/>
          </p:nvSpPr>
          <p:spPr>
            <a:xfrm>
              <a:off x="1382421" y="3859992"/>
              <a:ext cx="2277547" cy="2290283"/>
            </a:xfrm>
            <a:prstGeom prst="rect">
              <a:avLst/>
            </a:prstGeom>
            <a:solidFill>
              <a:schemeClr val="bg2">
                <a:lumMod val="90000"/>
                <a:alpha val="85000"/>
              </a:schemeClr>
            </a:solidFill>
            <a:ln w="41275">
              <a:solidFill>
                <a:schemeClr val="bg1"/>
              </a:solidFill>
            </a:ln>
          </p:spPr>
          <p:txBody>
            <a:bodyPr vert="vert270" wrap="square" rtlCol="0">
              <a:spAutoFit/>
            </a:bodyPr>
            <a:lstStyle/>
            <a:p>
              <a:r>
                <a:rPr lang="en-US" sz="750" dirty="0"/>
                <a:t>RULES DEFINITION AND GOVERNANCE UI</a:t>
              </a:r>
            </a:p>
            <a:p>
              <a:endParaRPr lang="en-US" sz="900" dirty="0"/>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a:p>
              <a:endParaRPr lang="en-US" sz="750" dirty="0">
                <a:solidFill>
                  <a:schemeClr val="bg1"/>
                </a:solidFill>
              </a:endParaRPr>
            </a:p>
          </p:txBody>
        </p:sp>
        <p:sp>
          <p:nvSpPr>
            <p:cNvPr id="27" name="Can 26">
              <a:extLst>
                <a:ext uri="{FF2B5EF4-FFF2-40B4-BE49-F238E27FC236}">
                  <a16:creationId xmlns:a16="http://schemas.microsoft.com/office/drawing/2014/main" id="{4674847B-2843-FC4A-B1A1-BF3D4F1A8287}"/>
                </a:ext>
              </a:extLst>
            </p:cNvPr>
            <p:cNvSpPr/>
            <p:nvPr/>
          </p:nvSpPr>
          <p:spPr>
            <a:xfrm>
              <a:off x="4715600" y="1922666"/>
              <a:ext cx="1023551" cy="14313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DATA AND RATES REPOSITORY</a:t>
              </a:r>
            </a:p>
          </p:txBody>
        </p:sp>
        <p:sp>
          <p:nvSpPr>
            <p:cNvPr id="28" name="Can 27">
              <a:extLst>
                <a:ext uri="{FF2B5EF4-FFF2-40B4-BE49-F238E27FC236}">
                  <a16:creationId xmlns:a16="http://schemas.microsoft.com/office/drawing/2014/main" id="{1361924E-D261-9946-A904-431E7FD08175}"/>
                </a:ext>
              </a:extLst>
            </p:cNvPr>
            <p:cNvSpPr/>
            <p:nvPr/>
          </p:nvSpPr>
          <p:spPr>
            <a:xfrm>
              <a:off x="4718364" y="4216671"/>
              <a:ext cx="1023550" cy="1431321"/>
            </a:xfrm>
            <a:prstGeom prst="ca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00" dirty="0">
                  <a:solidFill>
                    <a:schemeClr val="tx1"/>
                  </a:solidFill>
                </a:rPr>
                <a:t>CLEARING AND SETTLEMENT RULES REPOSITORY</a:t>
              </a:r>
            </a:p>
          </p:txBody>
        </p:sp>
        <p:cxnSp>
          <p:nvCxnSpPr>
            <p:cNvPr id="30" name="Straight Connector 29">
              <a:extLst>
                <a:ext uri="{FF2B5EF4-FFF2-40B4-BE49-F238E27FC236}">
                  <a16:creationId xmlns:a16="http://schemas.microsoft.com/office/drawing/2014/main" id="{4C21EEBD-2960-3B47-A44E-F642374C9879}"/>
                </a:ext>
              </a:extLst>
            </p:cNvPr>
            <p:cNvCxnSpPr>
              <a:cxnSpLocks/>
            </p:cNvCxnSpPr>
            <p:nvPr/>
          </p:nvCxnSpPr>
          <p:spPr>
            <a:xfrm>
              <a:off x="6178378" y="753074"/>
              <a:ext cx="0" cy="5584227"/>
            </a:xfrm>
            <a:prstGeom prst="line">
              <a:avLst/>
            </a:prstGeom>
            <a:ln w="5080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750C1F9A-511F-DF4C-BB83-66092466C6D7}"/>
                </a:ext>
              </a:extLst>
            </p:cNvPr>
            <p:cNvSpPr/>
            <p:nvPr/>
          </p:nvSpPr>
          <p:spPr>
            <a:xfrm>
              <a:off x="3901159" y="4796241"/>
              <a:ext cx="568411" cy="40975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RULES SERVICE</a:t>
              </a:r>
            </a:p>
          </p:txBody>
        </p:sp>
        <p:sp>
          <p:nvSpPr>
            <p:cNvPr id="34" name="Rounded Rectangle 33">
              <a:extLst>
                <a:ext uri="{FF2B5EF4-FFF2-40B4-BE49-F238E27FC236}">
                  <a16:creationId xmlns:a16="http://schemas.microsoft.com/office/drawing/2014/main" id="{7A88498E-9931-1C47-8886-19C539A40F89}"/>
                </a:ext>
              </a:extLst>
            </p:cNvPr>
            <p:cNvSpPr/>
            <p:nvPr/>
          </p:nvSpPr>
          <p:spPr>
            <a:xfrm>
              <a:off x="6694624" y="917837"/>
              <a:ext cx="3806171" cy="5419464"/>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80" tIns="34290" rIns="68580" bIns="34290" numCol="1" spcCol="0" rtlCol="0" fromWordArt="0" anchor="t" anchorCtr="0" forceAA="0" compatLnSpc="1">
              <a:prstTxWarp prst="textNoShape">
                <a:avLst/>
              </a:prstTxWarp>
              <a:noAutofit/>
            </a:bodyPr>
            <a:lstStyle/>
            <a:p>
              <a:pPr algn="ctr"/>
              <a:r>
                <a:rPr lang="en-US" sz="1500" b="1" dirty="0">
                  <a:solidFill>
                    <a:schemeClr val="tx1"/>
                  </a:solidFill>
                </a:rPr>
                <a:t>CLEARING TRANSACTION WORKFLOW</a:t>
              </a:r>
            </a:p>
          </p:txBody>
        </p:sp>
        <p:sp>
          <p:nvSpPr>
            <p:cNvPr id="35" name="Rounded Rectangle 34">
              <a:extLst>
                <a:ext uri="{FF2B5EF4-FFF2-40B4-BE49-F238E27FC236}">
                  <a16:creationId xmlns:a16="http://schemas.microsoft.com/office/drawing/2014/main" id="{02F1A22A-8113-0241-A108-1D8810A82D0F}"/>
                </a:ext>
              </a:extLst>
            </p:cNvPr>
            <p:cNvSpPr/>
            <p:nvPr/>
          </p:nvSpPr>
          <p:spPr>
            <a:xfrm>
              <a:off x="7377428" y="947810"/>
              <a:ext cx="1819656" cy="583680"/>
            </a:xfrm>
            <a:prstGeom prst="roundRect">
              <a:avLst/>
            </a:prstGeom>
            <a:solidFill>
              <a:schemeClr val="bg2">
                <a:lumMod val="90000"/>
              </a:schemeClr>
            </a:solid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Validation and Enrichment</a:t>
              </a:r>
            </a:p>
          </p:txBody>
        </p:sp>
        <p:sp>
          <p:nvSpPr>
            <p:cNvPr id="39" name="Rounded Rectangle 38">
              <a:extLst>
                <a:ext uri="{FF2B5EF4-FFF2-40B4-BE49-F238E27FC236}">
                  <a16:creationId xmlns:a16="http://schemas.microsoft.com/office/drawing/2014/main" id="{6B867D3D-5C28-7E41-A23F-F548BC91EFB7}"/>
                </a:ext>
              </a:extLst>
            </p:cNvPr>
            <p:cNvSpPr/>
            <p:nvPr/>
          </p:nvSpPr>
          <p:spPr>
            <a:xfrm>
              <a:off x="11283608" y="909589"/>
              <a:ext cx="618745" cy="5574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50" dirty="0"/>
                <a:t>CSU DATA SERVICES</a:t>
              </a:r>
            </a:p>
          </p:txBody>
        </p:sp>
        <p:sp>
          <p:nvSpPr>
            <p:cNvPr id="46" name="Rounded Rectangle 45">
              <a:extLst>
                <a:ext uri="{FF2B5EF4-FFF2-40B4-BE49-F238E27FC236}">
                  <a16:creationId xmlns:a16="http://schemas.microsoft.com/office/drawing/2014/main" id="{DCBB8757-90C8-4C4B-9BD6-0038738D057B}"/>
                </a:ext>
              </a:extLst>
            </p:cNvPr>
            <p:cNvSpPr/>
            <p:nvPr/>
          </p:nvSpPr>
          <p:spPr>
            <a:xfrm>
              <a:off x="7377428" y="2347168"/>
              <a:ext cx="1819656" cy="583680"/>
            </a:xfrm>
            <a:prstGeom prst="roundRect">
              <a:avLst/>
            </a:prstGeom>
            <a:solidFill>
              <a:schemeClr val="bg2">
                <a:lumMod val="90000"/>
              </a:schemeClr>
            </a:solid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Pricing</a:t>
              </a:r>
            </a:p>
          </p:txBody>
        </p:sp>
        <p:sp>
          <p:nvSpPr>
            <p:cNvPr id="47" name="Rounded Rectangle 46">
              <a:extLst>
                <a:ext uri="{FF2B5EF4-FFF2-40B4-BE49-F238E27FC236}">
                  <a16:creationId xmlns:a16="http://schemas.microsoft.com/office/drawing/2014/main" id="{1B887732-7DAC-764E-A6C4-CBDDAB08CD5A}"/>
                </a:ext>
              </a:extLst>
            </p:cNvPr>
            <p:cNvSpPr/>
            <p:nvPr/>
          </p:nvSpPr>
          <p:spPr>
            <a:xfrm>
              <a:off x="7377428" y="3773479"/>
              <a:ext cx="1820114" cy="583680"/>
            </a:xfrm>
            <a:prstGeom prst="roundRect">
              <a:avLst/>
            </a:prstGeom>
            <a:solidFill>
              <a:schemeClr val="bg2">
                <a:lumMod val="90000"/>
              </a:schemeClr>
            </a:solid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Settlement</a:t>
              </a:r>
            </a:p>
          </p:txBody>
        </p:sp>
        <p:sp>
          <p:nvSpPr>
            <p:cNvPr id="48" name="Rounded Rectangle 47">
              <a:extLst>
                <a:ext uri="{FF2B5EF4-FFF2-40B4-BE49-F238E27FC236}">
                  <a16:creationId xmlns:a16="http://schemas.microsoft.com/office/drawing/2014/main" id="{428A4354-A27C-4143-946D-32C1BF66D8F9}"/>
                </a:ext>
              </a:extLst>
            </p:cNvPr>
            <p:cNvSpPr/>
            <p:nvPr/>
          </p:nvSpPr>
          <p:spPr>
            <a:xfrm>
              <a:off x="7377428" y="5199790"/>
              <a:ext cx="1820114" cy="583680"/>
            </a:xfrm>
            <a:prstGeom prst="roundRect">
              <a:avLst/>
            </a:prstGeom>
            <a:solidFill>
              <a:schemeClr val="bg2">
                <a:lumMod val="90000"/>
              </a:schemeClr>
            </a:solid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Accounting</a:t>
              </a:r>
            </a:p>
          </p:txBody>
        </p:sp>
        <p:sp>
          <p:nvSpPr>
            <p:cNvPr id="49" name="Rounded Rectangle 48">
              <a:extLst>
                <a:ext uri="{FF2B5EF4-FFF2-40B4-BE49-F238E27FC236}">
                  <a16:creationId xmlns:a16="http://schemas.microsoft.com/office/drawing/2014/main" id="{806B962F-B00E-4345-AA9A-293A7A5CD90A}"/>
                </a:ext>
              </a:extLst>
            </p:cNvPr>
            <p:cNvSpPr/>
            <p:nvPr/>
          </p:nvSpPr>
          <p:spPr>
            <a:xfrm>
              <a:off x="8728556" y="2977113"/>
              <a:ext cx="1486475" cy="32918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75" b="1" dirty="0">
                  <a:solidFill>
                    <a:schemeClr val="tx1"/>
                  </a:solidFill>
                </a:rPr>
                <a:t>Pricing Model Execution</a:t>
              </a:r>
            </a:p>
          </p:txBody>
        </p:sp>
        <p:sp>
          <p:nvSpPr>
            <p:cNvPr id="50" name="Rounded Rectangle 49">
              <a:extLst>
                <a:ext uri="{FF2B5EF4-FFF2-40B4-BE49-F238E27FC236}">
                  <a16:creationId xmlns:a16="http://schemas.microsoft.com/office/drawing/2014/main" id="{0C2B9E7E-4678-C04E-B983-731AD8E6260C}"/>
                </a:ext>
              </a:extLst>
            </p:cNvPr>
            <p:cNvSpPr/>
            <p:nvPr/>
          </p:nvSpPr>
          <p:spPr>
            <a:xfrm>
              <a:off x="8728556" y="4421918"/>
              <a:ext cx="1486475" cy="32918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50" dirty="0">
                  <a:solidFill>
                    <a:schemeClr val="tx1"/>
                  </a:solidFill>
                </a:rPr>
                <a:t>Calculation Rules Execution</a:t>
              </a:r>
            </a:p>
          </p:txBody>
        </p:sp>
        <p:sp>
          <p:nvSpPr>
            <p:cNvPr id="51" name="Rounded Rectangle 50">
              <a:extLst>
                <a:ext uri="{FF2B5EF4-FFF2-40B4-BE49-F238E27FC236}">
                  <a16:creationId xmlns:a16="http://schemas.microsoft.com/office/drawing/2014/main" id="{AAA5A56C-19DA-6546-B427-60509D252D34}"/>
                </a:ext>
              </a:extLst>
            </p:cNvPr>
            <p:cNvSpPr/>
            <p:nvPr/>
          </p:nvSpPr>
          <p:spPr>
            <a:xfrm>
              <a:off x="8728556" y="5848382"/>
              <a:ext cx="1486475" cy="326468"/>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50" dirty="0">
                  <a:solidFill>
                    <a:schemeClr val="tx1"/>
                  </a:solidFill>
                </a:rPr>
                <a:t>Accounting  Rules Execution</a:t>
              </a:r>
            </a:p>
          </p:txBody>
        </p:sp>
        <p:sp>
          <p:nvSpPr>
            <p:cNvPr id="55" name="Rounded Rectangle 54">
              <a:extLst>
                <a:ext uri="{FF2B5EF4-FFF2-40B4-BE49-F238E27FC236}">
                  <a16:creationId xmlns:a16="http://schemas.microsoft.com/office/drawing/2014/main" id="{11EF95D1-81DC-4343-840B-287B020AC701}"/>
                </a:ext>
              </a:extLst>
            </p:cNvPr>
            <p:cNvSpPr/>
            <p:nvPr/>
          </p:nvSpPr>
          <p:spPr>
            <a:xfrm>
              <a:off x="8728556" y="1574077"/>
              <a:ext cx="1486475" cy="32918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50" dirty="0">
                  <a:solidFill>
                    <a:schemeClr val="tx1"/>
                  </a:solidFill>
                </a:rPr>
                <a:t>Business Rules Execution</a:t>
              </a:r>
            </a:p>
          </p:txBody>
        </p:sp>
        <p:sp>
          <p:nvSpPr>
            <p:cNvPr id="56" name="Left Brace 55">
              <a:extLst>
                <a:ext uri="{FF2B5EF4-FFF2-40B4-BE49-F238E27FC236}">
                  <a16:creationId xmlns:a16="http://schemas.microsoft.com/office/drawing/2014/main" id="{05618E82-E448-724B-882F-669812871571}"/>
                </a:ext>
              </a:extLst>
            </p:cNvPr>
            <p:cNvSpPr/>
            <p:nvPr/>
          </p:nvSpPr>
          <p:spPr>
            <a:xfrm>
              <a:off x="889686" y="2280163"/>
              <a:ext cx="329763" cy="214175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8" name="Straight Arrow Connector 57">
              <a:extLst>
                <a:ext uri="{FF2B5EF4-FFF2-40B4-BE49-F238E27FC236}">
                  <a16:creationId xmlns:a16="http://schemas.microsoft.com/office/drawing/2014/main" id="{1109703C-1A50-7F42-A25E-5A8BA9E7B930}"/>
                </a:ext>
              </a:extLst>
            </p:cNvPr>
            <p:cNvCxnSpPr>
              <a:stCxn id="23" idx="3"/>
              <a:endCxn id="33" idx="1"/>
            </p:cNvCxnSpPr>
            <p:nvPr/>
          </p:nvCxnSpPr>
          <p:spPr>
            <a:xfrm flipV="1">
              <a:off x="3444524" y="5001118"/>
              <a:ext cx="456635" cy="4016"/>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CCD7A16-DF4A-EA42-9D90-1B6780206569}"/>
                </a:ext>
              </a:extLst>
            </p:cNvPr>
            <p:cNvCxnSpPr>
              <a:cxnSpLocks/>
            </p:cNvCxnSpPr>
            <p:nvPr/>
          </p:nvCxnSpPr>
          <p:spPr>
            <a:xfrm>
              <a:off x="4475131" y="4992931"/>
              <a:ext cx="260402" cy="4093"/>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1A53B72-30C4-BA41-A576-EB85A1385B11}"/>
                </a:ext>
              </a:extLst>
            </p:cNvPr>
            <p:cNvCxnSpPr>
              <a:cxnSpLocks/>
            </p:cNvCxnSpPr>
            <p:nvPr/>
          </p:nvCxnSpPr>
          <p:spPr>
            <a:xfrm>
              <a:off x="3426427" y="2733952"/>
              <a:ext cx="1309106" cy="0"/>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3B1260-42E6-3C4E-967C-4C9EC5F7AD18}"/>
                </a:ext>
              </a:extLst>
            </p:cNvPr>
            <p:cNvCxnSpPr>
              <a:cxnSpLocks/>
            </p:cNvCxnSpPr>
            <p:nvPr/>
          </p:nvCxnSpPr>
          <p:spPr>
            <a:xfrm>
              <a:off x="9178163" y="1270851"/>
              <a:ext cx="2105445" cy="0"/>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D4A98F8-B026-3C44-B271-57510CF1CAB5}"/>
                </a:ext>
              </a:extLst>
            </p:cNvPr>
            <p:cNvCxnSpPr>
              <a:cxnSpLocks/>
            </p:cNvCxnSpPr>
            <p:nvPr/>
          </p:nvCxnSpPr>
          <p:spPr>
            <a:xfrm flipV="1">
              <a:off x="9178163" y="2649834"/>
              <a:ext cx="2105445" cy="2497"/>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0020E8D-E2C6-0247-BB55-E9F33401E769}"/>
                </a:ext>
              </a:extLst>
            </p:cNvPr>
            <p:cNvCxnSpPr>
              <a:cxnSpLocks/>
            </p:cNvCxnSpPr>
            <p:nvPr/>
          </p:nvCxnSpPr>
          <p:spPr>
            <a:xfrm>
              <a:off x="9176802" y="4090397"/>
              <a:ext cx="2106806" cy="0"/>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2CCD1F8-E40D-FE43-AA21-F5A2B7EF9727}"/>
                </a:ext>
              </a:extLst>
            </p:cNvPr>
            <p:cNvSpPr txBox="1"/>
            <p:nvPr/>
          </p:nvSpPr>
          <p:spPr>
            <a:xfrm>
              <a:off x="9437881" y="960958"/>
              <a:ext cx="963827" cy="369332"/>
            </a:xfrm>
            <a:prstGeom prst="rect">
              <a:avLst/>
            </a:prstGeom>
            <a:noFill/>
          </p:spPr>
          <p:txBody>
            <a:bodyPr wrap="square" rtlCol="0">
              <a:spAutoFit/>
            </a:bodyPr>
            <a:lstStyle/>
            <a:p>
              <a:pPr algn="ctr"/>
              <a:r>
                <a:rPr lang="en-US" sz="600" dirty="0"/>
                <a:t>Enrichment</a:t>
              </a:r>
              <a:r>
                <a:rPr lang="en-US" sz="600" b="1" dirty="0"/>
                <a:t> </a:t>
              </a:r>
              <a:r>
                <a:rPr lang="en-US" sz="600" dirty="0"/>
                <a:t>Data</a:t>
              </a:r>
            </a:p>
          </p:txBody>
        </p:sp>
        <p:sp>
          <p:nvSpPr>
            <p:cNvPr id="71" name="TextBox 70">
              <a:extLst>
                <a:ext uri="{FF2B5EF4-FFF2-40B4-BE49-F238E27FC236}">
                  <a16:creationId xmlns:a16="http://schemas.microsoft.com/office/drawing/2014/main" id="{FF756AFB-791E-7646-A063-DD0E9269866C}"/>
                </a:ext>
              </a:extLst>
            </p:cNvPr>
            <p:cNvSpPr txBox="1"/>
            <p:nvPr/>
          </p:nvSpPr>
          <p:spPr>
            <a:xfrm>
              <a:off x="9328726" y="2320949"/>
              <a:ext cx="1278321" cy="369332"/>
            </a:xfrm>
            <a:prstGeom prst="rect">
              <a:avLst/>
            </a:prstGeom>
            <a:noFill/>
          </p:spPr>
          <p:txBody>
            <a:bodyPr wrap="square" rtlCol="0">
              <a:spAutoFit/>
            </a:bodyPr>
            <a:lstStyle/>
            <a:p>
              <a:pPr algn="ctr"/>
              <a:r>
                <a:rPr lang="en-US" sz="600" dirty="0"/>
                <a:t>Pricing Model and  Rates</a:t>
              </a:r>
            </a:p>
          </p:txBody>
        </p:sp>
        <p:sp>
          <p:nvSpPr>
            <p:cNvPr id="74" name="TextBox 73">
              <a:extLst>
                <a:ext uri="{FF2B5EF4-FFF2-40B4-BE49-F238E27FC236}">
                  <a16:creationId xmlns:a16="http://schemas.microsoft.com/office/drawing/2014/main" id="{764C0369-F557-5749-94AE-A8D3A0D701AB}"/>
                </a:ext>
              </a:extLst>
            </p:cNvPr>
            <p:cNvSpPr txBox="1"/>
            <p:nvPr/>
          </p:nvSpPr>
          <p:spPr>
            <a:xfrm>
              <a:off x="9328726" y="3765097"/>
              <a:ext cx="1278321" cy="369332"/>
            </a:xfrm>
            <a:prstGeom prst="rect">
              <a:avLst/>
            </a:prstGeom>
            <a:noFill/>
          </p:spPr>
          <p:txBody>
            <a:bodyPr wrap="square" rtlCol="0">
              <a:spAutoFit/>
            </a:bodyPr>
            <a:lstStyle/>
            <a:p>
              <a:pPr algn="ctr"/>
              <a:r>
                <a:rPr lang="en-US" sz="600" dirty="0"/>
                <a:t>Currency Relationships</a:t>
              </a:r>
            </a:p>
          </p:txBody>
        </p:sp>
        <p:sp>
          <p:nvSpPr>
            <p:cNvPr id="79" name="TextBox 78">
              <a:extLst>
                <a:ext uri="{FF2B5EF4-FFF2-40B4-BE49-F238E27FC236}">
                  <a16:creationId xmlns:a16="http://schemas.microsoft.com/office/drawing/2014/main" id="{DA0D008F-5FFB-8D4E-8D93-38E8A6A2397F}"/>
                </a:ext>
              </a:extLst>
            </p:cNvPr>
            <p:cNvSpPr txBox="1"/>
            <p:nvPr/>
          </p:nvSpPr>
          <p:spPr>
            <a:xfrm>
              <a:off x="3776818" y="805406"/>
              <a:ext cx="1612115" cy="969496"/>
            </a:xfrm>
            <a:prstGeom prst="rect">
              <a:avLst/>
            </a:prstGeom>
            <a:noFill/>
          </p:spPr>
          <p:txBody>
            <a:bodyPr wrap="square" rtlCol="0">
              <a:spAutoFit/>
            </a:bodyPr>
            <a:lstStyle/>
            <a:p>
              <a:r>
                <a:rPr lang="en-US" sz="825" dirty="0">
                  <a:solidFill>
                    <a:srgbClr val="00B050"/>
                  </a:solidFill>
                </a:rPr>
                <a:t>Rates data from CSU includes FX Markup, Cross Border Rate, Interchange Rate and  any applicable taxes</a:t>
              </a:r>
            </a:p>
          </p:txBody>
        </p:sp>
        <p:cxnSp>
          <p:nvCxnSpPr>
            <p:cNvPr id="40" name="Straight Arrow Connector 39">
              <a:extLst>
                <a:ext uri="{FF2B5EF4-FFF2-40B4-BE49-F238E27FC236}">
                  <a16:creationId xmlns:a16="http://schemas.microsoft.com/office/drawing/2014/main" id="{A5DEA226-1A7D-B141-ADDB-035E8ED8311D}"/>
                </a:ext>
              </a:extLst>
            </p:cNvPr>
            <p:cNvCxnSpPr>
              <a:cxnSpLocks/>
            </p:cNvCxnSpPr>
            <p:nvPr/>
          </p:nvCxnSpPr>
          <p:spPr>
            <a:xfrm>
              <a:off x="9176802" y="5483440"/>
              <a:ext cx="2106806" cy="0"/>
            </a:xfrm>
            <a:prstGeom prst="straightConnector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E63B9F7-6162-254F-A9A6-C6A8620A6209}"/>
                </a:ext>
              </a:extLst>
            </p:cNvPr>
            <p:cNvSpPr txBox="1"/>
            <p:nvPr/>
          </p:nvSpPr>
          <p:spPr>
            <a:xfrm>
              <a:off x="9234940" y="5276185"/>
              <a:ext cx="1278321" cy="246221"/>
            </a:xfrm>
            <a:prstGeom prst="rect">
              <a:avLst/>
            </a:prstGeom>
            <a:noFill/>
          </p:spPr>
          <p:txBody>
            <a:bodyPr wrap="square" rtlCol="0">
              <a:spAutoFit/>
            </a:bodyPr>
            <a:lstStyle/>
            <a:p>
              <a:pPr algn="ctr"/>
              <a:r>
                <a:rPr lang="en-US" sz="600" dirty="0"/>
                <a:t>In-clear Data</a:t>
              </a:r>
            </a:p>
          </p:txBody>
        </p:sp>
        <p:sp>
          <p:nvSpPr>
            <p:cNvPr id="8" name="Rectangle 7">
              <a:extLst>
                <a:ext uri="{FF2B5EF4-FFF2-40B4-BE49-F238E27FC236}">
                  <a16:creationId xmlns:a16="http://schemas.microsoft.com/office/drawing/2014/main" id="{1CEA3C33-D0E2-0C4C-A592-A337C7222558}"/>
                </a:ext>
              </a:extLst>
            </p:cNvPr>
            <p:cNvSpPr/>
            <p:nvPr/>
          </p:nvSpPr>
          <p:spPr>
            <a:xfrm>
              <a:off x="1750570" y="1789935"/>
              <a:ext cx="1405458" cy="3336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Partner Setup</a:t>
              </a:r>
            </a:p>
          </p:txBody>
        </p:sp>
        <p:sp>
          <p:nvSpPr>
            <p:cNvPr id="9" name="Rectangle 8">
              <a:extLst>
                <a:ext uri="{FF2B5EF4-FFF2-40B4-BE49-F238E27FC236}">
                  <a16:creationId xmlns:a16="http://schemas.microsoft.com/office/drawing/2014/main" id="{6128AE46-49BB-6F43-AF8F-9A0B6602108E}"/>
                </a:ext>
              </a:extLst>
            </p:cNvPr>
            <p:cNvSpPr/>
            <p:nvPr/>
          </p:nvSpPr>
          <p:spPr>
            <a:xfrm>
              <a:off x="1755006" y="2263112"/>
              <a:ext cx="1405458" cy="7393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Pricing Model Selection (Standard/Brazil/DINRP/PERU/TRILOGY/ACQ LOCAL/ACQ FOREIGN)</a:t>
              </a:r>
            </a:p>
          </p:txBody>
        </p:sp>
        <p:sp>
          <p:nvSpPr>
            <p:cNvPr id="13" name="Rectangle 12">
              <a:extLst>
                <a:ext uri="{FF2B5EF4-FFF2-40B4-BE49-F238E27FC236}">
                  <a16:creationId xmlns:a16="http://schemas.microsoft.com/office/drawing/2014/main" id="{F6240B7D-DD1B-9643-9712-A8B6977E9AE3}"/>
                </a:ext>
              </a:extLst>
            </p:cNvPr>
            <p:cNvSpPr/>
            <p:nvPr/>
          </p:nvSpPr>
          <p:spPr>
            <a:xfrm>
              <a:off x="1750570" y="3140524"/>
              <a:ext cx="1405458" cy="358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50" dirty="0">
                  <a:solidFill>
                    <a:schemeClr val="tx1"/>
                  </a:solidFill>
                </a:rPr>
                <a:t>Rates Entry for selected Pricing Model</a:t>
              </a:r>
            </a:p>
          </p:txBody>
        </p:sp>
        <p:sp>
          <p:nvSpPr>
            <p:cNvPr id="17" name="Rectangle 16">
              <a:extLst>
                <a:ext uri="{FF2B5EF4-FFF2-40B4-BE49-F238E27FC236}">
                  <a16:creationId xmlns:a16="http://schemas.microsoft.com/office/drawing/2014/main" id="{AC92C7C5-E8E6-5049-A46B-F57C9DE5A04E}"/>
                </a:ext>
              </a:extLst>
            </p:cNvPr>
            <p:cNvSpPr/>
            <p:nvPr/>
          </p:nvSpPr>
          <p:spPr>
            <a:xfrm>
              <a:off x="1750570" y="4046791"/>
              <a:ext cx="1523977" cy="4952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Create/Update/Delete a rule flow</a:t>
              </a:r>
            </a:p>
          </p:txBody>
        </p:sp>
        <p:sp>
          <p:nvSpPr>
            <p:cNvPr id="20" name="Rectangle 19">
              <a:extLst>
                <a:ext uri="{FF2B5EF4-FFF2-40B4-BE49-F238E27FC236}">
                  <a16:creationId xmlns:a16="http://schemas.microsoft.com/office/drawing/2014/main" id="{4C5A77DD-58FE-EA4C-9145-877732295B74}"/>
                </a:ext>
              </a:extLst>
            </p:cNvPr>
            <p:cNvSpPr/>
            <p:nvPr/>
          </p:nvSpPr>
          <p:spPr>
            <a:xfrm>
              <a:off x="1750570" y="4736006"/>
              <a:ext cx="1523977" cy="4952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Create/Update/Delete rule</a:t>
              </a:r>
            </a:p>
          </p:txBody>
        </p:sp>
        <p:sp>
          <p:nvSpPr>
            <p:cNvPr id="21" name="Rectangle 20">
              <a:extLst>
                <a:ext uri="{FF2B5EF4-FFF2-40B4-BE49-F238E27FC236}">
                  <a16:creationId xmlns:a16="http://schemas.microsoft.com/office/drawing/2014/main" id="{60CAE97C-38A6-A840-9470-80E1AB0DA8CE}"/>
                </a:ext>
              </a:extLst>
            </p:cNvPr>
            <p:cNvSpPr/>
            <p:nvPr/>
          </p:nvSpPr>
          <p:spPr>
            <a:xfrm>
              <a:off x="1750570" y="5425793"/>
              <a:ext cx="1523977" cy="4952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Rule Governance</a:t>
              </a:r>
            </a:p>
          </p:txBody>
        </p:sp>
        <p:cxnSp>
          <p:nvCxnSpPr>
            <p:cNvPr id="42" name="Straight Arrow Connector 41">
              <a:extLst>
                <a:ext uri="{FF2B5EF4-FFF2-40B4-BE49-F238E27FC236}">
                  <a16:creationId xmlns:a16="http://schemas.microsoft.com/office/drawing/2014/main" id="{1324AE0E-5DDD-0C43-B2F1-E40969886342}"/>
                </a:ext>
              </a:extLst>
            </p:cNvPr>
            <p:cNvCxnSpPr>
              <a:cxnSpLocks/>
              <a:endCxn id="33" idx="0"/>
            </p:cNvCxnSpPr>
            <p:nvPr/>
          </p:nvCxnSpPr>
          <p:spPr>
            <a:xfrm rot="16200000" flipH="1">
              <a:off x="2774754" y="3385629"/>
              <a:ext cx="2062287" cy="758936"/>
            </a:xfrm>
            <a:prstGeom prst="bentConnector3">
              <a:avLst>
                <a:gd name="adj1" fmla="val 1"/>
              </a:avLst>
            </a:prstGeom>
            <a:ln w="127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0D90ED-B2F9-3E40-A15B-C0A963AC6A29}"/>
                </a:ext>
              </a:extLst>
            </p:cNvPr>
            <p:cNvSpPr txBox="1"/>
            <p:nvPr/>
          </p:nvSpPr>
          <p:spPr>
            <a:xfrm>
              <a:off x="-21770" y="2164489"/>
              <a:ext cx="1142707" cy="574516"/>
            </a:xfrm>
            <a:prstGeom prst="rect">
              <a:avLst/>
            </a:prstGeom>
            <a:noFill/>
          </p:spPr>
          <p:txBody>
            <a:bodyPr wrap="square" rtlCol="0">
              <a:spAutoFit/>
            </a:bodyPr>
            <a:lstStyle/>
            <a:p>
              <a:pPr algn="ctr"/>
              <a:r>
                <a:rPr lang="en-US" sz="1100" dirty="0"/>
                <a:t>Client</a:t>
              </a:r>
              <a:r>
                <a:rPr lang="en-US" sz="900" dirty="0"/>
                <a:t> </a:t>
              </a:r>
            </a:p>
            <a:p>
              <a:pPr algn="ctr"/>
              <a:r>
                <a:rPr lang="en-US" sz="1100" dirty="0"/>
                <a:t>Setup</a:t>
              </a:r>
            </a:p>
          </p:txBody>
        </p:sp>
        <p:sp>
          <p:nvSpPr>
            <p:cNvPr id="3" name="TextBox 2">
              <a:extLst>
                <a:ext uri="{FF2B5EF4-FFF2-40B4-BE49-F238E27FC236}">
                  <a16:creationId xmlns:a16="http://schemas.microsoft.com/office/drawing/2014/main" id="{498E5B7A-58B4-4B46-A482-09ADEC1300BF}"/>
                </a:ext>
              </a:extLst>
            </p:cNvPr>
            <p:cNvSpPr txBox="1"/>
            <p:nvPr/>
          </p:nvSpPr>
          <p:spPr>
            <a:xfrm>
              <a:off x="31066" y="3739616"/>
              <a:ext cx="1131741" cy="800219"/>
            </a:xfrm>
            <a:prstGeom prst="rect">
              <a:avLst/>
            </a:prstGeom>
            <a:noFill/>
          </p:spPr>
          <p:txBody>
            <a:bodyPr wrap="square" rtlCol="0">
              <a:spAutoFit/>
            </a:bodyPr>
            <a:lstStyle/>
            <a:p>
              <a:r>
                <a:rPr lang="en-US" sz="1100" dirty="0"/>
                <a:t>Pricing Model Setup</a:t>
              </a:r>
            </a:p>
          </p:txBody>
        </p:sp>
      </p:grpSp>
      <p:sp>
        <p:nvSpPr>
          <p:cNvPr id="52" name="TextBox 51">
            <a:extLst>
              <a:ext uri="{FF2B5EF4-FFF2-40B4-BE49-F238E27FC236}">
                <a16:creationId xmlns:a16="http://schemas.microsoft.com/office/drawing/2014/main" id="{A53DC985-534B-BA4E-838A-EB83C827F359}"/>
              </a:ext>
            </a:extLst>
          </p:cNvPr>
          <p:cNvSpPr txBox="1"/>
          <p:nvPr/>
        </p:nvSpPr>
        <p:spPr>
          <a:xfrm>
            <a:off x="1014682" y="4530909"/>
            <a:ext cx="1720970" cy="127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bg1"/>
                </a:solidFill>
              </a:rPr>
              <a:t>Network Interactive and CSU</a:t>
            </a:r>
          </a:p>
        </p:txBody>
      </p:sp>
      <p:sp>
        <p:nvSpPr>
          <p:cNvPr id="54" name="TextBox 53"/>
          <p:cNvSpPr txBox="1"/>
          <p:nvPr/>
        </p:nvSpPr>
        <p:spPr>
          <a:xfrm>
            <a:off x="148391" y="51808"/>
            <a:ext cx="3826463" cy="249299"/>
          </a:xfrm>
          <a:prstGeom prst="rect">
            <a:avLst/>
          </a:prstGeom>
        </p:spPr>
        <p:txBody>
          <a:bodyPr vert="horz" lIns="0" tIns="0" rIns="0" bIns="0" rtlCol="0" anchor="t" anchorCtr="0">
            <a:normAutofit/>
          </a:bodyPr>
          <a:lstStyle>
            <a:lvl1pPr defTabSz="914400">
              <a:lnSpc>
                <a:spcPct val="90000"/>
              </a:lnSpc>
              <a:spcBef>
                <a:spcPct val="0"/>
              </a:spcBef>
              <a:buNone/>
              <a:defRPr>
                <a:latin typeface="Arial" panose="020B0604020202020204" pitchFamily="34" charset="0"/>
                <a:ea typeface="+mj-ea"/>
                <a:cs typeface="Arial" panose="020B0604020202020204" pitchFamily="34" charset="0"/>
              </a:defRPr>
            </a:lvl1pPr>
          </a:lstStyle>
          <a:p>
            <a:r>
              <a:rPr lang="en-US" dirty="0"/>
              <a:t>A high level view of </a:t>
            </a:r>
            <a:r>
              <a:rPr lang="en-US" b="1" dirty="0"/>
              <a:t>Pricing</a:t>
            </a:r>
          </a:p>
        </p:txBody>
      </p:sp>
      <p:sp>
        <p:nvSpPr>
          <p:cNvPr id="57" name="TextBox 56">
            <a:extLst>
              <a:ext uri="{FF2B5EF4-FFF2-40B4-BE49-F238E27FC236}">
                <a16:creationId xmlns:a16="http://schemas.microsoft.com/office/drawing/2014/main" id="{4220B644-5F4C-CD4C-931C-10DBA1808DFC}"/>
              </a:ext>
            </a:extLst>
          </p:cNvPr>
          <p:cNvSpPr txBox="1"/>
          <p:nvPr/>
        </p:nvSpPr>
        <p:spPr>
          <a:xfrm>
            <a:off x="5354815" y="4532244"/>
            <a:ext cx="2295144" cy="173736"/>
          </a:xfrm>
          <a:prstGeom prst="rect">
            <a:avLst/>
          </a:prstGeom>
          <a:solidFill>
            <a:schemeClr val="bg2">
              <a:lumMod val="90000"/>
            </a:schemeClr>
          </a:solidFill>
          <a:ln w="12700">
            <a:solidFill>
              <a:schemeClr val="accent1">
                <a:shade val="50000"/>
              </a:schemeClr>
            </a:solidFill>
          </a:ln>
        </p:spPr>
        <p:txBody>
          <a:bodyPr wrap="square" rtlCol="0">
            <a:spAutoFit/>
          </a:bodyPr>
          <a:lstStyle/>
          <a:p>
            <a:pPr algn="ctr"/>
            <a:r>
              <a:rPr lang="en-US" sz="900" dirty="0"/>
              <a:t>Clearing and Settlement</a:t>
            </a:r>
          </a:p>
        </p:txBody>
      </p:sp>
    </p:spTree>
    <p:extLst>
      <p:ext uri="{BB962C8B-B14F-4D97-AF65-F5344CB8AC3E}">
        <p14:creationId xmlns:p14="http://schemas.microsoft.com/office/powerpoint/2010/main" val="3652720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Workflow for Acquirer and Issuer Pricing</a:t>
            </a:r>
            <a:endParaRPr lang="en-US" sz="1800" dirty="0"/>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25</a:t>
            </a:fld>
            <a:endParaRPr lang="en-US" dirty="0"/>
          </a:p>
        </p:txBody>
      </p:sp>
      <p:sp>
        <p:nvSpPr>
          <p:cNvPr id="9" name="Diamond 8"/>
          <p:cNvSpPr/>
          <p:nvPr/>
        </p:nvSpPr>
        <p:spPr>
          <a:xfrm>
            <a:off x="2789602" y="1342094"/>
            <a:ext cx="1037230" cy="636038"/>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1P </a:t>
            </a:r>
            <a:r>
              <a:rPr lang="en-US" sz="900" dirty="0" err="1" smtClean="0"/>
              <a:t>Txn</a:t>
            </a:r>
            <a:endParaRPr lang="en-US" sz="900" dirty="0"/>
          </a:p>
        </p:txBody>
      </p:sp>
      <p:sp>
        <p:nvSpPr>
          <p:cNvPr id="10" name="Oval 9"/>
          <p:cNvSpPr/>
          <p:nvPr/>
        </p:nvSpPr>
        <p:spPr>
          <a:xfrm>
            <a:off x="2926080" y="622174"/>
            <a:ext cx="750627" cy="397764"/>
          </a:xfrm>
          <a:prstGeom prst="ellipse">
            <a:avLst/>
          </a:prstGeom>
          <a:solidFill>
            <a:srgbClr val="1FC3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Start</a:t>
            </a:r>
            <a:endParaRPr lang="en-US" sz="1100" dirty="0"/>
          </a:p>
        </p:txBody>
      </p:sp>
      <p:sp>
        <p:nvSpPr>
          <p:cNvPr id="11" name="Flowchart: Process 10"/>
          <p:cNvSpPr/>
          <p:nvPr/>
        </p:nvSpPr>
        <p:spPr>
          <a:xfrm>
            <a:off x="2721362" y="2208836"/>
            <a:ext cx="1078174" cy="27224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Get Pricing method</a:t>
            </a:r>
            <a:endParaRPr lang="en-US" sz="800" dirty="0"/>
          </a:p>
        </p:txBody>
      </p:sp>
      <p:sp>
        <p:nvSpPr>
          <p:cNvPr id="12" name="Diamond 11"/>
          <p:cNvSpPr/>
          <p:nvPr/>
        </p:nvSpPr>
        <p:spPr>
          <a:xfrm>
            <a:off x="2722374" y="2741862"/>
            <a:ext cx="1078174" cy="668741"/>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a:t>
            </a:r>
            <a:r>
              <a:rPr lang="en-US" sz="900" dirty="0" err="1" smtClean="0"/>
              <a:t>Txn</a:t>
            </a:r>
            <a:r>
              <a:rPr lang="en-US" sz="900" dirty="0" smtClean="0"/>
              <a:t> is domestic</a:t>
            </a:r>
            <a:endParaRPr lang="en-US" sz="900" dirty="0"/>
          </a:p>
        </p:txBody>
      </p:sp>
      <p:sp>
        <p:nvSpPr>
          <p:cNvPr id="13" name="Diamond 12"/>
          <p:cNvSpPr/>
          <p:nvPr/>
        </p:nvSpPr>
        <p:spPr>
          <a:xfrm>
            <a:off x="4339283" y="2001974"/>
            <a:ext cx="1078174" cy="668741"/>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Rate found</a:t>
            </a:r>
            <a:endParaRPr lang="en-US" sz="900" dirty="0"/>
          </a:p>
        </p:txBody>
      </p:sp>
      <p:sp>
        <p:nvSpPr>
          <p:cNvPr id="14" name="Flowchart: Process 13"/>
          <p:cNvSpPr/>
          <p:nvPr/>
        </p:nvSpPr>
        <p:spPr>
          <a:xfrm>
            <a:off x="4339283" y="2951599"/>
            <a:ext cx="1078174" cy="27224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Get rate from MCC pricing  table</a:t>
            </a:r>
            <a:endParaRPr lang="en-US" sz="800" dirty="0"/>
          </a:p>
        </p:txBody>
      </p:sp>
      <p:cxnSp>
        <p:nvCxnSpPr>
          <p:cNvPr id="16" name="Straight Arrow Connector 15"/>
          <p:cNvCxnSpPr>
            <a:stCxn id="13" idx="3"/>
            <a:endCxn id="18" idx="1"/>
          </p:cNvCxnSpPr>
          <p:nvPr/>
        </p:nvCxnSpPr>
        <p:spPr>
          <a:xfrm flipV="1">
            <a:off x="5417457" y="2328602"/>
            <a:ext cx="498803" cy="7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4342033" y="1158117"/>
            <a:ext cx="1078174" cy="272246"/>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Apply MCC rate</a:t>
            </a:r>
            <a:endParaRPr lang="en-US" sz="800" dirty="0"/>
          </a:p>
        </p:txBody>
      </p:sp>
      <p:sp>
        <p:nvSpPr>
          <p:cNvPr id="18" name="Flowchart: Process 17"/>
          <p:cNvSpPr/>
          <p:nvPr/>
        </p:nvSpPr>
        <p:spPr>
          <a:xfrm>
            <a:off x="5916260" y="2123876"/>
            <a:ext cx="1078174" cy="409451"/>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rate from </a:t>
            </a:r>
            <a:r>
              <a:rPr lang="en-US" sz="800" dirty="0" smtClean="0"/>
              <a:t> industry </a:t>
            </a:r>
            <a:r>
              <a:rPr lang="en-US" sz="800" dirty="0"/>
              <a:t>pricing  table</a:t>
            </a:r>
          </a:p>
        </p:txBody>
      </p:sp>
      <p:sp>
        <p:nvSpPr>
          <p:cNvPr id="22" name="Diamond 21"/>
          <p:cNvSpPr/>
          <p:nvPr/>
        </p:nvSpPr>
        <p:spPr>
          <a:xfrm>
            <a:off x="5916260" y="2859955"/>
            <a:ext cx="1078174" cy="668741"/>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Rate found</a:t>
            </a:r>
            <a:endParaRPr lang="en-US" sz="900" dirty="0"/>
          </a:p>
        </p:txBody>
      </p:sp>
      <p:cxnSp>
        <p:nvCxnSpPr>
          <p:cNvPr id="23" name="Straight Arrow Connector 22"/>
          <p:cNvCxnSpPr>
            <a:stCxn id="18" idx="2"/>
            <a:endCxn id="22" idx="0"/>
          </p:cNvCxnSpPr>
          <p:nvPr/>
        </p:nvCxnSpPr>
        <p:spPr>
          <a:xfrm>
            <a:off x="6455347" y="2533327"/>
            <a:ext cx="0" cy="326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7119" y="2129606"/>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27" name="TextBox 26"/>
          <p:cNvSpPr txBox="1"/>
          <p:nvPr/>
        </p:nvSpPr>
        <p:spPr>
          <a:xfrm>
            <a:off x="4688533" y="1641459"/>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cxnSp>
        <p:nvCxnSpPr>
          <p:cNvPr id="28" name="Straight Arrow Connector 27"/>
          <p:cNvCxnSpPr>
            <a:stCxn id="13" idx="0"/>
            <a:endCxn id="17" idx="2"/>
          </p:cNvCxnSpPr>
          <p:nvPr/>
        </p:nvCxnSpPr>
        <p:spPr>
          <a:xfrm flipV="1">
            <a:off x="4878370" y="1430363"/>
            <a:ext cx="2750" cy="5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5915556" y="3855324"/>
            <a:ext cx="1078174" cy="272246"/>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Apply Industry pricing rate</a:t>
            </a:r>
            <a:endParaRPr lang="en-US" sz="800" dirty="0"/>
          </a:p>
        </p:txBody>
      </p:sp>
      <p:cxnSp>
        <p:nvCxnSpPr>
          <p:cNvPr id="32" name="Straight Arrow Connector 31"/>
          <p:cNvCxnSpPr/>
          <p:nvPr/>
        </p:nvCxnSpPr>
        <p:spPr>
          <a:xfrm>
            <a:off x="6454643" y="3528696"/>
            <a:ext cx="0" cy="326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993730" y="3190454"/>
            <a:ext cx="498803" cy="7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758547" y="3005788"/>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36" name="Flowchart: Process 35"/>
          <p:cNvSpPr/>
          <p:nvPr/>
        </p:nvSpPr>
        <p:spPr>
          <a:xfrm>
            <a:off x="7429056" y="2090858"/>
            <a:ext cx="1277267" cy="409451"/>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Change Pricing Method to “MS”</a:t>
            </a:r>
            <a:endParaRPr lang="en-US" sz="800" dirty="0"/>
          </a:p>
        </p:txBody>
      </p:sp>
      <p:sp>
        <p:nvSpPr>
          <p:cNvPr id="37" name="Diamond 36"/>
          <p:cNvSpPr/>
          <p:nvPr/>
        </p:nvSpPr>
        <p:spPr>
          <a:xfrm>
            <a:off x="7466779" y="2863826"/>
            <a:ext cx="1201823" cy="668741"/>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pricing Method = “MS”</a:t>
            </a:r>
            <a:endParaRPr lang="en-US" sz="900" dirty="0"/>
          </a:p>
        </p:txBody>
      </p:sp>
      <p:cxnSp>
        <p:nvCxnSpPr>
          <p:cNvPr id="38" name="Straight Arrow Connector 37"/>
          <p:cNvCxnSpPr>
            <a:stCxn id="37" idx="2"/>
          </p:cNvCxnSpPr>
          <p:nvPr/>
        </p:nvCxnSpPr>
        <p:spPr>
          <a:xfrm flipH="1">
            <a:off x="8067690" y="3532567"/>
            <a:ext cx="1" cy="322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7710985" y="3855323"/>
            <a:ext cx="818866" cy="342113"/>
          </a:xfrm>
          <a:prstGeom prst="roundRect">
            <a:avLst/>
          </a:prstGeom>
          <a:solidFill>
            <a:srgbClr val="963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Fail the process</a:t>
            </a:r>
            <a:endParaRPr lang="en-US" sz="1050" dirty="0"/>
          </a:p>
        </p:txBody>
      </p:sp>
      <p:sp>
        <p:nvSpPr>
          <p:cNvPr id="45" name="TextBox 44"/>
          <p:cNvSpPr txBox="1"/>
          <p:nvPr/>
        </p:nvSpPr>
        <p:spPr>
          <a:xfrm>
            <a:off x="7861067" y="2611787"/>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46" name="TextBox 45"/>
          <p:cNvSpPr txBox="1"/>
          <p:nvPr/>
        </p:nvSpPr>
        <p:spPr>
          <a:xfrm>
            <a:off x="7885645" y="3582486"/>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cxnSp>
        <p:nvCxnSpPr>
          <p:cNvPr id="47" name="Straight Arrow Connector 46"/>
          <p:cNvCxnSpPr>
            <a:stCxn id="37" idx="0"/>
            <a:endCxn id="36" idx="2"/>
          </p:cNvCxnSpPr>
          <p:nvPr/>
        </p:nvCxnSpPr>
        <p:spPr>
          <a:xfrm flipH="1" flipV="1">
            <a:off x="8067690" y="2500309"/>
            <a:ext cx="1" cy="36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3"/>
            <a:endCxn id="14" idx="1"/>
          </p:cNvCxnSpPr>
          <p:nvPr/>
        </p:nvCxnSpPr>
        <p:spPr>
          <a:xfrm>
            <a:off x="3800548" y="3076233"/>
            <a:ext cx="538735" cy="1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627837" y="2886600"/>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sp>
        <p:nvSpPr>
          <p:cNvPr id="55" name="Oval 54"/>
          <p:cNvSpPr/>
          <p:nvPr/>
        </p:nvSpPr>
        <p:spPr>
          <a:xfrm>
            <a:off x="4258361" y="2631203"/>
            <a:ext cx="330499" cy="330499"/>
          </a:xfrm>
          <a:prstGeom prst="ellipse">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6" name="Oval 55"/>
          <p:cNvSpPr/>
          <p:nvPr/>
        </p:nvSpPr>
        <p:spPr>
          <a:xfrm>
            <a:off x="7890945" y="1364232"/>
            <a:ext cx="330499" cy="330499"/>
          </a:xfrm>
          <a:prstGeom prst="ellipse">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8" name="Straight Arrow Connector 57"/>
          <p:cNvCxnSpPr/>
          <p:nvPr/>
        </p:nvCxnSpPr>
        <p:spPr>
          <a:xfrm flipH="1" flipV="1">
            <a:off x="8056193" y="1695338"/>
            <a:ext cx="1" cy="36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0"/>
            <a:endCxn id="13" idx="2"/>
          </p:cNvCxnSpPr>
          <p:nvPr/>
        </p:nvCxnSpPr>
        <p:spPr>
          <a:xfrm flipV="1">
            <a:off x="4878370" y="2670715"/>
            <a:ext cx="0" cy="28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 idx="2"/>
            <a:endCxn id="12" idx="0"/>
          </p:cNvCxnSpPr>
          <p:nvPr/>
        </p:nvCxnSpPr>
        <p:spPr>
          <a:xfrm>
            <a:off x="3260449" y="2481082"/>
            <a:ext cx="1012" cy="26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290019" y="1937446"/>
            <a:ext cx="1012" cy="26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221131" y="1984495"/>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cxnSp>
        <p:nvCxnSpPr>
          <p:cNvPr id="67" name="Straight Arrow Connector 66"/>
          <p:cNvCxnSpPr/>
          <p:nvPr/>
        </p:nvCxnSpPr>
        <p:spPr>
          <a:xfrm>
            <a:off x="3304557" y="1037397"/>
            <a:ext cx="1012" cy="26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9" idx="1"/>
            <a:endCxn id="69" idx="3"/>
          </p:cNvCxnSpPr>
          <p:nvPr/>
        </p:nvCxnSpPr>
        <p:spPr>
          <a:xfrm flipH="1">
            <a:off x="2212212" y="1660113"/>
            <a:ext cx="577390" cy="1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393346" y="1504841"/>
            <a:ext cx="818866" cy="342113"/>
          </a:xfrm>
          <a:prstGeom prst="roundRect">
            <a:avLst/>
          </a:prstGeom>
          <a:solidFill>
            <a:srgbClr val="963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END</a:t>
            </a:r>
            <a:endParaRPr lang="en-US" sz="900" dirty="0"/>
          </a:p>
        </p:txBody>
      </p:sp>
      <p:sp>
        <p:nvSpPr>
          <p:cNvPr id="74" name="Flowchart: Process 73"/>
          <p:cNvSpPr/>
          <p:nvPr/>
        </p:nvSpPr>
        <p:spPr>
          <a:xfrm>
            <a:off x="1384650" y="2900248"/>
            <a:ext cx="836675" cy="337245"/>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Get rate from Regional pricing  table</a:t>
            </a:r>
            <a:endParaRPr lang="en-US" sz="800" dirty="0"/>
          </a:p>
        </p:txBody>
      </p:sp>
      <p:cxnSp>
        <p:nvCxnSpPr>
          <p:cNvPr id="75" name="Straight Arrow Connector 74"/>
          <p:cNvCxnSpPr/>
          <p:nvPr/>
        </p:nvCxnSpPr>
        <p:spPr>
          <a:xfrm flipH="1">
            <a:off x="2206711" y="3055481"/>
            <a:ext cx="488391" cy="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32383" y="2832758"/>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cxnSp>
        <p:nvCxnSpPr>
          <p:cNvPr id="77" name="Straight Arrow Connector 76"/>
          <p:cNvCxnSpPr/>
          <p:nvPr/>
        </p:nvCxnSpPr>
        <p:spPr>
          <a:xfrm flipV="1">
            <a:off x="579394" y="2168328"/>
            <a:ext cx="2750" cy="5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Diamond 77"/>
          <p:cNvSpPr/>
          <p:nvPr/>
        </p:nvSpPr>
        <p:spPr>
          <a:xfrm>
            <a:off x="75465" y="2741862"/>
            <a:ext cx="961175" cy="668741"/>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Rate found</a:t>
            </a:r>
            <a:endParaRPr lang="en-US" sz="900" dirty="0"/>
          </a:p>
        </p:txBody>
      </p:sp>
      <p:sp>
        <p:nvSpPr>
          <p:cNvPr id="79" name="TextBox 78"/>
          <p:cNvSpPr txBox="1"/>
          <p:nvPr/>
        </p:nvSpPr>
        <p:spPr>
          <a:xfrm>
            <a:off x="401110" y="2486049"/>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cxnSp>
        <p:nvCxnSpPr>
          <p:cNvPr id="81" name="Straight Arrow Connector 80"/>
          <p:cNvCxnSpPr/>
          <p:nvPr/>
        </p:nvCxnSpPr>
        <p:spPr>
          <a:xfrm flipH="1">
            <a:off x="979282" y="3068833"/>
            <a:ext cx="406570" cy="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5" idx="0"/>
          </p:cNvCxnSpPr>
          <p:nvPr/>
        </p:nvCxnSpPr>
        <p:spPr>
          <a:xfrm>
            <a:off x="543931" y="3419172"/>
            <a:ext cx="4663" cy="224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36653" y="3497081"/>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85" name="Diamond 84"/>
          <p:cNvSpPr/>
          <p:nvPr/>
        </p:nvSpPr>
        <p:spPr>
          <a:xfrm>
            <a:off x="-27297" y="3644153"/>
            <a:ext cx="1151781" cy="709208"/>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If pricing Method = “MS”</a:t>
            </a:r>
            <a:endParaRPr lang="en-US" sz="900" dirty="0"/>
          </a:p>
        </p:txBody>
      </p:sp>
      <p:cxnSp>
        <p:nvCxnSpPr>
          <p:cNvPr id="86" name="Straight Arrow Connector 85"/>
          <p:cNvCxnSpPr/>
          <p:nvPr/>
        </p:nvCxnSpPr>
        <p:spPr>
          <a:xfrm>
            <a:off x="1124697" y="3996057"/>
            <a:ext cx="538735" cy="1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51986" y="3806424"/>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sp>
        <p:nvSpPr>
          <p:cNvPr id="88" name="Flowchart: Process 87"/>
          <p:cNvSpPr/>
          <p:nvPr/>
        </p:nvSpPr>
        <p:spPr>
          <a:xfrm>
            <a:off x="46058" y="1898315"/>
            <a:ext cx="1078174" cy="272246"/>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Apply Regional rate</a:t>
            </a:r>
            <a:endParaRPr lang="en-US" sz="800" dirty="0"/>
          </a:p>
        </p:txBody>
      </p:sp>
      <p:sp>
        <p:nvSpPr>
          <p:cNvPr id="89" name="Flowchart: Process 88"/>
          <p:cNvSpPr/>
          <p:nvPr/>
        </p:nvSpPr>
        <p:spPr>
          <a:xfrm>
            <a:off x="1677584" y="3806424"/>
            <a:ext cx="1078174" cy="409451"/>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Get rate from </a:t>
            </a:r>
            <a:r>
              <a:rPr lang="en-US" sz="800" dirty="0" smtClean="0"/>
              <a:t> industry </a:t>
            </a:r>
            <a:r>
              <a:rPr lang="en-US" sz="800" dirty="0"/>
              <a:t>pricing  table</a:t>
            </a:r>
          </a:p>
        </p:txBody>
      </p:sp>
      <p:sp>
        <p:nvSpPr>
          <p:cNvPr id="91" name="Flowchart: Process 90"/>
          <p:cNvSpPr/>
          <p:nvPr/>
        </p:nvSpPr>
        <p:spPr>
          <a:xfrm>
            <a:off x="3262723" y="3898757"/>
            <a:ext cx="1078174" cy="272246"/>
          </a:xfrm>
          <a:prstGeom prst="flowChart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Apply Industry pricing rate</a:t>
            </a:r>
            <a:endParaRPr lang="en-US" sz="800" dirty="0"/>
          </a:p>
        </p:txBody>
      </p:sp>
      <p:cxnSp>
        <p:nvCxnSpPr>
          <p:cNvPr id="92" name="Straight Arrow Connector 91"/>
          <p:cNvCxnSpPr/>
          <p:nvPr/>
        </p:nvCxnSpPr>
        <p:spPr>
          <a:xfrm>
            <a:off x="2736629" y="4010489"/>
            <a:ext cx="538735" cy="1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1230827" y="2619827"/>
            <a:ext cx="330499" cy="330499"/>
          </a:xfrm>
          <a:prstGeom prst="ellipse">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94" name="Flowchart: Process 93"/>
          <p:cNvSpPr/>
          <p:nvPr/>
        </p:nvSpPr>
        <p:spPr>
          <a:xfrm>
            <a:off x="1588323" y="4331731"/>
            <a:ext cx="1161954" cy="3159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Change Pricing Method to “MS”</a:t>
            </a:r>
            <a:endParaRPr lang="en-US" sz="800" dirty="0"/>
          </a:p>
        </p:txBody>
      </p:sp>
      <p:cxnSp>
        <p:nvCxnSpPr>
          <p:cNvPr id="95" name="Straight Arrow Connector 94"/>
          <p:cNvCxnSpPr/>
          <p:nvPr/>
        </p:nvCxnSpPr>
        <p:spPr>
          <a:xfrm flipV="1">
            <a:off x="543931" y="4515632"/>
            <a:ext cx="1017395" cy="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5" idx="2"/>
          </p:cNvCxnSpPr>
          <p:nvPr/>
        </p:nvCxnSpPr>
        <p:spPr>
          <a:xfrm flipH="1">
            <a:off x="543931" y="4353361"/>
            <a:ext cx="4663" cy="17022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307560" y="4300782"/>
            <a:ext cx="330499" cy="330499"/>
          </a:xfrm>
          <a:prstGeom prst="ellipse">
            <a:avLst/>
          </a:prstGeom>
          <a:solidFill>
            <a:srgbClr val="FF8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04" name="Straight Arrow Connector 103"/>
          <p:cNvCxnSpPr/>
          <p:nvPr/>
        </p:nvCxnSpPr>
        <p:spPr>
          <a:xfrm>
            <a:off x="2721714" y="4448014"/>
            <a:ext cx="538735" cy="1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27480" y="4318956"/>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106" name="Flowchart: Document 105"/>
          <p:cNvSpPr/>
          <p:nvPr/>
        </p:nvSpPr>
        <p:spPr>
          <a:xfrm>
            <a:off x="4457412" y="3556336"/>
            <a:ext cx="1060696" cy="571234"/>
          </a:xfrm>
          <a:prstGeom prst="flowChartDocumen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ea typeface="Calibri" panose="020F0502020204030204" pitchFamily="34" charset="0"/>
              <a:cs typeface="Times New Roman" panose="02020603050405020304" pitchFamily="18" charset="0"/>
            </a:endParaRPr>
          </a:p>
          <a:p>
            <a:pPr algn="ctr"/>
            <a:endParaRPr lang="en-US" sz="700" dirty="0">
              <a:ea typeface="Calibri" panose="020F0502020204030204" pitchFamily="34" charset="0"/>
              <a:cs typeface="Times New Roman" panose="02020603050405020304" pitchFamily="18" charset="0"/>
            </a:endParaRPr>
          </a:p>
          <a:p>
            <a:pPr algn="ctr"/>
            <a:r>
              <a:rPr lang="en-US" sz="700" dirty="0" smtClean="0">
                <a:ea typeface="Calibri" panose="020F0502020204030204" pitchFamily="34" charset="0"/>
                <a:cs typeface="Times New Roman" panose="02020603050405020304" pitchFamily="18" charset="0"/>
              </a:rPr>
              <a:t>Uses org</a:t>
            </a:r>
            <a:r>
              <a:rPr lang="en-US" sz="700" dirty="0">
                <a:ea typeface="Calibri" panose="020F0502020204030204" pitchFamily="34" charset="0"/>
                <a:cs typeface="Times New Roman" panose="02020603050405020304" pitchFamily="18" charset="0"/>
              </a:rPr>
              <a:t>, role type, </a:t>
            </a:r>
            <a:r>
              <a:rPr lang="en-US" sz="700" dirty="0" smtClean="0">
                <a:ea typeface="Calibri" panose="020F0502020204030204" pitchFamily="34" charset="0"/>
                <a:cs typeface="Times New Roman" panose="02020603050405020304" pitchFamily="18" charset="0"/>
              </a:rPr>
              <a:t>AIN/IIN</a:t>
            </a:r>
            <a:r>
              <a:rPr lang="en-US" sz="700" dirty="0">
                <a:ea typeface="Calibri" panose="020F0502020204030204" pitchFamily="34" charset="0"/>
                <a:cs typeface="Times New Roman" panose="02020603050405020304" pitchFamily="18" charset="0"/>
              </a:rPr>
              <a:t>, pricing method, MCC</a:t>
            </a:r>
            <a:endParaRPr lang="en-US" sz="1050" dirty="0">
              <a:ea typeface="Calibri" panose="020F0502020204030204" pitchFamily="34" charset="0"/>
              <a:cs typeface="Times New Roman" panose="02020603050405020304" pitchFamily="18" charset="0"/>
            </a:endParaRPr>
          </a:p>
          <a:p>
            <a:pPr algn="ctr"/>
            <a:endParaRPr lang="en-US" dirty="0"/>
          </a:p>
        </p:txBody>
      </p:sp>
      <p:cxnSp>
        <p:nvCxnSpPr>
          <p:cNvPr id="108" name="Straight Arrow Connector 107"/>
          <p:cNvCxnSpPr>
            <a:stCxn id="14" idx="2"/>
          </p:cNvCxnSpPr>
          <p:nvPr/>
        </p:nvCxnSpPr>
        <p:spPr>
          <a:xfrm>
            <a:off x="4878370" y="3223845"/>
            <a:ext cx="0" cy="332491"/>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0" name="Flowchart: Document 109"/>
          <p:cNvSpPr/>
          <p:nvPr/>
        </p:nvSpPr>
        <p:spPr>
          <a:xfrm>
            <a:off x="5950515" y="1090511"/>
            <a:ext cx="1060696" cy="571234"/>
          </a:xfrm>
          <a:prstGeom prst="flowChartDocumen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ea typeface="Calibri" panose="020F0502020204030204" pitchFamily="34" charset="0"/>
              <a:cs typeface="Times New Roman" panose="02020603050405020304" pitchFamily="18" charset="0"/>
            </a:endParaRPr>
          </a:p>
          <a:p>
            <a:pPr algn="ctr"/>
            <a:endParaRPr lang="en-US" sz="700" dirty="0">
              <a:ea typeface="Calibri" panose="020F0502020204030204" pitchFamily="34" charset="0"/>
              <a:cs typeface="Times New Roman" panose="02020603050405020304" pitchFamily="18" charset="0"/>
            </a:endParaRPr>
          </a:p>
          <a:p>
            <a:pPr algn="ctr"/>
            <a:r>
              <a:rPr lang="en-US" sz="700" dirty="0" smtClean="0">
                <a:ea typeface="Calibri" panose="020F0502020204030204" pitchFamily="34" charset="0"/>
                <a:cs typeface="Times New Roman" panose="02020603050405020304" pitchFamily="18" charset="0"/>
              </a:rPr>
              <a:t>Uses AIN/IIN</a:t>
            </a:r>
            <a:r>
              <a:rPr lang="en-US" sz="700" dirty="0">
                <a:ea typeface="Calibri" panose="020F0502020204030204" pitchFamily="34" charset="0"/>
                <a:cs typeface="Times New Roman" panose="02020603050405020304" pitchFamily="18" charset="0"/>
              </a:rPr>
              <a:t>, </a:t>
            </a:r>
            <a:r>
              <a:rPr lang="en-US" sz="700" dirty="0" smtClean="0">
                <a:ea typeface="Calibri" panose="020F0502020204030204" pitchFamily="34" charset="0"/>
                <a:cs typeface="Times New Roman" panose="02020603050405020304" pitchFamily="18" charset="0"/>
              </a:rPr>
              <a:t>industry segment, pricing </a:t>
            </a:r>
            <a:r>
              <a:rPr lang="en-US" sz="700" dirty="0">
                <a:ea typeface="Calibri" panose="020F0502020204030204" pitchFamily="34" charset="0"/>
                <a:cs typeface="Times New Roman" panose="02020603050405020304" pitchFamily="18" charset="0"/>
              </a:rPr>
              <a:t>method, role </a:t>
            </a:r>
            <a:r>
              <a:rPr lang="en-US" sz="700" dirty="0" smtClean="0">
                <a:ea typeface="Calibri" panose="020F0502020204030204" pitchFamily="34" charset="0"/>
                <a:cs typeface="Times New Roman" panose="02020603050405020304" pitchFamily="18" charset="0"/>
              </a:rPr>
              <a:t>type</a:t>
            </a:r>
            <a:endParaRPr lang="en-US" sz="1050" dirty="0">
              <a:ea typeface="Calibri" panose="020F0502020204030204" pitchFamily="34" charset="0"/>
              <a:cs typeface="Times New Roman" panose="02020603050405020304" pitchFamily="18" charset="0"/>
            </a:endParaRPr>
          </a:p>
          <a:p>
            <a:pPr algn="ctr"/>
            <a:endParaRPr lang="en-US" dirty="0"/>
          </a:p>
        </p:txBody>
      </p:sp>
      <p:cxnSp>
        <p:nvCxnSpPr>
          <p:cNvPr id="111" name="Straight Arrow Connector 110"/>
          <p:cNvCxnSpPr>
            <a:stCxn id="18" idx="0"/>
          </p:cNvCxnSpPr>
          <p:nvPr/>
        </p:nvCxnSpPr>
        <p:spPr>
          <a:xfrm flipH="1" flipV="1">
            <a:off x="6451473" y="1675897"/>
            <a:ext cx="3874" cy="447979"/>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6" name="Flowchart: Document 115"/>
          <p:cNvSpPr/>
          <p:nvPr/>
        </p:nvSpPr>
        <p:spPr>
          <a:xfrm>
            <a:off x="281134" y="888881"/>
            <a:ext cx="1201200" cy="571234"/>
          </a:xfrm>
          <a:prstGeom prst="flowChartDocumen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ea typeface="Calibri" panose="020F0502020204030204" pitchFamily="34" charset="0"/>
              <a:cs typeface="Times New Roman" panose="02020603050405020304" pitchFamily="18" charset="0"/>
            </a:endParaRPr>
          </a:p>
          <a:p>
            <a:pPr algn="ctr"/>
            <a:endParaRPr lang="en-US" sz="700" dirty="0">
              <a:ea typeface="Calibri" panose="020F0502020204030204" pitchFamily="34" charset="0"/>
              <a:cs typeface="Times New Roman" panose="02020603050405020304" pitchFamily="18" charset="0"/>
            </a:endParaRPr>
          </a:p>
          <a:p>
            <a:pPr algn="ctr"/>
            <a:r>
              <a:rPr lang="en-US" sz="700" dirty="0" smtClean="0">
                <a:ea typeface="Calibri" panose="020F0502020204030204" pitchFamily="34" charset="0"/>
                <a:cs typeface="Times New Roman" panose="02020603050405020304" pitchFamily="18" charset="0"/>
              </a:rPr>
              <a:t>Uses AIN/IIN*, AIN/IIN </a:t>
            </a:r>
            <a:r>
              <a:rPr lang="en-US" sz="700" dirty="0">
                <a:ea typeface="Calibri" panose="020F0502020204030204" pitchFamily="34" charset="0"/>
                <a:cs typeface="Times New Roman" panose="02020603050405020304" pitchFamily="18" charset="0"/>
              </a:rPr>
              <a:t>region, </a:t>
            </a:r>
            <a:r>
              <a:rPr lang="en-US" sz="700" dirty="0" smtClean="0">
                <a:ea typeface="Calibri" panose="020F0502020204030204" pitchFamily="34" charset="0"/>
                <a:cs typeface="Times New Roman" panose="02020603050405020304" pitchFamily="18" charset="0"/>
              </a:rPr>
              <a:t>industry segment, pricing method</a:t>
            </a:r>
            <a:endParaRPr lang="en-US" sz="1050" dirty="0">
              <a:ea typeface="Calibri" panose="020F0502020204030204" pitchFamily="34" charset="0"/>
              <a:cs typeface="Times New Roman" panose="02020603050405020304" pitchFamily="18" charset="0"/>
            </a:endParaRPr>
          </a:p>
          <a:p>
            <a:pPr algn="ctr"/>
            <a:endParaRPr lang="en-US" dirty="0"/>
          </a:p>
        </p:txBody>
      </p:sp>
      <p:cxnSp>
        <p:nvCxnSpPr>
          <p:cNvPr id="117" name="Straight Arrow Connector 116"/>
          <p:cNvCxnSpPr>
            <a:stCxn id="74" idx="0"/>
            <a:endCxn id="116" idx="2"/>
          </p:cNvCxnSpPr>
          <p:nvPr/>
        </p:nvCxnSpPr>
        <p:spPr>
          <a:xfrm flipH="1" flipV="1">
            <a:off x="881734" y="1422350"/>
            <a:ext cx="921254" cy="1477898"/>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20" name="TextBox 119"/>
          <p:cNvSpPr txBox="1"/>
          <p:nvPr/>
        </p:nvSpPr>
        <p:spPr>
          <a:xfrm>
            <a:off x="6309372" y="3550522"/>
            <a:ext cx="750671" cy="184666"/>
          </a:xfrm>
          <a:prstGeom prst="rect">
            <a:avLst/>
          </a:prstGeom>
        </p:spPr>
        <p:txBody>
          <a:bodyPr wrap="square" lIns="0" tIns="0" rIns="0" bIns="0" rtlCol="0">
            <a:spAutoFit/>
          </a:bodyPr>
          <a:lstStyle/>
          <a:p>
            <a:pPr algn="ctr"/>
            <a:r>
              <a:rPr lang="en-US" sz="1200" dirty="0" smtClean="0">
                <a:solidFill>
                  <a:schemeClr val="tx2"/>
                </a:solidFill>
              </a:rPr>
              <a:t>Yes</a:t>
            </a:r>
          </a:p>
        </p:txBody>
      </p:sp>
      <p:sp>
        <p:nvSpPr>
          <p:cNvPr id="121" name="TextBox 120"/>
          <p:cNvSpPr txBox="1"/>
          <p:nvPr/>
        </p:nvSpPr>
        <p:spPr>
          <a:xfrm>
            <a:off x="2090272" y="1483367"/>
            <a:ext cx="750671" cy="184666"/>
          </a:xfrm>
          <a:prstGeom prst="rect">
            <a:avLst/>
          </a:prstGeom>
        </p:spPr>
        <p:txBody>
          <a:bodyPr wrap="square" lIns="0" tIns="0" rIns="0" bIns="0" rtlCol="0">
            <a:spAutoFit/>
          </a:bodyPr>
          <a:lstStyle/>
          <a:p>
            <a:pPr algn="ctr"/>
            <a:r>
              <a:rPr lang="en-US" sz="1200" dirty="0" smtClean="0">
                <a:solidFill>
                  <a:schemeClr val="tx2"/>
                </a:solidFill>
              </a:rPr>
              <a:t>No</a:t>
            </a:r>
          </a:p>
        </p:txBody>
      </p:sp>
      <p:sp>
        <p:nvSpPr>
          <p:cNvPr id="123" name="TextBox 122"/>
          <p:cNvSpPr txBox="1"/>
          <p:nvPr/>
        </p:nvSpPr>
        <p:spPr>
          <a:xfrm>
            <a:off x="5571594" y="4459503"/>
            <a:ext cx="3343074" cy="169277"/>
          </a:xfrm>
          <a:prstGeom prst="rect">
            <a:avLst/>
          </a:prstGeom>
        </p:spPr>
        <p:txBody>
          <a:bodyPr wrap="square" lIns="0" tIns="0" rIns="0" bIns="0" rtlCol="0">
            <a:spAutoFit/>
          </a:bodyPr>
          <a:lstStyle/>
          <a:p>
            <a:pPr algn="l"/>
            <a:r>
              <a:rPr lang="en-US" sz="1100" dirty="0" smtClean="0">
                <a:solidFill>
                  <a:srgbClr val="002060"/>
                </a:solidFill>
              </a:rPr>
              <a:t>* </a:t>
            </a:r>
            <a:r>
              <a:rPr lang="en-US" sz="1100" b="1" dirty="0" smtClean="0">
                <a:solidFill>
                  <a:srgbClr val="002060"/>
                </a:solidFill>
              </a:rPr>
              <a:t>AIN</a:t>
            </a:r>
            <a:r>
              <a:rPr lang="en-US" sz="1100" dirty="0" smtClean="0">
                <a:solidFill>
                  <a:srgbClr val="002060"/>
                </a:solidFill>
              </a:rPr>
              <a:t> – for acquirer pricing; </a:t>
            </a:r>
            <a:r>
              <a:rPr lang="en-US" sz="1100" b="1" dirty="0" smtClean="0">
                <a:solidFill>
                  <a:srgbClr val="002060"/>
                </a:solidFill>
              </a:rPr>
              <a:t>IIN</a:t>
            </a:r>
            <a:r>
              <a:rPr lang="en-US" sz="1100" dirty="0" smtClean="0">
                <a:solidFill>
                  <a:srgbClr val="002060"/>
                </a:solidFill>
              </a:rPr>
              <a:t> – for Issuer pricing</a:t>
            </a:r>
          </a:p>
        </p:txBody>
      </p:sp>
    </p:spTree>
    <p:extLst>
      <p:ext uri="{BB962C8B-B14F-4D97-AF65-F5344CB8AC3E}">
        <p14:creationId xmlns:p14="http://schemas.microsoft.com/office/powerpoint/2010/main" val="742869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28848750"/>
              </p:ext>
            </p:extLst>
          </p:nvPr>
        </p:nvGraphicFramePr>
        <p:xfrm>
          <a:off x="6220047" y="217182"/>
          <a:ext cx="2517149" cy="1387590"/>
        </p:xfrm>
        <a:graphic>
          <a:graphicData uri="http://schemas.openxmlformats.org/drawingml/2006/table">
            <a:tbl>
              <a:tblPr firstRow="1" bandRow="1">
                <a:tableStyleId>{5C22544A-7EE6-4342-B048-85BDC9FD1C3A}</a:tableStyleId>
              </a:tblPr>
              <a:tblGrid>
                <a:gridCol w="861436">
                  <a:extLst>
                    <a:ext uri="{9D8B030D-6E8A-4147-A177-3AD203B41FA5}">
                      <a16:colId xmlns:a16="http://schemas.microsoft.com/office/drawing/2014/main" val="3545780519"/>
                    </a:ext>
                  </a:extLst>
                </a:gridCol>
                <a:gridCol w="1655713">
                  <a:extLst>
                    <a:ext uri="{9D8B030D-6E8A-4147-A177-3AD203B41FA5}">
                      <a16:colId xmlns:a16="http://schemas.microsoft.com/office/drawing/2014/main" val="2674301236"/>
                    </a:ext>
                  </a:extLst>
                </a:gridCol>
              </a:tblGrid>
              <a:tr h="307399">
                <a:tc>
                  <a:txBody>
                    <a:bodyPr/>
                    <a:lstStyle/>
                    <a:p>
                      <a:r>
                        <a:rPr lang="en-US" sz="900" dirty="0" smtClean="0"/>
                        <a:t>Pricing Method</a:t>
                      </a:r>
                      <a:endParaRPr lang="en-US" sz="900" dirty="0"/>
                    </a:p>
                  </a:txBody>
                  <a:tcPr/>
                </a:tc>
                <a:tc>
                  <a:txBody>
                    <a:bodyPr/>
                    <a:lstStyle/>
                    <a:p>
                      <a:r>
                        <a:rPr lang="en-US" sz="900" dirty="0" smtClean="0"/>
                        <a:t>Description</a:t>
                      </a:r>
                      <a:endParaRPr lang="en-US" sz="900" dirty="0"/>
                    </a:p>
                  </a:txBody>
                  <a:tcPr/>
                </a:tc>
                <a:extLst>
                  <a:ext uri="{0D108BD9-81ED-4DB2-BD59-A6C34878D82A}">
                    <a16:rowId xmlns:a16="http://schemas.microsoft.com/office/drawing/2014/main" val="608598034"/>
                  </a:ext>
                </a:extLst>
              </a:tr>
              <a:tr h="189169">
                <a:tc>
                  <a:txBody>
                    <a:bodyPr/>
                    <a:lstStyle/>
                    <a:p>
                      <a:r>
                        <a:rPr lang="en-US" sz="900" dirty="0" smtClean="0"/>
                        <a:t>MS</a:t>
                      </a:r>
                      <a:endParaRPr lang="en-US" sz="900" dirty="0"/>
                    </a:p>
                  </a:txBody>
                  <a:tcPr/>
                </a:tc>
                <a:tc>
                  <a:txBody>
                    <a:bodyPr/>
                    <a:lstStyle/>
                    <a:p>
                      <a:r>
                        <a:rPr lang="en-US" sz="900" dirty="0" smtClean="0"/>
                        <a:t>MAGNETIC STRIPE </a:t>
                      </a:r>
                      <a:endParaRPr lang="en-US" sz="900" dirty="0"/>
                    </a:p>
                  </a:txBody>
                  <a:tcPr/>
                </a:tc>
                <a:extLst>
                  <a:ext uri="{0D108BD9-81ED-4DB2-BD59-A6C34878D82A}">
                    <a16:rowId xmlns:a16="http://schemas.microsoft.com/office/drawing/2014/main" val="4000656119"/>
                  </a:ext>
                </a:extLst>
              </a:tr>
              <a:tr h="276390">
                <a:tc>
                  <a:txBody>
                    <a:bodyPr/>
                    <a:lstStyle/>
                    <a:p>
                      <a:r>
                        <a:rPr lang="en-US" sz="900" dirty="0" smtClean="0"/>
                        <a:t>MSP</a:t>
                      </a:r>
                      <a:endParaRPr lang="en-US" sz="900" dirty="0"/>
                    </a:p>
                  </a:txBody>
                  <a:tcPr/>
                </a:tc>
                <a:tc>
                  <a:txBody>
                    <a:bodyPr/>
                    <a:lstStyle/>
                    <a:p>
                      <a:r>
                        <a:rPr lang="en-US" sz="900" dirty="0" smtClean="0"/>
                        <a:t>MAGNETIC STRIPE  PIN</a:t>
                      </a:r>
                      <a:endParaRPr lang="en-US" sz="900" dirty="0"/>
                    </a:p>
                  </a:txBody>
                  <a:tcPr/>
                </a:tc>
                <a:extLst>
                  <a:ext uri="{0D108BD9-81ED-4DB2-BD59-A6C34878D82A}">
                    <a16:rowId xmlns:a16="http://schemas.microsoft.com/office/drawing/2014/main" val="1352656322"/>
                  </a:ext>
                </a:extLst>
              </a:tr>
              <a:tr h="189169">
                <a:tc>
                  <a:txBody>
                    <a:bodyPr/>
                    <a:lstStyle/>
                    <a:p>
                      <a:r>
                        <a:rPr lang="en-US" sz="900" dirty="0" smtClean="0"/>
                        <a:t>SC</a:t>
                      </a:r>
                      <a:endParaRPr lang="en-US" sz="900" dirty="0"/>
                    </a:p>
                  </a:txBody>
                  <a:tcPr/>
                </a:tc>
                <a:tc>
                  <a:txBody>
                    <a:bodyPr/>
                    <a:lstStyle/>
                    <a:p>
                      <a:r>
                        <a:rPr lang="en-US" sz="900" dirty="0" smtClean="0"/>
                        <a:t>SMART CARD </a:t>
                      </a:r>
                      <a:endParaRPr lang="en-US" sz="900" dirty="0"/>
                    </a:p>
                  </a:txBody>
                  <a:tcPr/>
                </a:tc>
                <a:extLst>
                  <a:ext uri="{0D108BD9-81ED-4DB2-BD59-A6C34878D82A}">
                    <a16:rowId xmlns:a16="http://schemas.microsoft.com/office/drawing/2014/main" val="595386725"/>
                  </a:ext>
                </a:extLst>
              </a:tr>
              <a:tr h="288240">
                <a:tc>
                  <a:txBody>
                    <a:bodyPr/>
                    <a:lstStyle/>
                    <a:p>
                      <a:r>
                        <a:rPr lang="en-US" sz="900" dirty="0" smtClean="0"/>
                        <a:t>SCP</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SMART CARD PIN</a:t>
                      </a:r>
                    </a:p>
                  </a:txBody>
                  <a:tcPr/>
                </a:tc>
                <a:extLst>
                  <a:ext uri="{0D108BD9-81ED-4DB2-BD59-A6C34878D82A}">
                    <a16:rowId xmlns:a16="http://schemas.microsoft.com/office/drawing/2014/main" val="303205966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5136414"/>
              </p:ext>
            </p:extLst>
          </p:nvPr>
        </p:nvGraphicFramePr>
        <p:xfrm>
          <a:off x="6220048" y="1694142"/>
          <a:ext cx="2517705" cy="1243153"/>
        </p:xfrm>
        <a:graphic>
          <a:graphicData uri="http://schemas.openxmlformats.org/drawingml/2006/table">
            <a:tbl>
              <a:tblPr firstRow="1" bandRow="1">
                <a:tableStyleId>{5C22544A-7EE6-4342-B048-85BDC9FD1C3A}</a:tableStyleId>
              </a:tblPr>
              <a:tblGrid>
                <a:gridCol w="818707">
                  <a:extLst>
                    <a:ext uri="{9D8B030D-6E8A-4147-A177-3AD203B41FA5}">
                      <a16:colId xmlns:a16="http://schemas.microsoft.com/office/drawing/2014/main" val="3545780519"/>
                    </a:ext>
                  </a:extLst>
                </a:gridCol>
                <a:gridCol w="1698998">
                  <a:extLst>
                    <a:ext uri="{9D8B030D-6E8A-4147-A177-3AD203B41FA5}">
                      <a16:colId xmlns:a16="http://schemas.microsoft.com/office/drawing/2014/main" val="2674301236"/>
                    </a:ext>
                  </a:extLst>
                </a:gridCol>
              </a:tblGrid>
              <a:tr h="198453">
                <a:tc>
                  <a:txBody>
                    <a:bodyPr/>
                    <a:lstStyle/>
                    <a:p>
                      <a:r>
                        <a:rPr lang="en-US" sz="900" dirty="0" smtClean="0"/>
                        <a:t>Role Type</a:t>
                      </a:r>
                      <a:endParaRPr lang="en-US" sz="900" dirty="0"/>
                    </a:p>
                  </a:txBody>
                  <a:tcPr/>
                </a:tc>
                <a:tc>
                  <a:txBody>
                    <a:bodyPr/>
                    <a:lstStyle/>
                    <a:p>
                      <a:r>
                        <a:rPr lang="en-US" sz="900" dirty="0" smtClean="0"/>
                        <a:t>Description</a:t>
                      </a:r>
                      <a:endParaRPr lang="en-US" sz="900" dirty="0"/>
                    </a:p>
                  </a:txBody>
                  <a:tcPr/>
                </a:tc>
                <a:extLst>
                  <a:ext uri="{0D108BD9-81ED-4DB2-BD59-A6C34878D82A}">
                    <a16:rowId xmlns:a16="http://schemas.microsoft.com/office/drawing/2014/main" val="608598034"/>
                  </a:ext>
                </a:extLst>
              </a:tr>
              <a:tr h="215757">
                <a:tc>
                  <a:txBody>
                    <a:bodyPr/>
                    <a:lstStyle/>
                    <a:p>
                      <a:r>
                        <a:rPr lang="en-US" sz="900" dirty="0" smtClean="0"/>
                        <a:t>AC</a:t>
                      </a:r>
                      <a:endParaRPr lang="en-US" sz="900" dirty="0"/>
                    </a:p>
                  </a:txBody>
                  <a:tcPr/>
                </a:tc>
                <a:tc>
                  <a:txBody>
                    <a:bodyPr/>
                    <a:lstStyle/>
                    <a:p>
                      <a:r>
                        <a:rPr lang="en-US" sz="900" dirty="0" smtClean="0"/>
                        <a:t>Acquirer</a:t>
                      </a:r>
                      <a:endParaRPr lang="en-US" sz="900" dirty="0"/>
                    </a:p>
                  </a:txBody>
                  <a:tcPr/>
                </a:tc>
                <a:extLst>
                  <a:ext uri="{0D108BD9-81ED-4DB2-BD59-A6C34878D82A}">
                    <a16:rowId xmlns:a16="http://schemas.microsoft.com/office/drawing/2014/main" val="4000656119"/>
                  </a:ext>
                </a:extLst>
              </a:tr>
              <a:tr h="215757">
                <a:tc>
                  <a:txBody>
                    <a:bodyPr/>
                    <a:lstStyle/>
                    <a:p>
                      <a:r>
                        <a:rPr lang="en-US" sz="900" dirty="0" smtClean="0"/>
                        <a:t>AP</a:t>
                      </a:r>
                      <a:endParaRPr lang="en-US" sz="900" dirty="0"/>
                    </a:p>
                  </a:txBody>
                  <a:tcPr/>
                </a:tc>
                <a:tc>
                  <a:txBody>
                    <a:bodyPr/>
                    <a:lstStyle/>
                    <a:p>
                      <a:r>
                        <a:rPr lang="en-US" sz="900" dirty="0" smtClean="0"/>
                        <a:t>Acquirer Processor</a:t>
                      </a:r>
                      <a:endParaRPr lang="en-US" sz="900" dirty="0"/>
                    </a:p>
                  </a:txBody>
                  <a:tcPr/>
                </a:tc>
                <a:extLst>
                  <a:ext uri="{0D108BD9-81ED-4DB2-BD59-A6C34878D82A}">
                    <a16:rowId xmlns:a16="http://schemas.microsoft.com/office/drawing/2014/main" val="1352656322"/>
                  </a:ext>
                </a:extLst>
              </a:tr>
              <a:tr h="215757">
                <a:tc>
                  <a:txBody>
                    <a:bodyPr/>
                    <a:lstStyle/>
                    <a:p>
                      <a:r>
                        <a:rPr lang="en-US" sz="900" dirty="0" smtClean="0"/>
                        <a:t>IS</a:t>
                      </a:r>
                      <a:endParaRPr lang="en-US" sz="900" dirty="0"/>
                    </a:p>
                  </a:txBody>
                  <a:tcPr/>
                </a:tc>
                <a:tc>
                  <a:txBody>
                    <a:bodyPr/>
                    <a:lstStyle/>
                    <a:p>
                      <a:r>
                        <a:rPr lang="en-US" sz="900" dirty="0" smtClean="0"/>
                        <a:t>Issuer</a:t>
                      </a:r>
                      <a:endParaRPr lang="en-US" sz="900" dirty="0"/>
                    </a:p>
                  </a:txBody>
                  <a:tcPr/>
                </a:tc>
                <a:extLst>
                  <a:ext uri="{0D108BD9-81ED-4DB2-BD59-A6C34878D82A}">
                    <a16:rowId xmlns:a16="http://schemas.microsoft.com/office/drawing/2014/main" val="595386725"/>
                  </a:ext>
                </a:extLst>
              </a:tr>
              <a:tr h="328753">
                <a:tc>
                  <a:txBody>
                    <a:bodyPr/>
                    <a:lstStyle/>
                    <a:p>
                      <a:r>
                        <a:rPr lang="en-US" sz="900" dirty="0" smtClean="0"/>
                        <a:t>IP</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Issuer Processor </a:t>
                      </a:r>
                    </a:p>
                  </a:txBody>
                  <a:tcPr/>
                </a:tc>
                <a:extLst>
                  <a:ext uri="{0D108BD9-81ED-4DB2-BD59-A6C34878D82A}">
                    <a16:rowId xmlns:a16="http://schemas.microsoft.com/office/drawing/2014/main" val="303205966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45047586"/>
              </p:ext>
            </p:extLst>
          </p:nvPr>
        </p:nvGraphicFramePr>
        <p:xfrm>
          <a:off x="5212080" y="3018457"/>
          <a:ext cx="3557016" cy="1585045"/>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545780519"/>
                    </a:ext>
                  </a:extLst>
                </a:gridCol>
                <a:gridCol w="1911096">
                  <a:extLst>
                    <a:ext uri="{9D8B030D-6E8A-4147-A177-3AD203B41FA5}">
                      <a16:colId xmlns:a16="http://schemas.microsoft.com/office/drawing/2014/main" val="2674301236"/>
                    </a:ext>
                  </a:extLst>
                </a:gridCol>
              </a:tblGrid>
              <a:tr h="350605">
                <a:tc>
                  <a:txBody>
                    <a:bodyPr/>
                    <a:lstStyle/>
                    <a:p>
                      <a:r>
                        <a:rPr lang="en-US" sz="900" dirty="0" smtClean="0"/>
                        <a:t>Currency type</a:t>
                      </a:r>
                      <a:endParaRPr lang="en-US" sz="900" dirty="0"/>
                    </a:p>
                  </a:txBody>
                  <a:tcPr/>
                </a:tc>
                <a:tc>
                  <a:txBody>
                    <a:bodyPr/>
                    <a:lstStyle/>
                    <a:p>
                      <a:r>
                        <a:rPr lang="en-US" sz="900" dirty="0" smtClean="0"/>
                        <a:t>Description</a:t>
                      </a:r>
                      <a:endParaRPr lang="en-US" sz="900" dirty="0"/>
                    </a:p>
                  </a:txBody>
                  <a:tcPr/>
                </a:tc>
                <a:extLst>
                  <a:ext uri="{0D108BD9-81ED-4DB2-BD59-A6C34878D82A}">
                    <a16:rowId xmlns:a16="http://schemas.microsoft.com/office/drawing/2014/main" val="608598034"/>
                  </a:ext>
                </a:extLst>
              </a:tr>
              <a:tr h="215757">
                <a:tc>
                  <a:txBody>
                    <a:bodyPr/>
                    <a:lstStyle/>
                    <a:p>
                      <a:r>
                        <a:rPr lang="en-US" sz="900" dirty="0" smtClean="0"/>
                        <a:t>Presentment</a:t>
                      </a:r>
                      <a:r>
                        <a:rPr lang="en-US" sz="900" baseline="0" dirty="0" smtClean="0"/>
                        <a:t> currency</a:t>
                      </a:r>
                      <a:endParaRPr lang="en-US" sz="900" dirty="0"/>
                    </a:p>
                  </a:txBody>
                  <a:tcPr/>
                </a:tc>
                <a:tc>
                  <a:txBody>
                    <a:bodyPr/>
                    <a:lstStyle/>
                    <a:p>
                      <a:r>
                        <a:rPr lang="en-US" sz="900" b="0" i="0" u="none" strike="noStrike" kern="1200" baseline="0" dirty="0" smtClean="0">
                          <a:solidFill>
                            <a:schemeClr val="dk1"/>
                          </a:solidFill>
                          <a:latin typeface="+mn-lt"/>
                          <a:ea typeface="+mn-ea"/>
                          <a:cs typeface="+mn-cs"/>
                        </a:rPr>
                        <a:t>Currency code in which transaction is presented to</a:t>
                      </a:r>
                    </a:p>
                    <a:p>
                      <a:r>
                        <a:rPr lang="en-US" sz="900" b="0" i="0" u="none" strike="noStrike" kern="1200" baseline="0" dirty="0" smtClean="0">
                          <a:solidFill>
                            <a:schemeClr val="dk1"/>
                          </a:solidFill>
                          <a:latin typeface="+mn-lt"/>
                          <a:ea typeface="+mn-ea"/>
                          <a:cs typeface="+mn-cs"/>
                        </a:rPr>
                        <a:t>Network</a:t>
                      </a:r>
                      <a:endParaRPr lang="en-US" sz="900" dirty="0"/>
                    </a:p>
                  </a:txBody>
                  <a:tcPr/>
                </a:tc>
                <a:extLst>
                  <a:ext uri="{0D108BD9-81ED-4DB2-BD59-A6C34878D82A}">
                    <a16:rowId xmlns:a16="http://schemas.microsoft.com/office/drawing/2014/main" val="4000656119"/>
                  </a:ext>
                </a:extLst>
              </a:tr>
              <a:tr h="215757">
                <a:tc>
                  <a:txBody>
                    <a:bodyPr/>
                    <a:lstStyle/>
                    <a:p>
                      <a:r>
                        <a:rPr lang="en-US" sz="900" dirty="0" smtClean="0"/>
                        <a:t>Settlement currency</a:t>
                      </a:r>
                      <a:endParaRPr lang="en-US" sz="900" dirty="0"/>
                    </a:p>
                  </a:txBody>
                  <a:tcPr/>
                </a:tc>
                <a:tc>
                  <a:txBody>
                    <a:bodyPr/>
                    <a:lstStyle/>
                    <a:p>
                      <a:r>
                        <a:rPr lang="en-US" sz="900" b="0" i="0" u="none" strike="noStrike" kern="1200" baseline="0" dirty="0" smtClean="0">
                          <a:solidFill>
                            <a:schemeClr val="dk1"/>
                          </a:solidFill>
                          <a:latin typeface="+mn-lt"/>
                          <a:ea typeface="+mn-ea"/>
                          <a:cs typeface="+mn-cs"/>
                        </a:rPr>
                        <a:t>Currency code in which institution is getting settled</a:t>
                      </a:r>
                      <a:endParaRPr lang="en-US" sz="9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352656322"/>
                  </a:ext>
                </a:extLst>
              </a:tr>
              <a:tr h="215757">
                <a:tc>
                  <a:txBody>
                    <a:bodyPr/>
                    <a:lstStyle/>
                    <a:p>
                      <a:r>
                        <a:rPr lang="en-US" sz="900" dirty="0" smtClean="0"/>
                        <a:t>Card-member billing currency</a:t>
                      </a:r>
                      <a:endParaRPr lang="en-US" sz="900" dirty="0"/>
                    </a:p>
                  </a:txBody>
                  <a:tcPr/>
                </a:tc>
                <a:tc>
                  <a:txBody>
                    <a:bodyPr/>
                    <a:lstStyle/>
                    <a:p>
                      <a:r>
                        <a:rPr lang="en-US" sz="900" b="0" i="0" u="none" strike="noStrike" kern="1200" baseline="0" dirty="0" smtClean="0">
                          <a:solidFill>
                            <a:schemeClr val="dk1"/>
                          </a:solidFill>
                          <a:latin typeface="+mn-lt"/>
                          <a:ea typeface="+mn-ea"/>
                          <a:cs typeface="+mn-cs"/>
                        </a:rPr>
                        <a:t>Currency code in which billing will be performed</a:t>
                      </a:r>
                      <a:endParaRPr lang="en-US" sz="9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595386725"/>
                  </a:ext>
                </a:extLst>
              </a:tr>
            </a:tbl>
          </a:graphicData>
        </a:graphic>
      </p:graphicFrame>
      <p:sp>
        <p:nvSpPr>
          <p:cNvPr id="9" name="Rectangle 8"/>
          <p:cNvSpPr/>
          <p:nvPr/>
        </p:nvSpPr>
        <p:spPr>
          <a:xfrm>
            <a:off x="287037" y="667200"/>
            <a:ext cx="4808638" cy="3970318"/>
          </a:xfrm>
          <a:prstGeom prst="rect">
            <a:avLst/>
          </a:prstGeom>
        </p:spPr>
        <p:txBody>
          <a:bodyPr wrap="square">
            <a:spAutoFit/>
          </a:bodyPr>
          <a:lstStyle/>
          <a:p>
            <a:r>
              <a:rPr lang="en-US" sz="900" dirty="0">
                <a:solidFill>
                  <a:srgbClr val="0070C0"/>
                </a:solidFill>
              </a:rPr>
              <a:t>Establish Hierarchy for MCC pricing </a:t>
            </a:r>
          </a:p>
          <a:p>
            <a:endParaRPr lang="en-US" sz="900" dirty="0" smtClean="0">
              <a:solidFill>
                <a:srgbClr val="0070C0"/>
              </a:solidFill>
            </a:endParaRPr>
          </a:p>
          <a:p>
            <a:pPr marL="171450" indent="-171450">
              <a:buFont typeface="Arial" panose="020B0604020202020204" pitchFamily="34" charset="0"/>
              <a:buChar char="•"/>
            </a:pPr>
            <a:r>
              <a:rPr lang="en-US" sz="900" dirty="0" smtClean="0">
                <a:solidFill>
                  <a:srgbClr val="0070C0"/>
                </a:solidFill>
              </a:rPr>
              <a:t>MCC </a:t>
            </a:r>
            <a:r>
              <a:rPr lang="en-US" sz="900" dirty="0">
                <a:solidFill>
                  <a:srgbClr val="0070C0"/>
                </a:solidFill>
              </a:rPr>
              <a:t>Pricing applies only to local transactions</a:t>
            </a:r>
          </a:p>
          <a:p>
            <a:pPr marL="171450" indent="-171450">
              <a:buFont typeface="Arial" panose="020B0604020202020204" pitchFamily="34" charset="0"/>
              <a:buChar char="•"/>
            </a:pPr>
            <a:r>
              <a:rPr lang="en-US" sz="900" dirty="0">
                <a:solidFill>
                  <a:srgbClr val="0070C0"/>
                </a:solidFill>
              </a:rPr>
              <a:t>Both Partners must be enrolled to </a:t>
            </a:r>
            <a:r>
              <a:rPr lang="en-US" sz="900" dirty="0" err="1">
                <a:solidFill>
                  <a:srgbClr val="0070C0"/>
                </a:solidFill>
              </a:rPr>
              <a:t>recieve</a:t>
            </a:r>
            <a:r>
              <a:rPr lang="en-US" sz="900" dirty="0">
                <a:solidFill>
                  <a:srgbClr val="0070C0"/>
                </a:solidFill>
              </a:rPr>
              <a:t> MCC pricing . </a:t>
            </a:r>
          </a:p>
          <a:p>
            <a:pPr marL="171450" indent="-171450">
              <a:buFont typeface="Arial" panose="020B0604020202020204" pitchFamily="34" charset="0"/>
              <a:buChar char="•"/>
            </a:pPr>
            <a:r>
              <a:rPr lang="en-US" sz="900" dirty="0">
                <a:solidFill>
                  <a:srgbClr val="0070C0"/>
                </a:solidFill>
              </a:rPr>
              <a:t>Both issuers and acquirers must be </a:t>
            </a:r>
            <a:r>
              <a:rPr lang="en-US" sz="900" dirty="0" err="1">
                <a:solidFill>
                  <a:srgbClr val="0070C0"/>
                </a:solidFill>
              </a:rPr>
              <a:t>partcipating</a:t>
            </a:r>
            <a:r>
              <a:rPr lang="en-US" sz="900" dirty="0">
                <a:solidFill>
                  <a:srgbClr val="0070C0"/>
                </a:solidFill>
              </a:rPr>
              <a:t> in MCC pricing for </a:t>
            </a:r>
            <a:r>
              <a:rPr lang="en-US" sz="900" dirty="0" err="1">
                <a:solidFill>
                  <a:srgbClr val="0070C0"/>
                </a:solidFill>
              </a:rPr>
              <a:t>MCCCpricing</a:t>
            </a:r>
            <a:r>
              <a:rPr lang="en-US" sz="900" dirty="0">
                <a:solidFill>
                  <a:srgbClr val="0070C0"/>
                </a:solidFill>
              </a:rPr>
              <a:t> to apply to either - if one is not </a:t>
            </a:r>
            <a:r>
              <a:rPr lang="en-US" sz="900" dirty="0" smtClean="0">
                <a:solidFill>
                  <a:srgbClr val="0070C0"/>
                </a:solidFill>
              </a:rPr>
              <a:t>enrolled, </a:t>
            </a:r>
            <a:r>
              <a:rPr lang="en-US" sz="900" dirty="0">
                <a:solidFill>
                  <a:srgbClr val="0070C0"/>
                </a:solidFill>
              </a:rPr>
              <a:t>then industry rate </a:t>
            </a:r>
            <a:r>
              <a:rPr lang="en-US" sz="900" dirty="0" smtClean="0">
                <a:solidFill>
                  <a:srgbClr val="0070C0"/>
                </a:solidFill>
              </a:rPr>
              <a:t>pricing </a:t>
            </a:r>
            <a:r>
              <a:rPr lang="en-US" sz="900" dirty="0">
                <a:solidFill>
                  <a:srgbClr val="0070C0"/>
                </a:solidFill>
              </a:rPr>
              <a:t>will apply to both</a:t>
            </a:r>
            <a:r>
              <a:rPr lang="en-US" sz="900" dirty="0" smtClean="0">
                <a:solidFill>
                  <a:srgbClr val="0070C0"/>
                </a:solidFill>
              </a:rPr>
              <a:t>.</a:t>
            </a:r>
          </a:p>
          <a:p>
            <a:endParaRPr lang="en-US" sz="900" dirty="0">
              <a:solidFill>
                <a:srgbClr val="0070C0"/>
              </a:solidFill>
            </a:endParaRPr>
          </a:p>
          <a:p>
            <a:r>
              <a:rPr lang="en-US" sz="900" b="1" dirty="0">
                <a:solidFill>
                  <a:srgbClr val="002060"/>
                </a:solidFill>
              </a:rPr>
              <a:t>Scenarios concerning MCC Rates : </a:t>
            </a:r>
            <a:endParaRPr lang="en-US" sz="900" b="1" dirty="0" smtClean="0">
              <a:solidFill>
                <a:srgbClr val="002060"/>
              </a:solidFill>
            </a:endParaRPr>
          </a:p>
          <a:p>
            <a:r>
              <a:rPr lang="en-US" sz="900" b="1" dirty="0" smtClean="0">
                <a:solidFill>
                  <a:srgbClr val="0070C0"/>
                </a:solidFill>
              </a:rPr>
              <a:t>Scenario 1</a:t>
            </a:r>
          </a:p>
          <a:p>
            <a:r>
              <a:rPr lang="en-US" sz="900" dirty="0" smtClean="0">
                <a:solidFill>
                  <a:srgbClr val="0070C0"/>
                </a:solidFill>
              </a:rPr>
              <a:t>Rate </a:t>
            </a:r>
            <a:r>
              <a:rPr lang="en-US" sz="900" dirty="0">
                <a:solidFill>
                  <a:srgbClr val="0070C0"/>
                </a:solidFill>
              </a:rPr>
              <a:t>is available for a given partner in the MCC rate table</a:t>
            </a:r>
          </a:p>
          <a:p>
            <a:r>
              <a:rPr lang="en-US" sz="900" dirty="0">
                <a:solidFill>
                  <a:srgbClr val="0070C0"/>
                </a:solidFill>
              </a:rPr>
              <a:t>In this case the pricing method is checked against the MCC pricing table and the corresponding acquirer/issuer rates are applied.</a:t>
            </a:r>
          </a:p>
          <a:p>
            <a:endParaRPr lang="en-US" sz="900" dirty="0">
              <a:solidFill>
                <a:srgbClr val="0070C0"/>
              </a:solidFill>
            </a:endParaRPr>
          </a:p>
          <a:p>
            <a:r>
              <a:rPr lang="en-US" sz="900" b="1" dirty="0">
                <a:solidFill>
                  <a:srgbClr val="0070C0"/>
                </a:solidFill>
              </a:rPr>
              <a:t>Scenario </a:t>
            </a:r>
            <a:r>
              <a:rPr lang="en-US" sz="900" b="1" dirty="0" smtClean="0">
                <a:solidFill>
                  <a:srgbClr val="0070C0"/>
                </a:solidFill>
              </a:rPr>
              <a:t>2</a:t>
            </a:r>
          </a:p>
          <a:p>
            <a:r>
              <a:rPr lang="en-US" sz="900" dirty="0" smtClean="0">
                <a:solidFill>
                  <a:srgbClr val="0070C0"/>
                </a:solidFill>
              </a:rPr>
              <a:t>Rate </a:t>
            </a:r>
            <a:r>
              <a:rPr lang="en-US" sz="900" dirty="0">
                <a:solidFill>
                  <a:srgbClr val="0070C0"/>
                </a:solidFill>
              </a:rPr>
              <a:t>is not available for a given partner in the MCC rate table</a:t>
            </a:r>
          </a:p>
          <a:p>
            <a:r>
              <a:rPr lang="en-US" sz="900" dirty="0">
                <a:solidFill>
                  <a:srgbClr val="0070C0"/>
                </a:solidFill>
              </a:rPr>
              <a:t>In this case the pricing method is checked against the industry specific rate table and the corresponding acquirer/issuer rates are fetched.</a:t>
            </a:r>
          </a:p>
          <a:p>
            <a:endParaRPr lang="en-US" sz="900" dirty="0" smtClean="0">
              <a:solidFill>
                <a:srgbClr val="0070C0"/>
              </a:solidFill>
            </a:endParaRPr>
          </a:p>
          <a:p>
            <a:r>
              <a:rPr lang="en-US" sz="900" b="1" dirty="0" smtClean="0">
                <a:solidFill>
                  <a:srgbClr val="0070C0"/>
                </a:solidFill>
              </a:rPr>
              <a:t>Scenario 3</a:t>
            </a:r>
          </a:p>
          <a:p>
            <a:r>
              <a:rPr lang="en-US" sz="900" dirty="0" smtClean="0">
                <a:solidFill>
                  <a:srgbClr val="0070C0"/>
                </a:solidFill>
              </a:rPr>
              <a:t>Rate </a:t>
            </a:r>
            <a:r>
              <a:rPr lang="en-US" sz="900" dirty="0">
                <a:solidFill>
                  <a:srgbClr val="0070C0"/>
                </a:solidFill>
              </a:rPr>
              <a:t>is not available for a given partner in the MCC rate table and industry specific  rate </a:t>
            </a:r>
            <a:r>
              <a:rPr lang="en-US" sz="900" dirty="0" smtClean="0">
                <a:solidFill>
                  <a:srgbClr val="0070C0"/>
                </a:solidFill>
              </a:rPr>
              <a:t>table. In </a:t>
            </a:r>
            <a:r>
              <a:rPr lang="en-US" sz="900" dirty="0">
                <a:solidFill>
                  <a:srgbClr val="0070C0"/>
                </a:solidFill>
              </a:rPr>
              <a:t>this case the pricing method is defaulted to ‘Magnetic Stripe’ and the process follows scenario one or two based on rate availability in MCC rate table to fetch the corresponding rate</a:t>
            </a:r>
          </a:p>
          <a:p>
            <a:endParaRPr lang="en-US" sz="900" dirty="0">
              <a:solidFill>
                <a:srgbClr val="0070C0"/>
              </a:solidFill>
            </a:endParaRPr>
          </a:p>
          <a:p>
            <a:r>
              <a:rPr lang="en-US" sz="900" b="1" dirty="0">
                <a:solidFill>
                  <a:srgbClr val="0070C0"/>
                </a:solidFill>
              </a:rPr>
              <a:t>Scenario </a:t>
            </a:r>
            <a:r>
              <a:rPr lang="en-US" sz="900" b="1" dirty="0" smtClean="0">
                <a:solidFill>
                  <a:srgbClr val="0070C0"/>
                </a:solidFill>
              </a:rPr>
              <a:t>4</a:t>
            </a:r>
          </a:p>
          <a:p>
            <a:r>
              <a:rPr lang="en-US" sz="900" dirty="0" smtClean="0">
                <a:solidFill>
                  <a:srgbClr val="0070C0"/>
                </a:solidFill>
              </a:rPr>
              <a:t>Rate </a:t>
            </a:r>
            <a:r>
              <a:rPr lang="en-US" sz="900" dirty="0">
                <a:solidFill>
                  <a:srgbClr val="0070C0"/>
                </a:solidFill>
              </a:rPr>
              <a:t>is not available in the MCC rate table and industry specific PSU rate table for a given partner whose pricing method defaulted to ‘Magnetic stripe’ </a:t>
            </a:r>
            <a:r>
              <a:rPr lang="en-US" sz="900" dirty="0" smtClean="0">
                <a:solidFill>
                  <a:srgbClr val="0070C0"/>
                </a:solidFill>
              </a:rPr>
              <a:t>. </a:t>
            </a:r>
            <a:r>
              <a:rPr lang="en-US" sz="900" dirty="0">
                <a:solidFill>
                  <a:srgbClr val="0070C0"/>
                </a:solidFill>
              </a:rPr>
              <a:t>The program is terminated and the transaction is not processed further.</a:t>
            </a:r>
          </a:p>
        </p:txBody>
      </p:sp>
      <p:sp>
        <p:nvSpPr>
          <p:cNvPr id="10" name="Title 1"/>
          <p:cNvSpPr>
            <a:spLocks noGrp="1"/>
          </p:cNvSpPr>
          <p:nvPr>
            <p:ph type="title"/>
          </p:nvPr>
        </p:nvSpPr>
        <p:spPr>
          <a:xfrm>
            <a:off x="362782" y="231788"/>
            <a:ext cx="8385048" cy="190859"/>
          </a:xfrm>
        </p:spPr>
        <p:txBody>
          <a:bodyPr>
            <a:noAutofit/>
          </a:bodyPr>
          <a:lstStyle/>
          <a:p>
            <a:r>
              <a:rPr lang="en-US" sz="1800" dirty="0" smtClean="0"/>
              <a:t>CSU interface to determine right Pricing model</a:t>
            </a:r>
            <a:endParaRPr lang="en-US" sz="1800" dirty="0"/>
          </a:p>
        </p:txBody>
      </p:sp>
      <p:sp>
        <p:nvSpPr>
          <p:cNvPr id="11" name="Rectangle 10"/>
          <p:cNvSpPr/>
          <p:nvPr/>
        </p:nvSpPr>
        <p:spPr>
          <a:xfrm>
            <a:off x="5301670" y="217182"/>
            <a:ext cx="712381" cy="249014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Pricing model is determined based on CSU set up </a:t>
            </a:r>
            <a:endParaRPr lang="en-US" sz="1200" dirty="0"/>
          </a:p>
        </p:txBody>
      </p:sp>
      <p:cxnSp>
        <p:nvCxnSpPr>
          <p:cNvPr id="13" name="Straight Connector 12"/>
          <p:cNvCxnSpPr/>
          <p:nvPr/>
        </p:nvCxnSpPr>
        <p:spPr>
          <a:xfrm>
            <a:off x="362782" y="1604772"/>
            <a:ext cx="473289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77473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5152002"/>
              </p:ext>
            </p:extLst>
          </p:nvPr>
        </p:nvGraphicFramePr>
        <p:xfrm>
          <a:off x="1065829" y="680480"/>
          <a:ext cx="6775444" cy="3392103"/>
        </p:xfrm>
        <a:graphic>
          <a:graphicData uri="http://schemas.openxmlformats.org/drawingml/2006/table">
            <a:tbl>
              <a:tblPr firstRow="1" firstCol="1" bandRow="1">
                <a:tableStyleId>{5C22544A-7EE6-4342-B048-85BDC9FD1C3A}</a:tableStyleId>
              </a:tblPr>
              <a:tblGrid>
                <a:gridCol w="1043385">
                  <a:extLst>
                    <a:ext uri="{9D8B030D-6E8A-4147-A177-3AD203B41FA5}">
                      <a16:colId xmlns:a16="http://schemas.microsoft.com/office/drawing/2014/main" val="3346110243"/>
                    </a:ext>
                  </a:extLst>
                </a:gridCol>
                <a:gridCol w="5732059">
                  <a:extLst>
                    <a:ext uri="{9D8B030D-6E8A-4147-A177-3AD203B41FA5}">
                      <a16:colId xmlns:a16="http://schemas.microsoft.com/office/drawing/2014/main" val="860927049"/>
                    </a:ext>
                  </a:extLst>
                </a:gridCol>
              </a:tblGrid>
              <a:tr h="157315">
                <a:tc>
                  <a:txBody>
                    <a:bodyPr/>
                    <a:lstStyle/>
                    <a:p>
                      <a:pPr marL="0" marR="0" algn="ctr">
                        <a:spcBef>
                          <a:spcPts val="0"/>
                        </a:spcBef>
                        <a:spcAft>
                          <a:spcPts val="0"/>
                        </a:spcAft>
                      </a:pPr>
                      <a:r>
                        <a:rPr lang="en-US" sz="1000" dirty="0">
                          <a:effectLst/>
                        </a:rPr>
                        <a:t>Terminology</a:t>
                      </a:r>
                      <a:endParaRPr lang="en-US" sz="1000" dirty="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lgn="ctr">
                        <a:spcBef>
                          <a:spcPts val="0"/>
                        </a:spcBef>
                        <a:spcAft>
                          <a:spcPts val="0"/>
                        </a:spcAft>
                      </a:pPr>
                      <a:r>
                        <a:rPr lang="en-US" sz="1000" dirty="0">
                          <a:effectLst/>
                        </a:rPr>
                        <a:t>Description</a:t>
                      </a:r>
                      <a:endParaRPr lang="en-US" sz="1000" dirty="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861514607"/>
                  </a:ext>
                </a:extLst>
              </a:tr>
              <a:tr h="157315">
                <a:tc>
                  <a:txBody>
                    <a:bodyPr/>
                    <a:lstStyle/>
                    <a:p>
                      <a:pPr marL="0" marR="0">
                        <a:spcBef>
                          <a:spcPts val="0"/>
                        </a:spcBef>
                        <a:spcAft>
                          <a:spcPts val="0"/>
                        </a:spcAft>
                      </a:pPr>
                      <a:r>
                        <a:rPr lang="en-US" sz="1000">
                          <a:effectLst/>
                        </a:rPr>
                        <a:t>ATR</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Amex Transaction Router</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3037273451"/>
                  </a:ext>
                </a:extLst>
              </a:tr>
              <a:tr h="157315">
                <a:tc>
                  <a:txBody>
                    <a:bodyPr/>
                    <a:lstStyle/>
                    <a:p>
                      <a:pPr marL="0" marR="0">
                        <a:spcBef>
                          <a:spcPts val="0"/>
                        </a:spcBef>
                        <a:spcAft>
                          <a:spcPts val="0"/>
                        </a:spcAft>
                      </a:pPr>
                      <a:r>
                        <a:rPr lang="en-US" sz="1000">
                          <a:effectLst/>
                        </a:rPr>
                        <a:t>CAS</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Credit Authorization System</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3444722627"/>
                  </a:ext>
                </a:extLst>
              </a:tr>
              <a:tr h="157315">
                <a:tc>
                  <a:txBody>
                    <a:bodyPr/>
                    <a:lstStyle/>
                    <a:p>
                      <a:pPr marL="0" marR="0">
                        <a:spcBef>
                          <a:spcPts val="0"/>
                        </a:spcBef>
                        <a:spcAft>
                          <a:spcPts val="0"/>
                        </a:spcAft>
                      </a:pPr>
                      <a:r>
                        <a:rPr lang="en-US" sz="1000" dirty="0">
                          <a:effectLst/>
                        </a:rPr>
                        <a:t>EDC</a:t>
                      </a:r>
                      <a:endParaRPr lang="en-US" sz="1000" dirty="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Electronic Data Capture</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730695241"/>
                  </a:ext>
                </a:extLst>
              </a:tr>
              <a:tr h="157315">
                <a:tc>
                  <a:txBody>
                    <a:bodyPr/>
                    <a:lstStyle/>
                    <a:p>
                      <a:pPr marL="0" marR="0">
                        <a:spcBef>
                          <a:spcPts val="0"/>
                        </a:spcBef>
                        <a:spcAft>
                          <a:spcPts val="0"/>
                        </a:spcAft>
                      </a:pPr>
                      <a:r>
                        <a:rPr lang="en-US" sz="1000">
                          <a:effectLst/>
                        </a:rPr>
                        <a:t>EMV</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Euro pay MasterCard Visa</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49708759"/>
                  </a:ext>
                </a:extLst>
              </a:tr>
              <a:tr h="157315">
                <a:tc>
                  <a:txBody>
                    <a:bodyPr/>
                    <a:lstStyle/>
                    <a:p>
                      <a:pPr marL="0" marR="0">
                        <a:spcBef>
                          <a:spcPts val="0"/>
                        </a:spcBef>
                        <a:spcAft>
                          <a:spcPts val="0"/>
                        </a:spcAft>
                      </a:pPr>
                      <a:r>
                        <a:rPr lang="en-US" sz="1000">
                          <a:effectLst/>
                        </a:rPr>
                        <a:t>GAN</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Global Authorization Network</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369538454"/>
                  </a:ext>
                </a:extLst>
              </a:tr>
              <a:tr h="157315">
                <a:tc>
                  <a:txBody>
                    <a:bodyPr/>
                    <a:lstStyle/>
                    <a:p>
                      <a:pPr marL="0" marR="0">
                        <a:spcBef>
                          <a:spcPts val="0"/>
                        </a:spcBef>
                        <a:spcAft>
                          <a:spcPts val="0"/>
                        </a:spcAft>
                      </a:pPr>
                      <a:r>
                        <a:rPr lang="en-US" sz="1000">
                          <a:effectLst/>
                        </a:rPr>
                        <a:t>GCAG</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Global Credit Authorization Guide</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703634999"/>
                  </a:ext>
                </a:extLst>
              </a:tr>
              <a:tr h="157315">
                <a:tc>
                  <a:txBody>
                    <a:bodyPr/>
                    <a:lstStyle/>
                    <a:p>
                      <a:pPr marL="0" marR="0">
                        <a:spcBef>
                          <a:spcPts val="0"/>
                        </a:spcBef>
                        <a:spcAft>
                          <a:spcPts val="0"/>
                        </a:spcAft>
                      </a:pPr>
                      <a:r>
                        <a:rPr lang="en-US" sz="1000">
                          <a:effectLst/>
                        </a:rPr>
                        <a:t>GEDC</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Global Electronic Data Capture</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557296374"/>
                  </a:ext>
                </a:extLst>
              </a:tr>
              <a:tr h="157315">
                <a:tc>
                  <a:txBody>
                    <a:bodyPr/>
                    <a:lstStyle/>
                    <a:p>
                      <a:pPr marL="0" marR="0">
                        <a:spcBef>
                          <a:spcPts val="0"/>
                        </a:spcBef>
                        <a:spcAft>
                          <a:spcPts val="0"/>
                        </a:spcAft>
                      </a:pPr>
                      <a:r>
                        <a:rPr lang="en-US" sz="1000">
                          <a:effectLst/>
                        </a:rPr>
                        <a:t>GHDC</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dirty="0">
                          <a:effectLst/>
                        </a:rPr>
                        <a:t>Global Host Data Capture</a:t>
                      </a:r>
                      <a:endParaRPr lang="en-US" sz="1000" dirty="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806473559"/>
                  </a:ext>
                </a:extLst>
              </a:tr>
              <a:tr h="403119">
                <a:tc>
                  <a:txBody>
                    <a:bodyPr/>
                    <a:lstStyle/>
                    <a:p>
                      <a:pPr marL="0" marR="0">
                        <a:spcBef>
                          <a:spcPts val="0"/>
                        </a:spcBef>
                        <a:spcAft>
                          <a:spcPts val="0"/>
                        </a:spcAft>
                      </a:pPr>
                      <a:r>
                        <a:rPr lang="en-US" sz="1000">
                          <a:effectLst/>
                        </a:rPr>
                        <a:t>GPK</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dirty="0">
                          <a:effectLst/>
                        </a:rPr>
                        <a:t>GAN Public Key is an RSA public key for the GAN EDC application. It is packaged with terminal application and is available for use during initialization</a:t>
                      </a:r>
                      <a:endParaRPr lang="en-US" sz="1000" dirty="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099125289"/>
                  </a:ext>
                </a:extLst>
              </a:tr>
              <a:tr h="314629">
                <a:tc>
                  <a:txBody>
                    <a:bodyPr/>
                    <a:lstStyle/>
                    <a:p>
                      <a:pPr marL="0" marR="0">
                        <a:spcBef>
                          <a:spcPts val="0"/>
                        </a:spcBef>
                        <a:spcAft>
                          <a:spcPts val="0"/>
                        </a:spcAft>
                      </a:pPr>
                      <a:r>
                        <a:rPr lang="en-US" sz="1000">
                          <a:effectLst/>
                        </a:rPr>
                        <a:t>IAC</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Initial Authorization Code is a initialization code which is uniquely supplied to a terminal during initialization</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927001417"/>
                  </a:ext>
                </a:extLst>
              </a:tr>
              <a:tr h="157315">
                <a:tc>
                  <a:txBody>
                    <a:bodyPr/>
                    <a:lstStyle/>
                    <a:p>
                      <a:pPr marL="0" marR="0">
                        <a:spcBef>
                          <a:spcPts val="0"/>
                        </a:spcBef>
                        <a:spcAft>
                          <a:spcPts val="0"/>
                        </a:spcAft>
                      </a:pPr>
                      <a:r>
                        <a:rPr lang="en-US" sz="1000">
                          <a:effectLst/>
                        </a:rPr>
                        <a:t>ICC</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Integrated Chip Card</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044695417"/>
                  </a:ext>
                </a:extLst>
              </a:tr>
              <a:tr h="157315">
                <a:tc>
                  <a:txBody>
                    <a:bodyPr/>
                    <a:lstStyle/>
                    <a:p>
                      <a:pPr marL="0" marR="0">
                        <a:spcBef>
                          <a:spcPts val="0"/>
                        </a:spcBef>
                        <a:spcAft>
                          <a:spcPts val="0"/>
                        </a:spcAft>
                      </a:pPr>
                      <a:r>
                        <a:rPr lang="en-US" sz="1000">
                          <a:effectLst/>
                        </a:rPr>
                        <a:t>MTI</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Message Type Identifier</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3845119522"/>
                  </a:ext>
                </a:extLst>
              </a:tr>
              <a:tr h="157315">
                <a:tc>
                  <a:txBody>
                    <a:bodyPr/>
                    <a:lstStyle/>
                    <a:p>
                      <a:pPr marL="0" marR="0">
                        <a:spcBef>
                          <a:spcPts val="0"/>
                        </a:spcBef>
                        <a:spcAft>
                          <a:spcPts val="0"/>
                        </a:spcAft>
                      </a:pPr>
                      <a:r>
                        <a:rPr lang="en-US" sz="1000" dirty="0">
                          <a:effectLst/>
                        </a:rPr>
                        <a:t>PAN</a:t>
                      </a:r>
                      <a:endParaRPr lang="en-US" sz="1000" dirty="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Primary Account Number</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137476709"/>
                  </a:ext>
                </a:extLst>
              </a:tr>
              <a:tr h="157315">
                <a:tc>
                  <a:txBody>
                    <a:bodyPr/>
                    <a:lstStyle/>
                    <a:p>
                      <a:pPr marL="0" marR="0">
                        <a:spcBef>
                          <a:spcPts val="0"/>
                        </a:spcBef>
                        <a:spcAft>
                          <a:spcPts val="0"/>
                        </a:spcAft>
                      </a:pPr>
                      <a:r>
                        <a:rPr lang="en-US" sz="1000">
                          <a:effectLst/>
                        </a:rPr>
                        <a:t>ROC</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Record of Charges</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602858184"/>
                  </a:ext>
                </a:extLst>
              </a:tr>
              <a:tr h="157315">
                <a:tc>
                  <a:txBody>
                    <a:bodyPr/>
                    <a:lstStyle/>
                    <a:p>
                      <a:pPr marL="0" marR="0">
                        <a:spcBef>
                          <a:spcPts val="0"/>
                        </a:spcBef>
                        <a:spcAft>
                          <a:spcPts val="0"/>
                        </a:spcAft>
                      </a:pPr>
                      <a:r>
                        <a:rPr lang="en-US" sz="1000">
                          <a:effectLst/>
                        </a:rPr>
                        <a:t>RRN</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Retrieval Reference Number</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1689620207"/>
                  </a:ext>
                </a:extLst>
              </a:tr>
              <a:tr h="157315">
                <a:tc>
                  <a:txBody>
                    <a:bodyPr/>
                    <a:lstStyle/>
                    <a:p>
                      <a:pPr marL="0" marR="0">
                        <a:spcBef>
                          <a:spcPts val="0"/>
                        </a:spcBef>
                        <a:spcAft>
                          <a:spcPts val="0"/>
                        </a:spcAft>
                      </a:pPr>
                      <a:r>
                        <a:rPr lang="en-US" sz="1000" dirty="0">
                          <a:effectLst/>
                        </a:rPr>
                        <a:t>SOC</a:t>
                      </a:r>
                      <a:endParaRPr lang="en-US" sz="1000" dirty="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Summary of Charges</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867714532"/>
                  </a:ext>
                </a:extLst>
              </a:tr>
              <a:tr h="157315">
                <a:tc>
                  <a:txBody>
                    <a:bodyPr/>
                    <a:lstStyle/>
                    <a:p>
                      <a:pPr marL="0" marR="0">
                        <a:spcBef>
                          <a:spcPts val="0"/>
                        </a:spcBef>
                        <a:spcAft>
                          <a:spcPts val="0"/>
                        </a:spcAft>
                      </a:pPr>
                      <a:r>
                        <a:rPr lang="en-US" sz="1000">
                          <a:effectLst/>
                        </a:rPr>
                        <a:t>STAN</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a:effectLst/>
                        </a:rPr>
                        <a:t>System Trace Audit Number</a:t>
                      </a:r>
                      <a:endParaRPr lang="en-US" sz="100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2533388182"/>
                  </a:ext>
                </a:extLst>
              </a:tr>
              <a:tr h="157315">
                <a:tc>
                  <a:txBody>
                    <a:bodyPr/>
                    <a:lstStyle/>
                    <a:p>
                      <a:pPr marL="0" marR="0">
                        <a:spcBef>
                          <a:spcPts val="0"/>
                        </a:spcBef>
                        <a:spcAft>
                          <a:spcPts val="0"/>
                        </a:spcAft>
                      </a:pPr>
                      <a:r>
                        <a:rPr lang="en-US" sz="1000">
                          <a:effectLst/>
                        </a:rPr>
                        <a:t>TID</a:t>
                      </a:r>
                      <a:endParaRPr lang="en-US" sz="1000">
                        <a:effectLst/>
                        <a:latin typeface="Times New Roman" panose="02020603050405020304" pitchFamily="18" charset="0"/>
                        <a:ea typeface="Times New Roman" panose="02020603050405020304" pitchFamily="18" charset="0"/>
                      </a:endParaRPr>
                    </a:p>
                  </a:txBody>
                  <a:tcPr marL="43934" marR="43934" marT="0" marB="0"/>
                </a:tc>
                <a:tc>
                  <a:txBody>
                    <a:bodyPr/>
                    <a:lstStyle/>
                    <a:p>
                      <a:pPr marL="0" marR="0">
                        <a:spcBef>
                          <a:spcPts val="0"/>
                        </a:spcBef>
                        <a:spcAft>
                          <a:spcPts val="0"/>
                        </a:spcAft>
                      </a:pPr>
                      <a:r>
                        <a:rPr lang="en-US" sz="1000" dirty="0">
                          <a:effectLst/>
                        </a:rPr>
                        <a:t>Transaction Identifier</a:t>
                      </a:r>
                      <a:endParaRPr lang="en-US" sz="1000" dirty="0">
                        <a:effectLst/>
                        <a:latin typeface="Times New Roman" panose="02020603050405020304" pitchFamily="18" charset="0"/>
                        <a:ea typeface="Times New Roman" panose="02020603050405020304" pitchFamily="18" charset="0"/>
                      </a:endParaRPr>
                    </a:p>
                  </a:txBody>
                  <a:tcPr marL="43934" marR="43934" marT="0" marB="0"/>
                </a:tc>
                <a:extLst>
                  <a:ext uri="{0D108BD9-81ED-4DB2-BD59-A6C34878D82A}">
                    <a16:rowId xmlns:a16="http://schemas.microsoft.com/office/drawing/2014/main" val="496140004"/>
                  </a:ext>
                </a:extLst>
              </a:tr>
            </a:tbl>
          </a:graphicData>
        </a:graphic>
      </p:graphicFrame>
      <p:sp>
        <p:nvSpPr>
          <p:cNvPr id="7" name="TextBox 6"/>
          <p:cNvSpPr txBox="1"/>
          <p:nvPr/>
        </p:nvSpPr>
        <p:spPr>
          <a:xfrm>
            <a:off x="145461" y="92951"/>
            <a:ext cx="6405464" cy="443198"/>
          </a:xfrm>
          <a:prstGeom prst="rect">
            <a:avLst/>
          </a:prstGeom>
        </p:spPr>
        <p:txBody>
          <a:bodyPr vert="horz" lIns="0" tIns="0" rIns="0" bIns="0" rtlCol="0" anchor="t" anchorCtr="0">
            <a:normAutofit/>
          </a:bodyPr>
          <a:lstStyle>
            <a:defPPr>
              <a:defRPr lang="en-US"/>
            </a:defPPr>
            <a:lvl1pPr defTabSz="914400">
              <a:lnSpc>
                <a:spcPct val="90000"/>
              </a:lnSpc>
              <a:spcBef>
                <a:spcPct val="0"/>
              </a:spcBef>
              <a:buNone/>
              <a:defRPr sz="1600">
                <a:latin typeface="Arial" panose="020B0604020202020204" pitchFamily="34" charset="0"/>
                <a:ea typeface="+mj-ea"/>
                <a:cs typeface="Arial" panose="020B0604020202020204" pitchFamily="34" charset="0"/>
              </a:defRPr>
            </a:lvl1pPr>
          </a:lstStyle>
          <a:p>
            <a:r>
              <a:rPr lang="en-US" dirty="0" smtClean="0"/>
              <a:t>Appendix</a:t>
            </a:r>
            <a:endParaRPr lang="en-US" dirty="0"/>
          </a:p>
        </p:txBody>
      </p:sp>
    </p:spTree>
    <p:extLst>
      <p:ext uri="{BB962C8B-B14F-4D97-AF65-F5344CB8AC3E}">
        <p14:creationId xmlns:p14="http://schemas.microsoft.com/office/powerpoint/2010/main" val="1385679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199" y="2217938"/>
            <a:ext cx="7137133" cy="526298"/>
          </a:xfrm>
        </p:spPr>
        <p:txBody>
          <a:bodyPr/>
          <a:lstStyle/>
          <a:p>
            <a:r>
              <a:rPr lang="en-US" dirty="0" smtClean="0"/>
              <a:t>Thank You</a:t>
            </a:r>
            <a:endParaRPr lang="en-US" dirty="0"/>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r>
              <a:rPr lang="en-US" dirty="0"/>
              <a:t>© 2018 Cognizant</a:t>
            </a:r>
          </a:p>
        </p:txBody>
      </p:sp>
    </p:spTree>
    <p:extLst>
      <p:ext uri="{BB962C8B-B14F-4D97-AF65-F5344CB8AC3E}">
        <p14:creationId xmlns:p14="http://schemas.microsoft.com/office/powerpoint/2010/main" val="224821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Card Payment Eco-system players</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latin typeface="Calibri" panose="020F0502020204030204" pitchFamily="34" charset="0"/>
                <a:cs typeface="Calibri" panose="020F0502020204030204" pitchFamily="34" charset="0"/>
              </a:rPr>
              <a:t>© 2018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2EFEF571-C9B4-4D92-A7F7-315B894862A8}" type="slidenum">
              <a:rPr lang="en-US" smtClean="0">
                <a:latin typeface="Calibri" panose="020F0502020204030204" pitchFamily="34" charset="0"/>
                <a:cs typeface="Calibri" panose="020F0502020204030204" pitchFamily="34" charset="0"/>
              </a:rPr>
              <a:pPr/>
              <a:t>3</a:t>
            </a:fld>
            <a:endParaRPr lang="en-US" dirty="0">
              <a:latin typeface="Calibri" panose="020F0502020204030204" pitchFamily="34" charset="0"/>
              <a:cs typeface="Calibri" panose="020F0502020204030204" pitchFamily="34" charset="0"/>
            </a:endParaRPr>
          </a:p>
        </p:txBody>
      </p:sp>
      <p:grpSp>
        <p:nvGrpSpPr>
          <p:cNvPr id="14" name="Group 13"/>
          <p:cNvGrpSpPr/>
          <p:nvPr/>
        </p:nvGrpSpPr>
        <p:grpSpPr>
          <a:xfrm>
            <a:off x="3374570" y="1071965"/>
            <a:ext cx="2696610" cy="3092809"/>
            <a:chOff x="384047" y="513094"/>
            <a:chExt cx="2696610" cy="3092809"/>
          </a:xfrm>
        </p:grpSpPr>
        <p:sp>
          <p:nvSpPr>
            <p:cNvPr id="6" name="Rectangle 5"/>
            <p:cNvSpPr/>
            <p:nvPr/>
          </p:nvSpPr>
          <p:spPr>
            <a:xfrm>
              <a:off x="384048" y="770282"/>
              <a:ext cx="2696609" cy="283562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2"/>
                  </a:solidFill>
                  <a:latin typeface="Calibri" panose="020F0502020204030204" pitchFamily="34" charset="0"/>
                  <a:cs typeface="Calibri" panose="020F0502020204030204" pitchFamily="34" charset="0"/>
                </a:rPr>
                <a:t> The network </a:t>
              </a:r>
              <a:r>
                <a:rPr lang="en-US" sz="1100" dirty="0" smtClean="0">
                  <a:solidFill>
                    <a:schemeClr val="tx2"/>
                  </a:solidFill>
                  <a:latin typeface="Calibri" panose="020F0502020204030204" pitchFamily="34" charset="0"/>
                  <a:cs typeface="Calibri" panose="020F0502020204030204" pitchFamily="34" charset="0"/>
                </a:rPr>
                <a:t>acts as </a:t>
              </a:r>
              <a:r>
                <a:rPr lang="en-US" sz="1100" dirty="0">
                  <a:solidFill>
                    <a:schemeClr val="tx2"/>
                  </a:solidFill>
                  <a:latin typeface="Calibri" panose="020F0502020204030204" pitchFamily="34" charset="0"/>
                  <a:cs typeface="Calibri" panose="020F0502020204030204" pitchFamily="34" charset="0"/>
                </a:rPr>
                <a:t>a recognizable brand, ensures that transactions are processed </a:t>
              </a:r>
              <a:r>
                <a:rPr lang="en-US" sz="1100" dirty="0" smtClean="0">
                  <a:solidFill>
                    <a:schemeClr val="tx2"/>
                  </a:solidFill>
                  <a:latin typeface="Calibri" panose="020F0502020204030204" pitchFamily="34" charset="0"/>
                  <a:cs typeface="Calibri" panose="020F0502020204030204" pitchFamily="34" charset="0"/>
                </a:rPr>
                <a:t>correctly and set </a:t>
              </a:r>
              <a:r>
                <a:rPr lang="en-US" sz="1100" dirty="0">
                  <a:solidFill>
                    <a:schemeClr val="tx2"/>
                  </a:solidFill>
                  <a:latin typeface="Calibri" panose="020F0502020204030204" pitchFamily="34" charset="0"/>
                  <a:cs typeface="Calibri" panose="020F0502020204030204" pitchFamily="34" charset="0"/>
                </a:rPr>
                <a:t>guidelines </a:t>
              </a:r>
              <a:r>
                <a:rPr lang="en-US" sz="1100" dirty="0" smtClean="0">
                  <a:solidFill>
                    <a:schemeClr val="tx2"/>
                  </a:solidFill>
                  <a:latin typeface="Calibri" panose="020F0502020204030204" pitchFamily="34" charset="0"/>
                  <a:cs typeface="Calibri" panose="020F0502020204030204" pitchFamily="34" charset="0"/>
                </a:rPr>
                <a:t>for </a:t>
              </a:r>
              <a:r>
                <a:rPr lang="en-US" sz="1100" dirty="0">
                  <a:solidFill>
                    <a:schemeClr val="tx2"/>
                  </a:solidFill>
                  <a:latin typeface="Calibri" panose="020F0502020204030204" pitchFamily="34" charset="0"/>
                  <a:cs typeface="Calibri" panose="020F0502020204030204" pitchFamily="34" charset="0"/>
                </a:rPr>
                <a:t>member institutions, and mediate disputes between parties to transactions executed using their networks. They also set the </a:t>
              </a:r>
              <a:r>
                <a:rPr lang="en-US" sz="1100" b="1" dirty="0" smtClean="0">
                  <a:solidFill>
                    <a:schemeClr val="tx2"/>
                  </a:solidFill>
                  <a:latin typeface="Calibri" panose="020F0502020204030204" pitchFamily="34" charset="0"/>
                  <a:cs typeface="Calibri" panose="020F0502020204030204" pitchFamily="34" charset="0"/>
                </a:rPr>
                <a:t>merchant discount fee (MDR) </a:t>
              </a:r>
              <a:r>
                <a:rPr lang="en-US" sz="1100" dirty="0" smtClean="0">
                  <a:solidFill>
                    <a:schemeClr val="tx2"/>
                  </a:solidFill>
                  <a:latin typeface="Calibri" panose="020F0502020204030204" pitchFamily="34" charset="0"/>
                  <a:cs typeface="Calibri" panose="020F0502020204030204" pitchFamily="34" charset="0"/>
                </a:rPr>
                <a:t>charged </a:t>
              </a:r>
              <a:r>
                <a:rPr lang="en-US" sz="1100" dirty="0">
                  <a:solidFill>
                    <a:schemeClr val="tx2"/>
                  </a:solidFill>
                  <a:latin typeface="Calibri" panose="020F0502020204030204" pitchFamily="34" charset="0"/>
                  <a:cs typeface="Calibri" panose="020F0502020204030204" pitchFamily="34" charset="0"/>
                </a:rPr>
                <a:t>during payment processing. </a:t>
              </a:r>
              <a:r>
                <a:rPr lang="en-US" sz="1100" dirty="0" smtClean="0">
                  <a:solidFill>
                    <a:schemeClr val="tx2"/>
                  </a:solidFill>
                  <a:latin typeface="Calibri" panose="020F0502020204030204" pitchFamily="34" charset="0"/>
                  <a:cs typeface="Calibri" panose="020F0502020204030204" pitchFamily="34" charset="0"/>
                </a:rPr>
                <a:t>(MDR </a:t>
              </a:r>
              <a:r>
                <a:rPr lang="en-US" sz="1100" dirty="0">
                  <a:solidFill>
                    <a:schemeClr val="tx2"/>
                  </a:solidFill>
                  <a:latin typeface="Calibri" panose="020F0502020204030204" pitchFamily="34" charset="0"/>
                  <a:cs typeface="Calibri" panose="020F0502020204030204" pitchFamily="34" charset="0"/>
                </a:rPr>
                <a:t>compensate the </a:t>
              </a:r>
              <a:r>
                <a:rPr lang="en-US" sz="1100" dirty="0" smtClean="0">
                  <a:solidFill>
                    <a:schemeClr val="tx2"/>
                  </a:solidFill>
                  <a:latin typeface="Calibri" panose="020F0502020204030204" pitchFamily="34" charset="0"/>
                  <a:cs typeface="Calibri" panose="020F0502020204030204" pitchFamily="34" charset="0"/>
                </a:rPr>
                <a:t>payment eco-system players </a:t>
              </a:r>
              <a:r>
                <a:rPr lang="en-US" sz="1100" dirty="0">
                  <a:solidFill>
                    <a:schemeClr val="tx2"/>
                  </a:solidFill>
                  <a:latin typeface="Calibri" panose="020F0502020204030204" pitchFamily="34" charset="0"/>
                  <a:cs typeface="Calibri" panose="020F0502020204030204" pitchFamily="34" charset="0"/>
                </a:rPr>
                <a:t>for their respective roles in the electronic payment </a:t>
              </a:r>
              <a:r>
                <a:rPr lang="en-US" sz="1100" dirty="0" smtClean="0">
                  <a:solidFill>
                    <a:schemeClr val="tx2"/>
                  </a:solidFill>
                  <a:latin typeface="Calibri" panose="020F0502020204030204" pitchFamily="34" charset="0"/>
                  <a:cs typeface="Calibri" panose="020F0502020204030204" pitchFamily="34" charset="0"/>
                </a:rPr>
                <a:t>process). </a:t>
              </a:r>
              <a:r>
                <a:rPr lang="en-US" sz="1100" dirty="0">
                  <a:solidFill>
                    <a:schemeClr val="tx2"/>
                  </a:solidFill>
                  <a:latin typeface="Calibri" panose="020F0502020204030204" pitchFamily="34" charset="0"/>
                  <a:cs typeface="Calibri" panose="020F0502020204030204" pitchFamily="34" charset="0"/>
                </a:rPr>
                <a:t>As the intermediary, a network makes sure that, regardless of whether the card is used at a merchant or an ATM, the authorization and funds movement are properly directed to ensure money is appropriately distributed. </a:t>
              </a:r>
            </a:p>
          </p:txBody>
        </p:sp>
        <p:sp>
          <p:nvSpPr>
            <p:cNvPr id="7" name="Rectangle 6"/>
            <p:cNvSpPr/>
            <p:nvPr/>
          </p:nvSpPr>
          <p:spPr>
            <a:xfrm>
              <a:off x="384047" y="513094"/>
              <a:ext cx="1502229" cy="2571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Calibri" panose="020F0502020204030204" pitchFamily="34" charset="0"/>
                </a:rPr>
                <a:t>Network</a:t>
              </a:r>
              <a:endParaRPr lang="en-US" sz="1400" dirty="0">
                <a:latin typeface="Calibri" panose="020F0502020204030204" pitchFamily="34" charset="0"/>
                <a:cs typeface="Calibri" panose="020F0502020204030204" pitchFamily="34" charset="0"/>
              </a:endParaRPr>
            </a:p>
          </p:txBody>
        </p:sp>
      </p:grpSp>
      <p:grpSp>
        <p:nvGrpSpPr>
          <p:cNvPr id="15" name="Group 14"/>
          <p:cNvGrpSpPr/>
          <p:nvPr/>
        </p:nvGrpSpPr>
        <p:grpSpPr>
          <a:xfrm>
            <a:off x="218585" y="1054606"/>
            <a:ext cx="2707495" cy="1454770"/>
            <a:chOff x="3497362" y="1054606"/>
            <a:chExt cx="2707495" cy="1454770"/>
          </a:xfrm>
        </p:grpSpPr>
        <p:sp>
          <p:nvSpPr>
            <p:cNvPr id="8" name="Rectangle 7"/>
            <p:cNvSpPr/>
            <p:nvPr/>
          </p:nvSpPr>
          <p:spPr>
            <a:xfrm>
              <a:off x="3508248" y="1261871"/>
              <a:ext cx="2696609" cy="124750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2"/>
                  </a:solidFill>
                  <a:latin typeface="Calibri" panose="020F0502020204030204" pitchFamily="34" charset="0"/>
                  <a:cs typeface="Calibri" panose="020F0502020204030204" pitchFamily="34" charset="0"/>
                </a:rPr>
                <a:t>Licensed institution to acquire and process card </a:t>
              </a:r>
              <a:r>
                <a:rPr lang="en-US" sz="1100" dirty="0" err="1" smtClean="0">
                  <a:solidFill>
                    <a:schemeClr val="tx2"/>
                  </a:solidFill>
                  <a:latin typeface="Calibri" panose="020F0502020204030204" pitchFamily="34" charset="0"/>
                  <a:cs typeface="Calibri" panose="020F0502020204030204" pitchFamily="34" charset="0"/>
                </a:rPr>
                <a:t>txns</a:t>
              </a:r>
              <a:r>
                <a:rPr lang="en-US" sz="1100" dirty="0" smtClean="0">
                  <a:solidFill>
                    <a:schemeClr val="tx2"/>
                  </a:solidFill>
                  <a:latin typeface="Calibri" panose="020F0502020204030204" pitchFamily="34" charset="0"/>
                  <a:cs typeface="Calibri" panose="020F0502020204030204" pitchFamily="34" charset="0"/>
                </a:rPr>
                <a:t> for merchants; provides various services to merchants to enable them process card </a:t>
              </a:r>
              <a:r>
                <a:rPr lang="en-US" sz="1100" dirty="0" err="1" smtClean="0">
                  <a:solidFill>
                    <a:schemeClr val="tx2"/>
                  </a:solidFill>
                  <a:latin typeface="Calibri" panose="020F0502020204030204" pitchFamily="34" charset="0"/>
                  <a:cs typeface="Calibri" panose="020F0502020204030204" pitchFamily="34" charset="0"/>
                </a:rPr>
                <a:t>txns</a:t>
              </a:r>
              <a:r>
                <a:rPr lang="en-US" sz="1100" dirty="0" smtClean="0">
                  <a:solidFill>
                    <a:schemeClr val="tx2"/>
                  </a:solidFill>
                  <a:latin typeface="Calibri" panose="020F0502020204030204" pitchFamily="34" charset="0"/>
                  <a:cs typeface="Calibri" panose="020F0502020204030204" pitchFamily="34" charset="0"/>
                </a:rPr>
                <a:t> – onboarding, infra provisioning (terminal, s/w), </a:t>
              </a:r>
              <a:r>
                <a:rPr lang="en-US" sz="1100" dirty="0" err="1" smtClean="0">
                  <a:solidFill>
                    <a:schemeClr val="tx2"/>
                  </a:solidFill>
                  <a:latin typeface="Calibri" panose="020F0502020204030204" pitchFamily="34" charset="0"/>
                  <a:cs typeface="Calibri" panose="020F0502020204030204" pitchFamily="34" charset="0"/>
                </a:rPr>
                <a:t>auth</a:t>
              </a:r>
              <a:r>
                <a:rPr lang="en-US" sz="1100" dirty="0" smtClean="0">
                  <a:solidFill>
                    <a:schemeClr val="tx2"/>
                  </a:solidFill>
                  <a:latin typeface="Calibri" panose="020F0502020204030204" pitchFamily="34" charset="0"/>
                  <a:cs typeface="Calibri" panose="020F0502020204030204" pitchFamily="34" charset="0"/>
                </a:rPr>
                <a:t>/clearing/settlement processing, handling disputes, statement, MIS</a:t>
              </a:r>
              <a:endParaRPr lang="en-US" sz="1100" dirty="0">
                <a:solidFill>
                  <a:schemeClr val="tx2"/>
                </a:solidFill>
                <a:latin typeface="Calibri" panose="020F0502020204030204" pitchFamily="34" charset="0"/>
                <a:cs typeface="Calibri" panose="020F0502020204030204" pitchFamily="34" charset="0"/>
              </a:endParaRPr>
            </a:p>
          </p:txBody>
        </p:sp>
        <p:sp>
          <p:nvSpPr>
            <p:cNvPr id="9" name="Rectangle 8"/>
            <p:cNvSpPr/>
            <p:nvPr/>
          </p:nvSpPr>
          <p:spPr>
            <a:xfrm>
              <a:off x="3497362" y="1054606"/>
              <a:ext cx="1566672" cy="2072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Acquirer</a:t>
              </a:r>
              <a:endParaRPr lang="en-US" sz="1100" dirty="0">
                <a:latin typeface="Calibri" panose="020F0502020204030204" pitchFamily="34" charset="0"/>
                <a:cs typeface="Calibri" panose="020F0502020204030204" pitchFamily="34" charset="0"/>
              </a:endParaRPr>
            </a:p>
          </p:txBody>
        </p:sp>
      </p:grpSp>
      <p:grpSp>
        <p:nvGrpSpPr>
          <p:cNvPr id="16" name="Group 15"/>
          <p:cNvGrpSpPr/>
          <p:nvPr/>
        </p:nvGrpSpPr>
        <p:grpSpPr>
          <a:xfrm>
            <a:off x="6262334" y="1054605"/>
            <a:ext cx="2707495" cy="1294097"/>
            <a:chOff x="6338534" y="1065491"/>
            <a:chExt cx="2707495" cy="1294097"/>
          </a:xfrm>
        </p:grpSpPr>
        <p:sp>
          <p:nvSpPr>
            <p:cNvPr id="10" name="Rectangle 9"/>
            <p:cNvSpPr/>
            <p:nvPr/>
          </p:nvSpPr>
          <p:spPr>
            <a:xfrm>
              <a:off x="6349420" y="1261872"/>
              <a:ext cx="2696609" cy="109771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2"/>
                  </a:solidFill>
                  <a:latin typeface="Calibri" panose="020F0502020204030204" pitchFamily="34" charset="0"/>
                  <a:cs typeface="Calibri" panose="020F0502020204030204" pitchFamily="34" charset="0"/>
                </a:rPr>
                <a:t>Institution that issue credit or debit card to card-members (CM) based on licensing agreement with network and participates in settlement of card </a:t>
              </a:r>
              <a:r>
                <a:rPr lang="en-US" sz="1100" dirty="0" err="1" smtClean="0">
                  <a:solidFill>
                    <a:schemeClr val="tx2"/>
                  </a:solidFill>
                  <a:latin typeface="Calibri" panose="020F0502020204030204" pitchFamily="34" charset="0"/>
                  <a:cs typeface="Calibri" panose="020F0502020204030204" pitchFamily="34" charset="0"/>
                </a:rPr>
                <a:t>txns</a:t>
              </a:r>
              <a:r>
                <a:rPr lang="en-US" sz="1100" dirty="0" smtClean="0">
                  <a:solidFill>
                    <a:schemeClr val="tx2"/>
                  </a:solidFill>
                  <a:latin typeface="Calibri" panose="020F0502020204030204" pitchFamily="34" charset="0"/>
                  <a:cs typeface="Calibri" panose="020F0502020204030204" pitchFamily="34" charset="0"/>
                </a:rPr>
                <a:t>; responsible for maintaining/servicing CM account and </a:t>
              </a:r>
              <a:endParaRPr lang="en-US" dirty="0">
                <a:solidFill>
                  <a:schemeClr val="tx2"/>
                </a:solidFill>
                <a:latin typeface="Calibri" panose="020F0502020204030204" pitchFamily="34" charset="0"/>
                <a:cs typeface="Calibri" panose="020F0502020204030204" pitchFamily="34" charset="0"/>
              </a:endParaRPr>
            </a:p>
          </p:txBody>
        </p:sp>
        <p:sp>
          <p:nvSpPr>
            <p:cNvPr id="11" name="Rectangle 10"/>
            <p:cNvSpPr/>
            <p:nvPr/>
          </p:nvSpPr>
          <p:spPr>
            <a:xfrm>
              <a:off x="6338534" y="1065491"/>
              <a:ext cx="1575380" cy="2072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Issuer</a:t>
              </a:r>
              <a:endParaRPr lang="en-US" sz="1100" dirty="0">
                <a:latin typeface="Calibri" panose="020F0502020204030204" pitchFamily="34" charset="0"/>
                <a:cs typeface="Calibri" panose="020F0502020204030204" pitchFamily="34" charset="0"/>
              </a:endParaRPr>
            </a:p>
          </p:txBody>
        </p:sp>
      </p:grpSp>
      <p:grpSp>
        <p:nvGrpSpPr>
          <p:cNvPr id="17" name="Group 16"/>
          <p:cNvGrpSpPr/>
          <p:nvPr/>
        </p:nvGrpSpPr>
        <p:grpSpPr>
          <a:xfrm>
            <a:off x="231645" y="2962107"/>
            <a:ext cx="2707498" cy="1361474"/>
            <a:chOff x="231645" y="2971283"/>
            <a:chExt cx="2707498" cy="1053895"/>
          </a:xfrm>
        </p:grpSpPr>
        <p:sp>
          <p:nvSpPr>
            <p:cNvPr id="12" name="Rectangle 11"/>
            <p:cNvSpPr/>
            <p:nvPr/>
          </p:nvSpPr>
          <p:spPr>
            <a:xfrm>
              <a:off x="242534" y="3164336"/>
              <a:ext cx="2696609" cy="86084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latin typeface="Calibri" panose="020F0502020204030204" pitchFamily="34" charset="0"/>
                  <a:cs typeface="Calibri" panose="020F0502020204030204" pitchFamily="34" charset="0"/>
                </a:rPr>
                <a:t>A </a:t>
              </a:r>
              <a:r>
                <a:rPr lang="en-US" sz="1100" b="1" dirty="0">
                  <a:solidFill>
                    <a:schemeClr val="tx2"/>
                  </a:solidFill>
                  <a:latin typeface="Calibri" panose="020F0502020204030204" pitchFamily="34" charset="0"/>
                  <a:cs typeface="Calibri" panose="020F0502020204030204" pitchFamily="34" charset="0"/>
                </a:rPr>
                <a:t>payment gateway</a:t>
              </a:r>
              <a:r>
                <a:rPr lang="en-US" sz="1100" dirty="0">
                  <a:solidFill>
                    <a:schemeClr val="tx2"/>
                  </a:solidFill>
                  <a:latin typeface="Calibri" panose="020F0502020204030204" pitchFamily="34" charset="0"/>
                  <a:cs typeface="Calibri" panose="020F0502020204030204" pitchFamily="34" charset="0"/>
                </a:rPr>
                <a:t> is a merchant service provided </a:t>
              </a:r>
              <a:r>
                <a:rPr lang="en-US" sz="1100" dirty="0" smtClean="0">
                  <a:solidFill>
                    <a:schemeClr val="tx2"/>
                  </a:solidFill>
                  <a:latin typeface="Calibri" panose="020F0502020204030204" pitchFamily="34" charset="0"/>
                  <a:cs typeface="Calibri" panose="020F0502020204030204" pitchFamily="34" charset="0"/>
                </a:rPr>
                <a:t>in an e-commerce </a:t>
              </a:r>
              <a:r>
                <a:rPr lang="en-US" sz="1100" dirty="0" err="1" smtClean="0">
                  <a:solidFill>
                    <a:schemeClr val="tx2"/>
                  </a:solidFill>
                  <a:latin typeface="Calibri" panose="020F0502020204030204" pitchFamily="34" charset="0"/>
                  <a:cs typeface="Calibri" panose="020F0502020204030204" pitchFamily="34" charset="0"/>
                </a:rPr>
                <a:t>txn</a:t>
              </a:r>
              <a:r>
                <a:rPr lang="en-US" sz="1100" dirty="0" smtClean="0">
                  <a:solidFill>
                    <a:schemeClr val="tx2"/>
                  </a:solidFill>
                  <a:latin typeface="Calibri" panose="020F0502020204030204" pitchFamily="34" charset="0"/>
                  <a:cs typeface="Calibri" panose="020F0502020204030204" pitchFamily="34" charset="0"/>
                </a:rPr>
                <a:t> to process card </a:t>
              </a:r>
              <a:r>
                <a:rPr lang="en-US" sz="1100" dirty="0" err="1" smtClean="0">
                  <a:solidFill>
                    <a:schemeClr val="tx2"/>
                  </a:solidFill>
                  <a:latin typeface="Calibri" panose="020F0502020204030204" pitchFamily="34" charset="0"/>
                  <a:cs typeface="Calibri" panose="020F0502020204030204" pitchFamily="34" charset="0"/>
                </a:rPr>
                <a:t>txn</a:t>
              </a:r>
              <a:r>
                <a:rPr lang="en-US" sz="1100" dirty="0" smtClean="0">
                  <a:solidFill>
                    <a:schemeClr val="tx2"/>
                  </a:solidFill>
                  <a:latin typeface="Calibri" panose="020F0502020204030204" pitchFamily="34" charset="0"/>
                  <a:cs typeface="Calibri" panose="020F0502020204030204" pitchFamily="34" charset="0"/>
                </a:rPr>
                <a:t> and authorize payment; key function of a gateway includes encryption, sending </a:t>
              </a:r>
              <a:r>
                <a:rPr lang="en-US" sz="1100" dirty="0" err="1" smtClean="0">
                  <a:solidFill>
                    <a:schemeClr val="tx2"/>
                  </a:solidFill>
                  <a:latin typeface="Calibri" panose="020F0502020204030204" pitchFamily="34" charset="0"/>
                  <a:cs typeface="Calibri" panose="020F0502020204030204" pitchFamily="34" charset="0"/>
                </a:rPr>
                <a:t>auth</a:t>
              </a:r>
              <a:r>
                <a:rPr lang="en-US" sz="1100" dirty="0" smtClean="0">
                  <a:solidFill>
                    <a:schemeClr val="tx2"/>
                  </a:solidFill>
                  <a:latin typeface="Calibri" panose="020F0502020204030204" pitchFamily="34" charset="0"/>
                  <a:cs typeface="Calibri" panose="020F0502020204030204" pitchFamily="34" charset="0"/>
                </a:rPr>
                <a:t> request &amp; passing response to merchant, fraud detection. </a:t>
              </a:r>
              <a:endParaRPr lang="en-US" sz="1100" dirty="0">
                <a:solidFill>
                  <a:schemeClr val="tx2"/>
                </a:solidFill>
                <a:latin typeface="Calibri" panose="020F0502020204030204" pitchFamily="34" charset="0"/>
                <a:cs typeface="Calibri" panose="020F0502020204030204" pitchFamily="34" charset="0"/>
              </a:endParaRPr>
            </a:p>
          </p:txBody>
        </p:sp>
        <p:sp>
          <p:nvSpPr>
            <p:cNvPr id="13" name="Rectangle 12"/>
            <p:cNvSpPr/>
            <p:nvPr/>
          </p:nvSpPr>
          <p:spPr>
            <a:xfrm>
              <a:off x="231645" y="2971283"/>
              <a:ext cx="1651583" cy="2043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latin typeface="Calibri" panose="020F0502020204030204" pitchFamily="34" charset="0"/>
                  <a:cs typeface="Calibri" panose="020F0502020204030204" pitchFamily="34" charset="0"/>
                </a:rPr>
                <a:t>Gateway</a:t>
              </a:r>
              <a:endParaRPr lang="en-US" sz="1100" dirty="0">
                <a:latin typeface="Calibri" panose="020F0502020204030204" pitchFamily="34" charset="0"/>
                <a:cs typeface="Calibri" panose="020F0502020204030204" pitchFamily="34" charset="0"/>
              </a:endParaRPr>
            </a:p>
          </p:txBody>
        </p:sp>
      </p:grpSp>
      <p:grpSp>
        <p:nvGrpSpPr>
          <p:cNvPr id="18" name="Group 17"/>
          <p:cNvGrpSpPr/>
          <p:nvPr/>
        </p:nvGrpSpPr>
        <p:grpSpPr>
          <a:xfrm>
            <a:off x="6316762" y="3002280"/>
            <a:ext cx="2707495" cy="1176967"/>
            <a:chOff x="373162" y="2991829"/>
            <a:chExt cx="2707495" cy="1176967"/>
          </a:xfrm>
        </p:grpSpPr>
        <p:sp>
          <p:nvSpPr>
            <p:cNvPr id="19" name="Rectangle 18"/>
            <p:cNvSpPr/>
            <p:nvPr/>
          </p:nvSpPr>
          <p:spPr>
            <a:xfrm>
              <a:off x="384048" y="3199094"/>
              <a:ext cx="2696609" cy="969702"/>
            </a:xfrm>
            <a:prstGeom prst="rect">
              <a:avLst/>
            </a:prstGeom>
            <a:noFill/>
            <a:ln w="38100">
              <a:solidFill>
                <a:srgbClr val="F4633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2"/>
                  </a:solidFill>
                  <a:latin typeface="Calibri" panose="020F0502020204030204" pitchFamily="34" charset="0"/>
                  <a:cs typeface="Calibri" panose="020F0502020204030204" pitchFamily="34" charset="0"/>
                </a:rPr>
                <a:t>Provides following services to issuers: account set up &amp; maintenance, </a:t>
              </a:r>
              <a:r>
                <a:rPr lang="en-US" sz="1100" dirty="0" err="1" smtClean="0">
                  <a:solidFill>
                    <a:schemeClr val="tx2"/>
                  </a:solidFill>
                  <a:latin typeface="Calibri" panose="020F0502020204030204" pitchFamily="34" charset="0"/>
                  <a:cs typeface="Calibri" panose="020F0502020204030204" pitchFamily="34" charset="0"/>
                </a:rPr>
                <a:t>auth</a:t>
              </a:r>
              <a:r>
                <a:rPr lang="en-US" sz="1100" dirty="0" smtClean="0">
                  <a:solidFill>
                    <a:schemeClr val="tx2"/>
                  </a:solidFill>
                  <a:latin typeface="Calibri" panose="020F0502020204030204" pitchFamily="34" charset="0"/>
                  <a:cs typeface="Calibri" panose="020F0502020204030204" pitchFamily="34" charset="0"/>
                </a:rPr>
                <a:t>/settlement processing, statement generation, service inquiry, risk management, fraud reporting </a:t>
              </a:r>
              <a:endParaRPr lang="en-US" sz="1100" dirty="0">
                <a:solidFill>
                  <a:schemeClr val="tx2"/>
                </a:solidFill>
                <a:latin typeface="Calibri" panose="020F0502020204030204" pitchFamily="34" charset="0"/>
                <a:cs typeface="Calibri" panose="020F0502020204030204" pitchFamily="34" charset="0"/>
              </a:endParaRPr>
            </a:p>
          </p:txBody>
        </p:sp>
        <p:sp>
          <p:nvSpPr>
            <p:cNvPr id="20" name="Rectangle 19"/>
            <p:cNvSpPr/>
            <p:nvPr/>
          </p:nvSpPr>
          <p:spPr>
            <a:xfrm>
              <a:off x="373162" y="2991829"/>
              <a:ext cx="1520952" cy="229906"/>
            </a:xfrm>
            <a:prstGeom prst="rect">
              <a:avLst/>
            </a:prstGeom>
            <a:solidFill>
              <a:srgbClr val="F46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Calibri" panose="020F0502020204030204" pitchFamily="34" charset="0"/>
                  <a:cs typeface="Calibri" panose="020F0502020204030204" pitchFamily="34" charset="0"/>
                </a:rPr>
                <a:t>Issuer Processor</a:t>
              </a:r>
              <a:endParaRPr lang="en-US" sz="1100" dirty="0">
                <a:latin typeface="Calibri" panose="020F0502020204030204" pitchFamily="34" charset="0"/>
                <a:cs typeface="Calibri" panose="020F0502020204030204" pitchFamily="34" charset="0"/>
              </a:endParaRPr>
            </a:p>
          </p:txBody>
        </p:sp>
      </p:grpSp>
      <p:sp>
        <p:nvSpPr>
          <p:cNvPr id="21" name="Rectangle 20"/>
          <p:cNvSpPr/>
          <p:nvPr/>
        </p:nvSpPr>
        <p:spPr>
          <a:xfrm>
            <a:off x="6262334" y="2348701"/>
            <a:ext cx="2707495" cy="2747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smtClean="0">
                <a:latin typeface="Calibri" panose="020F0502020204030204" pitchFamily="34" charset="0"/>
                <a:cs typeface="Calibri" panose="020F0502020204030204" pitchFamily="34" charset="0"/>
              </a:rPr>
              <a:t>Eg</a:t>
            </a:r>
            <a:r>
              <a:rPr lang="en-US" sz="900" dirty="0" smtClean="0">
                <a:latin typeface="Calibri" panose="020F0502020204030204" pitchFamily="34" charset="0"/>
                <a:cs typeface="Calibri" panose="020F0502020204030204" pitchFamily="34" charset="0"/>
              </a:rPr>
              <a:t>. Banks, credit unions, networks (Amex, Discover)</a:t>
            </a:r>
            <a:endParaRPr lang="en-US" sz="900" dirty="0">
              <a:latin typeface="Calibri" panose="020F0502020204030204" pitchFamily="34" charset="0"/>
              <a:cs typeface="Calibri" panose="020F0502020204030204" pitchFamily="34" charset="0"/>
            </a:endParaRPr>
          </a:p>
        </p:txBody>
      </p:sp>
      <p:sp>
        <p:nvSpPr>
          <p:cNvPr id="22" name="Rectangle 21"/>
          <p:cNvSpPr/>
          <p:nvPr/>
        </p:nvSpPr>
        <p:spPr>
          <a:xfrm>
            <a:off x="6327648" y="4179247"/>
            <a:ext cx="2696609" cy="274755"/>
          </a:xfrm>
          <a:prstGeom prst="rect">
            <a:avLst/>
          </a:prstGeom>
          <a:solidFill>
            <a:srgbClr val="F46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smtClean="0">
                <a:latin typeface="Calibri" panose="020F0502020204030204" pitchFamily="34" charset="0"/>
                <a:cs typeface="Calibri" panose="020F0502020204030204" pitchFamily="34" charset="0"/>
              </a:rPr>
              <a:t>Eg</a:t>
            </a:r>
            <a:r>
              <a:rPr lang="en-US" sz="900" dirty="0" smtClean="0">
                <a:latin typeface="Calibri" panose="020F0502020204030204" pitchFamily="34" charset="0"/>
                <a:cs typeface="Calibri" panose="020F0502020204030204" pitchFamily="34" charset="0"/>
              </a:rPr>
              <a:t>. First Data, TSYS</a:t>
            </a:r>
            <a:endParaRPr lang="en-US" sz="900" dirty="0">
              <a:latin typeface="Calibri" panose="020F0502020204030204" pitchFamily="34" charset="0"/>
              <a:cs typeface="Calibri" panose="020F0502020204030204" pitchFamily="34" charset="0"/>
            </a:endParaRPr>
          </a:p>
        </p:txBody>
      </p:sp>
      <p:sp>
        <p:nvSpPr>
          <p:cNvPr id="23" name="Rectangle 22"/>
          <p:cNvSpPr/>
          <p:nvPr/>
        </p:nvSpPr>
        <p:spPr>
          <a:xfrm>
            <a:off x="218585" y="2509376"/>
            <a:ext cx="2707495" cy="2747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smtClean="0">
                <a:latin typeface="Calibri" panose="020F0502020204030204" pitchFamily="34" charset="0"/>
                <a:cs typeface="Calibri" panose="020F0502020204030204" pitchFamily="34" charset="0"/>
              </a:rPr>
              <a:t>Eg</a:t>
            </a:r>
            <a:r>
              <a:rPr lang="en-US" sz="900" dirty="0" smtClean="0">
                <a:latin typeface="Calibri" panose="020F0502020204030204" pitchFamily="34" charset="0"/>
                <a:cs typeface="Calibri" panose="020F0502020204030204" pitchFamily="34" charset="0"/>
              </a:rPr>
              <a:t>. Non-banks (First Data, </a:t>
            </a:r>
            <a:r>
              <a:rPr lang="en-US" sz="900" dirty="0" err="1" smtClean="0">
                <a:latin typeface="Calibri" panose="020F0502020204030204" pitchFamily="34" charset="0"/>
                <a:cs typeface="Calibri" panose="020F0502020204030204" pitchFamily="34" charset="0"/>
              </a:rPr>
              <a:t>Elavon</a:t>
            </a:r>
            <a:r>
              <a:rPr lang="en-US" sz="900" dirty="0" smtClean="0">
                <a:latin typeface="Calibri" panose="020F0502020204030204" pitchFamily="34" charset="0"/>
                <a:cs typeface="Calibri" panose="020F0502020204030204" pitchFamily="34" charset="0"/>
              </a:rPr>
              <a:t>, </a:t>
            </a:r>
            <a:r>
              <a:rPr lang="en-US" sz="900" dirty="0" err="1" smtClean="0">
                <a:latin typeface="Calibri" panose="020F0502020204030204" pitchFamily="34" charset="0"/>
                <a:cs typeface="Calibri" panose="020F0502020204030204" pitchFamily="34" charset="0"/>
              </a:rPr>
              <a:t>Vantiv</a:t>
            </a:r>
            <a:r>
              <a:rPr lang="en-US" sz="900" dirty="0" smtClean="0">
                <a:latin typeface="Calibri" panose="020F0502020204030204" pitchFamily="34" charset="0"/>
                <a:cs typeface="Calibri" panose="020F0502020204030204" pitchFamily="34" charset="0"/>
              </a:rPr>
              <a:t>, Amex); Banks (Chase </a:t>
            </a:r>
            <a:r>
              <a:rPr lang="en-US" sz="900" dirty="0" err="1" smtClean="0">
                <a:latin typeface="Calibri" panose="020F0502020204030204" pitchFamily="34" charset="0"/>
                <a:cs typeface="Calibri" panose="020F0502020204030204" pitchFamily="34" charset="0"/>
              </a:rPr>
              <a:t>Paymentech</a:t>
            </a:r>
            <a:r>
              <a:rPr lang="en-US" sz="900" dirty="0" smtClean="0">
                <a:latin typeface="Calibri" panose="020F0502020204030204" pitchFamily="34" charset="0"/>
                <a:cs typeface="Calibri" panose="020F0502020204030204" pitchFamily="34" charset="0"/>
              </a:rPr>
              <a:t>, </a:t>
            </a:r>
            <a:r>
              <a:rPr lang="en-US" sz="900" dirty="0" err="1" smtClean="0">
                <a:latin typeface="Calibri" panose="020F0502020204030204" pitchFamily="34" charset="0"/>
                <a:cs typeface="Calibri" panose="020F0502020204030204" pitchFamily="34" charset="0"/>
              </a:rPr>
              <a:t>BofA</a:t>
            </a:r>
            <a:r>
              <a:rPr lang="en-US" sz="900" dirty="0" smtClean="0">
                <a:latin typeface="Calibri" panose="020F0502020204030204" pitchFamily="34" charset="0"/>
                <a:cs typeface="Calibri" panose="020F0502020204030204" pitchFamily="34" charset="0"/>
              </a:rPr>
              <a:t>)</a:t>
            </a:r>
            <a:endParaRPr lang="en-US" sz="900" dirty="0">
              <a:latin typeface="Calibri" panose="020F0502020204030204" pitchFamily="34" charset="0"/>
              <a:cs typeface="Calibri" panose="020F0502020204030204" pitchFamily="34" charset="0"/>
            </a:endParaRPr>
          </a:p>
        </p:txBody>
      </p:sp>
      <p:sp>
        <p:nvSpPr>
          <p:cNvPr id="24" name="Rectangle 23"/>
          <p:cNvSpPr/>
          <p:nvPr/>
        </p:nvSpPr>
        <p:spPr>
          <a:xfrm>
            <a:off x="229471" y="4298220"/>
            <a:ext cx="2707495" cy="2747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smtClean="0">
                <a:latin typeface="Calibri" panose="020F0502020204030204" pitchFamily="34" charset="0"/>
                <a:cs typeface="Calibri" panose="020F0502020204030204" pitchFamily="34" charset="0"/>
              </a:rPr>
              <a:t>Eg</a:t>
            </a:r>
            <a:r>
              <a:rPr lang="en-US" sz="900" dirty="0" smtClean="0">
                <a:latin typeface="Calibri" panose="020F0502020204030204" pitchFamily="34" charset="0"/>
                <a:cs typeface="Calibri" panose="020F0502020204030204" pitchFamily="34" charset="0"/>
              </a:rPr>
              <a:t>. </a:t>
            </a:r>
            <a:r>
              <a:rPr lang="en-US" sz="900" dirty="0" err="1" smtClean="0">
                <a:latin typeface="Calibri" panose="020F0502020204030204" pitchFamily="34" charset="0"/>
                <a:cs typeface="Calibri" panose="020F0502020204030204" pitchFamily="34" charset="0"/>
              </a:rPr>
              <a:t>Paypal</a:t>
            </a:r>
            <a:r>
              <a:rPr lang="en-US" sz="900" dirty="0" smtClean="0">
                <a:latin typeface="Calibri" panose="020F0502020204030204" pitchFamily="34" charset="0"/>
                <a:cs typeface="Calibri" panose="020F0502020204030204" pitchFamily="34" charset="0"/>
              </a:rPr>
              <a:t>, Stripe, Square (US), </a:t>
            </a:r>
            <a:r>
              <a:rPr lang="en-US" sz="900" dirty="0" err="1" smtClean="0">
                <a:latin typeface="Calibri" panose="020F0502020204030204" pitchFamily="34" charset="0"/>
                <a:cs typeface="Calibri" panose="020F0502020204030204" pitchFamily="34" charset="0"/>
              </a:rPr>
              <a:t>CCAvenue</a:t>
            </a:r>
            <a:r>
              <a:rPr lang="en-US" sz="900" dirty="0" smtClean="0">
                <a:latin typeface="Calibri" panose="020F0502020204030204" pitchFamily="34" charset="0"/>
                <a:cs typeface="Calibri" panose="020F0502020204030204" pitchFamily="34" charset="0"/>
              </a:rPr>
              <a:t>, </a:t>
            </a:r>
            <a:r>
              <a:rPr lang="en-US" sz="900" dirty="0" err="1" smtClean="0">
                <a:latin typeface="Calibri" panose="020F0502020204030204" pitchFamily="34" charset="0"/>
                <a:cs typeface="Calibri" panose="020F0502020204030204" pitchFamily="34" charset="0"/>
              </a:rPr>
              <a:t>PayUmoney</a:t>
            </a:r>
            <a:r>
              <a:rPr lang="en-US" sz="900" dirty="0" smtClean="0">
                <a:latin typeface="Calibri" panose="020F0502020204030204" pitchFamily="34" charset="0"/>
                <a:cs typeface="Calibri" panose="020F0502020204030204" pitchFamily="34" charset="0"/>
              </a:rPr>
              <a:t>, </a:t>
            </a:r>
            <a:r>
              <a:rPr lang="en-US" sz="900" dirty="0" err="1" smtClean="0">
                <a:latin typeface="Calibri" panose="020F0502020204030204" pitchFamily="34" charset="0"/>
                <a:cs typeface="Calibri" panose="020F0502020204030204" pitchFamily="34" charset="0"/>
              </a:rPr>
              <a:t>Paytm</a:t>
            </a:r>
            <a:r>
              <a:rPr lang="en-US" sz="900" dirty="0" smtClean="0">
                <a:latin typeface="Calibri" panose="020F0502020204030204" pitchFamily="34" charset="0"/>
                <a:cs typeface="Calibri" panose="020F0502020204030204" pitchFamily="34" charset="0"/>
              </a:rPr>
              <a:t> (India)</a:t>
            </a:r>
            <a:endParaRPr lang="en-US" sz="900" dirty="0">
              <a:latin typeface="Calibri" panose="020F0502020204030204" pitchFamily="34" charset="0"/>
              <a:cs typeface="Calibri" panose="020F0502020204030204" pitchFamily="34" charset="0"/>
            </a:endParaRPr>
          </a:p>
        </p:txBody>
      </p:sp>
      <p:sp>
        <p:nvSpPr>
          <p:cNvPr id="25" name="Rectangle 24"/>
          <p:cNvSpPr/>
          <p:nvPr/>
        </p:nvSpPr>
        <p:spPr>
          <a:xfrm>
            <a:off x="3363685" y="4164774"/>
            <a:ext cx="2707495" cy="2747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err="1" smtClean="0">
                <a:latin typeface="Calibri" panose="020F0502020204030204" pitchFamily="34" charset="0"/>
                <a:cs typeface="Calibri" panose="020F0502020204030204" pitchFamily="34" charset="0"/>
              </a:rPr>
              <a:t>Eg</a:t>
            </a:r>
            <a:r>
              <a:rPr lang="en-US" sz="900" dirty="0" smtClean="0">
                <a:latin typeface="Calibri" panose="020F0502020204030204" pitchFamily="34" charset="0"/>
                <a:cs typeface="Calibri" panose="020F0502020204030204" pitchFamily="34" charset="0"/>
              </a:rPr>
              <a:t>. Visa, MasterCard, American Express, Discover</a:t>
            </a:r>
            <a:endParaRPr lang="en-US"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60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7101176" y="1303656"/>
            <a:ext cx="1922344" cy="1135247"/>
            <a:chOff x="7101176" y="1707693"/>
            <a:chExt cx="1922344" cy="1135247"/>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176" y="1707693"/>
              <a:ext cx="1515613" cy="1135247"/>
            </a:xfrm>
            <a:prstGeom prst="rect">
              <a:avLst/>
            </a:prstGeom>
          </p:spPr>
        </p:pic>
        <p:sp>
          <p:nvSpPr>
            <p:cNvPr id="66" name="TextBox 65"/>
            <p:cNvSpPr txBox="1"/>
            <p:nvPr/>
          </p:nvSpPr>
          <p:spPr>
            <a:xfrm>
              <a:off x="8265836" y="2230768"/>
              <a:ext cx="757684" cy="169277"/>
            </a:xfrm>
            <a:prstGeom prst="rect">
              <a:avLst/>
            </a:prstGeom>
          </p:spPr>
          <p:txBody>
            <a:bodyPr wrap="square" lIns="0" tIns="0" rIns="0" bIns="0" rtlCol="0">
              <a:spAutoFit/>
            </a:bodyPr>
            <a:lstStyle/>
            <a:p>
              <a:pPr algn="l"/>
              <a:r>
                <a:rPr lang="en-US" sz="1100" dirty="0" smtClean="0">
                  <a:solidFill>
                    <a:srgbClr val="FF8F1C"/>
                  </a:solidFill>
                </a:rPr>
                <a:t>Issuer</a:t>
              </a:r>
            </a:p>
          </p:txBody>
        </p:sp>
      </p:grpSp>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Payment Networks – Open and Closed loop</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a:xfrm>
            <a:off x="384048" y="4885673"/>
            <a:ext cx="228600" cy="155448"/>
          </a:xfrm>
        </p:spPr>
        <p:txBody>
          <a:bodyPr/>
          <a:lstStyle/>
          <a:p>
            <a:fld id="{2EFEF571-C9B4-4D92-A7F7-315B894862A8}" type="slidenum">
              <a:rPr lang="en-US" smtClean="0"/>
              <a:pPr/>
              <a:t>4</a:t>
            </a:fld>
            <a:endParaRPr lang="en-US" dirty="0"/>
          </a:p>
        </p:txBody>
      </p:sp>
      <p:sp>
        <p:nvSpPr>
          <p:cNvPr id="6" name="Rectangle 5"/>
          <p:cNvSpPr/>
          <p:nvPr/>
        </p:nvSpPr>
        <p:spPr>
          <a:xfrm>
            <a:off x="342349" y="594770"/>
            <a:ext cx="1372951" cy="8701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00" b="1" dirty="0" smtClean="0">
              <a:solidFill>
                <a:srgbClr val="FFFF00"/>
              </a:solidFill>
            </a:endParaRPr>
          </a:p>
          <a:p>
            <a:r>
              <a:rPr lang="en-US" sz="700" b="1" dirty="0" smtClean="0">
                <a:solidFill>
                  <a:srgbClr val="FFFF00"/>
                </a:solidFill>
              </a:rPr>
              <a:t>DEBIT Network</a:t>
            </a:r>
          </a:p>
          <a:p>
            <a:endParaRPr lang="en-US" sz="700" dirty="0" smtClean="0"/>
          </a:p>
          <a:p>
            <a:pPr marL="285750" indent="-285750">
              <a:buFont typeface="Arial" panose="020B0604020202020204" pitchFamily="34" charset="0"/>
              <a:buChar char="•"/>
            </a:pPr>
            <a:r>
              <a:rPr lang="en-US" sz="700" dirty="0" smtClean="0"/>
              <a:t>VISA/Interlink</a:t>
            </a:r>
          </a:p>
          <a:p>
            <a:pPr marL="285750" indent="-285750">
              <a:buFont typeface="Arial" panose="020B0604020202020204" pitchFamily="34" charset="0"/>
              <a:buChar char="•"/>
            </a:pPr>
            <a:r>
              <a:rPr lang="en-US" sz="700" dirty="0" smtClean="0"/>
              <a:t>MasterCard/Maestro</a:t>
            </a:r>
          </a:p>
          <a:p>
            <a:pPr marL="285750" indent="-285750">
              <a:buFont typeface="Arial" panose="020B0604020202020204" pitchFamily="34" charset="0"/>
              <a:buChar char="•"/>
            </a:pPr>
            <a:r>
              <a:rPr lang="en-US" sz="700" dirty="0"/>
              <a:t>STAR</a:t>
            </a:r>
            <a:endParaRPr lang="en-US" sz="700" dirty="0" smtClean="0"/>
          </a:p>
          <a:p>
            <a:pPr marL="285750" indent="-285750">
              <a:buFont typeface="Arial" panose="020B0604020202020204" pitchFamily="34" charset="0"/>
              <a:buChar char="•"/>
            </a:pPr>
            <a:r>
              <a:rPr lang="en-US" sz="700" dirty="0" smtClean="0"/>
              <a:t>NYCE</a:t>
            </a:r>
          </a:p>
          <a:p>
            <a:pPr marL="285750" indent="-285750">
              <a:buFont typeface="Arial" panose="020B0604020202020204" pitchFamily="34" charset="0"/>
              <a:buChar char="•"/>
            </a:pPr>
            <a:r>
              <a:rPr lang="en-US" sz="700" dirty="0" smtClean="0"/>
              <a:t>PULSE</a:t>
            </a:r>
          </a:p>
          <a:p>
            <a:pPr algn="ctr"/>
            <a:endParaRPr lang="en-US" sz="1100" dirty="0"/>
          </a:p>
        </p:txBody>
      </p:sp>
      <p:cxnSp>
        <p:nvCxnSpPr>
          <p:cNvPr id="14" name="Straight Arrow Connector 13"/>
          <p:cNvCxnSpPr/>
          <p:nvPr/>
        </p:nvCxnSpPr>
        <p:spPr>
          <a:xfrm flipH="1">
            <a:off x="5693572" y="3253575"/>
            <a:ext cx="1766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39356" y="3325729"/>
            <a:ext cx="1274534" cy="138499"/>
          </a:xfrm>
          <a:prstGeom prst="rect">
            <a:avLst/>
          </a:prstGeom>
        </p:spPr>
        <p:txBody>
          <a:bodyPr wrap="square" lIns="0" tIns="0" rIns="0" bIns="0" rtlCol="0">
            <a:spAutoFit/>
          </a:bodyPr>
          <a:lstStyle/>
          <a:p>
            <a:pPr algn="l"/>
            <a:r>
              <a:rPr lang="en-US" sz="900" dirty="0" smtClean="0">
                <a:solidFill>
                  <a:schemeClr val="tx2"/>
                </a:solidFill>
              </a:rPr>
              <a:t>Makes purchase of $100</a:t>
            </a:r>
          </a:p>
        </p:txBody>
      </p:sp>
      <p:cxnSp>
        <p:nvCxnSpPr>
          <p:cNvPr id="17" name="Straight Arrow Connector 16"/>
          <p:cNvCxnSpPr/>
          <p:nvPr/>
        </p:nvCxnSpPr>
        <p:spPr>
          <a:xfrm flipH="1" flipV="1">
            <a:off x="5061101" y="2257077"/>
            <a:ext cx="6252" cy="449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47120" y="2319893"/>
            <a:ext cx="1274534" cy="415498"/>
          </a:xfrm>
          <a:prstGeom prst="rect">
            <a:avLst/>
          </a:prstGeom>
        </p:spPr>
        <p:txBody>
          <a:bodyPr wrap="square" lIns="0" tIns="0" rIns="0" bIns="0" rtlCol="0">
            <a:spAutoFit/>
          </a:bodyPr>
          <a:lstStyle/>
          <a:p>
            <a:pPr algn="r"/>
            <a:r>
              <a:rPr lang="en-US" sz="900" dirty="0" smtClean="0">
                <a:solidFill>
                  <a:schemeClr val="tx2"/>
                </a:solidFill>
              </a:rPr>
              <a:t>Sends batch file with financial &amp; non-financial details </a:t>
            </a:r>
          </a:p>
        </p:txBody>
      </p:sp>
      <p:cxnSp>
        <p:nvCxnSpPr>
          <p:cNvPr id="21" name="Straight Arrow Connector 20"/>
          <p:cNvCxnSpPr>
            <a:endCxn id="12" idx="1"/>
          </p:cNvCxnSpPr>
          <p:nvPr/>
        </p:nvCxnSpPr>
        <p:spPr>
          <a:xfrm flipV="1">
            <a:off x="5201560" y="1155920"/>
            <a:ext cx="1008807" cy="4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46741" y="880485"/>
            <a:ext cx="1619341" cy="415498"/>
          </a:xfrm>
          <a:prstGeom prst="rect">
            <a:avLst/>
          </a:prstGeom>
        </p:spPr>
        <p:txBody>
          <a:bodyPr wrap="square" lIns="0" tIns="0" rIns="0" bIns="0" rtlCol="0">
            <a:spAutoFit/>
          </a:bodyPr>
          <a:lstStyle/>
          <a:p>
            <a:pPr algn="r"/>
            <a:r>
              <a:rPr lang="en-US" sz="900" dirty="0" err="1" smtClean="0">
                <a:solidFill>
                  <a:schemeClr val="tx2"/>
                </a:solidFill>
              </a:rPr>
              <a:t>Auth</a:t>
            </a:r>
            <a:r>
              <a:rPr lang="en-US" sz="900" dirty="0" smtClean="0">
                <a:solidFill>
                  <a:schemeClr val="tx2"/>
                </a:solidFill>
              </a:rPr>
              <a:t>-matching/enrichment, Qualification/Interchange, Clearing</a:t>
            </a:r>
          </a:p>
        </p:txBody>
      </p:sp>
      <p:sp>
        <p:nvSpPr>
          <p:cNvPr id="26" name="TextBox 25"/>
          <p:cNvSpPr txBox="1"/>
          <p:nvPr/>
        </p:nvSpPr>
        <p:spPr>
          <a:xfrm>
            <a:off x="7504561" y="801004"/>
            <a:ext cx="1264535" cy="553998"/>
          </a:xfrm>
          <a:prstGeom prst="rect">
            <a:avLst/>
          </a:prstGeom>
        </p:spPr>
        <p:txBody>
          <a:bodyPr wrap="square" lIns="0" tIns="0" rIns="0" bIns="0" rtlCol="0">
            <a:spAutoFit/>
          </a:bodyPr>
          <a:lstStyle/>
          <a:p>
            <a:r>
              <a:rPr lang="en-US" sz="900" dirty="0" smtClean="0">
                <a:solidFill>
                  <a:schemeClr val="tx2"/>
                </a:solidFill>
              </a:rPr>
              <a:t>Settlement details for payment with approved interchange rate @ 1.58% + 0.10</a:t>
            </a:r>
          </a:p>
        </p:txBody>
      </p:sp>
      <p:cxnSp>
        <p:nvCxnSpPr>
          <p:cNvPr id="27" name="Straight Arrow Connector 26"/>
          <p:cNvCxnSpPr/>
          <p:nvPr/>
        </p:nvCxnSpPr>
        <p:spPr>
          <a:xfrm>
            <a:off x="6970814" y="1162253"/>
            <a:ext cx="888168" cy="339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079654" y="1381714"/>
            <a:ext cx="590653" cy="21906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5705963" y="1608788"/>
            <a:ext cx="996174" cy="553998"/>
          </a:xfrm>
          <a:prstGeom prst="rect">
            <a:avLst/>
          </a:prstGeom>
        </p:spPr>
        <p:txBody>
          <a:bodyPr wrap="square" lIns="0" tIns="0" rIns="0" bIns="0" rtlCol="0">
            <a:spAutoFit/>
          </a:bodyPr>
          <a:lstStyle/>
          <a:p>
            <a:pPr algn="r"/>
            <a:r>
              <a:rPr lang="en-US" sz="900" dirty="0" smtClean="0">
                <a:solidFill>
                  <a:schemeClr val="tx2"/>
                </a:solidFill>
              </a:rPr>
              <a:t>Assessment fee: 0.11%</a:t>
            </a:r>
          </a:p>
          <a:p>
            <a:pPr algn="r"/>
            <a:r>
              <a:rPr lang="en-US" sz="900" dirty="0" smtClean="0">
                <a:solidFill>
                  <a:schemeClr val="tx2"/>
                </a:solidFill>
              </a:rPr>
              <a:t>($98.32-$0.11) </a:t>
            </a:r>
          </a:p>
          <a:p>
            <a:pPr algn="r"/>
            <a:r>
              <a:rPr lang="en-US" sz="900" dirty="0" smtClean="0">
                <a:solidFill>
                  <a:schemeClr val="tx2"/>
                </a:solidFill>
              </a:rPr>
              <a:t>= $98.21</a:t>
            </a:r>
          </a:p>
        </p:txBody>
      </p:sp>
      <p:cxnSp>
        <p:nvCxnSpPr>
          <p:cNvPr id="36" name="Straight Arrow Connector 35"/>
          <p:cNvCxnSpPr/>
          <p:nvPr/>
        </p:nvCxnSpPr>
        <p:spPr>
          <a:xfrm flipH="1">
            <a:off x="5595307" y="1288808"/>
            <a:ext cx="621744" cy="27720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0" name="Straight Arrow Connector 39"/>
          <p:cNvCxnSpPr/>
          <p:nvPr/>
        </p:nvCxnSpPr>
        <p:spPr>
          <a:xfrm flipH="1">
            <a:off x="5307081" y="2273603"/>
            <a:ext cx="3974" cy="46043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5337318" y="2339930"/>
            <a:ext cx="1376255" cy="415498"/>
          </a:xfrm>
          <a:prstGeom prst="rect">
            <a:avLst/>
          </a:prstGeom>
        </p:spPr>
        <p:txBody>
          <a:bodyPr wrap="square" lIns="0" tIns="0" rIns="0" bIns="0" rtlCol="0">
            <a:spAutoFit/>
          </a:bodyPr>
          <a:lstStyle/>
          <a:p>
            <a:pPr algn="r"/>
            <a:r>
              <a:rPr lang="en-US" sz="900" dirty="0" smtClean="0">
                <a:solidFill>
                  <a:schemeClr val="tx2"/>
                </a:solidFill>
              </a:rPr>
              <a:t>Acquirer Mark-up @.24% ($98.21-$0.24) </a:t>
            </a:r>
          </a:p>
          <a:p>
            <a:pPr algn="r"/>
            <a:r>
              <a:rPr lang="en-US" sz="900" dirty="0" smtClean="0">
                <a:solidFill>
                  <a:schemeClr val="tx2"/>
                </a:solidFill>
              </a:rPr>
              <a:t>= $97.97</a:t>
            </a:r>
          </a:p>
        </p:txBody>
      </p:sp>
      <p:cxnSp>
        <p:nvCxnSpPr>
          <p:cNvPr id="46" name="Straight Arrow Connector 45"/>
          <p:cNvCxnSpPr/>
          <p:nvPr/>
        </p:nvCxnSpPr>
        <p:spPr>
          <a:xfrm flipV="1">
            <a:off x="7795185" y="2254648"/>
            <a:ext cx="0" cy="425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9" name="TextBox 48"/>
          <p:cNvSpPr txBox="1"/>
          <p:nvPr/>
        </p:nvSpPr>
        <p:spPr>
          <a:xfrm>
            <a:off x="6957276" y="2459451"/>
            <a:ext cx="771023" cy="138499"/>
          </a:xfrm>
          <a:prstGeom prst="rect">
            <a:avLst/>
          </a:prstGeom>
        </p:spPr>
        <p:txBody>
          <a:bodyPr wrap="square" lIns="0" tIns="0" rIns="0" bIns="0" rtlCol="0">
            <a:spAutoFit/>
          </a:bodyPr>
          <a:lstStyle/>
          <a:p>
            <a:pPr algn="r"/>
            <a:r>
              <a:rPr lang="en-US" sz="900" dirty="0" smtClean="0">
                <a:solidFill>
                  <a:schemeClr val="tx2"/>
                </a:solidFill>
              </a:rPr>
              <a:t>$100</a:t>
            </a:r>
          </a:p>
        </p:txBody>
      </p:sp>
      <p:cxnSp>
        <p:nvCxnSpPr>
          <p:cNvPr id="50" name="Straight Arrow Connector 49"/>
          <p:cNvCxnSpPr>
            <a:endCxn id="9" idx="0"/>
          </p:cNvCxnSpPr>
          <p:nvPr/>
        </p:nvCxnSpPr>
        <p:spPr>
          <a:xfrm>
            <a:off x="7963884" y="2275309"/>
            <a:ext cx="1" cy="447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991149" y="2412375"/>
            <a:ext cx="1264535" cy="138499"/>
          </a:xfrm>
          <a:prstGeom prst="rect">
            <a:avLst/>
          </a:prstGeom>
        </p:spPr>
        <p:txBody>
          <a:bodyPr wrap="square" lIns="0" tIns="0" rIns="0" bIns="0" rtlCol="0">
            <a:spAutoFit/>
          </a:bodyPr>
          <a:lstStyle/>
          <a:p>
            <a:r>
              <a:rPr lang="en-US" sz="900" dirty="0" smtClean="0">
                <a:solidFill>
                  <a:schemeClr val="tx2"/>
                </a:solidFill>
              </a:rPr>
              <a:t>Monthly statement</a:t>
            </a:r>
          </a:p>
        </p:txBody>
      </p:sp>
      <p:sp>
        <p:nvSpPr>
          <p:cNvPr id="53" name="TextBox 52"/>
          <p:cNvSpPr txBox="1"/>
          <p:nvPr/>
        </p:nvSpPr>
        <p:spPr>
          <a:xfrm>
            <a:off x="3387406" y="2854239"/>
            <a:ext cx="1250683" cy="415498"/>
          </a:xfrm>
          <a:prstGeom prst="rect">
            <a:avLst/>
          </a:prstGeom>
        </p:spPr>
        <p:txBody>
          <a:bodyPr wrap="square" lIns="0" tIns="0" rIns="0" bIns="0" rtlCol="0">
            <a:spAutoFit/>
          </a:bodyPr>
          <a:lstStyle/>
          <a:p>
            <a:pPr algn="r"/>
            <a:r>
              <a:rPr lang="en-US" sz="900" dirty="0" smtClean="0">
                <a:solidFill>
                  <a:srgbClr val="0070C0"/>
                </a:solidFill>
              </a:rPr>
              <a:t>Merchant Discount $1.68+$0.11+ $0.24 = $2.03</a:t>
            </a:r>
          </a:p>
        </p:txBody>
      </p:sp>
      <p:grpSp>
        <p:nvGrpSpPr>
          <p:cNvPr id="62" name="Group 61"/>
          <p:cNvGrpSpPr/>
          <p:nvPr/>
        </p:nvGrpSpPr>
        <p:grpSpPr>
          <a:xfrm>
            <a:off x="7780449" y="3600050"/>
            <a:ext cx="1685933" cy="249681"/>
            <a:chOff x="7095121" y="3765203"/>
            <a:chExt cx="1685933" cy="265999"/>
          </a:xfrm>
        </p:grpSpPr>
        <p:cxnSp>
          <p:nvCxnSpPr>
            <p:cNvPr id="54" name="Straight Arrow Connector 53"/>
            <p:cNvCxnSpPr/>
            <p:nvPr/>
          </p:nvCxnSpPr>
          <p:spPr>
            <a:xfrm>
              <a:off x="7095121" y="3820461"/>
              <a:ext cx="480657"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095121" y="3995943"/>
              <a:ext cx="48065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9" name="TextBox 58"/>
            <p:cNvSpPr txBox="1"/>
            <p:nvPr/>
          </p:nvSpPr>
          <p:spPr>
            <a:xfrm>
              <a:off x="7682859" y="3765203"/>
              <a:ext cx="1094653" cy="92333"/>
            </a:xfrm>
            <a:prstGeom prst="rect">
              <a:avLst/>
            </a:prstGeom>
          </p:spPr>
          <p:txBody>
            <a:bodyPr wrap="square" lIns="0" tIns="0" rIns="0" bIns="0" rtlCol="0">
              <a:spAutoFit/>
            </a:bodyPr>
            <a:lstStyle/>
            <a:p>
              <a:pPr algn="l"/>
              <a:r>
                <a:rPr lang="en-US" sz="600" dirty="0" smtClean="0">
                  <a:solidFill>
                    <a:schemeClr val="tx2"/>
                  </a:solidFill>
                </a:rPr>
                <a:t>Non-financial flow</a:t>
              </a:r>
            </a:p>
          </p:txBody>
        </p:sp>
        <p:sp>
          <p:nvSpPr>
            <p:cNvPr id="60" name="TextBox 59"/>
            <p:cNvSpPr txBox="1"/>
            <p:nvPr/>
          </p:nvSpPr>
          <p:spPr>
            <a:xfrm>
              <a:off x="7686401" y="3938869"/>
              <a:ext cx="1094653" cy="92333"/>
            </a:xfrm>
            <a:prstGeom prst="rect">
              <a:avLst/>
            </a:prstGeom>
          </p:spPr>
          <p:txBody>
            <a:bodyPr wrap="square" lIns="0" tIns="0" rIns="0" bIns="0" rtlCol="0">
              <a:spAutoFit/>
            </a:bodyPr>
            <a:lstStyle/>
            <a:p>
              <a:pPr algn="l"/>
              <a:r>
                <a:rPr lang="en-US" sz="600" dirty="0" smtClean="0">
                  <a:solidFill>
                    <a:schemeClr val="tx2"/>
                  </a:solidFill>
                </a:rPr>
                <a:t>Financial flow</a:t>
              </a:r>
            </a:p>
          </p:txBody>
        </p:sp>
      </p:grpSp>
      <p:sp>
        <p:nvSpPr>
          <p:cNvPr id="61" name="Rectangle 60"/>
          <p:cNvSpPr/>
          <p:nvPr/>
        </p:nvSpPr>
        <p:spPr>
          <a:xfrm>
            <a:off x="5406281" y="3552139"/>
            <a:ext cx="2340683" cy="1275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4-party payment model</a:t>
            </a:r>
            <a:endParaRPr lang="en-US" sz="1050" dirty="0"/>
          </a:p>
        </p:txBody>
      </p:sp>
      <p:grpSp>
        <p:nvGrpSpPr>
          <p:cNvPr id="68" name="Group 67"/>
          <p:cNvGrpSpPr/>
          <p:nvPr/>
        </p:nvGrpSpPr>
        <p:grpSpPr>
          <a:xfrm>
            <a:off x="7459675" y="2722700"/>
            <a:ext cx="1520318" cy="826114"/>
            <a:chOff x="7459675" y="3126737"/>
            <a:chExt cx="1520318" cy="826114"/>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675" y="3126737"/>
              <a:ext cx="1008419" cy="672279"/>
            </a:xfrm>
            <a:prstGeom prst="rect">
              <a:avLst/>
            </a:prstGeom>
          </p:spPr>
        </p:pic>
        <p:sp>
          <p:nvSpPr>
            <p:cNvPr id="63" name="TextBox 62"/>
            <p:cNvSpPr txBox="1"/>
            <p:nvPr/>
          </p:nvSpPr>
          <p:spPr>
            <a:xfrm>
              <a:off x="8222309" y="3783574"/>
              <a:ext cx="757684" cy="169277"/>
            </a:xfrm>
            <a:prstGeom prst="rect">
              <a:avLst/>
            </a:prstGeom>
          </p:spPr>
          <p:txBody>
            <a:bodyPr wrap="square" lIns="0" tIns="0" rIns="0" bIns="0" rtlCol="0">
              <a:spAutoFit/>
            </a:bodyPr>
            <a:lstStyle/>
            <a:p>
              <a:pPr algn="l"/>
              <a:r>
                <a:rPr lang="en-US" sz="1100" dirty="0" smtClean="0">
                  <a:solidFill>
                    <a:srgbClr val="FF8F1C"/>
                  </a:solidFill>
                </a:rPr>
                <a:t>Consumer</a:t>
              </a:r>
            </a:p>
          </p:txBody>
        </p:sp>
      </p:grpSp>
      <p:grpSp>
        <p:nvGrpSpPr>
          <p:cNvPr id="69" name="Group 68"/>
          <p:cNvGrpSpPr/>
          <p:nvPr/>
        </p:nvGrpSpPr>
        <p:grpSpPr>
          <a:xfrm>
            <a:off x="4484802" y="2734037"/>
            <a:ext cx="1208770" cy="802722"/>
            <a:chOff x="4484802" y="3138074"/>
            <a:chExt cx="1208770" cy="802722"/>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7" y="3138074"/>
              <a:ext cx="962985" cy="660942"/>
            </a:xfrm>
            <a:prstGeom prst="rect">
              <a:avLst/>
            </a:prstGeom>
          </p:spPr>
        </p:pic>
        <p:sp>
          <p:nvSpPr>
            <p:cNvPr id="64" name="TextBox 63"/>
            <p:cNvSpPr txBox="1"/>
            <p:nvPr/>
          </p:nvSpPr>
          <p:spPr>
            <a:xfrm>
              <a:off x="4484802" y="3771519"/>
              <a:ext cx="757684" cy="169277"/>
            </a:xfrm>
            <a:prstGeom prst="rect">
              <a:avLst/>
            </a:prstGeom>
          </p:spPr>
          <p:txBody>
            <a:bodyPr wrap="square" lIns="0" tIns="0" rIns="0" bIns="0" rtlCol="0">
              <a:spAutoFit/>
            </a:bodyPr>
            <a:lstStyle/>
            <a:p>
              <a:pPr algn="l"/>
              <a:r>
                <a:rPr lang="en-US" sz="1100" dirty="0" smtClean="0">
                  <a:solidFill>
                    <a:srgbClr val="FF8F1C"/>
                  </a:solidFill>
                </a:rPr>
                <a:t>Merchant</a:t>
              </a:r>
            </a:p>
          </p:txBody>
        </p:sp>
      </p:grpSp>
      <p:grpSp>
        <p:nvGrpSpPr>
          <p:cNvPr id="70" name="Group 69"/>
          <p:cNvGrpSpPr/>
          <p:nvPr/>
        </p:nvGrpSpPr>
        <p:grpSpPr>
          <a:xfrm>
            <a:off x="4063970" y="1601324"/>
            <a:ext cx="1629602" cy="672279"/>
            <a:chOff x="4063970" y="2005361"/>
            <a:chExt cx="1629602" cy="672279"/>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3317" y="2005361"/>
              <a:ext cx="1010255" cy="672279"/>
            </a:xfrm>
            <a:prstGeom prst="rect">
              <a:avLst/>
            </a:prstGeom>
          </p:spPr>
        </p:pic>
        <p:sp>
          <p:nvSpPr>
            <p:cNvPr id="65" name="TextBox 64"/>
            <p:cNvSpPr txBox="1"/>
            <p:nvPr/>
          </p:nvSpPr>
          <p:spPr>
            <a:xfrm>
              <a:off x="4063970" y="2265547"/>
              <a:ext cx="757684" cy="169277"/>
            </a:xfrm>
            <a:prstGeom prst="rect">
              <a:avLst/>
            </a:prstGeom>
          </p:spPr>
          <p:txBody>
            <a:bodyPr wrap="square" lIns="0" tIns="0" rIns="0" bIns="0" rtlCol="0">
              <a:spAutoFit/>
            </a:bodyPr>
            <a:lstStyle/>
            <a:p>
              <a:pPr algn="l"/>
              <a:r>
                <a:rPr lang="en-US" sz="1100" dirty="0" smtClean="0">
                  <a:solidFill>
                    <a:srgbClr val="FF8F1C"/>
                  </a:solidFill>
                </a:rPr>
                <a:t>Acquirer</a:t>
              </a:r>
            </a:p>
          </p:txBody>
        </p:sp>
      </p:grpSp>
      <p:grpSp>
        <p:nvGrpSpPr>
          <p:cNvPr id="72" name="Group 71"/>
          <p:cNvGrpSpPr/>
          <p:nvPr/>
        </p:nvGrpSpPr>
        <p:grpSpPr>
          <a:xfrm>
            <a:off x="6210367" y="630370"/>
            <a:ext cx="925991" cy="970954"/>
            <a:chOff x="6210367" y="1034407"/>
            <a:chExt cx="925991" cy="97095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0367" y="1114552"/>
              <a:ext cx="890809" cy="890809"/>
            </a:xfrm>
            <a:prstGeom prst="rect">
              <a:avLst/>
            </a:prstGeom>
          </p:spPr>
        </p:pic>
        <p:sp>
          <p:nvSpPr>
            <p:cNvPr id="67" name="TextBox 66"/>
            <p:cNvSpPr txBox="1"/>
            <p:nvPr/>
          </p:nvSpPr>
          <p:spPr>
            <a:xfrm>
              <a:off x="6378674" y="1034407"/>
              <a:ext cx="757684" cy="169277"/>
            </a:xfrm>
            <a:prstGeom prst="rect">
              <a:avLst/>
            </a:prstGeom>
          </p:spPr>
          <p:txBody>
            <a:bodyPr wrap="square" lIns="0" tIns="0" rIns="0" bIns="0" rtlCol="0">
              <a:spAutoFit/>
            </a:bodyPr>
            <a:lstStyle/>
            <a:p>
              <a:pPr algn="l"/>
              <a:r>
                <a:rPr lang="en-US" sz="1100" dirty="0" smtClean="0">
                  <a:solidFill>
                    <a:srgbClr val="FF8F1C"/>
                  </a:solidFill>
                </a:rPr>
                <a:t>Scheme</a:t>
              </a:r>
            </a:p>
          </p:txBody>
        </p:sp>
      </p:grpSp>
      <p:sp>
        <p:nvSpPr>
          <p:cNvPr id="39" name="TextBox 38"/>
          <p:cNvSpPr txBox="1"/>
          <p:nvPr/>
        </p:nvSpPr>
        <p:spPr>
          <a:xfrm>
            <a:off x="6689745" y="1558400"/>
            <a:ext cx="746902" cy="276999"/>
          </a:xfrm>
          <a:prstGeom prst="rect">
            <a:avLst/>
          </a:prstGeom>
        </p:spPr>
        <p:txBody>
          <a:bodyPr wrap="square" lIns="0" tIns="0" rIns="0" bIns="0" rtlCol="0">
            <a:spAutoFit/>
          </a:bodyPr>
          <a:lstStyle/>
          <a:p>
            <a:pPr algn="r"/>
            <a:r>
              <a:rPr lang="en-US" sz="900" dirty="0" smtClean="0">
                <a:solidFill>
                  <a:schemeClr val="tx2"/>
                </a:solidFill>
              </a:rPr>
              <a:t>($100-$1.68) </a:t>
            </a:r>
          </a:p>
          <a:p>
            <a:pPr algn="r"/>
            <a:r>
              <a:rPr lang="en-US" sz="900" dirty="0" smtClean="0">
                <a:solidFill>
                  <a:schemeClr val="tx2"/>
                </a:solidFill>
              </a:rPr>
              <a:t>= $98.32</a:t>
            </a:r>
          </a:p>
        </p:txBody>
      </p:sp>
      <p:grpSp>
        <p:nvGrpSpPr>
          <p:cNvPr id="77" name="Group 76"/>
          <p:cNvGrpSpPr/>
          <p:nvPr/>
        </p:nvGrpSpPr>
        <p:grpSpPr>
          <a:xfrm>
            <a:off x="157349" y="1513138"/>
            <a:ext cx="2847066" cy="620383"/>
            <a:chOff x="2899832" y="4018312"/>
            <a:chExt cx="2847066" cy="620383"/>
          </a:xfrm>
        </p:grpSpPr>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9140" y="4018312"/>
              <a:ext cx="597326" cy="620383"/>
            </a:xfrm>
            <a:prstGeom prst="rect">
              <a:avLst/>
            </a:prstGeom>
          </p:spPr>
        </p:pic>
        <p:sp>
          <p:nvSpPr>
            <p:cNvPr id="76" name="TextBox 75"/>
            <p:cNvSpPr txBox="1"/>
            <p:nvPr/>
          </p:nvSpPr>
          <p:spPr>
            <a:xfrm>
              <a:off x="2899832" y="4138597"/>
              <a:ext cx="2847066" cy="153888"/>
            </a:xfrm>
            <a:prstGeom prst="rect">
              <a:avLst/>
            </a:prstGeom>
            <a:noFill/>
          </p:spPr>
          <p:txBody>
            <a:bodyPr wrap="square" lIns="0" tIns="0" rIns="0" bIns="0" rtlCol="0">
              <a:spAutoFit/>
            </a:bodyPr>
            <a:lstStyle/>
            <a:p>
              <a:pPr algn="ctr"/>
              <a:r>
                <a:rPr lang="en-US" sz="1000" b="1" dirty="0" smtClean="0">
                  <a:solidFill>
                    <a:srgbClr val="F4633A"/>
                  </a:solidFill>
                </a:rPr>
                <a:t>How is it different for AMEX?</a:t>
              </a:r>
            </a:p>
          </p:txBody>
        </p:sp>
      </p:grpSp>
      <p:sp>
        <p:nvSpPr>
          <p:cNvPr id="7" name="Rectangle 6"/>
          <p:cNvSpPr/>
          <p:nvPr/>
        </p:nvSpPr>
        <p:spPr>
          <a:xfrm>
            <a:off x="1940041" y="624542"/>
            <a:ext cx="1717345" cy="8701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r>
              <a:rPr lang="en-US" sz="700" b="1" dirty="0" smtClean="0">
                <a:solidFill>
                  <a:srgbClr val="FFFF00"/>
                </a:solidFill>
              </a:rPr>
              <a:t>CREDIT Network</a:t>
            </a:r>
          </a:p>
          <a:p>
            <a:endParaRPr lang="en-US" sz="700" dirty="0" smtClean="0"/>
          </a:p>
          <a:p>
            <a:pPr marL="285750" indent="-285750">
              <a:buFont typeface="Arial" panose="020B0604020202020204" pitchFamily="34" charset="0"/>
              <a:buChar char="•"/>
            </a:pPr>
            <a:r>
              <a:rPr lang="en-US" sz="700" dirty="0" smtClean="0"/>
              <a:t>VISA</a:t>
            </a:r>
          </a:p>
          <a:p>
            <a:pPr marL="285750" indent="-285750">
              <a:buFont typeface="Arial" panose="020B0604020202020204" pitchFamily="34" charset="0"/>
              <a:buChar char="•"/>
            </a:pPr>
            <a:r>
              <a:rPr lang="en-US" sz="700" dirty="0" smtClean="0"/>
              <a:t>MasterCard</a:t>
            </a:r>
          </a:p>
          <a:p>
            <a:endParaRPr lang="en-US" sz="700" dirty="0" smtClean="0"/>
          </a:p>
          <a:p>
            <a:pPr marL="285750" indent="-285750">
              <a:buFont typeface="Arial" panose="020B0604020202020204" pitchFamily="34" charset="0"/>
              <a:buChar char="•"/>
            </a:pPr>
            <a:r>
              <a:rPr lang="en-US" sz="700" dirty="0" smtClean="0"/>
              <a:t>American Express</a:t>
            </a:r>
          </a:p>
          <a:p>
            <a:pPr marL="285750" indent="-285750">
              <a:buFont typeface="Arial" panose="020B0604020202020204" pitchFamily="34" charset="0"/>
              <a:buChar char="•"/>
            </a:pPr>
            <a:r>
              <a:rPr lang="en-US" sz="700" dirty="0" smtClean="0"/>
              <a:t>Discover</a:t>
            </a:r>
          </a:p>
        </p:txBody>
      </p:sp>
      <p:sp>
        <p:nvSpPr>
          <p:cNvPr id="79" name="Flowchart: Alternate Process 78"/>
          <p:cNvSpPr/>
          <p:nvPr/>
        </p:nvSpPr>
        <p:spPr>
          <a:xfrm>
            <a:off x="1956589" y="1155919"/>
            <a:ext cx="2331193" cy="281650"/>
          </a:xfrm>
          <a:prstGeom prst="flowChartAlternateProcess">
            <a:avLst/>
          </a:prstGeom>
          <a:solidFill>
            <a:schemeClr val="bg1">
              <a:lumMod val="6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00" dirty="0" smtClean="0">
                <a:solidFill>
                  <a:srgbClr val="F4633A"/>
                </a:solidFill>
              </a:rPr>
              <a:t>CLOSED loop </a:t>
            </a:r>
          </a:p>
          <a:p>
            <a:pPr algn="r"/>
            <a:r>
              <a:rPr lang="en-US" sz="600" dirty="0" smtClean="0">
                <a:solidFill>
                  <a:srgbClr val="F4633A"/>
                </a:solidFill>
              </a:rPr>
              <a:t>Network</a:t>
            </a:r>
            <a:endParaRPr lang="en-US" sz="600" dirty="0">
              <a:solidFill>
                <a:srgbClr val="F4633A"/>
              </a:solidFill>
            </a:endParaRPr>
          </a:p>
        </p:txBody>
      </p:sp>
      <p:sp>
        <p:nvSpPr>
          <p:cNvPr id="80" name="Flowchart: Alternate Process 79"/>
          <p:cNvSpPr/>
          <p:nvPr/>
        </p:nvSpPr>
        <p:spPr>
          <a:xfrm>
            <a:off x="1986271" y="790524"/>
            <a:ext cx="2271830" cy="331482"/>
          </a:xfrm>
          <a:prstGeom prst="flowChartAlternateProcess">
            <a:avLst/>
          </a:prstGeom>
          <a:solidFill>
            <a:schemeClr val="bg1">
              <a:lumMod val="6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600" dirty="0" smtClean="0">
                <a:solidFill>
                  <a:srgbClr val="F4633A"/>
                </a:solidFill>
              </a:rPr>
              <a:t>OPEN loop </a:t>
            </a:r>
          </a:p>
          <a:p>
            <a:pPr algn="r"/>
            <a:r>
              <a:rPr lang="en-US" sz="600" dirty="0" smtClean="0">
                <a:solidFill>
                  <a:srgbClr val="F4633A"/>
                </a:solidFill>
              </a:rPr>
              <a:t>Network</a:t>
            </a:r>
            <a:endParaRPr lang="en-US" sz="600" dirty="0">
              <a:solidFill>
                <a:srgbClr val="F4633A"/>
              </a:solidFill>
            </a:endParaRPr>
          </a:p>
        </p:txBody>
      </p:sp>
      <p:grpSp>
        <p:nvGrpSpPr>
          <p:cNvPr id="92" name="Group 91"/>
          <p:cNvGrpSpPr/>
          <p:nvPr/>
        </p:nvGrpSpPr>
        <p:grpSpPr>
          <a:xfrm>
            <a:off x="68619" y="1760858"/>
            <a:ext cx="3301703" cy="1729313"/>
            <a:chOff x="131619" y="2195349"/>
            <a:chExt cx="3301703" cy="1729313"/>
          </a:xfrm>
        </p:grpSpPr>
        <p:sp>
          <p:nvSpPr>
            <p:cNvPr id="13" name="Rounded Rectangle 12"/>
            <p:cNvSpPr/>
            <p:nvPr/>
          </p:nvSpPr>
          <p:spPr>
            <a:xfrm>
              <a:off x="2557670" y="3452120"/>
              <a:ext cx="702365" cy="40329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Consumer</a:t>
              </a:r>
              <a:endParaRPr lang="en-US" sz="800" dirty="0"/>
            </a:p>
          </p:txBody>
        </p:sp>
        <p:sp>
          <p:nvSpPr>
            <p:cNvPr id="73" name="Rounded Rectangle 72"/>
            <p:cNvSpPr/>
            <p:nvPr/>
          </p:nvSpPr>
          <p:spPr>
            <a:xfrm>
              <a:off x="431000" y="3457587"/>
              <a:ext cx="702365" cy="40329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Merchant</a:t>
              </a:r>
              <a:endParaRPr lang="en-US" sz="800" dirty="0"/>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1124" y="2195349"/>
              <a:ext cx="579416" cy="579416"/>
            </a:xfrm>
            <a:prstGeom prst="rect">
              <a:avLst/>
            </a:prstGeom>
          </p:spPr>
        </p:pic>
        <p:cxnSp>
          <p:nvCxnSpPr>
            <p:cNvPr id="78" name="Straight Arrow Connector 77"/>
            <p:cNvCxnSpPr/>
            <p:nvPr/>
          </p:nvCxnSpPr>
          <p:spPr>
            <a:xfrm flipH="1">
              <a:off x="1165327" y="3731369"/>
              <a:ext cx="13416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283136" y="3786163"/>
              <a:ext cx="1274534" cy="138499"/>
            </a:xfrm>
            <a:prstGeom prst="rect">
              <a:avLst/>
            </a:prstGeom>
          </p:spPr>
          <p:txBody>
            <a:bodyPr wrap="square" lIns="0" tIns="0" rIns="0" bIns="0" rtlCol="0">
              <a:spAutoFit/>
            </a:bodyPr>
            <a:lstStyle/>
            <a:p>
              <a:pPr algn="ctr"/>
              <a:r>
                <a:rPr lang="en-US" sz="900" dirty="0" smtClean="0">
                  <a:solidFill>
                    <a:schemeClr val="tx2"/>
                  </a:solidFill>
                </a:rPr>
                <a:t>Purchase</a:t>
              </a:r>
            </a:p>
          </p:txBody>
        </p:sp>
        <p:cxnSp>
          <p:nvCxnSpPr>
            <p:cNvPr id="82" name="Straight Arrow Connector 81"/>
            <p:cNvCxnSpPr>
              <a:stCxn id="13" idx="0"/>
            </p:cNvCxnSpPr>
            <p:nvPr/>
          </p:nvCxnSpPr>
          <p:spPr>
            <a:xfrm flipH="1" flipV="1">
              <a:off x="2045771" y="2691459"/>
              <a:ext cx="863082" cy="7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764974" y="2597443"/>
              <a:ext cx="786459" cy="79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31619" y="2853723"/>
              <a:ext cx="1274534" cy="138499"/>
            </a:xfrm>
            <a:prstGeom prst="rect">
              <a:avLst/>
            </a:prstGeom>
          </p:spPr>
          <p:txBody>
            <a:bodyPr wrap="square" lIns="0" tIns="0" rIns="0" bIns="0" rtlCol="0">
              <a:spAutoFit/>
            </a:bodyPr>
            <a:lstStyle/>
            <a:p>
              <a:pPr algn="ctr"/>
              <a:r>
                <a:rPr lang="en-US" sz="900" dirty="0" smtClean="0">
                  <a:solidFill>
                    <a:schemeClr val="tx2"/>
                  </a:solidFill>
                </a:rPr>
                <a:t>Service fee</a:t>
              </a:r>
            </a:p>
          </p:txBody>
        </p:sp>
        <p:cxnSp>
          <p:nvCxnSpPr>
            <p:cNvPr id="85" name="Straight Arrow Connector 84"/>
            <p:cNvCxnSpPr/>
            <p:nvPr/>
          </p:nvCxnSpPr>
          <p:spPr>
            <a:xfrm>
              <a:off x="2075902" y="2577080"/>
              <a:ext cx="985791" cy="83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58788" y="2819068"/>
              <a:ext cx="1274534" cy="138499"/>
            </a:xfrm>
            <a:prstGeom prst="rect">
              <a:avLst/>
            </a:prstGeom>
          </p:spPr>
          <p:txBody>
            <a:bodyPr wrap="square" lIns="0" tIns="0" rIns="0" bIns="0" rtlCol="0">
              <a:spAutoFit/>
            </a:bodyPr>
            <a:lstStyle/>
            <a:p>
              <a:pPr algn="ctr"/>
              <a:r>
                <a:rPr lang="en-US" sz="900" dirty="0" smtClean="0">
                  <a:solidFill>
                    <a:schemeClr val="tx2"/>
                  </a:solidFill>
                </a:rPr>
                <a:t>Statement</a:t>
              </a:r>
            </a:p>
          </p:txBody>
        </p:sp>
        <p:sp>
          <p:nvSpPr>
            <p:cNvPr id="87" name="TextBox 86"/>
            <p:cNvSpPr txBox="1"/>
            <p:nvPr/>
          </p:nvSpPr>
          <p:spPr>
            <a:xfrm>
              <a:off x="1561896" y="3034372"/>
              <a:ext cx="1274534" cy="138499"/>
            </a:xfrm>
            <a:prstGeom prst="rect">
              <a:avLst/>
            </a:prstGeom>
          </p:spPr>
          <p:txBody>
            <a:bodyPr wrap="square" lIns="0" tIns="0" rIns="0" bIns="0" rtlCol="0">
              <a:spAutoFit/>
            </a:bodyPr>
            <a:lstStyle/>
            <a:p>
              <a:pPr algn="ctr"/>
              <a:r>
                <a:rPr lang="en-US" sz="900" dirty="0" smtClean="0">
                  <a:solidFill>
                    <a:schemeClr val="tx2"/>
                  </a:solidFill>
                </a:rPr>
                <a:t>Payment</a:t>
              </a:r>
            </a:p>
          </p:txBody>
        </p:sp>
        <p:cxnSp>
          <p:nvCxnSpPr>
            <p:cNvPr id="88" name="Straight Arrow Connector 87"/>
            <p:cNvCxnSpPr/>
            <p:nvPr/>
          </p:nvCxnSpPr>
          <p:spPr>
            <a:xfrm flipH="1">
              <a:off x="990204" y="2787394"/>
              <a:ext cx="561229" cy="59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52941" y="3078902"/>
              <a:ext cx="1274534" cy="276999"/>
            </a:xfrm>
            <a:prstGeom prst="rect">
              <a:avLst/>
            </a:prstGeom>
          </p:spPr>
          <p:txBody>
            <a:bodyPr wrap="square" lIns="0" tIns="0" rIns="0" bIns="0" rtlCol="0">
              <a:spAutoFit/>
            </a:bodyPr>
            <a:lstStyle/>
            <a:p>
              <a:pPr algn="ctr"/>
              <a:r>
                <a:rPr lang="en-US" sz="900" dirty="0" smtClean="0">
                  <a:solidFill>
                    <a:schemeClr val="tx2"/>
                  </a:solidFill>
                </a:rPr>
                <a:t>Clearing </a:t>
              </a:r>
            </a:p>
            <a:p>
              <a:pPr algn="ctr"/>
              <a:r>
                <a:rPr lang="en-US" sz="900" dirty="0" smtClean="0">
                  <a:solidFill>
                    <a:schemeClr val="tx2"/>
                  </a:solidFill>
                </a:rPr>
                <a:t>&amp; Settlement</a:t>
              </a:r>
            </a:p>
          </p:txBody>
        </p:sp>
        <p:cxnSp>
          <p:nvCxnSpPr>
            <p:cNvPr id="90" name="Straight Arrow Connector 89"/>
            <p:cNvCxnSpPr/>
            <p:nvPr/>
          </p:nvCxnSpPr>
          <p:spPr>
            <a:xfrm>
              <a:off x="1194828" y="3583833"/>
              <a:ext cx="1336338" cy="3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214209" y="3417937"/>
              <a:ext cx="1274534" cy="138499"/>
            </a:xfrm>
            <a:prstGeom prst="rect">
              <a:avLst/>
            </a:prstGeom>
          </p:spPr>
          <p:txBody>
            <a:bodyPr wrap="square" lIns="0" tIns="0" rIns="0" bIns="0" rtlCol="0">
              <a:spAutoFit/>
            </a:bodyPr>
            <a:lstStyle/>
            <a:p>
              <a:pPr algn="ctr"/>
              <a:r>
                <a:rPr lang="en-US" sz="900" dirty="0" smtClean="0">
                  <a:solidFill>
                    <a:schemeClr val="tx2"/>
                  </a:solidFill>
                </a:rPr>
                <a:t>Product</a:t>
              </a:r>
            </a:p>
          </p:txBody>
        </p:sp>
      </p:grpSp>
      <p:sp>
        <p:nvSpPr>
          <p:cNvPr id="93" name="Rectangle 92"/>
          <p:cNvSpPr/>
          <p:nvPr/>
        </p:nvSpPr>
        <p:spPr>
          <a:xfrm>
            <a:off x="602811" y="3493559"/>
            <a:ext cx="2340683" cy="1275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3-party payment model</a:t>
            </a:r>
            <a:endParaRPr lang="en-US" sz="1050" dirty="0"/>
          </a:p>
        </p:txBody>
      </p:sp>
      <p:sp>
        <p:nvSpPr>
          <p:cNvPr id="94" name="Rectangle 93"/>
          <p:cNvSpPr/>
          <p:nvPr/>
        </p:nvSpPr>
        <p:spPr>
          <a:xfrm>
            <a:off x="310334" y="3685202"/>
            <a:ext cx="2886701" cy="96760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t>As Amex manages both </a:t>
            </a:r>
            <a:r>
              <a:rPr lang="en-US" sz="800" dirty="0"/>
              <a:t>the card-issuing activities of the business and the acquiring relationship with merchants, there is a “</a:t>
            </a:r>
            <a:r>
              <a:rPr lang="en-US" sz="800" b="1" dirty="0"/>
              <a:t>closed loop</a:t>
            </a:r>
            <a:r>
              <a:rPr lang="en-US" sz="800" dirty="0"/>
              <a:t>” in that </a:t>
            </a:r>
            <a:r>
              <a:rPr lang="en-US" sz="800" dirty="0" smtClean="0"/>
              <a:t>they </a:t>
            </a:r>
            <a:r>
              <a:rPr lang="en-US" sz="800" dirty="0"/>
              <a:t>have direct access to</a:t>
            </a:r>
          </a:p>
          <a:p>
            <a:r>
              <a:rPr lang="en-US" sz="800" dirty="0"/>
              <a:t>information at both ends of the card transaction, which distinguishes </a:t>
            </a:r>
            <a:r>
              <a:rPr lang="en-US" sz="800" dirty="0" smtClean="0"/>
              <a:t>its integrated </a:t>
            </a:r>
            <a:r>
              <a:rPr lang="en-US" sz="800" dirty="0"/>
              <a:t>network from the bankcard </a:t>
            </a:r>
            <a:r>
              <a:rPr lang="en-US" sz="800" dirty="0" smtClean="0"/>
              <a:t>networks like Visa and MasterCard.</a:t>
            </a:r>
            <a:endParaRPr lang="en-US" sz="200" dirty="0"/>
          </a:p>
        </p:txBody>
      </p:sp>
      <p:sp>
        <p:nvSpPr>
          <p:cNvPr id="95" name="Rectangle 94"/>
          <p:cNvSpPr/>
          <p:nvPr/>
        </p:nvSpPr>
        <p:spPr>
          <a:xfrm>
            <a:off x="3246029" y="3945113"/>
            <a:ext cx="5774319" cy="6955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smtClean="0"/>
              <a:t>Amex also supports acquiring through  3</a:t>
            </a:r>
            <a:r>
              <a:rPr lang="en-US" sz="800" baseline="30000" dirty="0" smtClean="0"/>
              <a:t>rd</a:t>
            </a:r>
            <a:r>
              <a:rPr lang="en-US" sz="800" dirty="0" smtClean="0"/>
              <a:t> party processor (</a:t>
            </a:r>
            <a:r>
              <a:rPr lang="en-US" sz="800" dirty="0" err="1" smtClean="0"/>
              <a:t>eg</a:t>
            </a:r>
            <a:r>
              <a:rPr lang="en-US" sz="800" dirty="0" smtClean="0"/>
              <a:t>. First Data, </a:t>
            </a:r>
            <a:r>
              <a:rPr lang="en-US" sz="800" dirty="0" err="1" smtClean="0"/>
              <a:t>Vantiv</a:t>
            </a:r>
            <a:r>
              <a:rPr lang="en-US" sz="800" dirty="0" smtClean="0"/>
              <a:t>) for SMB merchants under its </a:t>
            </a:r>
            <a:r>
              <a:rPr lang="en-US" sz="800" b="1" dirty="0" err="1" smtClean="0">
                <a:solidFill>
                  <a:schemeClr val="bg1"/>
                </a:solidFill>
              </a:rPr>
              <a:t>OptBlue</a:t>
            </a:r>
            <a:r>
              <a:rPr lang="en-US" sz="800" dirty="0" smtClean="0"/>
              <a:t> program.</a:t>
            </a:r>
          </a:p>
          <a:p>
            <a:endParaRPr lang="en-US" sz="800" dirty="0" smtClean="0"/>
          </a:p>
          <a:p>
            <a:r>
              <a:rPr lang="en-US" sz="800" dirty="0" smtClean="0"/>
              <a:t>Trough Global Network Services (GNS) business, Amex establishes &amp; maintains relationships with banks and other institutions around the world that issue cards and, in certain countries, acquire local merchants onto the Amex network</a:t>
            </a:r>
            <a:endParaRPr lang="en-US" sz="800" dirty="0"/>
          </a:p>
        </p:txBody>
      </p:sp>
    </p:spTree>
    <p:extLst>
      <p:ext uri="{BB962C8B-B14F-4D97-AF65-F5344CB8AC3E}">
        <p14:creationId xmlns:p14="http://schemas.microsoft.com/office/powerpoint/2010/main" val="140271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22" presetClass="entr" presetSubtype="4"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down)">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1"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par>
                                <p:cTn id="48" presetID="22" presetClass="entr" presetSubtype="1"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up)">
                                      <p:cBhvr>
                                        <p:cTn id="50" dur="500"/>
                                        <p:tgtEl>
                                          <p:spTgt spid="7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right)">
                                      <p:cBhvr>
                                        <p:cTn id="63" dur="500"/>
                                        <p:tgtEl>
                                          <p:spTgt spid="36"/>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right)">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up)">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up)">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down)">
                                      <p:cBhvr>
                                        <p:cTn id="91" dur="500"/>
                                        <p:tgtEl>
                                          <p:spTgt spid="4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down)">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nodeType="clickEffect">
                                  <p:stCondLst>
                                    <p:cond delay="0"/>
                                  </p:stCondLst>
                                  <p:childTnLst>
                                    <p:set>
                                      <p:cBhvr>
                                        <p:cTn id="107" dur="1" fill="hold">
                                          <p:stCondLst>
                                            <p:cond delay="0"/>
                                          </p:stCondLst>
                                        </p:cTn>
                                        <p:tgtEl>
                                          <p:spTgt spid="77"/>
                                        </p:tgtEl>
                                        <p:attrNameLst>
                                          <p:attrName>style.visibility</p:attrName>
                                        </p:attrNameLst>
                                      </p:cBhvr>
                                      <p:to>
                                        <p:strVal val="visible"/>
                                      </p:to>
                                    </p:set>
                                    <p:anim calcmode="lin" valueType="num">
                                      <p:cBhvr>
                                        <p:cTn id="108" dur="500" fill="hold"/>
                                        <p:tgtEl>
                                          <p:spTgt spid="77"/>
                                        </p:tgtEl>
                                        <p:attrNameLst>
                                          <p:attrName>ppt_w</p:attrName>
                                        </p:attrNameLst>
                                      </p:cBhvr>
                                      <p:tavLst>
                                        <p:tav tm="0">
                                          <p:val>
                                            <p:fltVal val="0"/>
                                          </p:val>
                                        </p:tav>
                                        <p:tav tm="100000">
                                          <p:val>
                                            <p:strVal val="#ppt_w"/>
                                          </p:val>
                                        </p:tav>
                                      </p:tavLst>
                                    </p:anim>
                                    <p:anim calcmode="lin" valueType="num">
                                      <p:cBhvr>
                                        <p:cTn id="109" dur="500" fill="hold"/>
                                        <p:tgtEl>
                                          <p:spTgt spid="77"/>
                                        </p:tgtEl>
                                        <p:attrNameLst>
                                          <p:attrName>ppt_h</p:attrName>
                                        </p:attrNameLst>
                                      </p:cBhvr>
                                      <p:tavLst>
                                        <p:tav tm="0">
                                          <p:val>
                                            <p:fltVal val="0"/>
                                          </p:val>
                                        </p:tav>
                                        <p:tav tm="100000">
                                          <p:val>
                                            <p:strVal val="#ppt_h"/>
                                          </p:val>
                                        </p:tav>
                                      </p:tavLst>
                                    </p:anim>
                                    <p:animEffect transition="in" filter="fade">
                                      <p:cBhvr>
                                        <p:cTn id="110" dur="500"/>
                                        <p:tgtEl>
                                          <p:spTgt spid="77"/>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9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80"/>
                                        </p:tgtEl>
                                        <p:attrNameLst>
                                          <p:attrName>style.visibility</p:attrName>
                                        </p:attrNameLst>
                                      </p:cBhvr>
                                      <p:to>
                                        <p:strVal val="visible"/>
                                      </p:to>
                                    </p:set>
                                    <p:anim calcmode="lin" valueType="num">
                                      <p:cBhvr additive="base">
                                        <p:cTn id="122" dur="500" fill="hold"/>
                                        <p:tgtEl>
                                          <p:spTgt spid="80"/>
                                        </p:tgtEl>
                                        <p:attrNameLst>
                                          <p:attrName>ppt_x</p:attrName>
                                        </p:attrNameLst>
                                      </p:cBhvr>
                                      <p:tavLst>
                                        <p:tav tm="0">
                                          <p:val>
                                            <p:strVal val="1+#ppt_w/2"/>
                                          </p:val>
                                        </p:tav>
                                        <p:tav tm="100000">
                                          <p:val>
                                            <p:strVal val="#ppt_x"/>
                                          </p:val>
                                        </p:tav>
                                      </p:tavLst>
                                    </p:anim>
                                    <p:anim calcmode="lin" valueType="num">
                                      <p:cBhvr additive="base">
                                        <p:cTn id="123" dur="500" fill="hold"/>
                                        <p:tgtEl>
                                          <p:spTgt spid="80"/>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79"/>
                                        </p:tgtEl>
                                        <p:attrNameLst>
                                          <p:attrName>style.visibility</p:attrName>
                                        </p:attrNameLst>
                                      </p:cBhvr>
                                      <p:to>
                                        <p:strVal val="visible"/>
                                      </p:to>
                                    </p:set>
                                    <p:anim calcmode="lin" valueType="num">
                                      <p:cBhvr additive="base">
                                        <p:cTn id="126" dur="500" fill="hold"/>
                                        <p:tgtEl>
                                          <p:spTgt spid="79"/>
                                        </p:tgtEl>
                                        <p:attrNameLst>
                                          <p:attrName>ppt_x</p:attrName>
                                        </p:attrNameLst>
                                      </p:cBhvr>
                                      <p:tavLst>
                                        <p:tav tm="0">
                                          <p:val>
                                            <p:strVal val="1+#ppt_w/2"/>
                                          </p:val>
                                        </p:tav>
                                        <p:tav tm="100000">
                                          <p:val>
                                            <p:strVal val="#ppt_x"/>
                                          </p:val>
                                        </p:tav>
                                      </p:tavLst>
                                    </p:anim>
                                    <p:anim calcmode="lin" valueType="num">
                                      <p:cBhvr additive="base">
                                        <p:cTn id="127"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94"/>
                                        </p:tgtEl>
                                        <p:attrNameLst>
                                          <p:attrName>style.visibility</p:attrName>
                                        </p:attrNameLst>
                                      </p:cBhvr>
                                      <p:to>
                                        <p:strVal val="visible"/>
                                      </p:to>
                                    </p:set>
                                    <p:anim calcmode="lin" valueType="num">
                                      <p:cBhvr additive="base">
                                        <p:cTn id="132" dur="500" fill="hold"/>
                                        <p:tgtEl>
                                          <p:spTgt spid="94"/>
                                        </p:tgtEl>
                                        <p:attrNameLst>
                                          <p:attrName>ppt_x</p:attrName>
                                        </p:attrNameLst>
                                      </p:cBhvr>
                                      <p:tavLst>
                                        <p:tav tm="0">
                                          <p:val>
                                            <p:strVal val="#ppt_x"/>
                                          </p:val>
                                        </p:tav>
                                        <p:tav tm="100000">
                                          <p:val>
                                            <p:strVal val="#ppt_x"/>
                                          </p:val>
                                        </p:tav>
                                      </p:tavLst>
                                    </p:anim>
                                    <p:anim calcmode="lin" valueType="num">
                                      <p:cBhvr additive="base">
                                        <p:cTn id="133"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6" presetClass="entr" presetSubtype="16" fill="hold" grpId="0" nodeType="click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circle(in)">
                                      <p:cBhvr>
                                        <p:cTn id="138"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20" grpId="0"/>
      <p:bldP spid="25" grpId="0"/>
      <p:bldP spid="26" grpId="0"/>
      <p:bldP spid="35" grpId="0"/>
      <p:bldP spid="45" grpId="0"/>
      <p:bldP spid="49" grpId="0"/>
      <p:bldP spid="52" grpId="0"/>
      <p:bldP spid="53" grpId="0"/>
      <p:bldP spid="61" grpId="0" animBg="1"/>
      <p:bldP spid="39" grpId="0"/>
      <p:bldP spid="79" grpId="0" animBg="1"/>
      <p:bldP spid="80" grpId="0" animBg="1"/>
      <p:bldP spid="93" grpId="0" animBg="1"/>
      <p:bldP spid="94" grpId="0" animBg="1"/>
      <p:bldP spid="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436630"/>
          </a:xfrm>
        </p:spPr>
        <p:txBody>
          <a:bodyPr>
            <a:normAutofit/>
          </a:bodyPr>
          <a:lstStyle/>
          <a:p>
            <a:r>
              <a:rPr lang="en-US" sz="1800" dirty="0" smtClean="0">
                <a:latin typeface="Calibri" panose="020F0502020204030204" pitchFamily="34" charset="0"/>
                <a:cs typeface="Calibri" panose="020F0502020204030204" pitchFamily="34" charset="0"/>
              </a:rPr>
              <a:t>Few key concepts…</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40208960"/>
              </p:ext>
            </p:extLst>
          </p:nvPr>
        </p:nvGraphicFramePr>
        <p:xfrm>
          <a:off x="384048" y="903713"/>
          <a:ext cx="2834640" cy="1463042"/>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3907089248"/>
                    </a:ext>
                  </a:extLst>
                </a:gridCol>
                <a:gridCol w="1417320">
                  <a:extLst>
                    <a:ext uri="{9D8B030D-6E8A-4147-A177-3AD203B41FA5}">
                      <a16:colId xmlns:a16="http://schemas.microsoft.com/office/drawing/2014/main" val="970670870"/>
                    </a:ext>
                  </a:extLst>
                </a:gridCol>
              </a:tblGrid>
              <a:tr h="249028">
                <a:tc>
                  <a:txBody>
                    <a:bodyPr/>
                    <a:lstStyle/>
                    <a:p>
                      <a:pPr algn="ctr"/>
                      <a:r>
                        <a:rPr lang="en-US" sz="1000" dirty="0" smtClean="0"/>
                        <a:t>Network type</a:t>
                      </a:r>
                      <a:endParaRPr lang="en-US" sz="1000" dirty="0"/>
                    </a:p>
                  </a:txBody>
                  <a:tcPr/>
                </a:tc>
                <a:tc>
                  <a:txBody>
                    <a:bodyPr/>
                    <a:lstStyle/>
                    <a:p>
                      <a:pPr algn="ctr"/>
                      <a:r>
                        <a:rPr lang="en-US" sz="1000" dirty="0" smtClean="0"/>
                        <a:t>BIN range</a:t>
                      </a:r>
                      <a:endParaRPr lang="en-US" sz="1000" dirty="0"/>
                    </a:p>
                  </a:txBody>
                  <a:tcPr/>
                </a:tc>
                <a:extLst>
                  <a:ext uri="{0D108BD9-81ED-4DB2-BD59-A6C34878D82A}">
                    <a16:rowId xmlns:a16="http://schemas.microsoft.com/office/drawing/2014/main" val="389407569"/>
                  </a:ext>
                </a:extLst>
              </a:tr>
              <a:tr h="217900">
                <a:tc>
                  <a:txBody>
                    <a:bodyPr/>
                    <a:lstStyle/>
                    <a:p>
                      <a:r>
                        <a:rPr lang="en-US" sz="800" dirty="0" err="1" smtClean="0"/>
                        <a:t>Mastercard</a:t>
                      </a:r>
                      <a:endParaRPr lang="en-US" sz="800" dirty="0"/>
                    </a:p>
                  </a:txBody>
                  <a:tcPr/>
                </a:tc>
                <a:tc>
                  <a:txBody>
                    <a:bodyPr/>
                    <a:lstStyle/>
                    <a:p>
                      <a:r>
                        <a:rPr lang="en-US" sz="800" b="0" i="0" kern="1200" dirty="0" smtClean="0">
                          <a:solidFill>
                            <a:schemeClr val="dk1"/>
                          </a:solidFill>
                          <a:effectLst/>
                          <a:latin typeface="+mn-lt"/>
                          <a:ea typeface="+mn-ea"/>
                          <a:cs typeface="+mn-cs"/>
                        </a:rPr>
                        <a:t>51-55, 2221-2720</a:t>
                      </a:r>
                      <a:endParaRPr lang="en-US" sz="800" dirty="0"/>
                    </a:p>
                  </a:txBody>
                  <a:tcPr/>
                </a:tc>
                <a:extLst>
                  <a:ext uri="{0D108BD9-81ED-4DB2-BD59-A6C34878D82A}">
                    <a16:rowId xmlns:a16="http://schemas.microsoft.com/office/drawing/2014/main" val="2757285929"/>
                  </a:ext>
                </a:extLst>
              </a:tr>
              <a:tr h="217900">
                <a:tc>
                  <a:txBody>
                    <a:bodyPr/>
                    <a:lstStyle/>
                    <a:p>
                      <a:r>
                        <a:rPr lang="en-US" sz="800" dirty="0" smtClean="0"/>
                        <a:t>Visa</a:t>
                      </a:r>
                      <a:endParaRPr lang="en-US" sz="800" dirty="0"/>
                    </a:p>
                  </a:txBody>
                  <a:tcPr/>
                </a:tc>
                <a:tc>
                  <a:txBody>
                    <a:bodyPr/>
                    <a:lstStyle/>
                    <a:p>
                      <a:r>
                        <a:rPr lang="en-US" sz="800" dirty="0" smtClean="0"/>
                        <a:t>4</a:t>
                      </a:r>
                      <a:endParaRPr lang="en-US" sz="800" dirty="0"/>
                    </a:p>
                  </a:txBody>
                  <a:tcPr/>
                </a:tc>
                <a:extLst>
                  <a:ext uri="{0D108BD9-81ED-4DB2-BD59-A6C34878D82A}">
                    <a16:rowId xmlns:a16="http://schemas.microsoft.com/office/drawing/2014/main" val="3582012020"/>
                  </a:ext>
                </a:extLst>
              </a:tr>
              <a:tr h="217900">
                <a:tc>
                  <a:txBody>
                    <a:bodyPr/>
                    <a:lstStyle/>
                    <a:p>
                      <a:r>
                        <a:rPr lang="en-US" sz="800" dirty="0" smtClean="0"/>
                        <a:t>American Express</a:t>
                      </a:r>
                      <a:endParaRPr lang="en-US" sz="800" dirty="0"/>
                    </a:p>
                  </a:txBody>
                  <a:tcPr>
                    <a:solidFill>
                      <a:srgbClr val="00B0F0"/>
                    </a:solidFill>
                  </a:tcPr>
                </a:tc>
                <a:tc>
                  <a:txBody>
                    <a:bodyPr/>
                    <a:lstStyle/>
                    <a:p>
                      <a:r>
                        <a:rPr lang="en-US" sz="800" dirty="0" smtClean="0"/>
                        <a:t>34, 37</a:t>
                      </a:r>
                      <a:endParaRPr lang="en-US" sz="800" dirty="0"/>
                    </a:p>
                  </a:txBody>
                  <a:tcPr>
                    <a:solidFill>
                      <a:srgbClr val="00B0F0"/>
                    </a:solidFill>
                  </a:tcPr>
                </a:tc>
                <a:extLst>
                  <a:ext uri="{0D108BD9-81ED-4DB2-BD59-A6C34878D82A}">
                    <a16:rowId xmlns:a16="http://schemas.microsoft.com/office/drawing/2014/main" val="3424379529"/>
                  </a:ext>
                </a:extLst>
              </a:tr>
              <a:tr h="342414">
                <a:tc>
                  <a:txBody>
                    <a:bodyPr/>
                    <a:lstStyle/>
                    <a:p>
                      <a:r>
                        <a:rPr lang="en-US" sz="800" dirty="0" smtClean="0"/>
                        <a:t>Discover</a:t>
                      </a:r>
                      <a:endParaRPr lang="en-US" sz="800" dirty="0"/>
                    </a:p>
                  </a:txBody>
                  <a:tcPr/>
                </a:tc>
                <a:tc>
                  <a:txBody>
                    <a:bodyPr/>
                    <a:lstStyle/>
                    <a:p>
                      <a:r>
                        <a:rPr lang="en-US" sz="800" dirty="0" smtClean="0"/>
                        <a:t>6011, </a:t>
                      </a:r>
                      <a:r>
                        <a:rPr lang="en-US" sz="800" kern="1200" dirty="0" smtClean="0">
                          <a:solidFill>
                            <a:schemeClr val="dk1"/>
                          </a:solidFill>
                          <a:latin typeface="+mn-lt"/>
                          <a:ea typeface="+mn-ea"/>
                          <a:cs typeface="+mn-cs"/>
                        </a:rPr>
                        <a:t>622126-622925, 644-649, 65</a:t>
                      </a:r>
                      <a:endParaRPr lang="en-US" sz="800" kern="1200" dirty="0">
                        <a:solidFill>
                          <a:schemeClr val="dk1"/>
                        </a:solidFill>
                        <a:latin typeface="+mn-lt"/>
                        <a:ea typeface="+mn-ea"/>
                        <a:cs typeface="+mn-cs"/>
                      </a:endParaRPr>
                    </a:p>
                  </a:txBody>
                  <a:tcPr/>
                </a:tc>
                <a:extLst>
                  <a:ext uri="{0D108BD9-81ED-4DB2-BD59-A6C34878D82A}">
                    <a16:rowId xmlns:a16="http://schemas.microsoft.com/office/drawing/2014/main" val="3897241554"/>
                  </a:ext>
                </a:extLst>
              </a:tr>
              <a:tr h="217900">
                <a:tc>
                  <a:txBody>
                    <a:bodyPr/>
                    <a:lstStyle/>
                    <a:p>
                      <a:r>
                        <a:rPr lang="en-US" sz="800" dirty="0" err="1" smtClean="0"/>
                        <a:t>RuPay</a:t>
                      </a:r>
                      <a:endParaRPr lang="en-US" sz="800" dirty="0"/>
                    </a:p>
                  </a:txBody>
                  <a:tcPr/>
                </a:tc>
                <a:tc>
                  <a:txBody>
                    <a:bodyPr/>
                    <a:lstStyle/>
                    <a:p>
                      <a:r>
                        <a:rPr lang="en-US" sz="800" kern="1200" dirty="0" smtClean="0">
                          <a:solidFill>
                            <a:schemeClr val="dk1"/>
                          </a:solidFill>
                          <a:latin typeface="+mn-lt"/>
                          <a:ea typeface="+mn-ea"/>
                          <a:cs typeface="+mn-cs"/>
                        </a:rPr>
                        <a:t>6521</a:t>
                      </a:r>
                      <a:endParaRPr lang="en-US" sz="800" kern="1200" dirty="0">
                        <a:solidFill>
                          <a:schemeClr val="dk1"/>
                        </a:solidFill>
                        <a:latin typeface="+mn-lt"/>
                        <a:ea typeface="+mn-ea"/>
                        <a:cs typeface="+mn-cs"/>
                      </a:endParaRPr>
                    </a:p>
                  </a:txBody>
                  <a:tcPr/>
                </a:tc>
                <a:extLst>
                  <a:ext uri="{0D108BD9-81ED-4DB2-BD59-A6C34878D82A}">
                    <a16:rowId xmlns:a16="http://schemas.microsoft.com/office/drawing/2014/main" val="3277022030"/>
                  </a:ext>
                </a:extLst>
              </a:tr>
            </a:tbl>
          </a:graphicData>
        </a:graphic>
      </p:graphicFrame>
      <p:sp>
        <p:nvSpPr>
          <p:cNvPr id="7" name="TextBox 6"/>
          <p:cNvSpPr txBox="1"/>
          <p:nvPr/>
        </p:nvSpPr>
        <p:spPr>
          <a:xfrm>
            <a:off x="384048" y="578242"/>
            <a:ext cx="3060192" cy="276999"/>
          </a:xfrm>
          <a:prstGeom prst="rect">
            <a:avLst/>
          </a:prstGeom>
        </p:spPr>
        <p:txBody>
          <a:bodyPr wrap="square" lIns="0" tIns="0" rIns="0" bIns="0" rtlCol="0">
            <a:spAutoFit/>
          </a:bodyPr>
          <a:lstStyle/>
          <a:p>
            <a:pPr algn="l"/>
            <a:r>
              <a:rPr lang="en-US" sz="1100" b="1" dirty="0" smtClean="0">
                <a:solidFill>
                  <a:srgbClr val="00B050"/>
                </a:solidFill>
              </a:rPr>
              <a:t>BIN (Bank identification number)</a:t>
            </a:r>
            <a:r>
              <a:rPr lang="en-US" b="1" dirty="0" smtClean="0">
                <a:solidFill>
                  <a:srgbClr val="00B050"/>
                </a:solidFill>
              </a:rPr>
              <a:t> </a:t>
            </a:r>
          </a:p>
        </p:txBody>
      </p:sp>
      <p:sp>
        <p:nvSpPr>
          <p:cNvPr id="8" name="TextBox 7"/>
          <p:cNvSpPr txBox="1"/>
          <p:nvPr/>
        </p:nvSpPr>
        <p:spPr>
          <a:xfrm>
            <a:off x="4186057" y="537692"/>
            <a:ext cx="4670863" cy="338554"/>
          </a:xfrm>
          <a:prstGeom prst="rect">
            <a:avLst/>
          </a:prstGeom>
        </p:spPr>
        <p:txBody>
          <a:bodyPr wrap="square" lIns="0" tIns="0" rIns="0" bIns="0" rtlCol="0">
            <a:spAutoFit/>
          </a:bodyPr>
          <a:lstStyle/>
          <a:p>
            <a:pPr algn="l"/>
            <a:r>
              <a:rPr lang="en-US" sz="1100" b="1" dirty="0" smtClean="0">
                <a:solidFill>
                  <a:srgbClr val="00B050"/>
                </a:solidFill>
              </a:rPr>
              <a:t>Amex MCC (Merchant Category code) * </a:t>
            </a:r>
            <a:r>
              <a:rPr lang="en-US" sz="1100" dirty="0" smtClean="0">
                <a:solidFill>
                  <a:schemeClr val="accent4">
                    <a:lumMod val="75000"/>
                  </a:schemeClr>
                </a:solidFill>
              </a:rPr>
              <a:t>- determines industry type a merchants belongs to; primary decision making criteria for interchange rate</a:t>
            </a:r>
            <a:endParaRPr lang="en-US" dirty="0" smtClean="0">
              <a:solidFill>
                <a:schemeClr val="accent4">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05671322"/>
              </p:ext>
            </p:extLst>
          </p:nvPr>
        </p:nvGraphicFramePr>
        <p:xfrm>
          <a:off x="4969977" y="1209659"/>
          <a:ext cx="3632200" cy="2857500"/>
        </p:xfrm>
        <a:graphic>
          <a:graphicData uri="http://schemas.openxmlformats.org/drawingml/2006/table">
            <a:tbl>
              <a:tblPr>
                <a:tableStyleId>{D03447BB-5D67-496B-8E87-E561075AD55C}</a:tableStyleId>
              </a:tblPr>
              <a:tblGrid>
                <a:gridCol w="1193800">
                  <a:extLst>
                    <a:ext uri="{9D8B030D-6E8A-4147-A177-3AD203B41FA5}">
                      <a16:colId xmlns:a16="http://schemas.microsoft.com/office/drawing/2014/main" val="140646531"/>
                    </a:ext>
                  </a:extLst>
                </a:gridCol>
                <a:gridCol w="965200">
                  <a:extLst>
                    <a:ext uri="{9D8B030D-6E8A-4147-A177-3AD203B41FA5}">
                      <a16:colId xmlns:a16="http://schemas.microsoft.com/office/drawing/2014/main" val="1817560807"/>
                    </a:ext>
                  </a:extLst>
                </a:gridCol>
                <a:gridCol w="1473200">
                  <a:extLst>
                    <a:ext uri="{9D8B030D-6E8A-4147-A177-3AD203B41FA5}">
                      <a16:colId xmlns:a16="http://schemas.microsoft.com/office/drawing/2014/main" val="1351865530"/>
                    </a:ext>
                  </a:extLst>
                </a:gridCol>
              </a:tblGrid>
              <a:tr h="190500">
                <a:tc>
                  <a:txBody>
                    <a:bodyPr/>
                    <a:lstStyle/>
                    <a:p>
                      <a:pPr algn="ctr" fontAlgn="b"/>
                      <a:r>
                        <a:rPr lang="en-US" sz="1000" b="1" kern="1200" dirty="0" smtClean="0">
                          <a:solidFill>
                            <a:schemeClr val="lt1"/>
                          </a:solidFill>
                          <a:latin typeface="+mn-lt"/>
                          <a:ea typeface="+mn-ea"/>
                          <a:cs typeface="+mn-cs"/>
                        </a:rPr>
                        <a:t>Industry type</a:t>
                      </a:r>
                      <a:endParaRPr lang="en-US" sz="1000" b="1" kern="1200" dirty="0">
                        <a:solidFill>
                          <a:schemeClr val="l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sz="1000" b="1" kern="1200" dirty="0">
                          <a:solidFill>
                            <a:schemeClr val="lt1"/>
                          </a:solidFill>
                          <a:latin typeface="+mn-lt"/>
                          <a:ea typeface="+mn-ea"/>
                          <a:cs typeface="+mn-cs"/>
                        </a:rPr>
                        <a:t>MCC code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US" sz="1000" b="1" kern="1200" dirty="0" smtClean="0">
                          <a:solidFill>
                            <a:schemeClr val="lt1"/>
                          </a:solidFill>
                          <a:latin typeface="+mn-lt"/>
                          <a:ea typeface="+mn-ea"/>
                          <a:cs typeface="+mn-cs"/>
                        </a:rPr>
                        <a:t>Description</a:t>
                      </a:r>
                      <a:endParaRPr lang="en-US" sz="1000" b="1" kern="1200" dirty="0">
                        <a:solidFill>
                          <a:schemeClr val="l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635638727"/>
                  </a:ext>
                </a:extLst>
              </a:tr>
              <a:tr h="190500">
                <a:tc>
                  <a:txBody>
                    <a:bodyPr/>
                    <a:lstStyle/>
                    <a:p>
                      <a:pPr algn="ctr" fontAlgn="b"/>
                      <a:r>
                        <a:rPr lang="en-US" sz="800" u="none" strike="noStrike" dirty="0">
                          <a:effectLst/>
                        </a:rPr>
                        <a:t>Airlines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4511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Airlines and Air carriers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1676444"/>
                  </a:ext>
                </a:extLst>
              </a:tr>
              <a:tr h="190500">
                <a:tc rowSpan="4">
                  <a:txBody>
                    <a:bodyPr/>
                    <a:lstStyle/>
                    <a:p>
                      <a:pPr algn="ctr" fontAlgn="t"/>
                      <a:r>
                        <a:rPr lang="en-US" sz="800" u="none" strike="noStrike" dirty="0">
                          <a:effectLst/>
                        </a:rPr>
                        <a:t>Amusement and Entertainment</a:t>
                      </a:r>
                      <a:endParaRPr lang="en-US" sz="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7832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Motion picture theatre</a:t>
                      </a:r>
                      <a:endParaRPr lang="en-US"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531327"/>
                  </a:ext>
                </a:extLst>
              </a:tr>
              <a:tr h="190500">
                <a:tc vMerge="1">
                  <a:txBody>
                    <a:bodyPr/>
                    <a:lstStyle/>
                    <a:p>
                      <a:endParaRPr lang="en-US"/>
                    </a:p>
                  </a:txBody>
                  <a:tcPr/>
                </a:tc>
                <a:tc>
                  <a:txBody>
                    <a:bodyPr/>
                    <a:lstStyle/>
                    <a:p>
                      <a:pPr algn="ctr" fontAlgn="b"/>
                      <a:r>
                        <a:rPr lang="en-US" sz="800" u="none" strike="noStrike" dirty="0">
                          <a:effectLst/>
                        </a:rPr>
                        <a:t>7911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Dance Hall, studio</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880995"/>
                  </a:ext>
                </a:extLst>
              </a:tr>
              <a:tr h="190500">
                <a:tc vMerge="1">
                  <a:txBody>
                    <a:bodyPr/>
                    <a:lstStyle/>
                    <a:p>
                      <a:endParaRPr lang="en-US"/>
                    </a:p>
                  </a:txBody>
                  <a:tcPr/>
                </a:tc>
                <a:tc>
                  <a:txBody>
                    <a:bodyPr/>
                    <a:lstStyle/>
                    <a:p>
                      <a:pPr algn="ctr" fontAlgn="b"/>
                      <a:r>
                        <a:rPr lang="en-US" sz="800" u="none" strike="noStrike" dirty="0">
                          <a:effectLst/>
                        </a:rPr>
                        <a:t>7933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Bowling alley</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918008"/>
                  </a:ext>
                </a:extLst>
              </a:tr>
              <a:tr h="190500">
                <a:tc vMerge="1">
                  <a:txBody>
                    <a:bodyPr/>
                    <a:lstStyle/>
                    <a:p>
                      <a:endParaRPr lang="en-US"/>
                    </a:p>
                  </a:txBody>
                  <a:tcPr/>
                </a:tc>
                <a:tc>
                  <a:txBody>
                    <a:bodyPr/>
                    <a:lstStyle/>
                    <a:p>
                      <a:pPr algn="ctr" fontAlgn="b"/>
                      <a:r>
                        <a:rPr lang="en-US" sz="800" u="none" strike="noStrike" dirty="0">
                          <a:effectLst/>
                        </a:rPr>
                        <a:t>7992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Public golf course</a:t>
                      </a:r>
                      <a:endParaRPr lang="en-US"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163441"/>
                  </a:ext>
                </a:extLst>
              </a:tr>
              <a:tr h="190500">
                <a:tc>
                  <a:txBody>
                    <a:bodyPr/>
                    <a:lstStyle/>
                    <a:p>
                      <a:pPr algn="ctr" fontAlgn="b"/>
                      <a:r>
                        <a:rPr lang="en-US" sz="800" u="none" strike="noStrike" dirty="0">
                          <a:effectLst/>
                        </a:rPr>
                        <a:t>Auto Rental</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7512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Auto rental agency</a:t>
                      </a:r>
                      <a:endParaRPr lang="en-US"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771869"/>
                  </a:ext>
                </a:extLst>
              </a:tr>
              <a:tr h="190500">
                <a:tc rowSpan="4">
                  <a:txBody>
                    <a:bodyPr/>
                    <a:lstStyle/>
                    <a:p>
                      <a:pPr algn="ctr" fontAlgn="t"/>
                      <a:r>
                        <a:rPr lang="en-US" sz="800" u="none" strike="noStrike" dirty="0">
                          <a:effectLst/>
                        </a:rPr>
                        <a:t>Automobile</a:t>
                      </a:r>
                      <a:endParaRPr lang="en-US" sz="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5013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Vehicle parts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282523"/>
                  </a:ext>
                </a:extLst>
              </a:tr>
              <a:tr h="190500">
                <a:tc vMerge="1">
                  <a:txBody>
                    <a:bodyPr/>
                    <a:lstStyle/>
                    <a:p>
                      <a:endParaRPr lang="en-US"/>
                    </a:p>
                  </a:txBody>
                  <a:tcPr/>
                </a:tc>
                <a:tc>
                  <a:txBody>
                    <a:bodyPr/>
                    <a:lstStyle/>
                    <a:p>
                      <a:pPr algn="ctr" fontAlgn="b"/>
                      <a:r>
                        <a:rPr lang="en-US" sz="800" u="none" strike="noStrike" dirty="0">
                          <a:effectLst/>
                        </a:rPr>
                        <a:t>5511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rPr>
                        <a:t>Car &amp; Truck dealers</a:t>
                      </a:r>
                      <a:endParaRPr lang="en-US" sz="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569479"/>
                  </a:ext>
                </a:extLst>
              </a:tr>
              <a:tr h="190500">
                <a:tc vMerge="1">
                  <a:txBody>
                    <a:bodyPr/>
                    <a:lstStyle/>
                    <a:p>
                      <a:endParaRPr lang="en-US"/>
                    </a:p>
                  </a:txBody>
                  <a:tcPr/>
                </a:tc>
                <a:tc>
                  <a:txBody>
                    <a:bodyPr/>
                    <a:lstStyle/>
                    <a:p>
                      <a:pPr algn="ctr" fontAlgn="b"/>
                      <a:r>
                        <a:rPr lang="en-US" sz="800" u="none" strike="noStrike" dirty="0">
                          <a:effectLst/>
                        </a:rPr>
                        <a:t>5532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Tire stores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29202"/>
                  </a:ext>
                </a:extLst>
              </a:tr>
              <a:tr h="190500">
                <a:tc vMerge="1">
                  <a:txBody>
                    <a:bodyPr/>
                    <a:lstStyle/>
                    <a:p>
                      <a:endParaRPr lang="en-US"/>
                    </a:p>
                  </a:txBody>
                  <a:tcPr/>
                </a:tc>
                <a:tc>
                  <a:txBody>
                    <a:bodyPr/>
                    <a:lstStyle/>
                    <a:p>
                      <a:pPr algn="ctr" fontAlgn="b"/>
                      <a:r>
                        <a:rPr lang="en-US" sz="800" u="none" strike="noStrike" dirty="0">
                          <a:effectLst/>
                        </a:rPr>
                        <a:t>5551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Boat dealers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49663"/>
                  </a:ext>
                </a:extLst>
              </a:tr>
              <a:tr h="190500">
                <a:tc rowSpan="4">
                  <a:txBody>
                    <a:bodyPr/>
                    <a:lstStyle/>
                    <a:p>
                      <a:pPr algn="ctr" fontAlgn="t"/>
                      <a:r>
                        <a:rPr lang="en-US" sz="800" u="none" strike="noStrike" dirty="0">
                          <a:effectLst/>
                        </a:rPr>
                        <a:t>Restaurants</a:t>
                      </a:r>
                      <a:endParaRPr lang="en-US" sz="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5811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Caterers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891577"/>
                  </a:ext>
                </a:extLst>
              </a:tr>
              <a:tr h="190500">
                <a:tc vMerge="1">
                  <a:txBody>
                    <a:bodyPr/>
                    <a:lstStyle/>
                    <a:p>
                      <a:endParaRPr lang="en-US"/>
                    </a:p>
                  </a:txBody>
                  <a:tcPr/>
                </a:tc>
                <a:tc>
                  <a:txBody>
                    <a:bodyPr/>
                    <a:lstStyle/>
                    <a:p>
                      <a:pPr algn="ctr" fontAlgn="b"/>
                      <a:r>
                        <a:rPr lang="en-US" sz="800" u="none" strike="noStrike" dirty="0">
                          <a:effectLst/>
                        </a:rPr>
                        <a:t>5812</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Eating places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530356"/>
                  </a:ext>
                </a:extLst>
              </a:tr>
              <a:tr h="190500">
                <a:tc vMerge="1">
                  <a:txBody>
                    <a:bodyPr/>
                    <a:lstStyle/>
                    <a:p>
                      <a:endParaRPr lang="en-US"/>
                    </a:p>
                  </a:txBody>
                  <a:tcPr/>
                </a:tc>
                <a:tc>
                  <a:txBody>
                    <a:bodyPr/>
                    <a:lstStyle/>
                    <a:p>
                      <a:pPr algn="ctr" fontAlgn="b"/>
                      <a:r>
                        <a:rPr lang="en-US" sz="800" u="none" strike="noStrike" dirty="0">
                          <a:effectLst/>
                        </a:rPr>
                        <a:t>5813</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Bars, Night clubs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735096"/>
                  </a:ext>
                </a:extLst>
              </a:tr>
              <a:tr h="190500">
                <a:tc vMerge="1">
                  <a:txBody>
                    <a:bodyPr/>
                    <a:lstStyle/>
                    <a:p>
                      <a:endParaRPr lang="en-US"/>
                    </a:p>
                  </a:txBody>
                  <a:tcPr/>
                </a:tc>
                <a:tc>
                  <a:txBody>
                    <a:bodyPr/>
                    <a:lstStyle/>
                    <a:p>
                      <a:pPr algn="ctr" fontAlgn="b"/>
                      <a:r>
                        <a:rPr lang="en-US" sz="800" u="none" strike="noStrike" dirty="0">
                          <a:effectLst/>
                        </a:rPr>
                        <a:t>5814</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Fast food</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475813"/>
                  </a:ext>
                </a:extLst>
              </a:tr>
            </a:tbl>
          </a:graphicData>
        </a:graphic>
      </p:graphicFrame>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13" y="2523417"/>
            <a:ext cx="604270" cy="627594"/>
          </a:xfrm>
          <a:prstGeom prst="rect">
            <a:avLst/>
          </a:prstGeom>
        </p:spPr>
      </p:pic>
      <p:sp>
        <p:nvSpPr>
          <p:cNvPr id="15" name="TextBox 14"/>
          <p:cNvSpPr txBox="1"/>
          <p:nvPr/>
        </p:nvSpPr>
        <p:spPr>
          <a:xfrm>
            <a:off x="963943" y="2535653"/>
            <a:ext cx="3222115" cy="369332"/>
          </a:xfrm>
          <a:prstGeom prst="rect">
            <a:avLst/>
          </a:prstGeom>
        </p:spPr>
        <p:txBody>
          <a:bodyPr wrap="square" lIns="0" tIns="0" rIns="0" bIns="0" rtlCol="0">
            <a:spAutoFit/>
          </a:bodyPr>
          <a:lstStyle/>
          <a:p>
            <a:pPr algn="l"/>
            <a:r>
              <a:rPr lang="en-US" sz="800" b="1" dirty="0" smtClean="0">
                <a:solidFill>
                  <a:srgbClr val="0070C0"/>
                </a:solidFill>
              </a:rPr>
              <a:t>Use case 1:</a:t>
            </a:r>
            <a:r>
              <a:rPr lang="en-US" sz="800" dirty="0" smtClean="0">
                <a:solidFill>
                  <a:schemeClr val="tx2"/>
                </a:solidFill>
              </a:rPr>
              <a:t> A Car dealer also sells tires and body parts; which MCC should it use?</a:t>
            </a:r>
          </a:p>
          <a:p>
            <a:pPr algn="l"/>
            <a:endParaRPr lang="en-US" sz="800" dirty="0">
              <a:solidFill>
                <a:schemeClr val="tx2"/>
              </a:solidFill>
            </a:endParaRPr>
          </a:p>
        </p:txBody>
      </p:sp>
      <p:sp>
        <p:nvSpPr>
          <p:cNvPr id="16" name="TextBox 15"/>
          <p:cNvSpPr txBox="1"/>
          <p:nvPr/>
        </p:nvSpPr>
        <p:spPr>
          <a:xfrm>
            <a:off x="963943" y="2876981"/>
            <a:ext cx="3073017" cy="369332"/>
          </a:xfrm>
          <a:prstGeom prst="rect">
            <a:avLst/>
          </a:prstGeom>
        </p:spPr>
        <p:txBody>
          <a:bodyPr wrap="square" lIns="0" tIns="0" rIns="0" bIns="0" rtlCol="0">
            <a:spAutoFit/>
          </a:bodyPr>
          <a:lstStyle/>
          <a:p>
            <a:r>
              <a:rPr lang="en-US" sz="800" b="1" dirty="0">
                <a:solidFill>
                  <a:srgbClr val="0070C0"/>
                </a:solidFill>
              </a:rPr>
              <a:t>Use case 2:</a:t>
            </a:r>
            <a:r>
              <a:rPr lang="en-US" sz="800" b="1" dirty="0">
                <a:solidFill>
                  <a:schemeClr val="tx2"/>
                </a:solidFill>
              </a:rPr>
              <a:t> </a:t>
            </a:r>
            <a:r>
              <a:rPr lang="en-US" sz="800" dirty="0">
                <a:solidFill>
                  <a:schemeClr val="tx2"/>
                </a:solidFill>
              </a:rPr>
              <a:t>A restaurant establishment has eatery in ground floor </a:t>
            </a:r>
            <a:r>
              <a:rPr lang="en-US" sz="800" dirty="0" smtClean="0">
                <a:solidFill>
                  <a:schemeClr val="tx2"/>
                </a:solidFill>
              </a:rPr>
              <a:t>(“Connie’s steakhouse”) and </a:t>
            </a:r>
            <a:r>
              <a:rPr lang="en-US" sz="800" dirty="0">
                <a:solidFill>
                  <a:schemeClr val="tx2"/>
                </a:solidFill>
              </a:rPr>
              <a:t>pub </a:t>
            </a:r>
            <a:r>
              <a:rPr lang="en-US" sz="800" dirty="0" smtClean="0">
                <a:solidFill>
                  <a:schemeClr val="tx2"/>
                </a:solidFill>
              </a:rPr>
              <a:t>(“Corner Pub”) in the 1</a:t>
            </a:r>
            <a:r>
              <a:rPr lang="en-US" sz="800" baseline="30000" dirty="0" smtClean="0">
                <a:solidFill>
                  <a:schemeClr val="tx2"/>
                </a:solidFill>
              </a:rPr>
              <a:t>st</a:t>
            </a:r>
            <a:r>
              <a:rPr lang="en-US" sz="800" dirty="0" smtClean="0">
                <a:solidFill>
                  <a:schemeClr val="tx2"/>
                </a:solidFill>
              </a:rPr>
              <a:t> </a:t>
            </a:r>
            <a:r>
              <a:rPr lang="en-US" sz="800" dirty="0">
                <a:solidFill>
                  <a:schemeClr val="tx2"/>
                </a:solidFill>
              </a:rPr>
              <a:t>floor; </a:t>
            </a:r>
            <a:r>
              <a:rPr lang="en-US" sz="800" dirty="0" smtClean="0">
                <a:solidFill>
                  <a:schemeClr val="tx2"/>
                </a:solidFill>
              </a:rPr>
              <a:t>which </a:t>
            </a:r>
            <a:r>
              <a:rPr lang="en-US" sz="800" dirty="0">
                <a:solidFill>
                  <a:schemeClr val="tx2"/>
                </a:solidFill>
              </a:rPr>
              <a:t>MCC should it use? </a:t>
            </a:r>
            <a:endParaRPr lang="en-US" sz="1000" dirty="0">
              <a:solidFill>
                <a:schemeClr val="tx2"/>
              </a:solidFill>
            </a:endParaRPr>
          </a:p>
        </p:txBody>
      </p:sp>
      <p:sp>
        <p:nvSpPr>
          <p:cNvPr id="3" name="TextBox 2"/>
          <p:cNvSpPr txBox="1"/>
          <p:nvPr/>
        </p:nvSpPr>
        <p:spPr>
          <a:xfrm>
            <a:off x="5716154" y="4429585"/>
            <a:ext cx="2726018" cy="138499"/>
          </a:xfrm>
          <a:prstGeom prst="rect">
            <a:avLst/>
          </a:prstGeom>
        </p:spPr>
        <p:txBody>
          <a:bodyPr wrap="square" lIns="0" tIns="0" rIns="0" bIns="0" rtlCol="0">
            <a:spAutoFit/>
          </a:bodyPr>
          <a:lstStyle/>
          <a:p>
            <a:pPr algn="r"/>
            <a:r>
              <a:rPr lang="en-US" sz="900" dirty="0" smtClean="0">
                <a:solidFill>
                  <a:srgbClr val="002060"/>
                </a:solidFill>
              </a:rPr>
              <a:t>* Not an exhaustive list</a:t>
            </a:r>
          </a:p>
        </p:txBody>
      </p:sp>
      <p:sp>
        <p:nvSpPr>
          <p:cNvPr id="9" name="TextBox 8"/>
          <p:cNvSpPr txBox="1"/>
          <p:nvPr/>
        </p:nvSpPr>
        <p:spPr>
          <a:xfrm>
            <a:off x="4186057" y="932328"/>
            <a:ext cx="1530097" cy="161583"/>
          </a:xfrm>
          <a:prstGeom prst="rect">
            <a:avLst/>
          </a:prstGeom>
        </p:spPr>
        <p:txBody>
          <a:bodyPr wrap="square" lIns="0" tIns="0" rIns="0" bIns="0" rtlCol="0">
            <a:spAutoFit/>
          </a:bodyPr>
          <a:lstStyle/>
          <a:p>
            <a:pPr algn="l"/>
            <a:r>
              <a:rPr lang="en-US" sz="1050" b="1" dirty="0" smtClean="0">
                <a:solidFill>
                  <a:srgbClr val="002060"/>
                </a:solidFill>
              </a:rPr>
              <a:t>Few examples:</a:t>
            </a:r>
          </a:p>
        </p:txBody>
      </p:sp>
    </p:spTree>
    <p:extLst>
      <p:ext uri="{BB962C8B-B14F-4D97-AF65-F5344CB8AC3E}">
        <p14:creationId xmlns:p14="http://schemas.microsoft.com/office/powerpoint/2010/main" val="31900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20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167" y="850118"/>
            <a:ext cx="858114" cy="891237"/>
          </a:xfrm>
          <a:prstGeom prst="rect">
            <a:avLst/>
          </a:prstGeom>
        </p:spPr>
      </p:pic>
      <p:sp>
        <p:nvSpPr>
          <p:cNvPr id="2" name="Title 1"/>
          <p:cNvSpPr>
            <a:spLocks noGrp="1"/>
          </p:cNvSpPr>
          <p:nvPr>
            <p:ph type="title"/>
          </p:nvPr>
        </p:nvSpPr>
        <p:spPr>
          <a:xfrm>
            <a:off x="384048" y="274320"/>
            <a:ext cx="8385048" cy="407896"/>
          </a:xfrm>
        </p:spPr>
        <p:txBody>
          <a:bodyPr>
            <a:normAutofit/>
          </a:bodyPr>
          <a:lstStyle/>
          <a:p>
            <a:r>
              <a:rPr lang="en-US" sz="1800" dirty="0" smtClean="0">
                <a:latin typeface="Calibri" panose="020F0502020204030204" pitchFamily="34" charset="0"/>
                <a:cs typeface="Calibri" panose="020F0502020204030204" pitchFamily="34" charset="0"/>
              </a:rPr>
              <a:t>Payment message ISO standard (1/2)</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6</a:t>
            </a:fld>
            <a:endParaRPr lang="en-US" dirty="0"/>
          </a:p>
        </p:txBody>
      </p:sp>
      <p:grpSp>
        <p:nvGrpSpPr>
          <p:cNvPr id="22" name="Group 21"/>
          <p:cNvGrpSpPr/>
          <p:nvPr/>
        </p:nvGrpSpPr>
        <p:grpSpPr>
          <a:xfrm>
            <a:off x="496712" y="1354666"/>
            <a:ext cx="4030134" cy="329969"/>
            <a:chOff x="496712" y="1354666"/>
            <a:chExt cx="4030134" cy="496712"/>
          </a:xfrm>
        </p:grpSpPr>
        <p:grpSp>
          <p:nvGrpSpPr>
            <p:cNvPr id="21" name="Group 20"/>
            <p:cNvGrpSpPr/>
            <p:nvPr/>
          </p:nvGrpSpPr>
          <p:grpSpPr>
            <a:xfrm>
              <a:off x="496712" y="1354666"/>
              <a:ext cx="2686756" cy="496712"/>
              <a:chOff x="496712" y="1354666"/>
              <a:chExt cx="2686756" cy="496712"/>
            </a:xfrm>
          </p:grpSpPr>
          <p:sp>
            <p:nvSpPr>
              <p:cNvPr id="6" name="Rectangle 5"/>
              <p:cNvSpPr/>
              <p:nvPr/>
            </p:nvSpPr>
            <p:spPr>
              <a:xfrm>
                <a:off x="496712" y="1354667"/>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MTI</a:t>
                </a:r>
                <a:endParaRPr lang="en-US" sz="1400" dirty="0"/>
              </a:p>
            </p:txBody>
          </p:sp>
          <p:sp>
            <p:nvSpPr>
              <p:cNvPr id="7" name="Rectangle 6"/>
              <p:cNvSpPr/>
              <p:nvPr/>
            </p:nvSpPr>
            <p:spPr>
              <a:xfrm>
                <a:off x="1840090" y="1354666"/>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Bitmap</a:t>
                </a:r>
                <a:endParaRPr lang="en-US" sz="1400" dirty="0"/>
              </a:p>
            </p:txBody>
          </p:sp>
        </p:grpSp>
        <p:sp>
          <p:nvSpPr>
            <p:cNvPr id="8" name="Rectangle 7"/>
            <p:cNvSpPr/>
            <p:nvPr/>
          </p:nvSpPr>
          <p:spPr>
            <a:xfrm>
              <a:off x="3183468" y="1354666"/>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elements</a:t>
              </a:r>
              <a:endParaRPr lang="en-US" sz="1400" dirty="0"/>
            </a:p>
          </p:txBody>
        </p:sp>
      </p:grpSp>
      <p:sp>
        <p:nvSpPr>
          <p:cNvPr id="9" name="Rectangle 8"/>
          <p:cNvSpPr/>
          <p:nvPr/>
        </p:nvSpPr>
        <p:spPr>
          <a:xfrm>
            <a:off x="496712" y="1069848"/>
            <a:ext cx="4030134" cy="284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ISO 8583</a:t>
            </a:r>
            <a:endParaRPr lang="en-US" sz="1400" dirty="0"/>
          </a:p>
        </p:txBody>
      </p:sp>
      <p:grpSp>
        <p:nvGrpSpPr>
          <p:cNvPr id="16" name="Group 15"/>
          <p:cNvGrpSpPr/>
          <p:nvPr/>
        </p:nvGrpSpPr>
        <p:grpSpPr>
          <a:xfrm>
            <a:off x="174979" y="2336091"/>
            <a:ext cx="5367869" cy="356155"/>
            <a:chOff x="129823" y="3077631"/>
            <a:chExt cx="5367869" cy="356155"/>
          </a:xfrm>
        </p:grpSpPr>
        <p:sp>
          <p:nvSpPr>
            <p:cNvPr id="10" name="Rectangle 9"/>
            <p:cNvSpPr/>
            <p:nvPr/>
          </p:nvSpPr>
          <p:spPr>
            <a:xfrm>
              <a:off x="129823" y="3077633"/>
              <a:ext cx="1343378" cy="354189"/>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ISO 8583 version</a:t>
              </a:r>
              <a:endParaRPr lang="en-US" sz="1100" dirty="0"/>
            </a:p>
          </p:txBody>
        </p:sp>
        <p:sp>
          <p:nvSpPr>
            <p:cNvPr id="11" name="Rectangle 10"/>
            <p:cNvSpPr/>
            <p:nvPr/>
          </p:nvSpPr>
          <p:spPr>
            <a:xfrm>
              <a:off x="1473201" y="3077632"/>
              <a:ext cx="1343378" cy="354189"/>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Message Class</a:t>
              </a:r>
              <a:endParaRPr lang="en-US" sz="1100" dirty="0"/>
            </a:p>
          </p:txBody>
        </p:sp>
        <p:sp>
          <p:nvSpPr>
            <p:cNvPr id="12" name="Rectangle 11"/>
            <p:cNvSpPr/>
            <p:nvPr/>
          </p:nvSpPr>
          <p:spPr>
            <a:xfrm>
              <a:off x="2810936" y="3077631"/>
              <a:ext cx="1343378" cy="354189"/>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Message function</a:t>
              </a:r>
              <a:endParaRPr lang="en-US" sz="1100" dirty="0"/>
            </a:p>
          </p:txBody>
        </p:sp>
        <p:sp>
          <p:nvSpPr>
            <p:cNvPr id="13" name="Rectangle 12"/>
            <p:cNvSpPr/>
            <p:nvPr/>
          </p:nvSpPr>
          <p:spPr>
            <a:xfrm>
              <a:off x="4154314" y="3079597"/>
              <a:ext cx="1343378" cy="354189"/>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Message origin</a:t>
              </a:r>
              <a:endParaRPr lang="en-US" sz="1100" dirty="0"/>
            </a:p>
          </p:txBody>
        </p:sp>
      </p:grpSp>
      <p:sp>
        <p:nvSpPr>
          <p:cNvPr id="15" name="Down Arrow 14"/>
          <p:cNvSpPr/>
          <p:nvPr/>
        </p:nvSpPr>
        <p:spPr>
          <a:xfrm flipH="1">
            <a:off x="647700" y="1657469"/>
            <a:ext cx="1041403" cy="725311"/>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259328198"/>
              </p:ext>
            </p:extLst>
          </p:nvPr>
        </p:nvGraphicFramePr>
        <p:xfrm>
          <a:off x="365016" y="3091415"/>
          <a:ext cx="2082798" cy="1554480"/>
        </p:xfrm>
        <a:graphic>
          <a:graphicData uri="http://schemas.openxmlformats.org/drawingml/2006/table">
            <a:tbl>
              <a:tblPr firstRow="1" bandRow="1">
                <a:tableStyleId>{8799B23B-EC83-4686-B30A-512413B5E67A}</a:tableStyleId>
              </a:tblPr>
              <a:tblGrid>
                <a:gridCol w="606699">
                  <a:extLst>
                    <a:ext uri="{9D8B030D-6E8A-4147-A177-3AD203B41FA5}">
                      <a16:colId xmlns:a16="http://schemas.microsoft.com/office/drawing/2014/main" val="1872218476"/>
                    </a:ext>
                  </a:extLst>
                </a:gridCol>
                <a:gridCol w="1476099">
                  <a:extLst>
                    <a:ext uri="{9D8B030D-6E8A-4147-A177-3AD203B41FA5}">
                      <a16:colId xmlns:a16="http://schemas.microsoft.com/office/drawing/2014/main" val="2764557892"/>
                    </a:ext>
                  </a:extLst>
                </a:gridCol>
              </a:tblGrid>
              <a:tr h="274320">
                <a:tc>
                  <a:txBody>
                    <a:bodyPr/>
                    <a:lstStyle/>
                    <a:p>
                      <a:r>
                        <a:rPr lang="en-US" sz="1000" b="0" dirty="0" smtClean="0"/>
                        <a:t>x1xx</a:t>
                      </a:r>
                      <a:endParaRPr lang="en-US" sz="1000" b="0" dirty="0"/>
                    </a:p>
                  </a:txBody>
                  <a:tcPr/>
                </a:tc>
                <a:tc>
                  <a:txBody>
                    <a:bodyPr/>
                    <a:lstStyle/>
                    <a:p>
                      <a:r>
                        <a:rPr lang="en-US" sz="1000" b="0" dirty="0" smtClean="0"/>
                        <a:t>Authorization</a:t>
                      </a:r>
                      <a:endParaRPr lang="en-US" sz="1000" b="0" dirty="0"/>
                    </a:p>
                  </a:txBody>
                  <a:tcPr/>
                </a:tc>
                <a:extLst>
                  <a:ext uri="{0D108BD9-81ED-4DB2-BD59-A6C34878D82A}">
                    <a16:rowId xmlns:a16="http://schemas.microsoft.com/office/drawing/2014/main" val="3819887550"/>
                  </a:ext>
                </a:extLst>
              </a:tr>
              <a:tr h="274320">
                <a:tc>
                  <a:txBody>
                    <a:bodyPr/>
                    <a:lstStyle/>
                    <a:p>
                      <a:r>
                        <a:rPr lang="en-US" sz="1000" b="0" dirty="0" smtClean="0"/>
                        <a:t>x2xx</a:t>
                      </a:r>
                      <a:endParaRPr lang="en-US" sz="1000" b="0" dirty="0"/>
                    </a:p>
                  </a:txBody>
                  <a:tcPr/>
                </a:tc>
                <a:tc>
                  <a:txBody>
                    <a:bodyPr/>
                    <a:lstStyle/>
                    <a:p>
                      <a:r>
                        <a:rPr lang="en-US" sz="1000" b="0" dirty="0" smtClean="0"/>
                        <a:t>Financial</a:t>
                      </a:r>
                      <a:endParaRPr lang="en-US" sz="1000" b="0" dirty="0"/>
                    </a:p>
                  </a:txBody>
                  <a:tcPr/>
                </a:tc>
                <a:extLst>
                  <a:ext uri="{0D108BD9-81ED-4DB2-BD59-A6C34878D82A}">
                    <a16:rowId xmlns:a16="http://schemas.microsoft.com/office/drawing/2014/main" val="3052890796"/>
                  </a:ext>
                </a:extLst>
              </a:tr>
              <a:tr h="274320">
                <a:tc>
                  <a:txBody>
                    <a:bodyPr/>
                    <a:lstStyle/>
                    <a:p>
                      <a:r>
                        <a:rPr lang="en-US" sz="1000" b="0" dirty="0" smtClean="0"/>
                        <a:t>x4xx</a:t>
                      </a:r>
                      <a:endParaRPr lang="en-US" sz="1000" b="0" dirty="0"/>
                    </a:p>
                  </a:txBody>
                  <a:tcPr/>
                </a:tc>
                <a:tc>
                  <a:txBody>
                    <a:bodyPr/>
                    <a:lstStyle/>
                    <a:p>
                      <a:r>
                        <a:rPr lang="en-US" sz="1000" b="0" dirty="0" smtClean="0"/>
                        <a:t>Reversal/Chargeback</a:t>
                      </a:r>
                      <a:endParaRPr lang="en-US" sz="1000" b="0" dirty="0"/>
                    </a:p>
                  </a:txBody>
                  <a:tcPr/>
                </a:tc>
                <a:extLst>
                  <a:ext uri="{0D108BD9-81ED-4DB2-BD59-A6C34878D82A}">
                    <a16:rowId xmlns:a16="http://schemas.microsoft.com/office/drawing/2014/main" val="1560075358"/>
                  </a:ext>
                </a:extLst>
              </a:tr>
              <a:tr h="137160">
                <a:tc>
                  <a:txBody>
                    <a:bodyPr/>
                    <a:lstStyle/>
                    <a:p>
                      <a:r>
                        <a:rPr lang="en-US" sz="1000" b="0" dirty="0" smtClean="0"/>
                        <a:t>x5xx</a:t>
                      </a:r>
                      <a:endParaRPr lang="en-US" sz="1000" b="0" dirty="0"/>
                    </a:p>
                  </a:txBody>
                  <a:tcPr/>
                </a:tc>
                <a:tc>
                  <a:txBody>
                    <a:bodyPr/>
                    <a:lstStyle/>
                    <a:p>
                      <a:r>
                        <a:rPr lang="en-US" sz="1000" b="0" dirty="0" smtClean="0"/>
                        <a:t>Reconciliation</a:t>
                      </a:r>
                      <a:endParaRPr lang="en-US" sz="1000" b="0" dirty="0"/>
                    </a:p>
                  </a:txBody>
                  <a:tcPr/>
                </a:tc>
                <a:extLst>
                  <a:ext uri="{0D108BD9-81ED-4DB2-BD59-A6C34878D82A}">
                    <a16:rowId xmlns:a16="http://schemas.microsoft.com/office/drawing/2014/main" val="1291753847"/>
                  </a:ext>
                </a:extLst>
              </a:tr>
              <a:tr h="121920">
                <a:tc>
                  <a:txBody>
                    <a:bodyPr/>
                    <a:lstStyle/>
                    <a:p>
                      <a:r>
                        <a:rPr lang="en-US" sz="1000" b="0" dirty="0" smtClean="0"/>
                        <a:t>x6xx</a:t>
                      </a:r>
                      <a:endParaRPr lang="en-US" sz="1000" b="0" dirty="0"/>
                    </a:p>
                  </a:txBody>
                  <a:tcPr/>
                </a:tc>
                <a:tc>
                  <a:txBody>
                    <a:bodyPr/>
                    <a:lstStyle/>
                    <a:p>
                      <a:r>
                        <a:rPr lang="en-US" sz="1000" b="0" dirty="0" smtClean="0"/>
                        <a:t>Admin </a:t>
                      </a:r>
                      <a:r>
                        <a:rPr lang="en-US" sz="1000" b="0" dirty="0" err="1" smtClean="0"/>
                        <a:t>msg</a:t>
                      </a:r>
                      <a:endParaRPr lang="en-US" sz="1000" b="0" dirty="0"/>
                    </a:p>
                  </a:txBody>
                  <a:tcPr/>
                </a:tc>
                <a:extLst>
                  <a:ext uri="{0D108BD9-81ED-4DB2-BD59-A6C34878D82A}">
                    <a16:rowId xmlns:a16="http://schemas.microsoft.com/office/drawing/2014/main" val="992023674"/>
                  </a:ext>
                </a:extLst>
              </a:tr>
              <a:tr h="121920">
                <a:tc>
                  <a:txBody>
                    <a:bodyPr/>
                    <a:lstStyle/>
                    <a:p>
                      <a:r>
                        <a:rPr lang="en-US" sz="1000" b="0" dirty="0" smtClean="0"/>
                        <a:t>x7xx</a:t>
                      </a:r>
                      <a:endParaRPr lang="en-US" sz="1000" b="0" dirty="0"/>
                    </a:p>
                  </a:txBody>
                  <a:tcPr/>
                </a:tc>
                <a:tc>
                  <a:txBody>
                    <a:bodyPr/>
                    <a:lstStyle/>
                    <a:p>
                      <a:r>
                        <a:rPr lang="en-US" sz="1000" b="0" dirty="0" smtClean="0"/>
                        <a:t>Fee Collection</a:t>
                      </a:r>
                      <a:endParaRPr lang="en-US" sz="1000" b="0" dirty="0"/>
                    </a:p>
                  </a:txBody>
                  <a:tcPr/>
                </a:tc>
                <a:extLst>
                  <a:ext uri="{0D108BD9-81ED-4DB2-BD59-A6C34878D82A}">
                    <a16:rowId xmlns:a16="http://schemas.microsoft.com/office/drawing/2014/main" val="2907478398"/>
                  </a:ext>
                </a:extLst>
              </a:tr>
            </a:tbl>
          </a:graphicData>
        </a:graphic>
      </p:graphicFrame>
      <p:sp>
        <p:nvSpPr>
          <p:cNvPr id="19" name="Down Arrow 18"/>
          <p:cNvSpPr/>
          <p:nvPr/>
        </p:nvSpPr>
        <p:spPr>
          <a:xfrm flipH="1">
            <a:off x="1932142" y="2609117"/>
            <a:ext cx="443171" cy="497466"/>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3846109716"/>
              </p:ext>
            </p:extLst>
          </p:nvPr>
        </p:nvGraphicFramePr>
        <p:xfrm>
          <a:off x="2727013" y="3077912"/>
          <a:ext cx="2082798" cy="1310640"/>
        </p:xfrm>
        <a:graphic>
          <a:graphicData uri="http://schemas.openxmlformats.org/drawingml/2006/table">
            <a:tbl>
              <a:tblPr firstRow="1" bandRow="1">
                <a:tableStyleId>{8799B23B-EC83-4686-B30A-512413B5E67A}</a:tableStyleId>
              </a:tblPr>
              <a:tblGrid>
                <a:gridCol w="606699">
                  <a:extLst>
                    <a:ext uri="{9D8B030D-6E8A-4147-A177-3AD203B41FA5}">
                      <a16:colId xmlns:a16="http://schemas.microsoft.com/office/drawing/2014/main" val="1872218476"/>
                    </a:ext>
                  </a:extLst>
                </a:gridCol>
                <a:gridCol w="1476099">
                  <a:extLst>
                    <a:ext uri="{9D8B030D-6E8A-4147-A177-3AD203B41FA5}">
                      <a16:colId xmlns:a16="http://schemas.microsoft.com/office/drawing/2014/main" val="2764557892"/>
                    </a:ext>
                  </a:extLst>
                </a:gridCol>
              </a:tblGrid>
              <a:tr h="274320">
                <a:tc>
                  <a:txBody>
                    <a:bodyPr/>
                    <a:lstStyle/>
                    <a:p>
                      <a:r>
                        <a:rPr lang="en-US" sz="1000" b="0" dirty="0" smtClean="0"/>
                        <a:t>xx0x</a:t>
                      </a:r>
                      <a:endParaRPr lang="en-US" sz="1000" b="0" dirty="0"/>
                    </a:p>
                  </a:txBody>
                  <a:tcPr/>
                </a:tc>
                <a:tc>
                  <a:txBody>
                    <a:bodyPr/>
                    <a:lstStyle/>
                    <a:p>
                      <a:r>
                        <a:rPr lang="en-US" sz="1000" b="0" dirty="0" smtClean="0"/>
                        <a:t>Request</a:t>
                      </a:r>
                      <a:endParaRPr lang="en-US" sz="1000" b="0" dirty="0"/>
                    </a:p>
                  </a:txBody>
                  <a:tcPr/>
                </a:tc>
                <a:extLst>
                  <a:ext uri="{0D108BD9-81ED-4DB2-BD59-A6C34878D82A}">
                    <a16:rowId xmlns:a16="http://schemas.microsoft.com/office/drawing/2014/main" val="3819887550"/>
                  </a:ext>
                </a:extLst>
              </a:tr>
              <a:tr h="274320">
                <a:tc>
                  <a:txBody>
                    <a:bodyPr/>
                    <a:lstStyle/>
                    <a:p>
                      <a:r>
                        <a:rPr lang="en-US" sz="1000" b="0" dirty="0" smtClean="0"/>
                        <a:t>xx1x</a:t>
                      </a:r>
                      <a:endParaRPr lang="en-US" sz="1000" b="0" dirty="0"/>
                    </a:p>
                  </a:txBody>
                  <a:tcPr/>
                </a:tc>
                <a:tc>
                  <a:txBody>
                    <a:bodyPr/>
                    <a:lstStyle/>
                    <a:p>
                      <a:r>
                        <a:rPr lang="en-US" sz="1000" b="0" dirty="0" smtClean="0"/>
                        <a:t>Request response</a:t>
                      </a:r>
                      <a:endParaRPr lang="en-US" sz="1000" b="0" dirty="0"/>
                    </a:p>
                  </a:txBody>
                  <a:tcPr/>
                </a:tc>
                <a:extLst>
                  <a:ext uri="{0D108BD9-81ED-4DB2-BD59-A6C34878D82A}">
                    <a16:rowId xmlns:a16="http://schemas.microsoft.com/office/drawing/2014/main" val="3052890796"/>
                  </a:ext>
                </a:extLst>
              </a:tr>
              <a:tr h="274320">
                <a:tc>
                  <a:txBody>
                    <a:bodyPr/>
                    <a:lstStyle/>
                    <a:p>
                      <a:r>
                        <a:rPr lang="en-US" sz="1000" b="0" dirty="0" smtClean="0"/>
                        <a:t>xx2x</a:t>
                      </a:r>
                      <a:endParaRPr lang="en-US" sz="1000" b="0" dirty="0"/>
                    </a:p>
                  </a:txBody>
                  <a:tcPr/>
                </a:tc>
                <a:tc>
                  <a:txBody>
                    <a:bodyPr/>
                    <a:lstStyle/>
                    <a:p>
                      <a:r>
                        <a:rPr lang="en-US" sz="1000" b="0" dirty="0" smtClean="0"/>
                        <a:t>Advice</a:t>
                      </a:r>
                      <a:endParaRPr lang="en-US" sz="1000" b="0" dirty="0"/>
                    </a:p>
                  </a:txBody>
                  <a:tcPr/>
                </a:tc>
                <a:extLst>
                  <a:ext uri="{0D108BD9-81ED-4DB2-BD59-A6C34878D82A}">
                    <a16:rowId xmlns:a16="http://schemas.microsoft.com/office/drawing/2014/main" val="1560075358"/>
                  </a:ext>
                </a:extLst>
              </a:tr>
              <a:tr h="137160">
                <a:tc>
                  <a:txBody>
                    <a:bodyPr/>
                    <a:lstStyle/>
                    <a:p>
                      <a:r>
                        <a:rPr lang="en-US" sz="1000" b="0" dirty="0" smtClean="0"/>
                        <a:t>xx3x</a:t>
                      </a:r>
                      <a:endParaRPr lang="en-US" sz="1000" b="0" dirty="0"/>
                    </a:p>
                  </a:txBody>
                  <a:tcPr/>
                </a:tc>
                <a:tc>
                  <a:txBody>
                    <a:bodyPr/>
                    <a:lstStyle/>
                    <a:p>
                      <a:r>
                        <a:rPr lang="en-US" sz="1000" b="0" dirty="0" smtClean="0"/>
                        <a:t>Advice response</a:t>
                      </a:r>
                      <a:endParaRPr lang="en-US" sz="1000" b="0" dirty="0"/>
                    </a:p>
                  </a:txBody>
                  <a:tcPr/>
                </a:tc>
                <a:extLst>
                  <a:ext uri="{0D108BD9-81ED-4DB2-BD59-A6C34878D82A}">
                    <a16:rowId xmlns:a16="http://schemas.microsoft.com/office/drawing/2014/main" val="1291753847"/>
                  </a:ext>
                </a:extLst>
              </a:tr>
              <a:tr h="137160">
                <a:tc>
                  <a:txBody>
                    <a:bodyPr/>
                    <a:lstStyle/>
                    <a:p>
                      <a:r>
                        <a:rPr lang="en-US" sz="1000" b="0" dirty="0" smtClean="0"/>
                        <a:t>xx4x</a:t>
                      </a:r>
                      <a:endParaRPr lang="en-US" sz="1000" b="0" dirty="0"/>
                    </a:p>
                  </a:txBody>
                  <a:tcPr/>
                </a:tc>
                <a:tc>
                  <a:txBody>
                    <a:bodyPr/>
                    <a:lstStyle/>
                    <a:p>
                      <a:r>
                        <a:rPr lang="en-US" sz="1000" b="0" dirty="0" smtClean="0"/>
                        <a:t>Notification</a:t>
                      </a:r>
                      <a:endParaRPr lang="en-US" sz="1000" b="0" dirty="0"/>
                    </a:p>
                  </a:txBody>
                  <a:tcPr/>
                </a:tc>
                <a:extLst>
                  <a:ext uri="{0D108BD9-81ED-4DB2-BD59-A6C34878D82A}">
                    <a16:rowId xmlns:a16="http://schemas.microsoft.com/office/drawing/2014/main" val="2157968341"/>
                  </a:ext>
                </a:extLst>
              </a:tr>
            </a:tbl>
          </a:graphicData>
        </a:graphic>
      </p:graphicFrame>
      <p:sp>
        <p:nvSpPr>
          <p:cNvPr id="23" name="Down Arrow 22"/>
          <p:cNvSpPr/>
          <p:nvPr/>
        </p:nvSpPr>
        <p:spPr>
          <a:xfrm flipH="1">
            <a:off x="3289220" y="2637127"/>
            <a:ext cx="443171" cy="448979"/>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1879623644"/>
              </p:ext>
            </p:extLst>
          </p:nvPr>
        </p:nvGraphicFramePr>
        <p:xfrm>
          <a:off x="5063141" y="3077912"/>
          <a:ext cx="2082798" cy="1097280"/>
        </p:xfrm>
        <a:graphic>
          <a:graphicData uri="http://schemas.openxmlformats.org/drawingml/2006/table">
            <a:tbl>
              <a:tblPr firstRow="1" bandRow="1">
                <a:tableStyleId>{8799B23B-EC83-4686-B30A-512413B5E67A}</a:tableStyleId>
              </a:tblPr>
              <a:tblGrid>
                <a:gridCol w="606699">
                  <a:extLst>
                    <a:ext uri="{9D8B030D-6E8A-4147-A177-3AD203B41FA5}">
                      <a16:colId xmlns:a16="http://schemas.microsoft.com/office/drawing/2014/main" val="1872218476"/>
                    </a:ext>
                  </a:extLst>
                </a:gridCol>
                <a:gridCol w="1476099">
                  <a:extLst>
                    <a:ext uri="{9D8B030D-6E8A-4147-A177-3AD203B41FA5}">
                      <a16:colId xmlns:a16="http://schemas.microsoft.com/office/drawing/2014/main" val="2764557892"/>
                    </a:ext>
                  </a:extLst>
                </a:gridCol>
              </a:tblGrid>
              <a:tr h="274320">
                <a:tc>
                  <a:txBody>
                    <a:bodyPr/>
                    <a:lstStyle/>
                    <a:p>
                      <a:r>
                        <a:rPr lang="en-US" sz="1000" b="0" dirty="0" smtClean="0"/>
                        <a:t>xxx0</a:t>
                      </a:r>
                      <a:endParaRPr lang="en-US" sz="1000" b="0" dirty="0"/>
                    </a:p>
                  </a:txBody>
                  <a:tcPr/>
                </a:tc>
                <a:tc>
                  <a:txBody>
                    <a:bodyPr/>
                    <a:lstStyle/>
                    <a:p>
                      <a:r>
                        <a:rPr lang="en-US" sz="1000" b="0" dirty="0" smtClean="0"/>
                        <a:t>Acquirer</a:t>
                      </a:r>
                      <a:endParaRPr lang="en-US" sz="1000" b="0" dirty="0"/>
                    </a:p>
                  </a:txBody>
                  <a:tcPr/>
                </a:tc>
                <a:extLst>
                  <a:ext uri="{0D108BD9-81ED-4DB2-BD59-A6C34878D82A}">
                    <a16:rowId xmlns:a16="http://schemas.microsoft.com/office/drawing/2014/main" val="3819887550"/>
                  </a:ext>
                </a:extLst>
              </a:tr>
              <a:tr h="274320">
                <a:tc>
                  <a:txBody>
                    <a:bodyPr/>
                    <a:lstStyle/>
                    <a:p>
                      <a:r>
                        <a:rPr lang="en-US" sz="1000" b="0" dirty="0" smtClean="0"/>
                        <a:t>xxx1</a:t>
                      </a:r>
                      <a:endParaRPr lang="en-US" sz="1000" b="0" dirty="0"/>
                    </a:p>
                  </a:txBody>
                  <a:tcPr/>
                </a:tc>
                <a:tc>
                  <a:txBody>
                    <a:bodyPr/>
                    <a:lstStyle/>
                    <a:p>
                      <a:r>
                        <a:rPr lang="en-US" sz="1000" b="0" dirty="0" smtClean="0"/>
                        <a:t>Acquirer repeat</a:t>
                      </a:r>
                      <a:endParaRPr lang="en-US" sz="1000" b="0" dirty="0"/>
                    </a:p>
                  </a:txBody>
                  <a:tcPr/>
                </a:tc>
                <a:extLst>
                  <a:ext uri="{0D108BD9-81ED-4DB2-BD59-A6C34878D82A}">
                    <a16:rowId xmlns:a16="http://schemas.microsoft.com/office/drawing/2014/main" val="3052890796"/>
                  </a:ext>
                </a:extLst>
              </a:tr>
              <a:tr h="274320">
                <a:tc>
                  <a:txBody>
                    <a:bodyPr/>
                    <a:lstStyle/>
                    <a:p>
                      <a:r>
                        <a:rPr lang="en-US" sz="1000" b="0" dirty="0" smtClean="0"/>
                        <a:t>xxx2</a:t>
                      </a:r>
                      <a:endParaRPr lang="en-US" sz="1000" b="0" dirty="0"/>
                    </a:p>
                  </a:txBody>
                  <a:tcPr/>
                </a:tc>
                <a:tc>
                  <a:txBody>
                    <a:bodyPr/>
                    <a:lstStyle/>
                    <a:p>
                      <a:r>
                        <a:rPr lang="en-US" sz="1000" b="0" dirty="0" smtClean="0"/>
                        <a:t>Issuer</a:t>
                      </a:r>
                      <a:endParaRPr lang="en-US" sz="1000" b="0" dirty="0"/>
                    </a:p>
                  </a:txBody>
                  <a:tcPr/>
                </a:tc>
                <a:extLst>
                  <a:ext uri="{0D108BD9-81ED-4DB2-BD59-A6C34878D82A}">
                    <a16:rowId xmlns:a16="http://schemas.microsoft.com/office/drawing/2014/main" val="1560075358"/>
                  </a:ext>
                </a:extLst>
              </a:tr>
              <a:tr h="274320">
                <a:tc>
                  <a:txBody>
                    <a:bodyPr/>
                    <a:lstStyle/>
                    <a:p>
                      <a:r>
                        <a:rPr lang="en-US" sz="1000" b="0" dirty="0" smtClean="0"/>
                        <a:t>xxx3</a:t>
                      </a:r>
                      <a:endParaRPr lang="en-US" sz="1000" b="0" dirty="0"/>
                    </a:p>
                  </a:txBody>
                  <a:tcPr/>
                </a:tc>
                <a:tc>
                  <a:txBody>
                    <a:bodyPr/>
                    <a:lstStyle/>
                    <a:p>
                      <a:r>
                        <a:rPr lang="en-US" sz="1000" b="0" dirty="0" smtClean="0"/>
                        <a:t>Issuer repeat</a:t>
                      </a:r>
                      <a:endParaRPr lang="en-US" sz="1000" b="0" dirty="0"/>
                    </a:p>
                  </a:txBody>
                  <a:tcPr/>
                </a:tc>
                <a:extLst>
                  <a:ext uri="{0D108BD9-81ED-4DB2-BD59-A6C34878D82A}">
                    <a16:rowId xmlns:a16="http://schemas.microsoft.com/office/drawing/2014/main" val="1291753847"/>
                  </a:ext>
                </a:extLst>
              </a:tr>
            </a:tbl>
          </a:graphicData>
        </a:graphic>
      </p:graphicFrame>
      <p:sp>
        <p:nvSpPr>
          <p:cNvPr id="25" name="Down Arrow 24"/>
          <p:cNvSpPr/>
          <p:nvPr/>
        </p:nvSpPr>
        <p:spPr>
          <a:xfrm flipH="1">
            <a:off x="5126935" y="2616310"/>
            <a:ext cx="443171" cy="497466"/>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15483" y="4402055"/>
            <a:ext cx="4947188" cy="261610"/>
          </a:xfrm>
          <a:prstGeom prst="rect">
            <a:avLst/>
          </a:prstGeom>
        </p:spPr>
        <p:txBody>
          <a:bodyPr wrap="none">
            <a:spAutoFit/>
          </a:bodyPr>
          <a:lstStyle/>
          <a:p>
            <a:r>
              <a:rPr lang="en-US" sz="1100" dirty="0" smtClean="0">
                <a:solidFill>
                  <a:srgbClr val="333333"/>
                </a:solidFill>
                <a:latin typeface="q_serif"/>
              </a:rPr>
              <a:t>ISO 8583 spec used by Amex: </a:t>
            </a:r>
            <a:r>
              <a:rPr lang="en-US" sz="1100" b="1" dirty="0" smtClean="0">
                <a:solidFill>
                  <a:srgbClr val="333333"/>
                </a:solidFill>
                <a:latin typeface="q_serif"/>
              </a:rPr>
              <a:t>Global </a:t>
            </a:r>
            <a:r>
              <a:rPr lang="en-US" sz="1100" b="1" dirty="0">
                <a:solidFill>
                  <a:srgbClr val="333333"/>
                </a:solidFill>
                <a:latin typeface="q_serif"/>
              </a:rPr>
              <a:t>Credit Authorization Guide (GCAG)</a:t>
            </a:r>
            <a:endParaRPr lang="en-US" sz="1100" b="1" dirty="0"/>
          </a:p>
        </p:txBody>
      </p:sp>
      <p:sp>
        <p:nvSpPr>
          <p:cNvPr id="27" name="TextBox 26"/>
          <p:cNvSpPr txBox="1"/>
          <p:nvPr/>
        </p:nvSpPr>
        <p:spPr>
          <a:xfrm>
            <a:off x="6389077" y="961292"/>
            <a:ext cx="756862" cy="184666"/>
          </a:xfrm>
          <a:prstGeom prst="rect">
            <a:avLst/>
          </a:prstGeom>
        </p:spPr>
        <p:txBody>
          <a:bodyPr wrap="square" lIns="0" tIns="0" rIns="0" bIns="0" rtlCol="0">
            <a:spAutoFit/>
          </a:bodyPr>
          <a:lstStyle/>
          <a:p>
            <a:pPr algn="l"/>
            <a:r>
              <a:rPr lang="en-US" sz="1200" dirty="0">
                <a:solidFill>
                  <a:srgbClr val="0070C0"/>
                </a:solidFill>
              </a:rPr>
              <a:t>1</a:t>
            </a:r>
            <a:r>
              <a:rPr lang="en-US" sz="1200" dirty="0" smtClean="0">
                <a:solidFill>
                  <a:srgbClr val="0070C0"/>
                </a:solidFill>
              </a:rPr>
              <a:t>100:</a:t>
            </a:r>
          </a:p>
        </p:txBody>
      </p:sp>
      <p:sp>
        <p:nvSpPr>
          <p:cNvPr id="28" name="TextBox 27"/>
          <p:cNvSpPr txBox="1"/>
          <p:nvPr/>
        </p:nvSpPr>
        <p:spPr>
          <a:xfrm>
            <a:off x="7145938" y="939542"/>
            <a:ext cx="1862231" cy="184666"/>
          </a:xfrm>
          <a:prstGeom prst="rect">
            <a:avLst/>
          </a:prstGeom>
        </p:spPr>
        <p:txBody>
          <a:bodyPr wrap="square" lIns="0" tIns="0" rIns="0" bIns="0" rtlCol="0">
            <a:spAutoFit/>
          </a:bodyPr>
          <a:lstStyle/>
          <a:p>
            <a:pPr algn="l"/>
            <a:r>
              <a:rPr lang="en-US" sz="1200" dirty="0" smtClean="0">
                <a:solidFill>
                  <a:schemeClr val="tx2"/>
                </a:solidFill>
              </a:rPr>
              <a:t>Authorization Request</a:t>
            </a:r>
          </a:p>
        </p:txBody>
      </p:sp>
      <p:sp>
        <p:nvSpPr>
          <p:cNvPr id="29" name="TextBox 28"/>
          <p:cNvSpPr txBox="1"/>
          <p:nvPr/>
        </p:nvSpPr>
        <p:spPr>
          <a:xfrm>
            <a:off x="6389078" y="1184030"/>
            <a:ext cx="756862" cy="184666"/>
          </a:xfrm>
          <a:prstGeom prst="rect">
            <a:avLst/>
          </a:prstGeom>
        </p:spPr>
        <p:txBody>
          <a:bodyPr wrap="square" lIns="0" tIns="0" rIns="0" bIns="0" rtlCol="0">
            <a:spAutoFit/>
          </a:bodyPr>
          <a:lstStyle/>
          <a:p>
            <a:pPr algn="l"/>
            <a:r>
              <a:rPr lang="en-US" sz="1200" dirty="0">
                <a:solidFill>
                  <a:srgbClr val="0070C0"/>
                </a:solidFill>
              </a:rPr>
              <a:t>1</a:t>
            </a:r>
            <a:r>
              <a:rPr lang="en-US" sz="1200" dirty="0" smtClean="0">
                <a:solidFill>
                  <a:srgbClr val="0070C0"/>
                </a:solidFill>
              </a:rPr>
              <a:t>110:</a:t>
            </a:r>
          </a:p>
        </p:txBody>
      </p:sp>
      <p:sp>
        <p:nvSpPr>
          <p:cNvPr id="30" name="TextBox 29"/>
          <p:cNvSpPr txBox="1"/>
          <p:nvPr/>
        </p:nvSpPr>
        <p:spPr>
          <a:xfrm>
            <a:off x="7145939" y="1162280"/>
            <a:ext cx="1862231" cy="184666"/>
          </a:xfrm>
          <a:prstGeom prst="rect">
            <a:avLst/>
          </a:prstGeom>
        </p:spPr>
        <p:txBody>
          <a:bodyPr wrap="square" lIns="0" tIns="0" rIns="0" bIns="0" rtlCol="0">
            <a:spAutoFit/>
          </a:bodyPr>
          <a:lstStyle/>
          <a:p>
            <a:pPr algn="l"/>
            <a:r>
              <a:rPr lang="en-US" sz="1200" dirty="0" err="1" smtClean="0">
                <a:solidFill>
                  <a:schemeClr val="tx2"/>
                </a:solidFill>
              </a:rPr>
              <a:t>Auth</a:t>
            </a:r>
            <a:r>
              <a:rPr lang="en-US" sz="1200" dirty="0" smtClean="0">
                <a:solidFill>
                  <a:schemeClr val="tx2"/>
                </a:solidFill>
              </a:rPr>
              <a:t> Request response</a:t>
            </a:r>
          </a:p>
        </p:txBody>
      </p:sp>
      <p:sp>
        <p:nvSpPr>
          <p:cNvPr id="31" name="TextBox 30"/>
          <p:cNvSpPr txBox="1"/>
          <p:nvPr/>
        </p:nvSpPr>
        <p:spPr>
          <a:xfrm>
            <a:off x="6389078" y="1441936"/>
            <a:ext cx="756862" cy="184666"/>
          </a:xfrm>
          <a:prstGeom prst="rect">
            <a:avLst/>
          </a:prstGeom>
        </p:spPr>
        <p:txBody>
          <a:bodyPr wrap="square" lIns="0" tIns="0" rIns="0" bIns="0" rtlCol="0">
            <a:spAutoFit/>
          </a:bodyPr>
          <a:lstStyle/>
          <a:p>
            <a:pPr algn="l"/>
            <a:r>
              <a:rPr lang="en-US" sz="1200" dirty="0">
                <a:solidFill>
                  <a:srgbClr val="0070C0"/>
                </a:solidFill>
              </a:rPr>
              <a:t>1</a:t>
            </a:r>
            <a:r>
              <a:rPr lang="en-US" sz="1200" dirty="0" smtClean="0">
                <a:solidFill>
                  <a:srgbClr val="0070C0"/>
                </a:solidFill>
              </a:rPr>
              <a:t>101:</a:t>
            </a:r>
          </a:p>
        </p:txBody>
      </p:sp>
      <p:sp>
        <p:nvSpPr>
          <p:cNvPr id="32" name="TextBox 31"/>
          <p:cNvSpPr txBox="1"/>
          <p:nvPr/>
        </p:nvSpPr>
        <p:spPr>
          <a:xfrm>
            <a:off x="7145939" y="1420186"/>
            <a:ext cx="1862231" cy="184666"/>
          </a:xfrm>
          <a:prstGeom prst="rect">
            <a:avLst/>
          </a:prstGeom>
        </p:spPr>
        <p:txBody>
          <a:bodyPr wrap="square" lIns="0" tIns="0" rIns="0" bIns="0" rtlCol="0">
            <a:spAutoFit/>
          </a:bodyPr>
          <a:lstStyle/>
          <a:p>
            <a:pPr algn="l"/>
            <a:r>
              <a:rPr lang="en-US" sz="1200" dirty="0" err="1" smtClean="0">
                <a:solidFill>
                  <a:schemeClr val="tx2"/>
                </a:solidFill>
              </a:rPr>
              <a:t>Auth</a:t>
            </a:r>
            <a:r>
              <a:rPr lang="en-US" sz="1200" dirty="0" smtClean="0">
                <a:solidFill>
                  <a:schemeClr val="tx2"/>
                </a:solidFill>
              </a:rPr>
              <a:t> Request repeat</a:t>
            </a:r>
          </a:p>
        </p:txBody>
      </p:sp>
      <p:sp>
        <p:nvSpPr>
          <p:cNvPr id="33" name="TextBox 32"/>
          <p:cNvSpPr txBox="1"/>
          <p:nvPr/>
        </p:nvSpPr>
        <p:spPr>
          <a:xfrm>
            <a:off x="6389078" y="1699842"/>
            <a:ext cx="756862" cy="184666"/>
          </a:xfrm>
          <a:prstGeom prst="rect">
            <a:avLst/>
          </a:prstGeom>
        </p:spPr>
        <p:txBody>
          <a:bodyPr wrap="square" lIns="0" tIns="0" rIns="0" bIns="0" rtlCol="0">
            <a:spAutoFit/>
          </a:bodyPr>
          <a:lstStyle/>
          <a:p>
            <a:pPr algn="l"/>
            <a:r>
              <a:rPr lang="en-US" sz="1200" dirty="0" smtClean="0">
                <a:solidFill>
                  <a:srgbClr val="0070C0"/>
                </a:solidFill>
              </a:rPr>
              <a:t>1240:</a:t>
            </a:r>
          </a:p>
        </p:txBody>
      </p:sp>
      <p:sp>
        <p:nvSpPr>
          <p:cNvPr id="34" name="TextBox 33"/>
          <p:cNvSpPr txBox="1"/>
          <p:nvPr/>
        </p:nvSpPr>
        <p:spPr>
          <a:xfrm>
            <a:off x="7145939" y="1678092"/>
            <a:ext cx="1862231" cy="184666"/>
          </a:xfrm>
          <a:prstGeom prst="rect">
            <a:avLst/>
          </a:prstGeom>
        </p:spPr>
        <p:txBody>
          <a:bodyPr wrap="square" lIns="0" tIns="0" rIns="0" bIns="0" rtlCol="0">
            <a:spAutoFit/>
          </a:bodyPr>
          <a:lstStyle/>
          <a:p>
            <a:pPr algn="l"/>
            <a:r>
              <a:rPr lang="en-US" sz="1200" dirty="0" smtClean="0">
                <a:solidFill>
                  <a:schemeClr val="tx2"/>
                </a:solidFill>
              </a:rPr>
              <a:t>1</a:t>
            </a:r>
            <a:r>
              <a:rPr lang="en-US" sz="1200" baseline="30000" dirty="0" smtClean="0">
                <a:solidFill>
                  <a:schemeClr val="tx2"/>
                </a:solidFill>
              </a:rPr>
              <a:t>st</a:t>
            </a:r>
            <a:r>
              <a:rPr lang="en-US" sz="1200" dirty="0" smtClean="0">
                <a:solidFill>
                  <a:schemeClr val="tx2"/>
                </a:solidFill>
              </a:rPr>
              <a:t> presentment</a:t>
            </a:r>
          </a:p>
        </p:txBody>
      </p:sp>
    </p:spTree>
    <p:extLst>
      <p:ext uri="{BB962C8B-B14F-4D97-AF65-F5344CB8AC3E}">
        <p14:creationId xmlns:p14="http://schemas.microsoft.com/office/powerpoint/2010/main" val="160642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par>
                          <p:cTn id="8" fill="hold">
                            <p:stCondLst>
                              <p:cond delay="2000"/>
                            </p:stCondLst>
                            <p:childTnLst>
                              <p:par>
                                <p:cTn id="9" presetID="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500"/>
                                        <p:tgtEl>
                                          <p:spTgt spid="2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1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500" fill="hold"/>
                                        <p:tgtEl>
                                          <p:spTgt spid="30"/>
                                        </p:tgtEl>
                                        <p:attrNameLst>
                                          <p:attrName>ppt_x</p:attrName>
                                        </p:attrNameLst>
                                      </p:cBhvr>
                                      <p:tavLst>
                                        <p:tav tm="0">
                                          <p:val>
                                            <p:strVal val="1+#ppt_w/2"/>
                                          </p:val>
                                        </p:tav>
                                        <p:tav tm="100000">
                                          <p:val>
                                            <p:strVal val="#ppt_x"/>
                                          </p:val>
                                        </p:tav>
                                      </p:tavLst>
                                    </p:anim>
                                    <p:anim calcmode="lin" valueType="num">
                                      <p:cBhvr additive="base">
                                        <p:cTn id="6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1+#ppt_w/2"/>
                                          </p:val>
                                        </p:tav>
                                        <p:tav tm="100000">
                                          <p:val>
                                            <p:strVal val="#ppt_x"/>
                                          </p:val>
                                        </p:tav>
                                      </p:tavLst>
                                    </p:anim>
                                    <p:anim calcmode="lin" valueType="num">
                                      <p:cBhvr additive="base">
                                        <p:cTn id="75"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fill="hold"/>
                                        <p:tgtEl>
                                          <p:spTgt spid="34"/>
                                        </p:tgtEl>
                                        <p:attrNameLst>
                                          <p:attrName>ppt_x</p:attrName>
                                        </p:attrNameLst>
                                      </p:cBhvr>
                                      <p:tavLst>
                                        <p:tav tm="0">
                                          <p:val>
                                            <p:strVal val="1+#ppt_w/2"/>
                                          </p:val>
                                        </p:tav>
                                        <p:tav tm="100000">
                                          <p:val>
                                            <p:strVal val="#ppt_x"/>
                                          </p:val>
                                        </p:tav>
                                      </p:tavLst>
                                    </p:anim>
                                    <p:anim calcmode="lin" valueType="num">
                                      <p:cBhvr additive="base">
                                        <p:cTn id="8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3" grpId="0" animBg="1"/>
      <p:bldP spid="25" grpId="0" animBg="1"/>
      <p:bldP spid="26" grpId="0"/>
      <p:bldP spid="27" grpId="0"/>
      <p:bldP spid="28" grpId="0"/>
      <p:bldP spid="29"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Calibri" panose="020F0502020204030204" pitchFamily="34" charset="0"/>
                <a:cs typeface="Calibri" panose="020F0502020204030204" pitchFamily="34" charset="0"/>
              </a:rPr>
              <a:t>Payment message ISO standard </a:t>
            </a:r>
            <a:r>
              <a:rPr lang="en-US" sz="1800" dirty="0" smtClean="0">
                <a:latin typeface="Calibri" panose="020F0502020204030204" pitchFamily="34" charset="0"/>
                <a:cs typeface="Calibri" panose="020F0502020204030204" pitchFamily="34" charset="0"/>
              </a:rPr>
              <a:t>(2/2)</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7</a:t>
            </a:fld>
            <a:endParaRPr lang="en-US" dirty="0"/>
          </a:p>
        </p:txBody>
      </p:sp>
      <p:grpSp>
        <p:nvGrpSpPr>
          <p:cNvPr id="15" name="Group 14"/>
          <p:cNvGrpSpPr/>
          <p:nvPr/>
        </p:nvGrpSpPr>
        <p:grpSpPr>
          <a:xfrm>
            <a:off x="496712" y="1354666"/>
            <a:ext cx="4030134" cy="329969"/>
            <a:chOff x="496712" y="1354666"/>
            <a:chExt cx="4030134" cy="496712"/>
          </a:xfrm>
        </p:grpSpPr>
        <p:grpSp>
          <p:nvGrpSpPr>
            <p:cNvPr id="16" name="Group 15"/>
            <p:cNvGrpSpPr/>
            <p:nvPr/>
          </p:nvGrpSpPr>
          <p:grpSpPr>
            <a:xfrm>
              <a:off x="496712" y="1354666"/>
              <a:ext cx="2686756" cy="496712"/>
              <a:chOff x="496712" y="1354666"/>
              <a:chExt cx="2686756" cy="496712"/>
            </a:xfrm>
          </p:grpSpPr>
          <p:sp>
            <p:nvSpPr>
              <p:cNvPr id="18" name="Rectangle 17"/>
              <p:cNvSpPr/>
              <p:nvPr/>
            </p:nvSpPr>
            <p:spPr>
              <a:xfrm>
                <a:off x="496712" y="1354667"/>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MTI</a:t>
                </a:r>
                <a:endParaRPr lang="en-US" sz="1400" dirty="0"/>
              </a:p>
            </p:txBody>
          </p:sp>
          <p:sp>
            <p:nvSpPr>
              <p:cNvPr id="19" name="Rectangle 18"/>
              <p:cNvSpPr/>
              <p:nvPr/>
            </p:nvSpPr>
            <p:spPr>
              <a:xfrm>
                <a:off x="1840090" y="1354666"/>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Bitmap</a:t>
                </a:r>
                <a:endParaRPr lang="en-US" sz="1400" dirty="0"/>
              </a:p>
            </p:txBody>
          </p:sp>
        </p:grpSp>
        <p:sp>
          <p:nvSpPr>
            <p:cNvPr id="17" name="Rectangle 16"/>
            <p:cNvSpPr/>
            <p:nvPr/>
          </p:nvSpPr>
          <p:spPr>
            <a:xfrm>
              <a:off x="3183468" y="1354666"/>
              <a:ext cx="1343378" cy="496711"/>
            </a:xfrm>
            <a:prstGeom prst="rect">
              <a:avLst/>
            </a:prstGeom>
            <a:solidFill>
              <a:schemeClr val="bg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elements</a:t>
              </a:r>
              <a:endParaRPr lang="en-US" sz="1400" dirty="0"/>
            </a:p>
          </p:txBody>
        </p:sp>
      </p:grpSp>
      <p:sp>
        <p:nvSpPr>
          <p:cNvPr id="20" name="Rectangle 19"/>
          <p:cNvSpPr/>
          <p:nvPr/>
        </p:nvSpPr>
        <p:spPr>
          <a:xfrm>
            <a:off x="496712" y="1069848"/>
            <a:ext cx="4030134" cy="2848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ISO 8583</a:t>
            </a:r>
            <a:endParaRPr lang="en-US" sz="1400" dirty="0"/>
          </a:p>
        </p:txBody>
      </p:sp>
      <p:grpSp>
        <p:nvGrpSpPr>
          <p:cNvPr id="34" name="Group 33"/>
          <p:cNvGrpSpPr/>
          <p:nvPr/>
        </p:nvGrpSpPr>
        <p:grpSpPr>
          <a:xfrm>
            <a:off x="496712" y="1639484"/>
            <a:ext cx="4030134" cy="850748"/>
            <a:chOff x="496712" y="1639484"/>
            <a:chExt cx="4030134" cy="850748"/>
          </a:xfrm>
        </p:grpSpPr>
        <p:sp>
          <p:nvSpPr>
            <p:cNvPr id="21" name="TextBox 20"/>
            <p:cNvSpPr txBox="1"/>
            <p:nvPr/>
          </p:nvSpPr>
          <p:spPr>
            <a:xfrm>
              <a:off x="496712" y="2120900"/>
              <a:ext cx="4030134" cy="369332"/>
            </a:xfrm>
            <a:prstGeom prst="rect">
              <a:avLst/>
            </a:prstGeom>
          </p:spPr>
          <p:txBody>
            <a:bodyPr wrap="square" lIns="0" tIns="0" rIns="0" bIns="0" rtlCol="0">
              <a:spAutoFit/>
            </a:bodyPr>
            <a:lstStyle/>
            <a:p>
              <a:pPr algn="l"/>
              <a:r>
                <a:rPr lang="en-US" sz="1200" b="1" dirty="0" smtClean="0">
                  <a:solidFill>
                    <a:schemeClr val="tx2"/>
                  </a:solidFill>
                </a:rPr>
                <a:t>Primary Bitmap </a:t>
              </a:r>
              <a:r>
                <a:rPr lang="en-US" sz="1200" dirty="0" smtClean="0">
                  <a:solidFill>
                    <a:schemeClr val="tx2"/>
                  </a:solidFill>
                </a:rPr>
                <a:t>    : 8 bytes (64 bits) – </a:t>
              </a:r>
              <a:r>
                <a:rPr lang="en-US" sz="1200" dirty="0" smtClean="0">
                  <a:solidFill>
                    <a:srgbClr val="0070C0"/>
                  </a:solidFill>
                </a:rPr>
                <a:t>DE 1-64</a:t>
              </a:r>
            </a:p>
            <a:p>
              <a:pPr algn="l"/>
              <a:r>
                <a:rPr lang="en-US" sz="1200" b="1" dirty="0" smtClean="0">
                  <a:solidFill>
                    <a:schemeClr val="tx2"/>
                  </a:solidFill>
                </a:rPr>
                <a:t>Secondary Bitmap</a:t>
              </a:r>
              <a:r>
                <a:rPr lang="en-US" sz="1200" dirty="0" smtClean="0">
                  <a:solidFill>
                    <a:schemeClr val="tx2"/>
                  </a:solidFill>
                </a:rPr>
                <a:t>: 8 bytes (64 bits) – </a:t>
              </a:r>
              <a:r>
                <a:rPr lang="en-US" sz="1200" dirty="0" smtClean="0">
                  <a:solidFill>
                    <a:srgbClr val="0070C0"/>
                  </a:solidFill>
                </a:rPr>
                <a:t>DE 65-128</a:t>
              </a:r>
            </a:p>
          </p:txBody>
        </p:sp>
        <p:sp>
          <p:nvSpPr>
            <p:cNvPr id="22" name="Down Arrow 21"/>
            <p:cNvSpPr/>
            <p:nvPr/>
          </p:nvSpPr>
          <p:spPr>
            <a:xfrm flipH="1">
              <a:off x="1991076" y="1639484"/>
              <a:ext cx="1041403" cy="430615"/>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0952"/>
            <a:ext cx="927529" cy="963331"/>
          </a:xfrm>
          <a:prstGeom prst="rect">
            <a:avLst/>
          </a:prstGeom>
        </p:spPr>
      </p:pic>
      <p:sp>
        <p:nvSpPr>
          <p:cNvPr id="23" name="Rectangle 22"/>
          <p:cNvSpPr/>
          <p:nvPr/>
        </p:nvSpPr>
        <p:spPr>
          <a:xfrm>
            <a:off x="697294" y="2665310"/>
            <a:ext cx="4572000" cy="276999"/>
          </a:xfrm>
          <a:prstGeom prst="rect">
            <a:avLst/>
          </a:prstGeom>
        </p:spPr>
        <p:txBody>
          <a:bodyPr>
            <a:spAutoFit/>
          </a:bodyPr>
          <a:lstStyle/>
          <a:p>
            <a:r>
              <a:rPr lang="en-US" sz="1200" dirty="0" smtClean="0">
                <a:solidFill>
                  <a:srgbClr val="00B050"/>
                </a:solidFill>
                <a:latin typeface="Arial" panose="020B0604020202020204" pitchFamily="34" charset="0"/>
              </a:rPr>
              <a:t>Primary </a:t>
            </a:r>
            <a:r>
              <a:rPr lang="en-US" sz="1200" dirty="0">
                <a:solidFill>
                  <a:srgbClr val="00B050"/>
                </a:solidFill>
                <a:latin typeface="Arial" panose="020B0604020202020204" pitchFamily="34" charset="0"/>
              </a:rPr>
              <a:t>Bitmap </a:t>
            </a:r>
            <a:r>
              <a:rPr lang="en-US" sz="1200" dirty="0" smtClean="0">
                <a:solidFill>
                  <a:srgbClr val="00B050"/>
                </a:solidFill>
                <a:latin typeface="Arial" panose="020B0604020202020204" pitchFamily="34" charset="0"/>
              </a:rPr>
              <a:t>: </a:t>
            </a:r>
            <a:r>
              <a:rPr lang="en-US" sz="1200" dirty="0">
                <a:solidFill>
                  <a:srgbClr val="00B050"/>
                </a:solidFill>
                <a:latin typeface="Arial" panose="020B0604020202020204" pitchFamily="34" charset="0"/>
              </a:rPr>
              <a:t>4210001102C04804</a:t>
            </a:r>
            <a:endParaRPr lang="en-US" sz="1200" dirty="0">
              <a:solidFill>
                <a:srgbClr val="00B050"/>
              </a:solidFill>
            </a:endParaRPr>
          </a:p>
        </p:txBody>
      </p:sp>
      <p:sp>
        <p:nvSpPr>
          <p:cNvPr id="25" name="Rectangle 2"/>
          <p:cNvSpPr>
            <a:spLocks noChangeArrowheads="1"/>
          </p:cNvSpPr>
          <p:nvPr/>
        </p:nvSpPr>
        <p:spPr bwMode="auto">
          <a:xfrm>
            <a:off x="703579" y="3130116"/>
            <a:ext cx="372872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BYTE1 : 0100 0010 = 42x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a:t>
            </a:r>
            <a:r>
              <a:rPr kumimoji="0" lang="en-US" altLang="en-US" sz="1000" b="0" i="0" u="none" strike="noStrike" cap="none" normalizeH="0" dirty="0" smtClean="0">
                <a:ln>
                  <a:noFill/>
                </a:ln>
                <a:solidFill>
                  <a:srgbClr val="0070C0"/>
                </a:solidFill>
                <a:effectLst/>
                <a:latin typeface="Arial" panose="020B0604020202020204" pitchFamily="34" charset="0"/>
                <a:cs typeface="Arial" panose="020B0604020202020204" pitchFamily="34" charset="0"/>
              </a:rPr>
              <a:t> 2 and 7)</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BYTE2 : 0001 0000 = 10x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 12)</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BYTE3 : 0000 0000 = 00x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(no fields)</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BYTE4 : 0001 0001 = 11x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(fields 28 and 32)</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BYTE5 : 0000 0010 = 02x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 39)</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BYTE6 : 1100 0000 = C0x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(fields 41 and 42)</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BYTE7 : 0100 1000 = 48x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(fields 50 and 53)</a:t>
            </a:r>
            <a:r>
              <a:rPr kumimoji="0" lang="en-US" altLang="en-US" sz="800" b="0" i="0" u="none" strike="noStrike" cap="none" normalizeH="0" baseline="0" dirty="0" smtClean="0">
                <a:ln>
                  <a:noFill/>
                </a:ln>
                <a:solidFill>
                  <a:srgbClr val="0070C0"/>
                </a:solidFill>
                <a:effectLst/>
              </a:rPr>
              <a:t/>
            </a:r>
            <a:br>
              <a:rPr kumimoji="0" lang="en-US" altLang="en-US" sz="800" b="0" i="0" u="none" strike="noStrike" cap="none" normalizeH="0" baseline="0" dirty="0" smtClean="0">
                <a:ln>
                  <a:noFill/>
                </a:ln>
                <a:solidFill>
                  <a:srgbClr val="0070C0"/>
                </a:solidFill>
                <a:effectLst/>
              </a:rPr>
            </a:br>
            <a:r>
              <a:rPr kumimoji="0" lang="en-US" altLang="en-US" sz="1000" b="0" i="0" u="none" strike="noStrike" cap="none" normalizeH="0" baseline="0" dirty="0" smtClean="0">
                <a:ln>
                  <a:noFill/>
                </a:ln>
                <a:solidFill>
                  <a:srgbClr val="0070C0"/>
                </a:solidFill>
                <a:effectLst/>
                <a:latin typeface="Courier New" panose="02070309020205020404" pitchFamily="49" charset="0"/>
                <a:cs typeface="Courier New" panose="02070309020205020404" pitchFamily="49" charset="0"/>
              </a:rPr>
              <a:t>BYTE8 : 0000 0100 = 04x</a:t>
            </a:r>
            <a:r>
              <a:rPr kumimoji="0" lang="en-US" altLang="en-US" sz="1000" b="0"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 (field 62)</a:t>
            </a:r>
            <a:r>
              <a:rPr kumimoji="0" lang="en-US" altLang="en-US" sz="800" b="0" i="0" u="none" strike="noStrike" cap="none" normalizeH="0" baseline="0" dirty="0" smtClean="0">
                <a:ln>
                  <a:noFill/>
                </a:ln>
                <a:solidFill>
                  <a:srgbClr val="0070C0"/>
                </a:solidFill>
                <a:effectLst/>
              </a:rPr>
              <a:t> </a:t>
            </a:r>
            <a:endParaRPr kumimoji="0" lang="en-US" altLang="en-US" sz="1800" b="0" i="0" u="none" strike="noStrike" cap="none" normalizeH="0" baseline="0" dirty="0" smtClean="0">
              <a:ln>
                <a:noFill/>
              </a:ln>
              <a:solidFill>
                <a:srgbClr val="0070C0"/>
              </a:solidFill>
              <a:effectLst/>
            </a:endParaRPr>
          </a:p>
        </p:txBody>
      </p:sp>
      <p:graphicFrame>
        <p:nvGraphicFramePr>
          <p:cNvPr id="27" name="Table 26"/>
          <p:cNvGraphicFramePr>
            <a:graphicFrameLocks noGrp="1"/>
          </p:cNvGraphicFramePr>
          <p:nvPr>
            <p:extLst>
              <p:ext uri="{D42A27DB-BD31-4B8C-83A1-F6EECF244321}">
                <p14:modId xmlns:p14="http://schemas.microsoft.com/office/powerpoint/2010/main" val="304823477"/>
              </p:ext>
            </p:extLst>
          </p:nvPr>
        </p:nvGraphicFramePr>
        <p:xfrm>
          <a:off x="5649483" y="365891"/>
          <a:ext cx="2679700" cy="2057400"/>
        </p:xfrm>
        <a:graphic>
          <a:graphicData uri="http://schemas.openxmlformats.org/drawingml/2006/table">
            <a:tbl>
              <a:tblPr firstRow="1" bandRow="1">
                <a:tableStyleId>{C4B1156A-380E-4F78-BDF5-A606A8083BF9}</a:tableStyleId>
              </a:tblPr>
              <a:tblGrid>
                <a:gridCol w="1339850">
                  <a:extLst>
                    <a:ext uri="{9D8B030D-6E8A-4147-A177-3AD203B41FA5}">
                      <a16:colId xmlns:a16="http://schemas.microsoft.com/office/drawing/2014/main" val="3186878129"/>
                    </a:ext>
                  </a:extLst>
                </a:gridCol>
                <a:gridCol w="1339850">
                  <a:extLst>
                    <a:ext uri="{9D8B030D-6E8A-4147-A177-3AD203B41FA5}">
                      <a16:colId xmlns:a16="http://schemas.microsoft.com/office/drawing/2014/main" val="2312598709"/>
                    </a:ext>
                  </a:extLst>
                </a:gridCol>
              </a:tblGrid>
              <a:tr h="207285">
                <a:tc>
                  <a:txBody>
                    <a:bodyPr/>
                    <a:lstStyle/>
                    <a:p>
                      <a:r>
                        <a:rPr lang="en-US" sz="900" b="0" dirty="0" smtClean="0"/>
                        <a:t>DE 2</a:t>
                      </a:r>
                      <a:endParaRPr lang="en-US" sz="900" b="0" dirty="0"/>
                    </a:p>
                  </a:txBody>
                  <a:tcPr/>
                </a:tc>
                <a:tc>
                  <a:txBody>
                    <a:bodyPr/>
                    <a:lstStyle/>
                    <a:p>
                      <a:r>
                        <a:rPr lang="en-US" sz="900" b="0" dirty="0" smtClean="0"/>
                        <a:t>PAN</a:t>
                      </a:r>
                      <a:endParaRPr lang="en-US" sz="900" b="0" dirty="0"/>
                    </a:p>
                  </a:txBody>
                  <a:tcPr/>
                </a:tc>
                <a:extLst>
                  <a:ext uri="{0D108BD9-81ED-4DB2-BD59-A6C34878D82A}">
                    <a16:rowId xmlns:a16="http://schemas.microsoft.com/office/drawing/2014/main" val="494167046"/>
                  </a:ext>
                </a:extLst>
              </a:tr>
              <a:tr h="207285">
                <a:tc>
                  <a:txBody>
                    <a:bodyPr/>
                    <a:lstStyle/>
                    <a:p>
                      <a:r>
                        <a:rPr lang="en-US" sz="900" dirty="0" smtClean="0"/>
                        <a:t>DE</a:t>
                      </a:r>
                      <a:r>
                        <a:rPr lang="en-US" sz="900" baseline="0" dirty="0" smtClean="0"/>
                        <a:t> 4</a:t>
                      </a:r>
                      <a:endParaRPr lang="en-US" sz="900" dirty="0"/>
                    </a:p>
                  </a:txBody>
                  <a:tcPr/>
                </a:tc>
                <a:tc>
                  <a:txBody>
                    <a:bodyPr/>
                    <a:lstStyle/>
                    <a:p>
                      <a:r>
                        <a:rPr lang="en-US" sz="900" dirty="0" smtClean="0"/>
                        <a:t>Transaction amount</a:t>
                      </a:r>
                      <a:endParaRPr lang="en-US" sz="900" dirty="0"/>
                    </a:p>
                  </a:txBody>
                  <a:tcPr/>
                </a:tc>
                <a:extLst>
                  <a:ext uri="{0D108BD9-81ED-4DB2-BD59-A6C34878D82A}">
                    <a16:rowId xmlns:a16="http://schemas.microsoft.com/office/drawing/2014/main" val="1537190656"/>
                  </a:ext>
                </a:extLst>
              </a:tr>
              <a:tr h="207285">
                <a:tc>
                  <a:txBody>
                    <a:bodyPr/>
                    <a:lstStyle/>
                    <a:p>
                      <a:r>
                        <a:rPr lang="en-US" sz="900" dirty="0" smtClean="0"/>
                        <a:t>DE 5</a:t>
                      </a:r>
                      <a:endParaRPr lang="en-US" sz="900" dirty="0"/>
                    </a:p>
                  </a:txBody>
                  <a:tcPr/>
                </a:tc>
                <a:tc>
                  <a:txBody>
                    <a:bodyPr/>
                    <a:lstStyle/>
                    <a:p>
                      <a:r>
                        <a:rPr lang="en-US" sz="900" dirty="0" smtClean="0"/>
                        <a:t>Settlement amount</a:t>
                      </a:r>
                      <a:endParaRPr lang="en-US" sz="900" dirty="0"/>
                    </a:p>
                  </a:txBody>
                  <a:tcPr/>
                </a:tc>
                <a:extLst>
                  <a:ext uri="{0D108BD9-81ED-4DB2-BD59-A6C34878D82A}">
                    <a16:rowId xmlns:a16="http://schemas.microsoft.com/office/drawing/2014/main" val="2300186532"/>
                  </a:ext>
                </a:extLst>
              </a:tr>
              <a:tr h="207285">
                <a:tc>
                  <a:txBody>
                    <a:bodyPr/>
                    <a:lstStyle/>
                    <a:p>
                      <a:r>
                        <a:rPr lang="en-US" sz="900" dirty="0" smtClean="0"/>
                        <a:t>DE 7</a:t>
                      </a:r>
                      <a:endParaRPr lang="en-US" sz="900" dirty="0"/>
                    </a:p>
                  </a:txBody>
                  <a:tcPr/>
                </a:tc>
                <a:tc>
                  <a:txBody>
                    <a:bodyPr/>
                    <a:lstStyle/>
                    <a:p>
                      <a:r>
                        <a:rPr lang="en-US" sz="900" dirty="0" err="1" smtClean="0"/>
                        <a:t>Txn</a:t>
                      </a:r>
                      <a:r>
                        <a:rPr lang="en-US" sz="900" dirty="0" smtClean="0"/>
                        <a:t> date and</a:t>
                      </a:r>
                      <a:r>
                        <a:rPr lang="en-US" sz="900" baseline="0" dirty="0" smtClean="0"/>
                        <a:t> time</a:t>
                      </a:r>
                      <a:endParaRPr lang="en-US" sz="900" dirty="0"/>
                    </a:p>
                  </a:txBody>
                  <a:tcPr/>
                </a:tc>
                <a:extLst>
                  <a:ext uri="{0D108BD9-81ED-4DB2-BD59-A6C34878D82A}">
                    <a16:rowId xmlns:a16="http://schemas.microsoft.com/office/drawing/2014/main" val="2143905454"/>
                  </a:ext>
                </a:extLst>
              </a:tr>
              <a:tr h="207285">
                <a:tc>
                  <a:txBody>
                    <a:bodyPr/>
                    <a:lstStyle/>
                    <a:p>
                      <a:r>
                        <a:rPr lang="en-US" sz="900" dirty="0" smtClean="0"/>
                        <a:t>DE 9</a:t>
                      </a:r>
                      <a:endParaRPr lang="en-US" sz="900" dirty="0"/>
                    </a:p>
                  </a:txBody>
                  <a:tcPr/>
                </a:tc>
                <a:tc>
                  <a:txBody>
                    <a:bodyPr/>
                    <a:lstStyle/>
                    <a:p>
                      <a:r>
                        <a:rPr lang="en-US" sz="900" dirty="0" smtClean="0"/>
                        <a:t>Conversion rate</a:t>
                      </a:r>
                      <a:endParaRPr lang="en-US" sz="900" dirty="0"/>
                    </a:p>
                  </a:txBody>
                  <a:tcPr/>
                </a:tc>
                <a:extLst>
                  <a:ext uri="{0D108BD9-81ED-4DB2-BD59-A6C34878D82A}">
                    <a16:rowId xmlns:a16="http://schemas.microsoft.com/office/drawing/2014/main" val="3888102549"/>
                  </a:ext>
                </a:extLst>
              </a:tr>
              <a:tr h="207285">
                <a:tc>
                  <a:txBody>
                    <a:bodyPr/>
                    <a:lstStyle/>
                    <a:p>
                      <a:r>
                        <a:rPr lang="en-US" sz="900" dirty="0" smtClean="0"/>
                        <a:t>DE 18</a:t>
                      </a:r>
                      <a:endParaRPr lang="en-US" sz="900" dirty="0"/>
                    </a:p>
                  </a:txBody>
                  <a:tcPr/>
                </a:tc>
                <a:tc>
                  <a:txBody>
                    <a:bodyPr/>
                    <a:lstStyle/>
                    <a:p>
                      <a:r>
                        <a:rPr lang="en-US" sz="900" dirty="0" smtClean="0"/>
                        <a:t>MCC</a:t>
                      </a:r>
                      <a:endParaRPr lang="en-US" sz="900" dirty="0"/>
                    </a:p>
                  </a:txBody>
                  <a:tcPr/>
                </a:tc>
                <a:extLst>
                  <a:ext uri="{0D108BD9-81ED-4DB2-BD59-A6C34878D82A}">
                    <a16:rowId xmlns:a16="http://schemas.microsoft.com/office/drawing/2014/main" val="2323629681"/>
                  </a:ext>
                </a:extLst>
              </a:tr>
              <a:tr h="0">
                <a:tc>
                  <a:txBody>
                    <a:bodyPr/>
                    <a:lstStyle/>
                    <a:p>
                      <a:r>
                        <a:rPr lang="en-US" sz="900" dirty="0" smtClean="0"/>
                        <a:t>DE 28,</a:t>
                      </a:r>
                      <a:r>
                        <a:rPr lang="en-US" sz="900" baseline="0" dirty="0" smtClean="0"/>
                        <a:t> 29, 30, 31</a:t>
                      </a:r>
                      <a:endParaRPr lang="en-US" sz="900" dirty="0"/>
                    </a:p>
                  </a:txBody>
                  <a:tcPr/>
                </a:tc>
                <a:tc>
                  <a:txBody>
                    <a:bodyPr/>
                    <a:lstStyle/>
                    <a:p>
                      <a:r>
                        <a:rPr lang="en-US" sz="900" dirty="0" err="1" smtClean="0"/>
                        <a:t>Txn</a:t>
                      </a:r>
                      <a:r>
                        <a:rPr lang="en-US" sz="900" dirty="0" smtClean="0"/>
                        <a:t> &amp; settlement fees</a:t>
                      </a:r>
                      <a:endParaRPr lang="en-US" sz="900" dirty="0"/>
                    </a:p>
                  </a:txBody>
                  <a:tcPr/>
                </a:tc>
                <a:extLst>
                  <a:ext uri="{0D108BD9-81ED-4DB2-BD59-A6C34878D82A}">
                    <a16:rowId xmlns:a16="http://schemas.microsoft.com/office/drawing/2014/main" val="1644270871"/>
                  </a:ext>
                </a:extLst>
              </a:tr>
              <a:tr h="0">
                <a:tc>
                  <a:txBody>
                    <a:bodyPr/>
                    <a:lstStyle/>
                    <a:p>
                      <a:r>
                        <a:rPr lang="en-US" sz="900" dirty="0" smtClean="0"/>
                        <a:t>DE 24</a:t>
                      </a:r>
                      <a:endParaRPr lang="en-US" sz="900" dirty="0"/>
                    </a:p>
                  </a:txBody>
                  <a:tcPr/>
                </a:tc>
                <a:tc>
                  <a:txBody>
                    <a:bodyPr/>
                    <a:lstStyle/>
                    <a:p>
                      <a:r>
                        <a:rPr lang="en-US" sz="900" dirty="0" smtClean="0"/>
                        <a:t>Function code</a:t>
                      </a:r>
                      <a:endParaRPr lang="en-US" sz="900" dirty="0"/>
                    </a:p>
                  </a:txBody>
                  <a:tcPr/>
                </a:tc>
                <a:extLst>
                  <a:ext uri="{0D108BD9-81ED-4DB2-BD59-A6C34878D82A}">
                    <a16:rowId xmlns:a16="http://schemas.microsoft.com/office/drawing/2014/main" val="1919596913"/>
                  </a:ext>
                </a:extLst>
              </a:tr>
              <a:tr h="0">
                <a:tc>
                  <a:txBody>
                    <a:bodyPr/>
                    <a:lstStyle/>
                    <a:p>
                      <a:r>
                        <a:rPr lang="en-US" sz="900" dirty="0" smtClean="0"/>
                        <a:t>DE 22</a:t>
                      </a:r>
                      <a:endParaRPr lang="en-US" sz="900" dirty="0"/>
                    </a:p>
                  </a:txBody>
                  <a:tcPr/>
                </a:tc>
                <a:tc>
                  <a:txBody>
                    <a:bodyPr/>
                    <a:lstStyle/>
                    <a:p>
                      <a:r>
                        <a:rPr lang="en-US" sz="900" dirty="0" smtClean="0"/>
                        <a:t>POS entry</a:t>
                      </a:r>
                      <a:r>
                        <a:rPr lang="en-US" sz="900" baseline="0" dirty="0" smtClean="0"/>
                        <a:t> mode</a:t>
                      </a:r>
                      <a:endParaRPr lang="en-US" sz="900" dirty="0"/>
                    </a:p>
                  </a:txBody>
                  <a:tcPr/>
                </a:tc>
                <a:extLst>
                  <a:ext uri="{0D108BD9-81ED-4DB2-BD59-A6C34878D82A}">
                    <a16:rowId xmlns:a16="http://schemas.microsoft.com/office/drawing/2014/main" val="3007883471"/>
                  </a:ext>
                </a:extLst>
              </a:tr>
            </a:tbl>
          </a:graphicData>
        </a:graphic>
      </p:graphicFrame>
      <p:sp>
        <p:nvSpPr>
          <p:cNvPr id="28" name="Down Arrow 27"/>
          <p:cNvSpPr/>
          <p:nvPr/>
        </p:nvSpPr>
        <p:spPr>
          <a:xfrm rot="16200000" flipH="1">
            <a:off x="4672893" y="1034337"/>
            <a:ext cx="519752" cy="958406"/>
          </a:xfrm>
          <a:prstGeom prst="downArrow">
            <a:avLst/>
          </a:prstGeom>
          <a:solidFill>
            <a:srgbClr val="0070C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770539" y="2366276"/>
            <a:ext cx="5277507" cy="1741586"/>
            <a:chOff x="3770539" y="2366276"/>
            <a:chExt cx="5277507" cy="1741586"/>
          </a:xfrm>
        </p:grpSpPr>
        <p:sp>
          <p:nvSpPr>
            <p:cNvPr id="29" name="Rectangle 28"/>
            <p:cNvSpPr/>
            <p:nvPr/>
          </p:nvSpPr>
          <p:spPr>
            <a:xfrm>
              <a:off x="3770539" y="2776728"/>
              <a:ext cx="2642962" cy="1331134"/>
            </a:xfrm>
            <a:prstGeom prst="rect">
              <a:avLst/>
            </a:prstGeom>
            <a:solidFill>
              <a:schemeClr val="bg1">
                <a:lumMod val="65000"/>
              </a:schemeClr>
            </a:solidFill>
          </p:spPr>
          <p:txBody>
            <a:bodyPr wrap="square">
              <a:spAutoFit/>
            </a:bodyPr>
            <a:lstStyle/>
            <a:p>
              <a:r>
                <a:rPr lang="en-US" sz="900" dirty="0" smtClean="0">
                  <a:solidFill>
                    <a:srgbClr val="FFFF00"/>
                  </a:solidFill>
                </a:rPr>
                <a:t>POS </a:t>
              </a:r>
              <a:r>
                <a:rPr lang="en-US" sz="900" dirty="0">
                  <a:solidFill>
                    <a:srgbClr val="FFFF00"/>
                  </a:solidFill>
                </a:rPr>
                <a:t>Terminal PAN Entry Mode </a:t>
              </a:r>
              <a:endParaRPr lang="en-US" sz="900" dirty="0" smtClean="0">
                <a:solidFill>
                  <a:srgbClr val="FFFF00"/>
                </a:solidFill>
              </a:endParaRPr>
            </a:p>
            <a:p>
              <a:endParaRPr lang="en-US" sz="700" dirty="0">
                <a:solidFill>
                  <a:schemeClr val="bg1"/>
                </a:solidFill>
              </a:endParaRPr>
            </a:p>
            <a:p>
              <a:r>
                <a:rPr lang="en-US" sz="700" dirty="0" smtClean="0">
                  <a:solidFill>
                    <a:schemeClr val="bg1"/>
                  </a:solidFill>
                </a:rPr>
                <a:t>00 	PAN </a:t>
              </a:r>
              <a:r>
                <a:rPr lang="en-US" sz="700" dirty="0">
                  <a:solidFill>
                    <a:schemeClr val="bg1"/>
                  </a:solidFill>
                </a:rPr>
                <a:t>entry mode </a:t>
              </a:r>
              <a:r>
                <a:rPr lang="en-US" sz="700" dirty="0" smtClean="0">
                  <a:solidFill>
                    <a:schemeClr val="bg1"/>
                  </a:solidFill>
                </a:rPr>
                <a:t>unknown</a:t>
              </a:r>
            </a:p>
            <a:p>
              <a:r>
                <a:rPr lang="en-US" sz="700" dirty="0" smtClean="0">
                  <a:solidFill>
                    <a:schemeClr val="bg1"/>
                  </a:solidFill>
                </a:rPr>
                <a:t>01 	PAN </a:t>
              </a:r>
              <a:r>
                <a:rPr lang="en-US" sz="700" dirty="0">
                  <a:solidFill>
                    <a:schemeClr val="bg1"/>
                  </a:solidFill>
                </a:rPr>
                <a:t>manual </a:t>
              </a:r>
              <a:r>
                <a:rPr lang="en-US" sz="700" dirty="0" smtClean="0">
                  <a:solidFill>
                    <a:schemeClr val="bg1"/>
                  </a:solidFill>
                </a:rPr>
                <a:t>entry</a:t>
              </a:r>
            </a:p>
            <a:p>
              <a:r>
                <a:rPr lang="en-US" sz="700" dirty="0" smtClean="0">
                  <a:solidFill>
                    <a:schemeClr val="bg1"/>
                  </a:solidFill>
                </a:rPr>
                <a:t>03 	PAN </a:t>
              </a:r>
              <a:r>
                <a:rPr lang="en-US" sz="700" dirty="0">
                  <a:solidFill>
                    <a:schemeClr val="bg1"/>
                  </a:solidFill>
                </a:rPr>
                <a:t>auto-entry via bar code </a:t>
              </a:r>
              <a:r>
                <a:rPr lang="en-US" sz="700" dirty="0" smtClean="0">
                  <a:solidFill>
                    <a:schemeClr val="bg1"/>
                  </a:solidFill>
                </a:rPr>
                <a:t>reader</a:t>
              </a:r>
            </a:p>
            <a:p>
              <a:r>
                <a:rPr lang="en-US" sz="700" dirty="0" smtClean="0">
                  <a:solidFill>
                    <a:schemeClr val="bg1"/>
                  </a:solidFill>
                </a:rPr>
                <a:t>05 	PAN </a:t>
              </a:r>
              <a:r>
                <a:rPr lang="en-US" sz="700" dirty="0">
                  <a:solidFill>
                    <a:schemeClr val="bg1"/>
                  </a:solidFill>
                </a:rPr>
                <a:t>auto-entry via </a:t>
              </a:r>
              <a:r>
                <a:rPr lang="en-US" sz="700" dirty="0" smtClean="0">
                  <a:solidFill>
                    <a:schemeClr val="bg1"/>
                  </a:solidFill>
                </a:rPr>
                <a:t>ICC</a:t>
              </a:r>
            </a:p>
            <a:p>
              <a:r>
                <a:rPr lang="en-US" sz="700" dirty="0" smtClean="0">
                  <a:solidFill>
                    <a:schemeClr val="bg1"/>
                  </a:solidFill>
                </a:rPr>
                <a:t>06 	PAN </a:t>
              </a:r>
              <a:r>
                <a:rPr lang="en-US" sz="700" dirty="0">
                  <a:solidFill>
                    <a:schemeClr val="bg1"/>
                  </a:solidFill>
                </a:rPr>
                <a:t>key </a:t>
              </a:r>
              <a:r>
                <a:rPr lang="en-US" sz="700" dirty="0" smtClean="0">
                  <a:solidFill>
                    <a:schemeClr val="bg1"/>
                  </a:solidFill>
                </a:rPr>
                <a:t>entry</a:t>
              </a:r>
            </a:p>
            <a:p>
              <a:r>
                <a:rPr lang="en-US" sz="700" dirty="0" smtClean="0">
                  <a:solidFill>
                    <a:schemeClr val="bg1"/>
                  </a:solidFill>
                </a:rPr>
                <a:t>80              Chip </a:t>
              </a:r>
              <a:r>
                <a:rPr lang="en-US" sz="700" dirty="0">
                  <a:solidFill>
                    <a:schemeClr val="bg1"/>
                  </a:solidFill>
                </a:rPr>
                <a:t>card or chip-capable terminal was </a:t>
              </a:r>
              <a:r>
                <a:rPr lang="en-US" sz="700" dirty="0" smtClean="0">
                  <a:solidFill>
                    <a:schemeClr val="bg1"/>
                  </a:solidFill>
                </a:rPr>
                <a:t>unable </a:t>
              </a:r>
              <a:r>
                <a:rPr lang="en-US" sz="700" dirty="0">
                  <a:solidFill>
                    <a:schemeClr val="bg1"/>
                  </a:solidFill>
                </a:rPr>
                <a:t>to </a:t>
              </a:r>
              <a:r>
                <a:rPr lang="en-US" sz="700" dirty="0" smtClean="0">
                  <a:solidFill>
                    <a:schemeClr val="bg1"/>
                  </a:solidFill>
                </a:rPr>
                <a:t>	process </a:t>
              </a:r>
              <a:r>
                <a:rPr lang="en-US" sz="700" dirty="0">
                  <a:solidFill>
                    <a:schemeClr val="bg1"/>
                  </a:solidFill>
                </a:rPr>
                <a:t>transaction using </a:t>
              </a:r>
              <a:r>
                <a:rPr lang="en-US" sz="700" dirty="0" smtClean="0">
                  <a:solidFill>
                    <a:schemeClr val="bg1"/>
                  </a:solidFill>
                </a:rPr>
                <a:t>data </a:t>
              </a:r>
              <a:r>
                <a:rPr lang="en-US" sz="700" dirty="0">
                  <a:solidFill>
                    <a:schemeClr val="bg1"/>
                  </a:solidFill>
                </a:rPr>
                <a:t>on the chip, </a:t>
              </a:r>
              <a:r>
                <a:rPr lang="en-US" sz="700" dirty="0" smtClean="0">
                  <a:solidFill>
                    <a:schemeClr val="bg1"/>
                  </a:solidFill>
                </a:rPr>
                <a:t>	therefore</a:t>
              </a:r>
              <a:r>
                <a:rPr lang="en-US" sz="700" dirty="0">
                  <a:solidFill>
                    <a:schemeClr val="bg1"/>
                  </a:solidFill>
                </a:rPr>
                <a:t>, the </a:t>
              </a:r>
              <a:r>
                <a:rPr lang="en-US" sz="700" dirty="0" smtClean="0">
                  <a:solidFill>
                    <a:schemeClr val="bg1"/>
                  </a:solidFill>
                </a:rPr>
                <a:t>PAN was </a:t>
              </a:r>
              <a:r>
                <a:rPr lang="en-US" sz="700" dirty="0">
                  <a:solidFill>
                    <a:schemeClr val="bg1"/>
                  </a:solidFill>
                </a:rPr>
                <a:t>entered via </a:t>
              </a:r>
              <a:r>
                <a:rPr lang="en-US" sz="700" dirty="0" smtClean="0">
                  <a:solidFill>
                    <a:schemeClr val="bg1"/>
                  </a:solidFill>
                </a:rPr>
                <a:t>mag stripe</a:t>
              </a:r>
              <a:endParaRPr lang="en-US" sz="700" dirty="0">
                <a:solidFill>
                  <a:schemeClr val="bg1"/>
                </a:solidFill>
              </a:endParaRPr>
            </a:p>
            <a:p>
              <a:r>
                <a:rPr lang="en-US" sz="700" dirty="0" smtClean="0">
                  <a:solidFill>
                    <a:schemeClr val="bg1"/>
                  </a:solidFill>
                </a:rPr>
                <a:t>81 	PAN manual entry via e-commerce</a:t>
              </a:r>
              <a:endParaRPr lang="en-US" sz="700" dirty="0">
                <a:solidFill>
                  <a:schemeClr val="bg1"/>
                </a:solidFill>
              </a:endParaRPr>
            </a:p>
          </p:txBody>
        </p:sp>
        <p:sp>
          <p:nvSpPr>
            <p:cNvPr id="30" name="Rectangle 29"/>
            <p:cNvSpPr/>
            <p:nvPr/>
          </p:nvSpPr>
          <p:spPr>
            <a:xfrm>
              <a:off x="6492591" y="2785321"/>
              <a:ext cx="2555455" cy="1015663"/>
            </a:xfrm>
            <a:prstGeom prst="rect">
              <a:avLst/>
            </a:prstGeom>
            <a:solidFill>
              <a:schemeClr val="bg1">
                <a:lumMod val="65000"/>
              </a:schemeClr>
            </a:solidFill>
          </p:spPr>
          <p:txBody>
            <a:bodyPr wrap="square">
              <a:spAutoFit/>
            </a:bodyPr>
            <a:lstStyle/>
            <a:p>
              <a:r>
                <a:rPr lang="en-US" sz="900" dirty="0" smtClean="0">
                  <a:solidFill>
                    <a:srgbClr val="FFFF00"/>
                  </a:solidFill>
                </a:rPr>
                <a:t>POS </a:t>
              </a:r>
              <a:r>
                <a:rPr lang="en-US" sz="900" dirty="0">
                  <a:solidFill>
                    <a:srgbClr val="FFFF00"/>
                  </a:solidFill>
                </a:rPr>
                <a:t>Terminal PIN Entry Mode </a:t>
              </a:r>
              <a:endParaRPr lang="en-US" sz="900" dirty="0" smtClean="0">
                <a:solidFill>
                  <a:srgbClr val="FFFF00"/>
                </a:solidFill>
              </a:endParaRPr>
            </a:p>
            <a:p>
              <a:endParaRPr lang="en-US" sz="900" dirty="0" smtClean="0">
                <a:solidFill>
                  <a:schemeClr val="bg1"/>
                </a:solidFill>
              </a:endParaRPr>
            </a:p>
            <a:p>
              <a:r>
                <a:rPr lang="en-US" sz="700" dirty="0" smtClean="0">
                  <a:solidFill>
                    <a:schemeClr val="bg1"/>
                  </a:solidFill>
                </a:rPr>
                <a:t>0 </a:t>
              </a:r>
              <a:r>
                <a:rPr lang="en-US" sz="700" dirty="0">
                  <a:solidFill>
                    <a:schemeClr val="bg1"/>
                  </a:solidFill>
                </a:rPr>
                <a:t> </a:t>
              </a:r>
              <a:r>
                <a:rPr lang="en-US" sz="700" dirty="0" smtClean="0">
                  <a:solidFill>
                    <a:schemeClr val="bg1"/>
                  </a:solidFill>
                </a:rPr>
                <a:t> Unspecified </a:t>
              </a:r>
              <a:r>
                <a:rPr lang="en-US" sz="700" dirty="0">
                  <a:solidFill>
                    <a:schemeClr val="bg1"/>
                  </a:solidFill>
                </a:rPr>
                <a:t>or </a:t>
              </a:r>
              <a:r>
                <a:rPr lang="en-US" sz="700" dirty="0" smtClean="0">
                  <a:solidFill>
                    <a:schemeClr val="bg1"/>
                  </a:solidFill>
                </a:rPr>
                <a:t>unknown</a:t>
              </a:r>
            </a:p>
            <a:p>
              <a:r>
                <a:rPr lang="en-US" sz="700" dirty="0" smtClean="0">
                  <a:solidFill>
                    <a:schemeClr val="bg1"/>
                  </a:solidFill>
                </a:rPr>
                <a:t>1   Terminal </a:t>
              </a:r>
              <a:r>
                <a:rPr lang="en-US" sz="700" dirty="0">
                  <a:solidFill>
                    <a:schemeClr val="bg1"/>
                  </a:solidFill>
                </a:rPr>
                <a:t>has PIN entry </a:t>
              </a:r>
              <a:r>
                <a:rPr lang="en-US" sz="700" dirty="0" smtClean="0">
                  <a:solidFill>
                    <a:schemeClr val="bg1"/>
                  </a:solidFill>
                </a:rPr>
                <a:t>capability</a:t>
              </a:r>
            </a:p>
            <a:p>
              <a:r>
                <a:rPr lang="en-US" sz="700" dirty="0" smtClean="0">
                  <a:solidFill>
                    <a:schemeClr val="bg1"/>
                  </a:solidFill>
                </a:rPr>
                <a:t>2   Terminal </a:t>
              </a:r>
              <a:r>
                <a:rPr lang="en-US" sz="700" dirty="0">
                  <a:solidFill>
                    <a:schemeClr val="bg1"/>
                  </a:solidFill>
                </a:rPr>
                <a:t>does not have PIN entry </a:t>
              </a:r>
              <a:r>
                <a:rPr lang="en-US" sz="700" dirty="0" smtClean="0">
                  <a:solidFill>
                    <a:schemeClr val="bg1"/>
                  </a:solidFill>
                </a:rPr>
                <a:t>capability</a:t>
              </a:r>
            </a:p>
            <a:p>
              <a:r>
                <a:rPr lang="en-US" sz="700" dirty="0" smtClean="0">
                  <a:solidFill>
                    <a:schemeClr val="bg1"/>
                  </a:solidFill>
                </a:rPr>
                <a:t>8   Terminal </a:t>
              </a:r>
              <a:r>
                <a:rPr lang="en-US" sz="700" dirty="0">
                  <a:solidFill>
                    <a:schemeClr val="bg1"/>
                  </a:solidFill>
                </a:rPr>
                <a:t>has PIN entry capability, but PIN pad is out of </a:t>
              </a:r>
              <a:r>
                <a:rPr lang="en-US" sz="700" dirty="0" smtClean="0">
                  <a:solidFill>
                    <a:schemeClr val="bg1"/>
                  </a:solidFill>
                </a:rPr>
                <a:t>service</a:t>
              </a:r>
            </a:p>
            <a:p>
              <a:r>
                <a:rPr lang="en-US" sz="700" dirty="0" smtClean="0">
                  <a:solidFill>
                    <a:schemeClr val="bg1"/>
                  </a:solidFill>
                </a:rPr>
                <a:t>9   PIN </a:t>
              </a:r>
              <a:r>
                <a:rPr lang="en-US" sz="700" dirty="0">
                  <a:solidFill>
                    <a:schemeClr val="bg1"/>
                  </a:solidFill>
                </a:rPr>
                <a:t>verified by terminal device.</a:t>
              </a:r>
            </a:p>
          </p:txBody>
        </p:sp>
        <p:sp>
          <p:nvSpPr>
            <p:cNvPr id="31" name="Rectangle 30"/>
            <p:cNvSpPr/>
            <p:nvPr/>
          </p:nvSpPr>
          <p:spPr>
            <a:xfrm>
              <a:off x="7108193" y="2545108"/>
              <a:ext cx="813043" cy="261610"/>
            </a:xfrm>
            <a:prstGeom prst="rect">
              <a:avLst/>
            </a:prstGeom>
          </p:spPr>
          <p:txBody>
            <a:bodyPr wrap="none">
              <a:spAutoFit/>
            </a:bodyPr>
            <a:lstStyle/>
            <a:p>
              <a:r>
                <a:rPr lang="en-US" sz="1100" dirty="0">
                  <a:solidFill>
                    <a:srgbClr val="00B050"/>
                  </a:solidFill>
                </a:rPr>
                <a:t>Subfield 2</a:t>
              </a:r>
            </a:p>
          </p:txBody>
        </p:sp>
        <p:sp>
          <p:nvSpPr>
            <p:cNvPr id="32" name="Rectangle 31"/>
            <p:cNvSpPr/>
            <p:nvPr/>
          </p:nvSpPr>
          <p:spPr>
            <a:xfrm>
              <a:off x="5218354" y="2533093"/>
              <a:ext cx="813043" cy="261610"/>
            </a:xfrm>
            <a:prstGeom prst="rect">
              <a:avLst/>
            </a:prstGeom>
          </p:spPr>
          <p:txBody>
            <a:bodyPr wrap="none">
              <a:spAutoFit/>
            </a:bodyPr>
            <a:lstStyle/>
            <a:p>
              <a:r>
                <a:rPr lang="en-US" sz="1100" dirty="0">
                  <a:solidFill>
                    <a:srgbClr val="00B050"/>
                  </a:solidFill>
                </a:rPr>
                <a:t>Subfield </a:t>
              </a:r>
              <a:r>
                <a:rPr lang="en-US" sz="1100" dirty="0" smtClean="0">
                  <a:solidFill>
                    <a:srgbClr val="00B050"/>
                  </a:solidFill>
                </a:rPr>
                <a:t>1</a:t>
              </a:r>
              <a:endParaRPr lang="en-US" sz="1100" dirty="0">
                <a:solidFill>
                  <a:srgbClr val="00B050"/>
                </a:solidFill>
              </a:endParaRPr>
            </a:p>
          </p:txBody>
        </p:sp>
        <p:sp>
          <p:nvSpPr>
            <p:cNvPr id="33" name="Isosceles Triangle 32"/>
            <p:cNvSpPr/>
            <p:nvPr/>
          </p:nvSpPr>
          <p:spPr>
            <a:xfrm>
              <a:off x="6031397" y="2366276"/>
              <a:ext cx="1223297" cy="2358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5649483" y="172720"/>
            <a:ext cx="2752837" cy="161583"/>
          </a:xfrm>
          <a:prstGeom prst="rect">
            <a:avLst/>
          </a:prstGeom>
        </p:spPr>
        <p:txBody>
          <a:bodyPr wrap="square" lIns="0" tIns="0" rIns="0" bIns="0" rtlCol="0">
            <a:spAutoFit/>
          </a:bodyPr>
          <a:lstStyle/>
          <a:p>
            <a:pPr algn="l"/>
            <a:r>
              <a:rPr lang="en-US" sz="1050" dirty="0" smtClean="0">
                <a:solidFill>
                  <a:schemeClr val="tx2"/>
                </a:solidFill>
              </a:rPr>
              <a:t>Few important data elements</a:t>
            </a:r>
          </a:p>
        </p:txBody>
      </p:sp>
    </p:spTree>
    <p:extLst>
      <p:ext uri="{BB962C8B-B14F-4D97-AF65-F5344CB8AC3E}">
        <p14:creationId xmlns:p14="http://schemas.microsoft.com/office/powerpoint/2010/main" val="14828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82484926"/>
              </p:ext>
            </p:extLst>
          </p:nvPr>
        </p:nvGraphicFramePr>
        <p:xfrm>
          <a:off x="384048" y="635812"/>
          <a:ext cx="8115300" cy="3724423"/>
        </p:xfrm>
        <a:graphic>
          <a:graphicData uri="http://schemas.openxmlformats.org/drawingml/2006/table">
            <a:tbl>
              <a:tblPr>
                <a:tableStyleId>{5940675A-B579-460E-94D1-54222C63F5DA}</a:tableStyleId>
              </a:tblPr>
              <a:tblGrid>
                <a:gridCol w="1349059">
                  <a:extLst>
                    <a:ext uri="{9D8B030D-6E8A-4147-A177-3AD203B41FA5}">
                      <a16:colId xmlns:a16="http://schemas.microsoft.com/office/drawing/2014/main" val="4232041258"/>
                    </a:ext>
                  </a:extLst>
                </a:gridCol>
                <a:gridCol w="6766241">
                  <a:extLst>
                    <a:ext uri="{9D8B030D-6E8A-4147-A177-3AD203B41FA5}">
                      <a16:colId xmlns:a16="http://schemas.microsoft.com/office/drawing/2014/main" val="2158584421"/>
                    </a:ext>
                  </a:extLst>
                </a:gridCol>
              </a:tblGrid>
              <a:tr h="190500">
                <a:tc>
                  <a:txBody>
                    <a:bodyPr/>
                    <a:lstStyle/>
                    <a:p>
                      <a:pPr algn="ctr" fontAlgn="t"/>
                      <a:r>
                        <a:rPr lang="en-US" sz="1100" u="none" strike="noStrike">
                          <a:solidFill>
                            <a:schemeClr val="bg1"/>
                          </a:solidFill>
                          <a:effectLst/>
                        </a:rPr>
                        <a:t>Capability</a:t>
                      </a:r>
                      <a:endParaRPr lang="en-US" sz="1100" b="1" i="0" u="none" strike="noStrike">
                        <a:solidFill>
                          <a:schemeClr val="bg1"/>
                        </a:solidFill>
                        <a:effectLst/>
                        <a:latin typeface="Calibri" panose="020F0502020204030204" pitchFamily="34" charset="0"/>
                      </a:endParaRPr>
                    </a:p>
                  </a:txBody>
                  <a:tcPr marL="9525" marR="9525" marT="9525" marB="0">
                    <a:solidFill>
                      <a:schemeClr val="accent1">
                        <a:lumMod val="60000"/>
                        <a:lumOff val="40000"/>
                      </a:schemeClr>
                    </a:solidFill>
                  </a:tcPr>
                </a:tc>
                <a:tc>
                  <a:txBody>
                    <a:bodyPr/>
                    <a:lstStyle/>
                    <a:p>
                      <a:pPr algn="ctr" fontAlgn="b"/>
                      <a:r>
                        <a:rPr lang="en-US" sz="1100" u="none" strike="noStrike" dirty="0">
                          <a:solidFill>
                            <a:schemeClr val="bg1"/>
                          </a:solidFill>
                          <a:effectLst/>
                        </a:rPr>
                        <a:t>Definition</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865764490"/>
                  </a:ext>
                </a:extLst>
              </a:tr>
              <a:tr h="571500">
                <a:tc>
                  <a:txBody>
                    <a:bodyPr/>
                    <a:lstStyle/>
                    <a:p>
                      <a:pPr algn="l" fontAlgn="t"/>
                      <a:r>
                        <a:rPr lang="en-US" sz="1100" b="0" i="0" u="none" strike="noStrike" kern="1200" dirty="0">
                          <a:solidFill>
                            <a:srgbClr val="000000"/>
                          </a:solidFill>
                          <a:effectLst/>
                          <a:latin typeface="Calibri" panose="020F0502020204030204" pitchFamily="34" charset="0"/>
                          <a:ea typeface="+mn-ea"/>
                          <a:cs typeface="+mn-cs"/>
                        </a:rPr>
                        <a:t>Client Set-up</a:t>
                      </a:r>
                    </a:p>
                  </a:txBody>
                  <a:tcPr marL="9525" marR="9525" marT="9525" marB="0"/>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Network must have the ability to capture, edit, delete and store information to enable Clients to operate on the Network.  This would include client demographics, contract information, information to connect to/operate on any Network systems.</a:t>
                      </a:r>
                    </a:p>
                  </a:txBody>
                  <a:tcPr marL="9525" marR="9525" marT="9525" marB="0" anchor="b"/>
                </a:tc>
                <a:extLst>
                  <a:ext uri="{0D108BD9-81ED-4DB2-BD59-A6C34878D82A}">
                    <a16:rowId xmlns:a16="http://schemas.microsoft.com/office/drawing/2014/main" val="2016968225"/>
                  </a:ext>
                </a:extLst>
              </a:tr>
              <a:tr h="409723">
                <a:tc>
                  <a:txBody>
                    <a:bodyPr/>
                    <a:lstStyle/>
                    <a:p>
                      <a:pPr algn="l" fontAlgn="t"/>
                      <a:r>
                        <a:rPr lang="en-US" sz="1100" b="0" i="0" u="none" strike="noStrike" kern="1200" dirty="0">
                          <a:solidFill>
                            <a:srgbClr val="000000"/>
                          </a:solidFill>
                          <a:effectLst/>
                          <a:latin typeface="Calibri" panose="020F0502020204030204" pitchFamily="34" charset="0"/>
                          <a:ea typeface="+mn-ea"/>
                          <a:cs typeface="+mn-cs"/>
                        </a:rPr>
                        <a:t>Client Servicing</a:t>
                      </a:r>
                    </a:p>
                  </a:txBody>
                  <a:tcPr marL="9525" marR="9525" marT="9525" marB="0"/>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The Network must have the ability to provide clients with interfaces that allow for inquiries, maintenance and reporting access to be distributed or accessed for purposes of serving their customers. </a:t>
                      </a:r>
                    </a:p>
                  </a:txBody>
                  <a:tcPr marL="9525" marR="9525" marT="9525" marB="0" anchor="b"/>
                </a:tc>
                <a:extLst>
                  <a:ext uri="{0D108BD9-81ED-4DB2-BD59-A6C34878D82A}">
                    <a16:rowId xmlns:a16="http://schemas.microsoft.com/office/drawing/2014/main" val="656145434"/>
                  </a:ext>
                </a:extLst>
              </a:tr>
              <a:tr h="675323">
                <a:tc>
                  <a:txBody>
                    <a:bodyPr/>
                    <a:lstStyle/>
                    <a:p>
                      <a:pPr algn="l" fontAlgn="t"/>
                      <a:r>
                        <a:rPr lang="en-US" sz="1100" b="0" i="0" u="none" strike="noStrike" kern="1200">
                          <a:solidFill>
                            <a:srgbClr val="000000"/>
                          </a:solidFill>
                          <a:effectLst/>
                          <a:latin typeface="Calibri" panose="020F0502020204030204" pitchFamily="34" charset="0"/>
                          <a:ea typeface="+mn-ea"/>
                          <a:cs typeface="+mn-cs"/>
                        </a:rPr>
                        <a:t>Certification</a:t>
                      </a:r>
                    </a:p>
                  </a:txBody>
                  <a:tcPr marL="9525" marR="9525" marT="9525" marB="0"/>
                </a:tc>
                <a:tc>
                  <a:txBody>
                    <a:bodyPr/>
                    <a:lstStyle/>
                    <a:p>
                      <a:pPr algn="l" fontAlgn="t"/>
                      <a:r>
                        <a:rPr lang="en-US" sz="1100" b="0" i="0" u="none" strike="noStrike" kern="1200" dirty="0">
                          <a:solidFill>
                            <a:srgbClr val="000000"/>
                          </a:solidFill>
                          <a:effectLst/>
                          <a:latin typeface="Calibri" panose="020F0502020204030204" pitchFamily="34" charset="0"/>
                          <a:ea typeface="+mn-ea"/>
                          <a:cs typeface="+mn-cs"/>
                        </a:rPr>
                        <a:t>The network needs the ability to provide a capability to enable client certify for operation on the Network. Certification enables the client to maintain the quality, efficiency, and financial soundness of the American Express Global Network . Certification validates proper network messaging including authorization, settlement, </a:t>
                      </a:r>
                      <a:r>
                        <a:rPr lang="en-US" sz="1100" b="0" i="0" u="none" strike="noStrike" kern="1200" dirty="0" smtClean="0">
                          <a:solidFill>
                            <a:srgbClr val="000000"/>
                          </a:solidFill>
                          <a:effectLst/>
                          <a:latin typeface="Calibri" panose="020F0502020204030204" pitchFamily="34" charset="0"/>
                          <a:ea typeface="+mn-ea"/>
                          <a:cs typeface="+mn-cs"/>
                        </a:rPr>
                        <a:t>addendum types, data </a:t>
                      </a:r>
                      <a:r>
                        <a:rPr lang="en-US" sz="1100" b="0" i="0" u="none" strike="noStrike" kern="1200" dirty="0">
                          <a:solidFill>
                            <a:srgbClr val="000000"/>
                          </a:solidFill>
                          <a:effectLst/>
                          <a:latin typeface="Calibri" panose="020F0502020204030204" pitchFamily="34" charset="0"/>
                          <a:ea typeface="+mn-ea"/>
                          <a:cs typeface="+mn-cs"/>
                        </a:rPr>
                        <a:t>collection and reporting messaging and payment technology , and capabilities such as EMV Chip Payments, Contactless or Mobile that add value to American Express </a:t>
                      </a:r>
                      <a:r>
                        <a:rPr lang="en-US" sz="1100" b="0" i="0" u="none" strike="noStrike" kern="1200" dirty="0" smtClean="0">
                          <a:solidFill>
                            <a:srgbClr val="000000"/>
                          </a:solidFill>
                          <a:effectLst/>
                          <a:latin typeface="Calibri" panose="020F0502020204030204" pitchFamily="34" charset="0"/>
                          <a:ea typeface="+mn-ea"/>
                          <a:cs typeface="+mn-cs"/>
                        </a:rPr>
                        <a:t>Cards</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a16="http://schemas.microsoft.com/office/drawing/2014/main" val="1912124121"/>
                  </a:ext>
                </a:extLst>
              </a:tr>
              <a:tr h="256223">
                <a:tc>
                  <a:txBody>
                    <a:bodyPr/>
                    <a:lstStyle/>
                    <a:p>
                      <a:pPr algn="l" fontAlgn="t"/>
                      <a:r>
                        <a:rPr lang="en-US" sz="1100" b="0" i="0" u="none" strike="noStrike" dirty="0" smtClean="0">
                          <a:solidFill>
                            <a:srgbClr val="000000"/>
                          </a:solidFill>
                          <a:effectLst/>
                          <a:latin typeface="Calibri" panose="020F0502020204030204" pitchFamily="34" charset="0"/>
                        </a:rPr>
                        <a:t>Authorization Routing</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The Network must have the ability to send mandatory and optional messages between clients (or their authorized processors or platforms) for real time Point of Sale (POS) and Automated Teller Machines(ATM) Transactions </a:t>
                      </a:r>
                      <a:r>
                        <a:rPr lang="en-US" sz="1100" b="0" i="0" u="none" strike="noStrike" dirty="0" err="1" smtClean="0">
                          <a:solidFill>
                            <a:srgbClr val="000000"/>
                          </a:solidFill>
                          <a:effectLst/>
                          <a:latin typeface="Calibri" panose="020F0502020204030204" pitchFamily="34" charset="0"/>
                        </a:rPr>
                        <a:t>auth</a:t>
                      </a:r>
                      <a:r>
                        <a:rPr lang="en-US" sz="1100" b="0" i="0" u="none" strike="noStrike" dirty="0" smtClean="0">
                          <a:solidFill>
                            <a:srgbClr val="000000"/>
                          </a:solidFill>
                          <a:effectLst/>
                          <a:latin typeface="Calibri" panose="020F0502020204030204" pitchFamily="34" charset="0"/>
                        </a:rPr>
                        <a:t> and responses</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201677112"/>
                  </a:ext>
                </a:extLst>
              </a:tr>
              <a:tr h="256223">
                <a:tc>
                  <a:txBody>
                    <a:bodyPr/>
                    <a:lstStyle/>
                    <a:p>
                      <a:pPr algn="l" fontAlgn="t"/>
                      <a:r>
                        <a:rPr lang="en-US" sz="1100" b="0" i="0" u="none" strike="noStrike" dirty="0" smtClean="0">
                          <a:solidFill>
                            <a:srgbClr val="000000"/>
                          </a:solidFill>
                          <a:effectLst/>
                          <a:latin typeface="Calibri" panose="020F0502020204030204" pitchFamily="34" charset="0"/>
                        </a:rPr>
                        <a:t>Validation and Transformation</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The Network must have the ability  to authenticate the sender of data, validate they are authorized to send specific data, and that the data sent is in an expected format. The network needs to be able to transform the data sent in to a format that is needed to process the data through the network platforms so that the data can be used for the purpose that it has been submitted. </a:t>
                      </a:r>
                    </a:p>
                  </a:txBody>
                  <a:tcPr marL="9525" marR="9525" marT="9525" marB="0"/>
                </a:tc>
                <a:extLst>
                  <a:ext uri="{0D108BD9-81ED-4DB2-BD59-A6C34878D82A}">
                    <a16:rowId xmlns:a16="http://schemas.microsoft.com/office/drawing/2014/main" val="1690531010"/>
                  </a:ext>
                </a:extLst>
              </a:tr>
              <a:tr h="256223">
                <a:tc>
                  <a:txBody>
                    <a:bodyPr/>
                    <a:lstStyle/>
                    <a:p>
                      <a:pPr algn="l" fontAlgn="t"/>
                      <a:r>
                        <a:rPr lang="en-US" sz="1100" b="0" i="0" u="none" strike="noStrike" dirty="0" smtClean="0">
                          <a:solidFill>
                            <a:srgbClr val="000000"/>
                          </a:solidFill>
                          <a:effectLst/>
                          <a:latin typeface="Calibri" panose="020F0502020204030204" pitchFamily="34" charset="0"/>
                        </a:rPr>
                        <a:t>Tokenization</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The network will support Token Request and Token Requestors, Token process management, Token BIN management strategy, Token Domain management, Token Life Cycle management, and act as the Token Service Provider (TSP) for clients on the Network. </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177100385"/>
                  </a:ext>
                </a:extLst>
              </a:tr>
            </a:tbl>
          </a:graphicData>
        </a:graphic>
      </p:graphicFrame>
      <p:sp>
        <p:nvSpPr>
          <p:cNvPr id="9" name="Title 1"/>
          <p:cNvSpPr txBox="1">
            <a:spLocks/>
          </p:cNvSpPr>
          <p:nvPr/>
        </p:nvSpPr>
        <p:spPr>
          <a:xfrm>
            <a:off x="525815" y="310010"/>
            <a:ext cx="8385048" cy="795528"/>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1800" dirty="0">
                <a:latin typeface="Calibri" panose="020F0502020204030204" pitchFamily="34" charset="0"/>
                <a:cs typeface="Calibri" panose="020F0502020204030204" pitchFamily="34" charset="0"/>
              </a:rPr>
              <a:t>Payment Network – Key capability </a:t>
            </a:r>
            <a:r>
              <a:rPr lang="en-US" sz="1800" dirty="0" smtClean="0">
                <a:latin typeface="Calibri" panose="020F0502020204030204" pitchFamily="34" charset="0"/>
                <a:cs typeface="Calibri" panose="020F0502020204030204" pitchFamily="34" charset="0"/>
              </a:rPr>
              <a:t>(1/2</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56161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02022930"/>
              </p:ext>
            </p:extLst>
          </p:nvPr>
        </p:nvGraphicFramePr>
        <p:xfrm>
          <a:off x="309620" y="910360"/>
          <a:ext cx="8115300" cy="3428048"/>
        </p:xfrm>
        <a:graphic>
          <a:graphicData uri="http://schemas.openxmlformats.org/drawingml/2006/table">
            <a:tbl>
              <a:tblPr>
                <a:tableStyleId>{5940675A-B579-460E-94D1-54222C63F5DA}</a:tableStyleId>
              </a:tblPr>
              <a:tblGrid>
                <a:gridCol w="1349059">
                  <a:extLst>
                    <a:ext uri="{9D8B030D-6E8A-4147-A177-3AD203B41FA5}">
                      <a16:colId xmlns:a16="http://schemas.microsoft.com/office/drawing/2014/main" val="4232041258"/>
                    </a:ext>
                  </a:extLst>
                </a:gridCol>
                <a:gridCol w="6766241">
                  <a:extLst>
                    <a:ext uri="{9D8B030D-6E8A-4147-A177-3AD203B41FA5}">
                      <a16:colId xmlns:a16="http://schemas.microsoft.com/office/drawing/2014/main" val="2158584421"/>
                    </a:ext>
                  </a:extLst>
                </a:gridCol>
              </a:tblGrid>
              <a:tr h="190500">
                <a:tc>
                  <a:txBody>
                    <a:bodyPr/>
                    <a:lstStyle/>
                    <a:p>
                      <a:pPr algn="ctr" fontAlgn="t"/>
                      <a:r>
                        <a:rPr lang="en-US" sz="1100" u="none" strike="noStrike" dirty="0">
                          <a:solidFill>
                            <a:schemeClr val="bg1"/>
                          </a:solidFill>
                          <a:effectLst/>
                        </a:rPr>
                        <a:t>Capability</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60000"/>
                        <a:lumOff val="40000"/>
                      </a:schemeClr>
                    </a:solidFill>
                  </a:tcPr>
                </a:tc>
                <a:tc>
                  <a:txBody>
                    <a:bodyPr/>
                    <a:lstStyle/>
                    <a:p>
                      <a:pPr algn="ctr" fontAlgn="b"/>
                      <a:r>
                        <a:rPr lang="en-US" sz="1100" u="none" strike="noStrike" dirty="0">
                          <a:solidFill>
                            <a:schemeClr val="bg1"/>
                          </a:solidFill>
                          <a:effectLst/>
                        </a:rPr>
                        <a:t>Definition</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865764490"/>
                  </a:ext>
                </a:extLst>
              </a:tr>
              <a:tr h="285750">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Clearing to </a:t>
                      </a:r>
                      <a:r>
                        <a:rPr lang="en-US" sz="1100" b="0" i="0" u="none" strike="noStrike" kern="1200" dirty="0" err="1" smtClean="0">
                          <a:solidFill>
                            <a:srgbClr val="000000"/>
                          </a:solidFill>
                          <a:effectLst/>
                          <a:latin typeface="Calibri" panose="020F0502020204030204" pitchFamily="34" charset="0"/>
                          <a:ea typeface="+mn-ea"/>
                          <a:cs typeface="+mn-cs"/>
                        </a:rPr>
                        <a:t>Auth</a:t>
                      </a:r>
                      <a:r>
                        <a:rPr lang="en-US" sz="1100" b="0" i="0" u="none" strike="noStrike" kern="1200" dirty="0" smtClean="0">
                          <a:solidFill>
                            <a:srgbClr val="000000"/>
                          </a:solidFill>
                          <a:effectLst/>
                          <a:latin typeface="Calibri" panose="020F0502020204030204" pitchFamily="34" charset="0"/>
                          <a:ea typeface="+mn-ea"/>
                          <a:cs typeface="+mn-cs"/>
                        </a:rPr>
                        <a:t> matching</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Network will have the capability to perform matching authorized transactions with the message that has been submitted for payment.  The authorization message shall be coupled with the message cleared for payment so that the transactions can be tracked through a full lifecycle. </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016968225"/>
                  </a:ext>
                </a:extLst>
              </a:tr>
              <a:tr h="285750">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Clearing</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The network needs the ability to provide all of the necessary data for clients to clear and settle transactions through the Network. Clearing will route, edit and summarize the transactions that clients send to the Network. The Network will clear all transactions presented. </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101134950"/>
                  </a:ext>
                </a:extLst>
              </a:tr>
              <a:tr h="409723">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Pricing</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The Network must be able to retrieve and calculate rates and fees as designated in contract terms and conditions at a transaction level, for issuer rates, networks (acquirer) rates and fees. The network must also have the capability to assess periodic fees to clients, based on the fee schedules listed in the Network Policy.</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656145434"/>
                  </a:ext>
                </a:extLst>
              </a:tr>
              <a:tr h="675323">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Settlement</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tc>
                  <a:txBody>
                    <a:bodyPr/>
                    <a:lstStyle/>
                    <a:p>
                      <a:pPr algn="l" fontAlgn="t"/>
                      <a:r>
                        <a:rPr lang="en-US" sz="1100" b="0" i="0" u="none" strike="noStrike" kern="1200" dirty="0" smtClean="0">
                          <a:solidFill>
                            <a:srgbClr val="000000"/>
                          </a:solidFill>
                          <a:effectLst/>
                          <a:latin typeface="Calibri" panose="020F0502020204030204" pitchFamily="34" charset="0"/>
                          <a:ea typeface="+mn-ea"/>
                          <a:cs typeface="+mn-cs"/>
                        </a:rPr>
                        <a:t>The Network must have the ability and procedures necessary to calculate amounts owed to and from the Network and to affect subsequent funds exchange . The Network must be able to convert transactions from different currencies, calculate foreign exchange markups, and include any fees or rates attributable to the client within the settlement. </a:t>
                      </a:r>
                      <a:endParaRPr lang="en-US" sz="1100" b="0" i="0" u="none" strike="noStrike" kern="1200" dirty="0">
                        <a:solidFill>
                          <a:srgbClr val="000000"/>
                        </a:solidFill>
                        <a:effectLst/>
                        <a:latin typeface="Calibri" panose="020F0502020204030204" pitchFamily="34" charset="0"/>
                        <a:ea typeface="+mn-ea"/>
                        <a:cs typeface="+mn-cs"/>
                      </a:endParaRPr>
                    </a:p>
                  </a:txBody>
                  <a:tcPr marL="9525" marR="9525" marT="9525" marB="0"/>
                </a:tc>
                <a:extLst>
                  <a:ext uri="{0D108BD9-81ED-4DB2-BD59-A6C34878D82A}">
                    <a16:rowId xmlns:a16="http://schemas.microsoft.com/office/drawing/2014/main" val="1912124121"/>
                  </a:ext>
                </a:extLst>
              </a:tr>
              <a:tr h="256223">
                <a:tc>
                  <a:txBody>
                    <a:bodyPr/>
                    <a:lstStyle/>
                    <a:p>
                      <a:pPr algn="l" fontAlgn="t"/>
                      <a:r>
                        <a:rPr lang="en-US" sz="1100" b="0" i="0" u="none" strike="noStrike" dirty="0" smtClean="0">
                          <a:solidFill>
                            <a:srgbClr val="000000"/>
                          </a:solidFill>
                          <a:effectLst/>
                          <a:latin typeface="Calibri" panose="020F0502020204030204" pitchFamily="34" charset="0"/>
                        </a:rPr>
                        <a:t>Disputes</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The Network must provide clients the tools and processes necessary to support the facilitation of communications and liability shifts related to the dispute process. The includes but is not limited to User interfaces,  systems logic to enforce Network policy, and reporting.</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201677112"/>
                  </a:ext>
                </a:extLst>
              </a:tr>
              <a:tr h="256223">
                <a:tc>
                  <a:txBody>
                    <a:bodyPr/>
                    <a:lstStyle/>
                    <a:p>
                      <a:pPr algn="l" fontAlgn="t"/>
                      <a:r>
                        <a:rPr lang="en-US" sz="1100" b="0" i="0" u="none" strike="noStrike" dirty="0" smtClean="0">
                          <a:solidFill>
                            <a:srgbClr val="000000"/>
                          </a:solidFill>
                          <a:effectLst/>
                          <a:latin typeface="Calibri" panose="020F0502020204030204" pitchFamily="34" charset="0"/>
                        </a:rPr>
                        <a:t>ATM</a:t>
                      </a:r>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100" b="0" i="0" u="none" strike="noStrike" dirty="0" smtClean="0">
                          <a:solidFill>
                            <a:srgbClr val="000000"/>
                          </a:solidFill>
                          <a:effectLst/>
                          <a:latin typeface="Calibri" panose="020F0502020204030204" pitchFamily="34" charset="0"/>
                        </a:rPr>
                        <a:t>The Network must support ATM service providers. </a:t>
                      </a:r>
                    </a:p>
                    <a:p>
                      <a:pPr algn="l" fontAlgn="t"/>
                      <a:r>
                        <a:rPr lang="en-US" sz="1100" b="0" i="0" u="none" strike="noStrike" dirty="0" smtClean="0">
                          <a:solidFill>
                            <a:srgbClr val="000000"/>
                          </a:solidFill>
                          <a:effectLst/>
                          <a:latin typeface="Calibri" panose="020F0502020204030204" pitchFamily="34" charset="0"/>
                        </a:rPr>
                        <a:t>The Network must have  the ability to process an ATM withdrawal message as an authorization and clearing message for clients who request this service.</a:t>
                      </a:r>
                    </a:p>
                  </a:txBody>
                  <a:tcPr marL="9525" marR="9525" marT="9525" marB="0"/>
                </a:tc>
                <a:extLst>
                  <a:ext uri="{0D108BD9-81ED-4DB2-BD59-A6C34878D82A}">
                    <a16:rowId xmlns:a16="http://schemas.microsoft.com/office/drawing/2014/main" val="1690531010"/>
                  </a:ext>
                </a:extLst>
              </a:tr>
            </a:tbl>
          </a:graphicData>
        </a:graphic>
      </p:graphicFrame>
      <p:sp>
        <p:nvSpPr>
          <p:cNvPr id="9" name="Title 1"/>
          <p:cNvSpPr txBox="1">
            <a:spLocks/>
          </p:cNvSpPr>
          <p:nvPr/>
        </p:nvSpPr>
        <p:spPr>
          <a:xfrm>
            <a:off x="525815" y="299124"/>
            <a:ext cx="8385048" cy="795528"/>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1800" dirty="0">
                <a:latin typeface="Calibri" panose="020F0502020204030204" pitchFamily="34" charset="0"/>
                <a:cs typeface="Calibri" panose="020F0502020204030204" pitchFamily="34" charset="0"/>
              </a:rPr>
              <a:t>Payment Network – Key capability </a:t>
            </a:r>
            <a:r>
              <a:rPr lang="en-US" sz="1800" dirty="0" smtClean="0">
                <a:latin typeface="Calibri" panose="020F0502020204030204" pitchFamily="34" charset="0"/>
                <a:cs typeface="Calibri" panose="020F0502020204030204" pitchFamily="34" charset="0"/>
              </a:rPr>
              <a:t>(2/2</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81880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CognizantDark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id="{CF63037B-54FA-41C3-9FB0-667541D755FE}" vid="{02E3B45A-1822-4D4D-A49F-2D0FE5FE23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 16x9 2018 1</Template>
  <TotalTime>44913</TotalTime>
  <Words>4438</Words>
  <Application>Microsoft Office PowerPoint</Application>
  <PresentationFormat>On-screen Show (16:9)</PresentationFormat>
  <Paragraphs>954</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ＭＳ Ｐゴシック</vt:lpstr>
      <vt:lpstr>Arial</vt:lpstr>
      <vt:lpstr>Calibri</vt:lpstr>
      <vt:lpstr>Courier New</vt:lpstr>
      <vt:lpstr>q_serif</vt:lpstr>
      <vt:lpstr>Times New Roman</vt:lpstr>
      <vt:lpstr>Cognizant</vt:lpstr>
      <vt:lpstr>CognizantDarkTheme</vt:lpstr>
      <vt:lpstr>NeMo – Understanding the Product view</vt:lpstr>
      <vt:lpstr>PowerPoint Presentation</vt:lpstr>
      <vt:lpstr>Card Payment Eco-system players</vt:lpstr>
      <vt:lpstr>Payment Networks – Open and Closed loop</vt:lpstr>
      <vt:lpstr>Few key concepts…</vt:lpstr>
      <vt:lpstr>Payment message ISO standard (1/2)</vt:lpstr>
      <vt:lpstr>Payment message ISO standard (2/2)</vt:lpstr>
      <vt:lpstr>PowerPoint Presentation</vt:lpstr>
      <vt:lpstr>PowerPoint Presentation</vt:lpstr>
      <vt:lpstr>Card Transaction life cycle stages </vt:lpstr>
      <vt:lpstr>Driving Real-time Payment with NeMo</vt:lpstr>
      <vt:lpstr>PowerPoint Presentation</vt:lpstr>
      <vt:lpstr>PowerPoint Presentation</vt:lpstr>
      <vt:lpstr>Disputes life-cycle</vt:lpstr>
      <vt:lpstr>Disputes Reasons – 4 key reason types</vt:lpstr>
      <vt:lpstr>Dispute Fees</vt:lpstr>
      <vt:lpstr>Disputes Flow – POD</vt:lpstr>
      <vt:lpstr>OpsNet</vt:lpstr>
      <vt:lpstr>Disputes flow - POA</vt:lpstr>
      <vt:lpstr>PowerPoint Presentation</vt:lpstr>
      <vt:lpstr>PowerPoint Presentation</vt:lpstr>
      <vt:lpstr>PowerPoint Presentation</vt:lpstr>
      <vt:lpstr>Different Fee /pricing rates in Amex</vt:lpstr>
      <vt:lpstr>PowerPoint Presentation</vt:lpstr>
      <vt:lpstr>Workflow for Acquirer and Issuer Pricing</vt:lpstr>
      <vt:lpstr>CSU interface to determine right Pricing model</vt:lpstr>
      <vt:lpstr>PowerPoint Presentation</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Ananthakrishnan, Suresh (Cognizant)</dc:creator>
  <cp:lastModifiedBy>Azadh, Abdul (Cognizant)</cp:lastModifiedBy>
  <cp:revision>866</cp:revision>
  <cp:lastPrinted>2017-02-17T19:35:46Z</cp:lastPrinted>
  <dcterms:created xsi:type="dcterms:W3CDTF">2018-08-20T14:26:15Z</dcterms:created>
  <dcterms:modified xsi:type="dcterms:W3CDTF">2019-03-19T08:12:38Z</dcterms:modified>
</cp:coreProperties>
</file>