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77" r:id="rId8"/>
    <p:sldId id="260" r:id="rId9"/>
    <p:sldId id="261" r:id="rId10"/>
    <p:sldId id="278" r:id="rId11"/>
    <p:sldId id="287" r:id="rId12"/>
    <p:sldId id="282" r:id="rId13"/>
    <p:sldId id="274" r:id="rId14"/>
    <p:sldId id="275" r:id="rId15"/>
    <p:sldId id="283" r:id="rId16"/>
    <p:sldId id="293" r:id="rId17"/>
    <p:sldId id="295" r:id="rId18"/>
    <p:sldId id="291" r:id="rId19"/>
    <p:sldId id="292" r:id="rId20"/>
    <p:sldId id="304" r:id="rId21"/>
    <p:sldId id="306" r:id="rId22"/>
    <p:sldId id="300" r:id="rId23"/>
    <p:sldId id="299" r:id="rId24"/>
    <p:sldId id="298" r:id="rId25"/>
    <p:sldId id="307" r:id="rId26"/>
    <p:sldId id="302" r:id="rId27"/>
    <p:sldId id="303" r:id="rId28"/>
    <p:sldId id="309" r:id="rId29"/>
    <p:sldId id="284" r:id="rId30"/>
    <p:sldId id="312" r:id="rId31"/>
    <p:sldId id="310" r:id="rId32"/>
    <p:sldId id="311" r:id="rId33"/>
    <p:sldId id="285" r:id="rId34"/>
    <p:sldId id="305" r:id="rId35"/>
    <p:sldId id="266" r:id="rId36"/>
    <p:sldId id="267" r:id="rId37"/>
    <p:sldId id="308" r:id="rId38"/>
    <p:sldId id="268" r:id="rId39"/>
    <p:sldId id="270" r:id="rId40"/>
    <p:sldId id="271" r:id="rId41"/>
    <p:sldId id="313" r:id="rId42"/>
    <p:sldId id="286" r:id="rId43"/>
    <p:sldId id="314" r:id="rId44"/>
    <p:sldId id="315" r:id="rId45"/>
    <p:sldId id="316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99E45-D035-4A17-9D0A-15DD10EF411A}" v="5524" dt="2024-05-13T10:06:58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ABD3-6546-4D5A-922D-FA3C541720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9582-0DFA-43E1-8CCA-7D67455E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KIDNEY TRANSPLANTATION  SURVIVAL PREDICTION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4950823"/>
            <a:ext cx="3997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NO: 6</a:t>
            </a:r>
          </a:p>
          <a:p>
            <a:r>
              <a:rPr lang="en-US" dirty="0"/>
              <a:t>ALEN P SAJI (CEK20CS005)</a:t>
            </a:r>
          </a:p>
          <a:p>
            <a:r>
              <a:rPr lang="en-US" dirty="0"/>
              <a:t>AZULAJ A (CEK20CS011)</a:t>
            </a:r>
          </a:p>
          <a:p>
            <a:r>
              <a:rPr lang="en-US" dirty="0"/>
              <a:t>DEEPAK D (CEK20CS025)</a:t>
            </a:r>
          </a:p>
          <a:p>
            <a:r>
              <a:rPr lang="en-US" dirty="0"/>
              <a:t>MUHAMMED HASSIL H (CEK20CS029)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5303520"/>
            <a:ext cx="335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PROF.AJEESH S</a:t>
            </a:r>
          </a:p>
          <a:p>
            <a:r>
              <a:rPr lang="en-US" dirty="0"/>
              <a:t>ASST. PROF IN CSE</a:t>
            </a:r>
          </a:p>
        </p:txBody>
      </p:sp>
    </p:spTree>
    <p:extLst>
      <p:ext uri="{BB962C8B-B14F-4D97-AF65-F5344CB8AC3E}">
        <p14:creationId xmlns:p14="http://schemas.microsoft.com/office/powerpoint/2010/main" val="36602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827" y="847589"/>
            <a:ext cx="10515600" cy="2852737"/>
          </a:xfrm>
        </p:spPr>
        <p:txBody>
          <a:bodyPr/>
          <a:lstStyle/>
          <a:p>
            <a:r>
              <a:rPr lang="en-US" dirty="0"/>
              <a:t>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12680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986" y="13656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project aims to develop a web application with  an AI model that  predict whether a patient will survive after kidney transplantation  before the procedure occurs.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And with the use of ML algorithms such as Random forest, Linear regression , Support vector machine </a:t>
            </a:r>
            <a:r>
              <a:rPr lang="en-US" dirty="0" err="1"/>
              <a:t>etc</a:t>
            </a:r>
            <a:r>
              <a:rPr lang="en-US" dirty="0"/>
              <a:t> we try to  obtain high accuracy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701" y="1191957"/>
            <a:ext cx="10515600" cy="2852737"/>
          </a:xfrm>
        </p:spPr>
        <p:txBody>
          <a:bodyPr/>
          <a:lstStyle/>
          <a:p>
            <a:r>
              <a:rPr lang="en-US" dirty="0">
                <a:cs typeface="Calibri Light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15033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D41D0-3909-D341-1E0C-A91CC0E0D959}"/>
              </a:ext>
            </a:extLst>
          </p:cNvPr>
          <p:cNvSpPr txBox="1"/>
          <p:nvPr/>
        </p:nvSpPr>
        <p:spPr>
          <a:xfrm>
            <a:off x="368853" y="1388165"/>
            <a:ext cx="11449877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1.  Admin Module: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functionalities are : Add and view doctor, manage organ need request, assign doctor for organ need request, manage organ donation, view user details.</a:t>
            </a:r>
          </a:p>
          <a:p>
            <a:endParaRPr lang="en-US" sz="2000" dirty="0"/>
          </a:p>
          <a:p>
            <a:r>
              <a:rPr lang="en-US" sz="2000" b="1" dirty="0"/>
              <a:t>2.  User  Module: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functionalities are : Add details, add organ request , view the status of their organ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3.  Doctor Module: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functionalities are : view organ donation request, approve organ donation request, send public notes and personalized messages, monitors the survival outcome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4214B-BF30-8345-5E6F-E497E4239C2A}"/>
              </a:ext>
            </a:extLst>
          </p:cNvPr>
          <p:cNvSpPr txBox="1"/>
          <p:nvPr/>
        </p:nvSpPr>
        <p:spPr>
          <a:xfrm>
            <a:off x="695740" y="458304"/>
            <a:ext cx="5659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u="sng" dirty="0">
                <a:cs typeface="Calibri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1493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965B87-59A7-3402-BD28-778A128225AE}"/>
              </a:ext>
            </a:extLst>
          </p:cNvPr>
          <p:cNvSpPr txBox="1"/>
          <p:nvPr/>
        </p:nvSpPr>
        <p:spPr>
          <a:xfrm>
            <a:off x="428487" y="1320800"/>
            <a:ext cx="1155589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4.  Donor  Module: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functionalities are : registering  as a donor, providing health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5.  Analyst  Module: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functionalities are : data collection and integration, data cleaning and preprocessing.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34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atient&#10;&#10;Description automatically generated">
            <a:extLst>
              <a:ext uri="{FF2B5EF4-FFF2-40B4-BE49-F238E27FC236}">
                <a16:creationId xmlns:a16="http://schemas.microsoft.com/office/drawing/2014/main" id="{4D011EA2-BEFD-AE7B-F11B-03DCD3B7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2" y="794328"/>
            <a:ext cx="10516203" cy="6050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B54BA3-4511-96E0-6EE2-87C2946FBADB}"/>
              </a:ext>
            </a:extLst>
          </p:cNvPr>
          <p:cNvSpPr txBox="1"/>
          <p:nvPr/>
        </p:nvSpPr>
        <p:spPr>
          <a:xfrm>
            <a:off x="1007341" y="331931"/>
            <a:ext cx="62778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SYSTEM FLOW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25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1E1987B1-5F9D-FE38-BC71-4CCCED1B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28" y="410818"/>
            <a:ext cx="10309769" cy="6444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14703-EF4C-D05D-1AA1-58EB1A3C678B}"/>
              </a:ext>
            </a:extLst>
          </p:cNvPr>
          <p:cNvSpPr txBox="1"/>
          <p:nvPr/>
        </p:nvSpPr>
        <p:spPr>
          <a:xfrm>
            <a:off x="836167" y="171299"/>
            <a:ext cx="53686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SYSTEM DESIGN </a:t>
            </a:r>
          </a:p>
        </p:txBody>
      </p:sp>
    </p:spTree>
    <p:extLst>
      <p:ext uri="{BB962C8B-B14F-4D97-AF65-F5344CB8AC3E}">
        <p14:creationId xmlns:p14="http://schemas.microsoft.com/office/powerpoint/2010/main" val="166517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FA21E-5789-8C0B-EDD6-1C7923421FAC}"/>
              </a:ext>
            </a:extLst>
          </p:cNvPr>
          <p:cNvSpPr txBox="1"/>
          <p:nvPr/>
        </p:nvSpPr>
        <p:spPr>
          <a:xfrm>
            <a:off x="579782" y="621195"/>
            <a:ext cx="108778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 SET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E051-630F-34DC-36FA-58E92EE9A27A}"/>
              </a:ext>
            </a:extLst>
          </p:cNvPr>
          <p:cNvSpPr txBox="1"/>
          <p:nvPr/>
        </p:nvSpPr>
        <p:spPr>
          <a:xfrm>
            <a:off x="582542" y="2001630"/>
            <a:ext cx="1132784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dataset utilized in the kidney transplantation system is sourced mainly  from Kaggle and GitHub.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From Kaggle we  collected the organ transplantation dataset from 2017 - 2023.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From GitHub we collected datasets on the basis of age, living conditions ,donor health etc.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We have collected  100000+ data for training  and testing purposes.</a:t>
            </a:r>
          </a:p>
        </p:txBody>
      </p:sp>
    </p:spTree>
    <p:extLst>
      <p:ext uri="{BB962C8B-B14F-4D97-AF65-F5344CB8AC3E}">
        <p14:creationId xmlns:p14="http://schemas.microsoft.com/office/powerpoint/2010/main" val="45620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417922-73BC-27CF-0AE0-8399B4D4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0" y="520271"/>
            <a:ext cx="11686507" cy="53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07F480D-948A-D694-DCC7-8A991569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5" y="307178"/>
            <a:ext cx="10852726" cy="60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565" y="248193"/>
            <a:ext cx="5536474" cy="1272677"/>
          </a:xfrm>
        </p:spPr>
        <p:txBody>
          <a:bodyPr>
            <a:normAutofit/>
          </a:bodyPr>
          <a:lstStyle/>
          <a:p>
            <a:r>
              <a:rPr lang="en-US" sz="3600" u="sn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423" y="1747248"/>
            <a:ext cx="5980611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>
                <a:cs typeface="Calibri"/>
              </a:rPr>
              <a:t>PROBLEM STATEMENT</a:t>
            </a:r>
          </a:p>
          <a:p>
            <a:r>
              <a:rPr lang="en-US" dirty="0"/>
              <a:t>PROPOSED SYSTEM</a:t>
            </a:r>
          </a:p>
          <a:p>
            <a:r>
              <a:rPr lang="en-US" dirty="0">
                <a:cs typeface="Calibri"/>
              </a:rPr>
              <a:t>SYSTEM DESIGN </a:t>
            </a:r>
            <a:endParaRPr lang="en-US" dirty="0"/>
          </a:p>
          <a:p>
            <a:r>
              <a:rPr lang="en-US" dirty="0">
                <a:cs typeface="Calibri"/>
              </a:rPr>
              <a:t>DATASET</a:t>
            </a:r>
            <a:endParaRPr lang="en-US" dirty="0"/>
          </a:p>
          <a:p>
            <a:r>
              <a:rPr lang="en-US" dirty="0"/>
              <a:t>CHALLENGES</a:t>
            </a:r>
            <a:endParaRPr lang="en-US" dirty="0">
              <a:cs typeface="Calibri"/>
            </a:endParaRPr>
          </a:p>
          <a:p>
            <a:r>
              <a:rPr lang="en-US" dirty="0"/>
              <a:t>MODEL EVALUATION </a:t>
            </a:r>
            <a:endParaRPr lang="en-US" dirty="0">
              <a:cs typeface="Calibri"/>
            </a:endParaRPr>
          </a:p>
          <a:p>
            <a:r>
              <a:rPr lang="en-US" dirty="0"/>
              <a:t>RESULTS AND CONCLUSIONS 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CBD2A-DE5C-DD66-BD4F-CFC50014E930}"/>
              </a:ext>
            </a:extLst>
          </p:cNvPr>
          <p:cNvSpPr txBox="1"/>
          <p:nvPr/>
        </p:nvSpPr>
        <p:spPr>
          <a:xfrm>
            <a:off x="397565" y="521804"/>
            <a:ext cx="10270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PARAMETERS USED 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1F8B2-E0F2-5CE5-4904-6190D1E2CED6}"/>
              </a:ext>
            </a:extLst>
          </p:cNvPr>
          <p:cNvSpPr txBox="1"/>
          <p:nvPr/>
        </p:nvSpPr>
        <p:spPr>
          <a:xfrm>
            <a:off x="527326" y="1714500"/>
            <a:ext cx="1069836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1.Age(numerical)     age in years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2.Blood Pressure(80-120)    bp in mm/Hg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3.Albumin(0,1,2)   al - (0,1,2,3,4,5)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4.Sugar(0,1,2,2.5)   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- (0,1,2,3,4,5)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5.Pus Cell (0)     pc - (0-normal,1-abnormal)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6.Pus Cell clumps(1)    </a:t>
            </a:r>
            <a:r>
              <a:rPr lang="en-US" dirty="0" err="1">
                <a:ea typeface="+mn-lt"/>
                <a:cs typeface="+mn-lt"/>
              </a:rPr>
              <a:t>pcc</a:t>
            </a:r>
            <a:r>
              <a:rPr lang="en-US" dirty="0">
                <a:ea typeface="+mn-lt"/>
                <a:cs typeface="+mn-lt"/>
              </a:rPr>
              <a:t> - (1-present,0-not present)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7.Bacteria(0)     ba - (1-present,0-notpresent)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8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FE761-40AB-E221-7715-9B2B3E50D5B1}"/>
              </a:ext>
            </a:extLst>
          </p:cNvPr>
          <p:cNvSpPr txBox="1"/>
          <p:nvPr/>
        </p:nvSpPr>
        <p:spPr>
          <a:xfrm>
            <a:off x="389282" y="1167848"/>
            <a:ext cx="1120913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8.Blood Glucose Random(numerical)       </a:t>
            </a:r>
            <a:r>
              <a:rPr lang="en-US" dirty="0" err="1">
                <a:cs typeface="Calibri"/>
              </a:rPr>
              <a:t>bgr</a:t>
            </a:r>
            <a:r>
              <a:rPr lang="en-US" dirty="0">
                <a:cs typeface="Calibri"/>
              </a:rPr>
              <a:t> in mgs/dl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9.Blood Urea(numerical)    </a:t>
            </a:r>
            <a:r>
              <a:rPr lang="en-US" dirty="0" err="1">
                <a:cs typeface="Calibri"/>
              </a:rPr>
              <a:t>bu</a:t>
            </a:r>
            <a:r>
              <a:rPr lang="en-US" dirty="0">
                <a:cs typeface="Calibri"/>
              </a:rPr>
              <a:t> in mgs/dl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10.Serum Creatinine(numerical)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11.Hemoglobin(numerical)   </a:t>
            </a:r>
            <a:r>
              <a:rPr lang="en-US" dirty="0" err="1">
                <a:cs typeface="Calibri"/>
              </a:rPr>
              <a:t>hemo</a:t>
            </a:r>
            <a:r>
              <a:rPr lang="en-US" dirty="0">
                <a:cs typeface="Calibri"/>
              </a:rPr>
              <a:t> in </a:t>
            </a:r>
            <a:r>
              <a:rPr lang="en-US" dirty="0" err="1">
                <a:cs typeface="Calibri"/>
              </a:rPr>
              <a:t>gms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12.White Blood Cell Count(numerical)   </a:t>
            </a:r>
            <a:r>
              <a:rPr lang="en-US" dirty="0" err="1">
                <a:cs typeface="Calibri"/>
              </a:rPr>
              <a:t>wc</a:t>
            </a:r>
            <a:r>
              <a:rPr lang="en-US" dirty="0">
                <a:cs typeface="Calibri"/>
              </a:rPr>
              <a:t> in cells/</a:t>
            </a:r>
            <a:r>
              <a:rPr lang="en-US" dirty="0" err="1">
                <a:cs typeface="Calibri"/>
              </a:rPr>
              <a:t>cumm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13.Red Blood Cell Count(numerical)    </a:t>
            </a:r>
            <a:r>
              <a:rPr lang="en-US" dirty="0" err="1">
                <a:cs typeface="Calibri"/>
              </a:rPr>
              <a:t>rc</a:t>
            </a:r>
            <a:r>
              <a:rPr lang="en-US" dirty="0">
                <a:cs typeface="Calibri"/>
              </a:rPr>
              <a:t> in millions/</a:t>
            </a:r>
            <a:r>
              <a:rPr lang="en-US" dirty="0" err="1">
                <a:cs typeface="Calibri"/>
              </a:rPr>
              <a:t>cmm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14.Hypertension(nominal)     </a:t>
            </a:r>
            <a:r>
              <a:rPr lang="en-US" dirty="0" err="1">
                <a:cs typeface="Calibri"/>
              </a:rPr>
              <a:t>htn</a:t>
            </a:r>
            <a:r>
              <a:rPr lang="en-US" dirty="0">
                <a:cs typeface="Calibri"/>
              </a:rPr>
              <a:t> -(1-yes,0-no)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15.Blood Group(Text)    </a:t>
            </a:r>
            <a:r>
              <a:rPr lang="en-US" dirty="0" err="1">
                <a:cs typeface="Calibri"/>
              </a:rPr>
              <a:t>bg</a:t>
            </a:r>
            <a:r>
              <a:rPr lang="en-US" dirty="0">
                <a:cs typeface="Calibri"/>
              </a:rPr>
              <a:t>-(A+,A-,B+,B-,O+,O-,AB+,AB-)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74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ABA60A7-08A9-1E26-53FA-86073218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404946"/>
            <a:ext cx="11210636" cy="55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FF3F5-B57B-546B-79B8-67846D13EF49}"/>
              </a:ext>
            </a:extLst>
          </p:cNvPr>
          <p:cNvSpPr txBox="1"/>
          <p:nvPr/>
        </p:nvSpPr>
        <p:spPr>
          <a:xfrm>
            <a:off x="552174" y="463827"/>
            <a:ext cx="109054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CHALLENGES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1C064-DA60-5389-9662-BBA114E79B9D}"/>
              </a:ext>
            </a:extLst>
          </p:cNvPr>
          <p:cNvSpPr txBox="1"/>
          <p:nvPr/>
        </p:nvSpPr>
        <p:spPr>
          <a:xfrm>
            <a:off x="1049130" y="1725543"/>
            <a:ext cx="1018760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Presence of irrelevant and empty data.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Since it is in the medical field, accessing the data was difficult.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Duplicate data were present in the dataset.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90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A17F58-E0A9-C6C0-66DE-E91103F474E0}"/>
              </a:ext>
            </a:extLst>
          </p:cNvPr>
          <p:cNvSpPr txBox="1"/>
          <p:nvPr/>
        </p:nvSpPr>
        <p:spPr>
          <a:xfrm>
            <a:off x="635000" y="651565"/>
            <a:ext cx="10035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ML ALGORITHMS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09DE6-B162-C567-99F4-DA45D295ACC9}"/>
              </a:ext>
            </a:extLst>
          </p:cNvPr>
          <p:cNvSpPr txBox="1"/>
          <p:nvPr/>
        </p:nvSpPr>
        <p:spPr>
          <a:xfrm>
            <a:off x="508000" y="1548848"/>
            <a:ext cx="1167847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The ML algorithms used for the accuracy testing are as follows :</a:t>
            </a:r>
          </a:p>
          <a:p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Random forest 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Support vector machine 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Linear regression 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Decision tree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>
                <a:cs typeface="Calibri"/>
              </a:rPr>
              <a:t>Gradient boosting </a:t>
            </a: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cs typeface="Calibri"/>
              </a:rPr>
              <a:t>Adaboost</a:t>
            </a:r>
            <a:endParaRPr lang="en-US" sz="2000" dirty="0">
              <a:cs typeface="Calibri"/>
            </a:endParaRPr>
          </a:p>
          <a:p>
            <a:pPr marL="342900" indent="-342900">
              <a:buAutoNum type="arabicPeriod"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74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C3155-45EF-F6CA-5BE3-03521632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4" y="9238"/>
            <a:ext cx="11466323" cy="68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0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738D4-2C89-29DA-B8C3-6975F3C9D9F1}"/>
              </a:ext>
            </a:extLst>
          </p:cNvPr>
          <p:cNvSpPr txBox="1"/>
          <p:nvPr/>
        </p:nvSpPr>
        <p:spPr>
          <a:xfrm>
            <a:off x="369455" y="375227"/>
            <a:ext cx="110403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ACCURACY OF ALGORITHMS</a:t>
            </a:r>
            <a:endParaRPr lang="en-US" dirty="0"/>
          </a:p>
          <a:p>
            <a:endParaRPr lang="en-US" sz="2400" dirty="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718EE-9D91-70F1-AD8D-3B4A40F3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7" y="1183862"/>
            <a:ext cx="11017208" cy="56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44E1A-FCD5-AE1C-8A30-406D39B41B63}"/>
              </a:ext>
            </a:extLst>
          </p:cNvPr>
          <p:cNvSpPr txBox="1"/>
          <p:nvPr/>
        </p:nvSpPr>
        <p:spPr>
          <a:xfrm>
            <a:off x="331931" y="562840"/>
            <a:ext cx="109681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MODEL CREATION AND  EVALUATION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979C3-1951-93F9-2896-8072DF111A8B}"/>
              </a:ext>
            </a:extLst>
          </p:cNvPr>
          <p:cNvSpPr txBox="1"/>
          <p:nvPr/>
        </p:nvSpPr>
        <p:spPr>
          <a:xfrm>
            <a:off x="331303" y="1297608"/>
            <a:ext cx="107121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Selecting Random Forest (RF) over SVM and Decision Tree, despite similar accuracies, has various advantages: </a:t>
            </a:r>
          </a:p>
          <a:p>
            <a:endParaRPr lang="en-US" dirty="0"/>
          </a:p>
          <a:p>
            <a:r>
              <a:rPr lang="en-US" dirty="0"/>
              <a:t>1. Ensemble Learning: RF combines decision trees to improve predictive performance and reduce overfitting, making it more robust and stable. </a:t>
            </a:r>
          </a:p>
          <a:p>
            <a:endParaRPr lang="en-US" dirty="0"/>
          </a:p>
          <a:p>
            <a:r>
              <a:rPr lang="en-US" dirty="0"/>
              <a:t>2. Handling Non-Linearity: RF can capture complex nonlinear relationships in data, unlike SVM which may struggle without appropriate kernel functions.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 3. Feature Importance: RF provides insights into influential features for better model interpretation and feature   selection.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 4. Robustness to Overfitting: RF's ensemble approach reduces overfitting, particularly with a large number of trees, offering a simpler solution compared to SVM. </a:t>
            </a:r>
            <a:endParaRPr lang="en-US"/>
          </a:p>
          <a:p>
            <a:endParaRPr lang="en-US" dirty="0"/>
          </a:p>
          <a:p>
            <a:r>
              <a:rPr lang="en-US" dirty="0"/>
              <a:t>5. Ease of Implementation: RF is easier to implement and less sensitive to tuning than SVM, making it more practical, especially with limited computational resources or expertise.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75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6DDEE-D7F4-8679-DF98-FAE1AE140748}"/>
              </a:ext>
            </a:extLst>
          </p:cNvPr>
          <p:cNvSpPr txBox="1"/>
          <p:nvPr/>
        </p:nvSpPr>
        <p:spPr>
          <a:xfrm>
            <a:off x="213339" y="152349"/>
            <a:ext cx="1131956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Based on the 100000 above collected data , we split 80% of the data for training and 20% for testing the model.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The testing accuracy was obtained as 92.04%.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After completion of the model ,it is uploaded in the drive.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8B0385-5514-DC28-80F6-DD2878DB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38" y="2559144"/>
            <a:ext cx="9120908" cy="42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376" y="912903"/>
            <a:ext cx="10515600" cy="2852737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1322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736" y="2521131"/>
            <a:ext cx="5359944" cy="149270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356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37A38F-1F61-B1E1-02EE-1BD8A75DA4B2}"/>
              </a:ext>
            </a:extLst>
          </p:cNvPr>
          <p:cNvSpPr txBox="1"/>
          <p:nvPr/>
        </p:nvSpPr>
        <p:spPr>
          <a:xfrm>
            <a:off x="1093304" y="1830456"/>
            <a:ext cx="100081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kidney transplantation survival prediction project utilized various machine learning algorithms, with the Random Forest model achieving the highest accuracy of 92.04%.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This model's success highlights the potential of machine learning to improve patient care outcomes in kidney transplantation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74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F68AFA7A-44B0-B6ED-C49D-028720B5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8" y="417945"/>
            <a:ext cx="11199090" cy="254692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A8495B-3CFC-5DA7-DCFF-D2BB75BE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9" y="3844576"/>
            <a:ext cx="11199090" cy="23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5B173-3B25-466F-E56A-ECEF9D034E49}"/>
              </a:ext>
            </a:extLst>
          </p:cNvPr>
          <p:cNvSpPr txBox="1"/>
          <p:nvPr/>
        </p:nvSpPr>
        <p:spPr>
          <a:xfrm>
            <a:off x="562840" y="3290454"/>
            <a:ext cx="51521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Test data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E9925-3453-6EE4-6A2D-0DC9F487EECB}"/>
              </a:ext>
            </a:extLst>
          </p:cNvPr>
          <p:cNvSpPr txBox="1"/>
          <p:nvPr/>
        </p:nvSpPr>
        <p:spPr>
          <a:xfrm>
            <a:off x="808181" y="6436591"/>
            <a:ext cx="5902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Result data </a:t>
            </a:r>
          </a:p>
        </p:txBody>
      </p:sp>
    </p:spTree>
    <p:extLst>
      <p:ext uri="{BB962C8B-B14F-4D97-AF65-F5344CB8AC3E}">
        <p14:creationId xmlns:p14="http://schemas.microsoft.com/office/powerpoint/2010/main" val="418038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D82583-5E3A-D0A2-D378-1687811F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10" y="274782"/>
            <a:ext cx="10505544" cy="62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0E2C3-83DE-0BB6-4419-5570F648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50" y="390237"/>
            <a:ext cx="10047391" cy="61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3D72A-9C6C-5C60-4923-38E2D8323FAD}"/>
              </a:ext>
            </a:extLst>
          </p:cNvPr>
          <p:cNvSpPr txBox="1"/>
          <p:nvPr/>
        </p:nvSpPr>
        <p:spPr>
          <a:xfrm>
            <a:off x="993912" y="786847"/>
            <a:ext cx="63223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3FC2A-4215-2E7A-CE89-B64E843EEFD8}"/>
              </a:ext>
            </a:extLst>
          </p:cNvPr>
          <p:cNvSpPr txBox="1"/>
          <p:nvPr/>
        </p:nvSpPr>
        <p:spPr>
          <a:xfrm>
            <a:off x="842065" y="2070651"/>
            <a:ext cx="1089163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project employed machine learning to predict survival rates in   kidney transplantation , also  contributing to improved patient care and medical decision-making.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Calibri"/>
              </a:rPr>
              <a:t>We were able to validate , test and confirm the proper working of the system we developed. 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91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9656" y="1148036"/>
            <a:ext cx="10515600" cy="2852737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406899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83" y="1503408"/>
            <a:ext cx="10515600" cy="4297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Enhanced Model Accuracy</a:t>
            </a:r>
            <a:r>
              <a:rPr lang="en-US" dirty="0"/>
              <a:t>: Continuous refinement and optimization of the machine learning models can lead to even higher prediction accuracies.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b="1" u="sng" dirty="0"/>
              <a:t>Real-Time Monitoring</a:t>
            </a:r>
            <a:r>
              <a:rPr lang="en-US" dirty="0"/>
              <a:t>: Integration of the predictive models into healthcare systems could enable real-time monitoring of transplant patients.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61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72E5-E555-7A57-6D2D-364E0EB9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86"/>
            <a:ext cx="10515600" cy="4793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u="sng" dirty="0">
                <a:cs typeface="Calibri"/>
              </a:rPr>
              <a:t>Clinical Decision Support Systems</a:t>
            </a:r>
            <a:r>
              <a:rPr lang="en-US" sz="2600" dirty="0">
                <a:cs typeface="Calibri"/>
              </a:rPr>
              <a:t>: Integration of the predictive models into clinical decision support systems could assist healthcare providers in making informed decisions regarding patient care.</a:t>
            </a:r>
          </a:p>
          <a:p>
            <a:endParaRPr lang="en-US" sz="2600" dirty="0">
              <a:cs typeface="Calibri"/>
            </a:endParaRPr>
          </a:p>
          <a:p>
            <a:endParaRPr lang="en-US" sz="2600" dirty="0">
              <a:cs typeface="Calibri"/>
            </a:endParaRPr>
          </a:p>
          <a:p>
            <a:r>
              <a:rPr lang="en-US" sz="2600" b="1" u="sng" dirty="0">
                <a:cs typeface="Calibri"/>
              </a:rPr>
              <a:t>Global Application</a:t>
            </a:r>
            <a:r>
              <a:rPr lang="en-US" sz="2600" dirty="0">
                <a:cs typeface="Calibri"/>
              </a:rPr>
              <a:t>: Scaling the project to a larger population and across different healthcare settings could enable the development of more robust and generalizable predictive models.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561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668" y="1330915"/>
            <a:ext cx="10515600" cy="285273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05723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702219"/>
            <a:ext cx="10515600" cy="55940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[1]</a:t>
            </a:r>
            <a:r>
              <a:rPr lang="en-US" sz="2400" b="1" dirty="0"/>
              <a:t> </a:t>
            </a:r>
            <a:r>
              <a:rPr lang="en-US" sz="2400" dirty="0"/>
              <a:t>Domingo </a:t>
            </a:r>
            <a:r>
              <a:rPr lang="en-US" sz="2400" err="1"/>
              <a:t>Hern´andez</a:t>
            </a:r>
            <a:r>
              <a:rPr lang="en-US" sz="2400" dirty="0"/>
              <a:t> , Abelardo </a:t>
            </a:r>
            <a:r>
              <a:rPr lang="en-US" sz="2400" err="1"/>
              <a:t>Caballero;Kidney</a:t>
            </a:r>
            <a:r>
              <a:rPr lang="en-US" sz="2400" dirty="0"/>
              <a:t> transplant in the  next decade: Strategies, challenges and vision of the future.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[2] </a:t>
            </a:r>
            <a:r>
              <a:rPr lang="en-US" sz="2400" dirty="0"/>
              <a:t>Charlotte </a:t>
            </a:r>
            <a:r>
              <a:rPr lang="en-US" sz="2400" err="1"/>
              <a:t>Delrue</a:t>
            </a:r>
            <a:r>
              <a:rPr lang="en-US" sz="2400" dirty="0"/>
              <a:t> , Sander De Bruyne and Marijn M. </a:t>
            </a:r>
            <a:r>
              <a:rPr lang="en-US" sz="2400" err="1"/>
              <a:t>Speeckaert</a:t>
            </a:r>
            <a:r>
              <a:rPr lang="en-US" sz="2400" dirty="0"/>
              <a:t>; Application of Machine Learning in Chronic Kidney Disease: Current Status and Future Prospects.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[3] </a:t>
            </a:r>
            <a:r>
              <a:rPr lang="en-US" sz="2400" dirty="0"/>
              <a:t>Mohammed A. </a:t>
            </a:r>
            <a:r>
              <a:rPr lang="en-US" sz="2400" err="1"/>
              <a:t>Kaballo</a:t>
            </a:r>
            <a:r>
              <a:rPr lang="en-US" sz="2400" dirty="0"/>
              <a:t>, Mark Canney, Patrick O’Kelly, Yvonne Williams, Conall M. </a:t>
            </a:r>
            <a:r>
              <a:rPr lang="en-US" sz="2400" err="1"/>
              <a:t>O’Seaghdha</a:t>
            </a:r>
            <a:r>
              <a:rPr lang="en-US" sz="2400" dirty="0"/>
              <a:t> and Peter J. Conlon; A comparative analysis of survival of patients on dialysis and after kidney transplantation.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[4] </a:t>
            </a:r>
            <a:r>
              <a:rPr lang="en-US" sz="2400" dirty="0"/>
              <a:t>Briceno J, </a:t>
            </a:r>
            <a:r>
              <a:rPr lang="en-US" sz="2400" err="1"/>
              <a:t>Ayll´on</a:t>
            </a:r>
            <a:r>
              <a:rPr lang="en-US" sz="2400" dirty="0"/>
              <a:t> MD, Ciria R. Machine-learning algorithms for predicting results in liver transplantation: the problem of donor-recipient matching. 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[5] </a:t>
            </a:r>
            <a:r>
              <a:rPr lang="en-US" sz="2400" dirty="0"/>
              <a:t>Yin Jiali , Amanda .J and Shao </a:t>
            </a:r>
            <a:r>
              <a:rPr lang="en-US" sz="2400" err="1"/>
              <a:t>Qilu;A</a:t>
            </a:r>
            <a:r>
              <a:rPr lang="en-US" sz="2400" dirty="0"/>
              <a:t> Detailed Study On The Quality Of Life of Kidney Transplant Patients.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[6] </a:t>
            </a:r>
            <a:r>
              <a:rPr lang="en-US" sz="2400" dirty="0"/>
              <a:t>Chapman JR. What are the key challenges we face in kidney transplantation today?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[7] </a:t>
            </a:r>
            <a:r>
              <a:rPr lang="en-US" sz="2400" dirty="0"/>
              <a:t>Briceno˜ J. Artificial intelligence and organ transplantation: challenges and expecta</a:t>
            </a:r>
            <a:r>
              <a:rPr lang="en-US" dirty="0"/>
              <a:t>tions.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9850"/>
            <a:ext cx="10515600" cy="57171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 today’s  world, kidney transplantation has become very common.</a:t>
            </a:r>
          </a:p>
          <a:p>
            <a:endParaRPr lang="en-US" dirty="0"/>
          </a:p>
          <a:p>
            <a:r>
              <a:rPr lang="en-US" dirty="0"/>
              <a:t>Our project titled “kidney transplantation survival prediction“ is a method to predict the survival rate of the patients.</a:t>
            </a:r>
          </a:p>
          <a:p>
            <a:endParaRPr lang="en-US" dirty="0"/>
          </a:p>
          <a:p>
            <a:r>
              <a:rPr lang="en-US" dirty="0"/>
              <a:t>In this presentation, we will explore the development of a web tool that utilizes machine learning to predict kidney transplantation survival.</a:t>
            </a:r>
          </a:p>
          <a:p>
            <a:endParaRPr lang="en-US" dirty="0"/>
          </a:p>
          <a:p>
            <a:r>
              <a:rPr lang="en-US" dirty="0"/>
              <a:t>This proposed system addresses all scenarios from organ donation to transplantation.</a:t>
            </a:r>
          </a:p>
          <a:p>
            <a:endParaRPr lang="en-US" dirty="0"/>
          </a:p>
          <a:p>
            <a:r>
              <a:rPr lang="en-US" dirty="0"/>
              <a:t>Data will</a:t>
            </a:r>
            <a:r>
              <a:rPr lang="en-AE" dirty="0"/>
              <a:t> </a:t>
            </a:r>
            <a:r>
              <a:rPr lang="en-US" dirty="0"/>
              <a:t>be processed in the form of CSV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01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102" y="1291727"/>
            <a:ext cx="10515600" cy="2852737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91608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website&#10;&#10;Description automatically generated">
            <a:extLst>
              <a:ext uri="{FF2B5EF4-FFF2-40B4-BE49-F238E27FC236}">
                <a16:creationId xmlns:a16="http://schemas.microsoft.com/office/drawing/2014/main" id="{806EDABD-48B4-B851-5AB6-25981BA2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363292"/>
            <a:ext cx="10829635" cy="623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hand&#10;&#10;Description automatically generated">
            <a:extLst>
              <a:ext uri="{FF2B5EF4-FFF2-40B4-BE49-F238E27FC236}">
                <a16:creationId xmlns:a16="http://schemas.microsoft.com/office/drawing/2014/main" id="{00F05D74-3A46-CFF7-7B6C-C6972119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284298"/>
            <a:ext cx="11406908" cy="6035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35680-A7D5-0D59-10FD-3DBFC181E625}"/>
              </a:ext>
            </a:extLst>
          </p:cNvPr>
          <p:cNvSpPr txBox="1"/>
          <p:nvPr/>
        </p:nvSpPr>
        <p:spPr>
          <a:xfrm>
            <a:off x="5299363" y="6410614"/>
            <a:ext cx="417079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Admin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950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hand&#10;&#10;Description automatically generated">
            <a:extLst>
              <a:ext uri="{FF2B5EF4-FFF2-40B4-BE49-F238E27FC236}">
                <a16:creationId xmlns:a16="http://schemas.microsoft.com/office/drawing/2014/main" id="{68AA69ED-42D0-074B-4325-16C8B371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8" y="167305"/>
            <a:ext cx="11372272" cy="5832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EF0E8-7621-DD96-1C5B-8644A850F310}"/>
              </a:ext>
            </a:extLst>
          </p:cNvPr>
          <p:cNvSpPr txBox="1"/>
          <p:nvPr/>
        </p:nvSpPr>
        <p:spPr>
          <a:xfrm>
            <a:off x="5227832" y="6119090"/>
            <a:ext cx="411306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Doctor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899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hand&#10;&#10;Description automatically generated">
            <a:extLst>
              <a:ext uri="{FF2B5EF4-FFF2-40B4-BE49-F238E27FC236}">
                <a16:creationId xmlns:a16="http://schemas.microsoft.com/office/drawing/2014/main" id="{F2F4D950-CF27-DFC9-1AEA-B1A2A712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387204"/>
            <a:ext cx="11395363" cy="5771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03A42-C72F-2D95-47B8-A872B4713EF4}"/>
              </a:ext>
            </a:extLst>
          </p:cNvPr>
          <p:cNvSpPr txBox="1"/>
          <p:nvPr/>
        </p:nvSpPr>
        <p:spPr>
          <a:xfrm>
            <a:off x="5443682" y="6211454"/>
            <a:ext cx="432954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Analyst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036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hand&#10;&#10;Description automatically generated">
            <a:extLst>
              <a:ext uri="{FF2B5EF4-FFF2-40B4-BE49-F238E27FC236}">
                <a16:creationId xmlns:a16="http://schemas.microsoft.com/office/drawing/2014/main" id="{0D411CBB-FFE1-85AF-D725-BCB97B7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1" y="165336"/>
            <a:ext cx="11568544" cy="5799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5CAA9-DFEE-F59B-D764-7BF12C889CD8}"/>
              </a:ext>
            </a:extLst>
          </p:cNvPr>
          <p:cNvSpPr txBox="1"/>
          <p:nvPr/>
        </p:nvSpPr>
        <p:spPr>
          <a:xfrm>
            <a:off x="5419838" y="6229400"/>
            <a:ext cx="502227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Donor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521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hand&#10;&#10;Description automatically generated">
            <a:extLst>
              <a:ext uri="{FF2B5EF4-FFF2-40B4-BE49-F238E27FC236}">
                <a16:creationId xmlns:a16="http://schemas.microsoft.com/office/drawing/2014/main" id="{09391BC8-5895-5952-2441-A925680C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492810"/>
            <a:ext cx="11233727" cy="5433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E6DA8A-5749-030C-895F-129E6B740C0F}"/>
              </a:ext>
            </a:extLst>
          </p:cNvPr>
          <p:cNvSpPr txBox="1"/>
          <p:nvPr/>
        </p:nvSpPr>
        <p:spPr>
          <a:xfrm>
            <a:off x="5065567" y="6211455"/>
            <a:ext cx="51377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Patient </a:t>
            </a:r>
          </a:p>
        </p:txBody>
      </p:sp>
    </p:spTree>
    <p:extLst>
      <p:ext uri="{BB962C8B-B14F-4D97-AF65-F5344CB8AC3E}">
        <p14:creationId xmlns:p14="http://schemas.microsoft.com/office/powerpoint/2010/main" val="247909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02E1C2-66F5-EB7A-FBCD-82FD0BF5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" y="479062"/>
            <a:ext cx="11880272" cy="5115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F92DA-D81E-EE51-EACE-3CCDE0422BCD}"/>
              </a:ext>
            </a:extLst>
          </p:cNvPr>
          <p:cNvSpPr txBox="1"/>
          <p:nvPr/>
        </p:nvSpPr>
        <p:spPr>
          <a:xfrm>
            <a:off x="5059795" y="6058477"/>
            <a:ext cx="48923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Db table</a:t>
            </a:r>
          </a:p>
        </p:txBody>
      </p:sp>
    </p:spTree>
    <p:extLst>
      <p:ext uri="{BB962C8B-B14F-4D97-AF65-F5344CB8AC3E}">
        <p14:creationId xmlns:p14="http://schemas.microsoft.com/office/powerpoint/2010/main" val="221503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964" y="1200287"/>
            <a:ext cx="7293247" cy="2852737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7413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76ACB5-BE1C-8282-F955-32B1F6B9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6474"/>
              </p:ext>
            </p:extLst>
          </p:nvPr>
        </p:nvGraphicFramePr>
        <p:xfrm>
          <a:off x="0" y="1"/>
          <a:ext cx="12192000" cy="374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964600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280582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50762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2966201"/>
                    </a:ext>
                  </a:extLst>
                </a:gridCol>
              </a:tblGrid>
              <a:tr h="623625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TITLE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000" dirty="0"/>
                        <a:t>AUTHOR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CONTENT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  <a:r>
                        <a:rPr lang="en-US" sz="2000" dirty="0"/>
                        <a:t>RESULT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6828"/>
                  </a:ext>
                </a:extLst>
              </a:tr>
              <a:tr h="3118125">
                <a:tc>
                  <a:txBody>
                    <a:bodyPr/>
                    <a:lstStyle/>
                    <a:p>
                      <a:r>
                        <a:rPr lang="en-US" dirty="0"/>
                        <a:t>“Kidney</a:t>
                      </a:r>
                      <a:r>
                        <a:rPr lang="en-US" baseline="0" dirty="0"/>
                        <a:t> transplantation in the next decade </a:t>
                      </a:r>
                      <a:r>
                        <a:rPr lang="en-US" dirty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Domingo</a:t>
                      </a:r>
                      <a:r>
                        <a:rPr lang="en-IN" baseline="0" dirty="0"/>
                        <a:t> Hernandez, Abelardo Cabellero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It proposes the strategies  in the upcoming future of  kidney transplantation. It mentions the challenges that may arise in the future generation in the field of kidney transplantation.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This paper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proposes future strategies for kidney transplantation while addressing potential challenges that may arise, guiding the advancement of transplant medicine.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8357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B3055-F5B6-4BDE-F8AA-42D2CF7E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52146"/>
              </p:ext>
            </p:extLst>
          </p:nvPr>
        </p:nvGraphicFramePr>
        <p:xfrm>
          <a:off x="0" y="3741751"/>
          <a:ext cx="1219200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099171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69321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383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3232006"/>
                    </a:ext>
                  </a:extLst>
                </a:gridCol>
              </a:tblGrid>
              <a:tr h="309907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TITLE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AUTHOR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CONTENT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    RESULT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184"/>
                  </a:ext>
                </a:extLst>
              </a:tr>
              <a:tr h="2860675">
                <a:tc>
                  <a:txBody>
                    <a:bodyPr/>
                    <a:lstStyle/>
                    <a:p>
                      <a:r>
                        <a:rPr lang="en-US" dirty="0"/>
                        <a:t>“Application</a:t>
                      </a:r>
                      <a:r>
                        <a:rPr lang="en-US" baseline="0" dirty="0"/>
                        <a:t> of machine learning in chronic kidney disease : current status and future prospects.</a:t>
                      </a:r>
                      <a:r>
                        <a:rPr lang="en-US" dirty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Charlotte </a:t>
                      </a:r>
                      <a:r>
                        <a:rPr lang="en-IN" dirty="0" err="1"/>
                        <a:t>Delrue</a:t>
                      </a:r>
                      <a:r>
                        <a:rPr lang="en-IN" dirty="0"/>
                        <a:t>, Sander De Bruyne, </a:t>
                      </a:r>
                      <a:r>
                        <a:rPr lang="en-IN" dirty="0" err="1"/>
                        <a:t>Marjin</a:t>
                      </a:r>
                      <a:r>
                        <a:rPr lang="en-IN" dirty="0"/>
                        <a:t> M </a:t>
                      </a:r>
                      <a:r>
                        <a:rPr lang="en-IN" dirty="0" err="1"/>
                        <a:t>Speeckaert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It suggests the application of machine learning in the chronic kidney disease also focuses on early detection , risk prediction ,personalized treatment and decision support.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This paper explores the application of machine learning in the field of chronic kidney disease.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3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76ACB5-BE1C-8282-F955-32B1F6B9F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83705"/>
              </p:ext>
            </p:extLst>
          </p:nvPr>
        </p:nvGraphicFramePr>
        <p:xfrm>
          <a:off x="0" y="1"/>
          <a:ext cx="12192000" cy="374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964600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280582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507628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2966201"/>
                    </a:ext>
                  </a:extLst>
                </a:gridCol>
              </a:tblGrid>
              <a:tr h="623625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TITLE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   </a:t>
                      </a:r>
                      <a:r>
                        <a:rPr lang="en-US" sz="2000" dirty="0"/>
                        <a:t>AUTHOR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aseline="0" dirty="0"/>
                        <a:t>    CONTENT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  <a:r>
                        <a:rPr lang="en-US" sz="2000" dirty="0"/>
                        <a:t>RESULT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96828"/>
                  </a:ext>
                </a:extLst>
              </a:tr>
              <a:tr h="3118125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comparative analysis of survival of patients on dialysis and after kidney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Transplantation.</a:t>
                      </a:r>
                      <a:r>
                        <a:rPr lang="en-US" dirty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Mohammed A.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Kaballo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, Mark Canney, Patrick O’Kelly, Yvonne Williams,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Conall M.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O’Seaghdha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Peter J. Conlon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compares the survival analysis of patients undergoing dialysis with that of  patients undergoing kidney transplantation.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  paper highlights the significance of kidney transplantation as the preferred treatment option for the patients seeking improved long-term survival.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8357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B3055-F5B6-4BDE-F8AA-42D2CF7E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83063"/>
              </p:ext>
            </p:extLst>
          </p:nvPr>
        </p:nvGraphicFramePr>
        <p:xfrm>
          <a:off x="0" y="3741751"/>
          <a:ext cx="12191997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1609917187"/>
                    </a:ext>
                  </a:extLst>
                </a:gridCol>
                <a:gridCol w="3023152">
                  <a:extLst>
                    <a:ext uri="{9D8B030D-6E8A-4147-A177-3AD203B41FA5}">
                      <a16:colId xmlns:a16="http://schemas.microsoft.com/office/drawing/2014/main" val="476932150"/>
                    </a:ext>
                  </a:extLst>
                </a:gridCol>
                <a:gridCol w="3072847">
                  <a:extLst>
                    <a:ext uri="{9D8B030D-6E8A-4147-A177-3AD203B41FA5}">
                      <a16:colId xmlns:a16="http://schemas.microsoft.com/office/drawing/2014/main" val="38738353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563232006"/>
                    </a:ext>
                  </a:extLst>
                </a:gridCol>
              </a:tblGrid>
              <a:tr h="309907"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TITLE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AUTHOR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CONTENT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          RESULT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03184"/>
                  </a:ext>
                </a:extLst>
              </a:tr>
              <a:tr h="2860675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Detailed Study On The Quality Of Life of Kidney Transplant Patients.</a:t>
                      </a:r>
                      <a:r>
                        <a:rPr lang="en-US" dirty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Yin Jiali , Amanda .J , Shao Qilu.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It explains about the living conditions of  the patients after having kidney </a:t>
                      </a:r>
                      <a:r>
                        <a:rPr lang="en-US" err="1"/>
                        <a:t>transplnatation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This study provides clear insights into the quality of life of kidney transplant patients, addressing factors like physical health, psychological well-being, and social support.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3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4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135" y="952093"/>
            <a:ext cx="10515600" cy="2852737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325151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481" y="1374566"/>
            <a:ext cx="1045028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It is hard for doctors to memorize the data of each patients which is one of the main problems.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Calculating the survival outcome of each person is hard and sometime it can turn out to be wrong and we aim to solve this problem.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At present advanced ML based techniques are not seriously employed.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0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1006</Words>
  <Application>Microsoft Office PowerPoint</Application>
  <PresentationFormat>Widescreen</PresentationFormat>
  <Paragraphs>114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KIDNEY TRANSPLANTATION  SURVIVAL PREDICTION </vt:lpstr>
      <vt:lpstr>TABLE OF CONTENTS</vt:lpstr>
      <vt:lpstr>INTRODUCTION</vt:lpstr>
      <vt:lpstr>PowerPoint Presentation</vt:lpstr>
      <vt:lpstr>LITERATURE REVIEW</vt:lpstr>
      <vt:lpstr>PowerPoint Presentation</vt:lpstr>
      <vt:lpstr>PowerPoint Presentation</vt:lpstr>
      <vt:lpstr>PROBLEM STATEMENT </vt:lpstr>
      <vt:lpstr>PowerPoint Presentation</vt:lpstr>
      <vt:lpstr>PROPOSED SYSTEM </vt:lpstr>
      <vt:lpstr>PowerPoint Presentation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  <vt:lpstr>REFERENCES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TRANSPLANTATION  SURVIVAL PREDICTION</dc:title>
  <dc:creator>hp</dc:creator>
  <cp:lastModifiedBy>hp</cp:lastModifiedBy>
  <cp:revision>965</cp:revision>
  <dcterms:created xsi:type="dcterms:W3CDTF">2024-05-12T07:53:28Z</dcterms:created>
  <dcterms:modified xsi:type="dcterms:W3CDTF">2024-05-13T10:08:19Z</dcterms:modified>
</cp:coreProperties>
</file>