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8" r:id="rId2"/>
    <p:sldId id="286" r:id="rId3"/>
    <p:sldId id="287" r:id="rId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464C"/>
    <a:srgbClr val="81BA0A"/>
    <a:srgbClr val="949EA5"/>
    <a:srgbClr val="2A3337"/>
    <a:srgbClr val="4151A1"/>
    <a:srgbClr val="C4003C"/>
    <a:srgbClr val="1084A7"/>
    <a:srgbClr val="4F4F4F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532" autoAdjust="0"/>
  </p:normalViewPr>
  <p:slideViewPr>
    <p:cSldViewPr snapToGrid="0" showGuides="1">
      <p:cViewPr varScale="1">
        <p:scale>
          <a:sx n="112" d="100"/>
          <a:sy n="112" d="100"/>
        </p:scale>
        <p:origin x="606" y="108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252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0ED167-EEC6-4A54-A5E3-832BF028BE6A}" type="datetimeFigureOut">
              <a:rPr lang="fr-FR"/>
              <a:pPr>
                <a:defRPr/>
              </a:pPr>
              <a:t>18/11/2015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7E72C20-E5ED-414C-B3D6-B89620070A71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5361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17C246E8-50F6-48E4-ABC2-4A10DCD0C6CD}" type="datetimeFigureOut">
              <a:rPr lang="en-US"/>
              <a:pPr>
                <a:defRPr/>
              </a:pPr>
              <a:t>11/18/2015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841590-8F0E-4AB7-9065-4A43955E25E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298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 hasCustomPrompt="1"/>
          </p:nvPr>
        </p:nvSpPr>
        <p:spPr>
          <a:xfrm>
            <a:off x="1019568" y="1659054"/>
            <a:ext cx="4234351" cy="3086769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66173" y="6128493"/>
            <a:ext cx="3830854" cy="558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/ 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5836" y="5647532"/>
            <a:ext cx="4514127" cy="4154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CHOOSE CONFIDENTIALITY LEVEL ACCORDINGLY</a:t>
            </a:r>
          </a:p>
          <a:p>
            <a:r>
              <a:rPr lang="fr-FR" sz="1050" b="1" dirty="0" smtClean="0">
                <a:solidFill>
                  <a:schemeClr val="bg1"/>
                </a:solidFill>
              </a:rPr>
              <a:t>INSIDE </a:t>
            </a:r>
            <a:r>
              <a:rPr lang="fr-FR" sz="1050" b="1" dirty="0" err="1" smtClean="0">
                <a:solidFill>
                  <a:schemeClr val="bg1"/>
                </a:solidFill>
              </a:rPr>
              <a:t>Confidential</a:t>
            </a:r>
            <a:r>
              <a:rPr lang="fr-FR" sz="1050" b="1" dirty="0" smtClean="0">
                <a:solidFill>
                  <a:schemeClr val="bg1"/>
                </a:solidFill>
              </a:rPr>
              <a:t> </a:t>
            </a:r>
            <a:r>
              <a:rPr lang="fr-FR" sz="1050" b="1" dirty="0" err="1">
                <a:solidFill>
                  <a:schemeClr val="bg1"/>
                </a:solidFill>
              </a:rPr>
              <a:t>Proprietary</a:t>
            </a:r>
            <a:r>
              <a:rPr lang="fr-FR" sz="1050" b="1" dirty="0">
                <a:solidFill>
                  <a:schemeClr val="bg1"/>
                </a:solidFill>
              </a:rPr>
              <a:t> 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572000" y="1772310"/>
            <a:ext cx="4234351" cy="2330078"/>
          </a:xfrm>
          <a:prstGeom prst="rect">
            <a:avLst/>
          </a:prstGeom>
        </p:spPr>
        <p:txBody>
          <a:bodyPr anchorCtr="0"/>
          <a:lstStyle>
            <a:lvl1pPr algn="r">
              <a:defRPr sz="28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656573" y="6128493"/>
            <a:ext cx="3830854" cy="558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5836" y="5647532"/>
            <a:ext cx="4514127" cy="4154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CHOOSE CONFIDENTIALITY LEVEL ACCORDINGLY</a:t>
            </a:r>
          </a:p>
          <a:p>
            <a:r>
              <a:rPr lang="fr-FR" sz="1050" b="1" dirty="0" smtClean="0">
                <a:solidFill>
                  <a:schemeClr val="bg1"/>
                </a:solidFill>
              </a:rPr>
              <a:t>INSIDE </a:t>
            </a:r>
            <a:r>
              <a:rPr lang="fr-FR" sz="1050" b="1" dirty="0" err="1" smtClean="0">
                <a:solidFill>
                  <a:schemeClr val="bg1"/>
                </a:solidFill>
              </a:rPr>
              <a:t>Confidential</a:t>
            </a:r>
            <a:r>
              <a:rPr lang="fr-FR" sz="1050" b="1" dirty="0" smtClean="0">
                <a:solidFill>
                  <a:schemeClr val="bg1"/>
                </a:solidFill>
              </a:rPr>
              <a:t> </a:t>
            </a:r>
            <a:r>
              <a:rPr lang="fr-FR" sz="1050" b="1" dirty="0" err="1">
                <a:solidFill>
                  <a:schemeClr val="bg1"/>
                </a:solidFill>
              </a:rPr>
              <a:t>Proprietary</a:t>
            </a:r>
            <a:r>
              <a:rPr lang="fr-FR" sz="1050" b="1" dirty="0">
                <a:solidFill>
                  <a:schemeClr val="bg1"/>
                </a:solidFill>
              </a:rPr>
              <a:t> 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572000" y="1772310"/>
            <a:ext cx="4234351" cy="2330078"/>
          </a:xfrm>
          <a:prstGeom prst="rect">
            <a:avLst/>
          </a:prstGeom>
        </p:spPr>
        <p:txBody>
          <a:bodyPr anchorCtr="0"/>
          <a:lstStyle>
            <a:lvl1pPr algn="r">
              <a:defRPr sz="28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56573" y="6128493"/>
            <a:ext cx="3830854" cy="558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/ 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5836" y="5647532"/>
            <a:ext cx="4514127" cy="4154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CHOOSE CONFIDENTIALITY LEVEL ACCORDINGLY</a:t>
            </a:r>
          </a:p>
          <a:p>
            <a:r>
              <a:rPr lang="fr-FR" sz="1050" b="1" dirty="0" smtClean="0">
                <a:solidFill>
                  <a:schemeClr val="bg1"/>
                </a:solidFill>
              </a:rPr>
              <a:t>INSIDE </a:t>
            </a:r>
            <a:r>
              <a:rPr lang="fr-FR" sz="1050" b="1" dirty="0" err="1" smtClean="0">
                <a:solidFill>
                  <a:schemeClr val="bg1"/>
                </a:solidFill>
              </a:rPr>
              <a:t>Confidential</a:t>
            </a:r>
            <a:r>
              <a:rPr lang="fr-FR" sz="1050" b="1" dirty="0" smtClean="0">
                <a:solidFill>
                  <a:schemeClr val="bg1"/>
                </a:solidFill>
              </a:rPr>
              <a:t> </a:t>
            </a:r>
            <a:r>
              <a:rPr lang="fr-FR" sz="1050" b="1" dirty="0" err="1">
                <a:solidFill>
                  <a:schemeClr val="bg1"/>
                </a:solidFill>
              </a:rPr>
              <a:t>Proprietary</a:t>
            </a:r>
            <a:r>
              <a:rPr lang="fr-FR" sz="1050" b="1" dirty="0">
                <a:solidFill>
                  <a:schemeClr val="bg1"/>
                </a:solidFill>
              </a:rPr>
              <a:t> 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5" name="Image 3" descr="logo_inside_drivingtrust_RVB_horizontal_POS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0116" y="1145895"/>
            <a:ext cx="8229600" cy="441183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fr-FR" dirty="0" smtClean="0">
                <a:solidFill>
                  <a:schemeClr val="tx1"/>
                </a:solidFill>
              </a:defRPr>
            </a:lvl1pPr>
            <a:lvl2pPr>
              <a:defRPr lang="fr-FR" dirty="0" smtClean="0"/>
            </a:lvl2pPr>
            <a:lvl3pPr marL="989013" indent="-182563">
              <a:defRPr lang="fr-FR" dirty="0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704644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90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4" name="Image 3" descr="logo_inside_drivingtrust_RVB_horizontal_POS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8187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4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text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94238" y="1179513"/>
            <a:ext cx="3916362" cy="4252912"/>
          </a:xfrm>
          <a:prstGeom prst="rect">
            <a:avLst/>
          </a:prstGeom>
          <a:solidFill>
            <a:srgbClr val="C400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5" name="Image 3" descr="logo_inside_drivingtrust_RVB_horizontal_POS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46905" y="1176337"/>
            <a:ext cx="3611027" cy="425608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>
              <a:defRPr lang="fr-FR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2pPr>
            <a:lvl3pPr marL="989013" indent="-182563">
              <a:defRPr lang="fr-FR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704644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8" descr="CARRE_Payment,-mobile-banking-and-financial-transaction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" y="1176338"/>
            <a:ext cx="425926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7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text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94238" y="1179513"/>
            <a:ext cx="3916362" cy="4252912"/>
          </a:xfrm>
          <a:prstGeom prst="rect">
            <a:avLst/>
          </a:prstGeom>
          <a:solidFill>
            <a:srgbClr val="1084A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" y="1176338"/>
            <a:ext cx="425926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5" name="Image 3" descr="logo_inside_drivingtrust_RVB_horizontal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46905" y="1176337"/>
            <a:ext cx="3611027" cy="425608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>
              <a:defRPr lang="fr-FR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2pPr>
            <a:lvl3pPr marL="989013" indent="-182563">
              <a:defRPr lang="fr-FR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704644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text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694238" y="1179513"/>
            <a:ext cx="3916362" cy="4252912"/>
          </a:xfrm>
          <a:prstGeom prst="rect">
            <a:avLst/>
          </a:prstGeom>
          <a:solidFill>
            <a:srgbClr val="4151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50" dirty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" y="1176338"/>
            <a:ext cx="425926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5" name="Image 3" descr="logo_inside_drivingtrust_RVB_horizontal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46905" y="1176337"/>
            <a:ext cx="3611027" cy="425608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>
              <a:defRPr lang="fr-FR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2pPr>
            <a:lvl3pPr marL="989013" indent="-182563">
              <a:defRPr lang="fr-FR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704644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9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text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94238" y="1179513"/>
            <a:ext cx="3916362" cy="4252912"/>
          </a:xfrm>
          <a:prstGeom prst="rect">
            <a:avLst/>
          </a:prstGeom>
          <a:solidFill>
            <a:srgbClr val="81BA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50" dirty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" y="1176338"/>
            <a:ext cx="4259263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5" name="Image 3" descr="logo_inside_drivingtrust_RVB_horizontal_POS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46905" y="1176337"/>
            <a:ext cx="3611027" cy="4256087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>
              <a:defRPr lang="fr-FR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fr-FR" dirty="0" smtClean="0">
                <a:solidFill>
                  <a:schemeClr val="bg1"/>
                </a:solidFill>
              </a:defRPr>
            </a:lvl2pPr>
            <a:lvl3pPr marL="989013" indent="-182563">
              <a:defRPr lang="fr-FR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884" y="327117"/>
            <a:ext cx="8372775" cy="704644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17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0" y="1772310"/>
            <a:ext cx="4234351" cy="2330078"/>
          </a:xfrm>
          <a:prstGeom prst="rect">
            <a:avLst/>
          </a:prstGeom>
        </p:spPr>
        <p:txBody>
          <a:bodyPr anchorCtr="0"/>
          <a:lstStyle>
            <a:lvl1pPr algn="r">
              <a:defRPr sz="28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56573" y="6128493"/>
            <a:ext cx="3830854" cy="558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/ 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05836" y="5647532"/>
            <a:ext cx="4514127" cy="4154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CHOOSE CONFIDENTIALITY LEVEL ACCORDINGLY</a:t>
            </a:r>
          </a:p>
          <a:p>
            <a:r>
              <a:rPr lang="fr-FR" sz="1050" b="1" dirty="0" smtClean="0">
                <a:solidFill>
                  <a:schemeClr val="bg1"/>
                </a:solidFill>
              </a:rPr>
              <a:t>INSIDE </a:t>
            </a:r>
            <a:r>
              <a:rPr lang="fr-FR" sz="1050" b="1" dirty="0" err="1" smtClean="0">
                <a:solidFill>
                  <a:schemeClr val="bg1"/>
                </a:solidFill>
              </a:rPr>
              <a:t>Confidential</a:t>
            </a:r>
            <a:r>
              <a:rPr lang="fr-FR" sz="1050" b="1" dirty="0" smtClean="0">
                <a:solidFill>
                  <a:schemeClr val="bg1"/>
                </a:solidFill>
              </a:rPr>
              <a:t> </a:t>
            </a:r>
            <a:r>
              <a:rPr lang="fr-FR" sz="1050" b="1" dirty="0" err="1">
                <a:solidFill>
                  <a:schemeClr val="bg1"/>
                </a:solidFill>
              </a:rPr>
              <a:t>Proprietary</a:t>
            </a:r>
            <a:r>
              <a:rPr lang="fr-FR" sz="1050" b="1" dirty="0">
                <a:solidFill>
                  <a:schemeClr val="bg1"/>
                </a:solidFill>
              </a:rPr>
              <a:t> 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572000" y="1772310"/>
            <a:ext cx="4234351" cy="2330078"/>
          </a:xfrm>
          <a:prstGeom prst="rect">
            <a:avLst/>
          </a:prstGeom>
        </p:spPr>
        <p:txBody>
          <a:bodyPr anchorCtr="0"/>
          <a:lstStyle>
            <a:lvl1pPr algn="r">
              <a:defRPr sz="28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56573" y="6128493"/>
            <a:ext cx="3830854" cy="55873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/ 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5836" y="5647532"/>
            <a:ext cx="4514127" cy="4154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fr-FR" sz="1050" b="1" dirty="0" smtClean="0">
                <a:solidFill>
                  <a:schemeClr val="bg1"/>
                </a:solidFill>
              </a:rPr>
              <a:t>CHOOSE CONFIDENTIALITY LEVEL ACCORDINGLY</a:t>
            </a:r>
          </a:p>
          <a:p>
            <a:r>
              <a:rPr lang="fr-FR" sz="1050" b="1" dirty="0" smtClean="0">
                <a:solidFill>
                  <a:schemeClr val="bg1"/>
                </a:solidFill>
              </a:rPr>
              <a:t>INSIDE </a:t>
            </a:r>
            <a:r>
              <a:rPr lang="fr-FR" sz="1050" b="1" dirty="0" err="1" smtClean="0">
                <a:solidFill>
                  <a:schemeClr val="bg1"/>
                </a:solidFill>
              </a:rPr>
              <a:t>Confidential</a:t>
            </a:r>
            <a:r>
              <a:rPr lang="fr-FR" sz="1050" b="1" dirty="0" smtClean="0">
                <a:solidFill>
                  <a:schemeClr val="bg1"/>
                </a:solidFill>
              </a:rPr>
              <a:t> </a:t>
            </a:r>
            <a:r>
              <a:rPr lang="fr-FR" sz="1050" b="1" dirty="0" err="1">
                <a:solidFill>
                  <a:schemeClr val="bg1"/>
                </a:solidFill>
              </a:rPr>
              <a:t>Proprietary</a:t>
            </a:r>
            <a:r>
              <a:rPr lang="fr-FR" sz="1050" b="1" dirty="0">
                <a:solidFill>
                  <a:schemeClr val="bg1"/>
                </a:solidFill>
              </a:rPr>
              <a:t> 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36549" y="327025"/>
            <a:ext cx="7948613" cy="8953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27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98463" y="1222375"/>
            <a:ext cx="78867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 dirty="0" smtClean="0"/>
              <a:t>Click to edit Master text styles</a:t>
            </a:r>
          </a:p>
          <a:p>
            <a:pPr lvl="1"/>
            <a:r>
              <a:rPr lang="en-US" altLang="fr-FR" noProof="0" dirty="0" smtClean="0"/>
              <a:t>Second level</a:t>
            </a:r>
          </a:p>
          <a:p>
            <a:pPr lvl="2"/>
            <a:endParaRPr lang="en-US" altLang="fr-FR" noProof="0" dirty="0" smtClean="0"/>
          </a:p>
          <a:p>
            <a:pPr lvl="1"/>
            <a:endParaRPr lang="en-US" altLang="fr-FR" noProof="0" dirty="0" smtClean="0"/>
          </a:p>
        </p:txBody>
      </p:sp>
      <p:pic>
        <p:nvPicPr>
          <p:cNvPr id="1028" name="Image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3438" y="223838"/>
            <a:ext cx="4921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 15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475" y="5768975"/>
            <a:ext cx="4921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52438" y="6423025"/>
            <a:ext cx="254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FE7E00"/>
                </a:solidFill>
              </a:rPr>
              <a:t>|</a:t>
            </a:r>
            <a:endParaRPr lang="en-US" sz="1000" noProof="0" dirty="0">
              <a:solidFill>
                <a:srgbClr val="FE7E00"/>
              </a:solidFill>
            </a:endParaRPr>
          </a:p>
        </p:txBody>
      </p:sp>
      <p:pic>
        <p:nvPicPr>
          <p:cNvPr id="1031" name="Image 16" descr="logo_inside_drivingtrust_RVB_horizontal_POS.jp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5388" y="6338888"/>
            <a:ext cx="14017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/>
          <p:cNvSpPr txBox="1"/>
          <p:nvPr userDrawn="1"/>
        </p:nvSpPr>
        <p:spPr>
          <a:xfrm>
            <a:off x="492125" y="3041650"/>
            <a:ext cx="7929563" cy="312738"/>
          </a:xfrm>
          <a:prstGeom prst="rect">
            <a:avLst/>
          </a:prstGeom>
          <a:noFill/>
        </p:spPr>
        <p:txBody>
          <a:bodyPr lIns="18288" tIns="18288" rIns="18288" bIns="18288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endParaRPr lang="en-US" noProof="0" dirty="0">
              <a:solidFill>
                <a:srgbClr val="384348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43013" y="6430963"/>
            <a:ext cx="4208462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smtClean="0">
                <a:solidFill>
                  <a:srgbClr val="384348"/>
                </a:solidFill>
              </a:rPr>
              <a:t>INSIDE Secure Presentation – ICP</a:t>
            </a:r>
            <a:endParaRPr lang="en-US" sz="1000" noProof="0" dirty="0">
              <a:solidFill>
                <a:srgbClr val="384348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42938" y="6430963"/>
            <a:ext cx="7596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noProof="0" dirty="0" err="1" smtClean="0">
                <a:solidFill>
                  <a:srgbClr val="384348"/>
                </a:solidFill>
              </a:rPr>
              <a:t>dd</a:t>
            </a:r>
            <a:r>
              <a:rPr lang="en-US" sz="1000" noProof="0" dirty="0" smtClean="0">
                <a:solidFill>
                  <a:srgbClr val="384348"/>
                </a:solidFill>
              </a:rPr>
              <a:t>/mm/</a:t>
            </a:r>
            <a:r>
              <a:rPr lang="en-US" sz="1000" noProof="0" dirty="0" err="1" smtClean="0">
                <a:solidFill>
                  <a:srgbClr val="384348"/>
                </a:solidFill>
              </a:rPr>
              <a:t>yy</a:t>
            </a:r>
            <a:endParaRPr lang="en-US" sz="1000" noProof="0" dirty="0">
              <a:solidFill>
                <a:srgbClr val="384348"/>
              </a:solidFill>
            </a:endParaRPr>
          </a:p>
        </p:txBody>
      </p:sp>
      <p:sp>
        <p:nvSpPr>
          <p:cNvPr id="20" name="Text Placeholder 2"/>
          <p:cNvSpPr txBox="1">
            <a:spLocks/>
          </p:cNvSpPr>
          <p:nvPr userDrawn="1"/>
        </p:nvSpPr>
        <p:spPr>
          <a:xfrm>
            <a:off x="207963" y="6457950"/>
            <a:ext cx="460375" cy="2111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690723-5F3A-4883-9100-6C4FEF8E243C}" type="slidenum">
              <a:rPr lang="en-US" altLang="fr-FR" sz="1000" noProof="0" smtClean="0">
                <a:solidFill>
                  <a:srgbClr val="384348"/>
                </a:solidFill>
              </a:rPr>
              <a:pPr/>
              <a:t>‹#›</a:t>
            </a:fld>
            <a:endParaRPr lang="en-US" altLang="fr-FR" sz="1000" noProof="0" dirty="0">
              <a:solidFill>
                <a:srgbClr val="38434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8434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1" fontAlgn="base" hangingPunct="1">
        <a:spcBef>
          <a:spcPts val="1200"/>
        </a:spcBef>
        <a:spcAft>
          <a:spcPct val="0"/>
        </a:spcAft>
        <a:buClr>
          <a:srgbClr val="FE7E00"/>
        </a:buClr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12788" indent="-173038" algn="l" rtl="0" eaLnBrk="1" fontAlgn="base" hangingPunct="1">
        <a:spcBef>
          <a:spcPts val="600"/>
        </a:spcBef>
        <a:spcAft>
          <a:spcPct val="0"/>
        </a:spcAft>
        <a:buClr>
          <a:srgbClr val="384348"/>
        </a:buClr>
        <a:buFont typeface="Wingdings" panose="05000000000000000000" pitchFamily="2" charset="2"/>
        <a:buChar char="l"/>
        <a:defRPr sz="1400" kern="1200">
          <a:solidFill>
            <a:srgbClr val="FE7E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9013" indent="-182563" algn="l" rtl="0" eaLnBrk="1" fontAlgn="base" hangingPunct="1">
        <a:spcBef>
          <a:spcPct val="20000"/>
        </a:spcBef>
        <a:spcAft>
          <a:spcPct val="0"/>
        </a:spcAft>
        <a:buClr>
          <a:srgbClr val="3C3C3C"/>
        </a:buClr>
        <a:buFont typeface="Arial" panose="020B0604020202020204" pitchFamily="34" charset="0"/>
        <a:buChar char="­"/>
        <a:defRPr sz="1200" kern="1200">
          <a:solidFill>
            <a:srgbClr val="3C3C3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Host-To-Net</a:t>
            </a:r>
          </a:p>
          <a:p>
            <a:pPr lvl="1"/>
            <a:r>
              <a:rPr lang="en-US" dirty="0" smtClean="0"/>
              <a:t>Network described in slide “Road Warrior Setup” (slide 2)</a:t>
            </a:r>
          </a:p>
          <a:p>
            <a:pPr lvl="2"/>
            <a:r>
              <a:rPr lang="en-US" dirty="0" smtClean="0"/>
              <a:t>h2n-server.xml: example </a:t>
            </a:r>
            <a:r>
              <a:rPr lang="en-US" dirty="0" err="1" smtClean="0"/>
              <a:t>quicksec</a:t>
            </a:r>
            <a:r>
              <a:rPr lang="en-US" dirty="0" smtClean="0"/>
              <a:t> configuration for the gateway.</a:t>
            </a:r>
          </a:p>
          <a:p>
            <a:pPr lvl="2"/>
            <a:r>
              <a:rPr lang="en-US" dirty="0" smtClean="0"/>
              <a:t>h2n-client.xml: example </a:t>
            </a:r>
            <a:r>
              <a:rPr lang="en-US" dirty="0" err="1" smtClean="0"/>
              <a:t>quicksec</a:t>
            </a:r>
            <a:r>
              <a:rPr lang="en-US" dirty="0" smtClean="0"/>
              <a:t> configuration for the laptop client.</a:t>
            </a:r>
          </a:p>
          <a:p>
            <a:endParaRPr lang="en-US" dirty="0" smtClean="0"/>
          </a:p>
          <a:p>
            <a:r>
              <a:rPr lang="en-US" dirty="0" smtClean="0"/>
              <a:t>Net-To-Net</a:t>
            </a:r>
          </a:p>
          <a:p>
            <a:pPr lvl="1"/>
            <a:r>
              <a:rPr lang="en-US" dirty="0"/>
              <a:t>Network described in slide </a:t>
            </a:r>
            <a:r>
              <a:rPr lang="en-US" dirty="0" smtClean="0"/>
              <a:t>“Net-to-Net setup” (slide 3)</a:t>
            </a:r>
          </a:p>
          <a:p>
            <a:pPr lvl="1"/>
            <a:r>
              <a:rPr lang="en-US" dirty="0" smtClean="0"/>
              <a:t>Net-to-net-peer : (both gateway can be client or server)</a:t>
            </a:r>
          </a:p>
          <a:p>
            <a:pPr lvl="2"/>
            <a:r>
              <a:rPr lang="en-US" dirty="0" smtClean="0"/>
              <a:t>n2np-gw1.xml : sample configuration for gateway 1 (</a:t>
            </a:r>
            <a:r>
              <a:rPr lang="en-US" dirty="0" smtClean="0">
                <a:solidFill>
                  <a:srgbClr val="384348"/>
                </a:solidFill>
              </a:rPr>
              <a:t>RT-AC88Q-1.1 in the slide)</a:t>
            </a:r>
            <a:endParaRPr lang="en-US" dirty="0" smtClean="0"/>
          </a:p>
          <a:p>
            <a:pPr lvl="2"/>
            <a:r>
              <a:rPr lang="en-US" dirty="0" smtClean="0"/>
              <a:t>n2np-gw2.xml : </a:t>
            </a:r>
            <a:r>
              <a:rPr lang="en-US" dirty="0"/>
              <a:t>sample configuration for gateway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>
                <a:solidFill>
                  <a:srgbClr val="384348"/>
                </a:solidFill>
              </a:rPr>
              <a:t>RT-AC88Q-1.2 </a:t>
            </a:r>
            <a:r>
              <a:rPr lang="en-US" dirty="0">
                <a:solidFill>
                  <a:srgbClr val="384348"/>
                </a:solidFill>
              </a:rPr>
              <a:t>in the slide)</a:t>
            </a:r>
            <a:endParaRPr lang="en-US" dirty="0"/>
          </a:p>
          <a:p>
            <a:pPr lvl="1"/>
            <a:r>
              <a:rPr lang="en-US" dirty="0" smtClean="0"/>
              <a:t>Net-to-net-client &amp; server : (server and client are fixed)</a:t>
            </a:r>
          </a:p>
          <a:p>
            <a:pPr lvl="2"/>
            <a:r>
              <a:rPr lang="en-US" dirty="0" smtClean="0"/>
              <a:t>n2ncs-gw1c.xml : sample configuration for gateway1 configured as client only.</a:t>
            </a:r>
          </a:p>
          <a:p>
            <a:pPr lvl="2"/>
            <a:r>
              <a:rPr lang="en-US" dirty="0" smtClean="0"/>
              <a:t>n2ncs-gw2s.xml </a:t>
            </a:r>
            <a:r>
              <a:rPr lang="en-US" dirty="0"/>
              <a:t>: sample configuration for </a:t>
            </a:r>
            <a:r>
              <a:rPr lang="en-US" dirty="0" smtClean="0"/>
              <a:t>gateway2 </a:t>
            </a:r>
            <a:r>
              <a:rPr lang="en-US" dirty="0"/>
              <a:t>configured as </a:t>
            </a:r>
            <a:r>
              <a:rPr lang="en-US" dirty="0" smtClean="0"/>
              <a:t>server only.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71087" y="3384107"/>
            <a:ext cx="5238572" cy="283720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 Warrior Setup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187439" y="2811566"/>
            <a:ext cx="3913974" cy="1230595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RT-AC88Q</a:t>
            </a: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6144426" y="1726250"/>
            <a:ext cx="17092" cy="108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8033" y="2811566"/>
            <a:ext cx="145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384348"/>
                </a:solidFill>
              </a:rPr>
              <a:t>eth2 (192.168.10.32)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72337" y="3785092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</a:rPr>
              <a:t>br0 (192.168.1.1)</a:t>
            </a:r>
            <a:endParaRPr lang="en-US" sz="1200" dirty="0">
              <a:solidFill>
                <a:srgbClr val="384348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66504" y="1250130"/>
            <a:ext cx="5896598" cy="503444"/>
          </a:xfrm>
          <a:prstGeom prst="ellipse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78751" y="4042161"/>
            <a:ext cx="0" cy="82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8751" y="4338738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 (192.168.1.0/24)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4996" y="4892384"/>
            <a:ext cx="1407510" cy="863125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(192.168.1.93</a:t>
            </a:r>
          </a:p>
        </p:txBody>
      </p:sp>
      <p:cxnSp>
        <p:nvCxnSpPr>
          <p:cNvPr id="16" name="Straight Connector 15"/>
          <p:cNvCxnSpPr>
            <a:stCxn id="10" idx="3"/>
          </p:cNvCxnSpPr>
          <p:nvPr/>
        </p:nvCxnSpPr>
        <p:spPr>
          <a:xfrm flipH="1">
            <a:off x="1786071" y="1679846"/>
            <a:ext cx="443970" cy="71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4579" y="2384277"/>
            <a:ext cx="1999716" cy="558094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RoadWarrior</a:t>
            </a:r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(192.168.10.34)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6441" y="1287548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Uplink</a:t>
            </a:r>
          </a:p>
          <a:p>
            <a:pPr algn="ctr"/>
            <a:r>
              <a:rPr lang="en-US" sz="1000" dirty="0" smtClean="0">
                <a:solidFill>
                  <a:srgbClr val="384348"/>
                </a:solidFill>
              </a:rPr>
              <a:t>192.168.10.0/24</a:t>
            </a:r>
          </a:p>
        </p:txBody>
      </p:sp>
      <p:sp>
        <p:nvSpPr>
          <p:cNvPr id="8" name="Left-Right Arrow 7"/>
          <p:cNvSpPr/>
          <p:nvPr/>
        </p:nvSpPr>
        <p:spPr>
          <a:xfrm rot="2375765">
            <a:off x="2179884" y="3482019"/>
            <a:ext cx="2331534" cy="254098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3812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18384" y="3381528"/>
            <a:ext cx="4281444" cy="283720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Net-to-Net Setup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38025" y="2808987"/>
            <a:ext cx="3913974" cy="1230595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RT-AC88Q-1.2</a:t>
            </a:r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H="1" flipV="1">
            <a:off x="5968619" y="1718435"/>
            <a:ext cx="726393" cy="109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8619" y="2808987"/>
            <a:ext cx="145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384348"/>
                </a:solidFill>
              </a:rPr>
              <a:t>eth2 (192.168.10.31)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923" y="3782513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</a:rPr>
              <a:t>br0 (192.168.5.1)</a:t>
            </a:r>
            <a:endParaRPr lang="en-US" sz="1200" dirty="0">
              <a:solidFill>
                <a:srgbClr val="384348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66504" y="1250130"/>
            <a:ext cx="5896598" cy="503444"/>
          </a:xfrm>
          <a:prstGeom prst="ellipse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29337" y="4039582"/>
            <a:ext cx="0" cy="82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9337" y="4336159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 (192.168.5.0/24)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5582" y="4889805"/>
            <a:ext cx="1537588" cy="636773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(192.168.5.205)</a:t>
            </a:r>
          </a:p>
        </p:txBody>
      </p:sp>
      <p:cxnSp>
        <p:nvCxnSpPr>
          <p:cNvPr id="16" name="Straight Connector 15"/>
          <p:cNvCxnSpPr>
            <a:endCxn id="19" idx="0"/>
          </p:cNvCxnSpPr>
          <p:nvPr/>
        </p:nvCxnSpPr>
        <p:spPr>
          <a:xfrm flipH="1">
            <a:off x="2170871" y="1715421"/>
            <a:ext cx="418505" cy="1096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36441" y="1287548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Uplink</a:t>
            </a:r>
          </a:p>
          <a:p>
            <a:pPr algn="ctr"/>
            <a:r>
              <a:rPr lang="en-US" sz="1000" dirty="0" smtClean="0">
                <a:solidFill>
                  <a:srgbClr val="384348"/>
                </a:solidFill>
              </a:rPr>
              <a:t>192.168.10.0/24</a:t>
            </a:r>
          </a:p>
        </p:txBody>
      </p:sp>
      <p:sp>
        <p:nvSpPr>
          <p:cNvPr id="18" name="Oval 17"/>
          <p:cNvSpPr/>
          <p:nvPr/>
        </p:nvSpPr>
        <p:spPr>
          <a:xfrm>
            <a:off x="94243" y="3384107"/>
            <a:ext cx="4281444" cy="283720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3843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884" y="2811566"/>
            <a:ext cx="3913974" cy="1230595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RT-AC88Q-1.1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4478" y="2811566"/>
            <a:ext cx="145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384348"/>
                </a:solidFill>
              </a:rPr>
              <a:t>eth2 (192.168.10.34)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98782" y="3785092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</a:rPr>
              <a:t>br0 (192.168.1.1)</a:t>
            </a:r>
            <a:endParaRPr lang="en-US" sz="1200" dirty="0">
              <a:solidFill>
                <a:srgbClr val="384348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05196" y="4042161"/>
            <a:ext cx="0" cy="82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05196" y="4338738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 (192.168.1.0/24)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441" y="4892385"/>
            <a:ext cx="1407510" cy="634194"/>
          </a:xfrm>
          <a:prstGeom prst="rect">
            <a:avLst/>
          </a:prstGeom>
          <a:solidFill>
            <a:srgbClr val="F2F2F2"/>
          </a:solidFill>
          <a:ln w="12700">
            <a:solidFill>
              <a:srgbClr val="FE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(192.168.1.65)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3773895" y="4180298"/>
            <a:ext cx="1427783" cy="248375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3843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561541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nside">
      <a:dk1>
        <a:srgbClr val="3E464C"/>
      </a:dk1>
      <a:lt1>
        <a:srgbClr val="FFFFFF"/>
      </a:lt1>
      <a:dk2>
        <a:srgbClr val="000000"/>
      </a:dk2>
      <a:lt2>
        <a:srgbClr val="A0A5A8"/>
      </a:lt2>
      <a:accent1>
        <a:srgbClr val="FE7E00"/>
      </a:accent1>
      <a:accent2>
        <a:srgbClr val="3E464C"/>
      </a:accent2>
      <a:accent3>
        <a:srgbClr val="D1004D"/>
      </a:accent3>
      <a:accent4>
        <a:srgbClr val="5367B1"/>
      </a:accent4>
      <a:accent5>
        <a:srgbClr val="92C206"/>
      </a:accent5>
      <a:accent6>
        <a:srgbClr val="0096B6"/>
      </a:accent6>
      <a:hlink>
        <a:srgbClr val="3E464C"/>
      </a:hlink>
      <a:folHlink>
        <a:srgbClr val="3C46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12700">
          <a:solidFill>
            <a:srgbClr val="FE7E00"/>
          </a:solidFill>
        </a:ln>
      </a:spPr>
      <a:bodyPr rtlCol="0" anchor="ctr"/>
      <a:lstStyle>
        <a:defPPr algn="ctr">
          <a:defRPr sz="1050" dirty="0" smtClean="0">
            <a:solidFill>
              <a:srgbClr val="384348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384348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_MCM_005 INSIDE_Corporate_PowerPoint_Presentation.pptx [Read-Only]" id="{FEF6A705-376A-4F29-9F47-684D2DCFA324}" vid="{35B380E0-B097-4902-AFB5-1F6E51AE31D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INSIDE Secure template Official - 2015</Template>
  <TotalTime>180</TotalTime>
  <Words>186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Thème Office</vt:lpstr>
      <vt:lpstr>Files description</vt:lpstr>
      <vt:lpstr>Road Warrior Setup</vt:lpstr>
      <vt:lpstr>Net-to-Net Setup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Sebastien Decugis</dc:creator>
  <cp:lastModifiedBy>Sebastien Decugis</cp:lastModifiedBy>
  <cp:revision>18</cp:revision>
  <cp:lastPrinted>2015-02-27T08:10:48Z</cp:lastPrinted>
  <dcterms:created xsi:type="dcterms:W3CDTF">2015-11-10T08:15:34Z</dcterms:created>
  <dcterms:modified xsi:type="dcterms:W3CDTF">2015-11-18T08:58:00Z</dcterms:modified>
</cp:coreProperties>
</file>