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6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4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5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8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9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0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4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9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1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8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7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Service Fabric Diagnostics</a:t>
            </a:r>
            <a:endParaRPr lang="en-US" sz="4800" dirty="0"/>
          </a:p>
        </p:txBody>
      </p:sp>
      <p:sp>
        <p:nvSpPr>
          <p:cNvPr id="4" name="Text Placeholder 1"/>
          <p:cNvSpPr>
            <a:spLocks noGrp="1"/>
          </p:cNvSpPr>
          <p:nvPr>
            <p:ph type="subTitle" idx="1"/>
          </p:nvPr>
        </p:nvSpPr>
        <p:spPr>
          <a:xfrm>
            <a:off x="736600" y="5667903"/>
            <a:ext cx="2556933" cy="826029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Paolo Salvatori</a:t>
            </a:r>
          </a:p>
          <a:p>
            <a:pPr algn="l">
              <a:spcBef>
                <a:spcPts val="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Principal Program Manager</a:t>
            </a:r>
          </a:p>
          <a:p>
            <a:pPr algn="l">
              <a:spcBef>
                <a:spcPts val="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Azure CAT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 descr="AzureCAT_Ex_Cy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828" y="5738017"/>
            <a:ext cx="1514475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3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</a:p>
          <a:p>
            <a:pPr lvl="1"/>
            <a:r>
              <a:rPr lang="en-US" dirty="0" smtClean="0"/>
              <a:t>Monitor a remote Service Fabric application running on a Service Fabric cluster on Azure</a:t>
            </a:r>
          </a:p>
          <a:p>
            <a:pPr lvl="1"/>
            <a:r>
              <a:rPr lang="en-US" dirty="0" smtClean="0"/>
              <a:t>Monitor a Service Fabric cluster on Azure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Solution</a:t>
            </a:r>
            <a:endParaRPr lang="en-US" dirty="0"/>
          </a:p>
          <a:p>
            <a:pPr lvl="1"/>
            <a:r>
              <a:rPr lang="en-US" dirty="0" smtClean="0"/>
              <a:t>Use the VMDiagnosticsSettings and </a:t>
            </a:r>
            <a:r>
              <a:rPr lang="en-US" dirty="0" err="1" smtClean="0"/>
              <a:t>MicrosoftMonitoringAgent</a:t>
            </a:r>
            <a:r>
              <a:rPr lang="en-US" dirty="0" smtClean="0"/>
              <a:t> VM extensions to track ETW events, Windows Logs Events and Performance Counters</a:t>
            </a:r>
          </a:p>
          <a:p>
            <a:pPr lvl="1"/>
            <a:r>
              <a:rPr lang="en-US" dirty="0" smtClean="0"/>
              <a:t>Use Operational Insights, Application Insights or a custom solution/dashboard (e.g. PowerBI, </a:t>
            </a:r>
            <a:r>
              <a:rPr lang="en-US" dirty="0" err="1" smtClean="0"/>
              <a:t>ElasticSearch</a:t>
            </a:r>
            <a:r>
              <a:rPr lang="en-US" dirty="0" smtClean="0"/>
              <a:t> + </a:t>
            </a:r>
            <a:r>
              <a:rPr lang="en-US" dirty="0" err="1" smtClean="0"/>
              <a:t>Kibana</a:t>
            </a:r>
            <a:r>
              <a:rPr lang="en-US" dirty="0" smtClean="0"/>
              <a:t>, etc.) to monitor the health status of a Service Fabric cluster, applications,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67" y="1777192"/>
            <a:ext cx="7627218" cy="42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9" y="1354666"/>
            <a:ext cx="11490638" cy="5367761"/>
          </a:xfrm>
        </p:spPr>
      </p:pic>
    </p:spTree>
    <p:extLst>
      <p:ext uri="{BB962C8B-B14F-4D97-AF65-F5344CB8AC3E}">
        <p14:creationId xmlns:p14="http://schemas.microsoft.com/office/powerpoint/2010/main" val="32546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WAD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67" y="365125"/>
            <a:ext cx="6640319" cy="61118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3" y="1770369"/>
            <a:ext cx="4755078" cy="42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OMS, Application Insights and Power BI Compared and Contrasted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213707"/>
              </p:ext>
            </p:extLst>
          </p:nvPr>
        </p:nvGraphicFramePr>
        <p:xfrm>
          <a:off x="838198" y="1825625"/>
          <a:ext cx="10515603" cy="3854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269">
                  <a:extLst>
                    <a:ext uri="{9D8B030D-6E8A-4147-A177-3AD203B41FA5}">
                      <a16:colId xmlns:a16="http://schemas.microsoft.com/office/drawing/2014/main" val="4276022918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900607743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27840200"/>
                    </a:ext>
                  </a:extLst>
                </a:gridCol>
                <a:gridCol w="2015066">
                  <a:extLst>
                    <a:ext uri="{9D8B030D-6E8A-4147-A177-3AD203B41FA5}">
                      <a16:colId xmlns:a16="http://schemas.microsoft.com/office/drawing/2014/main" val="872079606"/>
                    </a:ext>
                  </a:extLst>
                </a:gridCol>
                <a:gridCol w="2446868">
                  <a:extLst>
                    <a:ext uri="{9D8B030D-6E8A-4147-A177-3AD203B41FA5}">
                      <a16:colId xmlns:a16="http://schemas.microsoft.com/office/drawing/2014/main" val="4135304595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Technology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Service</a:t>
                      </a:r>
                      <a:r>
                        <a:rPr lang="en-US" sz="1400" baseline="0" dirty="0" smtClean="0"/>
                        <a:t> Fabric</a:t>
                      </a:r>
                      <a:r>
                        <a:rPr lang="en-US" sz="1400" dirty="0" smtClean="0"/>
                        <a:t> ETW Events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</a:t>
                      </a:r>
                      <a:r>
                        <a:rPr lang="en-US" sz="1400" baseline="0" dirty="0" smtClean="0"/>
                        <a:t> ETW Events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Windows Logs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Performance Counters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180386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Operational</a:t>
                      </a:r>
                      <a:r>
                        <a:rPr lang="en-US" sz="1100" baseline="0" dirty="0" smtClean="0"/>
                        <a:t> Insights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Yes.</a:t>
                      </a:r>
                      <a:r>
                        <a:rPr lang="en-US" sz="1100" baseline="0" dirty="0" smtClean="0"/>
                        <a:t> It requires the installation of  VMDiagnosticsSettings VM extension on the SF cluster nodes and the creation of an Insight on </a:t>
                      </a:r>
                      <a:r>
                        <a:rPr lang="en-US" sz="1100" baseline="0" dirty="0" err="1" smtClean="0"/>
                        <a:t>ServiceFabric</a:t>
                      </a:r>
                      <a:r>
                        <a:rPr lang="en-US" sz="1100" baseline="0" dirty="0" smtClean="0"/>
                        <a:t>*Tables on the OMS workspace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OMS</a:t>
                      </a:r>
                      <a:r>
                        <a:rPr lang="en-US" sz="1100" baseline="0" dirty="0" smtClean="0"/>
                        <a:t> does not support reading events from custom tables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Yes.</a:t>
                      </a:r>
                      <a:r>
                        <a:rPr lang="en-US" sz="1100" baseline="0" dirty="0" smtClean="0"/>
                        <a:t> It requires the deployment  of  the </a:t>
                      </a:r>
                      <a:r>
                        <a:rPr lang="en-US" sz="1100" baseline="0" dirty="0" err="1" smtClean="0"/>
                        <a:t>MicrosoftMonitoringAgent</a:t>
                      </a:r>
                      <a:r>
                        <a:rPr lang="en-US" sz="1100" baseline="0" dirty="0" smtClean="0"/>
                        <a:t> VM extension on the SF cluster nodes</a:t>
                      </a:r>
                      <a:endParaRPr 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Yes.</a:t>
                      </a:r>
                      <a:r>
                        <a:rPr lang="en-US" sz="1100" baseline="0" dirty="0" smtClean="0"/>
                        <a:t> It requires the deployment of  the </a:t>
                      </a:r>
                      <a:r>
                        <a:rPr lang="en-US" sz="1100" baseline="0" dirty="0" err="1" smtClean="0"/>
                        <a:t>MicrosoftMonitoringAgent</a:t>
                      </a:r>
                      <a:r>
                        <a:rPr lang="en-US" sz="1100" baseline="0" dirty="0" smtClean="0"/>
                        <a:t> VM extension on the SF cluster nodes</a:t>
                      </a:r>
                      <a:endParaRPr 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681533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Application Insights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Yes. It requires the creation</a:t>
                      </a:r>
                      <a:r>
                        <a:rPr lang="en-US" sz="1100" baseline="0" dirty="0" smtClean="0"/>
                        <a:t> of an Application Insights resource and </a:t>
                      </a:r>
                      <a:r>
                        <a:rPr lang="en-US" sz="1100" dirty="0" smtClean="0"/>
                        <a:t>installation of A</a:t>
                      </a:r>
                      <a:r>
                        <a:rPr lang="en-US" sz="1100" baseline="0" dirty="0" smtClean="0"/>
                        <a:t>pplication Insights NuGet packages and </a:t>
                      </a:r>
                      <a:r>
                        <a:rPr lang="en-US" sz="1100" dirty="0" smtClean="0"/>
                        <a:t> Service Fabric NuGet package for Application Insights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Yes. It requires the creation</a:t>
                      </a:r>
                      <a:r>
                        <a:rPr lang="en-US" sz="1100" baseline="0" dirty="0" smtClean="0"/>
                        <a:t> of an Application Insights resource and </a:t>
                      </a:r>
                      <a:r>
                        <a:rPr lang="en-US" sz="1100" dirty="0" smtClean="0"/>
                        <a:t>installation of A</a:t>
                      </a:r>
                      <a:r>
                        <a:rPr lang="en-US" sz="1100" baseline="0" dirty="0" smtClean="0"/>
                        <a:t>pplication Insights NuGet packages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Need</a:t>
                      </a:r>
                      <a:r>
                        <a:rPr lang="en-US" sz="1100" baseline="0" dirty="0" smtClean="0"/>
                        <a:t> to check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Yes. It requires the creation</a:t>
                      </a:r>
                      <a:r>
                        <a:rPr lang="en-US" sz="1100" baseline="0" dirty="0" smtClean="0"/>
                        <a:t> of an Application Insights resource and </a:t>
                      </a:r>
                      <a:r>
                        <a:rPr lang="en-US" sz="1100" dirty="0" smtClean="0"/>
                        <a:t>installation of A</a:t>
                      </a:r>
                      <a:r>
                        <a:rPr lang="en-US" sz="1100" baseline="0" dirty="0" smtClean="0"/>
                        <a:t>pplication Insights NuGet packages. To monitor </a:t>
                      </a:r>
                      <a:r>
                        <a:rPr lang="en-US" sz="1100" dirty="0" smtClean="0"/>
                        <a:t>Service Fabric counters,</a:t>
                      </a:r>
                      <a:r>
                        <a:rPr lang="en-US" sz="1100" baseline="0" dirty="0" smtClean="0"/>
                        <a:t> it requires the Service Fabric </a:t>
                      </a:r>
                      <a:r>
                        <a:rPr lang="en-US" sz="1100" dirty="0" smtClean="0"/>
                        <a:t>NuGet package for Application Insights.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08681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PowerBI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Yes.</a:t>
                      </a:r>
                      <a:r>
                        <a:rPr lang="en-US" sz="1100" baseline="0" dirty="0" smtClean="0"/>
                        <a:t> A PowerBI dashboard can read data from WAD tables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Yes.</a:t>
                      </a:r>
                      <a:r>
                        <a:rPr lang="en-US" sz="1100" baseline="0" dirty="0" smtClean="0"/>
                        <a:t> A PowerBI dashboard can read data from WAD tables 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Yes.</a:t>
                      </a:r>
                      <a:r>
                        <a:rPr lang="en-US" sz="1100" baseline="0" dirty="0" smtClean="0"/>
                        <a:t> A PowerBI dashboard can read data from WAD tables 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Yes.</a:t>
                      </a:r>
                      <a:r>
                        <a:rPr lang="en-US" sz="1100" baseline="0" dirty="0" smtClean="0"/>
                        <a:t> A PowerBI dashboard can read data from WAD tables 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918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9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[</a:t>
            </a:r>
            <a:r>
              <a:rPr lang="en-US" b="1" dirty="0"/>
              <a:t>Proactima</a:t>
            </a:r>
            <a:r>
              <a:rPr lang="en-US" dirty="0"/>
              <a:t>] The ability to extract fields from an ETW event is useful but is not practical when the number of custom fields is quite high (&gt;50)</a:t>
            </a:r>
          </a:p>
          <a:p>
            <a:r>
              <a:rPr lang="en-US" dirty="0" smtClean="0"/>
              <a:t>[</a:t>
            </a:r>
            <a:r>
              <a:rPr lang="en-US" b="1" dirty="0"/>
              <a:t>Paolo</a:t>
            </a:r>
            <a:r>
              <a:rPr lang="en-US" dirty="0"/>
              <a:t>\</a:t>
            </a:r>
            <a:r>
              <a:rPr lang="en-US" b="1" dirty="0"/>
              <a:t>Proactima</a:t>
            </a:r>
            <a:r>
              <a:rPr lang="en-US" dirty="0"/>
              <a:t>] OMS should rather support custom tables and support ETW events with any custom columns. This is possible just reading the schema of a custom table from the </a:t>
            </a:r>
            <a:r>
              <a:rPr lang="en-US" b="1" dirty="0"/>
              <a:t>Schema</a:t>
            </a:r>
            <a:r>
              <a:rPr lang="en-US" dirty="0"/>
              <a:t> column of the </a:t>
            </a:r>
            <a:r>
              <a:rPr lang="en-US" b="1" dirty="0"/>
              <a:t>SchemasTable</a:t>
            </a:r>
            <a:r>
              <a:rPr lang="en-US" dirty="0"/>
              <a:t> in the storage account. This would allow OMS to read the events from any WAD table generated by a Service Fabric application using a custom ETW provider\EventSource. </a:t>
            </a:r>
          </a:p>
          <a:p>
            <a:r>
              <a:rPr lang="en-US" dirty="0" smtClean="0"/>
              <a:t>[</a:t>
            </a:r>
            <a:r>
              <a:rPr lang="en-US" b="1" dirty="0"/>
              <a:t>Proactima</a:t>
            </a:r>
            <a:r>
              <a:rPr lang="en-US" dirty="0"/>
              <a:t>] The OMS UI is not very user friendly, not very appealing and not in line with the look &amp; </a:t>
            </a:r>
            <a:r>
              <a:rPr lang="en-US" dirty="0" smtClean="0"/>
              <a:t>feel portal</a:t>
            </a:r>
          </a:p>
          <a:p>
            <a:r>
              <a:rPr lang="en-US" dirty="0" smtClean="0"/>
              <a:t>[</a:t>
            </a:r>
            <a:r>
              <a:rPr lang="en-US" b="1" dirty="0" smtClean="0"/>
              <a:t>Codit</a:t>
            </a:r>
            <a:r>
              <a:rPr lang="en-US" dirty="0" smtClean="0"/>
              <a:t>] They were impressed by the possibilities offered by OMS, Application Insights and 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4211</TotalTime>
  <Words>454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Service Fabric Diagnostics</vt:lpstr>
      <vt:lpstr>Agenda</vt:lpstr>
      <vt:lpstr>Scenario</vt:lpstr>
      <vt:lpstr>Demo</vt:lpstr>
      <vt:lpstr>WAD Tables</vt:lpstr>
      <vt:lpstr>OMS, Application Insights and Power BI Compared and Contrasted</vt:lpstr>
      <vt:lpstr>Feedbacks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 Diagnostics</dc:title>
  <dc:creator>Paolo Salvatori</dc:creator>
  <cp:lastModifiedBy>Paolo Salvatori</cp:lastModifiedBy>
  <cp:revision>10</cp:revision>
  <dcterms:created xsi:type="dcterms:W3CDTF">2016-01-29T15:41:40Z</dcterms:created>
  <dcterms:modified xsi:type="dcterms:W3CDTF">2016-03-31T08:51:25Z</dcterms:modified>
</cp:coreProperties>
</file>