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9"/>
  </p:notesMasterIdLst>
  <p:sldIdLst>
    <p:sldId id="256" r:id="rId2"/>
    <p:sldId id="264" r:id="rId3"/>
    <p:sldId id="297" r:id="rId4"/>
    <p:sldId id="286" r:id="rId5"/>
    <p:sldId id="284" r:id="rId6"/>
    <p:sldId id="287" r:id="rId7"/>
    <p:sldId id="288" r:id="rId8"/>
    <p:sldId id="289" r:id="rId9"/>
    <p:sldId id="298" r:id="rId10"/>
    <p:sldId id="290" r:id="rId11"/>
    <p:sldId id="291" r:id="rId12"/>
    <p:sldId id="293" r:id="rId13"/>
    <p:sldId id="304" r:id="rId14"/>
    <p:sldId id="303" r:id="rId15"/>
    <p:sldId id="292" r:id="rId16"/>
    <p:sldId id="299" r:id="rId17"/>
    <p:sldId id="302" r:id="rId18"/>
    <p:sldId id="348" r:id="rId19"/>
    <p:sldId id="295" r:id="rId20"/>
    <p:sldId id="305" r:id="rId21"/>
    <p:sldId id="296" r:id="rId22"/>
    <p:sldId id="306" r:id="rId23"/>
    <p:sldId id="307" r:id="rId24"/>
    <p:sldId id="310" r:id="rId25"/>
    <p:sldId id="313" r:id="rId26"/>
    <p:sldId id="321" r:id="rId27"/>
    <p:sldId id="323" r:id="rId28"/>
    <p:sldId id="324" r:id="rId29"/>
    <p:sldId id="325" r:id="rId30"/>
    <p:sldId id="326" r:id="rId31"/>
    <p:sldId id="322" r:id="rId32"/>
    <p:sldId id="328" r:id="rId33"/>
    <p:sldId id="312" r:id="rId34"/>
    <p:sldId id="327" r:id="rId35"/>
    <p:sldId id="330" r:id="rId36"/>
    <p:sldId id="329" r:id="rId37"/>
    <p:sldId id="314" r:id="rId38"/>
    <p:sldId id="346" r:id="rId39"/>
    <p:sldId id="349" r:id="rId40"/>
    <p:sldId id="347" r:id="rId41"/>
    <p:sldId id="316" r:id="rId42"/>
    <p:sldId id="315" r:id="rId43"/>
    <p:sldId id="320" r:id="rId44"/>
    <p:sldId id="318" r:id="rId45"/>
    <p:sldId id="319" r:id="rId46"/>
    <p:sldId id="317" r:id="rId47"/>
    <p:sldId id="331" r:id="rId48"/>
    <p:sldId id="333" r:id="rId49"/>
    <p:sldId id="334" r:id="rId50"/>
    <p:sldId id="335" r:id="rId51"/>
    <p:sldId id="339" r:id="rId52"/>
    <p:sldId id="340" r:id="rId53"/>
    <p:sldId id="341" r:id="rId54"/>
    <p:sldId id="342" r:id="rId55"/>
    <p:sldId id="344" r:id="rId56"/>
    <p:sldId id="345" r:id="rId57"/>
    <p:sldId id="28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6" autoAdjust="0"/>
    <p:restoredTop sz="75951" autoAdjust="0"/>
  </p:normalViewPr>
  <p:slideViewPr>
    <p:cSldViewPr snapToGrid="0">
      <p:cViewPr varScale="1">
        <p:scale>
          <a:sx n="75" d="100"/>
          <a:sy n="75" d="100"/>
        </p:scale>
        <p:origin x="7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F9A9DAD-EFF5-4EB6-9D8F-C88B0A0817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DD8B3AF-DF6C-41F7-9B31-B912D03DFBE3}">
      <dgm:prSet/>
      <dgm:spPr/>
      <dgm:t>
        <a:bodyPr/>
        <a:lstStyle/>
        <a:p>
          <a:r>
            <a:rPr lang="en-GB"/>
            <a:t>A job creates Pods that run until successful termination (i.e., exit with 0). </a:t>
          </a:r>
          <a:endParaRPr lang="en-US"/>
        </a:p>
      </dgm:t>
    </dgm:pt>
    <dgm:pt modelId="{98A60CFA-3C80-4577-A2DB-4E1A5B279149}" type="parTrans" cxnId="{8242114D-7088-44B2-AC71-9BE3AC30394C}">
      <dgm:prSet/>
      <dgm:spPr/>
      <dgm:t>
        <a:bodyPr/>
        <a:lstStyle/>
        <a:p>
          <a:endParaRPr lang="en-US"/>
        </a:p>
      </dgm:t>
    </dgm:pt>
    <dgm:pt modelId="{A5C8C36E-8569-4132-8013-061548F6A4CD}" type="sibTrans" cxnId="{8242114D-7088-44B2-AC71-9BE3AC30394C}">
      <dgm:prSet/>
      <dgm:spPr/>
      <dgm:t>
        <a:bodyPr/>
        <a:lstStyle/>
        <a:p>
          <a:endParaRPr lang="en-US"/>
        </a:p>
      </dgm:t>
    </dgm:pt>
    <dgm:pt modelId="{A0CA8386-73E2-42CD-8AD3-418A84CB1A0B}">
      <dgm:prSet/>
      <dgm:spPr/>
      <dgm:t>
        <a:bodyPr/>
        <a:lstStyle/>
        <a:p>
          <a:r>
            <a:rPr lang="en-GB"/>
            <a:t>Jobs are useful for things you only want to do once, such as database migrations or batch jobs.</a:t>
          </a:r>
          <a:endParaRPr lang="en-US"/>
        </a:p>
      </dgm:t>
    </dgm:pt>
    <dgm:pt modelId="{A969D6C9-8E5D-42A1-AE74-28FDA567B252}" type="parTrans" cxnId="{F8F8452F-EBD7-41A2-B965-08D5A3C7C854}">
      <dgm:prSet/>
      <dgm:spPr/>
      <dgm:t>
        <a:bodyPr/>
        <a:lstStyle/>
        <a:p>
          <a:endParaRPr lang="en-US"/>
        </a:p>
      </dgm:t>
    </dgm:pt>
    <dgm:pt modelId="{5648702E-8F50-48B8-83A8-6F3A2D1950AD}" type="sibTrans" cxnId="{F8F8452F-EBD7-41A2-B965-08D5A3C7C854}">
      <dgm:prSet/>
      <dgm:spPr/>
      <dgm:t>
        <a:bodyPr/>
        <a:lstStyle/>
        <a:p>
          <a:endParaRPr lang="en-US"/>
        </a:p>
      </dgm:t>
    </dgm:pt>
    <dgm:pt modelId="{2E26C2AA-FB68-463D-946F-BF35FA9DD66D}" type="pres">
      <dgm:prSet presAssocID="{5F9A9DAD-EFF5-4EB6-9D8F-C88B0A0817C5}" presName="root" presStyleCnt="0">
        <dgm:presLayoutVars>
          <dgm:dir/>
          <dgm:resizeHandles val="exact"/>
        </dgm:presLayoutVars>
      </dgm:prSet>
      <dgm:spPr/>
    </dgm:pt>
    <dgm:pt modelId="{722D3FCE-F1DD-434A-8DEA-FF77B16D58D4}" type="pres">
      <dgm:prSet presAssocID="{0DD8B3AF-DF6C-41F7-9B31-B912D03DFBE3}" presName="compNode" presStyleCnt="0"/>
      <dgm:spPr/>
    </dgm:pt>
    <dgm:pt modelId="{BA0A5B6A-487E-43C3-8686-D38E1473E8EB}" type="pres">
      <dgm:prSet presAssocID="{0DD8B3AF-DF6C-41F7-9B31-B912D03DFBE3}" presName="bgRect" presStyleLbl="bgShp" presStyleIdx="0" presStyleCnt="2"/>
      <dgm:spPr/>
    </dgm:pt>
    <dgm:pt modelId="{8BD008F8-1F06-401B-AA67-B174205E25FE}" type="pres">
      <dgm:prSet presAssocID="{0DD8B3AF-DF6C-41F7-9B31-B912D03DFB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CCD59EC3-FDEC-4639-93C7-5B30F1113F32}" type="pres">
      <dgm:prSet presAssocID="{0DD8B3AF-DF6C-41F7-9B31-B912D03DFBE3}" presName="spaceRect" presStyleCnt="0"/>
      <dgm:spPr/>
    </dgm:pt>
    <dgm:pt modelId="{B72EDCEC-C89A-4406-8EE9-91C0DD8F2272}" type="pres">
      <dgm:prSet presAssocID="{0DD8B3AF-DF6C-41F7-9B31-B912D03DFBE3}" presName="parTx" presStyleLbl="revTx" presStyleIdx="0" presStyleCnt="2">
        <dgm:presLayoutVars>
          <dgm:chMax val="0"/>
          <dgm:chPref val="0"/>
        </dgm:presLayoutVars>
      </dgm:prSet>
      <dgm:spPr/>
    </dgm:pt>
    <dgm:pt modelId="{28617B5F-138D-47B7-B583-DD7D565E82AB}" type="pres">
      <dgm:prSet presAssocID="{A5C8C36E-8569-4132-8013-061548F6A4CD}" presName="sibTrans" presStyleCnt="0"/>
      <dgm:spPr/>
    </dgm:pt>
    <dgm:pt modelId="{74DAC4E4-AF56-42E5-A8B4-FF8B3CC24E00}" type="pres">
      <dgm:prSet presAssocID="{A0CA8386-73E2-42CD-8AD3-418A84CB1A0B}" presName="compNode" presStyleCnt="0"/>
      <dgm:spPr/>
    </dgm:pt>
    <dgm:pt modelId="{F3DDC6DD-3415-4A9E-A757-8CA8BFE8AA30}" type="pres">
      <dgm:prSet presAssocID="{A0CA8386-73E2-42CD-8AD3-418A84CB1A0B}" presName="bgRect" presStyleLbl="bgShp" presStyleIdx="1" presStyleCnt="2"/>
      <dgm:spPr/>
    </dgm:pt>
    <dgm:pt modelId="{9EA5E72F-7949-440B-ADCC-A082C70446D3}" type="pres">
      <dgm:prSet presAssocID="{A0CA8386-73E2-42CD-8AD3-418A84CB1A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70444D4F-3FFA-4D25-B5E2-842AE99FF261}" type="pres">
      <dgm:prSet presAssocID="{A0CA8386-73E2-42CD-8AD3-418A84CB1A0B}" presName="spaceRect" presStyleCnt="0"/>
      <dgm:spPr/>
    </dgm:pt>
    <dgm:pt modelId="{084ED949-B0C7-47E4-827D-35EB78B41CAB}" type="pres">
      <dgm:prSet presAssocID="{A0CA8386-73E2-42CD-8AD3-418A84CB1A0B}" presName="parTx" presStyleLbl="revTx" presStyleIdx="1" presStyleCnt="2">
        <dgm:presLayoutVars>
          <dgm:chMax val="0"/>
          <dgm:chPref val="0"/>
        </dgm:presLayoutVars>
      </dgm:prSet>
      <dgm:spPr/>
    </dgm:pt>
  </dgm:ptLst>
  <dgm:cxnLst>
    <dgm:cxn modelId="{07A8FD16-83B6-41CC-A8F9-7424586AE88D}" type="presOf" srcId="{5F9A9DAD-EFF5-4EB6-9D8F-C88B0A0817C5}" destId="{2E26C2AA-FB68-463D-946F-BF35FA9DD66D}" srcOrd="0" destOrd="0" presId="urn:microsoft.com/office/officeart/2018/2/layout/IconVerticalSolidList"/>
    <dgm:cxn modelId="{F8F8452F-EBD7-41A2-B965-08D5A3C7C854}" srcId="{5F9A9DAD-EFF5-4EB6-9D8F-C88B0A0817C5}" destId="{A0CA8386-73E2-42CD-8AD3-418A84CB1A0B}" srcOrd="1" destOrd="0" parTransId="{A969D6C9-8E5D-42A1-AE74-28FDA567B252}" sibTransId="{5648702E-8F50-48B8-83A8-6F3A2D1950AD}"/>
    <dgm:cxn modelId="{8242114D-7088-44B2-AC71-9BE3AC30394C}" srcId="{5F9A9DAD-EFF5-4EB6-9D8F-C88B0A0817C5}" destId="{0DD8B3AF-DF6C-41F7-9B31-B912D03DFBE3}" srcOrd="0" destOrd="0" parTransId="{98A60CFA-3C80-4577-A2DB-4E1A5B279149}" sibTransId="{A5C8C36E-8569-4132-8013-061548F6A4CD}"/>
    <dgm:cxn modelId="{0394FD6D-AF1C-4D43-A6C4-F450C8205C24}" type="presOf" srcId="{A0CA8386-73E2-42CD-8AD3-418A84CB1A0B}" destId="{084ED949-B0C7-47E4-827D-35EB78B41CAB}" srcOrd="0" destOrd="0" presId="urn:microsoft.com/office/officeart/2018/2/layout/IconVerticalSolidList"/>
    <dgm:cxn modelId="{C4A8A258-348B-4C2C-8E60-4536280B7CB3}" type="presOf" srcId="{0DD8B3AF-DF6C-41F7-9B31-B912D03DFBE3}" destId="{B72EDCEC-C89A-4406-8EE9-91C0DD8F2272}" srcOrd="0" destOrd="0" presId="urn:microsoft.com/office/officeart/2018/2/layout/IconVerticalSolidList"/>
    <dgm:cxn modelId="{CEDCBAB5-5751-4767-8F47-83B35EEC616E}" type="presParOf" srcId="{2E26C2AA-FB68-463D-946F-BF35FA9DD66D}" destId="{722D3FCE-F1DD-434A-8DEA-FF77B16D58D4}" srcOrd="0" destOrd="0" presId="urn:microsoft.com/office/officeart/2018/2/layout/IconVerticalSolidList"/>
    <dgm:cxn modelId="{72FACCFB-6915-4597-9915-E7BA93214DC9}" type="presParOf" srcId="{722D3FCE-F1DD-434A-8DEA-FF77B16D58D4}" destId="{BA0A5B6A-487E-43C3-8686-D38E1473E8EB}" srcOrd="0" destOrd="0" presId="urn:microsoft.com/office/officeart/2018/2/layout/IconVerticalSolidList"/>
    <dgm:cxn modelId="{A1A1A8A4-F152-4376-B65F-14EDB6905503}" type="presParOf" srcId="{722D3FCE-F1DD-434A-8DEA-FF77B16D58D4}" destId="{8BD008F8-1F06-401B-AA67-B174205E25FE}" srcOrd="1" destOrd="0" presId="urn:microsoft.com/office/officeart/2018/2/layout/IconVerticalSolidList"/>
    <dgm:cxn modelId="{308D5B8B-B25F-4845-9670-ADAC02965F57}" type="presParOf" srcId="{722D3FCE-F1DD-434A-8DEA-FF77B16D58D4}" destId="{CCD59EC3-FDEC-4639-93C7-5B30F1113F32}" srcOrd="2" destOrd="0" presId="urn:microsoft.com/office/officeart/2018/2/layout/IconVerticalSolidList"/>
    <dgm:cxn modelId="{98C12A39-7A3A-47F0-ABF8-1D8CC1F62591}" type="presParOf" srcId="{722D3FCE-F1DD-434A-8DEA-FF77B16D58D4}" destId="{B72EDCEC-C89A-4406-8EE9-91C0DD8F2272}" srcOrd="3" destOrd="0" presId="urn:microsoft.com/office/officeart/2018/2/layout/IconVerticalSolidList"/>
    <dgm:cxn modelId="{88B48911-59EE-43EB-93DB-1A41B48EBB69}" type="presParOf" srcId="{2E26C2AA-FB68-463D-946F-BF35FA9DD66D}" destId="{28617B5F-138D-47B7-B583-DD7D565E82AB}" srcOrd="1" destOrd="0" presId="urn:microsoft.com/office/officeart/2018/2/layout/IconVerticalSolidList"/>
    <dgm:cxn modelId="{CC693D55-BD5A-49E0-8209-2EAAD032CF13}" type="presParOf" srcId="{2E26C2AA-FB68-463D-946F-BF35FA9DD66D}" destId="{74DAC4E4-AF56-42E5-A8B4-FF8B3CC24E00}" srcOrd="2" destOrd="0" presId="urn:microsoft.com/office/officeart/2018/2/layout/IconVerticalSolidList"/>
    <dgm:cxn modelId="{D0FA4F12-60AA-4933-BF61-F143190F7C55}" type="presParOf" srcId="{74DAC4E4-AF56-42E5-A8B4-FF8B3CC24E00}" destId="{F3DDC6DD-3415-4A9E-A757-8CA8BFE8AA30}" srcOrd="0" destOrd="0" presId="urn:microsoft.com/office/officeart/2018/2/layout/IconVerticalSolidList"/>
    <dgm:cxn modelId="{7F736451-2EDC-40EF-B6BE-C85D4244C81C}" type="presParOf" srcId="{74DAC4E4-AF56-42E5-A8B4-FF8B3CC24E00}" destId="{9EA5E72F-7949-440B-ADCC-A082C70446D3}" srcOrd="1" destOrd="0" presId="urn:microsoft.com/office/officeart/2018/2/layout/IconVerticalSolidList"/>
    <dgm:cxn modelId="{7F3122E3-35F1-4F1B-8556-017EAEBEDA02}" type="presParOf" srcId="{74DAC4E4-AF56-42E5-A8B4-FF8B3CC24E00}" destId="{70444D4F-3FFA-4D25-B5E2-842AE99FF261}" srcOrd="2" destOrd="0" presId="urn:microsoft.com/office/officeart/2018/2/layout/IconVerticalSolidList"/>
    <dgm:cxn modelId="{74A8A12B-89EF-4A99-8D2B-60632CD5E3AF}" type="presParOf" srcId="{74DAC4E4-AF56-42E5-A8B4-FF8B3CC24E00}" destId="{084ED949-B0C7-47E4-827D-35EB78B41CA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A5B6A-487E-43C3-8686-D38E1473E8EB}">
      <dsp:nvSpPr>
        <dsp:cNvPr id="0" name=""/>
        <dsp:cNvSpPr/>
      </dsp:nvSpPr>
      <dsp:spPr>
        <a:xfrm>
          <a:off x="0" y="597713"/>
          <a:ext cx="11029950" cy="11034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008F8-1F06-401B-AA67-B174205E25FE}">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2EDCEC-C89A-4406-8EE9-91C0DD8F2272}">
      <dsp:nvSpPr>
        <dsp:cNvPr id="0" name=""/>
        <dsp:cNvSpPr/>
      </dsp:nvSpPr>
      <dsp:spPr>
        <a:xfrm>
          <a:off x="1274509" y="597713"/>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111250">
            <a:lnSpc>
              <a:spcPct val="90000"/>
            </a:lnSpc>
            <a:spcBef>
              <a:spcPct val="0"/>
            </a:spcBef>
            <a:spcAft>
              <a:spcPct val="35000"/>
            </a:spcAft>
            <a:buNone/>
          </a:pPr>
          <a:r>
            <a:rPr lang="en-GB" sz="2500" kern="1200"/>
            <a:t>A job creates Pods that run until successful termination (i.e., exit with 0). </a:t>
          </a:r>
          <a:endParaRPr lang="en-US" sz="2500" kern="1200"/>
        </a:p>
      </dsp:txBody>
      <dsp:txXfrm>
        <a:off x="1274509" y="597713"/>
        <a:ext cx="9755440" cy="1103471"/>
      </dsp:txXfrm>
    </dsp:sp>
    <dsp:sp modelId="{F3DDC6DD-3415-4A9E-A757-8CA8BFE8AA30}">
      <dsp:nvSpPr>
        <dsp:cNvPr id="0" name=""/>
        <dsp:cNvSpPr/>
      </dsp:nvSpPr>
      <dsp:spPr>
        <a:xfrm>
          <a:off x="0" y="1977052"/>
          <a:ext cx="11029950" cy="11034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5E72F-7949-440B-ADCC-A082C70446D3}">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4ED949-B0C7-47E4-827D-35EB78B41CAB}">
      <dsp:nvSpPr>
        <dsp:cNvPr id="0" name=""/>
        <dsp:cNvSpPr/>
      </dsp:nvSpPr>
      <dsp:spPr>
        <a:xfrm>
          <a:off x="1274509" y="1977052"/>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111250">
            <a:lnSpc>
              <a:spcPct val="90000"/>
            </a:lnSpc>
            <a:spcBef>
              <a:spcPct val="0"/>
            </a:spcBef>
            <a:spcAft>
              <a:spcPct val="35000"/>
            </a:spcAft>
            <a:buNone/>
          </a:pPr>
          <a:r>
            <a:rPr lang="en-GB" sz="2500" kern="1200"/>
            <a:t>Jobs are useful for things you only want to do once, such as database migrations or batch jobs.</a:t>
          </a:r>
          <a:endParaRPr lang="en-US" sz="2500" kern="1200"/>
        </a:p>
      </dsp:txBody>
      <dsp:txXfrm>
        <a:off x="1274509" y="1977052"/>
        <a:ext cx="9755440" cy="11034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D7D75C-D083-4802-BDD0-2E2E7BCDDD7C}" type="datetimeFigureOut">
              <a:rPr lang="en-GB" smtClean="0"/>
              <a:t>15/07/2020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A249A-983A-492B-AD12-DAC8D5B019DC}" type="slidenum">
              <a:rPr lang="en-GB" smtClean="0"/>
              <a:t>‹#›</a:t>
            </a:fld>
            <a:endParaRPr lang="en-GB"/>
          </a:p>
        </p:txBody>
      </p:sp>
    </p:spTree>
    <p:extLst>
      <p:ext uri="{BB962C8B-B14F-4D97-AF65-F5344CB8AC3E}">
        <p14:creationId xmlns:p14="http://schemas.microsoft.com/office/powerpoint/2010/main" val="3239135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microsoft.com/en-us/azure/aks/concepts-identity#kubernetes-role-based-access-controls-rbac"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s://docs.microsoft.com/en-us/azure/dev-spaces/"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kubernetes.io/docs/concepts/architecture/controlle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Leadership positions</a:t>
            </a:r>
          </a:p>
        </p:txBody>
      </p:sp>
      <p:sp>
        <p:nvSpPr>
          <p:cNvPr id="4" name="Slide Number Placeholder 3"/>
          <p:cNvSpPr>
            <a:spLocks noGrp="1"/>
          </p:cNvSpPr>
          <p:nvPr>
            <p:ph type="sldNum" sz="quarter" idx="5"/>
          </p:nvPr>
        </p:nvSpPr>
        <p:spPr/>
        <p:txBody>
          <a:bodyPr/>
          <a:lstStyle/>
          <a:p>
            <a:fld id="{138A249A-983A-492B-AD12-DAC8D5B019DC}" type="slidenum">
              <a:rPr lang="en-GB" smtClean="0"/>
              <a:t>2</a:t>
            </a:fld>
            <a:endParaRPr lang="en-GB"/>
          </a:p>
        </p:txBody>
      </p:sp>
    </p:spTree>
    <p:extLst>
      <p:ext uri="{BB962C8B-B14F-4D97-AF65-F5344CB8AC3E}">
        <p14:creationId xmlns:p14="http://schemas.microsoft.com/office/powerpoint/2010/main" val="1842435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17</a:t>
            </a:fld>
            <a:endParaRPr lang="en-GB"/>
          </a:p>
        </p:txBody>
      </p:sp>
    </p:spTree>
    <p:extLst>
      <p:ext uri="{BB962C8B-B14F-4D97-AF65-F5344CB8AC3E}">
        <p14:creationId xmlns:p14="http://schemas.microsoft.com/office/powerpoint/2010/main" val="122574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many other types of volumes supported</a:t>
            </a:r>
          </a:p>
        </p:txBody>
      </p:sp>
      <p:sp>
        <p:nvSpPr>
          <p:cNvPr id="4" name="Slide Number Placeholder 3"/>
          <p:cNvSpPr>
            <a:spLocks noGrp="1"/>
          </p:cNvSpPr>
          <p:nvPr>
            <p:ph type="sldNum" sz="quarter" idx="5"/>
          </p:nvPr>
        </p:nvSpPr>
        <p:spPr/>
        <p:txBody>
          <a:bodyPr/>
          <a:lstStyle/>
          <a:p>
            <a:fld id="{138A249A-983A-492B-AD12-DAC8D5B019DC}" type="slidenum">
              <a:rPr lang="en-GB" smtClean="0"/>
              <a:t>18</a:t>
            </a:fld>
            <a:endParaRPr lang="en-GB"/>
          </a:p>
        </p:txBody>
      </p:sp>
    </p:spTree>
    <p:extLst>
      <p:ext uri="{BB962C8B-B14F-4D97-AF65-F5344CB8AC3E}">
        <p14:creationId xmlns:p14="http://schemas.microsoft.com/office/powerpoint/2010/main" val="269004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19</a:t>
            </a:fld>
            <a:endParaRPr lang="en-GB"/>
          </a:p>
        </p:txBody>
      </p:sp>
    </p:spTree>
    <p:extLst>
      <p:ext uri="{BB962C8B-B14F-4D97-AF65-F5344CB8AC3E}">
        <p14:creationId xmlns:p14="http://schemas.microsoft.com/office/powerpoint/2010/main" val="1689549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20</a:t>
            </a:fld>
            <a:endParaRPr lang="en-GB"/>
          </a:p>
        </p:txBody>
      </p:sp>
    </p:spTree>
    <p:extLst>
      <p:ext uri="{BB962C8B-B14F-4D97-AF65-F5344CB8AC3E}">
        <p14:creationId xmlns:p14="http://schemas.microsoft.com/office/powerpoint/2010/main" val="377742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Apply</a:t>
            </a:r>
          </a:p>
          <a:p>
            <a:pPr marL="228600" indent="-228600">
              <a:buAutoNum type="arabicPeriod"/>
            </a:pPr>
            <a:r>
              <a:rPr lang="en-GB" dirty="0"/>
              <a:t>View status (-w)</a:t>
            </a:r>
          </a:p>
          <a:p>
            <a:pPr marL="228600" indent="-228600">
              <a:buAutoNum type="arabicPeriod"/>
            </a:pPr>
            <a:r>
              <a:rPr lang="en-GB" dirty="0"/>
              <a:t>Use Describe</a:t>
            </a:r>
          </a:p>
          <a:p>
            <a:pPr marL="228600" indent="-228600">
              <a:buAutoNum type="arabicPeriod"/>
            </a:pPr>
            <a:r>
              <a:rPr lang="en-GB" dirty="0"/>
              <a:t>View logs</a:t>
            </a:r>
          </a:p>
          <a:p>
            <a:pPr marL="0" indent="0">
              <a:buNone/>
            </a:pPr>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21</a:t>
            </a:fld>
            <a:endParaRPr lang="en-GB"/>
          </a:p>
        </p:txBody>
      </p:sp>
    </p:spTree>
    <p:extLst>
      <p:ext uri="{BB962C8B-B14F-4D97-AF65-F5344CB8AC3E}">
        <p14:creationId xmlns:p14="http://schemas.microsoft.com/office/powerpoint/2010/main" val="2910625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23</a:t>
            </a:fld>
            <a:endParaRPr lang="en-GB"/>
          </a:p>
        </p:txBody>
      </p:sp>
    </p:spTree>
    <p:extLst>
      <p:ext uri="{BB962C8B-B14F-4D97-AF65-F5344CB8AC3E}">
        <p14:creationId xmlns:p14="http://schemas.microsoft.com/office/powerpoint/2010/main" val="4053697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647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err="1"/>
              <a:t>kubectl</a:t>
            </a:r>
            <a:r>
              <a:rPr lang="en-GB" dirty="0"/>
              <a:t> expose pod first-pod -n ns-demo --port 8080 --target-port 3000</a:t>
            </a:r>
          </a:p>
          <a:p>
            <a:pPr marL="0" indent="0">
              <a:buNone/>
            </a:pPr>
            <a:r>
              <a:rPr lang="en-GB" dirty="0" err="1"/>
              <a:t>Kubectl</a:t>
            </a:r>
            <a:r>
              <a:rPr lang="en-GB" dirty="0"/>
              <a:t> edit svc first-pod –n ns-demo</a:t>
            </a:r>
          </a:p>
          <a:p>
            <a:pPr marL="0" indent="0">
              <a:buNone/>
            </a:pPr>
            <a:r>
              <a:rPr lang="en-GB" dirty="0" err="1"/>
              <a:t>kubectl</a:t>
            </a:r>
            <a:r>
              <a:rPr lang="en-GB" dirty="0"/>
              <a:t> apply -f .\service-</a:t>
            </a:r>
            <a:r>
              <a:rPr lang="en-GB" dirty="0" err="1"/>
              <a:t>demo.yml</a:t>
            </a:r>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25</a:t>
            </a:fld>
            <a:endParaRPr lang="en-GB"/>
          </a:p>
        </p:txBody>
      </p:sp>
    </p:spTree>
    <p:extLst>
      <p:ext uri="{BB962C8B-B14F-4D97-AF65-F5344CB8AC3E}">
        <p14:creationId xmlns:p14="http://schemas.microsoft.com/office/powerpoint/2010/main" val="1733728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the replica sets and how it was working…</a:t>
            </a:r>
          </a:p>
        </p:txBody>
      </p:sp>
      <p:sp>
        <p:nvSpPr>
          <p:cNvPr id="4" name="Slide Number Placeholder 3"/>
          <p:cNvSpPr>
            <a:spLocks noGrp="1"/>
          </p:cNvSpPr>
          <p:nvPr>
            <p:ph type="sldNum" sz="quarter" idx="5"/>
          </p:nvPr>
        </p:nvSpPr>
        <p:spPr/>
        <p:txBody>
          <a:bodyPr/>
          <a:lstStyle/>
          <a:p>
            <a:fld id="{138A249A-983A-492B-AD12-DAC8D5B019DC}" type="slidenum">
              <a:rPr lang="en-GB" smtClean="0"/>
              <a:t>27</a:t>
            </a:fld>
            <a:endParaRPr lang="en-GB"/>
          </a:p>
        </p:txBody>
      </p:sp>
    </p:spTree>
    <p:extLst>
      <p:ext uri="{BB962C8B-B14F-4D97-AF65-F5344CB8AC3E}">
        <p14:creationId xmlns:p14="http://schemas.microsoft.com/office/powerpoint/2010/main" val="3479044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situations where you don’t want to fall below 100% capacity</a:t>
            </a:r>
          </a:p>
        </p:txBody>
      </p:sp>
      <p:sp>
        <p:nvSpPr>
          <p:cNvPr id="4" name="Slide Number Placeholder 3"/>
          <p:cNvSpPr>
            <a:spLocks noGrp="1"/>
          </p:cNvSpPr>
          <p:nvPr>
            <p:ph type="sldNum" sz="quarter" idx="5"/>
          </p:nvPr>
        </p:nvSpPr>
        <p:spPr/>
        <p:txBody>
          <a:bodyPr/>
          <a:lstStyle/>
          <a:p>
            <a:fld id="{138A249A-983A-492B-AD12-DAC8D5B019DC}" type="slidenum">
              <a:rPr lang="en-GB" smtClean="0"/>
              <a:t>29</a:t>
            </a:fld>
            <a:endParaRPr lang="en-GB"/>
          </a:p>
        </p:txBody>
      </p:sp>
    </p:spTree>
    <p:extLst>
      <p:ext uri="{BB962C8B-B14F-4D97-AF65-F5344CB8AC3E}">
        <p14:creationId xmlns:p14="http://schemas.microsoft.com/office/powerpoint/2010/main" val="3096278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As the number of containers grows, it becomes very hard to manage them. Some of the challenges we face in containerized applications</a:t>
            </a:r>
          </a:p>
          <a:p>
            <a:endParaRPr lang="en-GB" sz="1200" dirty="0"/>
          </a:p>
          <a:p>
            <a:r>
              <a:rPr lang="en-GB" sz="1200" b="0" i="0" kern="1200" dirty="0">
                <a:solidFill>
                  <a:schemeClr val="tx1"/>
                </a:solidFill>
                <a:effectLst/>
                <a:latin typeface="+mn-lt"/>
                <a:ea typeface="+mn-ea"/>
                <a:cs typeface="+mn-cs"/>
              </a:rPr>
              <a:t>Containers have become popular because they provide extra benefits, such as:</a:t>
            </a:r>
          </a:p>
          <a:p>
            <a:r>
              <a:rPr lang="en-GB" sz="1200" b="0" i="0" kern="1200" dirty="0">
                <a:solidFill>
                  <a:schemeClr val="tx1"/>
                </a:solidFill>
                <a:effectLst/>
                <a:latin typeface="+mn-lt"/>
                <a:ea typeface="+mn-ea"/>
                <a:cs typeface="+mn-cs"/>
              </a:rPr>
              <a:t>Agile application creation and deployment: increased ease and efficiency of container image creation compared to VM image use.</a:t>
            </a:r>
          </a:p>
          <a:p>
            <a:r>
              <a:rPr lang="en-GB" sz="1200" b="0" i="0" kern="1200" dirty="0">
                <a:solidFill>
                  <a:schemeClr val="tx1"/>
                </a:solidFill>
                <a:effectLst/>
                <a:latin typeface="+mn-lt"/>
                <a:ea typeface="+mn-ea"/>
                <a:cs typeface="+mn-cs"/>
              </a:rPr>
              <a:t>Continuous development, integration, and deployment: provides for reliable and frequent container image build and deployment with quick and easy rollbacks (due to image immutability).</a:t>
            </a:r>
          </a:p>
          <a:p>
            <a:r>
              <a:rPr lang="en-GB" sz="1200" b="0" i="0" kern="1200" dirty="0">
                <a:solidFill>
                  <a:schemeClr val="tx1"/>
                </a:solidFill>
                <a:effectLst/>
                <a:latin typeface="+mn-lt"/>
                <a:ea typeface="+mn-ea"/>
                <a:cs typeface="+mn-cs"/>
              </a:rPr>
              <a:t>Dev and Ops separation of concerns: create application container images at build/release time rather than deployment time, thereby decoupling applications from infrastructure.</a:t>
            </a:r>
          </a:p>
          <a:p>
            <a:r>
              <a:rPr lang="en-GB" sz="1200" b="0" i="0" kern="1200" dirty="0">
                <a:solidFill>
                  <a:schemeClr val="tx1"/>
                </a:solidFill>
                <a:effectLst/>
                <a:latin typeface="+mn-lt"/>
                <a:ea typeface="+mn-ea"/>
                <a:cs typeface="+mn-cs"/>
              </a:rPr>
              <a:t>Observability not only surfaces OS-level information and metrics, but also application health and other signals.</a:t>
            </a:r>
          </a:p>
          <a:p>
            <a:r>
              <a:rPr lang="en-GB" sz="1200" b="0" i="0" kern="1200" dirty="0">
                <a:solidFill>
                  <a:schemeClr val="tx1"/>
                </a:solidFill>
                <a:effectLst/>
                <a:latin typeface="+mn-lt"/>
                <a:ea typeface="+mn-ea"/>
                <a:cs typeface="+mn-cs"/>
              </a:rPr>
              <a:t>Environmental consistency across development, testing, and production: Runs the same on a laptop as it does in the cloud.</a:t>
            </a:r>
          </a:p>
          <a:p>
            <a:r>
              <a:rPr lang="en-GB" sz="1200" b="0" i="0" kern="1200" dirty="0">
                <a:solidFill>
                  <a:schemeClr val="tx1"/>
                </a:solidFill>
                <a:effectLst/>
                <a:latin typeface="+mn-lt"/>
                <a:ea typeface="+mn-ea"/>
                <a:cs typeface="+mn-cs"/>
              </a:rPr>
              <a:t>Cloud and OS distribution portability: Runs on Ubuntu, RHEL, CoreOS, on-premises, on major public clouds, and anywhere else.</a:t>
            </a:r>
          </a:p>
          <a:p>
            <a:r>
              <a:rPr lang="en-GB" sz="1200" b="0" i="0" kern="1200" dirty="0">
                <a:solidFill>
                  <a:schemeClr val="tx1"/>
                </a:solidFill>
                <a:effectLst/>
                <a:latin typeface="+mn-lt"/>
                <a:ea typeface="+mn-ea"/>
                <a:cs typeface="+mn-cs"/>
              </a:rPr>
              <a:t>Application-centric management: Raises the level of abstraction from running an OS on virtual hardware to running an application on an OS using logical resources.</a:t>
            </a:r>
          </a:p>
          <a:p>
            <a:r>
              <a:rPr lang="en-GB" sz="1200" b="0" i="0" kern="1200" dirty="0">
                <a:solidFill>
                  <a:schemeClr val="tx1"/>
                </a:solidFill>
                <a:effectLst/>
                <a:latin typeface="+mn-lt"/>
                <a:ea typeface="+mn-ea"/>
                <a:cs typeface="+mn-cs"/>
              </a:rPr>
              <a:t>Loosely coupled, distributed, elastic, liberated micro-services: applications are broken into smaller, independent pieces and can be deployed and managed dynamically – not a monolithic stack running on one big single-purpose machine.</a:t>
            </a:r>
          </a:p>
          <a:p>
            <a:r>
              <a:rPr lang="en-GB" sz="1200" b="0" i="0" kern="1200" dirty="0">
                <a:solidFill>
                  <a:schemeClr val="tx1"/>
                </a:solidFill>
                <a:effectLst/>
                <a:latin typeface="+mn-lt"/>
                <a:ea typeface="+mn-ea"/>
                <a:cs typeface="+mn-cs"/>
              </a:rPr>
              <a:t>Resource isolation: predictable application performance.</a:t>
            </a:r>
          </a:p>
          <a:p>
            <a:r>
              <a:rPr lang="en-GB" sz="1200" b="0" i="0" kern="1200" dirty="0">
                <a:solidFill>
                  <a:schemeClr val="tx1"/>
                </a:solidFill>
                <a:effectLst/>
                <a:latin typeface="+mn-lt"/>
                <a:ea typeface="+mn-ea"/>
                <a:cs typeface="+mn-cs"/>
              </a:rPr>
              <a:t>Resource utilization: high efficiency and density.</a:t>
            </a:r>
          </a:p>
          <a:p>
            <a:endParaRPr lang="en-GB" sz="1200" dirty="0"/>
          </a:p>
          <a:p>
            <a:endParaRPr lang="en-GB" sz="1200" dirty="0"/>
          </a:p>
        </p:txBody>
      </p:sp>
      <p:sp>
        <p:nvSpPr>
          <p:cNvPr id="4" name="Slide Number Placeholder 3"/>
          <p:cNvSpPr>
            <a:spLocks noGrp="1"/>
          </p:cNvSpPr>
          <p:nvPr>
            <p:ph type="sldNum" sz="quarter" idx="5"/>
          </p:nvPr>
        </p:nvSpPr>
        <p:spPr/>
        <p:txBody>
          <a:bodyPr/>
          <a:lstStyle/>
          <a:p>
            <a:fld id="{138A249A-983A-492B-AD12-DAC8D5B019DC}" type="slidenum">
              <a:rPr lang="en-GB" smtClean="0"/>
              <a:t>4</a:t>
            </a:fld>
            <a:endParaRPr lang="en-GB"/>
          </a:p>
        </p:txBody>
      </p:sp>
    </p:spTree>
    <p:extLst>
      <p:ext uri="{BB962C8B-B14F-4D97-AF65-F5344CB8AC3E}">
        <p14:creationId xmlns:p14="http://schemas.microsoft.com/office/powerpoint/2010/main" val="3910211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situations where you don’t want to fall below 100% capacity</a:t>
            </a:r>
          </a:p>
        </p:txBody>
      </p:sp>
      <p:sp>
        <p:nvSpPr>
          <p:cNvPr id="4" name="Slide Number Placeholder 3"/>
          <p:cNvSpPr>
            <a:spLocks noGrp="1"/>
          </p:cNvSpPr>
          <p:nvPr>
            <p:ph type="sldNum" sz="quarter" idx="5"/>
          </p:nvPr>
        </p:nvSpPr>
        <p:spPr/>
        <p:txBody>
          <a:bodyPr/>
          <a:lstStyle/>
          <a:p>
            <a:fld id="{138A249A-983A-492B-AD12-DAC8D5B019DC}" type="slidenum">
              <a:rPr lang="en-GB" smtClean="0"/>
              <a:t>30</a:t>
            </a:fld>
            <a:endParaRPr lang="en-GB"/>
          </a:p>
        </p:txBody>
      </p:sp>
    </p:spTree>
    <p:extLst>
      <p:ext uri="{BB962C8B-B14F-4D97-AF65-F5344CB8AC3E}">
        <p14:creationId xmlns:p14="http://schemas.microsoft.com/office/powerpoint/2010/main" val="3066470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err="1"/>
              <a:t>kubectl</a:t>
            </a:r>
            <a:r>
              <a:rPr lang="en-GB" dirty="0"/>
              <a:t> apply –f deployment-</a:t>
            </a:r>
            <a:r>
              <a:rPr lang="en-GB" dirty="0" err="1"/>
              <a:t>demo.yml</a:t>
            </a: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dirty="0" err="1"/>
              <a:t>kubectl</a:t>
            </a:r>
            <a:r>
              <a:rPr lang="en-GB" sz="1200" dirty="0"/>
              <a:t> </a:t>
            </a:r>
            <a:r>
              <a:rPr lang="en-GB" sz="1200" dirty="0" err="1"/>
              <a:t>autoscale</a:t>
            </a:r>
            <a:r>
              <a:rPr lang="en-GB" sz="1200" dirty="0"/>
              <a:t> deployment deployment-demo --</a:t>
            </a:r>
            <a:r>
              <a:rPr lang="en-GB" sz="1200" dirty="0" err="1"/>
              <a:t>cpu</a:t>
            </a:r>
            <a:r>
              <a:rPr lang="en-GB" sz="1200" dirty="0"/>
              <a:t>-percent=50 --min=1 --max=10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dirty="0" err="1"/>
              <a:t>Kubectl</a:t>
            </a:r>
            <a:r>
              <a:rPr lang="en-GB" sz="1200" dirty="0"/>
              <a:t> edit </a:t>
            </a:r>
            <a:r>
              <a:rPr lang="en-GB" sz="1200" dirty="0" err="1"/>
              <a:t>hpa</a:t>
            </a:r>
            <a:r>
              <a:rPr lang="en-GB" sz="1200"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err="1"/>
              <a:t>kubectl</a:t>
            </a:r>
            <a:r>
              <a:rPr lang="en-GB" dirty="0"/>
              <a:t> rollout history deployment deployment-demo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1200" dirty="0"/>
          </a:p>
          <a:p>
            <a:pPr marL="228600" indent="-228600">
              <a:buAutoNum type="arabicPeriod"/>
            </a:pPr>
            <a:endParaRPr lang="en-GB" dirty="0"/>
          </a:p>
          <a:p>
            <a:pPr marL="0" indent="0">
              <a:buNone/>
            </a:pPr>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31</a:t>
            </a:fld>
            <a:endParaRPr lang="en-GB"/>
          </a:p>
        </p:txBody>
      </p:sp>
    </p:spTree>
    <p:extLst>
      <p:ext uri="{BB962C8B-B14F-4D97-AF65-F5344CB8AC3E}">
        <p14:creationId xmlns:p14="http://schemas.microsoft.com/office/powerpoint/2010/main" val="29462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33</a:t>
            </a:fld>
            <a:endParaRPr lang="en-GB"/>
          </a:p>
        </p:txBody>
      </p:sp>
    </p:spTree>
    <p:extLst>
      <p:ext uri="{BB962C8B-B14F-4D97-AF65-F5344CB8AC3E}">
        <p14:creationId xmlns:p14="http://schemas.microsoft.com/office/powerpoint/2010/main" val="1879666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35</a:t>
            </a:fld>
            <a:endParaRPr lang="en-GB"/>
          </a:p>
        </p:txBody>
      </p:sp>
    </p:spTree>
    <p:extLst>
      <p:ext uri="{BB962C8B-B14F-4D97-AF65-F5344CB8AC3E}">
        <p14:creationId xmlns:p14="http://schemas.microsoft.com/office/powerpoint/2010/main" val="27376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helm install  </a:t>
            </a:r>
            <a:r>
              <a:rPr lang="en-GB" dirty="0" err="1"/>
              <a:t>nginx</a:t>
            </a:r>
            <a:r>
              <a:rPr lang="en-GB" dirty="0"/>
              <a:t>-demo </a:t>
            </a:r>
            <a:r>
              <a:rPr lang="en-GB" dirty="0" err="1"/>
              <a:t>nginx</a:t>
            </a:r>
            <a:r>
              <a:rPr lang="en-GB" dirty="0"/>
              <a:t>-stable/</a:t>
            </a:r>
            <a:r>
              <a:rPr lang="en-GB" dirty="0" err="1"/>
              <a:t>nginx</a:t>
            </a:r>
            <a:r>
              <a:rPr lang="en-GB" dirty="0"/>
              <a:t>-ingress –dry-run Mention why we are doing a dry run. Cause it is already installed</a:t>
            </a:r>
          </a:p>
          <a:p>
            <a:pPr marL="0" indent="0">
              <a:buNone/>
            </a:pPr>
            <a:r>
              <a:rPr lang="en-GB" dirty="0" err="1"/>
              <a:t>kubectl</a:t>
            </a:r>
            <a:r>
              <a:rPr lang="en-GB" dirty="0"/>
              <a:t> apply -f ingress-</a:t>
            </a:r>
            <a:r>
              <a:rPr lang="en-GB" dirty="0" err="1"/>
              <a:t>demo.yml</a:t>
            </a:r>
            <a:endParaRPr lang="en-GB" dirty="0"/>
          </a:p>
          <a:p>
            <a:pPr marL="0" indent="0">
              <a:buNone/>
            </a:pPr>
            <a:r>
              <a:rPr lang="en-GB" dirty="0"/>
              <a:t>Delete the service deployment that was </a:t>
            </a:r>
            <a:r>
              <a:rPr lang="en-GB" dirty="0" err="1"/>
              <a:t>loadbalancer</a:t>
            </a:r>
            <a:r>
              <a:rPr lang="en-GB" dirty="0"/>
              <a:t>:   </a:t>
            </a:r>
            <a:r>
              <a:rPr lang="en-GB" dirty="0" err="1"/>
              <a:t>kubectl</a:t>
            </a:r>
            <a:r>
              <a:rPr lang="en-GB" dirty="0"/>
              <a:t> delete -f service-</a:t>
            </a:r>
            <a:r>
              <a:rPr lang="en-GB" dirty="0" err="1"/>
              <a:t>demo.yml</a:t>
            </a:r>
            <a:endParaRPr lang="en-GB" dirty="0"/>
          </a:p>
          <a:p>
            <a:pPr marL="0" indent="0">
              <a:buNone/>
            </a:pPr>
            <a:r>
              <a:rPr lang="en-GB" dirty="0"/>
              <a:t>Uncomment </a:t>
            </a:r>
            <a:r>
              <a:rPr lang="en-GB" dirty="0" err="1"/>
              <a:t>ClusterIP</a:t>
            </a:r>
            <a:r>
              <a:rPr lang="en-GB" dirty="0"/>
              <a:t> then redeploy </a:t>
            </a:r>
            <a:r>
              <a:rPr lang="en-GB" dirty="0" err="1"/>
              <a:t>kubectl</a:t>
            </a:r>
            <a:r>
              <a:rPr lang="en-GB" dirty="0"/>
              <a:t> delete -f service-</a:t>
            </a:r>
            <a:r>
              <a:rPr lang="en-GB" dirty="0" err="1"/>
              <a:t>demo.yml</a:t>
            </a:r>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36</a:t>
            </a:fld>
            <a:endParaRPr lang="en-GB"/>
          </a:p>
        </p:txBody>
      </p:sp>
    </p:spTree>
    <p:extLst>
      <p:ext uri="{BB962C8B-B14F-4D97-AF65-F5344CB8AC3E}">
        <p14:creationId xmlns:p14="http://schemas.microsoft.com/office/powerpoint/2010/main" val="2260193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t>
            </a:r>
            <a:r>
              <a:rPr lang="en-GB" dirty="0" err="1"/>
              <a:t>emptyDir</a:t>
            </a:r>
            <a:r>
              <a:rPr lang="en-GB" dirty="0"/>
              <a:t> volume is first created when a Pod is assigned to a Node, and exists as long as that Pod is running on that node. As the name says, it is initially empty. Containers in the Pod can all read and write the same files in the </a:t>
            </a:r>
            <a:r>
              <a:rPr lang="en-GB" dirty="0" err="1"/>
              <a:t>emptyDir</a:t>
            </a:r>
            <a:r>
              <a:rPr lang="en-GB" dirty="0"/>
              <a:t> volume</a:t>
            </a:r>
          </a:p>
        </p:txBody>
      </p:sp>
      <p:sp>
        <p:nvSpPr>
          <p:cNvPr id="4" name="Slide Number Placeholder 3"/>
          <p:cNvSpPr>
            <a:spLocks noGrp="1"/>
          </p:cNvSpPr>
          <p:nvPr>
            <p:ph type="sldNum" sz="quarter" idx="5"/>
          </p:nvPr>
        </p:nvSpPr>
        <p:spPr/>
        <p:txBody>
          <a:bodyPr/>
          <a:lstStyle/>
          <a:p>
            <a:fld id="{138A249A-983A-492B-AD12-DAC8D5B019DC}" type="slidenum">
              <a:rPr lang="en-GB" smtClean="0"/>
              <a:t>38</a:t>
            </a:fld>
            <a:endParaRPr lang="en-GB"/>
          </a:p>
        </p:txBody>
      </p:sp>
    </p:spTree>
    <p:extLst>
      <p:ext uri="{BB962C8B-B14F-4D97-AF65-F5344CB8AC3E}">
        <p14:creationId xmlns:p14="http://schemas.microsoft.com/office/powerpoint/2010/main" val="269004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t>
            </a:r>
            <a:r>
              <a:rPr lang="en-GB" dirty="0" err="1"/>
              <a:t>emptyDir</a:t>
            </a:r>
            <a:r>
              <a:rPr lang="en-GB" dirty="0"/>
              <a:t> volume is first created when a Pod is assigned to a Node, and exists as long as that Pod is running on that node. As the name says, it is initially empty. Containers in the Pod can all read and write the same files in the </a:t>
            </a:r>
            <a:r>
              <a:rPr lang="en-GB" dirty="0" err="1"/>
              <a:t>emptyDir</a:t>
            </a:r>
            <a:r>
              <a:rPr lang="en-GB" dirty="0"/>
              <a:t> volume</a:t>
            </a:r>
          </a:p>
        </p:txBody>
      </p:sp>
      <p:sp>
        <p:nvSpPr>
          <p:cNvPr id="4" name="Slide Number Placeholder 3"/>
          <p:cNvSpPr>
            <a:spLocks noGrp="1"/>
          </p:cNvSpPr>
          <p:nvPr>
            <p:ph type="sldNum" sz="quarter" idx="5"/>
          </p:nvPr>
        </p:nvSpPr>
        <p:spPr/>
        <p:txBody>
          <a:bodyPr/>
          <a:lstStyle/>
          <a:p>
            <a:fld id="{138A249A-983A-492B-AD12-DAC8D5B019DC}" type="slidenum">
              <a:rPr lang="en-GB" smtClean="0"/>
              <a:t>39</a:t>
            </a:fld>
            <a:endParaRPr lang="en-GB"/>
          </a:p>
        </p:txBody>
      </p:sp>
    </p:spTree>
    <p:extLst>
      <p:ext uri="{BB962C8B-B14F-4D97-AF65-F5344CB8AC3E}">
        <p14:creationId xmlns:p14="http://schemas.microsoft.com/office/powerpoint/2010/main" val="1270602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many other types of volumes supported</a:t>
            </a:r>
          </a:p>
        </p:txBody>
      </p:sp>
      <p:sp>
        <p:nvSpPr>
          <p:cNvPr id="4" name="Slide Number Placeholder 3"/>
          <p:cNvSpPr>
            <a:spLocks noGrp="1"/>
          </p:cNvSpPr>
          <p:nvPr>
            <p:ph type="sldNum" sz="quarter" idx="5"/>
          </p:nvPr>
        </p:nvSpPr>
        <p:spPr/>
        <p:txBody>
          <a:bodyPr/>
          <a:lstStyle/>
          <a:p>
            <a:fld id="{138A249A-983A-492B-AD12-DAC8D5B019DC}" type="slidenum">
              <a:rPr lang="en-GB" smtClean="0"/>
              <a:t>40</a:t>
            </a:fld>
            <a:endParaRPr lang="en-GB"/>
          </a:p>
        </p:txBody>
      </p:sp>
    </p:spTree>
    <p:extLst>
      <p:ext uri="{BB962C8B-B14F-4D97-AF65-F5344CB8AC3E}">
        <p14:creationId xmlns:p14="http://schemas.microsoft.com/office/powerpoint/2010/main" val="4083354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mount a </a:t>
            </a:r>
            <a:r>
              <a:rPr lang="en-GB" dirty="0" err="1"/>
              <a:t>ConfigMap</a:t>
            </a:r>
            <a:r>
              <a:rPr lang="en-GB" dirty="0"/>
              <a:t> into a Pod. A file is created for each entry based on</a:t>
            </a:r>
          </a:p>
          <a:p>
            <a:r>
              <a:rPr lang="en-GB" dirty="0"/>
              <a:t>the key name. The contents of that file are set to the value.</a:t>
            </a:r>
          </a:p>
          <a:p>
            <a:r>
              <a:rPr lang="en-GB" dirty="0"/>
              <a:t>A </a:t>
            </a:r>
            <a:r>
              <a:rPr lang="en-GB" dirty="0" err="1"/>
              <a:t>ConfigMap</a:t>
            </a:r>
            <a:r>
              <a:rPr lang="en-GB" dirty="0"/>
              <a:t> can be used to dynamically set the value of an environment</a:t>
            </a:r>
          </a:p>
          <a:p>
            <a:r>
              <a:rPr lang="en-GB" dirty="0"/>
              <a:t>variable.</a:t>
            </a:r>
          </a:p>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6760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anyone who has</a:t>
            </a:r>
          </a:p>
          <a:p>
            <a:r>
              <a:rPr lang="en-GB" dirty="0"/>
              <a:t>cluster administration rights in your cluster will be able to read all</a:t>
            </a:r>
          </a:p>
          <a:p>
            <a:r>
              <a:rPr lang="en-GB" dirty="0"/>
              <a:t>of the secrets in the cluster. In recent versions of Kubernetes, sup‐</a:t>
            </a:r>
          </a:p>
          <a:p>
            <a:r>
              <a:rPr lang="en-GB" dirty="0"/>
              <a:t>port has been added for encrypting the secrets with a user-supplied</a:t>
            </a:r>
          </a:p>
          <a:p>
            <a:r>
              <a:rPr lang="en-GB" dirty="0"/>
              <a:t>key, generally integrated into a cloud key store. Additionally, most</a:t>
            </a:r>
          </a:p>
          <a:p>
            <a:r>
              <a:rPr lang="en-GB" dirty="0"/>
              <a:t>cloud key stores have integration with Kubernetes flexible volumes,</a:t>
            </a:r>
          </a:p>
          <a:p>
            <a:r>
              <a:rPr lang="en-GB" dirty="0"/>
              <a:t>enabling you to skip Kubernetes secrets entirely and rely </a:t>
            </a:r>
            <a:r>
              <a:rPr lang="en-GB" dirty="0" err="1"/>
              <a:t>exclu</a:t>
            </a:r>
            <a:r>
              <a:rPr lang="en-GB" dirty="0"/>
              <a:t>‐</a:t>
            </a:r>
          </a:p>
          <a:p>
            <a:r>
              <a:rPr lang="en-GB" dirty="0" err="1"/>
              <a:t>sively</a:t>
            </a:r>
            <a:r>
              <a:rPr lang="en-GB" dirty="0"/>
              <a:t> on the cloud provider’s key store. All of these options should</a:t>
            </a:r>
          </a:p>
          <a:p>
            <a:r>
              <a:rPr lang="en-GB" dirty="0"/>
              <a:t>provide you with sufficient tools to craft a security profile that suits</a:t>
            </a:r>
          </a:p>
          <a:p>
            <a:r>
              <a:rPr lang="en-GB" dirty="0"/>
              <a:t>your needs.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45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Kubernetes builds upon 15 years of experience of running production workloads at Google, combined with best-of-breed ideas and practices from the community.</a:t>
            </a:r>
          </a:p>
          <a:p>
            <a:endParaRPr lang="en-GB" sz="1200" dirty="0"/>
          </a:p>
          <a:p>
            <a:r>
              <a:rPr lang="en-GB" sz="1200" dirty="0"/>
              <a:t>Maybe that’s why the funny advertisements! Maybe they want some one from inside google!!</a:t>
            </a:r>
          </a:p>
          <a:p>
            <a:endParaRPr lang="en-GB" sz="1200" dirty="0"/>
          </a:p>
        </p:txBody>
      </p:sp>
      <p:sp>
        <p:nvSpPr>
          <p:cNvPr id="4" name="Slide Number Placeholder 3"/>
          <p:cNvSpPr>
            <a:spLocks noGrp="1"/>
          </p:cNvSpPr>
          <p:nvPr>
            <p:ph type="sldNum" sz="quarter" idx="5"/>
          </p:nvPr>
        </p:nvSpPr>
        <p:spPr/>
        <p:txBody>
          <a:bodyPr/>
          <a:lstStyle/>
          <a:p>
            <a:fld id="{138A249A-983A-492B-AD12-DAC8D5B019DC}" type="slidenum">
              <a:rPr lang="en-GB" smtClean="0"/>
              <a:t>5</a:t>
            </a:fld>
            <a:endParaRPr lang="en-GB"/>
          </a:p>
        </p:txBody>
      </p:sp>
    </p:spTree>
    <p:extLst>
      <p:ext uri="{BB962C8B-B14F-4D97-AF65-F5344CB8AC3E}">
        <p14:creationId xmlns:p14="http://schemas.microsoft.com/office/powerpoint/2010/main" val="1737715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mount a </a:t>
            </a:r>
            <a:r>
              <a:rPr lang="en-GB" dirty="0" err="1"/>
              <a:t>ConfigMap</a:t>
            </a:r>
            <a:r>
              <a:rPr lang="en-GB" dirty="0"/>
              <a:t> into a Pod. A file is created for each entry based on</a:t>
            </a:r>
          </a:p>
          <a:p>
            <a:r>
              <a:rPr lang="en-GB" dirty="0"/>
              <a:t>the key name. The contents of that file are set to the value.</a:t>
            </a:r>
          </a:p>
          <a:p>
            <a:r>
              <a:rPr lang="en-GB" dirty="0"/>
              <a:t>A </a:t>
            </a:r>
            <a:r>
              <a:rPr lang="en-GB" dirty="0" err="1"/>
              <a:t>ConfigMap</a:t>
            </a:r>
            <a:r>
              <a:rPr lang="en-GB" dirty="0"/>
              <a:t> can be used to dynamically set the value of an environment</a:t>
            </a:r>
          </a:p>
          <a:p>
            <a:r>
              <a:rPr lang="en-GB" dirty="0"/>
              <a:t>variable.</a:t>
            </a:r>
          </a:p>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981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mount a </a:t>
            </a:r>
            <a:r>
              <a:rPr lang="en-GB" dirty="0" err="1"/>
              <a:t>ConfigMap</a:t>
            </a:r>
            <a:r>
              <a:rPr lang="en-GB" dirty="0"/>
              <a:t> into a Pod. A file is created for each entry based on</a:t>
            </a:r>
          </a:p>
          <a:p>
            <a:r>
              <a:rPr lang="en-GB" dirty="0"/>
              <a:t>the key name. The contents of that file are set to the value.</a:t>
            </a:r>
          </a:p>
          <a:p>
            <a:r>
              <a:rPr lang="en-GB" dirty="0"/>
              <a:t>A </a:t>
            </a:r>
            <a:r>
              <a:rPr lang="en-GB" dirty="0" err="1"/>
              <a:t>ConfigMap</a:t>
            </a:r>
            <a:r>
              <a:rPr lang="en-GB" dirty="0"/>
              <a:t> can be used to dynamically set the value of an environment</a:t>
            </a:r>
          </a:p>
          <a:p>
            <a:r>
              <a:rPr lang="en-GB" dirty="0"/>
              <a:t>variable.</a:t>
            </a:r>
          </a:p>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690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mount a </a:t>
            </a:r>
            <a:r>
              <a:rPr lang="en-GB" dirty="0" err="1"/>
              <a:t>ConfigMap</a:t>
            </a:r>
            <a:r>
              <a:rPr lang="en-GB" dirty="0"/>
              <a:t> into a Pod. A file is created for each entry based on</a:t>
            </a:r>
          </a:p>
          <a:p>
            <a:r>
              <a:rPr lang="en-GB" dirty="0"/>
              <a:t>the key name. The contents of that file are set to the value.</a:t>
            </a:r>
          </a:p>
          <a:p>
            <a:r>
              <a:rPr lang="en-GB" dirty="0"/>
              <a:t>A </a:t>
            </a:r>
            <a:r>
              <a:rPr lang="en-GB" dirty="0" err="1"/>
              <a:t>ConfigMap</a:t>
            </a:r>
            <a:r>
              <a:rPr lang="en-GB" dirty="0"/>
              <a:t> can be used to dynamically set the value of an environment</a:t>
            </a:r>
          </a:p>
          <a:p>
            <a:r>
              <a:rPr lang="en-GB" dirty="0"/>
              <a:t>variable.</a:t>
            </a:r>
          </a:p>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2692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err="1"/>
              <a:t>kubectl</a:t>
            </a:r>
            <a:r>
              <a:rPr lang="en-GB" dirty="0"/>
              <a:t> expose pod first-pod -n ns-demo --port 8080 --target-port 3000</a:t>
            </a:r>
          </a:p>
          <a:p>
            <a:pPr marL="0" indent="0">
              <a:buNone/>
            </a:pPr>
            <a:r>
              <a:rPr lang="en-GB" dirty="0" err="1"/>
              <a:t>Kubectl</a:t>
            </a:r>
            <a:r>
              <a:rPr lang="en-GB" dirty="0"/>
              <a:t> edit svc first-pod –n ns-demo</a:t>
            </a:r>
          </a:p>
        </p:txBody>
      </p:sp>
      <p:sp>
        <p:nvSpPr>
          <p:cNvPr id="4" name="Slide Number Placeholder 3"/>
          <p:cNvSpPr>
            <a:spLocks noGrp="1"/>
          </p:cNvSpPr>
          <p:nvPr>
            <p:ph type="sldNum" sz="quarter" idx="5"/>
          </p:nvPr>
        </p:nvSpPr>
        <p:spPr/>
        <p:txBody>
          <a:bodyPr/>
          <a:lstStyle/>
          <a:p>
            <a:fld id="{138A249A-983A-492B-AD12-DAC8D5B019DC}" type="slidenum">
              <a:rPr lang="en-GB" smtClean="0"/>
              <a:t>46</a:t>
            </a:fld>
            <a:endParaRPr lang="en-GB"/>
          </a:p>
        </p:txBody>
      </p:sp>
    </p:spTree>
    <p:extLst>
      <p:ext uri="{BB962C8B-B14F-4D97-AF65-F5344CB8AC3E}">
        <p14:creationId xmlns:p14="http://schemas.microsoft.com/office/powerpoint/2010/main" val="851828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Multitenant security in Kubernetes is a complex, multifaceted topic worthy of its own volume. While RBAC can be quite useful in </a:t>
            </a:r>
            <a:r>
              <a:rPr lang="en-GB" dirty="0" err="1"/>
              <a:t>lim</a:t>
            </a:r>
            <a:r>
              <a:rPr lang="en-GB" dirty="0"/>
              <a:t>‐ </a:t>
            </a:r>
            <a:r>
              <a:rPr lang="en-GB" dirty="0" err="1"/>
              <a:t>iting</a:t>
            </a:r>
            <a:r>
              <a:rPr lang="en-GB" dirty="0"/>
              <a:t> access to the Kubernetes API, it’s important to remember that anyone who can run arbitrary code inside the Kubernetes cluster can effectively obtain root privileges on the entire cluster. There are approaches that you can take to make such attacks harder and more expensive, and a correct RBAC setup is part of this </a:t>
            </a:r>
            <a:r>
              <a:rPr lang="en-GB" dirty="0" err="1"/>
              <a:t>defense</a:t>
            </a:r>
            <a:r>
              <a:rPr lang="en-GB" dirty="0"/>
              <a:t>. But if you are focused on hostile multitenant security, do not believe that RBAC by itself is sufficient to protect you. You must isolate the Pods running in your cluster to provide effective multitenant security. Generally this is done with a hypervisor isolated container, or some sort of container sandbox, or both.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690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Illustrate Authentical VS authorization</a:t>
            </a:r>
          </a:p>
        </p:txBody>
      </p:sp>
      <p:sp>
        <p:nvSpPr>
          <p:cNvPr id="4" name="Slide Number Placeholder 3"/>
          <p:cNvSpPr>
            <a:spLocks noGrp="1"/>
          </p:cNvSpPr>
          <p:nvPr>
            <p:ph type="sldNum" sz="quarter" idx="5"/>
          </p:nvPr>
        </p:nvSpPr>
        <p:spPr/>
        <p:txBody>
          <a:bodyPr/>
          <a:lstStyle/>
          <a:p>
            <a:fld id="{138A249A-983A-492B-AD12-DAC8D5B019DC}" type="slidenum">
              <a:rPr lang="en-GB" smtClean="0"/>
              <a:t>49</a:t>
            </a:fld>
            <a:endParaRPr lang="en-GB"/>
          </a:p>
        </p:txBody>
      </p:sp>
    </p:spTree>
    <p:extLst>
      <p:ext uri="{BB962C8B-B14F-4D97-AF65-F5344CB8AC3E}">
        <p14:creationId xmlns:p14="http://schemas.microsoft.com/office/powerpoint/2010/main" val="1497515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50</a:t>
            </a:fld>
            <a:endParaRPr lang="en-GB"/>
          </a:p>
        </p:txBody>
      </p:sp>
    </p:spTree>
    <p:extLst>
      <p:ext uri="{BB962C8B-B14F-4D97-AF65-F5344CB8AC3E}">
        <p14:creationId xmlns:p14="http://schemas.microsoft.com/office/powerpoint/2010/main" val="1879666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Multitenant security in Kubernetes is a complex, multifaceted topic worthy of its own volume. While RBAC can be quite useful in </a:t>
            </a:r>
            <a:r>
              <a:rPr lang="en-GB" dirty="0" err="1"/>
              <a:t>lim</a:t>
            </a:r>
            <a:r>
              <a:rPr lang="en-GB" dirty="0"/>
              <a:t>‐ </a:t>
            </a:r>
            <a:r>
              <a:rPr lang="en-GB" dirty="0" err="1"/>
              <a:t>iting</a:t>
            </a:r>
            <a:r>
              <a:rPr lang="en-GB" dirty="0"/>
              <a:t> access to the Kubernetes API, it’s important to remember that anyone who can run arbitrary code inside the Kubernetes cluster can effectively obtain root privileges on the entire cluster. There are approaches that you can take to make such attacks harder and more expensive, and a correct RBAC setup is part of this </a:t>
            </a:r>
            <a:r>
              <a:rPr lang="en-GB" dirty="0" err="1"/>
              <a:t>defense</a:t>
            </a:r>
            <a:r>
              <a:rPr lang="en-GB" dirty="0"/>
              <a:t>. But if you are focused on hostile multitenant security, do not believe that RBAC by itself is sufficient to protect you. You must isolate the Pods running in your cluster to provide effective multitenant security. Generally this is done with a hypervisor isolated container, or some sort of container sandbox, or both.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36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mount a </a:t>
            </a:r>
            <a:r>
              <a:rPr lang="en-GB" dirty="0" err="1"/>
              <a:t>ConfigMap</a:t>
            </a:r>
            <a:r>
              <a:rPr lang="en-GB" dirty="0"/>
              <a:t> into a Pod. A file is created for each entry based on</a:t>
            </a:r>
          </a:p>
          <a:p>
            <a:r>
              <a:rPr lang="en-GB" dirty="0"/>
              <a:t>the key name. The contents of that file are set to the value.</a:t>
            </a:r>
          </a:p>
          <a:p>
            <a:r>
              <a:rPr lang="en-GB" dirty="0"/>
              <a:t>A </a:t>
            </a:r>
            <a:r>
              <a:rPr lang="en-GB" dirty="0" err="1"/>
              <a:t>ConfigMap</a:t>
            </a:r>
            <a:r>
              <a:rPr lang="en-GB" dirty="0"/>
              <a:t> can be used to dynamically set the value of an environment</a:t>
            </a:r>
          </a:p>
          <a:p>
            <a:r>
              <a:rPr lang="en-GB" dirty="0"/>
              <a:t>variable.</a:t>
            </a:r>
          </a:p>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269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53</a:t>
            </a:fld>
            <a:endParaRPr lang="en-GB"/>
          </a:p>
        </p:txBody>
      </p:sp>
    </p:spTree>
    <p:extLst>
      <p:ext uri="{BB962C8B-B14F-4D97-AF65-F5344CB8AC3E}">
        <p14:creationId xmlns:p14="http://schemas.microsoft.com/office/powerpoint/2010/main" val="358199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Kubernetes builds upon 15 years of experience of running production workloads at Google, combined with best-of-breed ideas and practices from the community.</a:t>
            </a:r>
          </a:p>
          <a:p>
            <a:endParaRPr lang="en-GB" sz="1200" dirty="0"/>
          </a:p>
          <a:p>
            <a:r>
              <a:rPr lang="en-GB" sz="1200" dirty="0"/>
              <a:t>Maybe that’s why the funny advertisements! Maybe they want some one from inside google!!</a:t>
            </a:r>
          </a:p>
          <a:p>
            <a:endParaRPr lang="en-GB" sz="1200" dirty="0"/>
          </a:p>
        </p:txBody>
      </p:sp>
      <p:sp>
        <p:nvSpPr>
          <p:cNvPr id="4" name="Slide Number Placeholder 3"/>
          <p:cNvSpPr>
            <a:spLocks noGrp="1"/>
          </p:cNvSpPr>
          <p:nvPr>
            <p:ph type="sldNum" sz="quarter" idx="5"/>
          </p:nvPr>
        </p:nvSpPr>
        <p:spPr/>
        <p:txBody>
          <a:bodyPr/>
          <a:lstStyle/>
          <a:p>
            <a:fld id="{138A249A-983A-492B-AD12-DAC8D5B019DC}" type="slidenum">
              <a:rPr lang="en-GB" smtClean="0"/>
              <a:t>6</a:t>
            </a:fld>
            <a:endParaRPr lang="en-GB"/>
          </a:p>
        </p:txBody>
      </p:sp>
    </p:spTree>
    <p:extLst>
      <p:ext uri="{BB962C8B-B14F-4D97-AF65-F5344CB8AC3E}">
        <p14:creationId xmlns:p14="http://schemas.microsoft.com/office/powerpoint/2010/main" val="3451550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prem and with multiple nodes it will be much more complicated</a:t>
            </a:r>
          </a:p>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7632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AKS supports </a:t>
            </a:r>
            <a:r>
              <a:rPr lang="en-GB" sz="1200" b="0" i="0" u="none" strike="noStrike" kern="1200" dirty="0">
                <a:solidFill>
                  <a:schemeClr val="tx1"/>
                </a:solidFill>
                <a:effectLst/>
                <a:latin typeface="+mn-lt"/>
                <a:ea typeface="+mn-ea"/>
                <a:cs typeface="+mn-cs"/>
                <a:hlinkClick r:id="rId3"/>
              </a:rPr>
              <a:t>Kubernetes role-based access control (RBAC)</a:t>
            </a:r>
            <a:r>
              <a:rPr lang="en-GB" sz="1200" b="0" i="0" kern="1200" dirty="0">
                <a:solidFill>
                  <a:schemeClr val="tx1"/>
                </a:solidFill>
                <a:effectLst/>
                <a:latin typeface="+mn-lt"/>
                <a:ea typeface="+mn-ea"/>
                <a:cs typeface="+mn-cs"/>
              </a:rPr>
              <a:t>. RBAC lets you control access to Kubernetes resources and namespaces, and permissions to those resources. You can also configure an AKS cluster to integrate with Azure Active Directory (AD). With Azure AD integration</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To understand how your AKS cluster and deployed applications are performing, Azure Monitor for container health collects memory and processor metrics from containers, nodes, and controllers.</a:t>
            </a:r>
          </a:p>
          <a:p>
            <a:pPr marL="171450" indent="-171450">
              <a:buFont typeface="Arial" panose="020B0604020202020204" pitchFamily="34" charset="0"/>
              <a:buChar char="•"/>
            </a:pP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Kubernetes has a rich ecosystem of development and management tools such as Helm and the Kubernetes extension for Visual Studio Code. These tools work seamlessly with AKS. Additionally, Azure Dev Spaces provides a rapid, iterative Kubernetes development experience for teams. With minimal configuration, you can run and debug containers directly in AKS. To get started, see </a:t>
            </a:r>
            <a:r>
              <a:rPr lang="en-GB" sz="1200" b="0" i="0" u="none" strike="noStrike" kern="1200" dirty="0">
                <a:solidFill>
                  <a:schemeClr val="tx1"/>
                </a:solidFill>
                <a:effectLst/>
                <a:latin typeface="+mn-lt"/>
                <a:ea typeface="+mn-ea"/>
                <a:cs typeface="+mn-cs"/>
                <a:hlinkClick r:id="rId4"/>
              </a:rPr>
              <a:t>Azure Dev Spaces</a:t>
            </a:r>
            <a:r>
              <a:rPr lang="en-GB" sz="1200" b="0" i="0" kern="1200" dirty="0">
                <a:solidFill>
                  <a:schemeClr val="tx1"/>
                </a:solidFill>
                <a:effectLst/>
                <a:latin typeface="+mn-lt"/>
                <a:ea typeface="+mn-ea"/>
                <a:cs typeface="+mn-cs"/>
              </a:rPr>
              <a:t>. The Azure DevOps project provides a simple solution for bringing existing code and Git repository into Azure. The DevOps project automatically creates Azure resources such as AKS, a release pipeline in Azure DevOps Services that includes a build pipeline for CI, sets up a release pipeline for CD, and then creates an Azure Application Insights resource for monitoring.</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A249A-983A-492B-AD12-DAC8D5B019D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41889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az</a:t>
            </a:r>
            <a:r>
              <a:rPr lang="en-GB" dirty="0"/>
              <a:t> login</a:t>
            </a:r>
          </a:p>
          <a:p>
            <a:pPr marL="0" indent="0">
              <a:buNone/>
            </a:pPr>
            <a:r>
              <a:rPr lang="en-GB" dirty="0" err="1"/>
              <a:t>az</a:t>
            </a:r>
            <a:r>
              <a:rPr lang="en-GB" dirty="0"/>
              <a:t> </a:t>
            </a:r>
            <a:r>
              <a:rPr lang="en-GB" dirty="0" err="1"/>
              <a:t>aks</a:t>
            </a:r>
            <a:r>
              <a:rPr lang="en-GB" dirty="0"/>
              <a:t> create --name aks-k8-azure --resource-group Kubernetes –attach-</a:t>
            </a:r>
            <a:r>
              <a:rPr lang="en-GB" dirty="0" err="1"/>
              <a:t>acr</a:t>
            </a:r>
            <a:r>
              <a:rPr lang="en-GB" dirty="0"/>
              <a:t> foody --generate-</a:t>
            </a:r>
            <a:r>
              <a:rPr lang="en-GB" dirty="0" err="1"/>
              <a:t>ssh</a:t>
            </a:r>
            <a:r>
              <a:rPr lang="en-GB" dirty="0"/>
              <a:t>-keys</a:t>
            </a:r>
          </a:p>
          <a:p>
            <a:pPr marL="0" indent="0">
              <a:buNone/>
            </a:pPr>
            <a:r>
              <a:rPr lang="en-GB" dirty="0" err="1"/>
              <a:t>az</a:t>
            </a:r>
            <a:r>
              <a:rPr lang="en-GB" dirty="0"/>
              <a:t> </a:t>
            </a:r>
            <a:r>
              <a:rPr lang="en-GB" dirty="0" err="1"/>
              <a:t>aks</a:t>
            </a:r>
            <a:r>
              <a:rPr lang="en-GB" dirty="0"/>
              <a:t> list -o table</a:t>
            </a:r>
          </a:p>
          <a:p>
            <a:pPr marL="0" indent="0">
              <a:buNone/>
            </a:pPr>
            <a:r>
              <a:rPr lang="en-GB" dirty="0" err="1"/>
              <a:t>az</a:t>
            </a:r>
            <a:r>
              <a:rPr lang="en-GB" dirty="0"/>
              <a:t> </a:t>
            </a:r>
            <a:r>
              <a:rPr lang="en-GB" dirty="0" err="1"/>
              <a:t>aks</a:t>
            </a:r>
            <a:r>
              <a:rPr lang="en-GB" dirty="0"/>
              <a:t> get-credentials --name foody --resource-group Kubernetes</a:t>
            </a:r>
          </a:p>
          <a:p>
            <a:pPr marL="0" indent="0">
              <a:buNone/>
            </a:pPr>
            <a:r>
              <a:rPr lang="en-GB" dirty="0" err="1"/>
              <a:t>kubectl</a:t>
            </a:r>
            <a:r>
              <a:rPr lang="en-GB" dirty="0"/>
              <a:t> config get-contexts</a:t>
            </a:r>
          </a:p>
          <a:p>
            <a:pPr marL="0" indent="0">
              <a:buNone/>
            </a:pPr>
            <a:endParaRPr lang="en-GB" dirty="0"/>
          </a:p>
          <a:p>
            <a:pPr marL="0" indent="0">
              <a:buNone/>
            </a:pPr>
            <a:r>
              <a:rPr lang="en-GB" dirty="0"/>
              <a:t>Create namespace first</a:t>
            </a:r>
          </a:p>
          <a:p>
            <a:pPr marL="0" indent="0">
              <a:buNone/>
            </a:pPr>
            <a:r>
              <a:rPr lang="en-GB" dirty="0"/>
              <a:t>Create deployment</a:t>
            </a:r>
          </a:p>
          <a:p>
            <a:pPr marL="0" indent="0">
              <a:buNone/>
            </a:pPr>
            <a:r>
              <a:rPr lang="en-GB" dirty="0" err="1"/>
              <a:t>Kubectl</a:t>
            </a:r>
            <a:r>
              <a:rPr lang="en-GB" dirty="0"/>
              <a:t> apply –f deployment-azure-</a:t>
            </a:r>
            <a:r>
              <a:rPr lang="en-GB" dirty="0" err="1"/>
              <a:t>demo.yml</a:t>
            </a:r>
            <a:r>
              <a:rPr lang="en-GB" dirty="0"/>
              <a:t> –n ns-demo</a:t>
            </a:r>
          </a:p>
          <a:p>
            <a:pPr marL="0" indent="0">
              <a:buNone/>
            </a:pPr>
            <a:r>
              <a:rPr lang="en-GB" dirty="0" err="1"/>
              <a:t>Kubectl</a:t>
            </a:r>
            <a:r>
              <a:rPr lang="en-GB" dirty="0"/>
              <a:t> get pods –n ns-demo –w</a:t>
            </a:r>
          </a:p>
          <a:p>
            <a:pPr marL="0" indent="0">
              <a:buNone/>
            </a:pPr>
            <a:endParaRPr lang="en-GB" dirty="0"/>
          </a:p>
          <a:p>
            <a:pPr marL="0" indent="0">
              <a:buNone/>
            </a:pPr>
            <a:r>
              <a:rPr lang="en-GB" dirty="0"/>
              <a:t>//comment cluster IP</a:t>
            </a:r>
          </a:p>
          <a:p>
            <a:pPr marL="0" indent="0">
              <a:buNone/>
            </a:pPr>
            <a:r>
              <a:rPr lang="en-GB" dirty="0"/>
              <a:t>//change IP to 80 so that load balancing does not get affected </a:t>
            </a:r>
          </a:p>
          <a:p>
            <a:pPr marL="0" indent="0">
              <a:buNone/>
            </a:pPr>
            <a:r>
              <a:rPr lang="en-GB" dirty="0"/>
              <a:t>//ensure the type is Load Balancer</a:t>
            </a:r>
          </a:p>
          <a:p>
            <a:pPr marL="0" indent="0">
              <a:buNone/>
            </a:pPr>
            <a:r>
              <a:rPr lang="en-GB" dirty="0" err="1"/>
              <a:t>kubectl</a:t>
            </a:r>
            <a:r>
              <a:rPr lang="en-GB" dirty="0"/>
              <a:t> apply -f .\service-</a:t>
            </a:r>
            <a:r>
              <a:rPr lang="en-GB" dirty="0" err="1"/>
              <a:t>demo.yml</a:t>
            </a:r>
            <a:r>
              <a:rPr lang="en-GB" dirty="0"/>
              <a:t> -n ns-demo</a:t>
            </a:r>
          </a:p>
          <a:p>
            <a:pPr marL="0" indent="0">
              <a:buNone/>
            </a:pPr>
            <a:endParaRPr lang="en-GB" dirty="0"/>
          </a:p>
          <a:p>
            <a:pPr marL="0" indent="0">
              <a:buNone/>
            </a:pPr>
            <a:endParaRPr lang="en-GB" dirty="0"/>
          </a:p>
          <a:p>
            <a:pPr marL="0" indent="0">
              <a:buNone/>
            </a:pPr>
            <a:r>
              <a:rPr lang="en-GB" dirty="0"/>
              <a:t>Look at the IP address</a:t>
            </a:r>
          </a:p>
        </p:txBody>
      </p:sp>
      <p:sp>
        <p:nvSpPr>
          <p:cNvPr id="4" name="Slide Number Placeholder 3"/>
          <p:cNvSpPr>
            <a:spLocks noGrp="1"/>
          </p:cNvSpPr>
          <p:nvPr>
            <p:ph type="sldNum" sz="quarter" idx="5"/>
          </p:nvPr>
        </p:nvSpPr>
        <p:spPr/>
        <p:txBody>
          <a:bodyPr/>
          <a:lstStyle/>
          <a:p>
            <a:fld id="{138A249A-983A-492B-AD12-DAC8D5B019DC}" type="slidenum">
              <a:rPr lang="en-GB" smtClean="0"/>
              <a:t>56</a:t>
            </a:fld>
            <a:endParaRPr lang="en-GB"/>
          </a:p>
        </p:txBody>
      </p:sp>
    </p:spTree>
    <p:extLst>
      <p:ext uri="{BB962C8B-B14F-4D97-AF65-F5344CB8AC3E}">
        <p14:creationId xmlns:p14="http://schemas.microsoft.com/office/powerpoint/2010/main" val="851828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work in CDD so I have to work in many initiatives……..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6B93F5-5060-4DC7-A3EA-7619BB8FCDE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719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Kubernetes builds upon 15 years of experience of running production workloads at Google, combined with best-of-breed ideas and practices from the community.</a:t>
            </a:r>
          </a:p>
          <a:p>
            <a:endParaRPr lang="en-GB" sz="1200" dirty="0"/>
          </a:p>
          <a:p>
            <a:r>
              <a:rPr lang="en-GB" sz="1200" dirty="0"/>
              <a:t>Maybe that’s why the funny advertisements! Maybe they want some one from inside google!!</a:t>
            </a:r>
          </a:p>
          <a:p>
            <a:endParaRPr lang="en-GB" sz="1200" dirty="0"/>
          </a:p>
        </p:txBody>
      </p:sp>
      <p:sp>
        <p:nvSpPr>
          <p:cNvPr id="4" name="Slide Number Placeholder 3"/>
          <p:cNvSpPr>
            <a:spLocks noGrp="1"/>
          </p:cNvSpPr>
          <p:nvPr>
            <p:ph type="sldNum" sz="quarter" idx="5"/>
          </p:nvPr>
        </p:nvSpPr>
        <p:spPr/>
        <p:txBody>
          <a:bodyPr/>
          <a:lstStyle/>
          <a:p>
            <a:fld id="{138A249A-983A-492B-AD12-DAC8D5B019DC}" type="slidenum">
              <a:rPr lang="en-GB" smtClean="0"/>
              <a:t>7</a:t>
            </a:fld>
            <a:endParaRPr lang="en-GB"/>
          </a:p>
        </p:txBody>
      </p:sp>
    </p:spTree>
    <p:extLst>
      <p:ext uri="{BB962C8B-B14F-4D97-AF65-F5344CB8AC3E}">
        <p14:creationId xmlns:p14="http://schemas.microsoft.com/office/powerpoint/2010/main" val="117446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Kubernetes builds upon 15 years of experience of running production workloads at Google, combined with best-of-breed ideas and practices from the community.</a:t>
            </a:r>
          </a:p>
          <a:p>
            <a:endParaRPr lang="en-GB" sz="1200" dirty="0"/>
          </a:p>
          <a:p>
            <a:r>
              <a:rPr lang="en-GB" sz="1200" dirty="0"/>
              <a:t>Maybe that’s why the funny advertisements! Maybe they want some one from inside google!!</a:t>
            </a:r>
          </a:p>
          <a:p>
            <a:endParaRPr lang="en-GB" sz="1200" dirty="0"/>
          </a:p>
        </p:txBody>
      </p:sp>
      <p:sp>
        <p:nvSpPr>
          <p:cNvPr id="4" name="Slide Number Placeholder 3"/>
          <p:cNvSpPr>
            <a:spLocks noGrp="1"/>
          </p:cNvSpPr>
          <p:nvPr>
            <p:ph type="sldNum" sz="quarter" idx="5"/>
          </p:nvPr>
        </p:nvSpPr>
        <p:spPr/>
        <p:txBody>
          <a:bodyPr/>
          <a:lstStyle/>
          <a:p>
            <a:fld id="{138A249A-983A-492B-AD12-DAC8D5B019DC}" type="slidenum">
              <a:rPr lang="en-GB" smtClean="0"/>
              <a:t>8</a:t>
            </a:fld>
            <a:endParaRPr lang="en-GB"/>
          </a:p>
        </p:txBody>
      </p:sp>
    </p:spTree>
    <p:extLst>
      <p:ext uri="{BB962C8B-B14F-4D97-AF65-F5344CB8AC3E}">
        <p14:creationId xmlns:p14="http://schemas.microsoft.com/office/powerpoint/2010/main" val="343047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Kubernetes builds upon 15 years of experience of running production workloads at Google, combined with best-of-breed ideas and practices from the community.</a:t>
            </a:r>
          </a:p>
          <a:p>
            <a:endParaRPr lang="en-GB" sz="1200" dirty="0"/>
          </a:p>
          <a:p>
            <a:r>
              <a:rPr lang="en-GB" sz="1200" dirty="0"/>
              <a:t>Maybe that’s why the funny advertisements! Maybe they want some one from inside google!!</a:t>
            </a:r>
            <a:br>
              <a:rPr lang="en-GB" sz="1200" dirty="0"/>
            </a:br>
            <a:br>
              <a:rPr lang="en-GB" sz="1200" dirty="0"/>
            </a:br>
            <a:br>
              <a:rPr lang="en-GB" sz="1200" dirty="0"/>
            </a:br>
            <a:r>
              <a:rPr lang="en-GB" sz="1200" dirty="0"/>
              <a:t>In production environments, the control plane usually runs across multiple computers and a cluster usually runs multiple nodes, providing fault-tolerance and high availability</a:t>
            </a:r>
          </a:p>
          <a:p>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Kubelets</a:t>
            </a:r>
            <a:r>
              <a:rPr lang="en-GB" sz="1200" dirty="0"/>
              <a:t>: The </a:t>
            </a:r>
            <a:r>
              <a:rPr lang="en-GB" sz="1200" dirty="0" err="1"/>
              <a:t>kubelet</a:t>
            </a:r>
            <a:r>
              <a:rPr lang="en-GB" sz="1200" dirty="0"/>
              <a:t> takes a set of </a:t>
            </a:r>
            <a:r>
              <a:rPr lang="en-GB" sz="1200" dirty="0" err="1"/>
              <a:t>PodSpecs</a:t>
            </a:r>
            <a:r>
              <a:rPr lang="en-GB" sz="1200" dirty="0"/>
              <a:t> that are provided through various mechanisms and ensures that the containers described in those </a:t>
            </a:r>
            <a:r>
              <a:rPr lang="en-GB" sz="1200" dirty="0" err="1"/>
              <a:t>PodSpecs</a:t>
            </a:r>
            <a:r>
              <a:rPr lang="en-GB" sz="1200" dirty="0"/>
              <a:t> are running and healthy. The </a:t>
            </a:r>
            <a:r>
              <a:rPr lang="en-GB" sz="1200" dirty="0" err="1"/>
              <a:t>kubelet</a:t>
            </a:r>
            <a:r>
              <a:rPr lang="en-GB" sz="1200" dirty="0"/>
              <a:t> doesn’t manage containers which were not created by Kubernetes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kube</a:t>
            </a:r>
            <a:r>
              <a:rPr lang="en-GB" sz="1200" dirty="0"/>
              <a:t>-proxy maintains network rules on nodes. These network rules allow network communication to your Pods from network sessions inside or outside of your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sz="1200" dirty="0"/>
          </a:p>
          <a:p>
            <a:r>
              <a:rPr lang="en-GB" sz="1200" b="0" i="0" kern="1200" dirty="0">
                <a:solidFill>
                  <a:schemeClr val="tx1"/>
                </a:solidFill>
                <a:effectLst/>
                <a:latin typeface="+mn-lt"/>
                <a:ea typeface="+mn-ea"/>
                <a:cs typeface="+mn-cs"/>
              </a:rPr>
              <a:t>kube-controller-manager</a:t>
            </a:r>
          </a:p>
          <a:p>
            <a:r>
              <a:rPr lang="en-GB" sz="1200" b="0" i="0" kern="1200" dirty="0">
                <a:solidFill>
                  <a:schemeClr val="tx1"/>
                </a:solidFill>
                <a:effectLst/>
                <a:latin typeface="+mn-lt"/>
                <a:ea typeface="+mn-ea"/>
                <a:cs typeface="+mn-cs"/>
              </a:rPr>
              <a:t>Control Plane component that runs </a:t>
            </a:r>
            <a:r>
              <a:rPr lang="en-GB" sz="1200" b="0" i="0" u="none" strike="noStrike" kern="1200" dirty="0">
                <a:solidFill>
                  <a:schemeClr val="tx1"/>
                </a:solidFill>
                <a:effectLst/>
                <a:latin typeface="+mn-lt"/>
                <a:ea typeface="+mn-ea"/>
                <a:cs typeface="+mn-cs"/>
                <a:hlinkClick r:id="rId3"/>
              </a:rPr>
              <a:t>controller</a:t>
            </a:r>
            <a:r>
              <a:rPr lang="en-GB" sz="1200" b="0" i="0" kern="1200" dirty="0">
                <a:solidFill>
                  <a:schemeClr val="tx1"/>
                </a:solidFill>
                <a:effectLst/>
                <a:latin typeface="+mn-lt"/>
                <a:ea typeface="+mn-ea"/>
                <a:cs typeface="+mn-cs"/>
              </a:rPr>
              <a:t> processes.</a:t>
            </a:r>
          </a:p>
          <a:p>
            <a:r>
              <a:rPr lang="en-GB" sz="1200" b="0" i="0" kern="1200" dirty="0">
                <a:solidFill>
                  <a:schemeClr val="tx1"/>
                </a:solidFill>
                <a:effectLst/>
                <a:latin typeface="+mn-lt"/>
                <a:ea typeface="+mn-ea"/>
                <a:cs typeface="+mn-cs"/>
              </a:rPr>
              <a:t>Logically, each </a:t>
            </a:r>
            <a:r>
              <a:rPr lang="en-GB" sz="1200" b="0" i="0" u="none" strike="noStrike" kern="1200" dirty="0">
                <a:solidFill>
                  <a:schemeClr val="tx1"/>
                </a:solidFill>
                <a:effectLst/>
                <a:latin typeface="+mn-lt"/>
                <a:ea typeface="+mn-ea"/>
                <a:cs typeface="+mn-cs"/>
                <a:hlinkClick r:id="rId3"/>
              </a:rPr>
              <a:t>controller</a:t>
            </a:r>
            <a:r>
              <a:rPr lang="en-GB" sz="1200" b="0" i="0" kern="1200" dirty="0">
                <a:solidFill>
                  <a:schemeClr val="tx1"/>
                </a:solidFill>
                <a:effectLst/>
                <a:latin typeface="+mn-lt"/>
                <a:ea typeface="+mn-ea"/>
                <a:cs typeface="+mn-cs"/>
              </a:rPr>
              <a:t> is a separate process, but to reduce complexity, they are all compiled into a single binary and run in a single process.</a:t>
            </a:r>
          </a:p>
          <a:p>
            <a:r>
              <a:rPr lang="en-GB" sz="1200" b="0" i="0" kern="1200" dirty="0">
                <a:solidFill>
                  <a:schemeClr val="tx1"/>
                </a:solidFill>
                <a:effectLst/>
                <a:latin typeface="+mn-lt"/>
                <a:ea typeface="+mn-ea"/>
                <a:cs typeface="+mn-cs"/>
              </a:rPr>
              <a:t>These controllers include:</a:t>
            </a:r>
          </a:p>
          <a:p>
            <a:r>
              <a:rPr lang="en-GB" sz="1200" b="0" i="0" kern="1200" dirty="0">
                <a:solidFill>
                  <a:schemeClr val="tx1"/>
                </a:solidFill>
                <a:effectLst/>
                <a:latin typeface="+mn-lt"/>
                <a:ea typeface="+mn-ea"/>
                <a:cs typeface="+mn-cs"/>
              </a:rPr>
              <a:t>Node controller: Responsible for noticing and responding when nodes go down.</a:t>
            </a:r>
          </a:p>
          <a:p>
            <a:r>
              <a:rPr lang="en-GB" sz="1200" b="0" i="0" kern="1200" dirty="0">
                <a:solidFill>
                  <a:schemeClr val="tx1"/>
                </a:solidFill>
                <a:effectLst/>
                <a:latin typeface="+mn-lt"/>
                <a:ea typeface="+mn-ea"/>
                <a:cs typeface="+mn-cs"/>
              </a:rPr>
              <a:t>Replication controller: Responsible for maintaining the correct number of pods for every replication controller object in the system.</a:t>
            </a:r>
          </a:p>
          <a:p>
            <a:r>
              <a:rPr lang="en-GB" sz="1200" b="0" i="0" kern="1200" dirty="0">
                <a:solidFill>
                  <a:schemeClr val="tx1"/>
                </a:solidFill>
                <a:effectLst/>
                <a:latin typeface="+mn-lt"/>
                <a:ea typeface="+mn-ea"/>
                <a:cs typeface="+mn-cs"/>
              </a:rPr>
              <a:t>Endpoints controller: Populates the Endpoints object (that is, joins Services &amp; Pods).</a:t>
            </a:r>
          </a:p>
          <a:p>
            <a:r>
              <a:rPr lang="en-GB" sz="1200" b="0" i="0" kern="1200" dirty="0">
                <a:solidFill>
                  <a:schemeClr val="tx1"/>
                </a:solidFill>
                <a:effectLst/>
                <a:latin typeface="+mn-lt"/>
                <a:ea typeface="+mn-ea"/>
                <a:cs typeface="+mn-cs"/>
              </a:rPr>
              <a:t>Service Account &amp; Token controllers: Create default accounts and API access tokens for new namespaces.</a:t>
            </a:r>
          </a:p>
          <a:p>
            <a:endParaRPr lang="en-GB" sz="1200" dirty="0"/>
          </a:p>
        </p:txBody>
      </p:sp>
      <p:sp>
        <p:nvSpPr>
          <p:cNvPr id="4" name="Slide Number Placeholder 3"/>
          <p:cNvSpPr>
            <a:spLocks noGrp="1"/>
          </p:cNvSpPr>
          <p:nvPr>
            <p:ph type="sldNum" sz="quarter" idx="5"/>
          </p:nvPr>
        </p:nvSpPr>
        <p:spPr/>
        <p:txBody>
          <a:bodyPr/>
          <a:lstStyle/>
          <a:p>
            <a:fld id="{138A249A-983A-492B-AD12-DAC8D5B019DC}" type="slidenum">
              <a:rPr lang="en-GB" smtClean="0"/>
              <a:t>10</a:t>
            </a:fld>
            <a:endParaRPr lang="en-GB"/>
          </a:p>
        </p:txBody>
      </p:sp>
    </p:spTree>
    <p:extLst>
      <p:ext uri="{BB962C8B-B14F-4D97-AF65-F5344CB8AC3E}">
        <p14:creationId xmlns:p14="http://schemas.microsoft.com/office/powerpoint/2010/main" val="1581305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Everything contained in Kubernetes is represented by a RESTful resource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Each Kubernetes object exists at a unique HTTP path; for example, https://your-k8s.com/</a:t>
            </a:r>
            <a:r>
              <a:rPr lang="en-GB" dirty="0" err="1"/>
              <a:t>api</a:t>
            </a:r>
            <a:r>
              <a:rPr lang="en-GB" dirty="0"/>
              <a:t>/v1/name‐</a:t>
            </a:r>
          </a:p>
          <a:p>
            <a:r>
              <a:rPr lang="en-GB" dirty="0"/>
              <a:t>spaces/default/pods/my-pod leads to the representation of a Pod in the default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14</a:t>
            </a:fld>
            <a:endParaRPr lang="en-GB"/>
          </a:p>
        </p:txBody>
      </p:sp>
    </p:spTree>
    <p:extLst>
      <p:ext uri="{BB962C8B-B14F-4D97-AF65-F5344CB8AC3E}">
        <p14:creationId xmlns:p14="http://schemas.microsoft.com/office/powerpoint/2010/main" val="79825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Enable Kubernetes</a:t>
            </a:r>
          </a:p>
          <a:p>
            <a:pPr marL="228600" indent="-228600">
              <a:buAutoNum type="arabicPeriod"/>
            </a:pPr>
            <a:r>
              <a:rPr lang="en-GB" dirty="0"/>
              <a:t>Go to Code and run: </a:t>
            </a:r>
          </a:p>
          <a:p>
            <a:pPr marL="685800" lvl="1" indent="-228600">
              <a:buAutoNum type="arabicPeriod"/>
            </a:pPr>
            <a:r>
              <a:rPr lang="en-GB" dirty="0" err="1"/>
              <a:t>Kubectl</a:t>
            </a:r>
            <a:r>
              <a:rPr lang="en-GB" dirty="0"/>
              <a:t> get nodes</a:t>
            </a:r>
          </a:p>
          <a:p>
            <a:pPr marL="685800" lvl="1" indent="-228600">
              <a:buAutoNum type="arabicPeriod"/>
            </a:pPr>
            <a:r>
              <a:rPr lang="en-GB" dirty="0"/>
              <a:t>List namespaces</a:t>
            </a:r>
          </a:p>
          <a:p>
            <a:pPr marL="685800" lvl="1" indent="-228600">
              <a:buAutoNum type="arabicPeriod"/>
            </a:pPr>
            <a:r>
              <a:rPr lang="en-GB" dirty="0"/>
              <a:t>Create namespace</a:t>
            </a:r>
          </a:p>
          <a:p>
            <a:pPr marL="685800" lvl="1" indent="-228600">
              <a:buAutoNum type="arabicPeriod"/>
            </a:pPr>
            <a:r>
              <a:rPr lang="en-GB" dirty="0"/>
              <a:t>View context: </a:t>
            </a:r>
            <a:r>
              <a:rPr lang="en-GB" dirty="0" err="1"/>
              <a:t>kubectl</a:t>
            </a:r>
            <a:r>
              <a:rPr lang="en-GB" dirty="0"/>
              <a:t> config get-context</a:t>
            </a:r>
          </a:p>
          <a:p>
            <a:pPr marL="685800" lvl="1" indent="-228600">
              <a:buAutoNum type="arabicPeriod"/>
            </a:pPr>
            <a:r>
              <a:rPr lang="en-GB" dirty="0"/>
              <a:t>Create context: </a:t>
            </a:r>
            <a:r>
              <a:rPr lang="en-GB" dirty="0" err="1"/>
              <a:t>kubectl</a:t>
            </a:r>
            <a:r>
              <a:rPr lang="en-GB" dirty="0"/>
              <a:t> config set-context</a:t>
            </a:r>
          </a:p>
          <a:p>
            <a:pPr marL="1143000" lvl="2" indent="-228600">
              <a:buAutoNum type="arabicPeriod"/>
            </a:pPr>
            <a:r>
              <a:rPr lang="en-GB" dirty="0" err="1"/>
              <a:t>kubectl</a:t>
            </a:r>
            <a:r>
              <a:rPr lang="en-GB" dirty="0"/>
              <a:t> config set-context  k8s-demo --cluster docker-desktop --user docker-desktop</a:t>
            </a:r>
          </a:p>
          <a:p>
            <a:pPr marL="1143000" lvl="2" indent="-228600">
              <a:buAutoNum type="arabicPeriod"/>
            </a:pPr>
            <a:endParaRPr lang="en-GB" dirty="0"/>
          </a:p>
          <a:p>
            <a:pPr marL="457200" lvl="1" indent="0">
              <a:buNone/>
            </a:pPr>
            <a:endParaRPr lang="en-GB" dirty="0"/>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138A249A-983A-492B-AD12-DAC8D5B019DC}" type="slidenum">
              <a:rPr lang="en-GB" smtClean="0"/>
              <a:t>15</a:t>
            </a:fld>
            <a:endParaRPr lang="en-GB"/>
          </a:p>
        </p:txBody>
      </p:sp>
    </p:spTree>
    <p:extLst>
      <p:ext uri="{BB962C8B-B14F-4D97-AF65-F5344CB8AC3E}">
        <p14:creationId xmlns:p14="http://schemas.microsoft.com/office/powerpoint/2010/main" val="219296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2EDB8D0-98ED-4B86-9D5F-E61ADC70144D}" type="datetimeFigureOut">
              <a:rPr lang="en-US" smtClean="0"/>
              <a:t>7/15/2020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54181D-6920-4594-9A5D-6CE56DC9F8B2}" type="slidenum">
              <a:rPr lang="en-US" smtClean="0"/>
              <a:t>‹#›</a:t>
            </a:fld>
            <a:endParaRPr lang="en-US"/>
          </a:p>
        </p:txBody>
      </p:sp>
    </p:spTree>
    <p:extLst>
      <p:ext uri="{BB962C8B-B14F-4D97-AF65-F5344CB8AC3E}">
        <p14:creationId xmlns:p14="http://schemas.microsoft.com/office/powerpoint/2010/main" val="46973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6356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2EDB8D0-98ED-4B86-9D5F-E61ADC70144D}" type="datetimeFigureOut">
              <a:rPr lang="en-US" smtClean="0"/>
              <a:t>7/15/2020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54181D-6920-4594-9A5D-6CE56DC9F8B2}" type="slidenum">
              <a:rPr lang="en-US" smtClean="0"/>
              <a:t>‹#›</a:t>
            </a:fld>
            <a:endParaRPr lang="en-US"/>
          </a:p>
        </p:txBody>
      </p:sp>
    </p:spTree>
    <p:extLst>
      <p:ext uri="{BB962C8B-B14F-4D97-AF65-F5344CB8AC3E}">
        <p14:creationId xmlns:p14="http://schemas.microsoft.com/office/powerpoint/2010/main" val="365377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2808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2EDB8D0-98ED-4B86-9D5F-E61ADC70144D}" type="datetimeFigureOut">
              <a:rPr lang="en-US" smtClean="0"/>
              <a:t>7/15/2020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54181D-6920-4594-9A5D-6CE56DC9F8B2}" type="slidenum">
              <a:rPr lang="en-US" smtClean="0"/>
              <a:t>‹#›</a:t>
            </a:fld>
            <a:endParaRPr lang="en-US"/>
          </a:p>
        </p:txBody>
      </p:sp>
    </p:spTree>
    <p:extLst>
      <p:ext uri="{BB962C8B-B14F-4D97-AF65-F5344CB8AC3E}">
        <p14:creationId xmlns:p14="http://schemas.microsoft.com/office/powerpoint/2010/main" val="264374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9416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0878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EDB8D0-98ED-4B86-9D5F-E61ADC70144D}"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54579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6645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2EDB8D0-98ED-4B86-9D5F-E61ADC70144D}" type="datetimeFigureOut">
              <a:rPr lang="en-US" smtClean="0"/>
              <a:t>7/15/2020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54181D-6920-4594-9A5D-6CE56DC9F8B2}" type="slidenum">
              <a:rPr lang="en-US" smtClean="0"/>
              <a:t>‹#›</a:t>
            </a:fld>
            <a:endParaRPr lang="en-US"/>
          </a:p>
        </p:txBody>
      </p:sp>
    </p:spTree>
    <p:extLst>
      <p:ext uri="{BB962C8B-B14F-4D97-AF65-F5344CB8AC3E}">
        <p14:creationId xmlns:p14="http://schemas.microsoft.com/office/powerpoint/2010/main" val="326261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2493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2EDB8D0-98ED-4B86-9D5F-E61ADC70144D}" type="datetimeFigureOut">
              <a:rPr lang="en-US" smtClean="0"/>
              <a:pPr/>
              <a:t>7/15/2020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54181D-6920-4594-9A5D-6CE56DC9F8B2}"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9117108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2AA1B7-E171-47F7-8CF5-B6D4E0853073}"/>
              </a:ext>
            </a:extLst>
          </p:cNvPr>
          <p:cNvPicPr>
            <a:picLocks noChangeAspect="1"/>
          </p:cNvPicPr>
          <p:nvPr/>
        </p:nvPicPr>
        <p:blipFill rotWithShape="1">
          <a:blip r:embed="rId2"/>
          <a:srcRect l="3225" t="23391" r="5866"/>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2" name="Rectangle 11">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FEA016"/>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FEA016"/>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EA016"/>
            </a:solidFill>
            <a:ln>
              <a:noFill/>
            </a:ln>
            <a:effectLst/>
          </p:spPr>
          <p:style>
            <a:lnRef idx="1">
              <a:schemeClr val="accent1"/>
            </a:lnRef>
            <a:fillRef idx="3">
              <a:schemeClr val="accent1"/>
            </a:fillRef>
            <a:effectRef idx="2">
              <a:schemeClr val="accent1"/>
            </a:effectRef>
            <a:fontRef idx="minor">
              <a:schemeClr val="lt1"/>
            </a:fontRef>
          </p:style>
        </p:sp>
      </p:grpSp>
      <p:sp>
        <p:nvSpPr>
          <p:cNvPr id="16" name="Rectangle 15">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3FB833-1FF9-4ADD-890E-36247123234A}"/>
              </a:ext>
            </a:extLst>
          </p:cNvPr>
          <p:cNvSpPr>
            <a:spLocks noGrp="1"/>
          </p:cNvSpPr>
          <p:nvPr>
            <p:ph type="ctrTitle"/>
          </p:nvPr>
        </p:nvSpPr>
        <p:spPr>
          <a:xfrm>
            <a:off x="581191" y="4572000"/>
            <a:ext cx="10993549" cy="895244"/>
          </a:xfrm>
        </p:spPr>
        <p:txBody>
          <a:bodyPr>
            <a:normAutofit/>
          </a:bodyPr>
          <a:lstStyle/>
          <a:p>
            <a:r>
              <a:rPr lang="en-GB" sz="4000">
                <a:solidFill>
                  <a:schemeClr val="bg1"/>
                </a:solidFill>
              </a:rPr>
              <a:t>Introduction to K8S and AKS</a:t>
            </a:r>
          </a:p>
        </p:txBody>
      </p:sp>
      <p:sp>
        <p:nvSpPr>
          <p:cNvPr id="3" name="Subtitle 2">
            <a:extLst>
              <a:ext uri="{FF2B5EF4-FFF2-40B4-BE49-F238E27FC236}">
                <a16:creationId xmlns:a16="http://schemas.microsoft.com/office/drawing/2014/main" id="{266CBC6A-DF5D-4578-ADA6-4806F0D20A8A}"/>
              </a:ext>
            </a:extLst>
          </p:cNvPr>
          <p:cNvSpPr>
            <a:spLocks noGrp="1"/>
          </p:cNvSpPr>
          <p:nvPr>
            <p:ph type="subTitle" idx="1"/>
          </p:nvPr>
        </p:nvSpPr>
        <p:spPr>
          <a:xfrm>
            <a:off x="581194" y="5467246"/>
            <a:ext cx="10993546" cy="484822"/>
          </a:xfrm>
        </p:spPr>
        <p:txBody>
          <a:bodyPr>
            <a:normAutofit/>
          </a:bodyPr>
          <a:lstStyle/>
          <a:p>
            <a:r>
              <a:rPr lang="en-GB">
                <a:solidFill>
                  <a:srgbClr val="FEA016"/>
                </a:solidFill>
              </a:rPr>
              <a:t>Ala’ Yasin Abuhijleh</a:t>
            </a:r>
          </a:p>
        </p:txBody>
      </p:sp>
    </p:spTree>
    <p:extLst>
      <p:ext uri="{BB962C8B-B14F-4D97-AF65-F5344CB8AC3E}">
        <p14:creationId xmlns:p14="http://schemas.microsoft.com/office/powerpoint/2010/main" val="2251633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443E9D-956D-44EA-A7A2-80E19D659E0C}"/>
              </a:ext>
            </a:extLst>
          </p:cNvPr>
          <p:cNvPicPr>
            <a:picLocks noChangeAspect="1"/>
          </p:cNvPicPr>
          <p:nvPr/>
        </p:nvPicPr>
        <p:blipFill>
          <a:blip r:embed="rId3"/>
          <a:stretch>
            <a:fillRect/>
          </a:stretch>
        </p:blipFill>
        <p:spPr>
          <a:xfrm>
            <a:off x="1403032" y="2162175"/>
            <a:ext cx="9629775" cy="4695825"/>
          </a:xfrm>
          <a:prstGeom prst="rect">
            <a:avLst/>
          </a:prstGeom>
        </p:spPr>
      </p:pic>
      <p:sp>
        <p:nvSpPr>
          <p:cNvPr id="2" name="Title 1">
            <a:extLst>
              <a:ext uri="{FF2B5EF4-FFF2-40B4-BE49-F238E27FC236}">
                <a16:creationId xmlns:a16="http://schemas.microsoft.com/office/drawing/2014/main" id="{F98496B3-2056-4292-B24B-01506E179F8E}"/>
              </a:ext>
            </a:extLst>
          </p:cNvPr>
          <p:cNvSpPr>
            <a:spLocks noGrp="1"/>
          </p:cNvSpPr>
          <p:nvPr>
            <p:ph type="title"/>
          </p:nvPr>
        </p:nvSpPr>
        <p:spPr/>
        <p:txBody>
          <a:bodyPr/>
          <a:lstStyle/>
          <a:p>
            <a:r>
              <a:rPr lang="en-GB" dirty="0"/>
              <a:t>K8s cluster components</a:t>
            </a:r>
          </a:p>
        </p:txBody>
      </p:sp>
      <p:sp>
        <p:nvSpPr>
          <p:cNvPr id="6" name="Speech Bubble: Rectangle with Corners Rounded 5">
            <a:extLst>
              <a:ext uri="{FF2B5EF4-FFF2-40B4-BE49-F238E27FC236}">
                <a16:creationId xmlns:a16="http://schemas.microsoft.com/office/drawing/2014/main" id="{73EF31FA-85D2-49F4-B7B5-89D16756DA2F}"/>
              </a:ext>
            </a:extLst>
          </p:cNvPr>
          <p:cNvSpPr/>
          <p:nvPr/>
        </p:nvSpPr>
        <p:spPr>
          <a:xfrm>
            <a:off x="5302567" y="2162175"/>
            <a:ext cx="5218176" cy="1243584"/>
          </a:xfrm>
          <a:prstGeom prst="wedgeRoundRectCallout">
            <a:avLst>
              <a:gd name="adj1" fmla="val -51696"/>
              <a:gd name="adj2" fmla="val 12058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The control plane manages the worker nodes and the Pods in the cluster. </a:t>
            </a:r>
            <a:br>
              <a:rPr lang="en-GB" sz="1600" dirty="0"/>
            </a:br>
            <a:br>
              <a:rPr lang="en-GB" sz="1600" dirty="0"/>
            </a:br>
            <a:r>
              <a:rPr lang="en-GB" sz="1600" dirty="0"/>
              <a:t>This node is usually called the master node</a:t>
            </a:r>
          </a:p>
        </p:txBody>
      </p:sp>
      <p:sp>
        <p:nvSpPr>
          <p:cNvPr id="11" name="Speech Bubble: Rectangle with Corners Rounded 10">
            <a:extLst>
              <a:ext uri="{FF2B5EF4-FFF2-40B4-BE49-F238E27FC236}">
                <a16:creationId xmlns:a16="http://schemas.microsoft.com/office/drawing/2014/main" id="{37BC9407-38B7-40D6-9FF0-F2F71A15B60F}"/>
              </a:ext>
            </a:extLst>
          </p:cNvPr>
          <p:cNvSpPr/>
          <p:nvPr/>
        </p:nvSpPr>
        <p:spPr>
          <a:xfrm>
            <a:off x="5302567" y="2830450"/>
            <a:ext cx="5218176" cy="1243584"/>
          </a:xfrm>
          <a:prstGeom prst="wedgeRoundRectCallout">
            <a:avLst>
              <a:gd name="adj1" fmla="val 20756"/>
              <a:gd name="adj2" fmla="val 6936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A Kubernetes cluster consists of a set of worker machines, called nodes,.</a:t>
            </a:r>
            <a:br>
              <a:rPr lang="en-GB" sz="1600" dirty="0"/>
            </a:br>
            <a:r>
              <a:rPr lang="en-GB" sz="1600" dirty="0"/>
              <a:t>The worker node(s) host the Pods that are the components of the application workload.</a:t>
            </a:r>
          </a:p>
        </p:txBody>
      </p:sp>
      <p:sp>
        <p:nvSpPr>
          <p:cNvPr id="12" name="Speech Bubble: Rectangle with Corners Rounded 11">
            <a:extLst>
              <a:ext uri="{FF2B5EF4-FFF2-40B4-BE49-F238E27FC236}">
                <a16:creationId xmlns:a16="http://schemas.microsoft.com/office/drawing/2014/main" id="{6AF84204-39D8-4F41-BF96-14A367C19D05}"/>
              </a:ext>
            </a:extLst>
          </p:cNvPr>
          <p:cNvSpPr/>
          <p:nvPr/>
        </p:nvSpPr>
        <p:spPr>
          <a:xfrm>
            <a:off x="5302567" y="3359277"/>
            <a:ext cx="3341561" cy="1002411"/>
          </a:xfrm>
          <a:prstGeom prst="wedgeRoundRectCallout">
            <a:avLst>
              <a:gd name="adj1" fmla="val -24827"/>
              <a:gd name="adj2" fmla="val 7646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An agent that runs on each node in the cluster. It makes sure that containers are running in a Pod.</a:t>
            </a:r>
          </a:p>
          <a:p>
            <a:endParaRPr lang="en-GB" sz="1600" dirty="0"/>
          </a:p>
        </p:txBody>
      </p:sp>
      <p:sp>
        <p:nvSpPr>
          <p:cNvPr id="13" name="Speech Bubble: Rectangle with Corners Rounded 12">
            <a:extLst>
              <a:ext uri="{FF2B5EF4-FFF2-40B4-BE49-F238E27FC236}">
                <a16:creationId xmlns:a16="http://schemas.microsoft.com/office/drawing/2014/main" id="{0E5AB1B8-BBED-403F-8759-DB43AFD0A7A2}"/>
              </a:ext>
            </a:extLst>
          </p:cNvPr>
          <p:cNvSpPr/>
          <p:nvPr/>
        </p:nvSpPr>
        <p:spPr>
          <a:xfrm>
            <a:off x="8522207" y="3359278"/>
            <a:ext cx="3577399" cy="1383032"/>
          </a:xfrm>
          <a:prstGeom prst="wedgeRoundRectCallout">
            <a:avLst>
              <a:gd name="adj1" fmla="val -24827"/>
              <a:gd name="adj2" fmla="val 7646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err="1"/>
              <a:t>kube</a:t>
            </a:r>
            <a:r>
              <a:rPr lang="en-GB" sz="1600" dirty="0"/>
              <a:t>-proxy is a network proxy that runs on each node in your cluster, implementing part of the Kubernetes Service concept.</a:t>
            </a:r>
          </a:p>
          <a:p>
            <a:endParaRPr lang="en-GB" sz="1600" dirty="0"/>
          </a:p>
        </p:txBody>
      </p:sp>
      <p:sp>
        <p:nvSpPr>
          <p:cNvPr id="14" name="Speech Bubble: Rectangle with Corners Rounded 13">
            <a:extLst>
              <a:ext uri="{FF2B5EF4-FFF2-40B4-BE49-F238E27FC236}">
                <a16:creationId xmlns:a16="http://schemas.microsoft.com/office/drawing/2014/main" id="{36508060-5DF3-48FE-8CBD-708DF030E624}"/>
              </a:ext>
            </a:extLst>
          </p:cNvPr>
          <p:cNvSpPr/>
          <p:nvPr/>
        </p:nvSpPr>
        <p:spPr>
          <a:xfrm>
            <a:off x="3472813" y="2959987"/>
            <a:ext cx="4720211" cy="1002411"/>
          </a:xfrm>
          <a:prstGeom prst="wedgeRoundRectCallout">
            <a:avLst>
              <a:gd name="adj1" fmla="val -24827"/>
              <a:gd name="adj2" fmla="val 7646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The API server is a component of the Kubernetes control plane that exposes the Kubernetes API. The API server is the front end for the Kubernetes control plane</a:t>
            </a:r>
          </a:p>
        </p:txBody>
      </p:sp>
      <p:sp>
        <p:nvSpPr>
          <p:cNvPr id="15" name="Speech Bubble: Rectangle with Corners Rounded 14">
            <a:extLst>
              <a:ext uri="{FF2B5EF4-FFF2-40B4-BE49-F238E27FC236}">
                <a16:creationId xmlns:a16="http://schemas.microsoft.com/office/drawing/2014/main" id="{830138B4-B661-40ED-A6CE-A7FFEC60078C}"/>
              </a:ext>
            </a:extLst>
          </p:cNvPr>
          <p:cNvSpPr/>
          <p:nvPr/>
        </p:nvSpPr>
        <p:spPr>
          <a:xfrm>
            <a:off x="1084135" y="3702365"/>
            <a:ext cx="4073082" cy="1002411"/>
          </a:xfrm>
          <a:prstGeom prst="wedgeRoundRectCallout">
            <a:avLst>
              <a:gd name="adj1" fmla="val -24827"/>
              <a:gd name="adj2" fmla="val 7646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a:t>Consistent and highly-available key value store used as Kubernetes' backing store for all cluster data.</a:t>
            </a:r>
            <a:endParaRPr lang="en-GB" sz="1600" dirty="0"/>
          </a:p>
        </p:txBody>
      </p:sp>
      <p:sp>
        <p:nvSpPr>
          <p:cNvPr id="16" name="Speech Bubble: Rectangle with Corners Rounded 15">
            <a:extLst>
              <a:ext uri="{FF2B5EF4-FFF2-40B4-BE49-F238E27FC236}">
                <a16:creationId xmlns:a16="http://schemas.microsoft.com/office/drawing/2014/main" id="{96DEDFFC-31F2-4F18-B3B5-D250499B31A8}"/>
              </a:ext>
            </a:extLst>
          </p:cNvPr>
          <p:cNvSpPr/>
          <p:nvPr/>
        </p:nvSpPr>
        <p:spPr>
          <a:xfrm>
            <a:off x="3266026" y="4241103"/>
            <a:ext cx="4073082" cy="1002411"/>
          </a:xfrm>
          <a:prstGeom prst="wedgeRoundRectCallout">
            <a:avLst>
              <a:gd name="adj1" fmla="val -24827"/>
              <a:gd name="adj2" fmla="val 7646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Watches for newly created Pods with no assigned node, and selects a node for them to run on.</a:t>
            </a:r>
          </a:p>
        </p:txBody>
      </p:sp>
      <p:sp>
        <p:nvSpPr>
          <p:cNvPr id="17" name="Speech Bubble: Rectangle with Corners Rounded 16">
            <a:extLst>
              <a:ext uri="{FF2B5EF4-FFF2-40B4-BE49-F238E27FC236}">
                <a16:creationId xmlns:a16="http://schemas.microsoft.com/office/drawing/2014/main" id="{B0CBDBBB-DF97-46B9-9A0B-594E26B7C2A2}"/>
              </a:ext>
            </a:extLst>
          </p:cNvPr>
          <p:cNvSpPr/>
          <p:nvPr/>
        </p:nvSpPr>
        <p:spPr>
          <a:xfrm>
            <a:off x="1436272" y="1735483"/>
            <a:ext cx="4073082" cy="1002411"/>
          </a:xfrm>
          <a:prstGeom prst="wedgeRoundRectCallout">
            <a:avLst>
              <a:gd name="adj1" fmla="val -24827"/>
              <a:gd name="adj2" fmla="val 7646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Runs controller processes: node controller, replication controller, Endpoint controller, Service Account &amp; Token controllers </a:t>
            </a:r>
          </a:p>
        </p:txBody>
      </p:sp>
      <p:sp>
        <p:nvSpPr>
          <p:cNvPr id="18" name="Speech Bubble: Rectangle with Corners Rounded 17">
            <a:extLst>
              <a:ext uri="{FF2B5EF4-FFF2-40B4-BE49-F238E27FC236}">
                <a16:creationId xmlns:a16="http://schemas.microsoft.com/office/drawing/2014/main" id="{3913C71D-7FA7-4302-A564-E0A36BDF80EB}"/>
              </a:ext>
            </a:extLst>
          </p:cNvPr>
          <p:cNvSpPr/>
          <p:nvPr/>
        </p:nvSpPr>
        <p:spPr>
          <a:xfrm>
            <a:off x="2900265" y="1679762"/>
            <a:ext cx="4073082" cy="1002411"/>
          </a:xfrm>
          <a:prstGeom prst="wedgeRoundRectCallout">
            <a:avLst>
              <a:gd name="adj1" fmla="val -24827"/>
              <a:gd name="adj2" fmla="val 7646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Embeds cloud-specific control logic. The cloud controller manager lets you link your cluster into your cloud provider's API</a:t>
            </a:r>
          </a:p>
        </p:txBody>
      </p:sp>
    </p:spTree>
    <p:extLst>
      <p:ext uri="{BB962C8B-B14F-4D97-AF65-F5344CB8AC3E}">
        <p14:creationId xmlns:p14="http://schemas.microsoft.com/office/powerpoint/2010/main" val="904637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grpId="1" nodeType="clickEffect">
                                  <p:stCondLst>
                                    <p:cond delay="0"/>
                                  </p:stCondLst>
                                  <p:childTnLst>
                                    <p:animEffect transition="out" filter="wipe(down)">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down)">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1" nodeType="clickEffect">
                                  <p:stCondLst>
                                    <p:cond delay="0"/>
                                  </p:stCondLst>
                                  <p:childTnLst>
                                    <p:animEffect transition="out" filter="wipe(down)">
                                      <p:cBhvr>
                                        <p:cTn id="81" dur="500"/>
                                        <p:tgtEl>
                                          <p:spTgt spid="17"/>
                                        </p:tgtEl>
                                      </p:cBhvr>
                                    </p:animEffect>
                                    <p:set>
                                      <p:cBhvr>
                                        <p:cTn id="82" dur="1" fill="hold">
                                          <p:stCondLst>
                                            <p:cond delay="499"/>
                                          </p:stCondLst>
                                        </p:cTn>
                                        <p:tgtEl>
                                          <p:spTgt spid="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down)">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1" nodeType="clickEffect">
                                  <p:stCondLst>
                                    <p:cond delay="0"/>
                                  </p:stCondLst>
                                  <p:childTnLst>
                                    <p:animEffect transition="out" filter="wipe(down)">
                                      <p:cBhvr>
                                        <p:cTn id="91" dur="500"/>
                                        <p:tgtEl>
                                          <p:spTgt spid="18"/>
                                        </p:tgtEl>
                                      </p:cBhvr>
                                    </p:animEffect>
                                    <p:set>
                                      <p:cBhvr>
                                        <p:cTn id="9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a:t>Deploy k8s cluster</a:t>
            </a:r>
            <a:endParaRPr lang="en-GB" dirty="0"/>
          </a:p>
        </p:txBody>
      </p:sp>
      <p:pic>
        <p:nvPicPr>
          <p:cNvPr id="8194" name="Picture 2" descr="See the source image">
            <a:extLst>
              <a:ext uri="{FF2B5EF4-FFF2-40B4-BE49-F238E27FC236}">
                <a16:creationId xmlns:a16="http://schemas.microsoft.com/office/drawing/2014/main" id="{AB16BBEA-5751-4220-95EE-5196E1CF80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23138" y="1075065"/>
            <a:ext cx="2435893" cy="21070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ee the source image">
            <a:extLst>
              <a:ext uri="{FF2B5EF4-FFF2-40B4-BE49-F238E27FC236}">
                <a16:creationId xmlns:a16="http://schemas.microsoft.com/office/drawing/2014/main" id="{3EC7F3FC-3113-487F-8293-0B31DFA14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847" y="2032500"/>
            <a:ext cx="3531301" cy="9975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D0778A10-9589-4430-BF89-BA7C8749BF51}"/>
              </a:ext>
            </a:extLst>
          </p:cNvPr>
          <p:cNvGrpSpPr/>
          <p:nvPr/>
        </p:nvGrpSpPr>
        <p:grpSpPr>
          <a:xfrm>
            <a:off x="5866045" y="3827909"/>
            <a:ext cx="4609764" cy="2194483"/>
            <a:chOff x="5866045" y="3827909"/>
            <a:chExt cx="4609764" cy="2194483"/>
          </a:xfrm>
        </p:grpSpPr>
        <p:pic>
          <p:nvPicPr>
            <p:cNvPr id="9" name="Picture 6" descr="See the source image">
              <a:extLst>
                <a:ext uri="{FF2B5EF4-FFF2-40B4-BE49-F238E27FC236}">
                  <a16:creationId xmlns:a16="http://schemas.microsoft.com/office/drawing/2014/main" id="{4A41683B-9BB7-4316-8717-18034F355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827909"/>
              <a:ext cx="3919737" cy="1887281"/>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8">
              <a:extLst>
                <a:ext uri="{FF2B5EF4-FFF2-40B4-BE49-F238E27FC236}">
                  <a16:creationId xmlns:a16="http://schemas.microsoft.com/office/drawing/2014/main" id="{C98453BE-9578-4A9B-B81F-4FBB3A5A4A1D}"/>
                </a:ext>
              </a:extLst>
            </p:cNvPr>
            <p:cNvSpPr txBox="1">
              <a:spLocks/>
            </p:cNvSpPr>
            <p:nvPr/>
          </p:nvSpPr>
          <p:spPr>
            <a:xfrm>
              <a:off x="5866045" y="5493988"/>
              <a:ext cx="4609764" cy="52840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n-GB" sz="2800" dirty="0">
                  <a:solidFill>
                    <a:schemeClr val="accent4"/>
                  </a:solidFill>
                </a:rPr>
                <a:t>Azure Kubernetes Services</a:t>
              </a:r>
            </a:p>
          </p:txBody>
        </p:sp>
      </p:grpSp>
    </p:spTree>
    <p:extLst>
      <p:ext uri="{BB962C8B-B14F-4D97-AF65-F5344CB8AC3E}">
        <p14:creationId xmlns:p14="http://schemas.microsoft.com/office/powerpoint/2010/main" val="124654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dirty="0"/>
              <a:t>K8s namespaces and contexts</a:t>
            </a:r>
          </a:p>
        </p:txBody>
      </p:sp>
      <p:sp>
        <p:nvSpPr>
          <p:cNvPr id="3" name="Rectangle 2">
            <a:extLst>
              <a:ext uri="{FF2B5EF4-FFF2-40B4-BE49-F238E27FC236}">
                <a16:creationId xmlns:a16="http://schemas.microsoft.com/office/drawing/2014/main" id="{8CB125B9-8346-4B66-A4FC-867E92C39E7E}"/>
              </a:ext>
            </a:extLst>
          </p:cNvPr>
          <p:cNvSpPr/>
          <p:nvPr/>
        </p:nvSpPr>
        <p:spPr>
          <a:xfrm>
            <a:off x="4514507" y="890583"/>
            <a:ext cx="7076238" cy="4747069"/>
          </a:xfrm>
          <a:prstGeom prst="rect">
            <a:avLst/>
          </a:prstGeom>
        </p:spPr>
        <p:txBody>
          <a:bodyPr wrap="square">
            <a:spAutoFit/>
          </a:bodyPr>
          <a:lstStyle/>
          <a:p>
            <a:pPr marL="342900" indent="-342900">
              <a:lnSpc>
                <a:spcPct val="150000"/>
              </a:lnSpc>
              <a:spcBef>
                <a:spcPct val="20000"/>
              </a:spcBef>
              <a:spcAft>
                <a:spcPts val="600"/>
              </a:spcAft>
              <a:buClr>
                <a:schemeClr val="accent2"/>
              </a:buClr>
              <a:buSzPct val="92000"/>
              <a:buFont typeface="Wingdings 2" panose="05020102010507070707" pitchFamily="18" charset="2"/>
              <a:buChar char=""/>
            </a:pPr>
            <a:r>
              <a:rPr lang="en-GB" sz="2000" dirty="0">
                <a:solidFill>
                  <a:schemeClr val="accent2">
                    <a:lumMod val="50000"/>
                  </a:schemeClr>
                </a:solidFill>
              </a:rPr>
              <a:t>Namespaces are used to organize objects in the cluster.</a:t>
            </a:r>
          </a:p>
          <a:p>
            <a:pPr marL="342900" indent="-342900">
              <a:lnSpc>
                <a:spcPct val="150000"/>
              </a:lnSpc>
              <a:spcBef>
                <a:spcPct val="20000"/>
              </a:spcBef>
              <a:spcAft>
                <a:spcPts val="600"/>
              </a:spcAft>
              <a:buClr>
                <a:schemeClr val="accent2"/>
              </a:buClr>
              <a:buSzPct val="92000"/>
              <a:buFont typeface="Wingdings 2" panose="05020102010507070707" pitchFamily="18" charset="2"/>
              <a:buChar char=""/>
            </a:pPr>
            <a:r>
              <a:rPr lang="en-GB" sz="2000" dirty="0">
                <a:solidFill>
                  <a:schemeClr val="accent2">
                    <a:lumMod val="50000"/>
                  </a:schemeClr>
                </a:solidFill>
              </a:rPr>
              <a:t>You can think of each namespace as a folder that holds a set of objects. </a:t>
            </a:r>
          </a:p>
          <a:p>
            <a:pPr marL="342900" indent="-342900">
              <a:lnSpc>
                <a:spcPct val="150000"/>
              </a:lnSpc>
              <a:spcBef>
                <a:spcPct val="20000"/>
              </a:spcBef>
              <a:spcAft>
                <a:spcPts val="600"/>
              </a:spcAft>
              <a:buClr>
                <a:schemeClr val="accent2"/>
              </a:buClr>
              <a:buSzPct val="92000"/>
              <a:buFont typeface="Wingdings 2" panose="05020102010507070707" pitchFamily="18" charset="2"/>
              <a:buChar char=""/>
            </a:pPr>
            <a:r>
              <a:rPr lang="en-GB" sz="2000" dirty="0">
                <a:solidFill>
                  <a:schemeClr val="accent2">
                    <a:lumMod val="50000"/>
                  </a:schemeClr>
                </a:solidFill>
              </a:rPr>
              <a:t>By default, the </a:t>
            </a:r>
            <a:r>
              <a:rPr lang="en-GB" sz="2000" dirty="0" err="1">
                <a:solidFill>
                  <a:schemeClr val="accent2">
                    <a:lumMod val="50000"/>
                  </a:schemeClr>
                </a:solidFill>
              </a:rPr>
              <a:t>kubectl</a:t>
            </a:r>
            <a:r>
              <a:rPr lang="en-GB" sz="2000" dirty="0">
                <a:solidFill>
                  <a:schemeClr val="accent2">
                    <a:lumMod val="50000"/>
                  </a:schemeClr>
                </a:solidFill>
              </a:rPr>
              <a:t> command line tool interacts with the default namespace. </a:t>
            </a:r>
          </a:p>
          <a:p>
            <a:pPr marL="342900" indent="-342900">
              <a:lnSpc>
                <a:spcPct val="150000"/>
              </a:lnSpc>
              <a:spcBef>
                <a:spcPct val="20000"/>
              </a:spcBef>
              <a:spcAft>
                <a:spcPts val="600"/>
              </a:spcAft>
              <a:buClr>
                <a:schemeClr val="accent2"/>
              </a:buClr>
              <a:buSzPct val="92000"/>
              <a:buFont typeface="Wingdings 2" panose="05020102010507070707" pitchFamily="18" charset="2"/>
              <a:buChar char=""/>
            </a:pPr>
            <a:r>
              <a:rPr lang="en-GB" sz="2000" dirty="0">
                <a:solidFill>
                  <a:schemeClr val="accent2">
                    <a:lumMod val="50000"/>
                  </a:schemeClr>
                </a:solidFill>
              </a:rPr>
              <a:t>If you want to use a different namespace you have to indicate this either by passing the namespace flag in the command line or switch the “Context”</a:t>
            </a:r>
          </a:p>
          <a:p>
            <a:pPr marL="342900" indent="-342900">
              <a:lnSpc>
                <a:spcPct val="150000"/>
              </a:lnSpc>
              <a:spcBef>
                <a:spcPct val="20000"/>
              </a:spcBef>
              <a:spcAft>
                <a:spcPts val="600"/>
              </a:spcAft>
              <a:buClr>
                <a:schemeClr val="accent2"/>
              </a:buClr>
              <a:buSzPct val="92000"/>
              <a:buFont typeface="Wingdings 2" panose="05020102010507070707" pitchFamily="18" charset="2"/>
              <a:buChar char=""/>
            </a:pPr>
            <a:r>
              <a:rPr lang="en-GB" sz="2000" dirty="0">
                <a:solidFill>
                  <a:schemeClr val="accent2">
                    <a:lumMod val="50000"/>
                  </a:schemeClr>
                </a:solidFill>
              </a:rPr>
              <a:t>Context is a composite of Cluster, Namespace and User</a:t>
            </a:r>
          </a:p>
        </p:txBody>
      </p:sp>
    </p:spTree>
    <p:extLst>
      <p:ext uri="{BB962C8B-B14F-4D97-AF65-F5344CB8AC3E}">
        <p14:creationId xmlns:p14="http://schemas.microsoft.com/office/powerpoint/2010/main" val="144630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76" name="Rectangle 75">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43468" y="1033389"/>
            <a:ext cx="4826256" cy="4825409"/>
          </a:xfrm>
        </p:spPr>
        <p:txBody>
          <a:bodyPr vert="horz" lIns="91440" tIns="45720" rIns="91440" bIns="45720" rtlCol="0" anchor="ctr">
            <a:normAutofit/>
          </a:bodyPr>
          <a:lstStyle/>
          <a:p>
            <a:r>
              <a:rPr lang="en-US" sz="5400">
                <a:solidFill>
                  <a:srgbClr val="FFFFFF"/>
                </a:solidFill>
              </a:rPr>
              <a:t>Labels</a:t>
            </a:r>
          </a:p>
        </p:txBody>
      </p:sp>
      <p:sp>
        <p:nvSpPr>
          <p:cNvPr id="78" name="Rectangle 77">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Rectangle 2">
            <a:extLst>
              <a:ext uri="{FF2B5EF4-FFF2-40B4-BE49-F238E27FC236}">
                <a16:creationId xmlns:a16="http://schemas.microsoft.com/office/drawing/2014/main" id="{8CB125B9-8346-4B66-A4FC-867E92C39E7E}"/>
              </a:ext>
            </a:extLst>
          </p:cNvPr>
          <p:cNvSpPr/>
          <p:nvPr/>
        </p:nvSpPr>
        <p:spPr>
          <a:xfrm>
            <a:off x="6755769" y="1033390"/>
            <a:ext cx="4855037" cy="4825409"/>
          </a:xfrm>
          <a:prstGeom prst="rect">
            <a:avLst/>
          </a:prstGeom>
          <a:ln w="57150">
            <a:noFill/>
          </a:ln>
        </p:spPr>
        <p:txBody>
          <a:bodyPr vert="horz" lIns="91440" tIns="45720" rIns="91440" bIns="45720" rtlCol="0" anchor="ctr">
            <a:normAutofit/>
          </a:bodyPr>
          <a:lstStyle/>
          <a:p>
            <a:pPr marL="342900" indent="-342900">
              <a:lnSpc>
                <a:spcPct val="150000"/>
              </a:lnSpc>
              <a:spcBef>
                <a:spcPct val="20000"/>
              </a:spcBef>
              <a:spcAft>
                <a:spcPts val="600"/>
              </a:spcAft>
              <a:buClr>
                <a:schemeClr val="accent2"/>
              </a:buClr>
              <a:buSzPct val="92000"/>
              <a:buFont typeface="Wingdings 2" panose="05020102010507070707" pitchFamily="18" charset="2"/>
              <a:buChar char=""/>
            </a:pPr>
            <a:r>
              <a:rPr lang="en-US" sz="2800" dirty="0">
                <a:solidFill>
                  <a:schemeClr val="accent2">
                    <a:lumMod val="50000"/>
                  </a:schemeClr>
                </a:solidFill>
              </a:rPr>
              <a:t>Provide identifying metadata for objects. </a:t>
            </a:r>
          </a:p>
          <a:p>
            <a:pPr marL="342900" indent="-342900">
              <a:lnSpc>
                <a:spcPct val="150000"/>
              </a:lnSpc>
              <a:spcBef>
                <a:spcPct val="20000"/>
              </a:spcBef>
              <a:spcAft>
                <a:spcPts val="600"/>
              </a:spcAft>
              <a:buClr>
                <a:schemeClr val="accent2"/>
              </a:buClr>
              <a:buSzPct val="92000"/>
              <a:buFont typeface="Wingdings 2" panose="05020102010507070707" pitchFamily="18" charset="2"/>
              <a:buChar char=""/>
            </a:pPr>
            <a:r>
              <a:rPr lang="en-US" sz="2800" dirty="0">
                <a:solidFill>
                  <a:schemeClr val="accent2">
                    <a:lumMod val="50000"/>
                  </a:schemeClr>
                </a:solidFill>
              </a:rPr>
              <a:t>Are fundamental qualities of the object that will be used for grouping, viewing, and operating. </a:t>
            </a:r>
          </a:p>
        </p:txBody>
      </p:sp>
    </p:spTree>
    <p:extLst>
      <p:ext uri="{BB962C8B-B14F-4D97-AF65-F5344CB8AC3E}">
        <p14:creationId xmlns:p14="http://schemas.microsoft.com/office/powerpoint/2010/main" val="49163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t>Common commands</a:t>
            </a:r>
          </a:p>
        </p:txBody>
      </p:sp>
      <p:sp>
        <p:nvSpPr>
          <p:cNvPr id="4" name="Content Placeholder 3">
            <a:extLst>
              <a:ext uri="{FF2B5EF4-FFF2-40B4-BE49-F238E27FC236}">
                <a16:creationId xmlns:a16="http://schemas.microsoft.com/office/drawing/2014/main" id="{48A2EC9D-D46A-4187-BC3A-25DBC1CDBA5F}"/>
              </a:ext>
            </a:extLst>
          </p:cNvPr>
          <p:cNvSpPr>
            <a:spLocks noGrp="1"/>
          </p:cNvSpPr>
          <p:nvPr>
            <p:ph idx="1"/>
          </p:nvPr>
        </p:nvSpPr>
        <p:spPr/>
        <p:txBody>
          <a:bodyPr>
            <a:normAutofit lnSpcReduction="10000"/>
          </a:bodyPr>
          <a:lstStyle/>
          <a:p>
            <a:r>
              <a:rPr lang="en-GB" dirty="0"/>
              <a:t>Everything is represented by a RESTful resource (object)</a:t>
            </a:r>
          </a:p>
          <a:p>
            <a:r>
              <a:rPr lang="en-GB" dirty="0"/>
              <a:t> Each object exists at a unique HTTP path that lead to the representation of the object</a:t>
            </a:r>
            <a:br>
              <a:rPr lang="en-GB" dirty="0"/>
            </a:br>
            <a:r>
              <a:rPr lang="en-GB" dirty="0"/>
              <a:t>				</a:t>
            </a:r>
            <a:r>
              <a:rPr lang="en-GB" dirty="0">
                <a:solidFill>
                  <a:schemeClr val="accent6"/>
                </a:solidFill>
              </a:rPr>
              <a:t>https://your-k8s.com/</a:t>
            </a:r>
            <a:r>
              <a:rPr lang="en-GB" dirty="0" err="1">
                <a:solidFill>
                  <a:schemeClr val="accent6"/>
                </a:solidFill>
              </a:rPr>
              <a:t>api</a:t>
            </a:r>
            <a:r>
              <a:rPr lang="en-GB" dirty="0">
                <a:solidFill>
                  <a:schemeClr val="accent6"/>
                </a:solidFill>
              </a:rPr>
              <a:t>/v1/name‐spaces/default/pods/my-pod</a:t>
            </a:r>
          </a:p>
          <a:p>
            <a:r>
              <a:rPr lang="en-GB" dirty="0"/>
              <a:t>The </a:t>
            </a:r>
            <a:r>
              <a:rPr lang="en-GB" dirty="0" err="1"/>
              <a:t>kubectl</a:t>
            </a:r>
            <a:r>
              <a:rPr lang="en-GB" dirty="0"/>
              <a:t> command makes HTTP requests to these URLs to access the Kubernetes objects</a:t>
            </a:r>
          </a:p>
          <a:p>
            <a:r>
              <a:rPr lang="en-GB" dirty="0"/>
              <a:t>Common commands:</a:t>
            </a:r>
          </a:p>
          <a:p>
            <a:pPr lvl="1"/>
            <a:r>
              <a:rPr lang="en-GB" b="1" i="1" dirty="0" err="1">
                <a:solidFill>
                  <a:schemeClr val="accent2"/>
                </a:solidFill>
              </a:rPr>
              <a:t>Kubectl</a:t>
            </a:r>
            <a:r>
              <a:rPr lang="en-GB" b="1" i="1" dirty="0">
                <a:solidFill>
                  <a:schemeClr val="accent2"/>
                </a:solidFill>
              </a:rPr>
              <a:t> get &lt;resource-name&gt; &lt;object-name&gt;</a:t>
            </a:r>
          </a:p>
          <a:p>
            <a:pPr lvl="1"/>
            <a:r>
              <a:rPr lang="en-GB" b="1" i="1" dirty="0" err="1">
                <a:solidFill>
                  <a:schemeClr val="accent2"/>
                </a:solidFill>
              </a:rPr>
              <a:t>kubectl</a:t>
            </a:r>
            <a:r>
              <a:rPr lang="en-GB" b="1" i="1" dirty="0">
                <a:solidFill>
                  <a:schemeClr val="accent2"/>
                </a:solidFill>
              </a:rPr>
              <a:t> describe &lt;resource-name&gt; &lt;</a:t>
            </a:r>
            <a:r>
              <a:rPr lang="en-GB" b="1" i="1" dirty="0" err="1">
                <a:solidFill>
                  <a:schemeClr val="accent2"/>
                </a:solidFill>
              </a:rPr>
              <a:t>obj</a:t>
            </a:r>
            <a:r>
              <a:rPr lang="en-GB" b="1" i="1" dirty="0">
                <a:solidFill>
                  <a:schemeClr val="accent2"/>
                </a:solidFill>
              </a:rPr>
              <a:t>-name&gt; </a:t>
            </a:r>
          </a:p>
          <a:p>
            <a:pPr lvl="1"/>
            <a:r>
              <a:rPr lang="en-GB" b="1" i="1" dirty="0">
                <a:solidFill>
                  <a:schemeClr val="accent2"/>
                </a:solidFill>
              </a:rPr>
              <a:t> </a:t>
            </a:r>
            <a:r>
              <a:rPr lang="en-GB" b="1" i="1" dirty="0" err="1">
                <a:solidFill>
                  <a:schemeClr val="accent2"/>
                </a:solidFill>
              </a:rPr>
              <a:t>kubectl</a:t>
            </a:r>
            <a:r>
              <a:rPr lang="en-GB" b="1" i="1" dirty="0">
                <a:solidFill>
                  <a:schemeClr val="accent2"/>
                </a:solidFill>
              </a:rPr>
              <a:t> delete &lt;resource-name&gt; &lt;</a:t>
            </a:r>
            <a:r>
              <a:rPr lang="en-GB" b="1" i="1" dirty="0" err="1">
                <a:solidFill>
                  <a:schemeClr val="accent2"/>
                </a:solidFill>
              </a:rPr>
              <a:t>obj</a:t>
            </a:r>
            <a:r>
              <a:rPr lang="en-GB" b="1" i="1" dirty="0">
                <a:solidFill>
                  <a:schemeClr val="accent2"/>
                </a:solidFill>
              </a:rPr>
              <a:t>-name&gt; </a:t>
            </a:r>
          </a:p>
          <a:p>
            <a:pPr lvl="1"/>
            <a:r>
              <a:rPr lang="en-GB" b="1" i="1" dirty="0" err="1">
                <a:solidFill>
                  <a:schemeClr val="accent2"/>
                </a:solidFill>
              </a:rPr>
              <a:t>kubectl</a:t>
            </a:r>
            <a:r>
              <a:rPr lang="en-GB" b="1" i="1" dirty="0">
                <a:solidFill>
                  <a:schemeClr val="accent2"/>
                </a:solidFill>
              </a:rPr>
              <a:t> edit &lt;resource-name&gt; &lt;</a:t>
            </a:r>
            <a:r>
              <a:rPr lang="en-GB" b="1" i="1" dirty="0" err="1">
                <a:solidFill>
                  <a:schemeClr val="accent2"/>
                </a:solidFill>
              </a:rPr>
              <a:t>obj</a:t>
            </a:r>
            <a:r>
              <a:rPr lang="en-GB" b="1" i="1" dirty="0">
                <a:solidFill>
                  <a:schemeClr val="accent2"/>
                </a:solidFill>
              </a:rPr>
              <a:t>-name&gt; </a:t>
            </a:r>
          </a:p>
          <a:p>
            <a:pPr lvl="1"/>
            <a:r>
              <a:rPr lang="en-GB" b="1" i="1" dirty="0" err="1">
                <a:solidFill>
                  <a:schemeClr val="accent2"/>
                </a:solidFill>
              </a:rPr>
              <a:t>kubectl</a:t>
            </a:r>
            <a:r>
              <a:rPr lang="en-GB" b="1" i="1" dirty="0">
                <a:solidFill>
                  <a:schemeClr val="accent2"/>
                </a:solidFill>
              </a:rPr>
              <a:t> apply -f &lt;manifest-file&gt;</a:t>
            </a:r>
          </a:p>
          <a:p>
            <a:pPr lvl="1"/>
            <a:endParaRPr lang="en-GB" b="1" i="1" dirty="0">
              <a:solidFill>
                <a:schemeClr val="accent2"/>
              </a:solidFill>
            </a:endParaRPr>
          </a:p>
        </p:txBody>
      </p:sp>
      <p:sp>
        <p:nvSpPr>
          <p:cNvPr id="3" name="Rectangle 2">
            <a:extLst>
              <a:ext uri="{FF2B5EF4-FFF2-40B4-BE49-F238E27FC236}">
                <a16:creationId xmlns:a16="http://schemas.microsoft.com/office/drawing/2014/main" id="{8CB125B9-8346-4B66-A4FC-867E92C39E7E}"/>
              </a:ext>
            </a:extLst>
          </p:cNvPr>
          <p:cNvSpPr/>
          <p:nvPr/>
        </p:nvSpPr>
        <p:spPr>
          <a:xfrm>
            <a:off x="4733963" y="2390199"/>
            <a:ext cx="6096000" cy="459036"/>
          </a:xfrm>
          <a:prstGeom prst="rect">
            <a:avLst/>
          </a:prstGeom>
        </p:spPr>
        <p:txBody>
          <a:bodyPr>
            <a:spAutoFit/>
          </a:bodyPr>
          <a:lstStyle/>
          <a:p>
            <a:pPr marL="342900" indent="-342900">
              <a:lnSpc>
                <a:spcPct val="150000"/>
              </a:lnSpc>
              <a:spcBef>
                <a:spcPct val="20000"/>
              </a:spcBef>
              <a:spcAft>
                <a:spcPts val="600"/>
              </a:spcAft>
              <a:buClr>
                <a:schemeClr val="accent2"/>
              </a:buClr>
              <a:buSzPct val="92000"/>
              <a:buFont typeface="Arial" panose="020B0604020202020204" pitchFamily="34" charset="0"/>
              <a:buChar char="•"/>
            </a:pPr>
            <a:endParaRPr lang="en-GB" dirty="0">
              <a:solidFill>
                <a:schemeClr val="tx2"/>
              </a:solidFill>
            </a:endParaRPr>
          </a:p>
        </p:txBody>
      </p:sp>
    </p:spTree>
    <p:extLst>
      <p:ext uri="{BB962C8B-B14F-4D97-AF65-F5344CB8AC3E}">
        <p14:creationId xmlns:p14="http://schemas.microsoft.com/office/powerpoint/2010/main" val="251343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solidFill>
                  <a:schemeClr val="bg1"/>
                </a:solidFill>
              </a:rPr>
              <a:t>Demo</a:t>
            </a:r>
          </a:p>
        </p:txBody>
      </p:sp>
      <p:sp>
        <p:nvSpPr>
          <p:cNvPr id="3" name="Content Placeholder 2">
            <a:extLst>
              <a:ext uri="{FF2B5EF4-FFF2-40B4-BE49-F238E27FC236}">
                <a16:creationId xmlns:a16="http://schemas.microsoft.com/office/drawing/2014/main" id="{E30CF66A-B1CB-4237-A246-0BE0F68D8FC1}"/>
              </a:ext>
            </a:extLst>
          </p:cNvPr>
          <p:cNvSpPr>
            <a:spLocks noGrp="1"/>
          </p:cNvSpPr>
          <p:nvPr>
            <p:ph idx="1"/>
          </p:nvPr>
        </p:nvSpPr>
        <p:spPr/>
        <p:txBody>
          <a:bodyPr/>
          <a:lstStyle/>
          <a:p>
            <a:r>
              <a:rPr lang="en-GB" dirty="0"/>
              <a:t>Run Kubernetes cluster on Docker desktop</a:t>
            </a:r>
          </a:p>
          <a:p>
            <a:r>
              <a:rPr lang="en-GB" dirty="0" err="1"/>
              <a:t>Kubectl</a:t>
            </a:r>
            <a:r>
              <a:rPr lang="en-GB" dirty="0"/>
              <a:t> Command Line</a:t>
            </a:r>
          </a:p>
          <a:p>
            <a:r>
              <a:rPr lang="en-GB" dirty="0"/>
              <a:t>List nodes in the cluster</a:t>
            </a:r>
          </a:p>
          <a:p>
            <a:r>
              <a:rPr lang="en-GB" dirty="0"/>
              <a:t>Explore namespaces</a:t>
            </a:r>
          </a:p>
          <a:p>
            <a:r>
              <a:rPr lang="en-GB" dirty="0"/>
              <a:t>Explore contexts</a:t>
            </a:r>
          </a:p>
        </p:txBody>
      </p:sp>
      <p:pic>
        <p:nvPicPr>
          <p:cNvPr id="12" name="Picture 2" descr="See the source image">
            <a:extLst>
              <a:ext uri="{FF2B5EF4-FFF2-40B4-BE49-F238E27FC236}">
                <a16:creationId xmlns:a16="http://schemas.microsoft.com/office/drawing/2014/main" id="{267977DD-9172-4895-AD24-90DCC019CA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3266" y="1650076"/>
            <a:ext cx="2435893" cy="2107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8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B543-724D-4D21-8336-75497B1A8241}"/>
              </a:ext>
            </a:extLst>
          </p:cNvPr>
          <p:cNvSpPr>
            <a:spLocks noGrp="1"/>
          </p:cNvSpPr>
          <p:nvPr>
            <p:ph type="ctrTitle"/>
          </p:nvPr>
        </p:nvSpPr>
        <p:spPr/>
        <p:txBody>
          <a:bodyPr/>
          <a:lstStyle/>
          <a:p>
            <a:r>
              <a:rPr lang="en-GB" dirty="0"/>
              <a:t>Pods</a:t>
            </a:r>
          </a:p>
        </p:txBody>
      </p:sp>
      <p:sp>
        <p:nvSpPr>
          <p:cNvPr id="5" name="Subtitle 4">
            <a:extLst>
              <a:ext uri="{FF2B5EF4-FFF2-40B4-BE49-F238E27FC236}">
                <a16:creationId xmlns:a16="http://schemas.microsoft.com/office/drawing/2014/main" id="{E859AB31-FC8B-406B-9958-7BCE445300D1}"/>
              </a:ext>
            </a:extLst>
          </p:cNvPr>
          <p:cNvSpPr>
            <a:spLocks noGrp="1"/>
          </p:cNvSpPr>
          <p:nvPr>
            <p:ph type="subTitle" idx="1"/>
          </p:nvPr>
        </p:nvSpPr>
        <p:spPr>
          <a:xfrm>
            <a:off x="690922" y="3178197"/>
            <a:ext cx="10993546" cy="3342124"/>
          </a:xfrm>
        </p:spPr>
        <p:txBody>
          <a:bodyPr/>
          <a:lstStyle/>
          <a:p>
            <a:pPr marL="342900" indent="-342900">
              <a:lnSpc>
                <a:spcPct val="150000"/>
              </a:lnSpc>
              <a:buFont typeface="Arial" panose="020B0604020202020204" pitchFamily="34" charset="0"/>
              <a:buChar char="•"/>
            </a:pPr>
            <a:r>
              <a:rPr lang="en-GB" dirty="0">
                <a:solidFill>
                  <a:schemeClr val="bg1"/>
                </a:solidFill>
              </a:rPr>
              <a:t>What are pods?</a:t>
            </a:r>
          </a:p>
          <a:p>
            <a:pPr marL="342900" indent="-342900">
              <a:lnSpc>
                <a:spcPct val="150000"/>
              </a:lnSpc>
              <a:buFont typeface="Arial" panose="020B0604020202020204" pitchFamily="34" charset="0"/>
              <a:buChar char="•"/>
            </a:pPr>
            <a:r>
              <a:rPr lang="en-GB" dirty="0">
                <a:solidFill>
                  <a:schemeClr val="bg1"/>
                </a:solidFill>
              </a:rPr>
              <a:t>Pod Manifest</a:t>
            </a:r>
          </a:p>
          <a:p>
            <a:pPr marL="342900" indent="-342900">
              <a:lnSpc>
                <a:spcPct val="150000"/>
              </a:lnSpc>
              <a:buFont typeface="Arial" panose="020B0604020202020204" pitchFamily="34" charset="0"/>
              <a:buChar char="•"/>
            </a:pPr>
            <a:r>
              <a:rPr lang="en-GB" dirty="0">
                <a:solidFill>
                  <a:schemeClr val="bg1"/>
                </a:solidFill>
              </a:rPr>
              <a:t>Demo</a:t>
            </a:r>
          </a:p>
          <a:p>
            <a:pPr marL="342900" indent="-342900">
              <a:lnSpc>
                <a:spcPct val="150000"/>
              </a:lnSpc>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399666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959157" y="1113764"/>
            <a:ext cx="3269749" cy="4624327"/>
          </a:xfrm>
        </p:spPr>
        <p:txBody>
          <a:bodyPr anchor="ctr">
            <a:normAutofit/>
          </a:bodyPr>
          <a:lstStyle/>
          <a:p>
            <a:r>
              <a:rPr lang="en-GB" sz="3200" dirty="0">
                <a:solidFill>
                  <a:srgbClr val="FFFFFF"/>
                </a:solidFill>
              </a:rPr>
              <a:t>Pods</a:t>
            </a:r>
          </a:p>
        </p:txBody>
      </p:sp>
      <p:sp>
        <p:nvSpPr>
          <p:cNvPr id="4" name="Content Placeholder 3">
            <a:extLst>
              <a:ext uri="{FF2B5EF4-FFF2-40B4-BE49-F238E27FC236}">
                <a16:creationId xmlns:a16="http://schemas.microsoft.com/office/drawing/2014/main" id="{0E4AC54E-6FDE-4BC8-A261-08A6EFFA8A05}"/>
              </a:ext>
            </a:extLst>
          </p:cNvPr>
          <p:cNvSpPr>
            <a:spLocks noGrp="1"/>
          </p:cNvSpPr>
          <p:nvPr>
            <p:ph idx="1"/>
          </p:nvPr>
        </p:nvSpPr>
        <p:spPr>
          <a:xfrm>
            <a:off x="5155905" y="0"/>
            <a:ext cx="6844029" cy="4624327"/>
          </a:xfrm>
        </p:spPr>
        <p:txBody>
          <a:bodyPr anchor="ctr">
            <a:normAutofit/>
          </a:bodyPr>
          <a:lstStyle/>
          <a:p>
            <a:r>
              <a:rPr lang="en-GB" dirty="0"/>
              <a:t>The basic execution unit of a Kubernetes application</a:t>
            </a:r>
          </a:p>
          <a:p>
            <a:r>
              <a:rPr lang="en-GB" dirty="0"/>
              <a:t>The smallest and simplest unit in the Kubernetes object model that you create or deploy</a:t>
            </a:r>
          </a:p>
          <a:p>
            <a:r>
              <a:rPr lang="en-GB" dirty="0"/>
              <a:t>Represents processes running on your cluster</a:t>
            </a:r>
          </a:p>
          <a:p>
            <a:r>
              <a:rPr lang="en-GB" dirty="0"/>
              <a:t>It encapsulate:</a:t>
            </a:r>
          </a:p>
          <a:p>
            <a:pPr lvl="1"/>
            <a:r>
              <a:rPr lang="en-GB" dirty="0"/>
              <a:t> application's container (or, in some cases, multiple containers),</a:t>
            </a:r>
          </a:p>
          <a:p>
            <a:pPr lvl="1"/>
            <a:r>
              <a:rPr lang="en-GB" dirty="0"/>
              <a:t> storage resources</a:t>
            </a:r>
          </a:p>
          <a:p>
            <a:pPr lvl="1"/>
            <a:r>
              <a:rPr lang="en-GB" dirty="0"/>
              <a:t>a unique network identity (IP address)</a:t>
            </a:r>
          </a:p>
          <a:p>
            <a:pPr lvl="1"/>
            <a:r>
              <a:rPr lang="en-GB" dirty="0"/>
              <a:t>Options to govern how the container(s) should run</a:t>
            </a:r>
          </a:p>
          <a:p>
            <a:endParaRPr lang="en-GB" dirty="0"/>
          </a:p>
        </p:txBody>
      </p:sp>
      <p:pic>
        <p:nvPicPr>
          <p:cNvPr id="5" name="Picture 4">
            <a:extLst>
              <a:ext uri="{FF2B5EF4-FFF2-40B4-BE49-F238E27FC236}">
                <a16:creationId xmlns:a16="http://schemas.microsoft.com/office/drawing/2014/main" id="{9FAF6E89-F934-4258-B339-B7859745367E}"/>
              </a:ext>
            </a:extLst>
          </p:cNvPr>
          <p:cNvPicPr>
            <a:picLocks noChangeAspect="1"/>
          </p:cNvPicPr>
          <p:nvPr/>
        </p:nvPicPr>
        <p:blipFill>
          <a:blip r:embed="rId3"/>
          <a:stretch>
            <a:fillRect/>
          </a:stretch>
        </p:blipFill>
        <p:spPr>
          <a:xfrm>
            <a:off x="6651320" y="3931671"/>
            <a:ext cx="3318875" cy="2763044"/>
          </a:xfrm>
          <a:prstGeom prst="rect">
            <a:avLst/>
          </a:prstGeom>
        </p:spPr>
      </p:pic>
    </p:spTree>
    <p:extLst>
      <p:ext uri="{BB962C8B-B14F-4D97-AF65-F5344CB8AC3E}">
        <p14:creationId xmlns:p14="http://schemas.microsoft.com/office/powerpoint/2010/main" val="283853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2500"/>
                            </p:stCondLst>
                            <p:childTnLst>
                              <p:par>
                                <p:cTn id="40" presetID="14" presetClass="entr" presetSubtype="10"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randombar(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23-71C3-4075-A14B-9AA35492AB4A}"/>
              </a:ext>
            </a:extLst>
          </p:cNvPr>
          <p:cNvSpPr>
            <a:spLocks noGrp="1"/>
          </p:cNvSpPr>
          <p:nvPr>
            <p:ph type="title"/>
          </p:nvPr>
        </p:nvSpPr>
        <p:spPr/>
        <p:txBody>
          <a:bodyPr/>
          <a:lstStyle/>
          <a:p>
            <a:r>
              <a:rPr lang="en-GB" dirty="0"/>
              <a:t>Persistent Volumes</a:t>
            </a:r>
          </a:p>
        </p:txBody>
      </p:sp>
      <p:sp>
        <p:nvSpPr>
          <p:cNvPr id="3" name="Content Placeholder 2">
            <a:extLst>
              <a:ext uri="{FF2B5EF4-FFF2-40B4-BE49-F238E27FC236}">
                <a16:creationId xmlns:a16="http://schemas.microsoft.com/office/drawing/2014/main" id="{7EFDE9B7-CE6A-4C30-A1BE-51A0A303C5AD}"/>
              </a:ext>
            </a:extLst>
          </p:cNvPr>
          <p:cNvSpPr>
            <a:spLocks noGrp="1"/>
          </p:cNvSpPr>
          <p:nvPr>
            <p:ph idx="1"/>
          </p:nvPr>
        </p:nvSpPr>
        <p:spPr>
          <a:xfrm>
            <a:off x="581192" y="2180496"/>
            <a:ext cx="11029615" cy="4427568"/>
          </a:xfrm>
        </p:spPr>
        <p:txBody>
          <a:bodyPr>
            <a:normAutofit/>
          </a:bodyPr>
          <a:lstStyle/>
          <a:p>
            <a:r>
              <a:rPr lang="en-GB" sz="2400" dirty="0"/>
              <a:t>When a Pod is deleted or a container restarts, any and all data in the container’s file system is also deleted. </a:t>
            </a:r>
          </a:p>
          <a:p>
            <a:r>
              <a:rPr lang="en-GB" sz="2400" dirty="0"/>
              <a:t>In many occasion, having access to persistent disk storage is an important part of a healthy application.</a:t>
            </a:r>
          </a:p>
          <a:p>
            <a:r>
              <a:rPr lang="en-GB" sz="2400" dirty="0"/>
              <a:t>To add a volume to a Pod manifest,  there is 2 parts:</a:t>
            </a:r>
          </a:p>
          <a:p>
            <a:pPr lvl="1"/>
            <a:r>
              <a:rPr lang="en-GB" sz="2000" dirty="0"/>
              <a:t> Defining all the volumes that may be accessed by containers in the Pod manifest using </a:t>
            </a:r>
            <a:r>
              <a:rPr lang="en-GB" sz="2000" dirty="0" err="1">
                <a:solidFill>
                  <a:schemeClr val="accent6"/>
                </a:solidFill>
              </a:rPr>
              <a:t>spec.volumues</a:t>
            </a:r>
            <a:r>
              <a:rPr lang="en-GB" sz="2000" dirty="0"/>
              <a:t>. </a:t>
            </a:r>
          </a:p>
          <a:p>
            <a:pPr lvl="1"/>
            <a:r>
              <a:rPr lang="en-GB" sz="2000" dirty="0"/>
              <a:t> Availing the volumes to containers using </a:t>
            </a:r>
            <a:r>
              <a:rPr lang="en-GB" sz="2000" dirty="0" err="1">
                <a:solidFill>
                  <a:schemeClr val="accent6"/>
                </a:solidFill>
              </a:rPr>
              <a:t>volumeMounts</a:t>
            </a:r>
            <a:r>
              <a:rPr lang="en-GB" sz="2000" dirty="0"/>
              <a:t> array in the container definition</a:t>
            </a:r>
          </a:p>
        </p:txBody>
      </p:sp>
    </p:spTree>
    <p:extLst>
      <p:ext uri="{BB962C8B-B14F-4D97-AF65-F5344CB8AC3E}">
        <p14:creationId xmlns:p14="http://schemas.microsoft.com/office/powerpoint/2010/main" val="203141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dirty="0"/>
              <a:t>Pod Manifest</a:t>
            </a:r>
          </a:p>
        </p:txBody>
      </p:sp>
      <p:pic>
        <p:nvPicPr>
          <p:cNvPr id="4" name="Picture 3">
            <a:extLst>
              <a:ext uri="{FF2B5EF4-FFF2-40B4-BE49-F238E27FC236}">
                <a16:creationId xmlns:a16="http://schemas.microsoft.com/office/drawing/2014/main" id="{229A01EF-9DF6-4499-B2C0-FCA55B3C37A4}"/>
              </a:ext>
            </a:extLst>
          </p:cNvPr>
          <p:cNvPicPr>
            <a:picLocks noChangeAspect="1"/>
          </p:cNvPicPr>
          <p:nvPr/>
        </p:nvPicPr>
        <p:blipFill>
          <a:blip r:embed="rId3"/>
          <a:stretch>
            <a:fillRect/>
          </a:stretch>
        </p:blipFill>
        <p:spPr>
          <a:xfrm>
            <a:off x="4826390" y="1500256"/>
            <a:ext cx="6689073" cy="4081468"/>
          </a:xfrm>
          <a:prstGeom prst="rect">
            <a:avLst/>
          </a:prstGeom>
        </p:spPr>
      </p:pic>
      <p:grpSp>
        <p:nvGrpSpPr>
          <p:cNvPr id="6" name="Group 5">
            <a:extLst>
              <a:ext uri="{FF2B5EF4-FFF2-40B4-BE49-F238E27FC236}">
                <a16:creationId xmlns:a16="http://schemas.microsoft.com/office/drawing/2014/main" id="{5183A7C2-21BB-486B-B850-B13F1DE7A7FD}"/>
              </a:ext>
            </a:extLst>
          </p:cNvPr>
          <p:cNvGrpSpPr/>
          <p:nvPr/>
        </p:nvGrpSpPr>
        <p:grpSpPr>
          <a:xfrm>
            <a:off x="6912864" y="820524"/>
            <a:ext cx="2366890" cy="1142388"/>
            <a:chOff x="6912864" y="820524"/>
            <a:chExt cx="2366890" cy="1142388"/>
          </a:xfrm>
        </p:grpSpPr>
        <p:sp>
          <p:nvSpPr>
            <p:cNvPr id="5" name="Right Brace 4">
              <a:extLst>
                <a:ext uri="{FF2B5EF4-FFF2-40B4-BE49-F238E27FC236}">
                  <a16:creationId xmlns:a16="http://schemas.microsoft.com/office/drawing/2014/main" id="{2EBAEB2B-57B3-46B6-81CF-2D22BE252DC1}"/>
                </a:ext>
              </a:extLst>
            </p:cNvPr>
            <p:cNvSpPr/>
            <p:nvPr/>
          </p:nvSpPr>
          <p:spPr>
            <a:xfrm>
              <a:off x="6912864" y="1251892"/>
              <a:ext cx="304800" cy="711020"/>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8" name="Speech Bubble: Rectangle with Corners Rounded 7">
              <a:extLst>
                <a:ext uri="{FF2B5EF4-FFF2-40B4-BE49-F238E27FC236}">
                  <a16:creationId xmlns:a16="http://schemas.microsoft.com/office/drawing/2014/main" id="{4F4F8A31-BF2D-4229-9B2E-F77E07949E93}"/>
                </a:ext>
              </a:extLst>
            </p:cNvPr>
            <p:cNvSpPr/>
            <p:nvPr/>
          </p:nvSpPr>
          <p:spPr>
            <a:xfrm>
              <a:off x="7231498" y="820524"/>
              <a:ext cx="2048256"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Version and Object kind</a:t>
              </a:r>
            </a:p>
          </p:txBody>
        </p:sp>
      </p:grpSp>
      <p:grpSp>
        <p:nvGrpSpPr>
          <p:cNvPr id="13" name="Group 12">
            <a:extLst>
              <a:ext uri="{FF2B5EF4-FFF2-40B4-BE49-F238E27FC236}">
                <a16:creationId xmlns:a16="http://schemas.microsoft.com/office/drawing/2014/main" id="{CE865F9E-C09F-4650-AC0A-C6BCDBB10646}"/>
              </a:ext>
            </a:extLst>
          </p:cNvPr>
          <p:cNvGrpSpPr/>
          <p:nvPr/>
        </p:nvGrpSpPr>
        <p:grpSpPr>
          <a:xfrm>
            <a:off x="7454068" y="1660200"/>
            <a:ext cx="2366890" cy="1142388"/>
            <a:chOff x="6912864" y="820524"/>
            <a:chExt cx="2366890" cy="1142388"/>
          </a:xfrm>
        </p:grpSpPr>
        <p:sp>
          <p:nvSpPr>
            <p:cNvPr id="14" name="Right Brace 13">
              <a:extLst>
                <a:ext uri="{FF2B5EF4-FFF2-40B4-BE49-F238E27FC236}">
                  <a16:creationId xmlns:a16="http://schemas.microsoft.com/office/drawing/2014/main" id="{01E22791-1177-4386-B0FA-1B7AF3D4A379}"/>
                </a:ext>
              </a:extLst>
            </p:cNvPr>
            <p:cNvSpPr/>
            <p:nvPr/>
          </p:nvSpPr>
          <p:spPr>
            <a:xfrm>
              <a:off x="6912864" y="1251892"/>
              <a:ext cx="304800" cy="711020"/>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15" name="Speech Bubble: Rectangle with Corners Rounded 14">
              <a:extLst>
                <a:ext uri="{FF2B5EF4-FFF2-40B4-BE49-F238E27FC236}">
                  <a16:creationId xmlns:a16="http://schemas.microsoft.com/office/drawing/2014/main" id="{1EEE2826-7EFF-4FAB-AB85-565B6DFB3207}"/>
                </a:ext>
              </a:extLst>
            </p:cNvPr>
            <p:cNvSpPr/>
            <p:nvPr/>
          </p:nvSpPr>
          <p:spPr>
            <a:xfrm>
              <a:off x="7231498" y="820524"/>
              <a:ext cx="2048256"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Metadata</a:t>
              </a:r>
            </a:p>
          </p:txBody>
        </p:sp>
      </p:grpSp>
      <p:grpSp>
        <p:nvGrpSpPr>
          <p:cNvPr id="16" name="Group 15">
            <a:extLst>
              <a:ext uri="{FF2B5EF4-FFF2-40B4-BE49-F238E27FC236}">
                <a16:creationId xmlns:a16="http://schemas.microsoft.com/office/drawing/2014/main" id="{B70B3552-581F-4B29-8BAC-F093D051ED9D}"/>
              </a:ext>
            </a:extLst>
          </p:cNvPr>
          <p:cNvGrpSpPr/>
          <p:nvPr/>
        </p:nvGrpSpPr>
        <p:grpSpPr>
          <a:xfrm>
            <a:off x="9279754" y="3003778"/>
            <a:ext cx="2353056" cy="1421918"/>
            <a:chOff x="6912864" y="1122717"/>
            <a:chExt cx="2353056" cy="1421918"/>
          </a:xfrm>
        </p:grpSpPr>
        <p:sp>
          <p:nvSpPr>
            <p:cNvPr id="17" name="Right Brace 16">
              <a:extLst>
                <a:ext uri="{FF2B5EF4-FFF2-40B4-BE49-F238E27FC236}">
                  <a16:creationId xmlns:a16="http://schemas.microsoft.com/office/drawing/2014/main" id="{8E6CBB99-D0DF-48E1-A5E3-045DC8C9A255}"/>
                </a:ext>
              </a:extLst>
            </p:cNvPr>
            <p:cNvSpPr/>
            <p:nvPr/>
          </p:nvSpPr>
          <p:spPr>
            <a:xfrm>
              <a:off x="6912864" y="1251892"/>
              <a:ext cx="304800" cy="1292743"/>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18" name="Speech Bubble: Rectangle with Corners Rounded 17">
              <a:extLst>
                <a:ext uri="{FF2B5EF4-FFF2-40B4-BE49-F238E27FC236}">
                  <a16:creationId xmlns:a16="http://schemas.microsoft.com/office/drawing/2014/main" id="{88826D8B-E194-42C5-8322-FDFE2221C735}"/>
                </a:ext>
              </a:extLst>
            </p:cNvPr>
            <p:cNvSpPr/>
            <p:nvPr/>
          </p:nvSpPr>
          <p:spPr>
            <a:xfrm>
              <a:off x="7217664" y="1122717"/>
              <a:ext cx="2048256"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Specifications of the Containers</a:t>
              </a:r>
            </a:p>
          </p:txBody>
        </p:sp>
      </p:grpSp>
      <p:grpSp>
        <p:nvGrpSpPr>
          <p:cNvPr id="20" name="Group 19">
            <a:extLst>
              <a:ext uri="{FF2B5EF4-FFF2-40B4-BE49-F238E27FC236}">
                <a16:creationId xmlns:a16="http://schemas.microsoft.com/office/drawing/2014/main" id="{A840AEA5-B2C4-41FB-A909-B867973E4D28}"/>
              </a:ext>
            </a:extLst>
          </p:cNvPr>
          <p:cNvGrpSpPr/>
          <p:nvPr/>
        </p:nvGrpSpPr>
        <p:grpSpPr>
          <a:xfrm>
            <a:off x="8103226" y="3912968"/>
            <a:ext cx="2735462" cy="976124"/>
            <a:chOff x="6912864" y="671613"/>
            <a:chExt cx="2735462" cy="976124"/>
          </a:xfrm>
        </p:grpSpPr>
        <p:sp>
          <p:nvSpPr>
            <p:cNvPr id="21" name="Right Brace 20">
              <a:extLst>
                <a:ext uri="{FF2B5EF4-FFF2-40B4-BE49-F238E27FC236}">
                  <a16:creationId xmlns:a16="http://schemas.microsoft.com/office/drawing/2014/main" id="{C6525B5C-2161-4CDD-A4ED-A8ED5AA084F1}"/>
                </a:ext>
              </a:extLst>
            </p:cNvPr>
            <p:cNvSpPr/>
            <p:nvPr/>
          </p:nvSpPr>
          <p:spPr>
            <a:xfrm>
              <a:off x="6912864" y="1251892"/>
              <a:ext cx="304800" cy="395845"/>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22" name="Speech Bubble: Rectangle with Corners Rounded 21">
              <a:extLst>
                <a:ext uri="{FF2B5EF4-FFF2-40B4-BE49-F238E27FC236}">
                  <a16:creationId xmlns:a16="http://schemas.microsoft.com/office/drawing/2014/main" id="{51F8DC92-00F3-4A70-B7EF-689473A5A475}"/>
                </a:ext>
              </a:extLst>
            </p:cNvPr>
            <p:cNvSpPr/>
            <p:nvPr/>
          </p:nvSpPr>
          <p:spPr>
            <a:xfrm>
              <a:off x="7217664" y="671613"/>
              <a:ext cx="2430662"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Secret to pull image from a private registry</a:t>
              </a:r>
            </a:p>
          </p:txBody>
        </p:sp>
      </p:grpSp>
    </p:spTree>
    <p:extLst>
      <p:ext uri="{BB962C8B-B14F-4D97-AF65-F5344CB8AC3E}">
        <p14:creationId xmlns:p14="http://schemas.microsoft.com/office/powerpoint/2010/main" val="270043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nodeType="clickEffect">
                                  <p:stCondLst>
                                    <p:cond delay="0"/>
                                  </p:stCondLst>
                                  <p:childTnLst>
                                    <p:animEffect transition="out" filter="wipe(up)">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nodeType="clickEffect">
                                  <p:stCondLst>
                                    <p:cond delay="0"/>
                                  </p:stCondLst>
                                  <p:childTnLst>
                                    <p:animEffect transition="out" filter="wipe(up)">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1" fill="hold" nodeType="clickEffect">
                                  <p:stCondLst>
                                    <p:cond delay="0"/>
                                  </p:stCondLst>
                                  <p:childTnLst>
                                    <p:animEffect transition="out" filter="wipe(up)">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96B3-2056-4292-B24B-01506E179F8E}"/>
              </a:ext>
            </a:extLst>
          </p:cNvPr>
          <p:cNvSpPr>
            <a:spLocks noGrp="1"/>
          </p:cNvSpPr>
          <p:nvPr>
            <p:ph type="title"/>
          </p:nvPr>
        </p:nvSpPr>
        <p:spPr/>
        <p:txBody>
          <a:bodyPr/>
          <a:lstStyle/>
          <a:p>
            <a:r>
              <a:rPr lang="en-GB" dirty="0"/>
              <a:t>Agenda</a:t>
            </a:r>
          </a:p>
        </p:txBody>
      </p:sp>
      <p:sp>
        <p:nvSpPr>
          <p:cNvPr id="4" name="Rectangle 3">
            <a:extLst>
              <a:ext uri="{FF2B5EF4-FFF2-40B4-BE49-F238E27FC236}">
                <a16:creationId xmlns:a16="http://schemas.microsoft.com/office/drawing/2014/main" id="{C1FACE5A-B2A0-44D3-B7C3-4912D56A11F6}"/>
              </a:ext>
            </a:extLst>
          </p:cNvPr>
          <p:cNvSpPr/>
          <p:nvPr/>
        </p:nvSpPr>
        <p:spPr>
          <a:xfrm>
            <a:off x="438912" y="1913507"/>
            <a:ext cx="11356848" cy="3458593"/>
          </a:xfrm>
          <a:prstGeom prst="rect">
            <a:avLst/>
          </a:prstGeom>
        </p:spPr>
        <p:txBody>
          <a:bodyPr wrap="square" numCol="3">
            <a:noAutofit/>
          </a:bodyPr>
          <a:lstStyle/>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Introduction</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K8S Cluster Components</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Pods</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Service discovery</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Deployment</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Package Management with Helm</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Ingress and HTTP load balancing</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More Resources types</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Role Based Access</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400" dirty="0">
                <a:solidFill>
                  <a:schemeClr val="tx2"/>
                </a:solidFill>
              </a:rPr>
              <a:t>	Azure Kubernetes Service (AKS)</a:t>
            </a:r>
            <a:endParaRPr lang="en-GB" sz="2400" dirty="0"/>
          </a:p>
        </p:txBody>
      </p:sp>
    </p:spTree>
    <p:extLst>
      <p:ext uri="{BB962C8B-B14F-4D97-AF65-F5344CB8AC3E}">
        <p14:creationId xmlns:p14="http://schemas.microsoft.com/office/powerpoint/2010/main" val="246639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dirty="0"/>
              <a:t>Pods Manifest</a:t>
            </a:r>
            <a:br>
              <a:rPr lang="en-GB" dirty="0"/>
            </a:br>
            <a:r>
              <a:rPr lang="en-GB" dirty="0">
                <a:solidFill>
                  <a:schemeClr val="accent3"/>
                </a:solidFill>
              </a:rPr>
              <a:t>Containers</a:t>
            </a:r>
          </a:p>
        </p:txBody>
      </p:sp>
      <p:pic>
        <p:nvPicPr>
          <p:cNvPr id="7" name="Picture 6">
            <a:extLst>
              <a:ext uri="{FF2B5EF4-FFF2-40B4-BE49-F238E27FC236}">
                <a16:creationId xmlns:a16="http://schemas.microsoft.com/office/drawing/2014/main" id="{D10498AA-11F8-4537-85E5-94B09648FCE9}"/>
              </a:ext>
            </a:extLst>
          </p:cNvPr>
          <p:cNvPicPr>
            <a:picLocks noChangeAspect="1"/>
          </p:cNvPicPr>
          <p:nvPr/>
        </p:nvPicPr>
        <p:blipFill>
          <a:blip r:embed="rId3"/>
          <a:stretch>
            <a:fillRect/>
          </a:stretch>
        </p:blipFill>
        <p:spPr>
          <a:xfrm>
            <a:off x="4581525" y="1138237"/>
            <a:ext cx="3028950" cy="4581525"/>
          </a:xfrm>
          <a:prstGeom prst="rect">
            <a:avLst/>
          </a:prstGeom>
        </p:spPr>
      </p:pic>
      <p:grpSp>
        <p:nvGrpSpPr>
          <p:cNvPr id="13" name="Group 12">
            <a:extLst>
              <a:ext uri="{FF2B5EF4-FFF2-40B4-BE49-F238E27FC236}">
                <a16:creationId xmlns:a16="http://schemas.microsoft.com/office/drawing/2014/main" id="{CE865F9E-C09F-4650-AC0A-C6BCDBB10646}"/>
              </a:ext>
            </a:extLst>
          </p:cNvPr>
          <p:cNvGrpSpPr/>
          <p:nvPr/>
        </p:nvGrpSpPr>
        <p:grpSpPr>
          <a:xfrm>
            <a:off x="7261670" y="1253052"/>
            <a:ext cx="2366890" cy="986735"/>
            <a:chOff x="6912864" y="695267"/>
            <a:chExt cx="2366890" cy="986735"/>
          </a:xfrm>
        </p:grpSpPr>
        <p:sp>
          <p:nvSpPr>
            <p:cNvPr id="14" name="Right Brace 13">
              <a:extLst>
                <a:ext uri="{FF2B5EF4-FFF2-40B4-BE49-F238E27FC236}">
                  <a16:creationId xmlns:a16="http://schemas.microsoft.com/office/drawing/2014/main" id="{01E22791-1177-4386-B0FA-1B7AF3D4A379}"/>
                </a:ext>
              </a:extLst>
            </p:cNvPr>
            <p:cNvSpPr/>
            <p:nvPr/>
          </p:nvSpPr>
          <p:spPr>
            <a:xfrm>
              <a:off x="6912864" y="1251892"/>
              <a:ext cx="304800" cy="430110"/>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15" name="Speech Bubble: Rectangle with Corners Rounded 14">
              <a:extLst>
                <a:ext uri="{FF2B5EF4-FFF2-40B4-BE49-F238E27FC236}">
                  <a16:creationId xmlns:a16="http://schemas.microsoft.com/office/drawing/2014/main" id="{1EEE2826-7EFF-4FAB-AB85-565B6DFB3207}"/>
                </a:ext>
              </a:extLst>
            </p:cNvPr>
            <p:cNvSpPr/>
            <p:nvPr/>
          </p:nvSpPr>
          <p:spPr>
            <a:xfrm>
              <a:off x="7231498" y="695267"/>
              <a:ext cx="2048256"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Volumes</a:t>
              </a:r>
            </a:p>
          </p:txBody>
        </p:sp>
      </p:grpSp>
      <p:grpSp>
        <p:nvGrpSpPr>
          <p:cNvPr id="6" name="Group 5">
            <a:extLst>
              <a:ext uri="{FF2B5EF4-FFF2-40B4-BE49-F238E27FC236}">
                <a16:creationId xmlns:a16="http://schemas.microsoft.com/office/drawing/2014/main" id="{5183A7C2-21BB-486B-B850-B13F1DE7A7FD}"/>
              </a:ext>
            </a:extLst>
          </p:cNvPr>
          <p:cNvGrpSpPr/>
          <p:nvPr/>
        </p:nvGrpSpPr>
        <p:grpSpPr>
          <a:xfrm>
            <a:off x="7261670" y="904690"/>
            <a:ext cx="2366890" cy="811266"/>
            <a:chOff x="6912864" y="820524"/>
            <a:chExt cx="2366890" cy="1142388"/>
          </a:xfrm>
        </p:grpSpPr>
        <p:sp>
          <p:nvSpPr>
            <p:cNvPr id="5" name="Right Brace 4">
              <a:extLst>
                <a:ext uri="{FF2B5EF4-FFF2-40B4-BE49-F238E27FC236}">
                  <a16:creationId xmlns:a16="http://schemas.microsoft.com/office/drawing/2014/main" id="{2EBAEB2B-57B3-46B6-81CF-2D22BE252DC1}"/>
                </a:ext>
              </a:extLst>
            </p:cNvPr>
            <p:cNvSpPr/>
            <p:nvPr/>
          </p:nvSpPr>
          <p:spPr>
            <a:xfrm>
              <a:off x="6912864" y="1251892"/>
              <a:ext cx="304800" cy="711020"/>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8" name="Speech Bubble: Rectangle with Corners Rounded 7">
              <a:extLst>
                <a:ext uri="{FF2B5EF4-FFF2-40B4-BE49-F238E27FC236}">
                  <a16:creationId xmlns:a16="http://schemas.microsoft.com/office/drawing/2014/main" id="{4F4F8A31-BF2D-4229-9B2E-F77E07949E93}"/>
                </a:ext>
              </a:extLst>
            </p:cNvPr>
            <p:cNvSpPr/>
            <p:nvPr/>
          </p:nvSpPr>
          <p:spPr>
            <a:xfrm>
              <a:off x="7231498" y="820524"/>
              <a:ext cx="2048256"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Image details</a:t>
              </a:r>
            </a:p>
          </p:txBody>
        </p:sp>
      </p:grpSp>
      <p:grpSp>
        <p:nvGrpSpPr>
          <p:cNvPr id="16" name="Group 15">
            <a:extLst>
              <a:ext uri="{FF2B5EF4-FFF2-40B4-BE49-F238E27FC236}">
                <a16:creationId xmlns:a16="http://schemas.microsoft.com/office/drawing/2014/main" id="{B70B3552-581F-4B29-8BAC-F093D051ED9D}"/>
              </a:ext>
            </a:extLst>
          </p:cNvPr>
          <p:cNvGrpSpPr/>
          <p:nvPr/>
        </p:nvGrpSpPr>
        <p:grpSpPr>
          <a:xfrm>
            <a:off x="7257216" y="2291063"/>
            <a:ext cx="2366890" cy="1137937"/>
            <a:chOff x="6912864" y="1251892"/>
            <a:chExt cx="2366890" cy="2010546"/>
          </a:xfrm>
        </p:grpSpPr>
        <p:sp>
          <p:nvSpPr>
            <p:cNvPr id="17" name="Right Brace 16">
              <a:extLst>
                <a:ext uri="{FF2B5EF4-FFF2-40B4-BE49-F238E27FC236}">
                  <a16:creationId xmlns:a16="http://schemas.microsoft.com/office/drawing/2014/main" id="{8E6CBB99-D0DF-48E1-A5E3-045DC8C9A255}"/>
                </a:ext>
              </a:extLst>
            </p:cNvPr>
            <p:cNvSpPr/>
            <p:nvPr/>
          </p:nvSpPr>
          <p:spPr>
            <a:xfrm>
              <a:off x="6912864" y="1251892"/>
              <a:ext cx="304800" cy="2010546"/>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18" name="Speech Bubble: Rectangle with Corners Rounded 17">
              <a:extLst>
                <a:ext uri="{FF2B5EF4-FFF2-40B4-BE49-F238E27FC236}">
                  <a16:creationId xmlns:a16="http://schemas.microsoft.com/office/drawing/2014/main" id="{88826D8B-E194-42C5-8322-FDFE2221C735}"/>
                </a:ext>
              </a:extLst>
            </p:cNvPr>
            <p:cNvSpPr/>
            <p:nvPr/>
          </p:nvSpPr>
          <p:spPr>
            <a:xfrm>
              <a:off x="7231498" y="1480932"/>
              <a:ext cx="2048256"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Requested resources</a:t>
              </a:r>
            </a:p>
          </p:txBody>
        </p:sp>
      </p:grpSp>
      <p:grpSp>
        <p:nvGrpSpPr>
          <p:cNvPr id="19" name="Group 18">
            <a:extLst>
              <a:ext uri="{FF2B5EF4-FFF2-40B4-BE49-F238E27FC236}">
                <a16:creationId xmlns:a16="http://schemas.microsoft.com/office/drawing/2014/main" id="{6F5378BA-7F76-454D-AEE0-4F044ED398C5}"/>
              </a:ext>
            </a:extLst>
          </p:cNvPr>
          <p:cNvGrpSpPr/>
          <p:nvPr/>
        </p:nvGrpSpPr>
        <p:grpSpPr>
          <a:xfrm>
            <a:off x="7257216" y="3480276"/>
            <a:ext cx="2366890" cy="1433100"/>
            <a:chOff x="6912864" y="1251892"/>
            <a:chExt cx="2366890" cy="2010546"/>
          </a:xfrm>
        </p:grpSpPr>
        <p:sp>
          <p:nvSpPr>
            <p:cNvPr id="20" name="Right Brace 19">
              <a:extLst>
                <a:ext uri="{FF2B5EF4-FFF2-40B4-BE49-F238E27FC236}">
                  <a16:creationId xmlns:a16="http://schemas.microsoft.com/office/drawing/2014/main" id="{231C725F-9023-4A53-8D04-02B132DD6473}"/>
                </a:ext>
              </a:extLst>
            </p:cNvPr>
            <p:cNvSpPr/>
            <p:nvPr/>
          </p:nvSpPr>
          <p:spPr>
            <a:xfrm>
              <a:off x="6912864" y="1251892"/>
              <a:ext cx="304800" cy="2010546"/>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21" name="Speech Bubble: Rectangle with Corners Rounded 20">
              <a:extLst>
                <a:ext uri="{FF2B5EF4-FFF2-40B4-BE49-F238E27FC236}">
                  <a16:creationId xmlns:a16="http://schemas.microsoft.com/office/drawing/2014/main" id="{074952B2-2E55-492B-AC26-33FFDCE1B2CF}"/>
                </a:ext>
              </a:extLst>
            </p:cNvPr>
            <p:cNvSpPr/>
            <p:nvPr/>
          </p:nvSpPr>
          <p:spPr>
            <a:xfrm>
              <a:off x="7231498" y="1480932"/>
              <a:ext cx="2048256"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Health check</a:t>
              </a:r>
            </a:p>
          </p:txBody>
        </p:sp>
      </p:grpSp>
      <p:grpSp>
        <p:nvGrpSpPr>
          <p:cNvPr id="22" name="Group 21">
            <a:extLst>
              <a:ext uri="{FF2B5EF4-FFF2-40B4-BE49-F238E27FC236}">
                <a16:creationId xmlns:a16="http://schemas.microsoft.com/office/drawing/2014/main" id="{85A7C063-90D3-4FAA-9F18-F2E9CD061B99}"/>
              </a:ext>
            </a:extLst>
          </p:cNvPr>
          <p:cNvGrpSpPr/>
          <p:nvPr/>
        </p:nvGrpSpPr>
        <p:grpSpPr>
          <a:xfrm>
            <a:off x="7257216" y="4756334"/>
            <a:ext cx="2384203" cy="963428"/>
            <a:chOff x="6912864" y="962141"/>
            <a:chExt cx="2384203" cy="1351627"/>
          </a:xfrm>
        </p:grpSpPr>
        <p:sp>
          <p:nvSpPr>
            <p:cNvPr id="23" name="Right Brace 22">
              <a:extLst>
                <a:ext uri="{FF2B5EF4-FFF2-40B4-BE49-F238E27FC236}">
                  <a16:creationId xmlns:a16="http://schemas.microsoft.com/office/drawing/2014/main" id="{BABD2CCE-6BBE-487C-B5E4-D6885C5A5321}"/>
                </a:ext>
              </a:extLst>
            </p:cNvPr>
            <p:cNvSpPr/>
            <p:nvPr/>
          </p:nvSpPr>
          <p:spPr>
            <a:xfrm>
              <a:off x="6912864" y="1251892"/>
              <a:ext cx="304800" cy="1061876"/>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24" name="Speech Bubble: Rectangle with Corners Rounded 23">
              <a:extLst>
                <a:ext uri="{FF2B5EF4-FFF2-40B4-BE49-F238E27FC236}">
                  <a16:creationId xmlns:a16="http://schemas.microsoft.com/office/drawing/2014/main" id="{1DFC5A23-16A0-4832-B0B9-7488BBED0F5D}"/>
                </a:ext>
              </a:extLst>
            </p:cNvPr>
            <p:cNvSpPr/>
            <p:nvPr/>
          </p:nvSpPr>
          <p:spPr>
            <a:xfrm>
              <a:off x="7248811" y="962141"/>
              <a:ext cx="2048256"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Ports</a:t>
              </a:r>
            </a:p>
          </p:txBody>
        </p:sp>
      </p:grpSp>
    </p:spTree>
    <p:extLst>
      <p:ext uri="{BB962C8B-B14F-4D97-AF65-F5344CB8AC3E}">
        <p14:creationId xmlns:p14="http://schemas.microsoft.com/office/powerpoint/2010/main" val="257003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nodeType="clickEffect">
                                  <p:stCondLst>
                                    <p:cond delay="0"/>
                                  </p:stCondLst>
                                  <p:childTnLst>
                                    <p:animEffect transition="out" filter="wipe(up)">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nodeType="clickEffect">
                                  <p:stCondLst>
                                    <p:cond delay="0"/>
                                  </p:stCondLst>
                                  <p:childTnLst>
                                    <p:animEffect transition="out" filter="wipe(up)">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1" fill="hold" nodeType="clickEffect">
                                  <p:stCondLst>
                                    <p:cond delay="0"/>
                                  </p:stCondLst>
                                  <p:childTnLst>
                                    <p:animEffect transition="out" filter="wipe(up)">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1" fill="hold" nodeType="clickEffect">
                                  <p:stCondLst>
                                    <p:cond delay="0"/>
                                  </p:stCondLst>
                                  <p:childTnLst>
                                    <p:animEffect transition="out" filter="wipe(up)">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solidFill>
                  <a:schemeClr val="bg1"/>
                </a:solidFill>
              </a:rPr>
              <a:t>Demo</a:t>
            </a:r>
          </a:p>
        </p:txBody>
      </p:sp>
      <p:sp>
        <p:nvSpPr>
          <p:cNvPr id="3" name="Content Placeholder 2">
            <a:extLst>
              <a:ext uri="{FF2B5EF4-FFF2-40B4-BE49-F238E27FC236}">
                <a16:creationId xmlns:a16="http://schemas.microsoft.com/office/drawing/2014/main" id="{E30CF66A-B1CB-4237-A246-0BE0F68D8FC1}"/>
              </a:ext>
            </a:extLst>
          </p:cNvPr>
          <p:cNvSpPr>
            <a:spLocks noGrp="1"/>
          </p:cNvSpPr>
          <p:nvPr>
            <p:ph idx="1"/>
          </p:nvPr>
        </p:nvSpPr>
        <p:spPr/>
        <p:txBody>
          <a:bodyPr/>
          <a:lstStyle/>
          <a:p>
            <a:r>
              <a:rPr lang="en-GB" dirty="0"/>
              <a:t>Running the first pod</a:t>
            </a:r>
          </a:p>
        </p:txBody>
      </p:sp>
      <p:pic>
        <p:nvPicPr>
          <p:cNvPr id="5" name="Picture 4" descr="See the source image">
            <a:extLst>
              <a:ext uri="{FF2B5EF4-FFF2-40B4-BE49-F238E27FC236}">
                <a16:creationId xmlns:a16="http://schemas.microsoft.com/office/drawing/2014/main" id="{A224885A-0C41-4514-8118-769D52266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441133"/>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721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B543-724D-4D21-8336-75497B1A8241}"/>
              </a:ext>
            </a:extLst>
          </p:cNvPr>
          <p:cNvSpPr>
            <a:spLocks noGrp="1"/>
          </p:cNvSpPr>
          <p:nvPr>
            <p:ph type="ctrTitle"/>
          </p:nvPr>
        </p:nvSpPr>
        <p:spPr/>
        <p:txBody>
          <a:bodyPr/>
          <a:lstStyle/>
          <a:p>
            <a:r>
              <a:rPr lang="en-GB" dirty="0"/>
              <a:t>Services</a:t>
            </a:r>
          </a:p>
        </p:txBody>
      </p:sp>
      <p:sp>
        <p:nvSpPr>
          <p:cNvPr id="5" name="Subtitle 4">
            <a:extLst>
              <a:ext uri="{FF2B5EF4-FFF2-40B4-BE49-F238E27FC236}">
                <a16:creationId xmlns:a16="http://schemas.microsoft.com/office/drawing/2014/main" id="{E859AB31-FC8B-406B-9958-7BCE445300D1}"/>
              </a:ext>
            </a:extLst>
          </p:cNvPr>
          <p:cNvSpPr>
            <a:spLocks noGrp="1"/>
          </p:cNvSpPr>
          <p:nvPr>
            <p:ph type="subTitle" idx="1"/>
          </p:nvPr>
        </p:nvSpPr>
        <p:spPr>
          <a:xfrm>
            <a:off x="690922" y="3178197"/>
            <a:ext cx="10993546" cy="3342124"/>
          </a:xfrm>
        </p:spPr>
        <p:txBody>
          <a:bodyPr>
            <a:normAutofit/>
          </a:bodyPr>
          <a:lstStyle/>
          <a:p>
            <a:pPr marL="342900" indent="-342900">
              <a:lnSpc>
                <a:spcPct val="150000"/>
              </a:lnSpc>
              <a:buFont typeface="Arial" panose="020B0604020202020204" pitchFamily="34" charset="0"/>
              <a:buChar char="•"/>
            </a:pPr>
            <a:r>
              <a:rPr lang="en-GB" dirty="0">
                <a:solidFill>
                  <a:schemeClr val="bg1"/>
                </a:solidFill>
              </a:rPr>
              <a:t>Services discovery</a:t>
            </a:r>
          </a:p>
          <a:p>
            <a:pPr marL="342900" indent="-342900">
              <a:lnSpc>
                <a:spcPct val="150000"/>
              </a:lnSpc>
              <a:buFont typeface="Arial" panose="020B0604020202020204" pitchFamily="34" charset="0"/>
              <a:buChar char="•"/>
            </a:pPr>
            <a:r>
              <a:rPr lang="en-GB" dirty="0">
                <a:solidFill>
                  <a:schemeClr val="bg1"/>
                </a:solidFill>
              </a:rPr>
              <a:t>Exposing pods</a:t>
            </a:r>
          </a:p>
          <a:p>
            <a:pPr marL="342900" indent="-342900">
              <a:lnSpc>
                <a:spcPct val="150000"/>
              </a:lnSpc>
              <a:buFont typeface="Arial" panose="020B0604020202020204" pitchFamily="34" charset="0"/>
              <a:buChar char="•"/>
            </a:pPr>
            <a:r>
              <a:rPr lang="en-GB" dirty="0">
                <a:solidFill>
                  <a:schemeClr val="bg1"/>
                </a:solidFill>
              </a:rPr>
              <a:t>Demo</a:t>
            </a:r>
          </a:p>
          <a:p>
            <a:pPr marL="342900" indent="-342900">
              <a:lnSpc>
                <a:spcPct val="150000"/>
              </a:lnSpc>
              <a:buFont typeface="Arial" panose="020B0604020202020204" pitchFamily="34" charset="0"/>
              <a:buChar char="•"/>
            </a:pPr>
            <a:endParaRPr lang="en-GB" dirty="0">
              <a:solidFill>
                <a:schemeClr val="bg1"/>
              </a:solidFill>
            </a:endParaRPr>
          </a:p>
          <a:p>
            <a:pPr marL="342900" indent="-342900">
              <a:lnSpc>
                <a:spcPct val="150000"/>
              </a:lnSpc>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552399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t>Service discovery</a:t>
            </a:r>
          </a:p>
        </p:txBody>
      </p:sp>
      <p:sp>
        <p:nvSpPr>
          <p:cNvPr id="4" name="Content Placeholder 3">
            <a:extLst>
              <a:ext uri="{FF2B5EF4-FFF2-40B4-BE49-F238E27FC236}">
                <a16:creationId xmlns:a16="http://schemas.microsoft.com/office/drawing/2014/main" id="{0E4AC54E-6FDE-4BC8-A261-08A6EFFA8A05}"/>
              </a:ext>
            </a:extLst>
          </p:cNvPr>
          <p:cNvSpPr>
            <a:spLocks noGrp="1"/>
          </p:cNvSpPr>
          <p:nvPr>
            <p:ph idx="1"/>
          </p:nvPr>
        </p:nvSpPr>
        <p:spPr/>
        <p:txBody>
          <a:bodyPr>
            <a:normAutofit/>
          </a:bodyPr>
          <a:lstStyle/>
          <a:p>
            <a:r>
              <a:rPr lang="en-GB" dirty="0"/>
              <a:t>Kubernetes is a very dynamic system</a:t>
            </a:r>
          </a:p>
          <a:p>
            <a:pPr lvl="1"/>
            <a:r>
              <a:rPr lang="en-GB" dirty="0"/>
              <a:t>Number of pods might change</a:t>
            </a:r>
          </a:p>
          <a:p>
            <a:pPr lvl="1"/>
            <a:r>
              <a:rPr lang="en-GB" dirty="0"/>
              <a:t>Location of pods might change</a:t>
            </a:r>
          </a:p>
          <a:p>
            <a:r>
              <a:rPr lang="en-GB" dirty="0"/>
              <a:t>However, finding pods could be a problem. Most of the traditional network infrastructure wasn’t built for the level of dynamism.</a:t>
            </a:r>
          </a:p>
          <a:p>
            <a:r>
              <a:rPr lang="en-GB" dirty="0"/>
              <a:t>Service object is the </a:t>
            </a:r>
            <a:r>
              <a:rPr lang="en-GB" dirty="0">
                <a:solidFill>
                  <a:schemeClr val="accent6"/>
                </a:solidFill>
              </a:rPr>
              <a:t>main component </a:t>
            </a:r>
            <a:r>
              <a:rPr lang="en-GB" dirty="0"/>
              <a:t>for service discovery </a:t>
            </a:r>
          </a:p>
          <a:p>
            <a:r>
              <a:rPr lang="en-GB" dirty="0"/>
              <a:t>Kubernetes uses its own DNS for service discovery</a:t>
            </a:r>
          </a:p>
          <a:p>
            <a:endParaRPr lang="en-GB" dirty="0"/>
          </a:p>
        </p:txBody>
      </p:sp>
      <p:sp>
        <p:nvSpPr>
          <p:cNvPr id="5" name="Rectangle 4">
            <a:extLst>
              <a:ext uri="{FF2B5EF4-FFF2-40B4-BE49-F238E27FC236}">
                <a16:creationId xmlns:a16="http://schemas.microsoft.com/office/drawing/2014/main" id="{B36702C4-F114-4F12-9092-F51118308233}"/>
              </a:ext>
            </a:extLst>
          </p:cNvPr>
          <p:cNvSpPr/>
          <p:nvPr/>
        </p:nvSpPr>
        <p:spPr>
          <a:xfrm>
            <a:off x="3599633" y="5397134"/>
            <a:ext cx="4546373" cy="461665"/>
          </a:xfrm>
          <a:prstGeom prst="rect">
            <a:avLst/>
          </a:prstGeom>
        </p:spPr>
        <p:txBody>
          <a:bodyPr wrap="none">
            <a:spAutoFit/>
          </a:bodyPr>
          <a:lstStyle/>
          <a:p>
            <a:r>
              <a:rPr lang="en-GB" sz="2400" i="1" dirty="0">
                <a:solidFill>
                  <a:schemeClr val="accent2"/>
                </a:solidFill>
              </a:rPr>
              <a:t>First-</a:t>
            </a:r>
            <a:r>
              <a:rPr lang="en-GB" sz="2400" i="1" dirty="0" err="1">
                <a:solidFill>
                  <a:schemeClr val="accent2"/>
                </a:solidFill>
              </a:rPr>
              <a:t>service.first</a:t>
            </a:r>
            <a:r>
              <a:rPr lang="en-GB" sz="2400" i="1" dirty="0">
                <a:solidFill>
                  <a:schemeClr val="accent2"/>
                </a:solidFill>
              </a:rPr>
              <a:t>-</a:t>
            </a:r>
            <a:r>
              <a:rPr lang="en-GB" sz="2400" i="1" dirty="0" err="1">
                <a:solidFill>
                  <a:schemeClr val="accent2"/>
                </a:solidFill>
              </a:rPr>
              <a:t>demo.svc.cluster.local</a:t>
            </a:r>
            <a:endParaRPr lang="en-GB" sz="2400" i="1" dirty="0">
              <a:solidFill>
                <a:schemeClr val="accent2"/>
              </a:solidFill>
            </a:endParaRPr>
          </a:p>
        </p:txBody>
      </p:sp>
      <p:sp>
        <p:nvSpPr>
          <p:cNvPr id="6" name="Right Brace 5">
            <a:extLst>
              <a:ext uri="{FF2B5EF4-FFF2-40B4-BE49-F238E27FC236}">
                <a16:creationId xmlns:a16="http://schemas.microsoft.com/office/drawing/2014/main" id="{4DB456E3-24E2-49D8-9765-A1FDB0C2A8AD}"/>
              </a:ext>
            </a:extLst>
          </p:cNvPr>
          <p:cNvSpPr/>
          <p:nvPr/>
        </p:nvSpPr>
        <p:spPr>
          <a:xfrm rot="5400000">
            <a:off x="4214405" y="5359337"/>
            <a:ext cx="297045" cy="1295968"/>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7" name="Rectangle 6">
            <a:extLst>
              <a:ext uri="{FF2B5EF4-FFF2-40B4-BE49-F238E27FC236}">
                <a16:creationId xmlns:a16="http://schemas.microsoft.com/office/drawing/2014/main" id="{35D7D427-C0C9-4221-B3EB-A91A0626AC44}"/>
              </a:ext>
            </a:extLst>
          </p:cNvPr>
          <p:cNvSpPr/>
          <p:nvPr/>
        </p:nvSpPr>
        <p:spPr>
          <a:xfrm>
            <a:off x="3714943" y="6155844"/>
            <a:ext cx="1727909" cy="369332"/>
          </a:xfrm>
          <a:prstGeom prst="rect">
            <a:avLst/>
          </a:prstGeom>
        </p:spPr>
        <p:txBody>
          <a:bodyPr wrap="square">
            <a:spAutoFit/>
          </a:bodyPr>
          <a:lstStyle/>
          <a:p>
            <a:r>
              <a:rPr lang="en-GB" i="1" dirty="0">
                <a:solidFill>
                  <a:schemeClr val="accent2"/>
                </a:solidFill>
              </a:rPr>
              <a:t>Service name</a:t>
            </a:r>
          </a:p>
        </p:txBody>
      </p:sp>
      <p:sp>
        <p:nvSpPr>
          <p:cNvPr id="8" name="Right Brace 7">
            <a:extLst>
              <a:ext uri="{FF2B5EF4-FFF2-40B4-BE49-F238E27FC236}">
                <a16:creationId xmlns:a16="http://schemas.microsoft.com/office/drawing/2014/main" id="{AA690DB6-AE5A-4FF7-9181-7CA7B8595779}"/>
              </a:ext>
            </a:extLst>
          </p:cNvPr>
          <p:cNvSpPr/>
          <p:nvPr/>
        </p:nvSpPr>
        <p:spPr>
          <a:xfrm rot="5400000">
            <a:off x="5440578" y="5500424"/>
            <a:ext cx="297045" cy="1013798"/>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D422B0B7-86F3-46DE-8777-B616367F92C2}"/>
              </a:ext>
            </a:extLst>
          </p:cNvPr>
          <p:cNvSpPr/>
          <p:nvPr/>
        </p:nvSpPr>
        <p:spPr>
          <a:xfrm>
            <a:off x="5082201" y="6155845"/>
            <a:ext cx="1727909" cy="369332"/>
          </a:xfrm>
          <a:prstGeom prst="rect">
            <a:avLst/>
          </a:prstGeom>
        </p:spPr>
        <p:txBody>
          <a:bodyPr wrap="square">
            <a:spAutoFit/>
          </a:bodyPr>
          <a:lstStyle/>
          <a:p>
            <a:r>
              <a:rPr lang="en-GB" i="1" dirty="0">
                <a:solidFill>
                  <a:schemeClr val="accent2"/>
                </a:solidFill>
              </a:rPr>
              <a:t>namespace</a:t>
            </a:r>
          </a:p>
        </p:txBody>
      </p:sp>
      <p:sp>
        <p:nvSpPr>
          <p:cNvPr id="10" name="Right Brace 9">
            <a:extLst>
              <a:ext uri="{FF2B5EF4-FFF2-40B4-BE49-F238E27FC236}">
                <a16:creationId xmlns:a16="http://schemas.microsoft.com/office/drawing/2014/main" id="{0F05D676-2287-4D15-B088-AE92734AE440}"/>
              </a:ext>
            </a:extLst>
          </p:cNvPr>
          <p:cNvSpPr/>
          <p:nvPr/>
        </p:nvSpPr>
        <p:spPr>
          <a:xfrm rot="5400000">
            <a:off x="7225982" y="5342168"/>
            <a:ext cx="297045" cy="1295968"/>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11" name="Rectangle 10">
            <a:extLst>
              <a:ext uri="{FF2B5EF4-FFF2-40B4-BE49-F238E27FC236}">
                <a16:creationId xmlns:a16="http://schemas.microsoft.com/office/drawing/2014/main" id="{AA3A3CED-5013-4C37-A00A-7EE4D2E1FFD8}"/>
              </a:ext>
            </a:extLst>
          </p:cNvPr>
          <p:cNvSpPr/>
          <p:nvPr/>
        </p:nvSpPr>
        <p:spPr>
          <a:xfrm>
            <a:off x="6726520" y="6138673"/>
            <a:ext cx="1727909" cy="369332"/>
          </a:xfrm>
          <a:prstGeom prst="rect">
            <a:avLst/>
          </a:prstGeom>
        </p:spPr>
        <p:txBody>
          <a:bodyPr wrap="square">
            <a:spAutoFit/>
          </a:bodyPr>
          <a:lstStyle/>
          <a:p>
            <a:r>
              <a:rPr lang="en-GB" i="1" dirty="0">
                <a:solidFill>
                  <a:schemeClr val="accent2"/>
                </a:solidFill>
              </a:rPr>
              <a:t>Cluster name</a:t>
            </a:r>
          </a:p>
        </p:txBody>
      </p:sp>
    </p:spTree>
    <p:extLst>
      <p:ext uri="{BB962C8B-B14F-4D97-AF65-F5344CB8AC3E}">
        <p14:creationId xmlns:p14="http://schemas.microsoft.com/office/powerpoint/2010/main" val="31320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32" name="Rectangle 31">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43468" y="1033389"/>
            <a:ext cx="4826256" cy="4825409"/>
          </a:xfrm>
        </p:spPr>
        <p:txBody>
          <a:bodyPr anchor="ctr">
            <a:normAutofit/>
          </a:bodyPr>
          <a:lstStyle/>
          <a:p>
            <a:r>
              <a:rPr lang="en-GB" sz="5400">
                <a:solidFill>
                  <a:srgbClr val="FFFFFF"/>
                </a:solidFill>
              </a:rPr>
              <a:t>Exposing Pods</a:t>
            </a:r>
          </a:p>
        </p:txBody>
      </p:sp>
      <p:sp>
        <p:nvSpPr>
          <p:cNvPr id="34" name="Rectangle 33">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Content Placeholder 3">
            <a:extLst>
              <a:ext uri="{FF2B5EF4-FFF2-40B4-BE49-F238E27FC236}">
                <a16:creationId xmlns:a16="http://schemas.microsoft.com/office/drawing/2014/main" id="{DCC4BB28-352B-4326-91A9-688502797D26}"/>
              </a:ext>
            </a:extLst>
          </p:cNvPr>
          <p:cNvSpPr>
            <a:spLocks noGrp="1"/>
          </p:cNvSpPr>
          <p:nvPr>
            <p:ph idx="1"/>
          </p:nvPr>
        </p:nvSpPr>
        <p:spPr>
          <a:xfrm>
            <a:off x="6755769" y="1033390"/>
            <a:ext cx="4855037" cy="4825409"/>
          </a:xfrm>
          <a:ln w="57150">
            <a:noFill/>
          </a:ln>
        </p:spPr>
        <p:txBody>
          <a:bodyPr anchor="ctr">
            <a:normAutofit/>
          </a:bodyPr>
          <a:lstStyle/>
          <a:p>
            <a:r>
              <a:rPr lang="en-GB" sz="2000" dirty="0" err="1">
                <a:solidFill>
                  <a:schemeClr val="accent2">
                    <a:lumMod val="50000"/>
                  </a:schemeClr>
                </a:solidFill>
              </a:rPr>
              <a:t>ClusterIP</a:t>
            </a:r>
            <a:r>
              <a:rPr lang="en-GB" sz="2000" dirty="0">
                <a:solidFill>
                  <a:schemeClr val="accent2">
                    <a:lumMod val="50000"/>
                  </a:schemeClr>
                </a:solidFill>
              </a:rPr>
              <a:t>: Service only accessible from </a:t>
            </a:r>
            <a:r>
              <a:rPr lang="en-GB" sz="2000" dirty="0">
                <a:solidFill>
                  <a:schemeClr val="accent6"/>
                </a:solidFill>
              </a:rPr>
              <a:t>inside the cluster </a:t>
            </a:r>
            <a:r>
              <a:rPr lang="en-GB" sz="2000" dirty="0">
                <a:solidFill>
                  <a:schemeClr val="accent2">
                    <a:lumMod val="50000"/>
                  </a:schemeClr>
                </a:solidFill>
              </a:rPr>
              <a:t>using the provided </a:t>
            </a:r>
            <a:r>
              <a:rPr lang="en-GB" sz="2000" dirty="0" err="1">
                <a:solidFill>
                  <a:schemeClr val="accent2">
                    <a:lumMod val="50000"/>
                  </a:schemeClr>
                </a:solidFill>
              </a:rPr>
              <a:t>ClusterIP</a:t>
            </a:r>
            <a:r>
              <a:rPr lang="en-GB" sz="2000" dirty="0">
                <a:solidFill>
                  <a:schemeClr val="accent2">
                    <a:lumMod val="50000"/>
                  </a:schemeClr>
                </a:solidFill>
              </a:rPr>
              <a:t>. </a:t>
            </a:r>
          </a:p>
          <a:p>
            <a:r>
              <a:rPr lang="en-GB" sz="2000" dirty="0" err="1">
                <a:solidFill>
                  <a:schemeClr val="accent2">
                    <a:lumMod val="50000"/>
                  </a:schemeClr>
                </a:solidFill>
              </a:rPr>
              <a:t>NodePort</a:t>
            </a:r>
            <a:r>
              <a:rPr lang="en-GB" sz="2000" dirty="0">
                <a:solidFill>
                  <a:schemeClr val="accent2">
                    <a:lumMod val="50000"/>
                  </a:schemeClr>
                </a:solidFill>
              </a:rPr>
              <a:t>: Service can be accessed using the </a:t>
            </a:r>
            <a:r>
              <a:rPr lang="en-GB" sz="2000" dirty="0">
                <a:solidFill>
                  <a:schemeClr val="accent6"/>
                </a:solidFill>
              </a:rPr>
              <a:t>nodes IPs </a:t>
            </a:r>
            <a:r>
              <a:rPr lang="en-GB" sz="2000" dirty="0">
                <a:solidFill>
                  <a:schemeClr val="accent2">
                    <a:lumMod val="50000"/>
                  </a:schemeClr>
                </a:solidFill>
              </a:rPr>
              <a:t>directly.</a:t>
            </a:r>
          </a:p>
          <a:p>
            <a:r>
              <a:rPr lang="en-GB" sz="2000" dirty="0" err="1">
                <a:solidFill>
                  <a:schemeClr val="accent2">
                    <a:lumMod val="50000"/>
                  </a:schemeClr>
                </a:solidFill>
              </a:rPr>
              <a:t>LoadBalancer</a:t>
            </a:r>
            <a:r>
              <a:rPr lang="en-GB" sz="2000" dirty="0">
                <a:solidFill>
                  <a:schemeClr val="accent2">
                    <a:lumMod val="50000"/>
                  </a:schemeClr>
                </a:solidFill>
              </a:rPr>
              <a:t>: Service can be accessed from outside the cluster using a </a:t>
            </a:r>
            <a:r>
              <a:rPr lang="en-GB" sz="2000" dirty="0">
                <a:solidFill>
                  <a:schemeClr val="accent6"/>
                </a:solidFill>
              </a:rPr>
              <a:t>public IP address </a:t>
            </a:r>
          </a:p>
          <a:p>
            <a:r>
              <a:rPr lang="en-GB" sz="2000" dirty="0" err="1">
                <a:solidFill>
                  <a:schemeClr val="accent2">
                    <a:lumMod val="50000"/>
                  </a:schemeClr>
                </a:solidFill>
              </a:rPr>
              <a:t>ExternalName</a:t>
            </a:r>
            <a:r>
              <a:rPr lang="en-GB" sz="2000" dirty="0">
                <a:solidFill>
                  <a:schemeClr val="accent2">
                    <a:lumMod val="50000"/>
                  </a:schemeClr>
                </a:solidFill>
              </a:rPr>
              <a:t>: a proxy for external service</a:t>
            </a:r>
          </a:p>
          <a:p>
            <a:endParaRPr lang="en-GB" sz="2000" dirty="0">
              <a:solidFill>
                <a:schemeClr val="accent2">
                  <a:lumMod val="50000"/>
                </a:schemeClr>
              </a:solidFill>
            </a:endParaRPr>
          </a:p>
        </p:txBody>
      </p:sp>
    </p:spTree>
    <p:extLst>
      <p:ext uri="{BB962C8B-B14F-4D97-AF65-F5344CB8AC3E}">
        <p14:creationId xmlns:p14="http://schemas.microsoft.com/office/powerpoint/2010/main" val="45325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
                                            <p:txEl>
                                              <p:pRg st="1" end="1"/>
                                            </p:txEl>
                                          </p:spTgt>
                                        </p:tgtEl>
                                        <p:attrNameLst>
                                          <p:attrName>style.visibility</p:attrName>
                                        </p:attrNameLst>
                                      </p:cBhvr>
                                      <p:to>
                                        <p:strVal val="visible"/>
                                      </p:to>
                                    </p:set>
                                    <p:animEffect transition="in" filter="fade">
                                      <p:cBhvr>
                                        <p:cTn id="10" dur="500"/>
                                        <p:tgtEl>
                                          <p:spTgt spid="2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animEffect transition="in" filter="fade">
                                      <p:cBhvr>
                                        <p:cTn id="13" dur="500"/>
                                        <p:tgtEl>
                                          <p:spTgt spid="2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xEl>
                                              <p:pRg st="3" end="3"/>
                                            </p:txEl>
                                          </p:spTgt>
                                        </p:tgtEl>
                                        <p:attrNameLst>
                                          <p:attrName>style.visibility</p:attrName>
                                        </p:attrNameLst>
                                      </p:cBhvr>
                                      <p:to>
                                        <p:strVal val="visible"/>
                                      </p:to>
                                    </p:set>
                                    <p:animEffect transition="in" filter="fade">
                                      <p:cBhvr>
                                        <p:cTn id="16"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solidFill>
                  <a:schemeClr val="bg1"/>
                </a:solidFill>
              </a:rPr>
              <a:t>Demo</a:t>
            </a:r>
          </a:p>
        </p:txBody>
      </p:sp>
      <p:sp>
        <p:nvSpPr>
          <p:cNvPr id="3" name="Content Placeholder 2">
            <a:extLst>
              <a:ext uri="{FF2B5EF4-FFF2-40B4-BE49-F238E27FC236}">
                <a16:creationId xmlns:a16="http://schemas.microsoft.com/office/drawing/2014/main" id="{E30CF66A-B1CB-4237-A246-0BE0F68D8FC1}"/>
              </a:ext>
            </a:extLst>
          </p:cNvPr>
          <p:cNvSpPr>
            <a:spLocks noGrp="1"/>
          </p:cNvSpPr>
          <p:nvPr>
            <p:ph idx="1"/>
          </p:nvPr>
        </p:nvSpPr>
        <p:spPr/>
        <p:txBody>
          <a:bodyPr/>
          <a:lstStyle/>
          <a:p>
            <a:r>
              <a:rPr lang="en-GB" dirty="0"/>
              <a:t>Expose pods</a:t>
            </a:r>
          </a:p>
          <a:p>
            <a:r>
              <a:rPr lang="en-GB" dirty="0"/>
              <a:t>Service Manifest</a:t>
            </a:r>
          </a:p>
          <a:p>
            <a:r>
              <a:rPr lang="en-GB" dirty="0"/>
              <a:t>Access the service locally</a:t>
            </a:r>
          </a:p>
        </p:txBody>
      </p:sp>
      <p:pic>
        <p:nvPicPr>
          <p:cNvPr id="6" name="Picture 4" descr="See the source image">
            <a:extLst>
              <a:ext uri="{FF2B5EF4-FFF2-40B4-BE49-F238E27FC236}">
                <a16:creationId xmlns:a16="http://schemas.microsoft.com/office/drawing/2014/main" id="{D83CF00F-5AF7-41E0-8E53-6FABD3197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140" y="1355789"/>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42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B543-724D-4D21-8336-75497B1A8241}"/>
              </a:ext>
            </a:extLst>
          </p:cNvPr>
          <p:cNvSpPr>
            <a:spLocks noGrp="1"/>
          </p:cNvSpPr>
          <p:nvPr>
            <p:ph type="ctrTitle"/>
          </p:nvPr>
        </p:nvSpPr>
        <p:spPr/>
        <p:txBody>
          <a:bodyPr/>
          <a:lstStyle/>
          <a:p>
            <a:r>
              <a:rPr lang="en-GB" dirty="0"/>
              <a:t>Deployments</a:t>
            </a:r>
          </a:p>
        </p:txBody>
      </p:sp>
      <p:sp>
        <p:nvSpPr>
          <p:cNvPr id="5" name="Subtitle 4">
            <a:extLst>
              <a:ext uri="{FF2B5EF4-FFF2-40B4-BE49-F238E27FC236}">
                <a16:creationId xmlns:a16="http://schemas.microsoft.com/office/drawing/2014/main" id="{E859AB31-FC8B-406B-9958-7BCE445300D1}"/>
              </a:ext>
            </a:extLst>
          </p:cNvPr>
          <p:cNvSpPr>
            <a:spLocks noGrp="1"/>
          </p:cNvSpPr>
          <p:nvPr>
            <p:ph type="subTitle" idx="1"/>
          </p:nvPr>
        </p:nvSpPr>
        <p:spPr>
          <a:xfrm>
            <a:off x="690922" y="3178197"/>
            <a:ext cx="10993546" cy="3342124"/>
          </a:xfrm>
        </p:spPr>
        <p:txBody>
          <a:bodyPr/>
          <a:lstStyle/>
          <a:p>
            <a:pPr marL="342900" indent="-342900">
              <a:lnSpc>
                <a:spcPct val="150000"/>
              </a:lnSpc>
              <a:buFont typeface="Arial" panose="020B0604020202020204" pitchFamily="34" charset="0"/>
              <a:buChar char="•"/>
            </a:pPr>
            <a:r>
              <a:rPr lang="en-GB" dirty="0">
                <a:solidFill>
                  <a:schemeClr val="bg1"/>
                </a:solidFill>
              </a:rPr>
              <a:t>What is a deployment?</a:t>
            </a:r>
          </a:p>
          <a:p>
            <a:pPr marL="342900" indent="-342900">
              <a:lnSpc>
                <a:spcPct val="150000"/>
              </a:lnSpc>
              <a:buFont typeface="Arial" panose="020B0604020202020204" pitchFamily="34" charset="0"/>
              <a:buChar char="•"/>
            </a:pPr>
            <a:r>
              <a:rPr lang="en-GB" dirty="0">
                <a:solidFill>
                  <a:schemeClr val="bg1"/>
                </a:solidFill>
              </a:rPr>
              <a:t>Deployment manifest</a:t>
            </a:r>
          </a:p>
          <a:p>
            <a:pPr marL="342900" indent="-342900">
              <a:lnSpc>
                <a:spcPct val="150000"/>
              </a:lnSpc>
              <a:buFont typeface="Arial" panose="020B0604020202020204" pitchFamily="34" charset="0"/>
              <a:buChar char="•"/>
            </a:pPr>
            <a:r>
              <a:rPr lang="en-GB" dirty="0">
                <a:solidFill>
                  <a:schemeClr val="bg1"/>
                </a:solidFill>
              </a:rPr>
              <a:t>recreate strategy and rolling update strategy</a:t>
            </a:r>
          </a:p>
          <a:p>
            <a:pPr marL="342900" indent="-342900">
              <a:lnSpc>
                <a:spcPct val="150000"/>
              </a:lnSpc>
              <a:buFont typeface="Arial" panose="020B0604020202020204" pitchFamily="34" charset="0"/>
              <a:buChar char="•"/>
            </a:pPr>
            <a:r>
              <a:rPr lang="en-GB" dirty="0">
                <a:solidFill>
                  <a:schemeClr val="bg1"/>
                </a:solidFill>
              </a:rPr>
              <a:t>scaling up and down</a:t>
            </a:r>
          </a:p>
          <a:p>
            <a:pPr marL="342900" indent="-342900">
              <a:lnSpc>
                <a:spcPct val="150000"/>
              </a:lnSpc>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3533004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76C0-FCA3-434B-81D6-41F696D14211}"/>
              </a:ext>
            </a:extLst>
          </p:cNvPr>
          <p:cNvSpPr>
            <a:spLocks noGrp="1"/>
          </p:cNvSpPr>
          <p:nvPr>
            <p:ph type="title"/>
          </p:nvPr>
        </p:nvSpPr>
        <p:spPr/>
        <p:txBody>
          <a:bodyPr/>
          <a:lstStyle/>
          <a:p>
            <a:r>
              <a:rPr lang="en-GB" dirty="0"/>
              <a:t>What is a deployment?</a:t>
            </a:r>
          </a:p>
        </p:txBody>
      </p:sp>
      <p:sp>
        <p:nvSpPr>
          <p:cNvPr id="3" name="Content Placeholder 2">
            <a:extLst>
              <a:ext uri="{FF2B5EF4-FFF2-40B4-BE49-F238E27FC236}">
                <a16:creationId xmlns:a16="http://schemas.microsoft.com/office/drawing/2014/main" id="{600AF080-10B7-4E49-891D-D1BB4EA3C8DF}"/>
              </a:ext>
            </a:extLst>
          </p:cNvPr>
          <p:cNvSpPr>
            <a:spLocks noGrp="1"/>
          </p:cNvSpPr>
          <p:nvPr>
            <p:ph idx="1"/>
          </p:nvPr>
        </p:nvSpPr>
        <p:spPr>
          <a:xfrm>
            <a:off x="581192" y="2180496"/>
            <a:ext cx="11029615" cy="4366608"/>
          </a:xfrm>
        </p:spPr>
        <p:txBody>
          <a:bodyPr>
            <a:normAutofit/>
          </a:bodyPr>
          <a:lstStyle/>
          <a:p>
            <a:r>
              <a:rPr lang="en-GB" sz="2400" dirty="0"/>
              <a:t>Enables you to simply and reliably roll out new software versions </a:t>
            </a:r>
            <a:r>
              <a:rPr lang="en-GB" sz="2400" dirty="0">
                <a:solidFill>
                  <a:schemeClr val="accent6"/>
                </a:solidFill>
              </a:rPr>
              <a:t>without downtime or errors</a:t>
            </a:r>
            <a:r>
              <a:rPr lang="en-GB" sz="2400" dirty="0"/>
              <a:t>.</a:t>
            </a:r>
          </a:p>
          <a:p>
            <a:r>
              <a:rPr lang="en-GB" sz="2400" dirty="0"/>
              <a:t>Represents </a:t>
            </a:r>
            <a:r>
              <a:rPr lang="en-GB" sz="2400" dirty="0">
                <a:solidFill>
                  <a:schemeClr val="accent6"/>
                </a:solidFill>
              </a:rPr>
              <a:t>deployed applications </a:t>
            </a:r>
            <a:r>
              <a:rPr lang="en-GB" sz="2400" dirty="0"/>
              <a:t>in a way that transcends any particular version.</a:t>
            </a:r>
          </a:p>
          <a:p>
            <a:r>
              <a:rPr lang="en-GB" sz="2400" dirty="0"/>
              <a:t>Enables you to easily move from one version of your code to the next. </a:t>
            </a:r>
          </a:p>
          <a:p>
            <a:r>
              <a:rPr lang="en-GB" sz="2400" dirty="0"/>
              <a:t>Provides a  </a:t>
            </a:r>
            <a:r>
              <a:rPr lang="en-GB" sz="2400" dirty="0">
                <a:solidFill>
                  <a:schemeClr val="accent6"/>
                </a:solidFill>
              </a:rPr>
              <a:t>“rollout” </a:t>
            </a:r>
            <a:r>
              <a:rPr lang="en-GB" sz="2400" dirty="0"/>
              <a:t>process is specifiable and careful </a:t>
            </a:r>
          </a:p>
          <a:p>
            <a:pPr lvl="1"/>
            <a:r>
              <a:rPr lang="en-GB" sz="2000" dirty="0"/>
              <a:t>It waits for a user configurable amount of time between upgrading individual Pods. </a:t>
            </a:r>
          </a:p>
          <a:p>
            <a:pPr lvl="1"/>
            <a:r>
              <a:rPr lang="en-GB" sz="2000" dirty="0"/>
              <a:t>It also uses health checks to ensure that the new version of the application is operating correctly</a:t>
            </a:r>
          </a:p>
          <a:p>
            <a:r>
              <a:rPr lang="en-GB" sz="2400" dirty="0"/>
              <a:t>Totally automated (deployment controller)</a:t>
            </a:r>
          </a:p>
        </p:txBody>
      </p:sp>
    </p:spTree>
    <p:extLst>
      <p:ext uri="{BB962C8B-B14F-4D97-AF65-F5344CB8AC3E}">
        <p14:creationId xmlns:p14="http://schemas.microsoft.com/office/powerpoint/2010/main" val="210440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9727103-2D24-4597-B0E8-A1531DAB1952}"/>
              </a:ext>
            </a:extLst>
          </p:cNvPr>
          <p:cNvPicPr>
            <a:picLocks noChangeAspect="1"/>
          </p:cNvPicPr>
          <p:nvPr/>
        </p:nvPicPr>
        <p:blipFill>
          <a:blip r:embed="rId2"/>
          <a:stretch>
            <a:fillRect/>
          </a:stretch>
        </p:blipFill>
        <p:spPr>
          <a:xfrm>
            <a:off x="1520043" y="1330451"/>
            <a:ext cx="4064267" cy="4735069"/>
          </a:xfrm>
          <a:prstGeom prst="rect">
            <a:avLst/>
          </a:prstGeom>
        </p:spPr>
      </p:pic>
      <p:sp>
        <p:nvSpPr>
          <p:cNvPr id="21" name="Rectangle 2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85076C0-FCA3-434B-81D6-41F696D1421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dirty="0">
                <a:solidFill>
                  <a:srgbClr val="FFFFFF"/>
                </a:solidFill>
              </a:rPr>
              <a:t>Deployment Manifest</a:t>
            </a:r>
          </a:p>
        </p:txBody>
      </p:sp>
      <p:grpSp>
        <p:nvGrpSpPr>
          <p:cNvPr id="14" name="Group 13">
            <a:extLst>
              <a:ext uri="{FF2B5EF4-FFF2-40B4-BE49-F238E27FC236}">
                <a16:creationId xmlns:a16="http://schemas.microsoft.com/office/drawing/2014/main" id="{D8C767FA-DC00-4E9C-A79A-20A1E025B663}"/>
              </a:ext>
            </a:extLst>
          </p:cNvPr>
          <p:cNvGrpSpPr/>
          <p:nvPr/>
        </p:nvGrpSpPr>
        <p:grpSpPr>
          <a:xfrm>
            <a:off x="4295172" y="2995850"/>
            <a:ext cx="2353056" cy="837581"/>
            <a:chOff x="6926698" y="820524"/>
            <a:chExt cx="2353056" cy="1406476"/>
          </a:xfrm>
        </p:grpSpPr>
        <p:sp>
          <p:nvSpPr>
            <p:cNvPr id="16" name="Right Brace 15">
              <a:extLst>
                <a:ext uri="{FF2B5EF4-FFF2-40B4-BE49-F238E27FC236}">
                  <a16:creationId xmlns:a16="http://schemas.microsoft.com/office/drawing/2014/main" id="{F0DB0290-5FB4-448C-9648-E3004028F567}"/>
                </a:ext>
              </a:extLst>
            </p:cNvPr>
            <p:cNvSpPr/>
            <p:nvPr/>
          </p:nvSpPr>
          <p:spPr>
            <a:xfrm>
              <a:off x="6926698" y="1515980"/>
              <a:ext cx="304800" cy="711020"/>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18" name="Speech Bubble: Rectangle with Corners Rounded 17">
              <a:extLst>
                <a:ext uri="{FF2B5EF4-FFF2-40B4-BE49-F238E27FC236}">
                  <a16:creationId xmlns:a16="http://schemas.microsoft.com/office/drawing/2014/main" id="{4FC92787-BF87-4B98-B14A-B74D8E0B5824}"/>
                </a:ext>
              </a:extLst>
            </p:cNvPr>
            <p:cNvSpPr/>
            <p:nvPr/>
          </p:nvSpPr>
          <p:spPr>
            <a:xfrm>
              <a:off x="7231498" y="820524"/>
              <a:ext cx="2048256" cy="711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Desired number of pods</a:t>
              </a:r>
            </a:p>
          </p:txBody>
        </p:sp>
      </p:grpSp>
      <p:grpSp>
        <p:nvGrpSpPr>
          <p:cNvPr id="23" name="Group 22">
            <a:extLst>
              <a:ext uri="{FF2B5EF4-FFF2-40B4-BE49-F238E27FC236}">
                <a16:creationId xmlns:a16="http://schemas.microsoft.com/office/drawing/2014/main" id="{E89C71EC-70EC-46A0-B4DF-AEE60C60A68F}"/>
              </a:ext>
            </a:extLst>
          </p:cNvPr>
          <p:cNvGrpSpPr/>
          <p:nvPr/>
        </p:nvGrpSpPr>
        <p:grpSpPr>
          <a:xfrm>
            <a:off x="4275813" y="3532325"/>
            <a:ext cx="2353056" cy="837581"/>
            <a:chOff x="6926698" y="820524"/>
            <a:chExt cx="2353056" cy="1406476"/>
          </a:xfrm>
        </p:grpSpPr>
        <p:sp>
          <p:nvSpPr>
            <p:cNvPr id="24" name="Right Brace 23">
              <a:extLst>
                <a:ext uri="{FF2B5EF4-FFF2-40B4-BE49-F238E27FC236}">
                  <a16:creationId xmlns:a16="http://schemas.microsoft.com/office/drawing/2014/main" id="{399AEDE4-3D68-4B28-B030-880EF36413E4}"/>
                </a:ext>
              </a:extLst>
            </p:cNvPr>
            <p:cNvSpPr/>
            <p:nvPr/>
          </p:nvSpPr>
          <p:spPr>
            <a:xfrm>
              <a:off x="6926698" y="1515980"/>
              <a:ext cx="304800" cy="711020"/>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25" name="Speech Bubble: Rectangle with Corners Rounded 24">
              <a:extLst>
                <a:ext uri="{FF2B5EF4-FFF2-40B4-BE49-F238E27FC236}">
                  <a16:creationId xmlns:a16="http://schemas.microsoft.com/office/drawing/2014/main" id="{08B802A7-0187-464C-96DC-712F9DB46E00}"/>
                </a:ext>
              </a:extLst>
            </p:cNvPr>
            <p:cNvSpPr/>
            <p:nvPr/>
          </p:nvSpPr>
          <p:spPr>
            <a:xfrm>
              <a:off x="7231498" y="820524"/>
              <a:ext cx="2048256" cy="711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Target pods</a:t>
              </a:r>
            </a:p>
          </p:txBody>
        </p:sp>
      </p:grpSp>
      <p:grpSp>
        <p:nvGrpSpPr>
          <p:cNvPr id="26" name="Group 25">
            <a:extLst>
              <a:ext uri="{FF2B5EF4-FFF2-40B4-BE49-F238E27FC236}">
                <a16:creationId xmlns:a16="http://schemas.microsoft.com/office/drawing/2014/main" id="{06B7A926-AC71-4929-8DEA-D5533D3D2C97}"/>
              </a:ext>
            </a:extLst>
          </p:cNvPr>
          <p:cNvGrpSpPr/>
          <p:nvPr/>
        </p:nvGrpSpPr>
        <p:grpSpPr>
          <a:xfrm>
            <a:off x="4599972" y="3865062"/>
            <a:ext cx="2368666" cy="1757228"/>
            <a:chOff x="6926698" y="574836"/>
            <a:chExt cx="2368666" cy="1652164"/>
          </a:xfrm>
        </p:grpSpPr>
        <p:sp>
          <p:nvSpPr>
            <p:cNvPr id="27" name="Right Brace 26">
              <a:extLst>
                <a:ext uri="{FF2B5EF4-FFF2-40B4-BE49-F238E27FC236}">
                  <a16:creationId xmlns:a16="http://schemas.microsoft.com/office/drawing/2014/main" id="{08651A48-7AB4-4204-88D0-B4CC7FB9B4B4}"/>
                </a:ext>
              </a:extLst>
            </p:cNvPr>
            <p:cNvSpPr/>
            <p:nvPr/>
          </p:nvSpPr>
          <p:spPr>
            <a:xfrm>
              <a:off x="6926698" y="1048989"/>
              <a:ext cx="304800" cy="1178011"/>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28" name="Speech Bubble: Rectangle with Corners Rounded 27">
              <a:extLst>
                <a:ext uri="{FF2B5EF4-FFF2-40B4-BE49-F238E27FC236}">
                  <a16:creationId xmlns:a16="http://schemas.microsoft.com/office/drawing/2014/main" id="{7AE196C2-1E3B-4BA5-B8F8-234F1CD6F7E8}"/>
                </a:ext>
              </a:extLst>
            </p:cNvPr>
            <p:cNvSpPr/>
            <p:nvPr/>
          </p:nvSpPr>
          <p:spPr>
            <a:xfrm>
              <a:off x="7247108" y="574836"/>
              <a:ext cx="2048256" cy="711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Strategy details</a:t>
              </a:r>
            </a:p>
          </p:txBody>
        </p:sp>
      </p:grpSp>
      <p:grpSp>
        <p:nvGrpSpPr>
          <p:cNvPr id="31" name="Group 30">
            <a:extLst>
              <a:ext uri="{FF2B5EF4-FFF2-40B4-BE49-F238E27FC236}">
                <a16:creationId xmlns:a16="http://schemas.microsoft.com/office/drawing/2014/main" id="{E5D76DD5-92FD-4445-8200-436486217FD2}"/>
              </a:ext>
            </a:extLst>
          </p:cNvPr>
          <p:cNvGrpSpPr/>
          <p:nvPr/>
        </p:nvGrpSpPr>
        <p:grpSpPr>
          <a:xfrm>
            <a:off x="4614653" y="4703601"/>
            <a:ext cx="2353985" cy="1332306"/>
            <a:chOff x="6926698" y="161796"/>
            <a:chExt cx="2353985" cy="1252648"/>
          </a:xfrm>
        </p:grpSpPr>
        <p:sp>
          <p:nvSpPr>
            <p:cNvPr id="32" name="Right Brace 31">
              <a:extLst>
                <a:ext uri="{FF2B5EF4-FFF2-40B4-BE49-F238E27FC236}">
                  <a16:creationId xmlns:a16="http://schemas.microsoft.com/office/drawing/2014/main" id="{7B6FF0EB-8577-4DE0-91D3-DA1F70BB633F}"/>
                </a:ext>
              </a:extLst>
            </p:cNvPr>
            <p:cNvSpPr/>
            <p:nvPr/>
          </p:nvSpPr>
          <p:spPr>
            <a:xfrm>
              <a:off x="6926698" y="1048989"/>
              <a:ext cx="304800" cy="365455"/>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33" name="Speech Bubble: Rectangle with Corners Rounded 32">
              <a:extLst>
                <a:ext uri="{FF2B5EF4-FFF2-40B4-BE49-F238E27FC236}">
                  <a16:creationId xmlns:a16="http://schemas.microsoft.com/office/drawing/2014/main" id="{228008D1-4AC8-4ED8-94A0-6657C61D3180}"/>
                </a:ext>
              </a:extLst>
            </p:cNvPr>
            <p:cNvSpPr/>
            <p:nvPr/>
          </p:nvSpPr>
          <p:spPr>
            <a:xfrm>
              <a:off x="7232427" y="161796"/>
              <a:ext cx="2048256" cy="711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Pods definition</a:t>
              </a:r>
            </a:p>
          </p:txBody>
        </p:sp>
      </p:grpSp>
    </p:spTree>
    <p:extLst>
      <p:ext uri="{BB962C8B-B14F-4D97-AF65-F5344CB8AC3E}">
        <p14:creationId xmlns:p14="http://schemas.microsoft.com/office/powerpoint/2010/main" val="365657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nodeType="clickEffect">
                                  <p:stCondLst>
                                    <p:cond delay="0"/>
                                  </p:stCondLst>
                                  <p:childTnLst>
                                    <p:animEffect transition="out" filter="wipe(up)">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nodeType="clickEffect">
                                  <p:stCondLst>
                                    <p:cond delay="0"/>
                                  </p:stCondLst>
                                  <p:childTnLst>
                                    <p:animEffect transition="out" filter="wipe(up)">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1" fill="hold" nodeType="clickEffect">
                                  <p:stCondLst>
                                    <p:cond delay="0"/>
                                  </p:stCondLst>
                                  <p:childTnLst>
                                    <p:animEffect transition="out" filter="wipe(up)">
                                      <p:cBhvr>
                                        <p:cTn id="41" dur="500"/>
                                        <p:tgtEl>
                                          <p:spTgt spid="31"/>
                                        </p:tgtEl>
                                      </p:cBhvr>
                                    </p:animEffect>
                                    <p:set>
                                      <p:cBhvr>
                                        <p:cTn id="42"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6"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076C0-FCA3-434B-81D6-41F696D14211}"/>
              </a:ext>
            </a:extLst>
          </p:cNvPr>
          <p:cNvSpPr>
            <a:spLocks noGrp="1"/>
          </p:cNvSpPr>
          <p:nvPr>
            <p:ph type="title"/>
          </p:nvPr>
        </p:nvSpPr>
        <p:spPr>
          <a:xfrm>
            <a:off x="643468" y="1033389"/>
            <a:ext cx="4826256" cy="4825409"/>
          </a:xfrm>
        </p:spPr>
        <p:txBody>
          <a:bodyPr anchor="ctr">
            <a:normAutofit/>
          </a:bodyPr>
          <a:lstStyle/>
          <a:p>
            <a:r>
              <a:rPr lang="en-GB" sz="5400">
                <a:solidFill>
                  <a:srgbClr val="FFFFFF"/>
                </a:solidFill>
              </a:rPr>
              <a:t>Strategies</a:t>
            </a:r>
          </a:p>
        </p:txBody>
      </p:sp>
      <p:sp>
        <p:nvSpPr>
          <p:cNvPr id="7"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0AF080-10B7-4E49-891D-D1BB4EA3C8DF}"/>
              </a:ext>
            </a:extLst>
          </p:cNvPr>
          <p:cNvSpPr>
            <a:spLocks noGrp="1"/>
          </p:cNvSpPr>
          <p:nvPr>
            <p:ph idx="1"/>
          </p:nvPr>
        </p:nvSpPr>
        <p:spPr>
          <a:xfrm>
            <a:off x="6755769" y="1033390"/>
            <a:ext cx="4855037" cy="4825409"/>
          </a:xfrm>
          <a:ln w="57150">
            <a:noFill/>
          </a:ln>
        </p:spPr>
        <p:txBody>
          <a:bodyPr anchor="ctr">
            <a:normAutofit/>
          </a:bodyPr>
          <a:lstStyle/>
          <a:p>
            <a:r>
              <a:rPr lang="en-GB" sz="2400" dirty="0">
                <a:solidFill>
                  <a:schemeClr val="accent2">
                    <a:lumMod val="50000"/>
                  </a:schemeClr>
                </a:solidFill>
              </a:rPr>
              <a:t>Rolling Update</a:t>
            </a:r>
          </a:p>
          <a:p>
            <a:pPr lvl="1"/>
            <a:r>
              <a:rPr lang="en-GB" sz="2400" dirty="0" err="1">
                <a:solidFill>
                  <a:schemeClr val="accent2">
                    <a:lumMod val="50000"/>
                  </a:schemeClr>
                </a:solidFill>
              </a:rPr>
              <a:t>MaxSurge</a:t>
            </a:r>
            <a:r>
              <a:rPr lang="en-GB" sz="2400" dirty="0">
                <a:solidFill>
                  <a:schemeClr val="accent2">
                    <a:lumMod val="50000"/>
                  </a:schemeClr>
                </a:solidFill>
              </a:rPr>
              <a:t>: The maximum number of pods exceeding the number indicated in the replicas attribute</a:t>
            </a:r>
          </a:p>
          <a:p>
            <a:pPr lvl="1"/>
            <a:r>
              <a:rPr lang="en-GB" sz="2400" dirty="0" err="1">
                <a:solidFill>
                  <a:schemeClr val="accent2">
                    <a:lumMod val="50000"/>
                  </a:schemeClr>
                </a:solidFill>
              </a:rPr>
              <a:t>MaxUnavailable</a:t>
            </a:r>
            <a:r>
              <a:rPr lang="en-GB" sz="2400" dirty="0">
                <a:solidFill>
                  <a:schemeClr val="accent2">
                    <a:lumMod val="50000"/>
                  </a:schemeClr>
                </a:solidFill>
              </a:rPr>
              <a:t>: The maximum number of pods not available at a certain time</a:t>
            </a:r>
          </a:p>
          <a:p>
            <a:r>
              <a:rPr lang="en-GB" sz="2400" dirty="0">
                <a:solidFill>
                  <a:schemeClr val="accent2">
                    <a:lumMod val="50000"/>
                  </a:schemeClr>
                </a:solidFill>
              </a:rPr>
              <a:t>Recreate</a:t>
            </a:r>
          </a:p>
          <a:p>
            <a:pPr lvl="1"/>
            <a:r>
              <a:rPr lang="en-GB" sz="2400" dirty="0">
                <a:solidFill>
                  <a:schemeClr val="accent2">
                    <a:lumMod val="50000"/>
                  </a:schemeClr>
                </a:solidFill>
              </a:rPr>
              <a:t>Kill all pods before new ones are created</a:t>
            </a:r>
          </a:p>
        </p:txBody>
      </p:sp>
    </p:spTree>
    <p:extLst>
      <p:ext uri="{BB962C8B-B14F-4D97-AF65-F5344CB8AC3E}">
        <p14:creationId xmlns:p14="http://schemas.microsoft.com/office/powerpoint/2010/main" val="252573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714B609-2791-456B-9B9B-2316C7E0E930}"/>
              </a:ext>
            </a:extLst>
          </p:cNvPr>
          <p:cNvPicPr>
            <a:picLocks noChangeAspect="1"/>
          </p:cNvPicPr>
          <p:nvPr/>
        </p:nvPicPr>
        <p:blipFill rotWithShape="1">
          <a:blip r:embed="rId2"/>
          <a:srcRect l="2344" t="14458" r="-2" b="3246"/>
          <a:stretch/>
        </p:blipFill>
        <p:spPr>
          <a:xfrm>
            <a:off x="20" y="10"/>
            <a:ext cx="12191980" cy="6857990"/>
          </a:xfrm>
          <a:prstGeom prst="rect">
            <a:avLst/>
          </a:prstGeom>
        </p:spPr>
      </p:pic>
      <p:grpSp>
        <p:nvGrpSpPr>
          <p:cNvPr id="30" name="Group 29">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31" name="Rectangle 30">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9FAEB543-724D-4D21-8336-75497B1A8241}"/>
              </a:ext>
            </a:extLst>
          </p:cNvPr>
          <p:cNvSpPr>
            <a:spLocks noGrp="1"/>
          </p:cNvSpPr>
          <p:nvPr>
            <p:ph type="ctrTitle"/>
          </p:nvPr>
        </p:nvSpPr>
        <p:spPr>
          <a:xfrm>
            <a:off x="584200" y="1006956"/>
            <a:ext cx="3412067" cy="1372177"/>
          </a:xfrm>
        </p:spPr>
        <p:txBody>
          <a:bodyPr vert="horz" lIns="91440" tIns="45720" rIns="91440" bIns="45720" rtlCol="0" anchor="ctr">
            <a:normAutofit/>
          </a:bodyPr>
          <a:lstStyle/>
          <a:p>
            <a:r>
              <a:rPr lang="en-US" sz="2800">
                <a:solidFill>
                  <a:schemeClr val="bg1"/>
                </a:solidFill>
              </a:rPr>
              <a:t>Introduction</a:t>
            </a:r>
          </a:p>
        </p:txBody>
      </p:sp>
      <p:sp>
        <p:nvSpPr>
          <p:cNvPr id="5" name="Subtitle 4">
            <a:extLst>
              <a:ext uri="{FF2B5EF4-FFF2-40B4-BE49-F238E27FC236}">
                <a16:creationId xmlns:a16="http://schemas.microsoft.com/office/drawing/2014/main" id="{E859AB31-FC8B-406B-9958-7BCE445300D1}"/>
              </a:ext>
            </a:extLst>
          </p:cNvPr>
          <p:cNvSpPr>
            <a:spLocks noGrp="1"/>
          </p:cNvSpPr>
          <p:nvPr>
            <p:ph type="subTitle" idx="1"/>
          </p:nvPr>
        </p:nvSpPr>
        <p:spPr>
          <a:xfrm>
            <a:off x="581193" y="2438399"/>
            <a:ext cx="3415074" cy="3564467"/>
          </a:xfrm>
        </p:spPr>
        <p:txBody>
          <a:bodyPr vert="horz" lIns="91440" tIns="45720" rIns="91440" bIns="45720" rtlCol="0" anchor="ctr">
            <a:normAutofit/>
          </a:bodyPr>
          <a:lstStyle/>
          <a:p>
            <a:pPr marL="342900" indent="-342900">
              <a:lnSpc>
                <a:spcPct val="90000"/>
              </a:lnSpc>
              <a:buFont typeface="Wingdings 2" panose="05020102010507070707" pitchFamily="18" charset="2"/>
              <a:buChar char=""/>
            </a:pPr>
            <a:r>
              <a:rPr lang="en-US">
                <a:solidFill>
                  <a:schemeClr val="bg1"/>
                </a:solidFill>
              </a:rPr>
              <a:t>Challenges in managing containerized applications</a:t>
            </a:r>
          </a:p>
          <a:p>
            <a:pPr marL="342900" indent="-342900">
              <a:lnSpc>
                <a:spcPct val="90000"/>
              </a:lnSpc>
              <a:buFont typeface="Wingdings 2" panose="05020102010507070707" pitchFamily="18" charset="2"/>
              <a:buChar char=""/>
            </a:pPr>
            <a:r>
              <a:rPr lang="en-US">
                <a:solidFill>
                  <a:schemeClr val="bg1"/>
                </a:solidFill>
              </a:rPr>
              <a:t>What is Kubernetes</a:t>
            </a:r>
          </a:p>
          <a:p>
            <a:pPr marL="342900" indent="-342900">
              <a:lnSpc>
                <a:spcPct val="90000"/>
              </a:lnSpc>
              <a:buFont typeface="Wingdings 2" panose="05020102010507070707" pitchFamily="18" charset="2"/>
              <a:buChar char=""/>
            </a:pPr>
            <a:r>
              <a:rPr lang="en-US">
                <a:solidFill>
                  <a:schemeClr val="bg1"/>
                </a:solidFill>
              </a:rPr>
              <a:t>What is Declarative Configuration</a:t>
            </a:r>
          </a:p>
          <a:p>
            <a:pPr marL="342900" indent="-342900">
              <a:lnSpc>
                <a:spcPct val="90000"/>
              </a:lnSpc>
              <a:buFont typeface="Wingdings 2" panose="05020102010507070707" pitchFamily="18" charset="2"/>
              <a:buChar char=""/>
            </a:pPr>
            <a:r>
              <a:rPr lang="en-US">
                <a:solidFill>
                  <a:schemeClr val="bg1"/>
                </a:solidFill>
              </a:rPr>
              <a:t>What is Immutable Infrastructure</a:t>
            </a:r>
          </a:p>
          <a:p>
            <a:pPr marL="342900" indent="-342900">
              <a:lnSpc>
                <a:spcPct val="90000"/>
              </a:lnSpc>
              <a:buFont typeface="Wingdings 2" panose="05020102010507070707" pitchFamily="18" charset="2"/>
              <a:buChar char=""/>
            </a:pPr>
            <a:r>
              <a:rPr lang="en-US">
                <a:solidFill>
                  <a:schemeClr val="bg1"/>
                </a:solidFill>
              </a:rPr>
              <a:t>Kubernetes cluster components</a:t>
            </a:r>
          </a:p>
          <a:p>
            <a:pPr marL="342900" indent="-342900">
              <a:lnSpc>
                <a:spcPct val="90000"/>
              </a:lnSpc>
              <a:buFont typeface="Wingdings 2" panose="05020102010507070707" pitchFamily="18" charset="2"/>
              <a:buChar char=""/>
            </a:pPr>
            <a:r>
              <a:rPr lang="en-US">
                <a:solidFill>
                  <a:schemeClr val="bg1"/>
                </a:solidFill>
              </a:rPr>
              <a:t>Deploy a Kubernetes Cluster</a:t>
            </a:r>
          </a:p>
        </p:txBody>
      </p:sp>
    </p:spTree>
    <p:extLst>
      <p:ext uri="{BB962C8B-B14F-4D97-AF65-F5344CB8AC3E}">
        <p14:creationId xmlns:p14="http://schemas.microsoft.com/office/powerpoint/2010/main" val="3952505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76C0-FCA3-434B-81D6-41F696D14211}"/>
              </a:ext>
            </a:extLst>
          </p:cNvPr>
          <p:cNvSpPr>
            <a:spLocks noGrp="1"/>
          </p:cNvSpPr>
          <p:nvPr>
            <p:ph type="title"/>
          </p:nvPr>
        </p:nvSpPr>
        <p:spPr/>
        <p:txBody>
          <a:bodyPr/>
          <a:lstStyle/>
          <a:p>
            <a:r>
              <a:rPr lang="en-GB" dirty="0"/>
              <a:t>Autoscaling</a:t>
            </a:r>
          </a:p>
        </p:txBody>
      </p:sp>
      <p:sp>
        <p:nvSpPr>
          <p:cNvPr id="3" name="Content Placeholder 2">
            <a:extLst>
              <a:ext uri="{FF2B5EF4-FFF2-40B4-BE49-F238E27FC236}">
                <a16:creationId xmlns:a16="http://schemas.microsoft.com/office/drawing/2014/main" id="{600AF080-10B7-4E49-891D-D1BB4EA3C8DF}"/>
              </a:ext>
            </a:extLst>
          </p:cNvPr>
          <p:cNvSpPr>
            <a:spLocks noGrp="1"/>
          </p:cNvSpPr>
          <p:nvPr>
            <p:ph idx="1"/>
          </p:nvPr>
        </p:nvSpPr>
        <p:spPr>
          <a:xfrm>
            <a:off x="461284" y="1927512"/>
            <a:ext cx="11269432" cy="4083144"/>
          </a:xfrm>
        </p:spPr>
        <p:txBody>
          <a:bodyPr>
            <a:normAutofit/>
          </a:bodyPr>
          <a:lstStyle/>
          <a:p>
            <a:r>
              <a:rPr lang="en-GB" sz="2400" dirty="0"/>
              <a:t>Kubernetes can handle all of these scenarios via Horizontal Pod Autoscaling resource</a:t>
            </a:r>
            <a:br>
              <a:rPr lang="en-GB" sz="2400" dirty="0"/>
            </a:br>
            <a:br>
              <a:rPr lang="en-GB" sz="2400" dirty="0"/>
            </a:br>
            <a:r>
              <a:rPr lang="en-GB" sz="1600" b="1" i="1" dirty="0" err="1">
                <a:solidFill>
                  <a:schemeClr val="accent2"/>
                </a:solidFill>
              </a:rPr>
              <a:t>kubectl</a:t>
            </a:r>
            <a:r>
              <a:rPr lang="en-GB" sz="1600" b="1" i="1" dirty="0">
                <a:solidFill>
                  <a:schemeClr val="accent2"/>
                </a:solidFill>
              </a:rPr>
              <a:t> </a:t>
            </a:r>
            <a:r>
              <a:rPr lang="en-GB" sz="1600" b="1" i="1" dirty="0" err="1">
                <a:solidFill>
                  <a:schemeClr val="accent2"/>
                </a:solidFill>
              </a:rPr>
              <a:t>autoscale</a:t>
            </a:r>
            <a:r>
              <a:rPr lang="en-GB" sz="1600" b="1" i="1" dirty="0">
                <a:solidFill>
                  <a:schemeClr val="accent2"/>
                </a:solidFill>
              </a:rPr>
              <a:t> deployment deployment-demo --</a:t>
            </a:r>
            <a:r>
              <a:rPr lang="en-GB" sz="1600" b="1" i="1" dirty="0" err="1">
                <a:solidFill>
                  <a:schemeClr val="accent2"/>
                </a:solidFill>
              </a:rPr>
              <a:t>cpu</a:t>
            </a:r>
            <a:r>
              <a:rPr lang="en-GB" sz="1600" b="1" i="1" dirty="0">
                <a:solidFill>
                  <a:schemeClr val="accent2"/>
                </a:solidFill>
              </a:rPr>
              <a:t>-percent=50 --min=1 --max=10</a:t>
            </a:r>
            <a:br>
              <a:rPr lang="en-GB" sz="1600" b="1" i="1" dirty="0">
                <a:solidFill>
                  <a:schemeClr val="accent2"/>
                </a:solidFill>
              </a:rPr>
            </a:br>
            <a:endParaRPr lang="en-GB" sz="1600" b="1" i="1" dirty="0">
              <a:solidFill>
                <a:schemeClr val="accent2"/>
              </a:solidFill>
            </a:endParaRPr>
          </a:p>
          <a:p>
            <a:r>
              <a:rPr lang="en-GB" sz="2500" dirty="0"/>
              <a:t>Autoscaling in </a:t>
            </a:r>
            <a:r>
              <a:rPr lang="en-GB" sz="2500" dirty="0" err="1"/>
              <a:t>Kuebernetes</a:t>
            </a:r>
            <a:r>
              <a:rPr lang="en-GB" sz="2500" dirty="0"/>
              <a:t> can be done on CPU or custom metrics</a:t>
            </a:r>
            <a:br>
              <a:rPr lang="en-GB" sz="1600" b="1" i="1" dirty="0">
                <a:solidFill>
                  <a:schemeClr val="accent2"/>
                </a:solidFill>
              </a:rPr>
            </a:br>
            <a:endParaRPr lang="en-GB" sz="1600" b="1" i="1" dirty="0">
              <a:solidFill>
                <a:schemeClr val="accent2"/>
              </a:solidFill>
            </a:endParaRPr>
          </a:p>
          <a:p>
            <a:r>
              <a:rPr lang="en-GB" sz="2400" dirty="0"/>
              <a:t>HPA requires the presence of the </a:t>
            </a:r>
            <a:r>
              <a:rPr lang="en-GB" sz="2400" dirty="0" err="1"/>
              <a:t>heapster</a:t>
            </a:r>
            <a:r>
              <a:rPr lang="en-GB" sz="2400" dirty="0"/>
              <a:t> Pod on your cluster.  </a:t>
            </a:r>
          </a:p>
        </p:txBody>
      </p:sp>
      <p:sp>
        <p:nvSpPr>
          <p:cNvPr id="4" name="Rectangle 1">
            <a:extLst>
              <a:ext uri="{FF2B5EF4-FFF2-40B4-BE49-F238E27FC236}">
                <a16:creationId xmlns:a16="http://schemas.microsoft.com/office/drawing/2014/main" id="{8A4FF7E4-5CE3-4B4D-B8C5-D70BAF8D9F6C}"/>
              </a:ext>
            </a:extLst>
          </p:cNvPr>
          <p:cNvSpPr>
            <a:spLocks noChangeArrowheads="1"/>
          </p:cNvSpPr>
          <p:nvPr/>
        </p:nvSpPr>
        <p:spPr bwMode="auto">
          <a:xfrm>
            <a:off x="0" y="90100"/>
            <a:ext cx="65"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514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solidFill>
                  <a:schemeClr val="bg1"/>
                </a:solidFill>
              </a:rPr>
              <a:t>Demo</a:t>
            </a:r>
          </a:p>
        </p:txBody>
      </p:sp>
      <p:sp>
        <p:nvSpPr>
          <p:cNvPr id="3" name="Content Placeholder 2">
            <a:extLst>
              <a:ext uri="{FF2B5EF4-FFF2-40B4-BE49-F238E27FC236}">
                <a16:creationId xmlns:a16="http://schemas.microsoft.com/office/drawing/2014/main" id="{E30CF66A-B1CB-4237-A246-0BE0F68D8FC1}"/>
              </a:ext>
            </a:extLst>
          </p:cNvPr>
          <p:cNvSpPr>
            <a:spLocks noGrp="1"/>
          </p:cNvSpPr>
          <p:nvPr>
            <p:ph idx="1"/>
          </p:nvPr>
        </p:nvSpPr>
        <p:spPr/>
        <p:txBody>
          <a:bodyPr/>
          <a:lstStyle/>
          <a:p>
            <a:r>
              <a:rPr lang="en-GB" dirty="0"/>
              <a:t>Create first deployment</a:t>
            </a:r>
          </a:p>
          <a:p>
            <a:r>
              <a:rPr lang="en-GB" dirty="0"/>
              <a:t>Auto scale deployment</a:t>
            </a:r>
          </a:p>
          <a:p>
            <a:r>
              <a:rPr lang="en-GB" dirty="0"/>
              <a:t>View auto scale manifest</a:t>
            </a:r>
          </a:p>
          <a:p>
            <a:r>
              <a:rPr lang="en-GB" dirty="0"/>
              <a:t>View deployment history</a:t>
            </a:r>
          </a:p>
          <a:p>
            <a:endParaRPr lang="en-GB" dirty="0"/>
          </a:p>
        </p:txBody>
      </p:sp>
      <p:pic>
        <p:nvPicPr>
          <p:cNvPr id="5" name="Picture 4" descr="See the source image">
            <a:extLst>
              <a:ext uri="{FF2B5EF4-FFF2-40B4-BE49-F238E27FC236}">
                <a16:creationId xmlns:a16="http://schemas.microsoft.com/office/drawing/2014/main" id="{A224885A-0C41-4514-8118-769D52266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441133"/>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5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B543-724D-4D21-8336-75497B1A8241}"/>
              </a:ext>
            </a:extLst>
          </p:cNvPr>
          <p:cNvSpPr>
            <a:spLocks noGrp="1"/>
          </p:cNvSpPr>
          <p:nvPr>
            <p:ph type="ctrTitle"/>
          </p:nvPr>
        </p:nvSpPr>
        <p:spPr/>
        <p:txBody>
          <a:bodyPr/>
          <a:lstStyle/>
          <a:p>
            <a:r>
              <a:rPr lang="en-GB" dirty="0"/>
              <a:t>Helm and ingress</a:t>
            </a:r>
          </a:p>
        </p:txBody>
      </p:sp>
      <p:sp>
        <p:nvSpPr>
          <p:cNvPr id="5" name="Subtitle 4">
            <a:extLst>
              <a:ext uri="{FF2B5EF4-FFF2-40B4-BE49-F238E27FC236}">
                <a16:creationId xmlns:a16="http://schemas.microsoft.com/office/drawing/2014/main" id="{E859AB31-FC8B-406B-9958-7BCE445300D1}"/>
              </a:ext>
            </a:extLst>
          </p:cNvPr>
          <p:cNvSpPr>
            <a:spLocks noGrp="1"/>
          </p:cNvSpPr>
          <p:nvPr>
            <p:ph type="subTitle" idx="1"/>
          </p:nvPr>
        </p:nvSpPr>
        <p:spPr>
          <a:xfrm>
            <a:off x="690922" y="3178197"/>
            <a:ext cx="10993546" cy="3342124"/>
          </a:xfrm>
        </p:spPr>
        <p:txBody>
          <a:bodyPr>
            <a:normAutofit/>
          </a:bodyPr>
          <a:lstStyle/>
          <a:p>
            <a:pPr marL="342900" indent="-342900">
              <a:lnSpc>
                <a:spcPct val="150000"/>
              </a:lnSpc>
              <a:buFont typeface="Arial" panose="020B0604020202020204" pitchFamily="34" charset="0"/>
              <a:buChar char="•"/>
            </a:pPr>
            <a:r>
              <a:rPr lang="en-GB" dirty="0">
                <a:solidFill>
                  <a:schemeClr val="bg1"/>
                </a:solidFill>
              </a:rPr>
              <a:t>What is helm</a:t>
            </a:r>
          </a:p>
          <a:p>
            <a:pPr marL="342900" indent="-342900">
              <a:lnSpc>
                <a:spcPct val="150000"/>
              </a:lnSpc>
              <a:buFont typeface="Arial" panose="020B0604020202020204" pitchFamily="34" charset="0"/>
              <a:buChar char="•"/>
            </a:pPr>
            <a:r>
              <a:rPr lang="en-GB" dirty="0">
                <a:solidFill>
                  <a:schemeClr val="bg1"/>
                </a:solidFill>
              </a:rPr>
              <a:t>Ingress</a:t>
            </a:r>
          </a:p>
          <a:p>
            <a:pPr marL="342900" indent="-342900">
              <a:lnSpc>
                <a:spcPct val="150000"/>
              </a:lnSpc>
              <a:buFont typeface="Arial" panose="020B0604020202020204" pitchFamily="34" charset="0"/>
              <a:buChar char="•"/>
            </a:pPr>
            <a:r>
              <a:rPr lang="en-GB" dirty="0">
                <a:solidFill>
                  <a:schemeClr val="bg1"/>
                </a:solidFill>
              </a:rPr>
              <a:t>Ingress manifest</a:t>
            </a:r>
          </a:p>
          <a:p>
            <a:pPr marL="342900" indent="-342900">
              <a:lnSpc>
                <a:spcPct val="150000"/>
              </a:lnSpc>
              <a:buFont typeface="Arial" panose="020B0604020202020204" pitchFamily="34" charset="0"/>
              <a:buChar char="•"/>
            </a:pPr>
            <a:r>
              <a:rPr lang="en-GB" dirty="0">
                <a:solidFill>
                  <a:schemeClr val="bg1"/>
                </a:solidFill>
              </a:rPr>
              <a:t>demo</a:t>
            </a:r>
          </a:p>
          <a:p>
            <a:pPr marL="342900" indent="-342900">
              <a:lnSpc>
                <a:spcPct val="150000"/>
              </a:lnSpc>
              <a:buFont typeface="Arial" panose="020B0604020202020204" pitchFamily="34" charset="0"/>
              <a:buChar char="•"/>
            </a:pPr>
            <a:endParaRPr lang="en-GB" dirty="0">
              <a:solidFill>
                <a:schemeClr val="bg1"/>
              </a:solidFill>
            </a:endParaRPr>
          </a:p>
          <a:p>
            <a:pPr marL="342900" indent="-342900">
              <a:lnSpc>
                <a:spcPct val="150000"/>
              </a:lnSpc>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2253717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t>Ingress</a:t>
            </a:r>
          </a:p>
        </p:txBody>
      </p:sp>
      <p:sp>
        <p:nvSpPr>
          <p:cNvPr id="4" name="Content Placeholder 3">
            <a:extLst>
              <a:ext uri="{FF2B5EF4-FFF2-40B4-BE49-F238E27FC236}">
                <a16:creationId xmlns:a16="http://schemas.microsoft.com/office/drawing/2014/main" id="{0E4AC54E-6FDE-4BC8-A261-08A6EFFA8A05}"/>
              </a:ext>
            </a:extLst>
          </p:cNvPr>
          <p:cNvSpPr>
            <a:spLocks noGrp="1"/>
          </p:cNvSpPr>
          <p:nvPr>
            <p:ph idx="1"/>
          </p:nvPr>
        </p:nvSpPr>
        <p:spPr>
          <a:xfrm>
            <a:off x="581192" y="2296633"/>
            <a:ext cx="4027384" cy="3678303"/>
          </a:xfrm>
        </p:spPr>
        <p:txBody>
          <a:bodyPr>
            <a:normAutofit/>
          </a:bodyPr>
          <a:lstStyle/>
          <a:p>
            <a:r>
              <a:rPr lang="en-GB" dirty="0"/>
              <a:t>HTTP-based load-balancing system in K8S is called </a:t>
            </a:r>
            <a:r>
              <a:rPr lang="en-GB" dirty="0">
                <a:solidFill>
                  <a:schemeClr val="accent6"/>
                </a:solidFill>
              </a:rPr>
              <a:t>Ingress</a:t>
            </a:r>
          </a:p>
          <a:p>
            <a:r>
              <a:rPr lang="en-GB" dirty="0"/>
              <a:t>Ingress specs </a:t>
            </a:r>
            <a:r>
              <a:rPr lang="en-GB" dirty="0">
                <a:solidFill>
                  <a:schemeClr val="accent6"/>
                </a:solidFill>
              </a:rPr>
              <a:t>are separated </a:t>
            </a:r>
            <a:r>
              <a:rPr lang="en-GB" dirty="0"/>
              <a:t>from the ingress controller</a:t>
            </a:r>
          </a:p>
          <a:p>
            <a:r>
              <a:rPr lang="en-GB" dirty="0"/>
              <a:t>K8S has </a:t>
            </a:r>
            <a:r>
              <a:rPr lang="en-GB" dirty="0">
                <a:solidFill>
                  <a:schemeClr val="accent6"/>
                </a:solidFill>
              </a:rPr>
              <a:t>no “standard” </a:t>
            </a:r>
            <a:r>
              <a:rPr lang="en-GB" dirty="0"/>
              <a:t>Ingress controller you can install one of many optional implementations.</a:t>
            </a:r>
          </a:p>
          <a:p>
            <a:r>
              <a:rPr lang="en-GB" dirty="0"/>
              <a:t>A service of type </a:t>
            </a:r>
            <a:r>
              <a:rPr lang="en-GB" dirty="0">
                <a:solidFill>
                  <a:schemeClr val="accent6"/>
                </a:solidFill>
              </a:rPr>
              <a:t>“</a:t>
            </a:r>
            <a:r>
              <a:rPr lang="en-GB" dirty="0" err="1">
                <a:solidFill>
                  <a:schemeClr val="accent6"/>
                </a:solidFill>
              </a:rPr>
              <a:t>LoadBalancer</a:t>
            </a:r>
            <a:r>
              <a:rPr lang="en-GB" dirty="0">
                <a:solidFill>
                  <a:schemeClr val="accent6"/>
                </a:solidFill>
              </a:rPr>
              <a:t>” </a:t>
            </a:r>
            <a:r>
              <a:rPr lang="en-GB" dirty="0"/>
              <a:t>will be automatically created with the Ingress Controller</a:t>
            </a:r>
          </a:p>
          <a:p>
            <a:endParaRPr lang="en-GB" dirty="0"/>
          </a:p>
          <a:p>
            <a:endParaRPr lang="en-GB" dirty="0"/>
          </a:p>
        </p:txBody>
      </p:sp>
      <p:pic>
        <p:nvPicPr>
          <p:cNvPr id="3" name="Picture 2">
            <a:extLst>
              <a:ext uri="{FF2B5EF4-FFF2-40B4-BE49-F238E27FC236}">
                <a16:creationId xmlns:a16="http://schemas.microsoft.com/office/drawing/2014/main" id="{2275A2F7-9CDD-4120-B29D-1DDBE41D1DFB}"/>
              </a:ext>
            </a:extLst>
          </p:cNvPr>
          <p:cNvPicPr>
            <a:picLocks noChangeAspect="1"/>
          </p:cNvPicPr>
          <p:nvPr/>
        </p:nvPicPr>
        <p:blipFill>
          <a:blip r:embed="rId3"/>
          <a:stretch>
            <a:fillRect/>
          </a:stretch>
        </p:blipFill>
        <p:spPr>
          <a:xfrm>
            <a:off x="5108448" y="2412770"/>
            <a:ext cx="6956868" cy="3135011"/>
          </a:xfrm>
          <a:prstGeom prst="rect">
            <a:avLst/>
          </a:prstGeom>
        </p:spPr>
      </p:pic>
    </p:spTree>
    <p:extLst>
      <p:ext uri="{BB962C8B-B14F-4D97-AF65-F5344CB8AC3E}">
        <p14:creationId xmlns:p14="http://schemas.microsoft.com/office/powerpoint/2010/main" val="116190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85076C0-FCA3-434B-81D6-41F696D1421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dirty="0">
                <a:solidFill>
                  <a:srgbClr val="FFFFFF"/>
                </a:solidFill>
              </a:rPr>
              <a:t>INGRESS Manifest</a:t>
            </a:r>
          </a:p>
        </p:txBody>
      </p:sp>
      <p:pic>
        <p:nvPicPr>
          <p:cNvPr id="22" name="Picture 21">
            <a:extLst>
              <a:ext uri="{FF2B5EF4-FFF2-40B4-BE49-F238E27FC236}">
                <a16:creationId xmlns:a16="http://schemas.microsoft.com/office/drawing/2014/main" id="{F994385E-3241-4D4B-8F40-210732BC17E9}"/>
              </a:ext>
            </a:extLst>
          </p:cNvPr>
          <p:cNvPicPr>
            <a:picLocks noChangeAspect="1"/>
          </p:cNvPicPr>
          <p:nvPr/>
        </p:nvPicPr>
        <p:blipFill>
          <a:blip r:embed="rId2"/>
          <a:stretch>
            <a:fillRect/>
          </a:stretch>
        </p:blipFill>
        <p:spPr>
          <a:xfrm>
            <a:off x="1978846" y="1647719"/>
            <a:ext cx="3305175" cy="3714750"/>
          </a:xfrm>
          <a:prstGeom prst="rect">
            <a:avLst/>
          </a:prstGeom>
        </p:spPr>
      </p:pic>
      <p:grpSp>
        <p:nvGrpSpPr>
          <p:cNvPr id="29" name="Group 28">
            <a:extLst>
              <a:ext uri="{FF2B5EF4-FFF2-40B4-BE49-F238E27FC236}">
                <a16:creationId xmlns:a16="http://schemas.microsoft.com/office/drawing/2014/main" id="{8D1CCACA-532A-4C05-A602-8CAAD7FE9218}"/>
              </a:ext>
            </a:extLst>
          </p:cNvPr>
          <p:cNvGrpSpPr/>
          <p:nvPr/>
        </p:nvGrpSpPr>
        <p:grpSpPr>
          <a:xfrm>
            <a:off x="3760784" y="2685121"/>
            <a:ext cx="2366890" cy="811266"/>
            <a:chOff x="6912864" y="820524"/>
            <a:chExt cx="2366890" cy="1142388"/>
          </a:xfrm>
        </p:grpSpPr>
        <p:sp>
          <p:nvSpPr>
            <p:cNvPr id="30" name="Right Brace 29">
              <a:extLst>
                <a:ext uri="{FF2B5EF4-FFF2-40B4-BE49-F238E27FC236}">
                  <a16:creationId xmlns:a16="http://schemas.microsoft.com/office/drawing/2014/main" id="{F30FBB67-2E0D-4789-83EA-4E79613DD1C1}"/>
                </a:ext>
              </a:extLst>
            </p:cNvPr>
            <p:cNvSpPr/>
            <p:nvPr/>
          </p:nvSpPr>
          <p:spPr>
            <a:xfrm>
              <a:off x="6912864" y="1251892"/>
              <a:ext cx="304800" cy="711020"/>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34" name="Speech Bubble: Rectangle with Corners Rounded 33">
              <a:extLst>
                <a:ext uri="{FF2B5EF4-FFF2-40B4-BE49-F238E27FC236}">
                  <a16:creationId xmlns:a16="http://schemas.microsoft.com/office/drawing/2014/main" id="{A3C8BFB5-DDC1-4477-8D90-C6152AFBDA9D}"/>
                </a:ext>
              </a:extLst>
            </p:cNvPr>
            <p:cNvSpPr/>
            <p:nvPr/>
          </p:nvSpPr>
          <p:spPr>
            <a:xfrm>
              <a:off x="7231498" y="820524"/>
              <a:ext cx="2048256" cy="525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Host and protocol</a:t>
              </a:r>
            </a:p>
          </p:txBody>
        </p:sp>
      </p:grpSp>
      <p:grpSp>
        <p:nvGrpSpPr>
          <p:cNvPr id="35" name="Group 34">
            <a:extLst>
              <a:ext uri="{FF2B5EF4-FFF2-40B4-BE49-F238E27FC236}">
                <a16:creationId xmlns:a16="http://schemas.microsoft.com/office/drawing/2014/main" id="{26345772-2443-47B9-A756-391644287A89}"/>
              </a:ext>
            </a:extLst>
          </p:cNvPr>
          <p:cNvGrpSpPr/>
          <p:nvPr/>
        </p:nvGrpSpPr>
        <p:grpSpPr>
          <a:xfrm>
            <a:off x="4887914" y="3563139"/>
            <a:ext cx="2353056" cy="1489447"/>
            <a:chOff x="6912864" y="1251891"/>
            <a:chExt cx="2353056" cy="2097372"/>
          </a:xfrm>
        </p:grpSpPr>
        <p:sp>
          <p:nvSpPr>
            <p:cNvPr id="36" name="Right Brace 35">
              <a:extLst>
                <a:ext uri="{FF2B5EF4-FFF2-40B4-BE49-F238E27FC236}">
                  <a16:creationId xmlns:a16="http://schemas.microsoft.com/office/drawing/2014/main" id="{A725FC43-1860-4D7F-8A0C-3EC7A0095F8A}"/>
                </a:ext>
              </a:extLst>
            </p:cNvPr>
            <p:cNvSpPr/>
            <p:nvPr/>
          </p:nvSpPr>
          <p:spPr>
            <a:xfrm>
              <a:off x="6912864" y="1251893"/>
              <a:ext cx="304800" cy="2097370"/>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37" name="Speech Bubble: Rectangle with Corners Rounded 36">
              <a:extLst>
                <a:ext uri="{FF2B5EF4-FFF2-40B4-BE49-F238E27FC236}">
                  <a16:creationId xmlns:a16="http://schemas.microsoft.com/office/drawing/2014/main" id="{4ABDBA55-7B04-44FA-835B-6DA0AAF625AF}"/>
                </a:ext>
              </a:extLst>
            </p:cNvPr>
            <p:cNvSpPr/>
            <p:nvPr/>
          </p:nvSpPr>
          <p:spPr>
            <a:xfrm>
              <a:off x="7217664" y="1251891"/>
              <a:ext cx="2048256" cy="711020"/>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Paths and backend services</a:t>
              </a:r>
            </a:p>
          </p:txBody>
        </p:sp>
      </p:grpSp>
    </p:spTree>
    <p:extLst>
      <p:ext uri="{BB962C8B-B14F-4D97-AF65-F5344CB8AC3E}">
        <p14:creationId xmlns:p14="http://schemas.microsoft.com/office/powerpoint/2010/main" val="33304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nodeType="clickEffect">
                                  <p:stCondLst>
                                    <p:cond delay="0"/>
                                  </p:stCondLst>
                                  <p:childTnLst>
                                    <p:animEffect transition="out" filter="wipe(up)">
                                      <p:cBhvr>
                                        <p:cTn id="21" dur="500"/>
                                        <p:tgtEl>
                                          <p:spTgt spid="35"/>
                                        </p:tgtEl>
                                      </p:cBhvr>
                                    </p:animEffect>
                                    <p:set>
                                      <p:cBhvr>
                                        <p:cTn id="22"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97FF61E-4BA9-4C8B-AD03-05E9B2A4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166425F-5B9E-47A4-9DDB-F86B87375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4401850" y="702156"/>
            <a:ext cx="7208958" cy="1013800"/>
          </a:xfrm>
        </p:spPr>
        <p:txBody>
          <a:bodyPr>
            <a:normAutofit/>
          </a:bodyPr>
          <a:lstStyle/>
          <a:p>
            <a:r>
              <a:rPr lang="en-GB" dirty="0"/>
              <a:t>HELM</a:t>
            </a:r>
          </a:p>
        </p:txBody>
      </p:sp>
      <p:pic>
        <p:nvPicPr>
          <p:cNvPr id="40962" name="Picture 2" descr="See the source image">
            <a:extLst>
              <a:ext uri="{FF2B5EF4-FFF2-40B4-BE49-F238E27FC236}">
                <a16:creationId xmlns:a16="http://schemas.microsoft.com/office/drawing/2014/main" id="{91CC94F2-86CE-4B93-BD02-53B55778C3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5547" y="1985752"/>
            <a:ext cx="2845090" cy="294828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E4AC54E-6FDE-4BC8-A261-08A6EFFA8A05}"/>
              </a:ext>
            </a:extLst>
          </p:cNvPr>
          <p:cNvSpPr>
            <a:spLocks noGrp="1"/>
          </p:cNvSpPr>
          <p:nvPr>
            <p:ph idx="1"/>
          </p:nvPr>
        </p:nvSpPr>
        <p:spPr>
          <a:xfrm>
            <a:off x="4401849" y="2180496"/>
            <a:ext cx="7208957" cy="4045683"/>
          </a:xfrm>
        </p:spPr>
        <p:txBody>
          <a:bodyPr>
            <a:normAutofit/>
          </a:bodyPr>
          <a:lstStyle/>
          <a:p>
            <a:r>
              <a:rPr lang="en-GB" dirty="0"/>
              <a:t>Helm is an open source package manager for Kubernetes. </a:t>
            </a:r>
          </a:p>
          <a:p>
            <a:r>
              <a:rPr lang="en-GB" dirty="0"/>
              <a:t>Provides the ability to provide, share, and use software built for Kubernetes</a:t>
            </a:r>
          </a:p>
          <a:p>
            <a:r>
              <a:rPr lang="en-GB" dirty="0"/>
              <a:t>Charts are packages of </a:t>
            </a:r>
            <a:r>
              <a:rPr lang="en-GB" dirty="0">
                <a:solidFill>
                  <a:schemeClr val="accent6"/>
                </a:solidFill>
              </a:rPr>
              <a:t>pre-configured</a:t>
            </a:r>
            <a:r>
              <a:rPr lang="en-GB" dirty="0"/>
              <a:t> Kubernetes resources</a:t>
            </a:r>
          </a:p>
          <a:p>
            <a:r>
              <a:rPr lang="en-GB" dirty="0"/>
              <a:t>You can use public charts or you can create private charts for your applications</a:t>
            </a:r>
          </a:p>
          <a:p>
            <a:endParaRPr lang="en-GB" dirty="0"/>
          </a:p>
        </p:txBody>
      </p:sp>
    </p:spTree>
    <p:extLst>
      <p:ext uri="{BB962C8B-B14F-4D97-AF65-F5344CB8AC3E}">
        <p14:creationId xmlns:p14="http://schemas.microsoft.com/office/powerpoint/2010/main" val="218168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solidFill>
                  <a:schemeClr val="bg1"/>
                </a:solidFill>
              </a:rPr>
              <a:t>Demo</a:t>
            </a:r>
          </a:p>
        </p:txBody>
      </p:sp>
      <p:sp>
        <p:nvSpPr>
          <p:cNvPr id="3" name="Content Placeholder 2">
            <a:extLst>
              <a:ext uri="{FF2B5EF4-FFF2-40B4-BE49-F238E27FC236}">
                <a16:creationId xmlns:a16="http://schemas.microsoft.com/office/drawing/2014/main" id="{E30CF66A-B1CB-4237-A246-0BE0F68D8FC1}"/>
              </a:ext>
            </a:extLst>
          </p:cNvPr>
          <p:cNvSpPr>
            <a:spLocks noGrp="1"/>
          </p:cNvSpPr>
          <p:nvPr>
            <p:ph idx="1"/>
          </p:nvPr>
        </p:nvSpPr>
        <p:spPr/>
        <p:txBody>
          <a:bodyPr/>
          <a:lstStyle/>
          <a:p>
            <a:r>
              <a:rPr lang="en-GB" dirty="0"/>
              <a:t>Install </a:t>
            </a:r>
            <a:r>
              <a:rPr lang="en-GB" dirty="0" err="1"/>
              <a:t>nginx</a:t>
            </a:r>
            <a:r>
              <a:rPr lang="en-GB" dirty="0"/>
              <a:t> using HELM</a:t>
            </a:r>
          </a:p>
          <a:p>
            <a:r>
              <a:rPr lang="en-GB" dirty="0"/>
              <a:t>Create ingress</a:t>
            </a:r>
          </a:p>
        </p:txBody>
      </p:sp>
      <p:pic>
        <p:nvPicPr>
          <p:cNvPr id="33794" name="Picture 2" descr="Image result for nginx logo">
            <a:extLst>
              <a:ext uri="{FF2B5EF4-FFF2-40B4-BE49-F238E27FC236}">
                <a16:creationId xmlns:a16="http://schemas.microsoft.com/office/drawing/2014/main" id="{E33769CC-3D95-46B9-9C0D-B2388A57B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003" y="2435477"/>
            <a:ext cx="3706087" cy="807595"/>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See the source image">
            <a:extLst>
              <a:ext uri="{FF2B5EF4-FFF2-40B4-BE49-F238E27FC236}">
                <a16:creationId xmlns:a16="http://schemas.microsoft.com/office/drawing/2014/main" id="{91A51C15-B430-424D-8200-7E32999B33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6387" y="1244216"/>
            <a:ext cx="3062923" cy="317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9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B543-724D-4D21-8336-75497B1A8241}"/>
              </a:ext>
            </a:extLst>
          </p:cNvPr>
          <p:cNvSpPr>
            <a:spLocks noGrp="1"/>
          </p:cNvSpPr>
          <p:nvPr>
            <p:ph type="ctrTitle"/>
          </p:nvPr>
        </p:nvSpPr>
        <p:spPr/>
        <p:txBody>
          <a:bodyPr/>
          <a:lstStyle/>
          <a:p>
            <a:r>
              <a:rPr lang="en-GB" dirty="0"/>
              <a:t>More Resources Types</a:t>
            </a:r>
          </a:p>
        </p:txBody>
      </p:sp>
      <p:sp>
        <p:nvSpPr>
          <p:cNvPr id="5" name="Subtitle 4">
            <a:extLst>
              <a:ext uri="{FF2B5EF4-FFF2-40B4-BE49-F238E27FC236}">
                <a16:creationId xmlns:a16="http://schemas.microsoft.com/office/drawing/2014/main" id="{E859AB31-FC8B-406B-9958-7BCE445300D1}"/>
              </a:ext>
            </a:extLst>
          </p:cNvPr>
          <p:cNvSpPr>
            <a:spLocks noGrp="1"/>
          </p:cNvSpPr>
          <p:nvPr>
            <p:ph type="subTitle" idx="1"/>
          </p:nvPr>
        </p:nvSpPr>
        <p:spPr>
          <a:xfrm>
            <a:off x="690922" y="3178197"/>
            <a:ext cx="10993546" cy="3342124"/>
          </a:xfrm>
        </p:spPr>
        <p:txBody>
          <a:bodyPr>
            <a:normAutofit/>
          </a:bodyPr>
          <a:lstStyle/>
          <a:p>
            <a:pPr marL="342900" indent="-342900">
              <a:lnSpc>
                <a:spcPct val="150000"/>
              </a:lnSpc>
              <a:buFont typeface="Arial" panose="020B0604020202020204" pitchFamily="34" charset="0"/>
              <a:buChar char="•"/>
            </a:pPr>
            <a:r>
              <a:rPr lang="en-GB" dirty="0">
                <a:solidFill>
                  <a:schemeClr val="bg1"/>
                </a:solidFill>
              </a:rPr>
              <a:t>Volumes</a:t>
            </a:r>
          </a:p>
          <a:p>
            <a:pPr marL="342900" indent="-342900">
              <a:lnSpc>
                <a:spcPct val="150000"/>
              </a:lnSpc>
              <a:buFont typeface="Arial" panose="020B0604020202020204" pitchFamily="34" charset="0"/>
              <a:buChar char="•"/>
            </a:pPr>
            <a:r>
              <a:rPr lang="en-GB" dirty="0">
                <a:solidFill>
                  <a:schemeClr val="bg1"/>
                </a:solidFill>
              </a:rPr>
              <a:t>Config Maps </a:t>
            </a:r>
          </a:p>
          <a:p>
            <a:pPr marL="342900" indent="-342900">
              <a:lnSpc>
                <a:spcPct val="150000"/>
              </a:lnSpc>
              <a:buFont typeface="Arial" panose="020B0604020202020204" pitchFamily="34" charset="0"/>
              <a:buChar char="•"/>
            </a:pPr>
            <a:r>
              <a:rPr lang="en-GB" dirty="0">
                <a:solidFill>
                  <a:schemeClr val="bg1"/>
                </a:solidFill>
              </a:rPr>
              <a:t>Secrets</a:t>
            </a:r>
          </a:p>
          <a:p>
            <a:pPr marL="342900" indent="-342900">
              <a:lnSpc>
                <a:spcPct val="150000"/>
              </a:lnSpc>
              <a:buFont typeface="Arial" panose="020B0604020202020204" pitchFamily="34" charset="0"/>
              <a:buChar char="•"/>
            </a:pPr>
            <a:r>
              <a:rPr lang="en-GB" dirty="0">
                <a:solidFill>
                  <a:schemeClr val="bg1"/>
                </a:solidFill>
              </a:rPr>
              <a:t>Stateful sets</a:t>
            </a:r>
          </a:p>
          <a:p>
            <a:pPr marL="342900" indent="-342900">
              <a:lnSpc>
                <a:spcPct val="150000"/>
              </a:lnSpc>
              <a:buFont typeface="Arial" panose="020B0604020202020204" pitchFamily="34" charset="0"/>
              <a:buChar char="•"/>
            </a:pPr>
            <a:r>
              <a:rPr lang="en-GB" dirty="0">
                <a:solidFill>
                  <a:schemeClr val="bg1"/>
                </a:solidFill>
              </a:rPr>
              <a:t>Daemon sets</a:t>
            </a:r>
          </a:p>
          <a:p>
            <a:pPr marL="342900" indent="-342900">
              <a:lnSpc>
                <a:spcPct val="150000"/>
              </a:lnSpc>
              <a:buFont typeface="Arial" panose="020B0604020202020204" pitchFamily="34" charset="0"/>
              <a:buChar char="•"/>
            </a:pPr>
            <a:r>
              <a:rPr lang="en-GB" dirty="0">
                <a:solidFill>
                  <a:schemeClr val="bg1"/>
                </a:solidFill>
              </a:rPr>
              <a:t>Jobs </a:t>
            </a:r>
          </a:p>
          <a:p>
            <a:pPr marL="342900" indent="-342900">
              <a:lnSpc>
                <a:spcPct val="150000"/>
              </a:lnSpc>
              <a:buFont typeface="Arial" panose="020B0604020202020204" pitchFamily="34" charset="0"/>
              <a:buChar char="•"/>
            </a:pPr>
            <a:endParaRPr lang="en-GB" dirty="0">
              <a:solidFill>
                <a:schemeClr val="bg1"/>
              </a:solidFill>
            </a:endParaRPr>
          </a:p>
          <a:p>
            <a:pPr marL="342900" indent="-342900">
              <a:lnSpc>
                <a:spcPct val="150000"/>
              </a:lnSpc>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428889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23-71C3-4075-A14B-9AA35492AB4A}"/>
              </a:ext>
            </a:extLst>
          </p:cNvPr>
          <p:cNvSpPr>
            <a:spLocks noGrp="1"/>
          </p:cNvSpPr>
          <p:nvPr>
            <p:ph type="title"/>
          </p:nvPr>
        </p:nvSpPr>
        <p:spPr/>
        <p:txBody>
          <a:bodyPr/>
          <a:lstStyle/>
          <a:p>
            <a:r>
              <a:rPr lang="en-GB" dirty="0"/>
              <a:t>Persistent Volumes</a:t>
            </a:r>
          </a:p>
        </p:txBody>
      </p:sp>
      <p:sp>
        <p:nvSpPr>
          <p:cNvPr id="3" name="Content Placeholder 2">
            <a:extLst>
              <a:ext uri="{FF2B5EF4-FFF2-40B4-BE49-F238E27FC236}">
                <a16:creationId xmlns:a16="http://schemas.microsoft.com/office/drawing/2014/main" id="{7EFDE9B7-CE6A-4C30-A1BE-51A0A303C5AD}"/>
              </a:ext>
            </a:extLst>
          </p:cNvPr>
          <p:cNvSpPr>
            <a:spLocks noGrp="1"/>
          </p:cNvSpPr>
          <p:nvPr>
            <p:ph idx="1"/>
          </p:nvPr>
        </p:nvSpPr>
        <p:spPr>
          <a:xfrm>
            <a:off x="581192" y="2180496"/>
            <a:ext cx="11029615" cy="4427568"/>
          </a:xfrm>
        </p:spPr>
        <p:txBody>
          <a:bodyPr>
            <a:normAutofit/>
          </a:bodyPr>
          <a:lstStyle/>
          <a:p>
            <a:r>
              <a:rPr lang="en-GB" sz="2800" dirty="0"/>
              <a:t>The process by which we can mount </a:t>
            </a:r>
            <a:r>
              <a:rPr lang="en-GB" sz="2800" dirty="0">
                <a:solidFill>
                  <a:schemeClr val="accent6"/>
                </a:solidFill>
              </a:rPr>
              <a:t>external volume </a:t>
            </a:r>
            <a:r>
              <a:rPr lang="en-GB" sz="2800" dirty="0"/>
              <a:t>with our pods during deployment.</a:t>
            </a:r>
          </a:p>
          <a:p>
            <a:r>
              <a:rPr lang="en-GB" sz="2800" dirty="0"/>
              <a:t>Data will be safe even our pod become terminate or recreate.</a:t>
            </a:r>
          </a:p>
          <a:p>
            <a:r>
              <a:rPr lang="en-GB" sz="2800" dirty="0"/>
              <a:t>Volumes can be mounted according to requirement with any required pods.</a:t>
            </a:r>
          </a:p>
          <a:p>
            <a:r>
              <a:rPr lang="en-GB" sz="2800" dirty="0"/>
              <a:t>For communication, synchronization and caching </a:t>
            </a:r>
            <a:r>
              <a:rPr lang="en-GB" sz="2800" dirty="0" err="1">
                <a:solidFill>
                  <a:schemeClr val="accent6"/>
                </a:solidFill>
              </a:rPr>
              <a:t>emptyDir</a:t>
            </a:r>
            <a:r>
              <a:rPr lang="en-GB" sz="2800" dirty="0"/>
              <a:t> . </a:t>
            </a:r>
          </a:p>
        </p:txBody>
      </p:sp>
    </p:spTree>
    <p:extLst>
      <p:ext uri="{BB962C8B-B14F-4D97-AF65-F5344CB8AC3E}">
        <p14:creationId xmlns:p14="http://schemas.microsoft.com/office/powerpoint/2010/main" val="281591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23-71C3-4075-A14B-9AA35492AB4A}"/>
              </a:ext>
            </a:extLst>
          </p:cNvPr>
          <p:cNvSpPr>
            <a:spLocks noGrp="1"/>
          </p:cNvSpPr>
          <p:nvPr>
            <p:ph type="title"/>
          </p:nvPr>
        </p:nvSpPr>
        <p:spPr/>
        <p:txBody>
          <a:bodyPr/>
          <a:lstStyle/>
          <a:p>
            <a:r>
              <a:rPr lang="en-GB" dirty="0"/>
              <a:t>Persistent Volumes</a:t>
            </a:r>
          </a:p>
        </p:txBody>
      </p:sp>
      <p:sp>
        <p:nvSpPr>
          <p:cNvPr id="3" name="Content Placeholder 2">
            <a:extLst>
              <a:ext uri="{FF2B5EF4-FFF2-40B4-BE49-F238E27FC236}">
                <a16:creationId xmlns:a16="http://schemas.microsoft.com/office/drawing/2014/main" id="{7EFDE9B7-CE6A-4C30-A1BE-51A0A303C5AD}"/>
              </a:ext>
            </a:extLst>
          </p:cNvPr>
          <p:cNvSpPr>
            <a:spLocks noGrp="1"/>
          </p:cNvSpPr>
          <p:nvPr>
            <p:ph idx="1"/>
          </p:nvPr>
        </p:nvSpPr>
        <p:spPr>
          <a:xfrm>
            <a:off x="581193" y="1715956"/>
            <a:ext cx="11029615" cy="3426089"/>
          </a:xfrm>
        </p:spPr>
        <p:txBody>
          <a:bodyPr>
            <a:normAutofit/>
          </a:bodyPr>
          <a:lstStyle/>
          <a:p>
            <a:r>
              <a:rPr lang="en-GB" sz="2000" dirty="0"/>
              <a:t>Two main resources are required:</a:t>
            </a:r>
          </a:p>
          <a:p>
            <a:pPr lvl="1"/>
            <a:r>
              <a:rPr lang="en-GB" sz="1800" dirty="0"/>
              <a:t>Persistent volume (PV)</a:t>
            </a:r>
          </a:p>
          <a:p>
            <a:pPr lvl="2"/>
            <a:r>
              <a:rPr lang="en-GB" sz="1600" dirty="0"/>
              <a:t>Size of the total storage</a:t>
            </a:r>
          </a:p>
          <a:p>
            <a:pPr lvl="2"/>
            <a:r>
              <a:rPr lang="en-GB" sz="1600" dirty="0"/>
              <a:t>Access mode of storage</a:t>
            </a:r>
          </a:p>
          <a:p>
            <a:pPr lvl="2"/>
            <a:r>
              <a:rPr lang="en-GB" sz="1600" dirty="0"/>
              <a:t>IP address of storage if using external like SAN, NAS etc.</a:t>
            </a:r>
          </a:p>
          <a:p>
            <a:pPr lvl="2"/>
            <a:r>
              <a:rPr lang="en-GB" sz="1600" dirty="0"/>
              <a:t>Which type of storage we are using like NFS, ISCSI etc.</a:t>
            </a:r>
          </a:p>
          <a:p>
            <a:pPr lvl="1"/>
            <a:r>
              <a:rPr lang="en-GB" sz="1800" dirty="0"/>
              <a:t>Persistence volume claim (PVC)</a:t>
            </a:r>
          </a:p>
          <a:p>
            <a:pPr lvl="2"/>
            <a:r>
              <a:rPr lang="en-GB" sz="1600" dirty="0"/>
              <a:t>During deployment, PVC claim space from PV that we target to assign to the new upcoming pod</a:t>
            </a:r>
            <a:endParaRPr lang="en-GB" sz="1200" dirty="0"/>
          </a:p>
        </p:txBody>
      </p:sp>
      <p:sp>
        <p:nvSpPr>
          <p:cNvPr id="6" name="Freeform: Shape 5">
            <a:extLst>
              <a:ext uri="{FF2B5EF4-FFF2-40B4-BE49-F238E27FC236}">
                <a16:creationId xmlns:a16="http://schemas.microsoft.com/office/drawing/2014/main" id="{47A0A12B-EC10-430C-A004-495FFDBC1A76}"/>
              </a:ext>
            </a:extLst>
          </p:cNvPr>
          <p:cNvSpPr/>
          <p:nvPr/>
        </p:nvSpPr>
        <p:spPr>
          <a:xfrm>
            <a:off x="2039143" y="53030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32772" tIns="132772" rIns="132772" bIns="132772" numCol="1" spcCol="1270" anchor="ctr" anchorCtr="0">
            <a:noAutofit/>
          </a:bodyPr>
          <a:lstStyle/>
          <a:p>
            <a:pPr marL="0" lvl="0" indent="0" algn="ctr" defTabSz="1111250">
              <a:lnSpc>
                <a:spcPct val="90000"/>
              </a:lnSpc>
              <a:spcBef>
                <a:spcPct val="0"/>
              </a:spcBef>
              <a:spcAft>
                <a:spcPct val="35000"/>
              </a:spcAft>
              <a:buNone/>
            </a:pPr>
            <a:r>
              <a:rPr lang="en-GB" sz="2500" kern="1200" dirty="0"/>
              <a:t>Deployment</a:t>
            </a:r>
          </a:p>
        </p:txBody>
      </p:sp>
      <p:sp>
        <p:nvSpPr>
          <p:cNvPr id="7" name="Freeform: Shape 6">
            <a:extLst>
              <a:ext uri="{FF2B5EF4-FFF2-40B4-BE49-F238E27FC236}">
                <a16:creationId xmlns:a16="http://schemas.microsoft.com/office/drawing/2014/main" id="{7F0C0CC1-7539-4435-B1E1-9E9213F8E34B}"/>
              </a:ext>
            </a:extLst>
          </p:cNvPr>
          <p:cNvSpPr/>
          <p:nvPr/>
        </p:nvSpPr>
        <p:spPr>
          <a:xfrm>
            <a:off x="4387850" y="56788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889000">
              <a:lnSpc>
                <a:spcPct val="90000"/>
              </a:lnSpc>
              <a:spcBef>
                <a:spcPct val="0"/>
              </a:spcBef>
              <a:spcAft>
                <a:spcPct val="35000"/>
              </a:spcAft>
              <a:buNone/>
            </a:pPr>
            <a:endParaRPr lang="en-GB" sz="2000" kern="1200"/>
          </a:p>
        </p:txBody>
      </p:sp>
      <p:sp>
        <p:nvSpPr>
          <p:cNvPr id="8" name="Freeform: Shape 7">
            <a:extLst>
              <a:ext uri="{FF2B5EF4-FFF2-40B4-BE49-F238E27FC236}">
                <a16:creationId xmlns:a16="http://schemas.microsoft.com/office/drawing/2014/main" id="{544F938D-BE48-4099-979E-1538FB9769EB}"/>
              </a:ext>
            </a:extLst>
          </p:cNvPr>
          <p:cNvSpPr/>
          <p:nvPr/>
        </p:nvSpPr>
        <p:spPr>
          <a:xfrm>
            <a:off x="5028406" y="53030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32772" tIns="132772" rIns="132772" bIns="132772" numCol="1" spcCol="1270" anchor="ctr" anchorCtr="0">
            <a:noAutofit/>
          </a:bodyPr>
          <a:lstStyle/>
          <a:p>
            <a:pPr marL="0" lvl="0" indent="0" algn="ctr" defTabSz="1111250">
              <a:lnSpc>
                <a:spcPct val="90000"/>
              </a:lnSpc>
              <a:spcBef>
                <a:spcPct val="0"/>
              </a:spcBef>
              <a:spcAft>
                <a:spcPct val="35000"/>
              </a:spcAft>
              <a:buNone/>
            </a:pPr>
            <a:r>
              <a:rPr lang="en-GB" sz="2500" kern="1200" dirty="0"/>
              <a:t>Persistent Volume Claim</a:t>
            </a:r>
          </a:p>
        </p:txBody>
      </p:sp>
      <p:sp>
        <p:nvSpPr>
          <p:cNvPr id="9" name="Freeform: Shape 8">
            <a:extLst>
              <a:ext uri="{FF2B5EF4-FFF2-40B4-BE49-F238E27FC236}">
                <a16:creationId xmlns:a16="http://schemas.microsoft.com/office/drawing/2014/main" id="{F60D1C6E-06CB-4BED-B651-2B66930011EB}"/>
              </a:ext>
            </a:extLst>
          </p:cNvPr>
          <p:cNvSpPr/>
          <p:nvPr/>
        </p:nvSpPr>
        <p:spPr>
          <a:xfrm>
            <a:off x="7377112" y="56788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889000">
              <a:lnSpc>
                <a:spcPct val="90000"/>
              </a:lnSpc>
              <a:spcBef>
                <a:spcPct val="0"/>
              </a:spcBef>
              <a:spcAft>
                <a:spcPct val="35000"/>
              </a:spcAft>
              <a:buNone/>
            </a:pPr>
            <a:endParaRPr lang="en-GB" sz="2000" kern="1200"/>
          </a:p>
        </p:txBody>
      </p:sp>
      <p:sp>
        <p:nvSpPr>
          <p:cNvPr id="10" name="Freeform: Shape 9">
            <a:extLst>
              <a:ext uri="{FF2B5EF4-FFF2-40B4-BE49-F238E27FC236}">
                <a16:creationId xmlns:a16="http://schemas.microsoft.com/office/drawing/2014/main" id="{EDF3BC36-79DF-4100-9E89-29237A403429}"/>
              </a:ext>
            </a:extLst>
          </p:cNvPr>
          <p:cNvSpPr/>
          <p:nvPr/>
        </p:nvSpPr>
        <p:spPr>
          <a:xfrm>
            <a:off x="8017668" y="53030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32772" tIns="132772" rIns="132772" bIns="132772" numCol="1" spcCol="1270" anchor="ctr" anchorCtr="0">
            <a:noAutofit/>
          </a:bodyPr>
          <a:lstStyle/>
          <a:p>
            <a:pPr marL="0" lvl="0" indent="0" algn="ctr" defTabSz="1111250">
              <a:lnSpc>
                <a:spcPct val="90000"/>
              </a:lnSpc>
              <a:spcBef>
                <a:spcPct val="0"/>
              </a:spcBef>
              <a:spcAft>
                <a:spcPct val="35000"/>
              </a:spcAft>
              <a:buNone/>
            </a:pPr>
            <a:r>
              <a:rPr lang="en-GB" sz="2500" kern="1200" dirty="0"/>
              <a:t>Persistent Volume</a:t>
            </a:r>
          </a:p>
        </p:txBody>
      </p:sp>
    </p:spTree>
    <p:extLst>
      <p:ext uri="{BB962C8B-B14F-4D97-AF65-F5344CB8AC3E}">
        <p14:creationId xmlns:p14="http://schemas.microsoft.com/office/powerpoint/2010/main" val="9279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96B3-2056-4292-B24B-01506E179F8E}"/>
              </a:ext>
            </a:extLst>
          </p:cNvPr>
          <p:cNvSpPr>
            <a:spLocks noGrp="1"/>
          </p:cNvSpPr>
          <p:nvPr>
            <p:ph type="title"/>
          </p:nvPr>
        </p:nvSpPr>
        <p:spPr>
          <a:xfrm>
            <a:off x="581192" y="702156"/>
            <a:ext cx="11029616" cy="1013800"/>
          </a:xfrm>
        </p:spPr>
        <p:txBody>
          <a:bodyPr/>
          <a:lstStyle/>
          <a:p>
            <a:r>
              <a:rPr lang="en-GB"/>
              <a:t>Containerized applications challenges</a:t>
            </a:r>
            <a:endParaRPr lang="en-GB" dirty="0"/>
          </a:p>
        </p:txBody>
      </p:sp>
      <p:sp>
        <p:nvSpPr>
          <p:cNvPr id="3" name="Rectangle 2">
            <a:extLst>
              <a:ext uri="{FF2B5EF4-FFF2-40B4-BE49-F238E27FC236}">
                <a16:creationId xmlns:a16="http://schemas.microsoft.com/office/drawing/2014/main" id="{15FDA086-E5F0-410A-9BD1-BE0C594654CF}"/>
              </a:ext>
            </a:extLst>
          </p:cNvPr>
          <p:cNvSpPr/>
          <p:nvPr/>
        </p:nvSpPr>
        <p:spPr>
          <a:xfrm>
            <a:off x="354904" y="1981437"/>
            <a:ext cx="11255904" cy="4100738"/>
          </a:xfrm>
          <a:prstGeom prst="rect">
            <a:avLst/>
          </a:prstGeom>
        </p:spPr>
        <p:txBody>
          <a:bodyPr wrap="square">
            <a:spAutoFit/>
          </a:bodyPr>
          <a:lstStyle/>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000" dirty="0">
                <a:solidFill>
                  <a:schemeClr val="tx2"/>
                </a:solidFill>
              </a:rPr>
              <a:t>Containers/services discovery</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000" dirty="0">
                <a:solidFill>
                  <a:schemeClr val="tx2"/>
                </a:solidFill>
              </a:rPr>
              <a:t>Persistent Storage</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000" dirty="0">
                <a:solidFill>
                  <a:schemeClr val="tx2"/>
                </a:solidFill>
              </a:rPr>
              <a:t>Scalability</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000" dirty="0">
                <a:solidFill>
                  <a:schemeClr val="tx2"/>
                </a:solidFill>
              </a:rPr>
              <a:t>Rollout and rollback</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000" dirty="0">
                <a:solidFill>
                  <a:schemeClr val="tx2"/>
                </a:solidFill>
              </a:rPr>
              <a:t>Resource management</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000" dirty="0">
                <a:solidFill>
                  <a:schemeClr val="tx2"/>
                </a:solidFill>
              </a:rPr>
              <a:t>Handling failed containers</a:t>
            </a:r>
          </a:p>
          <a:p>
            <a:pPr marL="342900" indent="-342900">
              <a:lnSpc>
                <a:spcPct val="150000"/>
              </a:lnSpc>
              <a:spcBef>
                <a:spcPct val="20000"/>
              </a:spcBef>
              <a:spcAft>
                <a:spcPts val="600"/>
              </a:spcAft>
              <a:buClr>
                <a:schemeClr val="accent2"/>
              </a:buClr>
              <a:buSzPct val="92000"/>
              <a:buFont typeface="Arial" panose="020B0604020202020204" pitchFamily="34" charset="0"/>
              <a:buChar char="•"/>
            </a:pPr>
            <a:r>
              <a:rPr lang="en-GB" sz="2000" dirty="0">
                <a:solidFill>
                  <a:schemeClr val="tx2"/>
                </a:solidFill>
              </a:rPr>
              <a:t>More…. </a:t>
            </a:r>
          </a:p>
        </p:txBody>
      </p:sp>
    </p:spTree>
    <p:extLst>
      <p:ext uri="{BB962C8B-B14F-4D97-AF65-F5344CB8AC3E}">
        <p14:creationId xmlns:p14="http://schemas.microsoft.com/office/powerpoint/2010/main" val="1525264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23-71C3-4075-A14B-9AA35492AB4A}"/>
              </a:ext>
            </a:extLst>
          </p:cNvPr>
          <p:cNvSpPr>
            <a:spLocks noGrp="1"/>
          </p:cNvSpPr>
          <p:nvPr>
            <p:ph type="title"/>
          </p:nvPr>
        </p:nvSpPr>
        <p:spPr/>
        <p:txBody>
          <a:bodyPr/>
          <a:lstStyle/>
          <a:p>
            <a:r>
              <a:rPr lang="en-GB" dirty="0"/>
              <a:t>Supported persistent  Volumes</a:t>
            </a:r>
          </a:p>
        </p:txBody>
      </p:sp>
      <p:sp>
        <p:nvSpPr>
          <p:cNvPr id="3" name="Content Placeholder 2">
            <a:extLst>
              <a:ext uri="{FF2B5EF4-FFF2-40B4-BE49-F238E27FC236}">
                <a16:creationId xmlns:a16="http://schemas.microsoft.com/office/drawing/2014/main" id="{7EFDE9B7-CE6A-4C30-A1BE-51A0A303C5AD}"/>
              </a:ext>
            </a:extLst>
          </p:cNvPr>
          <p:cNvSpPr>
            <a:spLocks noGrp="1"/>
          </p:cNvSpPr>
          <p:nvPr>
            <p:ph idx="1"/>
          </p:nvPr>
        </p:nvSpPr>
        <p:spPr>
          <a:xfrm>
            <a:off x="581193" y="2355125"/>
            <a:ext cx="11029615" cy="2786920"/>
          </a:xfrm>
        </p:spPr>
        <p:txBody>
          <a:bodyPr numCol="4">
            <a:normAutofit lnSpcReduction="10000"/>
          </a:bodyPr>
          <a:lstStyle/>
          <a:p>
            <a:r>
              <a:rPr lang="en-GB" dirty="0" err="1"/>
              <a:t>awsElasticBlockStore</a:t>
            </a:r>
            <a:endParaRPr lang="en-GB" dirty="0"/>
          </a:p>
          <a:p>
            <a:r>
              <a:rPr lang="en-GB" dirty="0" err="1"/>
              <a:t>azureDisk</a:t>
            </a:r>
            <a:endParaRPr lang="en-GB" dirty="0"/>
          </a:p>
          <a:p>
            <a:r>
              <a:rPr lang="en-GB" dirty="0" err="1"/>
              <a:t>azureFile</a:t>
            </a:r>
            <a:endParaRPr lang="en-GB" dirty="0"/>
          </a:p>
          <a:p>
            <a:r>
              <a:rPr lang="en-GB" dirty="0" err="1"/>
              <a:t>cephfs</a:t>
            </a:r>
            <a:endParaRPr lang="en-GB" dirty="0"/>
          </a:p>
          <a:p>
            <a:r>
              <a:rPr lang="en-GB" dirty="0"/>
              <a:t>cinder</a:t>
            </a:r>
          </a:p>
          <a:p>
            <a:r>
              <a:rPr lang="en-GB" dirty="0" err="1"/>
              <a:t>configMap</a:t>
            </a:r>
            <a:endParaRPr lang="en-GB" dirty="0"/>
          </a:p>
          <a:p>
            <a:r>
              <a:rPr lang="en-GB" dirty="0" err="1"/>
              <a:t>csi</a:t>
            </a:r>
            <a:endParaRPr lang="en-GB" dirty="0"/>
          </a:p>
          <a:p>
            <a:r>
              <a:rPr lang="en-GB" dirty="0" err="1"/>
              <a:t>downwardAPI</a:t>
            </a:r>
            <a:endParaRPr lang="en-GB" dirty="0"/>
          </a:p>
          <a:p>
            <a:r>
              <a:rPr lang="en-GB" dirty="0" err="1"/>
              <a:t>emptyDir</a:t>
            </a:r>
            <a:endParaRPr lang="en-GB" dirty="0"/>
          </a:p>
          <a:p>
            <a:r>
              <a:rPr lang="en-GB" dirty="0"/>
              <a:t>fc (fibre channel)</a:t>
            </a:r>
          </a:p>
          <a:p>
            <a:r>
              <a:rPr lang="en-GB" dirty="0" err="1"/>
              <a:t>flexVolume</a:t>
            </a:r>
            <a:endParaRPr lang="en-GB" dirty="0"/>
          </a:p>
          <a:p>
            <a:r>
              <a:rPr lang="en-GB" dirty="0" err="1"/>
              <a:t>flocker</a:t>
            </a:r>
            <a:endParaRPr lang="en-GB" dirty="0"/>
          </a:p>
          <a:p>
            <a:r>
              <a:rPr lang="en-GB" dirty="0" err="1"/>
              <a:t>gcePersistentDisk</a:t>
            </a:r>
            <a:endParaRPr lang="en-GB" dirty="0"/>
          </a:p>
          <a:p>
            <a:r>
              <a:rPr lang="en-GB" dirty="0" err="1"/>
              <a:t>gitRepo</a:t>
            </a:r>
            <a:r>
              <a:rPr lang="en-GB" dirty="0"/>
              <a:t> (deprecated)</a:t>
            </a:r>
          </a:p>
          <a:p>
            <a:r>
              <a:rPr lang="en-GB" dirty="0" err="1"/>
              <a:t>glusterfs</a:t>
            </a:r>
            <a:endParaRPr lang="en-GB" dirty="0"/>
          </a:p>
          <a:p>
            <a:r>
              <a:rPr lang="en-GB" dirty="0" err="1"/>
              <a:t>hostPath</a:t>
            </a:r>
            <a:endParaRPr lang="en-GB" dirty="0"/>
          </a:p>
          <a:p>
            <a:r>
              <a:rPr lang="en-GB" dirty="0" err="1"/>
              <a:t>iscsi</a:t>
            </a:r>
            <a:endParaRPr lang="en-GB" dirty="0"/>
          </a:p>
          <a:p>
            <a:r>
              <a:rPr lang="en-GB" dirty="0"/>
              <a:t>local</a:t>
            </a:r>
          </a:p>
          <a:p>
            <a:r>
              <a:rPr lang="en-GB" dirty="0" err="1"/>
              <a:t>nfs</a:t>
            </a:r>
            <a:endParaRPr lang="en-GB" dirty="0"/>
          </a:p>
          <a:p>
            <a:r>
              <a:rPr lang="en-GB" dirty="0" err="1"/>
              <a:t>persistentVolumeClaim</a:t>
            </a:r>
            <a:endParaRPr lang="en-GB" dirty="0"/>
          </a:p>
          <a:p>
            <a:r>
              <a:rPr lang="en-GB" dirty="0"/>
              <a:t>projected</a:t>
            </a:r>
          </a:p>
          <a:p>
            <a:r>
              <a:rPr lang="en-GB" dirty="0" err="1"/>
              <a:t>portworxVolume</a:t>
            </a:r>
            <a:endParaRPr lang="en-GB" dirty="0"/>
          </a:p>
          <a:p>
            <a:r>
              <a:rPr lang="en-GB" dirty="0" err="1"/>
              <a:t>quobyte</a:t>
            </a:r>
            <a:endParaRPr lang="en-GB" dirty="0"/>
          </a:p>
          <a:p>
            <a:r>
              <a:rPr lang="en-GB" dirty="0" err="1"/>
              <a:t>rbd</a:t>
            </a:r>
            <a:endParaRPr lang="en-GB" dirty="0"/>
          </a:p>
          <a:p>
            <a:r>
              <a:rPr lang="en-GB" dirty="0" err="1"/>
              <a:t>scaleIO</a:t>
            </a:r>
            <a:endParaRPr lang="en-GB" dirty="0"/>
          </a:p>
          <a:p>
            <a:r>
              <a:rPr lang="en-GB" dirty="0"/>
              <a:t>secret</a:t>
            </a:r>
          </a:p>
          <a:p>
            <a:r>
              <a:rPr lang="en-GB" dirty="0" err="1"/>
              <a:t>storageos</a:t>
            </a:r>
            <a:endParaRPr lang="en-GB" dirty="0"/>
          </a:p>
          <a:p>
            <a:r>
              <a:rPr lang="en-GB" dirty="0" err="1"/>
              <a:t>vsphereVolume</a:t>
            </a:r>
            <a:endParaRPr lang="en-GB" dirty="0"/>
          </a:p>
        </p:txBody>
      </p:sp>
    </p:spTree>
    <p:extLst>
      <p:ext uri="{BB962C8B-B14F-4D97-AF65-F5344CB8AC3E}">
        <p14:creationId xmlns:p14="http://schemas.microsoft.com/office/powerpoint/2010/main" val="137184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500"/>
                                        <p:tgtEl>
                                          <p:spTgt spid="3">
                                            <p:txEl>
                                              <p:pRg st="13" end="13"/>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500"/>
                                        <p:tgtEl>
                                          <p:spTgt spid="3">
                                            <p:txEl>
                                              <p:pRg st="14" end="14"/>
                                            </p:tx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500"/>
                                        <p:tgtEl>
                                          <p:spTgt spid="3">
                                            <p:txEl>
                                              <p:pRg st="16" end="16"/>
                                            </p:txEl>
                                          </p:spTgt>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animEffect transition="in" filter="fade">
                                      <p:cBhvr>
                                        <p:cTn id="75" dur="500"/>
                                        <p:tgtEl>
                                          <p:spTgt spid="3">
                                            <p:txEl>
                                              <p:pRg st="17" end="17"/>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Effect transition="in" filter="fade">
                                      <p:cBhvr>
                                        <p:cTn id="79" dur="500"/>
                                        <p:tgtEl>
                                          <p:spTgt spid="3">
                                            <p:txEl>
                                              <p:pRg st="18" end="18"/>
                                            </p:txEl>
                                          </p:spTgt>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animEffect transition="in" filter="fade">
                                      <p:cBhvr>
                                        <p:cTn id="83" dur="500"/>
                                        <p:tgtEl>
                                          <p:spTgt spid="3">
                                            <p:txEl>
                                              <p:pRg st="19" end="19"/>
                                            </p:txEl>
                                          </p:spTgt>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animEffect transition="in" filter="fade">
                                      <p:cBhvr>
                                        <p:cTn id="87" dur="500"/>
                                        <p:tgtEl>
                                          <p:spTgt spid="3">
                                            <p:txEl>
                                              <p:pRg st="20" end="20"/>
                                            </p:txEl>
                                          </p:spTgt>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animEffect transition="in" filter="fade">
                                      <p:cBhvr>
                                        <p:cTn id="91" dur="500"/>
                                        <p:tgtEl>
                                          <p:spTgt spid="3">
                                            <p:txEl>
                                              <p:pRg st="21" end="21"/>
                                            </p:txEl>
                                          </p:spTgt>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animEffect transition="in" filter="fade">
                                      <p:cBhvr>
                                        <p:cTn id="95" dur="500"/>
                                        <p:tgtEl>
                                          <p:spTgt spid="3">
                                            <p:txEl>
                                              <p:pRg st="22" end="22"/>
                                            </p:txEl>
                                          </p:spTgt>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3">
                                            <p:txEl>
                                              <p:pRg st="23" end="23"/>
                                            </p:txEl>
                                          </p:spTgt>
                                        </p:tgtEl>
                                        <p:attrNameLst>
                                          <p:attrName>style.visibility</p:attrName>
                                        </p:attrNameLst>
                                      </p:cBhvr>
                                      <p:to>
                                        <p:strVal val="visible"/>
                                      </p:to>
                                    </p:set>
                                    <p:animEffect transition="in" filter="fade">
                                      <p:cBhvr>
                                        <p:cTn id="99" dur="500"/>
                                        <p:tgtEl>
                                          <p:spTgt spid="3">
                                            <p:txEl>
                                              <p:pRg st="23" end="23"/>
                                            </p:txEl>
                                          </p:spTgt>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3">
                                            <p:txEl>
                                              <p:pRg st="24" end="24"/>
                                            </p:txEl>
                                          </p:spTgt>
                                        </p:tgtEl>
                                        <p:attrNameLst>
                                          <p:attrName>style.visibility</p:attrName>
                                        </p:attrNameLst>
                                      </p:cBhvr>
                                      <p:to>
                                        <p:strVal val="visible"/>
                                      </p:to>
                                    </p:set>
                                    <p:animEffect transition="in" filter="fade">
                                      <p:cBhvr>
                                        <p:cTn id="103" dur="500"/>
                                        <p:tgtEl>
                                          <p:spTgt spid="3">
                                            <p:txEl>
                                              <p:pRg st="24" end="24"/>
                                            </p:txEl>
                                          </p:spTgt>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3">
                                            <p:txEl>
                                              <p:pRg st="25" end="25"/>
                                            </p:txEl>
                                          </p:spTgt>
                                        </p:tgtEl>
                                        <p:attrNameLst>
                                          <p:attrName>style.visibility</p:attrName>
                                        </p:attrNameLst>
                                      </p:cBhvr>
                                      <p:to>
                                        <p:strVal val="visible"/>
                                      </p:to>
                                    </p:set>
                                    <p:animEffect transition="in" filter="fade">
                                      <p:cBhvr>
                                        <p:cTn id="107" dur="500"/>
                                        <p:tgtEl>
                                          <p:spTgt spid="3">
                                            <p:txEl>
                                              <p:pRg st="25" end="25"/>
                                            </p:txEl>
                                          </p:spTgt>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3">
                                            <p:txEl>
                                              <p:pRg st="26" end="26"/>
                                            </p:txEl>
                                          </p:spTgt>
                                        </p:tgtEl>
                                        <p:attrNameLst>
                                          <p:attrName>style.visibility</p:attrName>
                                        </p:attrNameLst>
                                      </p:cBhvr>
                                      <p:to>
                                        <p:strVal val="visible"/>
                                      </p:to>
                                    </p:set>
                                    <p:animEffect transition="in" filter="fade">
                                      <p:cBhvr>
                                        <p:cTn id="111" dur="500"/>
                                        <p:tgtEl>
                                          <p:spTgt spid="3">
                                            <p:txEl>
                                              <p:pRg st="26" end="26"/>
                                            </p:txEl>
                                          </p:spTgt>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3">
                                            <p:txEl>
                                              <p:pRg st="27" end="27"/>
                                            </p:txEl>
                                          </p:spTgt>
                                        </p:tgtEl>
                                        <p:attrNameLst>
                                          <p:attrName>style.visibility</p:attrName>
                                        </p:attrNameLst>
                                      </p:cBhvr>
                                      <p:to>
                                        <p:strVal val="visible"/>
                                      </p:to>
                                    </p:set>
                                    <p:animEffect transition="in" filter="fade">
                                      <p:cBhvr>
                                        <p:cTn id="115"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a:t>Config Maps</a:t>
            </a:r>
            <a:endParaRPr lang="en-GB" dirty="0">
              <a:solidFill>
                <a:schemeClr val="accent3"/>
              </a:solidFill>
            </a:endParaRPr>
          </a:p>
        </p:txBody>
      </p:sp>
      <p:sp>
        <p:nvSpPr>
          <p:cNvPr id="13" name="Content Placeholder 2">
            <a:extLst>
              <a:ext uri="{FF2B5EF4-FFF2-40B4-BE49-F238E27FC236}">
                <a16:creationId xmlns:a16="http://schemas.microsoft.com/office/drawing/2014/main" id="{8E0EB4F0-8460-413F-A2C4-1F77C8B14B65}"/>
              </a:ext>
            </a:extLst>
          </p:cNvPr>
          <p:cNvSpPr>
            <a:spLocks noGrp="1"/>
          </p:cNvSpPr>
          <p:nvPr>
            <p:ph idx="1"/>
          </p:nvPr>
        </p:nvSpPr>
        <p:spPr>
          <a:xfrm>
            <a:off x="4592231" y="950819"/>
            <a:ext cx="7157392" cy="4204800"/>
          </a:xfrm>
        </p:spPr>
        <p:txBody>
          <a:bodyPr>
            <a:normAutofit/>
          </a:bodyPr>
          <a:lstStyle/>
          <a:p>
            <a:r>
              <a:rPr lang="en-GB" dirty="0"/>
              <a:t>K8s object that holds configuration information using key/value approach</a:t>
            </a:r>
          </a:p>
          <a:p>
            <a:r>
              <a:rPr lang="en-GB" dirty="0" err="1"/>
              <a:t>ConfigMap</a:t>
            </a:r>
            <a:r>
              <a:rPr lang="en-GB" dirty="0"/>
              <a:t> is combined with the Pod right before it is run.</a:t>
            </a:r>
          </a:p>
          <a:p>
            <a:r>
              <a:rPr lang="en-GB" dirty="0"/>
              <a:t> The container image and the Pod definition itself can be reused across many apps by just changing the </a:t>
            </a:r>
            <a:r>
              <a:rPr lang="en-GB" dirty="0" err="1"/>
              <a:t>ConfigMap</a:t>
            </a:r>
            <a:r>
              <a:rPr lang="en-GB" dirty="0"/>
              <a:t> that is used. </a:t>
            </a:r>
          </a:p>
          <a:p>
            <a:r>
              <a:rPr lang="en-GB" dirty="0"/>
              <a:t>Use cases:</a:t>
            </a:r>
          </a:p>
          <a:p>
            <a:pPr lvl="1"/>
            <a:r>
              <a:rPr lang="en-GB" dirty="0"/>
              <a:t>Filesystem</a:t>
            </a:r>
          </a:p>
          <a:p>
            <a:pPr lvl="1"/>
            <a:r>
              <a:rPr lang="en-GB" dirty="0"/>
              <a:t>Environment variable</a:t>
            </a:r>
          </a:p>
          <a:p>
            <a:pPr lvl="1"/>
            <a:r>
              <a:rPr lang="en-GB" dirty="0"/>
              <a:t>Command-line argument</a:t>
            </a:r>
          </a:p>
        </p:txBody>
      </p:sp>
      <p:pic>
        <p:nvPicPr>
          <p:cNvPr id="3" name="Picture 2">
            <a:extLst>
              <a:ext uri="{FF2B5EF4-FFF2-40B4-BE49-F238E27FC236}">
                <a16:creationId xmlns:a16="http://schemas.microsoft.com/office/drawing/2014/main" id="{A8C9642B-6A07-420A-B124-EC0603EADC37}"/>
              </a:ext>
            </a:extLst>
          </p:cNvPr>
          <p:cNvPicPr>
            <a:picLocks noChangeAspect="1"/>
          </p:cNvPicPr>
          <p:nvPr/>
        </p:nvPicPr>
        <p:blipFill rotWithShape="1">
          <a:blip r:embed="rId3"/>
          <a:srcRect b="16347"/>
          <a:stretch/>
        </p:blipFill>
        <p:spPr>
          <a:xfrm>
            <a:off x="8042148" y="3476167"/>
            <a:ext cx="3666841" cy="2315033"/>
          </a:xfrm>
          <a:prstGeom prst="rect">
            <a:avLst/>
          </a:prstGeom>
        </p:spPr>
      </p:pic>
    </p:spTree>
    <p:extLst>
      <p:ext uri="{BB962C8B-B14F-4D97-AF65-F5344CB8AC3E}">
        <p14:creationId xmlns:p14="http://schemas.microsoft.com/office/powerpoint/2010/main" val="116357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3">
                                            <p:txEl>
                                              <p:pRg st="4" end="4"/>
                                            </p:txEl>
                                          </p:spTgt>
                                        </p:tgtEl>
                                        <p:attrNameLst>
                                          <p:attrName>style.visibility</p:attrName>
                                        </p:attrNameLst>
                                      </p:cBhvr>
                                      <p:to>
                                        <p:strVal val="visible"/>
                                      </p:to>
                                    </p:set>
                                    <p:animEffect transition="in" filter="fade">
                                      <p:cBhvr>
                                        <p:cTn id="26" dur="500"/>
                                        <p:tgtEl>
                                          <p:spTgt spid="13">
                                            <p:txEl>
                                              <p:pRg st="4" end="4"/>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3">
                                            <p:txEl>
                                              <p:pRg st="5" end="5"/>
                                            </p:txEl>
                                          </p:spTgt>
                                        </p:tgtEl>
                                        <p:attrNameLst>
                                          <p:attrName>style.visibility</p:attrName>
                                        </p:attrNameLst>
                                      </p:cBhvr>
                                      <p:to>
                                        <p:strVal val="visible"/>
                                      </p:to>
                                    </p:set>
                                    <p:animEffect transition="in" filter="fade">
                                      <p:cBhvr>
                                        <p:cTn id="30" dur="500"/>
                                        <p:tgtEl>
                                          <p:spTgt spid="13">
                                            <p:txEl>
                                              <p:pRg st="5" end="5"/>
                                            </p:txEl>
                                          </p:spTgt>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fade">
                                      <p:cBhvr>
                                        <p:cTn id="34" dur="500"/>
                                        <p:tgtEl>
                                          <p:spTgt spid="13">
                                            <p:txEl>
                                              <p:pRg st="6" end="6"/>
                                            </p:txEl>
                                          </p:spTgt>
                                        </p:tgtEl>
                                      </p:cBhvr>
                                    </p:animEffect>
                                  </p:childTnLst>
                                </p:cTn>
                              </p:par>
                            </p:childTnLst>
                          </p:cTn>
                        </p:par>
                        <p:par>
                          <p:cTn id="35" fill="hold">
                            <p:stCondLst>
                              <p:cond delay="2000"/>
                            </p:stCondLst>
                            <p:childTnLst>
                              <p:par>
                                <p:cTn id="36" presetID="14" presetClass="entr" presetSubtype="1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randombar(horizontal)">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76" name="Rectangle 75">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43468" y="1033389"/>
            <a:ext cx="4826256" cy="4825409"/>
          </a:xfrm>
        </p:spPr>
        <p:txBody>
          <a:bodyPr anchor="ctr">
            <a:normAutofit/>
          </a:bodyPr>
          <a:lstStyle/>
          <a:p>
            <a:r>
              <a:rPr lang="en-GB" sz="5400">
                <a:solidFill>
                  <a:srgbClr val="FFFFFF"/>
                </a:solidFill>
              </a:rPr>
              <a:t>Secrets</a:t>
            </a:r>
          </a:p>
        </p:txBody>
      </p:sp>
      <p:sp>
        <p:nvSpPr>
          <p:cNvPr id="78" name="Rectangle 77">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2">
            <a:extLst>
              <a:ext uri="{FF2B5EF4-FFF2-40B4-BE49-F238E27FC236}">
                <a16:creationId xmlns:a16="http://schemas.microsoft.com/office/drawing/2014/main" id="{8E0EB4F0-8460-413F-A2C4-1F77C8B14B65}"/>
              </a:ext>
            </a:extLst>
          </p:cNvPr>
          <p:cNvSpPr>
            <a:spLocks noGrp="1"/>
          </p:cNvSpPr>
          <p:nvPr>
            <p:ph idx="1"/>
          </p:nvPr>
        </p:nvSpPr>
        <p:spPr>
          <a:xfrm>
            <a:off x="6755769" y="1033390"/>
            <a:ext cx="4855037" cy="4825409"/>
          </a:xfrm>
          <a:ln w="57150">
            <a:noFill/>
          </a:ln>
        </p:spPr>
        <p:txBody>
          <a:bodyPr anchor="ctr">
            <a:normAutofit/>
          </a:bodyPr>
          <a:lstStyle/>
          <a:p>
            <a:r>
              <a:rPr lang="en-GB" sz="2000" dirty="0">
                <a:solidFill>
                  <a:schemeClr val="accent2">
                    <a:lumMod val="50000"/>
                  </a:schemeClr>
                </a:solidFill>
              </a:rPr>
              <a:t>K8S native support to store “secrets” </a:t>
            </a:r>
          </a:p>
          <a:p>
            <a:r>
              <a:rPr lang="en-GB" sz="2000" dirty="0">
                <a:solidFill>
                  <a:schemeClr val="accent2">
                    <a:lumMod val="50000"/>
                  </a:schemeClr>
                </a:solidFill>
              </a:rPr>
              <a:t>Secrets enable container images to be created without bundling sensitive data. i.e. portability</a:t>
            </a:r>
          </a:p>
          <a:p>
            <a:r>
              <a:rPr lang="en-GB" sz="2000" dirty="0">
                <a:solidFill>
                  <a:schemeClr val="accent2">
                    <a:lumMod val="50000"/>
                  </a:schemeClr>
                </a:solidFill>
              </a:rPr>
              <a:t>By default, K8S secrets are stored in plain text in the </a:t>
            </a:r>
            <a:r>
              <a:rPr lang="en-GB" sz="2000" dirty="0" err="1">
                <a:solidFill>
                  <a:schemeClr val="accent2">
                    <a:lumMod val="50000"/>
                  </a:schemeClr>
                </a:solidFill>
              </a:rPr>
              <a:t>etcd</a:t>
            </a:r>
            <a:r>
              <a:rPr lang="en-GB" sz="2000" dirty="0">
                <a:solidFill>
                  <a:schemeClr val="accent2">
                    <a:lumMod val="50000"/>
                  </a:schemeClr>
                </a:solidFill>
              </a:rPr>
              <a:t> storage for the cluster. Depending on your requirements, this may not be sufficient security for you. </a:t>
            </a:r>
          </a:p>
          <a:p>
            <a:r>
              <a:rPr lang="en-GB" sz="2000" dirty="0">
                <a:solidFill>
                  <a:schemeClr val="accent2">
                    <a:lumMod val="50000"/>
                  </a:schemeClr>
                </a:solidFill>
              </a:rPr>
              <a:t>Recently, support has been added for encrypting the secrets with a user-supplied key, generally integrated into a cloud key store i.e. Azure Key value</a:t>
            </a:r>
          </a:p>
        </p:txBody>
      </p:sp>
    </p:spTree>
    <p:extLst>
      <p:ext uri="{BB962C8B-B14F-4D97-AF65-F5344CB8AC3E}">
        <p14:creationId xmlns:p14="http://schemas.microsoft.com/office/powerpoint/2010/main" val="128301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dirty="0"/>
              <a:t>Stateful sets </a:t>
            </a:r>
            <a:endParaRPr lang="en-GB" dirty="0">
              <a:solidFill>
                <a:schemeClr val="accent3"/>
              </a:solidFill>
            </a:endParaRPr>
          </a:p>
        </p:txBody>
      </p:sp>
      <p:sp>
        <p:nvSpPr>
          <p:cNvPr id="13" name="Content Placeholder 2">
            <a:extLst>
              <a:ext uri="{FF2B5EF4-FFF2-40B4-BE49-F238E27FC236}">
                <a16:creationId xmlns:a16="http://schemas.microsoft.com/office/drawing/2014/main" id="{8E0EB4F0-8460-413F-A2C4-1F77C8B14B65}"/>
              </a:ext>
            </a:extLst>
          </p:cNvPr>
          <p:cNvSpPr>
            <a:spLocks noGrp="1"/>
          </p:cNvSpPr>
          <p:nvPr>
            <p:ph idx="1"/>
          </p:nvPr>
        </p:nvSpPr>
        <p:spPr>
          <a:xfrm>
            <a:off x="4592231" y="950819"/>
            <a:ext cx="7157392" cy="4204800"/>
          </a:xfrm>
        </p:spPr>
        <p:txBody>
          <a:bodyPr>
            <a:normAutofit/>
          </a:bodyPr>
          <a:lstStyle/>
          <a:p>
            <a:r>
              <a:rPr lang="en-GB" dirty="0" err="1"/>
              <a:t>StatefulSets</a:t>
            </a:r>
            <a:r>
              <a:rPr lang="en-GB" dirty="0"/>
              <a:t> are replicated groups of Pods,</a:t>
            </a:r>
          </a:p>
          <a:p>
            <a:r>
              <a:rPr lang="en-GB" dirty="0"/>
              <a:t>Similar to </a:t>
            </a:r>
            <a:r>
              <a:rPr lang="en-GB" dirty="0" err="1"/>
              <a:t>ReplicaSets</a:t>
            </a:r>
            <a:r>
              <a:rPr lang="en-GB" dirty="0"/>
              <a:t>. But unlike a </a:t>
            </a:r>
            <a:r>
              <a:rPr lang="en-GB" dirty="0" err="1"/>
              <a:t>ReplicaSet</a:t>
            </a:r>
            <a:r>
              <a:rPr lang="en-GB" dirty="0"/>
              <a:t>, they have certain unique properties:</a:t>
            </a:r>
          </a:p>
          <a:p>
            <a:pPr lvl="1"/>
            <a:r>
              <a:rPr lang="en-GB" dirty="0"/>
              <a:t>Each replica gets a persistent hostname with a unique index </a:t>
            </a:r>
          </a:p>
          <a:p>
            <a:pPr lvl="1"/>
            <a:r>
              <a:rPr lang="en-GB" dirty="0"/>
              <a:t> Each replica is created in order from lowest to highest index, and creation will block until the Pod at the previous index is healthy and available. </a:t>
            </a:r>
          </a:p>
          <a:p>
            <a:pPr lvl="1"/>
            <a:r>
              <a:rPr lang="en-GB" dirty="0"/>
              <a:t> When a </a:t>
            </a:r>
            <a:r>
              <a:rPr lang="en-GB" dirty="0" err="1"/>
              <a:t>StatefulSet</a:t>
            </a:r>
            <a:r>
              <a:rPr lang="en-GB" dirty="0"/>
              <a:t> is deleted, each of the managed replica Pods is also deleted in order from highest to lowest.</a:t>
            </a:r>
          </a:p>
        </p:txBody>
      </p:sp>
    </p:spTree>
    <p:extLst>
      <p:ext uri="{BB962C8B-B14F-4D97-AF65-F5344CB8AC3E}">
        <p14:creationId xmlns:p14="http://schemas.microsoft.com/office/powerpoint/2010/main" val="36540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dirty="0"/>
              <a:t>Daemon set</a:t>
            </a:r>
            <a:endParaRPr lang="en-GB" dirty="0">
              <a:solidFill>
                <a:schemeClr val="accent3"/>
              </a:solidFill>
            </a:endParaRPr>
          </a:p>
        </p:txBody>
      </p:sp>
      <p:sp>
        <p:nvSpPr>
          <p:cNvPr id="13" name="Content Placeholder 2">
            <a:extLst>
              <a:ext uri="{FF2B5EF4-FFF2-40B4-BE49-F238E27FC236}">
                <a16:creationId xmlns:a16="http://schemas.microsoft.com/office/drawing/2014/main" id="{8E0EB4F0-8460-413F-A2C4-1F77C8B14B65}"/>
              </a:ext>
            </a:extLst>
          </p:cNvPr>
          <p:cNvSpPr>
            <a:spLocks noGrp="1"/>
          </p:cNvSpPr>
          <p:nvPr>
            <p:ph idx="1"/>
          </p:nvPr>
        </p:nvSpPr>
        <p:spPr>
          <a:xfrm>
            <a:off x="4592231" y="950819"/>
            <a:ext cx="7157392" cy="4204800"/>
          </a:xfrm>
        </p:spPr>
        <p:txBody>
          <a:bodyPr>
            <a:normAutofit/>
          </a:bodyPr>
          <a:lstStyle/>
          <a:p>
            <a:r>
              <a:rPr lang="en-GB" dirty="0"/>
              <a:t>Used to schedule a single Pod on every node within the cluster. </a:t>
            </a:r>
          </a:p>
          <a:p>
            <a:r>
              <a:rPr lang="en-GB" dirty="0"/>
              <a:t>Generally, the motivation for replicating a Pod to every node is to land some sort of agent or daemon on each node. i.e. log collectors and monitoring agents</a:t>
            </a:r>
          </a:p>
          <a:p>
            <a:r>
              <a:rPr lang="en-GB" dirty="0"/>
              <a:t>A Daemon Set ensures a copy of a Pod is running across a set of nodes in a K8S cluster. </a:t>
            </a:r>
          </a:p>
        </p:txBody>
      </p:sp>
    </p:spTree>
    <p:extLst>
      <p:ext uri="{BB962C8B-B14F-4D97-AF65-F5344CB8AC3E}">
        <p14:creationId xmlns:p14="http://schemas.microsoft.com/office/powerpoint/2010/main" val="398225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581192" y="702156"/>
            <a:ext cx="11029616" cy="1013800"/>
          </a:xfrm>
        </p:spPr>
        <p:txBody>
          <a:bodyPr>
            <a:normAutofit/>
          </a:bodyPr>
          <a:lstStyle/>
          <a:p>
            <a:r>
              <a:rPr lang="en-GB">
                <a:solidFill>
                  <a:srgbClr val="FFFEFF"/>
                </a:solidFill>
              </a:rPr>
              <a:t>Jobs</a:t>
            </a:r>
          </a:p>
        </p:txBody>
      </p:sp>
      <p:graphicFrame>
        <p:nvGraphicFramePr>
          <p:cNvPr id="8199" name="Content Placeholder 2">
            <a:extLst>
              <a:ext uri="{FF2B5EF4-FFF2-40B4-BE49-F238E27FC236}">
                <a16:creationId xmlns:a16="http://schemas.microsoft.com/office/drawing/2014/main" id="{D2D79B0B-489D-41C7-BC5B-B67CF37BA29F}"/>
              </a:ext>
            </a:extLst>
          </p:cNvPr>
          <p:cNvGraphicFramePr>
            <a:graphicFrameLocks noGrp="1"/>
          </p:cNvGraphicFramePr>
          <p:nvPr>
            <p:ph idx="1"/>
            <p:extLst>
              <p:ext uri="{D42A27DB-BD31-4B8C-83A1-F6EECF244321}">
                <p14:modId xmlns:p14="http://schemas.microsoft.com/office/powerpoint/2010/main" val="37551464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935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fade">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199"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solidFill>
                  <a:schemeClr val="bg1"/>
                </a:solidFill>
              </a:rPr>
              <a:t>Demo</a:t>
            </a:r>
          </a:p>
        </p:txBody>
      </p:sp>
      <p:sp>
        <p:nvSpPr>
          <p:cNvPr id="3" name="Content Placeholder 2">
            <a:extLst>
              <a:ext uri="{FF2B5EF4-FFF2-40B4-BE49-F238E27FC236}">
                <a16:creationId xmlns:a16="http://schemas.microsoft.com/office/drawing/2014/main" id="{E30CF66A-B1CB-4237-A246-0BE0F68D8FC1}"/>
              </a:ext>
            </a:extLst>
          </p:cNvPr>
          <p:cNvSpPr>
            <a:spLocks noGrp="1"/>
          </p:cNvSpPr>
          <p:nvPr>
            <p:ph idx="1"/>
          </p:nvPr>
        </p:nvSpPr>
        <p:spPr/>
        <p:txBody>
          <a:bodyPr/>
          <a:lstStyle/>
          <a:p>
            <a:r>
              <a:rPr lang="en-GB" dirty="0"/>
              <a:t>Create </a:t>
            </a:r>
            <a:r>
              <a:rPr lang="en-GB" dirty="0" err="1"/>
              <a:t>ConfigMap</a:t>
            </a:r>
            <a:endParaRPr lang="en-GB" dirty="0"/>
          </a:p>
          <a:p>
            <a:r>
              <a:rPr lang="en-GB" dirty="0"/>
              <a:t>Use </a:t>
            </a:r>
            <a:r>
              <a:rPr lang="en-GB" dirty="0" err="1"/>
              <a:t>ConfigMap</a:t>
            </a:r>
            <a:r>
              <a:rPr lang="en-GB" dirty="0"/>
              <a:t> as environmental variable in Pod Manifest</a:t>
            </a:r>
          </a:p>
        </p:txBody>
      </p:sp>
      <p:pic>
        <p:nvPicPr>
          <p:cNvPr id="5" name="Picture 4" descr="See the source image">
            <a:extLst>
              <a:ext uri="{FF2B5EF4-FFF2-40B4-BE49-F238E27FC236}">
                <a16:creationId xmlns:a16="http://schemas.microsoft.com/office/drawing/2014/main" id="{176780BC-39EA-4403-A32F-129FD0EA4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1028" y="1416749"/>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86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B543-724D-4D21-8336-75497B1A8241}"/>
              </a:ext>
            </a:extLst>
          </p:cNvPr>
          <p:cNvSpPr>
            <a:spLocks noGrp="1"/>
          </p:cNvSpPr>
          <p:nvPr>
            <p:ph type="ctrTitle"/>
          </p:nvPr>
        </p:nvSpPr>
        <p:spPr/>
        <p:txBody>
          <a:bodyPr/>
          <a:lstStyle/>
          <a:p>
            <a:r>
              <a:rPr lang="en-GB" dirty="0"/>
              <a:t>Role based-access control</a:t>
            </a:r>
          </a:p>
        </p:txBody>
      </p:sp>
      <p:sp>
        <p:nvSpPr>
          <p:cNvPr id="5" name="Subtitle 4">
            <a:extLst>
              <a:ext uri="{FF2B5EF4-FFF2-40B4-BE49-F238E27FC236}">
                <a16:creationId xmlns:a16="http://schemas.microsoft.com/office/drawing/2014/main" id="{E859AB31-FC8B-406B-9958-7BCE445300D1}"/>
              </a:ext>
            </a:extLst>
          </p:cNvPr>
          <p:cNvSpPr>
            <a:spLocks noGrp="1"/>
          </p:cNvSpPr>
          <p:nvPr>
            <p:ph type="subTitle" idx="1"/>
          </p:nvPr>
        </p:nvSpPr>
        <p:spPr>
          <a:xfrm>
            <a:off x="690922" y="3178197"/>
            <a:ext cx="10993546" cy="3342124"/>
          </a:xfrm>
        </p:spPr>
        <p:txBody>
          <a:bodyPr/>
          <a:lstStyle/>
          <a:p>
            <a:pPr marL="342900" indent="-342900">
              <a:lnSpc>
                <a:spcPct val="150000"/>
              </a:lnSpc>
              <a:buFont typeface="Arial" panose="020B0604020202020204" pitchFamily="34" charset="0"/>
              <a:buChar char="•"/>
            </a:pPr>
            <a:r>
              <a:rPr lang="en-GB" dirty="0">
                <a:solidFill>
                  <a:schemeClr val="bg1"/>
                </a:solidFill>
              </a:rPr>
              <a:t>RBAC</a:t>
            </a:r>
          </a:p>
          <a:p>
            <a:pPr marL="342900" indent="-342900">
              <a:lnSpc>
                <a:spcPct val="150000"/>
              </a:lnSpc>
              <a:buFont typeface="Arial" panose="020B0604020202020204" pitchFamily="34" charset="0"/>
              <a:buChar char="•"/>
            </a:pPr>
            <a:r>
              <a:rPr lang="en-GB" dirty="0">
                <a:solidFill>
                  <a:schemeClr val="bg1"/>
                </a:solidFill>
              </a:rPr>
              <a:t>Authentication methods</a:t>
            </a:r>
          </a:p>
          <a:p>
            <a:pPr marL="342900" indent="-342900">
              <a:lnSpc>
                <a:spcPct val="150000"/>
              </a:lnSpc>
              <a:buFont typeface="Arial" panose="020B0604020202020204" pitchFamily="34" charset="0"/>
              <a:buChar char="•"/>
            </a:pPr>
            <a:r>
              <a:rPr lang="en-GB" dirty="0">
                <a:solidFill>
                  <a:schemeClr val="bg1"/>
                </a:solidFill>
              </a:rPr>
              <a:t>Role and Role Binding</a:t>
            </a:r>
          </a:p>
          <a:p>
            <a:pPr marL="342900" indent="-342900">
              <a:lnSpc>
                <a:spcPct val="150000"/>
              </a:lnSpc>
              <a:buFont typeface="Arial" panose="020B0604020202020204" pitchFamily="34" charset="0"/>
              <a:buChar char="•"/>
            </a:pPr>
            <a:r>
              <a:rPr lang="en-GB" dirty="0">
                <a:solidFill>
                  <a:schemeClr val="bg1"/>
                </a:solidFill>
              </a:rPr>
              <a:t>RBAC Manifests</a:t>
            </a:r>
          </a:p>
          <a:p>
            <a:pPr marL="342900" indent="-342900">
              <a:lnSpc>
                <a:spcPct val="150000"/>
              </a:lnSpc>
              <a:buFont typeface="Arial" panose="020B0604020202020204" pitchFamily="34" charset="0"/>
              <a:buChar char="•"/>
            </a:pPr>
            <a:r>
              <a:rPr lang="en-GB" dirty="0">
                <a:solidFill>
                  <a:schemeClr val="bg1"/>
                </a:solidFill>
              </a:rPr>
              <a:t>Authorization  verbs</a:t>
            </a:r>
          </a:p>
          <a:p>
            <a:pPr marL="342900" indent="-342900">
              <a:lnSpc>
                <a:spcPct val="150000"/>
              </a:lnSpc>
              <a:buFont typeface="Arial" panose="020B0604020202020204" pitchFamily="34" charset="0"/>
              <a:buChar char="•"/>
            </a:pPr>
            <a:endParaRPr lang="en-GB" dirty="0">
              <a:solidFill>
                <a:schemeClr val="bg1"/>
              </a:solidFill>
            </a:endParaRPr>
          </a:p>
          <a:p>
            <a:pPr marL="342900" indent="-342900">
              <a:lnSpc>
                <a:spcPct val="150000"/>
              </a:lnSpc>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860496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dirty="0"/>
              <a:t>RBAC</a:t>
            </a:r>
            <a:endParaRPr lang="en-GB" dirty="0">
              <a:solidFill>
                <a:schemeClr val="accent3"/>
              </a:solidFill>
            </a:endParaRPr>
          </a:p>
        </p:txBody>
      </p:sp>
      <p:sp>
        <p:nvSpPr>
          <p:cNvPr id="13" name="Content Placeholder 2">
            <a:extLst>
              <a:ext uri="{FF2B5EF4-FFF2-40B4-BE49-F238E27FC236}">
                <a16:creationId xmlns:a16="http://schemas.microsoft.com/office/drawing/2014/main" id="{8E0EB4F0-8460-413F-A2C4-1F77C8B14B65}"/>
              </a:ext>
            </a:extLst>
          </p:cNvPr>
          <p:cNvSpPr>
            <a:spLocks noGrp="1"/>
          </p:cNvSpPr>
          <p:nvPr>
            <p:ph idx="1"/>
          </p:nvPr>
        </p:nvSpPr>
        <p:spPr>
          <a:xfrm>
            <a:off x="4592231" y="950819"/>
            <a:ext cx="7157392" cy="4204800"/>
          </a:xfrm>
        </p:spPr>
        <p:txBody>
          <a:bodyPr>
            <a:normAutofit/>
          </a:bodyPr>
          <a:lstStyle/>
          <a:p>
            <a:r>
              <a:rPr lang="en-GB" dirty="0"/>
              <a:t>RBAC provides a mechanism for restricting both </a:t>
            </a:r>
            <a:r>
              <a:rPr lang="en-GB" dirty="0">
                <a:solidFill>
                  <a:schemeClr val="accent6"/>
                </a:solidFill>
              </a:rPr>
              <a:t>access to and actions </a:t>
            </a:r>
            <a:r>
              <a:rPr lang="en-GB" dirty="0"/>
              <a:t>on Kubernetes APIs to ensure that only appropriate users have access to APIs in the cluster. </a:t>
            </a:r>
          </a:p>
          <a:p>
            <a:r>
              <a:rPr lang="en-GB" dirty="0"/>
              <a:t>RBAC is a </a:t>
            </a:r>
            <a:r>
              <a:rPr lang="en-GB" dirty="0">
                <a:solidFill>
                  <a:schemeClr val="accent6"/>
                </a:solidFill>
              </a:rPr>
              <a:t>critical component</a:t>
            </a:r>
            <a:r>
              <a:rPr lang="en-GB" dirty="0"/>
              <a:t> to both harden access to the Kubernetes cluster where you are deploying your application </a:t>
            </a:r>
          </a:p>
          <a:p>
            <a:r>
              <a:rPr lang="en-GB" dirty="0"/>
              <a:t>RBAC prevent unexpected accidents where one person in the wrong namespace mistakenly takes down production when they think they are destroying their test cluster. </a:t>
            </a:r>
          </a:p>
        </p:txBody>
      </p:sp>
    </p:spTree>
    <p:extLst>
      <p:ext uri="{BB962C8B-B14F-4D97-AF65-F5344CB8AC3E}">
        <p14:creationId xmlns:p14="http://schemas.microsoft.com/office/powerpoint/2010/main" val="167613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4C527F-AA88-4BD2-819A-06921EEB4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1BEFAC-BF22-4CF8-9B60-C1CACA905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95C537-DD8E-493F-8903-F8A3BA34C8F0}"/>
              </a:ext>
            </a:extLst>
          </p:cNvPr>
          <p:cNvSpPr>
            <a:spLocks noGrp="1"/>
          </p:cNvSpPr>
          <p:nvPr>
            <p:ph type="title"/>
          </p:nvPr>
        </p:nvSpPr>
        <p:spPr>
          <a:xfrm>
            <a:off x="8369643" y="1037967"/>
            <a:ext cx="3054091" cy="4709131"/>
          </a:xfrm>
        </p:spPr>
        <p:txBody>
          <a:bodyPr anchor="ctr">
            <a:normAutofit/>
          </a:bodyPr>
          <a:lstStyle/>
          <a:p>
            <a:r>
              <a:rPr lang="en-GB" sz="2600">
                <a:solidFill>
                  <a:srgbClr val="FFFEFF"/>
                </a:solidFill>
              </a:rPr>
              <a:t>Authentication  methods</a:t>
            </a:r>
          </a:p>
        </p:txBody>
      </p:sp>
      <p:sp>
        <p:nvSpPr>
          <p:cNvPr id="6" name="Freeform: Shape 5">
            <a:extLst>
              <a:ext uri="{FF2B5EF4-FFF2-40B4-BE49-F238E27FC236}">
                <a16:creationId xmlns:a16="http://schemas.microsoft.com/office/drawing/2014/main" id="{FE1D3C50-636B-4848-B1F8-C45A7C6B8F0E}"/>
              </a:ext>
            </a:extLst>
          </p:cNvPr>
          <p:cNvSpPr/>
          <p:nvPr/>
        </p:nvSpPr>
        <p:spPr>
          <a:xfrm>
            <a:off x="486033" y="1073614"/>
            <a:ext cx="7012370" cy="874575"/>
          </a:xfrm>
          <a:custGeom>
            <a:avLst/>
            <a:gdLst>
              <a:gd name="connsiteX0" fmla="*/ 0 w 7012370"/>
              <a:gd name="connsiteY0" fmla="*/ 145765 h 874575"/>
              <a:gd name="connsiteX1" fmla="*/ 145765 w 7012370"/>
              <a:gd name="connsiteY1" fmla="*/ 0 h 874575"/>
              <a:gd name="connsiteX2" fmla="*/ 6866605 w 7012370"/>
              <a:gd name="connsiteY2" fmla="*/ 0 h 874575"/>
              <a:gd name="connsiteX3" fmla="*/ 7012370 w 7012370"/>
              <a:gd name="connsiteY3" fmla="*/ 145765 h 874575"/>
              <a:gd name="connsiteX4" fmla="*/ 7012370 w 7012370"/>
              <a:gd name="connsiteY4" fmla="*/ 728810 h 874575"/>
              <a:gd name="connsiteX5" fmla="*/ 6866605 w 7012370"/>
              <a:gd name="connsiteY5" fmla="*/ 874575 h 874575"/>
              <a:gd name="connsiteX6" fmla="*/ 145765 w 7012370"/>
              <a:gd name="connsiteY6" fmla="*/ 874575 h 874575"/>
              <a:gd name="connsiteX7" fmla="*/ 0 w 7012370"/>
              <a:gd name="connsiteY7" fmla="*/ 728810 h 874575"/>
              <a:gd name="connsiteX8" fmla="*/ 0 w 7012370"/>
              <a:gd name="connsiteY8" fmla="*/ 145765 h 87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2370" h="874575">
                <a:moveTo>
                  <a:pt x="0" y="145765"/>
                </a:moveTo>
                <a:cubicBezTo>
                  <a:pt x="0" y="65261"/>
                  <a:pt x="65261" y="0"/>
                  <a:pt x="145765" y="0"/>
                </a:cubicBezTo>
                <a:lnTo>
                  <a:pt x="6866605" y="0"/>
                </a:lnTo>
                <a:cubicBezTo>
                  <a:pt x="6947109" y="0"/>
                  <a:pt x="7012370" y="65261"/>
                  <a:pt x="7012370" y="145765"/>
                </a:cubicBezTo>
                <a:lnTo>
                  <a:pt x="7012370" y="728810"/>
                </a:lnTo>
                <a:cubicBezTo>
                  <a:pt x="7012370" y="809314"/>
                  <a:pt x="6947109" y="874575"/>
                  <a:pt x="6866605" y="874575"/>
                </a:cubicBezTo>
                <a:lnTo>
                  <a:pt x="145765" y="874575"/>
                </a:lnTo>
                <a:cubicBezTo>
                  <a:pt x="65261" y="874575"/>
                  <a:pt x="0" y="809314"/>
                  <a:pt x="0" y="728810"/>
                </a:cubicBezTo>
                <a:lnTo>
                  <a:pt x="0" y="145765"/>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30323" tIns="130323" rIns="130323" bIns="130323" numCol="1" spcCol="1270" anchor="ctr" anchorCtr="0">
            <a:noAutofit/>
          </a:bodyPr>
          <a:lstStyle/>
          <a:p>
            <a:pPr marL="0" lvl="0" indent="0" algn="l" defTabSz="1022350">
              <a:lnSpc>
                <a:spcPct val="90000"/>
              </a:lnSpc>
              <a:spcBef>
                <a:spcPct val="0"/>
              </a:spcBef>
              <a:spcAft>
                <a:spcPct val="35000"/>
              </a:spcAft>
              <a:buNone/>
            </a:pPr>
            <a:r>
              <a:rPr lang="en-GB" sz="2300" kern="1200" dirty="0"/>
              <a:t>HTTP Basic Authentication </a:t>
            </a:r>
            <a:endParaRPr lang="en-US" sz="2300" kern="1200" dirty="0"/>
          </a:p>
        </p:txBody>
      </p:sp>
      <p:sp>
        <p:nvSpPr>
          <p:cNvPr id="7" name="Freeform: Shape 6">
            <a:extLst>
              <a:ext uri="{FF2B5EF4-FFF2-40B4-BE49-F238E27FC236}">
                <a16:creationId xmlns:a16="http://schemas.microsoft.com/office/drawing/2014/main" id="{4B68D7C0-DEBD-43A2-BA22-DAF586F7FE04}"/>
              </a:ext>
            </a:extLst>
          </p:cNvPr>
          <p:cNvSpPr/>
          <p:nvPr/>
        </p:nvSpPr>
        <p:spPr>
          <a:xfrm>
            <a:off x="486033" y="2014429"/>
            <a:ext cx="7012370" cy="874575"/>
          </a:xfrm>
          <a:custGeom>
            <a:avLst/>
            <a:gdLst>
              <a:gd name="connsiteX0" fmla="*/ 0 w 7012370"/>
              <a:gd name="connsiteY0" fmla="*/ 145765 h 874575"/>
              <a:gd name="connsiteX1" fmla="*/ 145765 w 7012370"/>
              <a:gd name="connsiteY1" fmla="*/ 0 h 874575"/>
              <a:gd name="connsiteX2" fmla="*/ 6866605 w 7012370"/>
              <a:gd name="connsiteY2" fmla="*/ 0 h 874575"/>
              <a:gd name="connsiteX3" fmla="*/ 7012370 w 7012370"/>
              <a:gd name="connsiteY3" fmla="*/ 145765 h 874575"/>
              <a:gd name="connsiteX4" fmla="*/ 7012370 w 7012370"/>
              <a:gd name="connsiteY4" fmla="*/ 728810 h 874575"/>
              <a:gd name="connsiteX5" fmla="*/ 6866605 w 7012370"/>
              <a:gd name="connsiteY5" fmla="*/ 874575 h 874575"/>
              <a:gd name="connsiteX6" fmla="*/ 145765 w 7012370"/>
              <a:gd name="connsiteY6" fmla="*/ 874575 h 874575"/>
              <a:gd name="connsiteX7" fmla="*/ 0 w 7012370"/>
              <a:gd name="connsiteY7" fmla="*/ 728810 h 874575"/>
              <a:gd name="connsiteX8" fmla="*/ 0 w 7012370"/>
              <a:gd name="connsiteY8" fmla="*/ 145765 h 87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2370" h="874575">
                <a:moveTo>
                  <a:pt x="0" y="145765"/>
                </a:moveTo>
                <a:cubicBezTo>
                  <a:pt x="0" y="65261"/>
                  <a:pt x="65261" y="0"/>
                  <a:pt x="145765" y="0"/>
                </a:cubicBezTo>
                <a:lnTo>
                  <a:pt x="6866605" y="0"/>
                </a:lnTo>
                <a:cubicBezTo>
                  <a:pt x="6947109" y="0"/>
                  <a:pt x="7012370" y="65261"/>
                  <a:pt x="7012370" y="145765"/>
                </a:cubicBezTo>
                <a:lnTo>
                  <a:pt x="7012370" y="728810"/>
                </a:lnTo>
                <a:cubicBezTo>
                  <a:pt x="7012370" y="809314"/>
                  <a:pt x="6947109" y="874575"/>
                  <a:pt x="6866605" y="874575"/>
                </a:cubicBezTo>
                <a:lnTo>
                  <a:pt x="145765" y="874575"/>
                </a:lnTo>
                <a:cubicBezTo>
                  <a:pt x="65261" y="874575"/>
                  <a:pt x="0" y="809314"/>
                  <a:pt x="0" y="728810"/>
                </a:cubicBezTo>
                <a:lnTo>
                  <a:pt x="0" y="145765"/>
                </a:lnTo>
                <a:close/>
              </a:path>
            </a:pathLst>
          </a:custGeom>
        </p:spPr>
        <p:style>
          <a:lnRef idx="3">
            <a:schemeClr val="lt1">
              <a:hueOff val="0"/>
              <a:satOff val="0"/>
              <a:lumOff val="0"/>
              <a:alphaOff val="0"/>
            </a:schemeClr>
          </a:lnRef>
          <a:fillRef idx="1">
            <a:schemeClr val="accent2">
              <a:hueOff val="-152927"/>
              <a:satOff val="8134"/>
              <a:lumOff val="2353"/>
              <a:alphaOff val="0"/>
            </a:schemeClr>
          </a:fillRef>
          <a:effectRef idx="1">
            <a:schemeClr val="accent2">
              <a:hueOff val="-152927"/>
              <a:satOff val="8134"/>
              <a:lumOff val="2353"/>
              <a:alphaOff val="0"/>
            </a:schemeClr>
          </a:effectRef>
          <a:fontRef idx="minor">
            <a:schemeClr val="lt1"/>
          </a:fontRef>
        </p:style>
        <p:txBody>
          <a:bodyPr spcFirstLastPara="0" vert="horz" wrap="square" lIns="130323" tIns="130323" rIns="130323" bIns="130323" numCol="1" spcCol="1270" anchor="ctr" anchorCtr="0">
            <a:noAutofit/>
          </a:bodyPr>
          <a:lstStyle/>
          <a:p>
            <a:pPr marL="0" lvl="0" indent="0" algn="l" defTabSz="1022350">
              <a:lnSpc>
                <a:spcPct val="90000"/>
              </a:lnSpc>
              <a:spcBef>
                <a:spcPct val="0"/>
              </a:spcBef>
              <a:spcAft>
                <a:spcPct val="35000"/>
              </a:spcAft>
              <a:buNone/>
            </a:pPr>
            <a:r>
              <a:rPr lang="en-GB" sz="2300" kern="1200" dirty="0"/>
              <a:t>x509 client certificates</a:t>
            </a:r>
            <a:endParaRPr lang="en-US" sz="2300" kern="1200" dirty="0"/>
          </a:p>
        </p:txBody>
      </p:sp>
      <p:sp>
        <p:nvSpPr>
          <p:cNvPr id="8" name="Freeform: Shape 7">
            <a:extLst>
              <a:ext uri="{FF2B5EF4-FFF2-40B4-BE49-F238E27FC236}">
                <a16:creationId xmlns:a16="http://schemas.microsoft.com/office/drawing/2014/main" id="{04666A7C-652C-47CC-ACEE-7901FEFA7DD9}"/>
              </a:ext>
            </a:extLst>
          </p:cNvPr>
          <p:cNvSpPr/>
          <p:nvPr/>
        </p:nvSpPr>
        <p:spPr>
          <a:xfrm>
            <a:off x="486033" y="2955245"/>
            <a:ext cx="7012370" cy="874575"/>
          </a:xfrm>
          <a:custGeom>
            <a:avLst/>
            <a:gdLst>
              <a:gd name="connsiteX0" fmla="*/ 0 w 7012370"/>
              <a:gd name="connsiteY0" fmla="*/ 145765 h 874575"/>
              <a:gd name="connsiteX1" fmla="*/ 145765 w 7012370"/>
              <a:gd name="connsiteY1" fmla="*/ 0 h 874575"/>
              <a:gd name="connsiteX2" fmla="*/ 6866605 w 7012370"/>
              <a:gd name="connsiteY2" fmla="*/ 0 h 874575"/>
              <a:gd name="connsiteX3" fmla="*/ 7012370 w 7012370"/>
              <a:gd name="connsiteY3" fmla="*/ 145765 h 874575"/>
              <a:gd name="connsiteX4" fmla="*/ 7012370 w 7012370"/>
              <a:gd name="connsiteY4" fmla="*/ 728810 h 874575"/>
              <a:gd name="connsiteX5" fmla="*/ 6866605 w 7012370"/>
              <a:gd name="connsiteY5" fmla="*/ 874575 h 874575"/>
              <a:gd name="connsiteX6" fmla="*/ 145765 w 7012370"/>
              <a:gd name="connsiteY6" fmla="*/ 874575 h 874575"/>
              <a:gd name="connsiteX7" fmla="*/ 0 w 7012370"/>
              <a:gd name="connsiteY7" fmla="*/ 728810 h 874575"/>
              <a:gd name="connsiteX8" fmla="*/ 0 w 7012370"/>
              <a:gd name="connsiteY8" fmla="*/ 145765 h 87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2370" h="874575">
                <a:moveTo>
                  <a:pt x="0" y="145765"/>
                </a:moveTo>
                <a:cubicBezTo>
                  <a:pt x="0" y="65261"/>
                  <a:pt x="65261" y="0"/>
                  <a:pt x="145765" y="0"/>
                </a:cubicBezTo>
                <a:lnTo>
                  <a:pt x="6866605" y="0"/>
                </a:lnTo>
                <a:cubicBezTo>
                  <a:pt x="6947109" y="0"/>
                  <a:pt x="7012370" y="65261"/>
                  <a:pt x="7012370" y="145765"/>
                </a:cubicBezTo>
                <a:lnTo>
                  <a:pt x="7012370" y="728810"/>
                </a:lnTo>
                <a:cubicBezTo>
                  <a:pt x="7012370" y="809314"/>
                  <a:pt x="6947109" y="874575"/>
                  <a:pt x="6866605" y="874575"/>
                </a:cubicBezTo>
                <a:lnTo>
                  <a:pt x="145765" y="874575"/>
                </a:lnTo>
                <a:cubicBezTo>
                  <a:pt x="65261" y="874575"/>
                  <a:pt x="0" y="809314"/>
                  <a:pt x="0" y="728810"/>
                </a:cubicBezTo>
                <a:lnTo>
                  <a:pt x="0" y="145765"/>
                </a:lnTo>
                <a:close/>
              </a:path>
            </a:pathLst>
          </a:custGeom>
        </p:spPr>
        <p:style>
          <a:lnRef idx="3">
            <a:schemeClr val="lt1">
              <a:hueOff val="0"/>
              <a:satOff val="0"/>
              <a:lumOff val="0"/>
              <a:alphaOff val="0"/>
            </a:schemeClr>
          </a:lnRef>
          <a:fillRef idx="1">
            <a:schemeClr val="accent2">
              <a:hueOff val="-305854"/>
              <a:satOff val="16268"/>
              <a:lumOff val="4705"/>
              <a:alphaOff val="0"/>
            </a:schemeClr>
          </a:fillRef>
          <a:effectRef idx="1">
            <a:schemeClr val="accent2">
              <a:hueOff val="-305854"/>
              <a:satOff val="16268"/>
              <a:lumOff val="4705"/>
              <a:alphaOff val="0"/>
            </a:schemeClr>
          </a:effectRef>
          <a:fontRef idx="minor">
            <a:schemeClr val="lt1"/>
          </a:fontRef>
        </p:style>
        <p:txBody>
          <a:bodyPr spcFirstLastPara="0" vert="horz" wrap="square" lIns="130323" tIns="130323" rIns="130323" bIns="130323" numCol="1" spcCol="1270" anchor="ctr" anchorCtr="0">
            <a:noAutofit/>
          </a:bodyPr>
          <a:lstStyle/>
          <a:p>
            <a:pPr marL="0" lvl="0" indent="0" algn="l" defTabSz="1022350">
              <a:lnSpc>
                <a:spcPct val="90000"/>
              </a:lnSpc>
              <a:spcBef>
                <a:spcPct val="0"/>
              </a:spcBef>
              <a:spcAft>
                <a:spcPct val="35000"/>
              </a:spcAft>
              <a:buNone/>
            </a:pPr>
            <a:r>
              <a:rPr lang="en-GB" sz="2300" kern="1200"/>
              <a:t>Static token files on the host</a:t>
            </a:r>
            <a:endParaRPr lang="en-US" sz="2300" kern="1200"/>
          </a:p>
        </p:txBody>
      </p:sp>
      <p:sp>
        <p:nvSpPr>
          <p:cNvPr id="10" name="Freeform: Shape 9">
            <a:extLst>
              <a:ext uri="{FF2B5EF4-FFF2-40B4-BE49-F238E27FC236}">
                <a16:creationId xmlns:a16="http://schemas.microsoft.com/office/drawing/2014/main" id="{2EC295FB-311C-4E52-93CB-845C6E957A93}"/>
              </a:ext>
            </a:extLst>
          </p:cNvPr>
          <p:cNvSpPr/>
          <p:nvPr/>
        </p:nvSpPr>
        <p:spPr>
          <a:xfrm>
            <a:off x="486033" y="3896060"/>
            <a:ext cx="7012370" cy="874575"/>
          </a:xfrm>
          <a:custGeom>
            <a:avLst/>
            <a:gdLst>
              <a:gd name="connsiteX0" fmla="*/ 0 w 7012370"/>
              <a:gd name="connsiteY0" fmla="*/ 145765 h 874575"/>
              <a:gd name="connsiteX1" fmla="*/ 145765 w 7012370"/>
              <a:gd name="connsiteY1" fmla="*/ 0 h 874575"/>
              <a:gd name="connsiteX2" fmla="*/ 6866605 w 7012370"/>
              <a:gd name="connsiteY2" fmla="*/ 0 h 874575"/>
              <a:gd name="connsiteX3" fmla="*/ 7012370 w 7012370"/>
              <a:gd name="connsiteY3" fmla="*/ 145765 h 874575"/>
              <a:gd name="connsiteX4" fmla="*/ 7012370 w 7012370"/>
              <a:gd name="connsiteY4" fmla="*/ 728810 h 874575"/>
              <a:gd name="connsiteX5" fmla="*/ 6866605 w 7012370"/>
              <a:gd name="connsiteY5" fmla="*/ 874575 h 874575"/>
              <a:gd name="connsiteX6" fmla="*/ 145765 w 7012370"/>
              <a:gd name="connsiteY6" fmla="*/ 874575 h 874575"/>
              <a:gd name="connsiteX7" fmla="*/ 0 w 7012370"/>
              <a:gd name="connsiteY7" fmla="*/ 728810 h 874575"/>
              <a:gd name="connsiteX8" fmla="*/ 0 w 7012370"/>
              <a:gd name="connsiteY8" fmla="*/ 145765 h 87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2370" h="874575">
                <a:moveTo>
                  <a:pt x="0" y="145765"/>
                </a:moveTo>
                <a:cubicBezTo>
                  <a:pt x="0" y="65261"/>
                  <a:pt x="65261" y="0"/>
                  <a:pt x="145765" y="0"/>
                </a:cubicBezTo>
                <a:lnTo>
                  <a:pt x="6866605" y="0"/>
                </a:lnTo>
                <a:cubicBezTo>
                  <a:pt x="6947109" y="0"/>
                  <a:pt x="7012370" y="65261"/>
                  <a:pt x="7012370" y="145765"/>
                </a:cubicBezTo>
                <a:lnTo>
                  <a:pt x="7012370" y="728810"/>
                </a:lnTo>
                <a:cubicBezTo>
                  <a:pt x="7012370" y="809314"/>
                  <a:pt x="6947109" y="874575"/>
                  <a:pt x="6866605" y="874575"/>
                </a:cubicBezTo>
                <a:lnTo>
                  <a:pt x="145765" y="874575"/>
                </a:lnTo>
                <a:cubicBezTo>
                  <a:pt x="65261" y="874575"/>
                  <a:pt x="0" y="809314"/>
                  <a:pt x="0" y="728810"/>
                </a:cubicBezTo>
                <a:lnTo>
                  <a:pt x="0" y="145765"/>
                </a:lnTo>
                <a:close/>
              </a:path>
            </a:pathLst>
          </a:custGeom>
        </p:spPr>
        <p:style>
          <a:lnRef idx="3">
            <a:schemeClr val="lt1">
              <a:hueOff val="0"/>
              <a:satOff val="0"/>
              <a:lumOff val="0"/>
              <a:alphaOff val="0"/>
            </a:schemeClr>
          </a:lnRef>
          <a:fillRef idx="1">
            <a:schemeClr val="accent2">
              <a:hueOff val="-458782"/>
              <a:satOff val="24401"/>
              <a:lumOff val="7058"/>
              <a:alphaOff val="0"/>
            </a:schemeClr>
          </a:fillRef>
          <a:effectRef idx="1">
            <a:schemeClr val="accent2">
              <a:hueOff val="-458782"/>
              <a:satOff val="24401"/>
              <a:lumOff val="7058"/>
              <a:alphaOff val="0"/>
            </a:schemeClr>
          </a:effectRef>
          <a:fontRef idx="minor">
            <a:schemeClr val="lt1"/>
          </a:fontRef>
        </p:style>
        <p:txBody>
          <a:bodyPr spcFirstLastPara="0" vert="horz" wrap="square" lIns="130323" tIns="130323" rIns="130323" bIns="130323" numCol="1" spcCol="1270" anchor="ctr" anchorCtr="0">
            <a:noAutofit/>
          </a:bodyPr>
          <a:lstStyle/>
          <a:p>
            <a:pPr marL="0" lvl="0" indent="0" algn="l" defTabSz="1022350">
              <a:lnSpc>
                <a:spcPct val="90000"/>
              </a:lnSpc>
              <a:spcBef>
                <a:spcPct val="0"/>
              </a:spcBef>
              <a:spcAft>
                <a:spcPct val="35000"/>
              </a:spcAft>
              <a:buNone/>
            </a:pPr>
            <a:r>
              <a:rPr lang="en-GB" sz="2300" kern="1200" dirty="0"/>
              <a:t>Cloud authentication providers like Azure Active Directory Identity and Access Management (IAM)</a:t>
            </a:r>
            <a:endParaRPr lang="en-US" sz="2300" kern="1200" dirty="0"/>
          </a:p>
        </p:txBody>
      </p:sp>
      <p:sp>
        <p:nvSpPr>
          <p:cNvPr id="12" name="Freeform: Shape 11">
            <a:extLst>
              <a:ext uri="{FF2B5EF4-FFF2-40B4-BE49-F238E27FC236}">
                <a16:creationId xmlns:a16="http://schemas.microsoft.com/office/drawing/2014/main" id="{41DE514D-5E30-4738-BCDA-0F2E603B371A}"/>
              </a:ext>
            </a:extLst>
          </p:cNvPr>
          <p:cNvSpPr/>
          <p:nvPr/>
        </p:nvSpPr>
        <p:spPr>
          <a:xfrm>
            <a:off x="486033" y="4836875"/>
            <a:ext cx="7012370" cy="874575"/>
          </a:xfrm>
          <a:custGeom>
            <a:avLst/>
            <a:gdLst>
              <a:gd name="connsiteX0" fmla="*/ 0 w 7012370"/>
              <a:gd name="connsiteY0" fmla="*/ 145765 h 874575"/>
              <a:gd name="connsiteX1" fmla="*/ 145765 w 7012370"/>
              <a:gd name="connsiteY1" fmla="*/ 0 h 874575"/>
              <a:gd name="connsiteX2" fmla="*/ 6866605 w 7012370"/>
              <a:gd name="connsiteY2" fmla="*/ 0 h 874575"/>
              <a:gd name="connsiteX3" fmla="*/ 7012370 w 7012370"/>
              <a:gd name="connsiteY3" fmla="*/ 145765 h 874575"/>
              <a:gd name="connsiteX4" fmla="*/ 7012370 w 7012370"/>
              <a:gd name="connsiteY4" fmla="*/ 728810 h 874575"/>
              <a:gd name="connsiteX5" fmla="*/ 6866605 w 7012370"/>
              <a:gd name="connsiteY5" fmla="*/ 874575 h 874575"/>
              <a:gd name="connsiteX6" fmla="*/ 145765 w 7012370"/>
              <a:gd name="connsiteY6" fmla="*/ 874575 h 874575"/>
              <a:gd name="connsiteX7" fmla="*/ 0 w 7012370"/>
              <a:gd name="connsiteY7" fmla="*/ 728810 h 874575"/>
              <a:gd name="connsiteX8" fmla="*/ 0 w 7012370"/>
              <a:gd name="connsiteY8" fmla="*/ 145765 h 87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2370" h="874575">
                <a:moveTo>
                  <a:pt x="0" y="145765"/>
                </a:moveTo>
                <a:cubicBezTo>
                  <a:pt x="0" y="65261"/>
                  <a:pt x="65261" y="0"/>
                  <a:pt x="145765" y="0"/>
                </a:cubicBezTo>
                <a:lnTo>
                  <a:pt x="6866605" y="0"/>
                </a:lnTo>
                <a:cubicBezTo>
                  <a:pt x="6947109" y="0"/>
                  <a:pt x="7012370" y="65261"/>
                  <a:pt x="7012370" y="145765"/>
                </a:cubicBezTo>
                <a:lnTo>
                  <a:pt x="7012370" y="728810"/>
                </a:lnTo>
                <a:cubicBezTo>
                  <a:pt x="7012370" y="809314"/>
                  <a:pt x="6947109" y="874575"/>
                  <a:pt x="6866605" y="874575"/>
                </a:cubicBezTo>
                <a:lnTo>
                  <a:pt x="145765" y="874575"/>
                </a:lnTo>
                <a:cubicBezTo>
                  <a:pt x="65261" y="874575"/>
                  <a:pt x="0" y="809314"/>
                  <a:pt x="0" y="728810"/>
                </a:cubicBezTo>
                <a:lnTo>
                  <a:pt x="0" y="145765"/>
                </a:lnTo>
                <a:close/>
              </a:path>
            </a:pathLst>
          </a:custGeom>
        </p:spPr>
        <p:style>
          <a:lnRef idx="3">
            <a:schemeClr val="lt1">
              <a:hueOff val="0"/>
              <a:satOff val="0"/>
              <a:lumOff val="0"/>
              <a:alphaOff val="0"/>
            </a:schemeClr>
          </a:lnRef>
          <a:fillRef idx="1">
            <a:schemeClr val="accent2">
              <a:hueOff val="-611709"/>
              <a:satOff val="32535"/>
              <a:lumOff val="9411"/>
              <a:alphaOff val="0"/>
            </a:schemeClr>
          </a:fillRef>
          <a:effectRef idx="1">
            <a:schemeClr val="accent2">
              <a:hueOff val="-611709"/>
              <a:satOff val="32535"/>
              <a:lumOff val="9411"/>
              <a:alphaOff val="0"/>
            </a:schemeClr>
          </a:effectRef>
          <a:fontRef idx="minor">
            <a:schemeClr val="lt1"/>
          </a:fontRef>
        </p:style>
        <p:txBody>
          <a:bodyPr spcFirstLastPara="0" vert="horz" wrap="square" lIns="130323" tIns="130323" rIns="130323" bIns="130323" numCol="1" spcCol="1270" anchor="ctr" anchorCtr="0">
            <a:noAutofit/>
          </a:bodyPr>
          <a:lstStyle/>
          <a:p>
            <a:pPr marL="0" lvl="0" indent="0" algn="l" defTabSz="1022350">
              <a:lnSpc>
                <a:spcPct val="90000"/>
              </a:lnSpc>
              <a:spcBef>
                <a:spcPct val="0"/>
              </a:spcBef>
              <a:spcAft>
                <a:spcPct val="35000"/>
              </a:spcAft>
              <a:buNone/>
            </a:pPr>
            <a:r>
              <a:rPr lang="en-GB" sz="2300" kern="1200"/>
              <a:t>Authentication webhooks </a:t>
            </a:r>
            <a:endParaRPr lang="en-US" sz="2300" kern="1200"/>
          </a:p>
        </p:txBody>
      </p:sp>
    </p:spTree>
    <p:extLst>
      <p:ext uri="{BB962C8B-B14F-4D97-AF65-F5344CB8AC3E}">
        <p14:creationId xmlns:p14="http://schemas.microsoft.com/office/powerpoint/2010/main" val="92680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96B3-2056-4292-B24B-01506E179F8E}"/>
              </a:ext>
            </a:extLst>
          </p:cNvPr>
          <p:cNvSpPr>
            <a:spLocks noGrp="1"/>
          </p:cNvSpPr>
          <p:nvPr>
            <p:ph type="title"/>
          </p:nvPr>
        </p:nvSpPr>
        <p:spPr>
          <a:xfrm>
            <a:off x="581192" y="702156"/>
            <a:ext cx="11029616" cy="1013800"/>
          </a:xfrm>
        </p:spPr>
        <p:txBody>
          <a:bodyPr/>
          <a:lstStyle/>
          <a:p>
            <a:r>
              <a:rPr lang="en-GB" dirty="0"/>
              <a:t>What is Kubernetes (K8S)</a:t>
            </a:r>
          </a:p>
        </p:txBody>
      </p:sp>
      <p:pic>
        <p:nvPicPr>
          <p:cNvPr id="1028" name="Picture 4" descr="See the source image">
            <a:extLst>
              <a:ext uri="{FF2B5EF4-FFF2-40B4-BE49-F238E27FC236}">
                <a16:creationId xmlns:a16="http://schemas.microsoft.com/office/drawing/2014/main" id="{5F992E73-FD5D-4CE2-8D86-C2A8E67AA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0212" y="2648141"/>
            <a:ext cx="5715000" cy="3000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A4FDA16-851A-4B1F-8D7A-31DDD2A49327}"/>
              </a:ext>
            </a:extLst>
          </p:cNvPr>
          <p:cNvSpPr/>
          <p:nvPr/>
        </p:nvSpPr>
        <p:spPr>
          <a:xfrm>
            <a:off x="410504" y="2119924"/>
            <a:ext cx="7892248" cy="1309076"/>
          </a:xfrm>
          <a:prstGeom prst="rect">
            <a:avLst/>
          </a:prstGeom>
        </p:spPr>
        <p:txBody>
          <a:bodyPr wrap="square">
            <a:spAutoFit/>
          </a:bodyPr>
          <a:lstStyle/>
          <a:p>
            <a:pPr>
              <a:lnSpc>
                <a:spcPct val="150000"/>
              </a:lnSpc>
              <a:spcBef>
                <a:spcPct val="20000"/>
              </a:spcBef>
              <a:spcAft>
                <a:spcPts val="600"/>
              </a:spcAft>
              <a:buClr>
                <a:schemeClr val="accent2"/>
              </a:buClr>
              <a:buSzPct val="92000"/>
            </a:pPr>
            <a:r>
              <a:rPr lang="en-GB" sz="2800" dirty="0">
                <a:solidFill>
                  <a:schemeClr val="tx2"/>
                </a:solidFill>
              </a:rPr>
              <a:t>is an open-source system for automating deployment, scaling, and management of containerized applications</a:t>
            </a:r>
          </a:p>
        </p:txBody>
      </p:sp>
      <p:sp>
        <p:nvSpPr>
          <p:cNvPr id="7" name="Rectangle 6">
            <a:extLst>
              <a:ext uri="{FF2B5EF4-FFF2-40B4-BE49-F238E27FC236}">
                <a16:creationId xmlns:a16="http://schemas.microsoft.com/office/drawing/2014/main" id="{6D7CD8C5-DF07-44E1-A944-BC6077425FEE}"/>
              </a:ext>
            </a:extLst>
          </p:cNvPr>
          <p:cNvSpPr/>
          <p:nvPr/>
        </p:nvSpPr>
        <p:spPr>
          <a:xfrm>
            <a:off x="410504" y="3829850"/>
            <a:ext cx="7892248" cy="1892826"/>
          </a:xfrm>
          <a:prstGeom prst="rect">
            <a:avLst/>
          </a:prstGeom>
        </p:spPr>
        <p:txBody>
          <a:bodyPr wrap="square">
            <a:spAutoFit/>
          </a:bodyPr>
          <a:lstStyle/>
          <a:p>
            <a:pPr>
              <a:lnSpc>
                <a:spcPct val="150000"/>
              </a:lnSpc>
              <a:spcBef>
                <a:spcPct val="20000"/>
              </a:spcBef>
              <a:spcAft>
                <a:spcPts val="600"/>
              </a:spcAft>
              <a:buClr>
                <a:schemeClr val="accent2"/>
              </a:buClr>
              <a:buSzPct val="92000"/>
            </a:pPr>
            <a:r>
              <a:rPr lang="en-GB" sz="2800" dirty="0">
                <a:solidFill>
                  <a:schemeClr val="tx2"/>
                </a:solidFill>
              </a:rPr>
              <a:t>It groups containers that make up an application into logical units for easy management and discovery.</a:t>
            </a:r>
          </a:p>
          <a:p>
            <a:endParaRPr lang="en-GB" sz="2800" dirty="0"/>
          </a:p>
        </p:txBody>
      </p:sp>
      <p:sp>
        <p:nvSpPr>
          <p:cNvPr id="8" name="Rectangle 7">
            <a:extLst>
              <a:ext uri="{FF2B5EF4-FFF2-40B4-BE49-F238E27FC236}">
                <a16:creationId xmlns:a16="http://schemas.microsoft.com/office/drawing/2014/main" id="{1034D426-5954-44A5-B35E-BCD21BC94D98}"/>
              </a:ext>
            </a:extLst>
          </p:cNvPr>
          <p:cNvSpPr/>
          <p:nvPr/>
        </p:nvSpPr>
        <p:spPr>
          <a:xfrm>
            <a:off x="1610418" y="5934370"/>
            <a:ext cx="8396337" cy="646331"/>
          </a:xfrm>
          <a:prstGeom prst="rect">
            <a:avLst/>
          </a:prstGeom>
        </p:spPr>
        <p:txBody>
          <a:bodyPr wrap="none">
            <a:spAutoFit/>
          </a:bodyPr>
          <a:lstStyle/>
          <a:p>
            <a:r>
              <a:rPr lang="en-GB" sz="3600" dirty="0">
                <a:solidFill>
                  <a:schemeClr val="accent6"/>
                </a:solidFill>
              </a:rPr>
              <a:t>Production-Grade Container Orchestration</a:t>
            </a:r>
          </a:p>
        </p:txBody>
      </p:sp>
    </p:spTree>
    <p:extLst>
      <p:ext uri="{BB962C8B-B14F-4D97-AF65-F5344CB8AC3E}">
        <p14:creationId xmlns:p14="http://schemas.microsoft.com/office/powerpoint/2010/main" val="223258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t>Role and Role Binding</a:t>
            </a:r>
          </a:p>
        </p:txBody>
      </p:sp>
      <p:sp>
        <p:nvSpPr>
          <p:cNvPr id="4" name="Content Placeholder 3">
            <a:extLst>
              <a:ext uri="{FF2B5EF4-FFF2-40B4-BE49-F238E27FC236}">
                <a16:creationId xmlns:a16="http://schemas.microsoft.com/office/drawing/2014/main" id="{0E4AC54E-6FDE-4BC8-A261-08A6EFFA8A05}"/>
              </a:ext>
            </a:extLst>
          </p:cNvPr>
          <p:cNvSpPr>
            <a:spLocks noGrp="1"/>
          </p:cNvSpPr>
          <p:nvPr>
            <p:ph idx="1"/>
          </p:nvPr>
        </p:nvSpPr>
        <p:spPr>
          <a:xfrm>
            <a:off x="581191" y="2296633"/>
            <a:ext cx="10642129" cy="3678303"/>
          </a:xfrm>
        </p:spPr>
        <p:txBody>
          <a:bodyPr>
            <a:normAutofit/>
          </a:bodyPr>
          <a:lstStyle/>
          <a:p>
            <a:r>
              <a:rPr lang="en-GB" dirty="0"/>
              <a:t>A role is a set of abstract capabilities. </a:t>
            </a:r>
            <a:br>
              <a:rPr lang="en-GB" dirty="0"/>
            </a:br>
            <a:r>
              <a:rPr lang="en-GB" dirty="0">
                <a:solidFill>
                  <a:schemeClr val="accent2"/>
                </a:solidFill>
              </a:rPr>
              <a:t>App Dev role might represent the ability to create Pods and services. </a:t>
            </a:r>
          </a:p>
          <a:p>
            <a:r>
              <a:rPr lang="en-GB" dirty="0"/>
              <a:t>A role binding is an assignment of a role to one or more identities.</a:t>
            </a:r>
            <a:br>
              <a:rPr lang="en-GB" dirty="0"/>
            </a:br>
            <a:r>
              <a:rPr lang="en-GB" dirty="0">
                <a:solidFill>
                  <a:schemeClr val="accent2"/>
                </a:solidFill>
              </a:rPr>
              <a:t>binding the </a:t>
            </a:r>
            <a:r>
              <a:rPr lang="en-GB" dirty="0" err="1">
                <a:solidFill>
                  <a:schemeClr val="accent2"/>
                </a:solidFill>
              </a:rPr>
              <a:t>appdev</a:t>
            </a:r>
            <a:r>
              <a:rPr lang="en-GB" dirty="0">
                <a:solidFill>
                  <a:schemeClr val="accent2"/>
                </a:solidFill>
              </a:rPr>
              <a:t> role to the user identity Ala indicates that Ala has the ability to create Pods and services. </a:t>
            </a:r>
          </a:p>
          <a:p>
            <a:r>
              <a:rPr lang="en-GB" dirty="0"/>
              <a:t>Role and Role Binding are 2 separate resources in K8S</a:t>
            </a:r>
            <a:br>
              <a:rPr lang="en-GB" dirty="0"/>
            </a:br>
            <a:r>
              <a:rPr lang="en-GB" dirty="0">
                <a:solidFill>
                  <a:schemeClr val="accent2"/>
                </a:solidFill>
              </a:rPr>
              <a:t>Role and </a:t>
            </a:r>
            <a:r>
              <a:rPr lang="en-GB" dirty="0" err="1">
                <a:solidFill>
                  <a:schemeClr val="accent2"/>
                </a:solidFill>
              </a:rPr>
              <a:t>RoleBinding</a:t>
            </a:r>
            <a:endParaRPr lang="en-GB" dirty="0">
              <a:solidFill>
                <a:schemeClr val="accent2"/>
              </a:solidFill>
            </a:endParaRPr>
          </a:p>
          <a:p>
            <a:r>
              <a:rPr lang="en-GB" dirty="0"/>
              <a:t>Roles and Role Binding can be applied on the cluster as a whole or a specific namespace</a:t>
            </a:r>
            <a:br>
              <a:rPr lang="en-GB" dirty="0"/>
            </a:br>
            <a:r>
              <a:rPr lang="en-GB" dirty="0" err="1">
                <a:solidFill>
                  <a:schemeClr val="accent2"/>
                </a:solidFill>
              </a:rPr>
              <a:t>ClusterRole</a:t>
            </a:r>
            <a:r>
              <a:rPr lang="en-GB" dirty="0">
                <a:solidFill>
                  <a:schemeClr val="accent2"/>
                </a:solidFill>
              </a:rPr>
              <a:t>, Role, </a:t>
            </a:r>
            <a:r>
              <a:rPr lang="en-GB" dirty="0" err="1">
                <a:solidFill>
                  <a:schemeClr val="accent2"/>
                </a:solidFill>
              </a:rPr>
              <a:t>ClusterRoleBinding</a:t>
            </a:r>
            <a:r>
              <a:rPr lang="en-GB" dirty="0">
                <a:solidFill>
                  <a:schemeClr val="accent2"/>
                </a:solidFill>
              </a:rPr>
              <a:t>, </a:t>
            </a:r>
            <a:r>
              <a:rPr lang="en-GB" dirty="0" err="1">
                <a:solidFill>
                  <a:schemeClr val="accent2"/>
                </a:solidFill>
              </a:rPr>
              <a:t>RoleBinding</a:t>
            </a:r>
            <a:endParaRPr lang="en-GB" dirty="0">
              <a:solidFill>
                <a:schemeClr val="accent2"/>
              </a:solidFill>
            </a:endParaRPr>
          </a:p>
          <a:p>
            <a:endParaRPr lang="en-GB" dirty="0"/>
          </a:p>
        </p:txBody>
      </p:sp>
    </p:spTree>
    <p:extLst>
      <p:ext uri="{BB962C8B-B14F-4D97-AF65-F5344CB8AC3E}">
        <p14:creationId xmlns:p14="http://schemas.microsoft.com/office/powerpoint/2010/main" val="34312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dirty="0"/>
              <a:t>RBAC</a:t>
            </a:r>
            <a:br>
              <a:rPr lang="en-GB" dirty="0"/>
            </a:br>
            <a:r>
              <a:rPr lang="en-GB" dirty="0"/>
              <a:t>Manifests</a:t>
            </a:r>
            <a:endParaRPr lang="en-GB" dirty="0">
              <a:solidFill>
                <a:schemeClr val="accent3"/>
              </a:solidFill>
            </a:endParaRPr>
          </a:p>
        </p:txBody>
      </p:sp>
      <p:pic>
        <p:nvPicPr>
          <p:cNvPr id="5" name="Picture 4">
            <a:extLst>
              <a:ext uri="{FF2B5EF4-FFF2-40B4-BE49-F238E27FC236}">
                <a16:creationId xmlns:a16="http://schemas.microsoft.com/office/drawing/2014/main" id="{67F05143-050A-4F4E-9E8F-30BF2E53114D}"/>
              </a:ext>
            </a:extLst>
          </p:cNvPr>
          <p:cNvPicPr>
            <a:picLocks noChangeAspect="1"/>
          </p:cNvPicPr>
          <p:nvPr/>
        </p:nvPicPr>
        <p:blipFill rotWithShape="1">
          <a:blip r:embed="rId3"/>
          <a:srcRect l="3686" r="3001"/>
          <a:stretch/>
        </p:blipFill>
        <p:spPr>
          <a:xfrm>
            <a:off x="4960918" y="887936"/>
            <a:ext cx="5448300" cy="1714500"/>
          </a:xfrm>
          <a:prstGeom prst="rect">
            <a:avLst/>
          </a:prstGeom>
        </p:spPr>
      </p:pic>
      <p:pic>
        <p:nvPicPr>
          <p:cNvPr id="7" name="Picture 6">
            <a:extLst>
              <a:ext uri="{FF2B5EF4-FFF2-40B4-BE49-F238E27FC236}">
                <a16:creationId xmlns:a16="http://schemas.microsoft.com/office/drawing/2014/main" id="{DECB9923-92EF-492C-8495-97A097E2DAA6}"/>
              </a:ext>
            </a:extLst>
          </p:cNvPr>
          <p:cNvPicPr>
            <a:picLocks noChangeAspect="1"/>
          </p:cNvPicPr>
          <p:nvPr/>
        </p:nvPicPr>
        <p:blipFill>
          <a:blip r:embed="rId4"/>
          <a:stretch>
            <a:fillRect/>
          </a:stretch>
        </p:blipFill>
        <p:spPr>
          <a:xfrm>
            <a:off x="4960918" y="2950639"/>
            <a:ext cx="5448300" cy="3019425"/>
          </a:xfrm>
          <a:prstGeom prst="rect">
            <a:avLst/>
          </a:prstGeom>
        </p:spPr>
      </p:pic>
      <p:grpSp>
        <p:nvGrpSpPr>
          <p:cNvPr id="12" name="Group 11">
            <a:extLst>
              <a:ext uri="{FF2B5EF4-FFF2-40B4-BE49-F238E27FC236}">
                <a16:creationId xmlns:a16="http://schemas.microsoft.com/office/drawing/2014/main" id="{D5A31FA3-4EF2-44B1-84B1-C4970E599A31}"/>
              </a:ext>
            </a:extLst>
          </p:cNvPr>
          <p:cNvGrpSpPr/>
          <p:nvPr/>
        </p:nvGrpSpPr>
        <p:grpSpPr>
          <a:xfrm>
            <a:off x="7750274" y="867868"/>
            <a:ext cx="2350207" cy="1541887"/>
            <a:chOff x="6912864" y="-208303"/>
            <a:chExt cx="2350207" cy="2171215"/>
          </a:xfrm>
        </p:grpSpPr>
        <p:sp>
          <p:nvSpPr>
            <p:cNvPr id="14" name="Right Brace 13">
              <a:extLst>
                <a:ext uri="{FF2B5EF4-FFF2-40B4-BE49-F238E27FC236}">
                  <a16:creationId xmlns:a16="http://schemas.microsoft.com/office/drawing/2014/main" id="{753CB2B5-C260-40A3-A564-FAB8CAD536E8}"/>
                </a:ext>
              </a:extLst>
            </p:cNvPr>
            <p:cNvSpPr/>
            <p:nvPr/>
          </p:nvSpPr>
          <p:spPr>
            <a:xfrm>
              <a:off x="6912864" y="1251892"/>
              <a:ext cx="304800" cy="711020"/>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15" name="Speech Bubble: Rectangle with Corners Rounded 14">
              <a:extLst>
                <a:ext uri="{FF2B5EF4-FFF2-40B4-BE49-F238E27FC236}">
                  <a16:creationId xmlns:a16="http://schemas.microsoft.com/office/drawing/2014/main" id="{7BF8E0F0-1D5A-4FC5-8BD2-0DE9298A45A6}"/>
                </a:ext>
              </a:extLst>
            </p:cNvPr>
            <p:cNvSpPr/>
            <p:nvPr/>
          </p:nvSpPr>
          <p:spPr>
            <a:xfrm>
              <a:off x="7214815" y="-208303"/>
              <a:ext cx="2048256" cy="1235399"/>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The action the role can perform and on which resources</a:t>
              </a:r>
            </a:p>
          </p:txBody>
        </p:sp>
      </p:grpSp>
      <p:grpSp>
        <p:nvGrpSpPr>
          <p:cNvPr id="16" name="Group 15">
            <a:extLst>
              <a:ext uri="{FF2B5EF4-FFF2-40B4-BE49-F238E27FC236}">
                <a16:creationId xmlns:a16="http://schemas.microsoft.com/office/drawing/2014/main" id="{1DDED787-453F-4B07-92F6-43ECE4B11A39}"/>
              </a:ext>
            </a:extLst>
          </p:cNvPr>
          <p:cNvGrpSpPr/>
          <p:nvPr/>
        </p:nvGrpSpPr>
        <p:grpSpPr>
          <a:xfrm>
            <a:off x="8196588" y="3217061"/>
            <a:ext cx="2350207" cy="1861124"/>
            <a:chOff x="6912864" y="166862"/>
            <a:chExt cx="2350207" cy="2620750"/>
          </a:xfrm>
        </p:grpSpPr>
        <p:sp>
          <p:nvSpPr>
            <p:cNvPr id="17" name="Right Brace 16">
              <a:extLst>
                <a:ext uri="{FF2B5EF4-FFF2-40B4-BE49-F238E27FC236}">
                  <a16:creationId xmlns:a16="http://schemas.microsoft.com/office/drawing/2014/main" id="{F40C490A-803E-430A-83BA-066F399C7EB3}"/>
                </a:ext>
              </a:extLst>
            </p:cNvPr>
            <p:cNvSpPr/>
            <p:nvPr/>
          </p:nvSpPr>
          <p:spPr>
            <a:xfrm>
              <a:off x="6912864" y="1251891"/>
              <a:ext cx="301951" cy="1535721"/>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dirty="0"/>
            </a:p>
          </p:txBody>
        </p:sp>
        <p:sp>
          <p:nvSpPr>
            <p:cNvPr id="18" name="Speech Bubble: Rectangle with Corners Rounded 17">
              <a:extLst>
                <a:ext uri="{FF2B5EF4-FFF2-40B4-BE49-F238E27FC236}">
                  <a16:creationId xmlns:a16="http://schemas.microsoft.com/office/drawing/2014/main" id="{939F4E7E-61FF-4189-9658-B01D2C51F20C}"/>
                </a:ext>
              </a:extLst>
            </p:cNvPr>
            <p:cNvSpPr/>
            <p:nvPr/>
          </p:nvSpPr>
          <p:spPr>
            <a:xfrm>
              <a:off x="7214815" y="166862"/>
              <a:ext cx="2048256" cy="1235399"/>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Role binding details.</a:t>
              </a:r>
            </a:p>
          </p:txBody>
        </p:sp>
      </p:grpSp>
      <p:grpSp>
        <p:nvGrpSpPr>
          <p:cNvPr id="19" name="Group 18">
            <a:extLst>
              <a:ext uri="{FF2B5EF4-FFF2-40B4-BE49-F238E27FC236}">
                <a16:creationId xmlns:a16="http://schemas.microsoft.com/office/drawing/2014/main" id="{D68C3B2E-C512-48C2-9222-DD425191606E}"/>
              </a:ext>
            </a:extLst>
          </p:cNvPr>
          <p:cNvGrpSpPr/>
          <p:nvPr/>
        </p:nvGrpSpPr>
        <p:grpSpPr>
          <a:xfrm>
            <a:off x="8196589" y="4276322"/>
            <a:ext cx="2212630" cy="1572397"/>
            <a:chOff x="6912865" y="-212361"/>
            <a:chExt cx="2212630" cy="2214178"/>
          </a:xfrm>
        </p:grpSpPr>
        <p:sp>
          <p:nvSpPr>
            <p:cNvPr id="20" name="Right Brace 19">
              <a:extLst>
                <a:ext uri="{FF2B5EF4-FFF2-40B4-BE49-F238E27FC236}">
                  <a16:creationId xmlns:a16="http://schemas.microsoft.com/office/drawing/2014/main" id="{3A7DF714-F615-4BCB-9CFE-4AD1B1E590D7}"/>
                </a:ext>
              </a:extLst>
            </p:cNvPr>
            <p:cNvSpPr/>
            <p:nvPr/>
          </p:nvSpPr>
          <p:spPr>
            <a:xfrm>
              <a:off x="6912865" y="1251893"/>
              <a:ext cx="164374" cy="749924"/>
            </a:xfrm>
            <a:prstGeom prst="righ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dirty="0"/>
            </a:p>
          </p:txBody>
        </p:sp>
        <p:sp>
          <p:nvSpPr>
            <p:cNvPr id="21" name="Speech Bubble: Rectangle with Corners Rounded 20">
              <a:extLst>
                <a:ext uri="{FF2B5EF4-FFF2-40B4-BE49-F238E27FC236}">
                  <a16:creationId xmlns:a16="http://schemas.microsoft.com/office/drawing/2014/main" id="{B58B0E4C-272C-4D46-AD6C-DD43380DE436}"/>
                </a:ext>
              </a:extLst>
            </p:cNvPr>
            <p:cNvSpPr/>
            <p:nvPr/>
          </p:nvSpPr>
          <p:spPr>
            <a:xfrm>
              <a:off x="7077239" y="-212361"/>
              <a:ext cx="2048256" cy="1235399"/>
            </a:xfrm>
            <a:prstGeom prst="wedgeRoundRectCallout">
              <a:avLst>
                <a:gd name="adj1" fmla="val -50570"/>
                <a:gd name="adj2" fmla="val 983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600" dirty="0"/>
                <a:t>Role to bind identities to.</a:t>
              </a:r>
            </a:p>
          </p:txBody>
        </p:sp>
      </p:grpSp>
    </p:spTree>
    <p:extLst>
      <p:ext uri="{BB962C8B-B14F-4D97-AF65-F5344CB8AC3E}">
        <p14:creationId xmlns:p14="http://schemas.microsoft.com/office/powerpoint/2010/main" val="76499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nodeType="clickEffect">
                                  <p:stCondLst>
                                    <p:cond delay="0"/>
                                  </p:stCondLst>
                                  <p:childTnLst>
                                    <p:animEffect transition="out" filter="wipe(up)">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nodeType="clickEffect">
                                  <p:stCondLst>
                                    <p:cond delay="0"/>
                                  </p:stCondLst>
                                  <p:childTnLst>
                                    <p:animEffect transition="out" filter="wipe(up)">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581192" y="702156"/>
            <a:ext cx="11029616" cy="1013800"/>
          </a:xfrm>
        </p:spPr>
        <p:txBody>
          <a:bodyPr>
            <a:normAutofit/>
          </a:bodyPr>
          <a:lstStyle/>
          <a:p>
            <a:r>
              <a:rPr lang="en-GB" dirty="0">
                <a:solidFill>
                  <a:srgbClr val="FFFEFF"/>
                </a:solidFill>
              </a:rPr>
              <a:t>Authorization verbs</a:t>
            </a:r>
          </a:p>
        </p:txBody>
      </p:sp>
      <p:pic>
        <p:nvPicPr>
          <p:cNvPr id="5" name="Picture 4">
            <a:extLst>
              <a:ext uri="{FF2B5EF4-FFF2-40B4-BE49-F238E27FC236}">
                <a16:creationId xmlns:a16="http://schemas.microsoft.com/office/drawing/2014/main" id="{C899C8EF-37D0-43D3-AAD8-03D5D640CBD1}"/>
              </a:ext>
            </a:extLst>
          </p:cNvPr>
          <p:cNvPicPr>
            <a:picLocks noChangeAspect="1"/>
          </p:cNvPicPr>
          <p:nvPr/>
        </p:nvPicPr>
        <p:blipFill>
          <a:blip r:embed="rId3"/>
          <a:stretch>
            <a:fillRect/>
          </a:stretch>
        </p:blipFill>
        <p:spPr>
          <a:xfrm>
            <a:off x="1975757" y="1899128"/>
            <a:ext cx="8524875" cy="4695825"/>
          </a:xfrm>
          <a:prstGeom prst="rect">
            <a:avLst/>
          </a:prstGeom>
        </p:spPr>
      </p:pic>
      <p:grpSp>
        <p:nvGrpSpPr>
          <p:cNvPr id="10" name="Group 9">
            <a:extLst>
              <a:ext uri="{FF2B5EF4-FFF2-40B4-BE49-F238E27FC236}">
                <a16:creationId xmlns:a16="http://schemas.microsoft.com/office/drawing/2014/main" id="{B4DD6197-1CA9-4A7B-911E-AF4861989A54}"/>
              </a:ext>
            </a:extLst>
          </p:cNvPr>
          <p:cNvGrpSpPr/>
          <p:nvPr/>
        </p:nvGrpSpPr>
        <p:grpSpPr>
          <a:xfrm>
            <a:off x="1714500" y="2563586"/>
            <a:ext cx="8781415" cy="440871"/>
            <a:chOff x="1714500" y="2563586"/>
            <a:chExt cx="8781415" cy="440871"/>
          </a:xfrm>
        </p:grpSpPr>
        <p:sp>
          <p:nvSpPr>
            <p:cNvPr id="7" name="Left Brace 6">
              <a:extLst>
                <a:ext uri="{FF2B5EF4-FFF2-40B4-BE49-F238E27FC236}">
                  <a16:creationId xmlns:a16="http://schemas.microsoft.com/office/drawing/2014/main" id="{C524E968-422F-4FCA-9236-AFE0C61257E6}"/>
                </a:ext>
              </a:extLst>
            </p:cNvPr>
            <p:cNvSpPr/>
            <p:nvPr/>
          </p:nvSpPr>
          <p:spPr>
            <a:xfrm>
              <a:off x="1714500" y="2563586"/>
              <a:ext cx="261257" cy="440871"/>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GB"/>
            </a:p>
          </p:txBody>
        </p:sp>
        <p:sp>
          <p:nvSpPr>
            <p:cNvPr id="8" name="Left Brace 7">
              <a:extLst>
                <a:ext uri="{FF2B5EF4-FFF2-40B4-BE49-F238E27FC236}">
                  <a16:creationId xmlns:a16="http://schemas.microsoft.com/office/drawing/2014/main" id="{FE884589-77A3-4AD9-BADD-F792309406FA}"/>
                </a:ext>
              </a:extLst>
            </p:cNvPr>
            <p:cNvSpPr/>
            <p:nvPr/>
          </p:nvSpPr>
          <p:spPr>
            <a:xfrm rot="10800000">
              <a:off x="10234658" y="2563586"/>
              <a:ext cx="261257" cy="440871"/>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60607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25E-6 1.48148E-6 L -0.00078 0.07986 " pathEditMode="relative" rAng="0" ptsTypes="AA">
                                      <p:cBhvr>
                                        <p:cTn id="11" dur="2000" fill="hold"/>
                                        <p:tgtEl>
                                          <p:spTgt spid="10"/>
                                        </p:tgtEl>
                                        <p:attrNameLst>
                                          <p:attrName>ppt_x</p:attrName>
                                          <p:attrName>ppt_y</p:attrName>
                                        </p:attrNameLst>
                                      </p:cBhvr>
                                      <p:rCtr x="-39" y="3981"/>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00078 0.07986 L -0.00078 0.15579 " pathEditMode="relative" rAng="0" ptsTypes="AA">
                                      <p:cBhvr>
                                        <p:cTn id="15" dur="2000" fill="hold"/>
                                        <p:tgtEl>
                                          <p:spTgt spid="10"/>
                                        </p:tgtEl>
                                        <p:attrNameLst>
                                          <p:attrName>ppt_x</p:attrName>
                                          <p:attrName>ppt_y</p:attrName>
                                        </p:attrNameLst>
                                      </p:cBhvr>
                                      <p:rCtr x="0" y="3796"/>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0.00078 0.15579 L -0.00078 0.22592 " pathEditMode="relative" rAng="0" ptsTypes="AA">
                                      <p:cBhvr>
                                        <p:cTn id="19" dur="2000" fill="hold"/>
                                        <p:tgtEl>
                                          <p:spTgt spid="10"/>
                                        </p:tgtEl>
                                        <p:attrNameLst>
                                          <p:attrName>ppt_x</p:attrName>
                                          <p:attrName>ppt_y</p:attrName>
                                        </p:attrNameLst>
                                      </p:cBhvr>
                                      <p:rCtr x="0" y="3495"/>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00078 0.22592 L -0.00078 0.30092 " pathEditMode="relative" rAng="0" ptsTypes="AA">
                                      <p:cBhvr>
                                        <p:cTn id="23" dur="2000" fill="hold"/>
                                        <p:tgtEl>
                                          <p:spTgt spid="10"/>
                                        </p:tgtEl>
                                        <p:attrNameLst>
                                          <p:attrName>ppt_x</p:attrName>
                                          <p:attrName>ppt_y</p:attrName>
                                        </p:attrNameLst>
                                      </p:cBhvr>
                                      <p:rCtr x="0" y="3750"/>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00078 0.30092 L -0.00078 0.37199 " pathEditMode="relative" rAng="0" ptsTypes="AA">
                                      <p:cBhvr>
                                        <p:cTn id="27" dur="2000" fill="hold"/>
                                        <p:tgtEl>
                                          <p:spTgt spid="10"/>
                                        </p:tgtEl>
                                        <p:attrNameLst>
                                          <p:attrName>ppt_x</p:attrName>
                                          <p:attrName>ppt_y</p:attrName>
                                        </p:attrNameLst>
                                      </p:cBhvr>
                                      <p:rCtr x="0" y="3542"/>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0.00078 0.37199 L -0.00078 0.44884 " pathEditMode="relative" rAng="0" ptsTypes="AA">
                                      <p:cBhvr>
                                        <p:cTn id="31" dur="2000" fill="hold"/>
                                        <p:tgtEl>
                                          <p:spTgt spid="10"/>
                                        </p:tgtEl>
                                        <p:attrNameLst>
                                          <p:attrName>ppt_x</p:attrName>
                                          <p:attrName>ppt_y</p:attrName>
                                        </p:attrNameLst>
                                      </p:cBhvr>
                                      <p:rCtr x="0" y="3843"/>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0.00078 0.44884 L -0.00078 0.51829 " pathEditMode="relative" rAng="0" ptsTypes="AA">
                                      <p:cBhvr>
                                        <p:cTn id="35" dur="2000" fill="hold"/>
                                        <p:tgtEl>
                                          <p:spTgt spid="10"/>
                                        </p:tgtEl>
                                        <p:attrNameLst>
                                          <p:attrName>ppt_x</p:attrName>
                                          <p:attrName>ppt_y</p:attrName>
                                        </p:attrNameLst>
                                      </p:cBhvr>
                                      <p:rCtr x="0" y="3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B543-724D-4D21-8336-75497B1A8241}"/>
              </a:ext>
            </a:extLst>
          </p:cNvPr>
          <p:cNvSpPr>
            <a:spLocks noGrp="1"/>
          </p:cNvSpPr>
          <p:nvPr>
            <p:ph type="ctrTitle"/>
          </p:nvPr>
        </p:nvSpPr>
        <p:spPr/>
        <p:txBody>
          <a:bodyPr/>
          <a:lstStyle/>
          <a:p>
            <a:r>
              <a:rPr lang="en-GB" dirty="0"/>
              <a:t>Azure Kubernetes Service (AKS)</a:t>
            </a:r>
          </a:p>
        </p:txBody>
      </p:sp>
      <p:sp>
        <p:nvSpPr>
          <p:cNvPr id="5" name="Subtitle 4">
            <a:extLst>
              <a:ext uri="{FF2B5EF4-FFF2-40B4-BE49-F238E27FC236}">
                <a16:creationId xmlns:a16="http://schemas.microsoft.com/office/drawing/2014/main" id="{E859AB31-FC8B-406B-9958-7BCE445300D1}"/>
              </a:ext>
            </a:extLst>
          </p:cNvPr>
          <p:cNvSpPr>
            <a:spLocks noGrp="1"/>
          </p:cNvSpPr>
          <p:nvPr>
            <p:ph type="subTitle" idx="1"/>
          </p:nvPr>
        </p:nvSpPr>
        <p:spPr>
          <a:xfrm>
            <a:off x="690922" y="3178197"/>
            <a:ext cx="10993546" cy="3342124"/>
          </a:xfrm>
        </p:spPr>
        <p:txBody>
          <a:bodyPr/>
          <a:lstStyle/>
          <a:p>
            <a:pPr marL="342900" indent="-342900">
              <a:lnSpc>
                <a:spcPct val="150000"/>
              </a:lnSpc>
              <a:buFont typeface="Arial" panose="020B0604020202020204" pitchFamily="34" charset="0"/>
              <a:buChar char="•"/>
            </a:pPr>
            <a:r>
              <a:rPr lang="en-GB" dirty="0">
                <a:solidFill>
                  <a:schemeClr val="bg1"/>
                </a:solidFill>
              </a:rPr>
              <a:t>Why AKS?</a:t>
            </a:r>
          </a:p>
          <a:p>
            <a:pPr marL="342900" indent="-342900">
              <a:lnSpc>
                <a:spcPct val="150000"/>
              </a:lnSpc>
              <a:buFont typeface="Arial" panose="020B0604020202020204" pitchFamily="34" charset="0"/>
              <a:buChar char="•"/>
            </a:pPr>
            <a:r>
              <a:rPr lang="en-GB" dirty="0">
                <a:solidFill>
                  <a:schemeClr val="bg1"/>
                </a:solidFill>
              </a:rPr>
              <a:t>Main features</a:t>
            </a:r>
          </a:p>
          <a:p>
            <a:pPr marL="342900" indent="-342900">
              <a:lnSpc>
                <a:spcPct val="150000"/>
              </a:lnSpc>
              <a:buFont typeface="Arial" panose="020B0604020202020204" pitchFamily="34" charset="0"/>
              <a:buChar char="•"/>
            </a:pPr>
            <a:endParaRPr lang="en-GB" dirty="0">
              <a:solidFill>
                <a:schemeClr val="bg1"/>
              </a:solidFill>
            </a:endParaRPr>
          </a:p>
          <a:p>
            <a:pPr marL="342900" indent="-342900">
              <a:lnSpc>
                <a:spcPct val="150000"/>
              </a:lnSpc>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792660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581192" y="702156"/>
            <a:ext cx="11029616" cy="1013800"/>
          </a:xfrm>
        </p:spPr>
        <p:txBody>
          <a:bodyPr>
            <a:normAutofit/>
          </a:bodyPr>
          <a:lstStyle/>
          <a:p>
            <a:r>
              <a:rPr lang="en-GB" dirty="0">
                <a:solidFill>
                  <a:srgbClr val="FFFEFF"/>
                </a:solidFill>
              </a:rPr>
              <a:t>Why AKS?</a:t>
            </a:r>
          </a:p>
        </p:txBody>
      </p:sp>
      <p:sp>
        <p:nvSpPr>
          <p:cNvPr id="9" name="Content Placeholder 3">
            <a:extLst>
              <a:ext uri="{FF2B5EF4-FFF2-40B4-BE49-F238E27FC236}">
                <a16:creationId xmlns:a16="http://schemas.microsoft.com/office/drawing/2014/main" id="{69DC264D-9A58-4BD5-9AA1-06DAEAEE5F17}"/>
              </a:ext>
            </a:extLst>
          </p:cNvPr>
          <p:cNvSpPr>
            <a:spLocks noGrp="1"/>
          </p:cNvSpPr>
          <p:nvPr>
            <p:ph idx="1"/>
          </p:nvPr>
        </p:nvSpPr>
        <p:spPr>
          <a:xfrm>
            <a:off x="581191" y="2296633"/>
            <a:ext cx="10642129" cy="3678303"/>
          </a:xfrm>
        </p:spPr>
        <p:txBody>
          <a:bodyPr>
            <a:normAutofit/>
          </a:bodyPr>
          <a:lstStyle/>
          <a:p>
            <a:r>
              <a:rPr lang="en-GB" dirty="0"/>
              <a:t>Simplifies the process of deploying a managed K8S cluster in Azure. </a:t>
            </a:r>
          </a:p>
          <a:p>
            <a:r>
              <a:rPr lang="en-GB" dirty="0"/>
              <a:t>Reduces the complexity and operational overhead of managing Kubernetes by offloading much of that responsibility to Azure. </a:t>
            </a:r>
          </a:p>
          <a:p>
            <a:pPr lvl="1"/>
            <a:r>
              <a:rPr lang="en-GB" dirty="0"/>
              <a:t>Azure handles critical tasks like health monitoring and maintenance for you. </a:t>
            </a:r>
          </a:p>
          <a:p>
            <a:pPr lvl="1"/>
            <a:r>
              <a:rPr lang="en-GB" dirty="0"/>
              <a:t>The K8S masters are managed by Azure. You only manage and maintain the agent nodes. </a:t>
            </a:r>
          </a:p>
          <a:p>
            <a:pPr lvl="1"/>
            <a:r>
              <a:rPr lang="en-GB" dirty="0"/>
              <a:t>AKS is free - you only pay for the agent nodes within your clusters, not for the masters.</a:t>
            </a:r>
          </a:p>
        </p:txBody>
      </p:sp>
    </p:spTree>
    <p:extLst>
      <p:ext uri="{BB962C8B-B14F-4D97-AF65-F5344CB8AC3E}">
        <p14:creationId xmlns:p14="http://schemas.microsoft.com/office/powerpoint/2010/main" val="298667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97"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a:xfrm>
            <a:off x="601255" y="702156"/>
            <a:ext cx="3409783" cy="1013800"/>
          </a:xfrm>
        </p:spPr>
        <p:txBody>
          <a:bodyPr>
            <a:normAutofit/>
          </a:bodyPr>
          <a:lstStyle/>
          <a:p>
            <a:r>
              <a:rPr lang="en-GB" dirty="0"/>
              <a:t>Main features</a:t>
            </a:r>
            <a:endParaRPr lang="en-GB" dirty="0">
              <a:solidFill>
                <a:schemeClr val="accent3"/>
              </a:solidFill>
            </a:endParaRPr>
          </a:p>
        </p:txBody>
      </p:sp>
      <p:sp>
        <p:nvSpPr>
          <p:cNvPr id="22" name="Content Placeholder 3">
            <a:extLst>
              <a:ext uri="{FF2B5EF4-FFF2-40B4-BE49-F238E27FC236}">
                <a16:creationId xmlns:a16="http://schemas.microsoft.com/office/drawing/2014/main" id="{54EE17B1-816C-4492-9AD2-BD7A80C8A666}"/>
              </a:ext>
            </a:extLst>
          </p:cNvPr>
          <p:cNvSpPr>
            <a:spLocks noGrp="1"/>
          </p:cNvSpPr>
          <p:nvPr>
            <p:ph idx="1"/>
          </p:nvPr>
        </p:nvSpPr>
        <p:spPr>
          <a:xfrm>
            <a:off x="4308732" y="0"/>
            <a:ext cx="7276970" cy="7008717"/>
          </a:xfrm>
        </p:spPr>
        <p:txBody>
          <a:bodyPr>
            <a:normAutofit/>
          </a:bodyPr>
          <a:lstStyle/>
          <a:p>
            <a:r>
              <a:rPr lang="en-GB" dirty="0"/>
              <a:t>Identity and security management</a:t>
            </a:r>
          </a:p>
          <a:p>
            <a:r>
              <a:rPr lang="en-GB" dirty="0"/>
              <a:t>Integrated logging and monitoring</a:t>
            </a:r>
          </a:p>
          <a:p>
            <a:r>
              <a:rPr lang="en-GB" dirty="0"/>
              <a:t>Cluster node and pod scaling</a:t>
            </a:r>
          </a:p>
          <a:p>
            <a:r>
              <a:rPr lang="en-GB" dirty="0"/>
              <a:t>Cluster node upgrades</a:t>
            </a:r>
          </a:p>
          <a:p>
            <a:r>
              <a:rPr lang="en-GB" dirty="0"/>
              <a:t>GPU enabled nodes</a:t>
            </a:r>
          </a:p>
          <a:p>
            <a:r>
              <a:rPr lang="en-GB" dirty="0"/>
              <a:t>Storage volume support</a:t>
            </a:r>
          </a:p>
          <a:p>
            <a:r>
              <a:rPr lang="en-GB" dirty="0"/>
              <a:t>Ingress with HTTP application routing</a:t>
            </a:r>
          </a:p>
          <a:p>
            <a:r>
              <a:rPr lang="en-GB" dirty="0"/>
              <a:t>Development tooling integration</a:t>
            </a:r>
          </a:p>
          <a:p>
            <a:r>
              <a:rPr lang="en-GB" dirty="0"/>
              <a:t>Docker image support and private container registry</a:t>
            </a:r>
          </a:p>
          <a:p>
            <a:r>
              <a:rPr lang="en-GB" dirty="0"/>
              <a:t>Regulatory compliance</a:t>
            </a:r>
          </a:p>
        </p:txBody>
      </p:sp>
    </p:spTree>
    <p:extLst>
      <p:ext uri="{BB962C8B-B14F-4D97-AF65-F5344CB8AC3E}">
        <p14:creationId xmlns:p14="http://schemas.microsoft.com/office/powerpoint/2010/main" val="415955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animEffect transition="in" filter="fade">
                                      <p:cBhvr>
                                        <p:cTn id="25" dur="500"/>
                                        <p:tgtEl>
                                          <p:spTgt spid="2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xEl>
                                              <p:pRg st="7" end="7"/>
                                            </p:txEl>
                                          </p:spTgt>
                                        </p:tgtEl>
                                        <p:attrNameLst>
                                          <p:attrName>style.visibility</p:attrName>
                                        </p:attrNameLst>
                                      </p:cBhvr>
                                      <p:to>
                                        <p:strVal val="visible"/>
                                      </p:to>
                                    </p:set>
                                    <p:animEffect transition="in" filter="fade">
                                      <p:cBhvr>
                                        <p:cTn id="28" dur="500"/>
                                        <p:tgtEl>
                                          <p:spTgt spid="2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xEl>
                                              <p:pRg st="8" end="8"/>
                                            </p:txEl>
                                          </p:spTgt>
                                        </p:tgtEl>
                                        <p:attrNameLst>
                                          <p:attrName>style.visibility</p:attrName>
                                        </p:attrNameLst>
                                      </p:cBhvr>
                                      <p:to>
                                        <p:strVal val="visible"/>
                                      </p:to>
                                    </p:set>
                                    <p:animEffect transition="in" filter="fade">
                                      <p:cBhvr>
                                        <p:cTn id="31" dur="500"/>
                                        <p:tgtEl>
                                          <p:spTgt spid="2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xEl>
                                              <p:pRg st="9" end="9"/>
                                            </p:txEl>
                                          </p:spTgt>
                                        </p:tgtEl>
                                        <p:attrNameLst>
                                          <p:attrName>style.visibility</p:attrName>
                                        </p:attrNameLst>
                                      </p:cBhvr>
                                      <p:to>
                                        <p:strVal val="visible"/>
                                      </p:to>
                                    </p:set>
                                    <p:animEffect transition="in" filter="fade">
                                      <p:cBhvr>
                                        <p:cTn id="34" dur="500"/>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A16-EE8B-4FA2-ABF6-A56CF00786B5}"/>
              </a:ext>
            </a:extLst>
          </p:cNvPr>
          <p:cNvSpPr>
            <a:spLocks noGrp="1"/>
          </p:cNvSpPr>
          <p:nvPr>
            <p:ph type="title"/>
          </p:nvPr>
        </p:nvSpPr>
        <p:spPr/>
        <p:txBody>
          <a:bodyPr>
            <a:normAutofit/>
          </a:bodyPr>
          <a:lstStyle/>
          <a:p>
            <a:r>
              <a:rPr lang="en-GB" dirty="0">
                <a:solidFill>
                  <a:schemeClr val="bg1"/>
                </a:solidFill>
              </a:rPr>
              <a:t>Demo</a:t>
            </a:r>
          </a:p>
        </p:txBody>
      </p:sp>
      <p:sp>
        <p:nvSpPr>
          <p:cNvPr id="3" name="Content Placeholder 2">
            <a:extLst>
              <a:ext uri="{FF2B5EF4-FFF2-40B4-BE49-F238E27FC236}">
                <a16:creationId xmlns:a16="http://schemas.microsoft.com/office/drawing/2014/main" id="{E30CF66A-B1CB-4237-A246-0BE0F68D8FC1}"/>
              </a:ext>
            </a:extLst>
          </p:cNvPr>
          <p:cNvSpPr>
            <a:spLocks noGrp="1"/>
          </p:cNvSpPr>
          <p:nvPr>
            <p:ph idx="1"/>
          </p:nvPr>
        </p:nvSpPr>
        <p:spPr>
          <a:xfrm>
            <a:off x="449580" y="906190"/>
            <a:ext cx="11292840" cy="4204800"/>
          </a:xfrm>
        </p:spPr>
        <p:txBody>
          <a:bodyPr/>
          <a:lstStyle/>
          <a:p>
            <a:r>
              <a:rPr lang="en-GB" dirty="0"/>
              <a:t>Create a cluster and attach a repository</a:t>
            </a:r>
          </a:p>
          <a:p>
            <a:r>
              <a:rPr lang="en-GB" dirty="0"/>
              <a:t>Access cluster using </a:t>
            </a:r>
            <a:r>
              <a:rPr lang="en-GB" dirty="0" err="1"/>
              <a:t>kubectl</a:t>
            </a:r>
            <a:endParaRPr lang="en-GB" dirty="0"/>
          </a:p>
          <a:p>
            <a:r>
              <a:rPr lang="en-GB" dirty="0"/>
              <a:t>Apply a deployment</a:t>
            </a:r>
          </a:p>
          <a:p>
            <a:r>
              <a:rPr lang="en-GB" dirty="0"/>
              <a:t>Load Balancer</a:t>
            </a:r>
          </a:p>
          <a:p>
            <a:r>
              <a:rPr lang="en-GB" dirty="0"/>
              <a:t>IAM</a:t>
            </a:r>
          </a:p>
          <a:p>
            <a:r>
              <a:rPr lang="en-GB" dirty="0"/>
              <a:t>Policies</a:t>
            </a:r>
          </a:p>
          <a:p>
            <a:r>
              <a:rPr lang="en-GB" dirty="0"/>
              <a:t>Logging and monitoring</a:t>
            </a:r>
          </a:p>
          <a:p>
            <a:r>
              <a:rPr lang="en-GB" dirty="0"/>
              <a:t>Cluster autoscaling and upgrade</a:t>
            </a:r>
          </a:p>
          <a:p>
            <a:pPr marL="0" indent="0">
              <a:buNone/>
            </a:pPr>
            <a:endParaRPr lang="en-GB" dirty="0"/>
          </a:p>
          <a:p>
            <a:pPr marL="0" indent="0">
              <a:buNone/>
            </a:pPr>
            <a:endParaRPr lang="en-GB" dirty="0"/>
          </a:p>
        </p:txBody>
      </p:sp>
      <p:grpSp>
        <p:nvGrpSpPr>
          <p:cNvPr id="6" name="Group 5">
            <a:extLst>
              <a:ext uri="{FF2B5EF4-FFF2-40B4-BE49-F238E27FC236}">
                <a16:creationId xmlns:a16="http://schemas.microsoft.com/office/drawing/2014/main" id="{2833E34F-F895-4E3D-9534-19CEB86980A6}"/>
              </a:ext>
            </a:extLst>
          </p:cNvPr>
          <p:cNvGrpSpPr/>
          <p:nvPr/>
        </p:nvGrpSpPr>
        <p:grpSpPr>
          <a:xfrm>
            <a:off x="6404663" y="1606358"/>
            <a:ext cx="4609764" cy="2194483"/>
            <a:chOff x="5866045" y="3827909"/>
            <a:chExt cx="4609764" cy="2194483"/>
          </a:xfrm>
        </p:grpSpPr>
        <p:pic>
          <p:nvPicPr>
            <p:cNvPr id="7" name="Picture 6" descr="See the source image">
              <a:extLst>
                <a:ext uri="{FF2B5EF4-FFF2-40B4-BE49-F238E27FC236}">
                  <a16:creationId xmlns:a16="http://schemas.microsoft.com/office/drawing/2014/main" id="{B7B8510B-F0E1-47C0-AC86-E0AD3028F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27909"/>
              <a:ext cx="3919737" cy="188728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8">
              <a:extLst>
                <a:ext uri="{FF2B5EF4-FFF2-40B4-BE49-F238E27FC236}">
                  <a16:creationId xmlns:a16="http://schemas.microsoft.com/office/drawing/2014/main" id="{E074EB93-1F67-4877-B94D-13C4CA1FE7D2}"/>
                </a:ext>
              </a:extLst>
            </p:cNvPr>
            <p:cNvSpPr txBox="1">
              <a:spLocks/>
            </p:cNvSpPr>
            <p:nvPr/>
          </p:nvSpPr>
          <p:spPr>
            <a:xfrm>
              <a:off x="5866045" y="5493988"/>
              <a:ext cx="4609764" cy="52840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n-GB" sz="2800" dirty="0">
                  <a:solidFill>
                    <a:schemeClr val="accent4"/>
                  </a:solidFill>
                </a:rPr>
                <a:t>Azure Kubernetes Services</a:t>
              </a:r>
            </a:p>
          </p:txBody>
        </p:sp>
      </p:grpSp>
    </p:spTree>
    <p:extLst>
      <p:ext uri="{BB962C8B-B14F-4D97-AF65-F5344CB8AC3E}">
        <p14:creationId xmlns:p14="http://schemas.microsoft.com/office/powerpoint/2010/main" val="1088466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96B3-2056-4292-B24B-01506E179F8E}"/>
              </a:ext>
            </a:extLst>
          </p:cNvPr>
          <p:cNvSpPr>
            <a:spLocks noGrp="1"/>
          </p:cNvSpPr>
          <p:nvPr>
            <p:ph type="ctrTitle"/>
          </p:nvPr>
        </p:nvSpPr>
        <p:spPr>
          <a:xfrm>
            <a:off x="3315031" y="1380754"/>
            <a:ext cx="5561938" cy="2513516"/>
          </a:xfrm>
        </p:spPr>
        <p:txBody>
          <a:bodyPr>
            <a:normAutofit/>
          </a:bodyPr>
          <a:lstStyle/>
          <a:p>
            <a:r>
              <a:rPr lang="en-GB" dirty="0">
                <a:solidFill>
                  <a:srgbClr val="FFFFFF"/>
                </a:solidFill>
              </a:rPr>
              <a:t>The End</a:t>
            </a:r>
          </a:p>
        </p:txBody>
      </p:sp>
    </p:spTree>
    <p:extLst>
      <p:ext uri="{BB962C8B-B14F-4D97-AF65-F5344CB8AC3E}">
        <p14:creationId xmlns:p14="http://schemas.microsoft.com/office/powerpoint/2010/main" val="562368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D720F646-739D-4A3B-B34F-8D6A7F1A4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5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F20288CE-4E37-4E61-8393-575E1612F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798" y="0"/>
            <a:ext cx="7539753" cy="6858000"/>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8496B3-2056-4292-B24B-01506E179F8E}"/>
              </a:ext>
            </a:extLst>
          </p:cNvPr>
          <p:cNvSpPr>
            <a:spLocks noGrp="1"/>
          </p:cNvSpPr>
          <p:nvPr>
            <p:ph type="title"/>
          </p:nvPr>
        </p:nvSpPr>
        <p:spPr>
          <a:xfrm>
            <a:off x="5204707" y="457280"/>
            <a:ext cx="6400367" cy="1431399"/>
          </a:xfrm>
        </p:spPr>
        <p:txBody>
          <a:bodyPr vert="horz" lIns="91440" tIns="45720" rIns="91440" bIns="45720" rtlCol="0" anchor="ctr">
            <a:normAutofit/>
          </a:bodyPr>
          <a:lstStyle/>
          <a:p>
            <a:r>
              <a:rPr lang="en-US">
                <a:solidFill>
                  <a:srgbClr val="FFFFFF"/>
                </a:solidFill>
              </a:rPr>
              <a:t>What is Declarative Configuration</a:t>
            </a:r>
          </a:p>
        </p:txBody>
      </p:sp>
      <p:sp>
        <p:nvSpPr>
          <p:cNvPr id="143" name="Rectangle 142">
            <a:extLst>
              <a:ext uri="{FF2B5EF4-FFF2-40B4-BE49-F238E27FC236}">
                <a16:creationId xmlns:a16="http://schemas.microsoft.com/office/drawing/2014/main" id="{D8A70D4E-AACF-430E-9A2F-F198F9AD0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68" y="94268"/>
            <a:ext cx="4463262" cy="21531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52" name="Picture 4" descr="See the source image">
            <a:extLst>
              <a:ext uri="{FF2B5EF4-FFF2-40B4-BE49-F238E27FC236}">
                <a16:creationId xmlns:a16="http://schemas.microsoft.com/office/drawing/2014/main" id="{C3B9CB31-E213-4913-B699-9433B43F41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4686" y="435443"/>
            <a:ext cx="4141528" cy="1457817"/>
          </a:xfrm>
          <a:prstGeom prst="rect">
            <a:avLst/>
          </a:prstGeom>
          <a:noFill/>
          <a:extLst>
            <a:ext uri="{909E8E84-426E-40DD-AFC4-6F175D3DCCD1}">
              <a14:hiddenFill xmlns:a14="http://schemas.microsoft.com/office/drawing/2010/main">
                <a:solidFill>
                  <a:srgbClr val="FFFFFF"/>
                </a:solidFill>
              </a14:hiddenFill>
            </a:ext>
          </a:extLst>
        </p:spPr>
      </p:pic>
      <p:sp>
        <p:nvSpPr>
          <p:cNvPr id="145" name="Rectangle 144">
            <a:extLst>
              <a:ext uri="{FF2B5EF4-FFF2-40B4-BE49-F238E27FC236}">
                <a16:creationId xmlns:a16="http://schemas.microsoft.com/office/drawing/2014/main" id="{B143CCA9-0CBF-4088-BA0D-BDF2B1119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819" y="2320460"/>
            <a:ext cx="2188898" cy="22145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28" name="Picture 4" descr="See the source image">
            <a:extLst>
              <a:ext uri="{FF2B5EF4-FFF2-40B4-BE49-F238E27FC236}">
                <a16:creationId xmlns:a16="http://schemas.microsoft.com/office/drawing/2014/main" id="{5F992E73-FD5D-4CE2-8D86-C2A8E67AA40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686" y="2936223"/>
            <a:ext cx="1867164" cy="980260"/>
          </a:xfrm>
          <a:prstGeom prst="rect">
            <a:avLst/>
          </a:prstGeom>
          <a:noFill/>
          <a:extLst>
            <a:ext uri="{909E8E84-426E-40DD-AFC4-6F175D3DCCD1}">
              <a14:hiddenFill xmlns:a14="http://schemas.microsoft.com/office/drawing/2010/main">
                <a:solidFill>
                  <a:srgbClr val="FFFFFF"/>
                </a:solidFill>
              </a14:hiddenFill>
            </a:ext>
          </a:extLst>
        </p:spPr>
      </p:pic>
      <p:sp>
        <p:nvSpPr>
          <p:cNvPr id="147" name="Rectangle 146">
            <a:extLst>
              <a:ext uri="{FF2B5EF4-FFF2-40B4-BE49-F238E27FC236}">
                <a16:creationId xmlns:a16="http://schemas.microsoft.com/office/drawing/2014/main" id="{A7E6ED65-0D00-40BA-8BFD-04F5BE3CA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60211" y="2320460"/>
            <a:ext cx="2197319" cy="22145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descr="See the source image">
            <a:extLst>
              <a:ext uri="{FF2B5EF4-FFF2-40B4-BE49-F238E27FC236}">
                <a16:creationId xmlns:a16="http://schemas.microsoft.com/office/drawing/2014/main" id="{198FFE87-796A-431C-AABA-F7F5DF935FD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521527" y="2934248"/>
            <a:ext cx="1874687" cy="984210"/>
          </a:xfrm>
          <a:prstGeom prst="rect">
            <a:avLst/>
          </a:prstGeom>
          <a:noFill/>
          <a:extLst>
            <a:ext uri="{909E8E84-426E-40DD-AFC4-6F175D3DCCD1}">
              <a14:hiddenFill xmlns:a14="http://schemas.microsoft.com/office/drawing/2010/main">
                <a:solidFill>
                  <a:srgbClr val="FFFFFF"/>
                </a:solidFill>
              </a14:hiddenFill>
            </a:ext>
          </a:extLst>
        </p:spPr>
      </p:pic>
      <p:sp>
        <p:nvSpPr>
          <p:cNvPr id="149" name="Rectangle 148">
            <a:extLst>
              <a:ext uri="{FF2B5EF4-FFF2-40B4-BE49-F238E27FC236}">
                <a16:creationId xmlns:a16="http://schemas.microsoft.com/office/drawing/2014/main" id="{3CCDE2B2-E641-48EC-AE96-AA47E417A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68" y="4607150"/>
            <a:ext cx="4463262" cy="21707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54" name="Picture 6" descr="See the source image">
            <a:extLst>
              <a:ext uri="{FF2B5EF4-FFF2-40B4-BE49-F238E27FC236}">
                <a16:creationId xmlns:a16="http://schemas.microsoft.com/office/drawing/2014/main" id="{E9F98E38-E884-45F1-8A55-F3761B2B404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456" t="20290" r="11725" b="27950"/>
          <a:stretch/>
        </p:blipFill>
        <p:spPr bwMode="auto">
          <a:xfrm>
            <a:off x="1301150" y="4768016"/>
            <a:ext cx="2048603" cy="18483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A4FDA16-851A-4B1F-8D7A-31DDD2A49327}"/>
              </a:ext>
            </a:extLst>
          </p:cNvPr>
          <p:cNvSpPr/>
          <p:nvPr/>
        </p:nvSpPr>
        <p:spPr>
          <a:xfrm>
            <a:off x="5110439" y="1888679"/>
            <a:ext cx="6397545" cy="4061676"/>
          </a:xfrm>
          <a:prstGeom prst="rect">
            <a:avLst/>
          </a:prstGeom>
        </p:spPr>
        <p:txBody>
          <a:bodyPr vert="horz" lIns="91440" tIns="45720" rIns="91440" bIns="45720" rtlCol="0" anchor="ctr">
            <a:normAutofit lnSpcReduction="10000"/>
          </a:bodyPr>
          <a:lstStyle/>
          <a:p>
            <a:pPr>
              <a:lnSpc>
                <a:spcPct val="200000"/>
              </a:lnSpc>
              <a:spcBef>
                <a:spcPct val="20000"/>
              </a:spcBef>
              <a:spcAft>
                <a:spcPts val="600"/>
              </a:spcAft>
              <a:buClr>
                <a:schemeClr val="accent2"/>
              </a:buClr>
              <a:buSzPct val="92000"/>
            </a:pPr>
            <a:r>
              <a:rPr lang="en-US" sz="2000" dirty="0">
                <a:solidFill>
                  <a:srgbClr val="FFFFFF"/>
                </a:solidFill>
              </a:rPr>
              <a:t>Declaring the desired state of some system (be it a physical machine, an EC2 VPC, </a:t>
            </a:r>
            <a:br>
              <a:rPr lang="en-US" sz="2000" dirty="0">
                <a:solidFill>
                  <a:srgbClr val="FFFFFF"/>
                </a:solidFill>
              </a:rPr>
            </a:br>
            <a:r>
              <a:rPr lang="en-US" sz="2000" dirty="0">
                <a:solidFill>
                  <a:srgbClr val="FFFFFF"/>
                </a:solidFill>
              </a:rPr>
              <a:t>an entire Google Cloud account, or anything else), and then allow the system to automatically</a:t>
            </a:r>
            <a:br>
              <a:rPr lang="en-US" sz="2000" dirty="0">
                <a:solidFill>
                  <a:srgbClr val="FFFFFF"/>
                </a:solidFill>
              </a:rPr>
            </a:br>
            <a:r>
              <a:rPr lang="en-US" sz="2000" dirty="0">
                <a:solidFill>
                  <a:srgbClr val="FFFFFF"/>
                </a:solidFill>
              </a:rPr>
              <a:t> compare that desired state to the present state, and then automatically update the </a:t>
            </a:r>
            <a:br>
              <a:rPr lang="en-US" sz="2000" dirty="0">
                <a:solidFill>
                  <a:srgbClr val="FFFFFF"/>
                </a:solidFill>
              </a:rPr>
            </a:br>
            <a:r>
              <a:rPr lang="en-US" sz="2000" dirty="0">
                <a:solidFill>
                  <a:srgbClr val="FFFFFF"/>
                </a:solidFill>
              </a:rPr>
              <a:t>managed system to match the declared state.</a:t>
            </a:r>
          </a:p>
        </p:txBody>
      </p:sp>
    </p:spTree>
    <p:extLst>
      <p:ext uri="{BB962C8B-B14F-4D97-AF65-F5344CB8AC3E}">
        <p14:creationId xmlns:p14="http://schemas.microsoft.com/office/powerpoint/2010/main" val="32834236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96B3-2056-4292-B24B-01506E179F8E}"/>
              </a:ext>
            </a:extLst>
          </p:cNvPr>
          <p:cNvSpPr>
            <a:spLocks noGrp="1"/>
          </p:cNvSpPr>
          <p:nvPr>
            <p:ph type="title"/>
          </p:nvPr>
        </p:nvSpPr>
        <p:spPr>
          <a:xfrm>
            <a:off x="581192" y="702156"/>
            <a:ext cx="11029616" cy="1013800"/>
          </a:xfrm>
        </p:spPr>
        <p:txBody>
          <a:bodyPr/>
          <a:lstStyle/>
          <a:p>
            <a:r>
              <a:rPr lang="en-GB" dirty="0"/>
              <a:t>What is Immutable Infrastructure</a:t>
            </a:r>
          </a:p>
        </p:txBody>
      </p:sp>
      <p:sp>
        <p:nvSpPr>
          <p:cNvPr id="5" name="Rectangle 4">
            <a:extLst>
              <a:ext uri="{FF2B5EF4-FFF2-40B4-BE49-F238E27FC236}">
                <a16:creationId xmlns:a16="http://schemas.microsoft.com/office/drawing/2014/main" id="{9A4FDA16-851A-4B1F-8D7A-31DDD2A49327}"/>
              </a:ext>
            </a:extLst>
          </p:cNvPr>
          <p:cNvSpPr/>
          <p:nvPr/>
        </p:nvSpPr>
        <p:spPr>
          <a:xfrm>
            <a:off x="425926" y="2200363"/>
            <a:ext cx="7303984" cy="3731406"/>
          </a:xfrm>
          <a:prstGeom prst="rect">
            <a:avLst/>
          </a:prstGeom>
        </p:spPr>
        <p:txBody>
          <a:bodyPr wrap="square">
            <a:spAutoFit/>
          </a:bodyPr>
          <a:lstStyle/>
          <a:p>
            <a:pPr>
              <a:lnSpc>
                <a:spcPct val="150000"/>
              </a:lnSpc>
            </a:pPr>
            <a:r>
              <a:rPr lang="en-GB" sz="2000" dirty="0">
                <a:solidFill>
                  <a:schemeClr val="tx2"/>
                </a:solidFill>
              </a:rPr>
              <a:t>An infrastructure paradigm in which infrastructure components are </a:t>
            </a:r>
            <a:r>
              <a:rPr lang="en-GB" sz="2000" dirty="0">
                <a:solidFill>
                  <a:srgbClr val="C00000"/>
                </a:solidFill>
              </a:rPr>
              <a:t>never modified </a:t>
            </a:r>
          </a:p>
          <a:p>
            <a:pPr>
              <a:lnSpc>
                <a:spcPct val="150000"/>
              </a:lnSpc>
            </a:pPr>
            <a:r>
              <a:rPr lang="en-GB" sz="2000" dirty="0">
                <a:solidFill>
                  <a:schemeClr val="tx2"/>
                </a:solidFill>
              </a:rPr>
              <a:t>after they’re deployed. If something needs to be updated, fixed, or modified in any way, </a:t>
            </a:r>
          </a:p>
          <a:p>
            <a:pPr>
              <a:lnSpc>
                <a:spcPct val="150000"/>
              </a:lnSpc>
            </a:pPr>
            <a:r>
              <a:rPr lang="en-GB" sz="2000" dirty="0">
                <a:solidFill>
                  <a:schemeClr val="tx2"/>
                </a:solidFill>
              </a:rPr>
              <a:t>new built from a </a:t>
            </a:r>
            <a:r>
              <a:rPr lang="en-GB" sz="2000" dirty="0">
                <a:solidFill>
                  <a:srgbClr val="C00000"/>
                </a:solidFill>
              </a:rPr>
              <a:t>common image/script with the appropriate changes </a:t>
            </a:r>
            <a:r>
              <a:rPr lang="en-GB" sz="2000" dirty="0">
                <a:solidFill>
                  <a:schemeClr val="tx2"/>
                </a:solidFill>
              </a:rPr>
              <a:t>are provisioned to replace the old </a:t>
            </a:r>
          </a:p>
          <a:p>
            <a:pPr>
              <a:lnSpc>
                <a:spcPct val="150000"/>
              </a:lnSpc>
            </a:pPr>
            <a:r>
              <a:rPr lang="en-GB" sz="2000" dirty="0">
                <a:solidFill>
                  <a:schemeClr val="tx2"/>
                </a:solidFill>
              </a:rPr>
              <a:t>ones. After they’re validated, they’re put into use and the </a:t>
            </a:r>
            <a:r>
              <a:rPr lang="en-GB" sz="2000" dirty="0">
                <a:solidFill>
                  <a:srgbClr val="C00000"/>
                </a:solidFill>
              </a:rPr>
              <a:t>old ones are decommissioned.</a:t>
            </a:r>
          </a:p>
        </p:txBody>
      </p:sp>
      <p:pic>
        <p:nvPicPr>
          <p:cNvPr id="4" name="Graphic 3" descr="Server">
            <a:extLst>
              <a:ext uri="{FF2B5EF4-FFF2-40B4-BE49-F238E27FC236}">
                <a16:creationId xmlns:a16="http://schemas.microsoft.com/office/drawing/2014/main" id="{7B3832CE-76F6-467D-BD80-B8751930B9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7524" y="3496521"/>
            <a:ext cx="1608550" cy="1608550"/>
          </a:xfrm>
          <a:prstGeom prst="rect">
            <a:avLst/>
          </a:prstGeom>
        </p:spPr>
      </p:pic>
      <p:pic>
        <p:nvPicPr>
          <p:cNvPr id="7" name="Graphic 6" descr="Document">
            <a:extLst>
              <a:ext uri="{FF2B5EF4-FFF2-40B4-BE49-F238E27FC236}">
                <a16:creationId xmlns:a16="http://schemas.microsoft.com/office/drawing/2014/main" id="{ED6AF7B1-6A1B-4E4E-ADAE-D4A3004F2D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75419" y="3429000"/>
            <a:ext cx="1749620" cy="1749620"/>
          </a:xfrm>
          <a:prstGeom prst="rect">
            <a:avLst/>
          </a:prstGeom>
        </p:spPr>
      </p:pic>
      <p:sp>
        <p:nvSpPr>
          <p:cNvPr id="12" name="Rectangle 11">
            <a:extLst>
              <a:ext uri="{FF2B5EF4-FFF2-40B4-BE49-F238E27FC236}">
                <a16:creationId xmlns:a16="http://schemas.microsoft.com/office/drawing/2014/main" id="{4784638E-E215-4F07-9B29-E2849458F9F8}"/>
              </a:ext>
            </a:extLst>
          </p:cNvPr>
          <p:cNvSpPr/>
          <p:nvPr/>
        </p:nvSpPr>
        <p:spPr>
          <a:xfrm>
            <a:off x="8292800" y="2729614"/>
            <a:ext cx="3096810" cy="646331"/>
          </a:xfrm>
          <a:prstGeom prst="rect">
            <a:avLst/>
          </a:prstGeom>
        </p:spPr>
        <p:txBody>
          <a:bodyPr wrap="none">
            <a:spAutoFit/>
          </a:bodyPr>
          <a:lstStyle/>
          <a:p>
            <a:r>
              <a:rPr lang="en-GB" sz="3600" dirty="0">
                <a:solidFill>
                  <a:schemeClr val="accent6"/>
                </a:solidFill>
              </a:rPr>
              <a:t>Pets VS Cattles!</a:t>
            </a:r>
          </a:p>
        </p:txBody>
      </p:sp>
      <p:sp>
        <p:nvSpPr>
          <p:cNvPr id="8" name="Arrow: Right 7">
            <a:extLst>
              <a:ext uri="{FF2B5EF4-FFF2-40B4-BE49-F238E27FC236}">
                <a16:creationId xmlns:a16="http://schemas.microsoft.com/office/drawing/2014/main" id="{4ABEA67C-26A4-4D30-95D4-764BDE286C2D}"/>
              </a:ext>
            </a:extLst>
          </p:cNvPr>
          <p:cNvSpPr/>
          <p:nvPr/>
        </p:nvSpPr>
        <p:spPr>
          <a:xfrm>
            <a:off x="9524886" y="4066066"/>
            <a:ext cx="632638" cy="475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961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5">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7">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9">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325A0672-A00B-4963-A6A1-170BBE229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496B3-2056-4292-B24B-01506E179F8E}"/>
              </a:ext>
            </a:extLst>
          </p:cNvPr>
          <p:cNvSpPr>
            <a:spLocks noGrp="1"/>
          </p:cNvSpPr>
          <p:nvPr>
            <p:ph type="title"/>
          </p:nvPr>
        </p:nvSpPr>
        <p:spPr>
          <a:xfrm>
            <a:off x="581192" y="702156"/>
            <a:ext cx="7225075" cy="1013800"/>
          </a:xfrm>
        </p:spPr>
        <p:txBody>
          <a:bodyPr vert="horz" lIns="91440" tIns="45720" rIns="91440" bIns="45720" rtlCol="0" anchor="b">
            <a:normAutofit/>
          </a:bodyPr>
          <a:lstStyle/>
          <a:p>
            <a:r>
              <a:rPr lang="en-US">
                <a:solidFill>
                  <a:schemeClr val="accent1"/>
                </a:solidFill>
              </a:rPr>
              <a:t>Linking the dots</a:t>
            </a:r>
          </a:p>
        </p:txBody>
      </p:sp>
      <p:grpSp>
        <p:nvGrpSpPr>
          <p:cNvPr id="24" name="Group 23">
            <a:extLst>
              <a:ext uri="{FF2B5EF4-FFF2-40B4-BE49-F238E27FC236}">
                <a16:creationId xmlns:a16="http://schemas.microsoft.com/office/drawing/2014/main" id="{E8923A14-6C7A-45FB-A5F1-2D27670256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227738C0-CF5C-4616-B33E-C988DE11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84B4E1F-1F78-4844-B851-9410BA47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4B4AE0E5-28A2-4386-BC9B-71ABF523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Content Placeholder 8">
            <a:extLst>
              <a:ext uri="{FF2B5EF4-FFF2-40B4-BE49-F238E27FC236}">
                <a16:creationId xmlns:a16="http://schemas.microsoft.com/office/drawing/2014/main" id="{A2E43DA2-D280-47BD-AE03-7AAD32D40DCE}"/>
              </a:ext>
            </a:extLst>
          </p:cNvPr>
          <p:cNvSpPr>
            <a:spLocks noGrp="1"/>
          </p:cNvSpPr>
          <p:nvPr>
            <p:ph sz="half" idx="2"/>
          </p:nvPr>
        </p:nvSpPr>
        <p:spPr>
          <a:xfrm>
            <a:off x="537317" y="992567"/>
            <a:ext cx="6257183" cy="5023677"/>
          </a:xfrm>
        </p:spPr>
        <p:txBody>
          <a:bodyPr vert="horz" lIns="91440" tIns="45720" rIns="91440" bIns="45720" rtlCol="0" anchor="ctr">
            <a:normAutofit/>
          </a:bodyPr>
          <a:lstStyle/>
          <a:p>
            <a:pPr marL="342900" indent="-342900"/>
            <a:r>
              <a:rPr lang="en-US" sz="2400" dirty="0"/>
              <a:t>K8S use manifest to declare the cluster components (YAML)</a:t>
            </a:r>
          </a:p>
          <a:p>
            <a:pPr marL="342900" indent="-342900"/>
            <a:r>
              <a:rPr lang="en-US" sz="2400" dirty="0"/>
              <a:t>K8S supports the immutable infrastructure paradigm</a:t>
            </a:r>
          </a:p>
          <a:p>
            <a:endParaRPr lang="en-US" sz="2400" dirty="0"/>
          </a:p>
        </p:txBody>
      </p:sp>
      <p:pic>
        <p:nvPicPr>
          <p:cNvPr id="3" name="Picture 2">
            <a:extLst>
              <a:ext uri="{FF2B5EF4-FFF2-40B4-BE49-F238E27FC236}">
                <a16:creationId xmlns:a16="http://schemas.microsoft.com/office/drawing/2014/main" id="{74F4EB12-724C-42FF-B1E6-4220F7CFC503}"/>
              </a:ext>
            </a:extLst>
          </p:cNvPr>
          <p:cNvPicPr>
            <a:picLocks noChangeAspect="1"/>
          </p:cNvPicPr>
          <p:nvPr/>
        </p:nvPicPr>
        <p:blipFill rotWithShape="1">
          <a:blip r:embed="rId3"/>
          <a:srcRect l="7232" t="-2" r="12324" b="3"/>
          <a:stretch/>
        </p:blipFill>
        <p:spPr>
          <a:xfrm>
            <a:off x="8125946" y="1485900"/>
            <a:ext cx="3303999" cy="4356100"/>
          </a:xfrm>
          <a:prstGeom prst="rect">
            <a:avLst/>
          </a:prstGeom>
        </p:spPr>
      </p:pic>
    </p:spTree>
    <p:extLst>
      <p:ext uri="{BB962C8B-B14F-4D97-AF65-F5344CB8AC3E}">
        <p14:creationId xmlns:p14="http://schemas.microsoft.com/office/powerpoint/2010/main" val="2898874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B543-724D-4D21-8336-75497B1A8241}"/>
              </a:ext>
            </a:extLst>
          </p:cNvPr>
          <p:cNvSpPr>
            <a:spLocks noGrp="1"/>
          </p:cNvSpPr>
          <p:nvPr>
            <p:ph type="ctrTitle"/>
          </p:nvPr>
        </p:nvSpPr>
        <p:spPr/>
        <p:txBody>
          <a:bodyPr/>
          <a:lstStyle/>
          <a:p>
            <a:r>
              <a:rPr lang="en-GB" dirty="0"/>
              <a:t>K8S Cluster components</a:t>
            </a:r>
          </a:p>
        </p:txBody>
      </p:sp>
      <p:sp>
        <p:nvSpPr>
          <p:cNvPr id="5" name="Subtitle 4">
            <a:extLst>
              <a:ext uri="{FF2B5EF4-FFF2-40B4-BE49-F238E27FC236}">
                <a16:creationId xmlns:a16="http://schemas.microsoft.com/office/drawing/2014/main" id="{E859AB31-FC8B-406B-9958-7BCE445300D1}"/>
              </a:ext>
            </a:extLst>
          </p:cNvPr>
          <p:cNvSpPr>
            <a:spLocks noGrp="1"/>
          </p:cNvSpPr>
          <p:nvPr>
            <p:ph type="subTitle" idx="1"/>
          </p:nvPr>
        </p:nvSpPr>
        <p:spPr>
          <a:xfrm>
            <a:off x="690922" y="3178197"/>
            <a:ext cx="10993546" cy="3342124"/>
          </a:xfrm>
        </p:spPr>
        <p:txBody>
          <a:bodyPr/>
          <a:lstStyle/>
          <a:p>
            <a:pPr marL="342900" indent="-342900">
              <a:lnSpc>
                <a:spcPct val="150000"/>
              </a:lnSpc>
              <a:buFont typeface="Arial" panose="020B0604020202020204" pitchFamily="34" charset="0"/>
              <a:buChar char="•"/>
            </a:pPr>
            <a:r>
              <a:rPr lang="en-GB" dirty="0">
                <a:solidFill>
                  <a:schemeClr val="bg1"/>
                </a:solidFill>
              </a:rPr>
              <a:t>Components Brief</a:t>
            </a:r>
          </a:p>
          <a:p>
            <a:pPr marL="342900" indent="-342900">
              <a:lnSpc>
                <a:spcPct val="150000"/>
              </a:lnSpc>
              <a:buFont typeface="Arial" panose="020B0604020202020204" pitchFamily="34" charset="0"/>
              <a:buChar char="•"/>
            </a:pPr>
            <a:r>
              <a:rPr lang="en-GB" dirty="0">
                <a:solidFill>
                  <a:schemeClr val="bg1"/>
                </a:solidFill>
              </a:rPr>
              <a:t>Deploy K8s cluster</a:t>
            </a:r>
          </a:p>
          <a:p>
            <a:pPr marL="342900" indent="-342900">
              <a:lnSpc>
                <a:spcPct val="150000"/>
              </a:lnSpc>
              <a:buFont typeface="Arial" panose="020B0604020202020204" pitchFamily="34" charset="0"/>
              <a:buChar char="•"/>
            </a:pPr>
            <a:r>
              <a:rPr lang="en-GB" dirty="0">
                <a:solidFill>
                  <a:schemeClr val="bg1"/>
                </a:solidFill>
              </a:rPr>
              <a:t>Namespaces and contexts</a:t>
            </a:r>
          </a:p>
          <a:p>
            <a:pPr marL="342900" indent="-342900">
              <a:lnSpc>
                <a:spcPct val="150000"/>
              </a:lnSpc>
              <a:buFont typeface="Arial" panose="020B0604020202020204" pitchFamily="34" charset="0"/>
              <a:buChar char="•"/>
            </a:pPr>
            <a:r>
              <a:rPr lang="en-GB" dirty="0">
                <a:solidFill>
                  <a:schemeClr val="bg1"/>
                </a:solidFill>
              </a:rPr>
              <a:t>Labels</a:t>
            </a:r>
          </a:p>
          <a:p>
            <a:pPr marL="342900" indent="-342900">
              <a:lnSpc>
                <a:spcPct val="150000"/>
              </a:lnSpc>
              <a:buFont typeface="Arial" panose="020B0604020202020204" pitchFamily="34" charset="0"/>
              <a:buChar char="•"/>
            </a:pPr>
            <a:r>
              <a:rPr lang="en-GB" dirty="0">
                <a:solidFill>
                  <a:schemeClr val="bg1"/>
                </a:solidFill>
              </a:rPr>
              <a:t>Common commands</a:t>
            </a:r>
          </a:p>
          <a:p>
            <a:pPr marL="342900" indent="-342900">
              <a:lnSpc>
                <a:spcPct val="150000"/>
              </a:lnSpc>
              <a:buFont typeface="Arial" panose="020B0604020202020204" pitchFamily="34" charset="0"/>
              <a:buChar char="•"/>
            </a:pPr>
            <a:r>
              <a:rPr lang="en-GB" dirty="0">
                <a:solidFill>
                  <a:schemeClr val="bg1"/>
                </a:solidFill>
              </a:rPr>
              <a:t>Demo</a:t>
            </a:r>
          </a:p>
          <a:p>
            <a:pPr marL="342900" indent="-342900">
              <a:lnSpc>
                <a:spcPct val="150000"/>
              </a:lnSpc>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66405371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4441</Words>
  <Application>Microsoft Office PowerPoint</Application>
  <PresentationFormat>Widescreen</PresentationFormat>
  <Paragraphs>517</Paragraphs>
  <Slides>57</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Gill Sans MT</vt:lpstr>
      <vt:lpstr>Wingdings 2</vt:lpstr>
      <vt:lpstr>Dividend</vt:lpstr>
      <vt:lpstr>Introduction to K8S and AKS</vt:lpstr>
      <vt:lpstr>Agenda</vt:lpstr>
      <vt:lpstr>Introduction</vt:lpstr>
      <vt:lpstr>Containerized applications challenges</vt:lpstr>
      <vt:lpstr>What is Kubernetes (K8S)</vt:lpstr>
      <vt:lpstr>What is Declarative Configuration</vt:lpstr>
      <vt:lpstr>What is Immutable Infrastructure</vt:lpstr>
      <vt:lpstr>Linking the dots</vt:lpstr>
      <vt:lpstr>K8S Cluster components</vt:lpstr>
      <vt:lpstr>K8s cluster components</vt:lpstr>
      <vt:lpstr>Deploy k8s cluster</vt:lpstr>
      <vt:lpstr>K8s namespaces and contexts</vt:lpstr>
      <vt:lpstr>Labels</vt:lpstr>
      <vt:lpstr>Common commands</vt:lpstr>
      <vt:lpstr>Demo</vt:lpstr>
      <vt:lpstr>Pods</vt:lpstr>
      <vt:lpstr>Pods</vt:lpstr>
      <vt:lpstr>Persistent Volumes</vt:lpstr>
      <vt:lpstr>Pod Manifest</vt:lpstr>
      <vt:lpstr>Pods Manifest Containers</vt:lpstr>
      <vt:lpstr>Demo</vt:lpstr>
      <vt:lpstr>Services</vt:lpstr>
      <vt:lpstr>Service discovery</vt:lpstr>
      <vt:lpstr>Exposing Pods</vt:lpstr>
      <vt:lpstr>Demo</vt:lpstr>
      <vt:lpstr>Deployments</vt:lpstr>
      <vt:lpstr>What is a deployment?</vt:lpstr>
      <vt:lpstr>Deployment Manifest</vt:lpstr>
      <vt:lpstr>Strategies</vt:lpstr>
      <vt:lpstr>Autoscaling</vt:lpstr>
      <vt:lpstr>Demo</vt:lpstr>
      <vt:lpstr>Helm and ingress</vt:lpstr>
      <vt:lpstr>Ingress</vt:lpstr>
      <vt:lpstr>INGRESS Manifest</vt:lpstr>
      <vt:lpstr>HELM</vt:lpstr>
      <vt:lpstr>Demo</vt:lpstr>
      <vt:lpstr>More Resources Types</vt:lpstr>
      <vt:lpstr>Persistent Volumes</vt:lpstr>
      <vt:lpstr>Persistent Volumes</vt:lpstr>
      <vt:lpstr>Supported persistent  Volumes</vt:lpstr>
      <vt:lpstr>Config Maps</vt:lpstr>
      <vt:lpstr>Secrets</vt:lpstr>
      <vt:lpstr>Stateful sets </vt:lpstr>
      <vt:lpstr>Daemon set</vt:lpstr>
      <vt:lpstr>Jobs</vt:lpstr>
      <vt:lpstr>Demo</vt:lpstr>
      <vt:lpstr>Role based-access control</vt:lpstr>
      <vt:lpstr>RBAC</vt:lpstr>
      <vt:lpstr>Authentication  methods</vt:lpstr>
      <vt:lpstr>Role and Role Binding</vt:lpstr>
      <vt:lpstr>RBAC Manifests</vt:lpstr>
      <vt:lpstr>Authorization verbs</vt:lpstr>
      <vt:lpstr>Azure Kubernetes Service (AKS)</vt:lpstr>
      <vt:lpstr>Why AKS?</vt:lpstr>
      <vt:lpstr>Main features</vt:lpstr>
      <vt:lpstr>Demo</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K8S and AKS</dc:title>
  <dc:creator>Ala' Yasin Abuhijleh</dc:creator>
  <cp:lastModifiedBy>Ala' Yasin Abuhijleh</cp:lastModifiedBy>
  <cp:revision>17</cp:revision>
  <dcterms:created xsi:type="dcterms:W3CDTF">2020-07-16T07:07:59Z</dcterms:created>
  <dcterms:modified xsi:type="dcterms:W3CDTF">2020-07-16T08:35:47Z</dcterms:modified>
</cp:coreProperties>
</file>