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1709" autoAdjust="0"/>
  </p:normalViewPr>
  <p:slideViewPr>
    <p:cSldViewPr snapToGrid="0">
      <p:cViewPr varScale="1">
        <p:scale>
          <a:sx n="64" d="100"/>
          <a:sy n="64" d="100"/>
        </p:scale>
        <p:origin x="48" y="6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-3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 Gheorghiu" userId="2ff3117a1cee25be" providerId="LiveId" clId="{683716E9-B975-4680-A3C4-86E0CAC902F6}"/>
    <pc:docChg chg="delSld">
      <pc:chgData name="Catalin Gheorghiu" userId="2ff3117a1cee25be" providerId="LiveId" clId="{683716E9-B975-4680-A3C4-86E0CAC902F6}" dt="2020-03-04T15:18:13.139" v="0" actId="47"/>
      <pc:docMkLst>
        <pc:docMk/>
      </pc:docMkLst>
      <pc:sldChg chg="del">
        <pc:chgData name="Catalin Gheorghiu" userId="2ff3117a1cee25be" providerId="LiveId" clId="{683716E9-B975-4680-A3C4-86E0CAC902F6}" dt="2020-03-04T15:18:13.139" v="0" actId="47"/>
        <pc:sldMkLst>
          <pc:docMk/>
          <pc:sldMk cId="1418988136" sldId="2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04-Mar-20 5:18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04-Mar-20 5:17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567" y="4567850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1567" y="5826034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0" y="1005840"/>
            <a:ext cx="11018520" cy="1877437"/>
          </a:xfrm>
        </p:spPr>
        <p:txBody>
          <a:bodyPr/>
          <a:lstStyle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FC5F03F-CD91-4546-BDC7-2A1BF47C54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84200" y="6110793"/>
            <a:ext cx="1162964" cy="682841"/>
          </a:xfrm>
          <a:prstGeom prst="rect">
            <a:avLst/>
          </a:prstGeom>
        </p:spPr>
      </p:pic>
      <p:pic>
        <p:nvPicPr>
          <p:cNvPr id="22" name="Picture 21" descr="A picture containing drawing, umbrella&#10;&#10;Description automatically generated">
            <a:extLst>
              <a:ext uri="{FF2B5EF4-FFF2-40B4-BE49-F238E27FC236}">
                <a16:creationId xmlns:a16="http://schemas.microsoft.com/office/drawing/2014/main" id="{E7DA5790-B5D5-4EA3-8857-FCCD03E16A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24790" r="26543"/>
          <a:stretch/>
        </p:blipFill>
        <p:spPr>
          <a:xfrm>
            <a:off x="10832223" y="6107141"/>
            <a:ext cx="770497" cy="554115"/>
          </a:xfrm>
          <a:prstGeom prst="rect">
            <a:avLst/>
          </a:prstGeom>
        </p:spPr>
      </p:pic>
      <p:pic>
        <p:nvPicPr>
          <p:cNvPr id="23" name="Picture 22" descr="A picture containing drawing, food, clock&#10;&#10;Description automatically generated">
            <a:extLst>
              <a:ext uri="{FF2B5EF4-FFF2-40B4-BE49-F238E27FC236}">
                <a16:creationId xmlns:a16="http://schemas.microsoft.com/office/drawing/2014/main" id="{EE14F06C-9A30-477E-A4A2-CF4CCD943D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747164" y="6177792"/>
            <a:ext cx="1551928" cy="421790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910674-6A67-4E5F-88E1-7834F919D04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3299092" y="6201605"/>
            <a:ext cx="1551928" cy="42178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154C1F-A096-4377-8D4A-402E2E8280E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4851020" y="6201947"/>
            <a:ext cx="1551928" cy="421789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2DF260-AE00-4A90-9E2D-4FA2F1058C6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6402948" y="6209943"/>
            <a:ext cx="1269503" cy="348510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773839-7C0B-442C-99A5-CCE2991163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7868077" y="6235170"/>
            <a:ext cx="1218569" cy="348510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CF0945A4-328C-4BDC-B77E-7F98910147B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70000"/>
          </a:blip>
          <a:stretch>
            <a:fillRect/>
          </a:stretch>
        </p:blipFill>
        <p:spPr>
          <a:xfrm>
            <a:off x="9140989" y="6222387"/>
            <a:ext cx="1691234" cy="45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5511800" cy="1877437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spcBef>
                <a:spcPts val="600"/>
              </a:spcBef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spcBef>
                <a:spcPts val="600"/>
              </a:spcBef>
              <a:buFont typeface="Wingdings" panose="05000000000000000000" pitchFamily="2" charset="2"/>
              <a:buChar char=""/>
              <a:tabLst/>
              <a:defRPr sz="1800" b="0"/>
            </a:lvl3pPr>
            <a:lvl4pPr marL="828675" indent="-176213">
              <a:spcBef>
                <a:spcPts val="600"/>
              </a:spcBef>
              <a:buFont typeface="Wingdings" panose="05000000000000000000" pitchFamily="2" charset="2"/>
              <a:buChar char=""/>
              <a:defRPr sz="1600" b="0"/>
            </a:lvl4pPr>
            <a:lvl5pPr marL="1023938" indent="-169863">
              <a:spcBef>
                <a:spcPts val="600"/>
              </a:spcBef>
              <a:buFont typeface="Wingdings" panose="05000000000000000000" pitchFamily="2" charset="2"/>
              <a:buChar char=""/>
              <a:tabLst/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0194" y="1005840"/>
            <a:ext cx="5511800" cy="1877437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spcBef>
                <a:spcPts val="600"/>
              </a:spcBef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spcBef>
                <a:spcPts val="600"/>
              </a:spcBef>
              <a:buFont typeface="Wingdings" panose="05000000000000000000" pitchFamily="2" charset="2"/>
              <a:buChar char=""/>
              <a:tabLst/>
              <a:defRPr sz="1800" b="0"/>
            </a:lvl3pPr>
            <a:lvl4pPr marL="828675" indent="-176213">
              <a:spcBef>
                <a:spcPts val="600"/>
              </a:spcBef>
              <a:buFont typeface="Wingdings" panose="05000000000000000000" pitchFamily="2" charset="2"/>
              <a:buChar char=""/>
              <a:defRPr sz="1600" b="0"/>
            </a:lvl4pPr>
            <a:lvl5pPr marL="1023938" indent="-169863">
              <a:spcBef>
                <a:spcPts val="600"/>
              </a:spcBef>
              <a:buFont typeface="Wingdings" panose="05000000000000000000" pitchFamily="2" charset="2"/>
              <a:buChar char=""/>
              <a:tabLst/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DE6ECEF-AA46-4133-9A92-492CEFE3B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84200" y="6110793"/>
            <a:ext cx="1162964" cy="682841"/>
          </a:xfrm>
          <a:prstGeom prst="rect">
            <a:avLst/>
          </a:prstGeom>
        </p:spPr>
      </p:pic>
      <p:pic>
        <p:nvPicPr>
          <p:cNvPr id="8" name="Picture 7" descr="A picture containing drawing, umbrella&#10;&#10;Description automatically generated">
            <a:extLst>
              <a:ext uri="{FF2B5EF4-FFF2-40B4-BE49-F238E27FC236}">
                <a16:creationId xmlns:a16="http://schemas.microsoft.com/office/drawing/2014/main" id="{201C240A-C03D-4FEE-97D6-F2A24E4153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24790" r="26543"/>
          <a:stretch/>
        </p:blipFill>
        <p:spPr>
          <a:xfrm>
            <a:off x="10832223" y="6107141"/>
            <a:ext cx="770497" cy="554115"/>
          </a:xfrm>
          <a:prstGeom prst="rect">
            <a:avLst/>
          </a:prstGeom>
        </p:spPr>
      </p:pic>
      <p:pic>
        <p:nvPicPr>
          <p:cNvPr id="9" name="Picture 8" descr="A picture containing drawing, food, clock&#10;&#10;Description automatically generated">
            <a:extLst>
              <a:ext uri="{FF2B5EF4-FFF2-40B4-BE49-F238E27FC236}">
                <a16:creationId xmlns:a16="http://schemas.microsoft.com/office/drawing/2014/main" id="{B763870B-B8E3-4FD2-B00C-455FCAD011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747164" y="6177792"/>
            <a:ext cx="1551928" cy="42179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469E9B-7550-482B-8BA6-12D006BBB6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3299092" y="6201605"/>
            <a:ext cx="1551928" cy="4217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839D43-7344-4F1F-96EF-A0F8357FD4D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4851020" y="6201947"/>
            <a:ext cx="1551928" cy="421789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1AE198-4E90-4E48-99AE-1361AC2D89C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6402948" y="6209943"/>
            <a:ext cx="1269503" cy="34851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AE2947-96E8-4EEF-9330-A13A52AF925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7868077" y="6235170"/>
            <a:ext cx="1218569" cy="34851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8B5CC29-01C8-40DF-BF23-23F2061B830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70000"/>
          </a:blip>
          <a:stretch>
            <a:fillRect/>
          </a:stretch>
        </p:blipFill>
        <p:spPr>
          <a:xfrm>
            <a:off x="9140989" y="6222387"/>
            <a:ext cx="1691234" cy="45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</a:t>
            </a:r>
            <a:r>
              <a:rPr lang="sr-Latn-R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by Azure Saturday – Belgrade 2020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27432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005840"/>
            <a:ext cx="11018520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241" r:id="rId2"/>
    <p:sldLayoutId id="2147484245" r:id="rId3"/>
    <p:sldLayoutId id="2147484249" r:id="rId4"/>
    <p:sldLayoutId id="2147484299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atalin.gheorghiu@ronua.r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azure/stream-analytics/reference/windowing-azure-stream-analytics" TargetMode="External"/><Relationship Id="rId3" Type="http://schemas.openxmlformats.org/officeDocument/2006/relationships/hyperlink" Target="https://azure-samples.github.io/raspberry-pi-web-simulator/" TargetMode="External"/><Relationship Id="rId7" Type="http://schemas.openxmlformats.org/officeDocument/2006/relationships/hyperlink" Target="https://msdn.microsoft.com/en-us/azure/stream-analytics/reference/query-language-elements-azure-stream-analytics" TargetMode="External"/><Relationship Id="rId2" Type="http://schemas.openxmlformats.org/officeDocument/2006/relationships/hyperlink" Target="https://azure.microsoft.com/en-us/fre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stream-analytics/stream-analytics-stream-analytics-query-patterns" TargetMode="External"/><Relationship Id="rId5" Type="http://schemas.openxmlformats.org/officeDocument/2006/relationships/hyperlink" Target="https://docs.microsoft.com/en-us/azure/iot-hub/iot-hub-csharp-csharp-process-d2c#route-messages-to-a-queue-in-your-iot-hub" TargetMode="External"/><Relationship Id="rId4" Type="http://schemas.openxmlformats.org/officeDocument/2006/relationships/hyperlink" Target="https://docs.microsoft.com/en-us/azure/iot-hub/iot-hub-devguide-query-language" TargetMode="External"/><Relationship Id="rId9" Type="http://schemas.openxmlformats.org/officeDocument/2006/relationships/hyperlink" Target="https://docs.microsoft.com/en-us/azure/time-series-insights/time-series-insights-get-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A07B502-E5F2-4EA8-9E65-D0931F057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87"/>
          <a:stretch/>
        </p:blipFill>
        <p:spPr>
          <a:xfrm>
            <a:off x="0" y="-1778"/>
            <a:ext cx="12192000" cy="685977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F2366C-408B-47DE-9B5D-F57496E2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67" y="4567850"/>
            <a:ext cx="6934648" cy="1107996"/>
          </a:xfrm>
        </p:spPr>
        <p:txBody>
          <a:bodyPr/>
          <a:lstStyle/>
          <a:p>
            <a:r>
              <a:rPr lang="en-US" dirty="0"/>
              <a:t>SQL Like Languages in Azure IoT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21790-2B5F-4809-BA84-7F8B63FC5E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1567" y="5716892"/>
            <a:ext cx="2210248" cy="307777"/>
          </a:xfrm>
        </p:spPr>
        <p:txBody>
          <a:bodyPr/>
          <a:lstStyle/>
          <a:p>
            <a:r>
              <a:rPr lang="en-US" dirty="0"/>
              <a:t>Rastko Djordjevic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FF1C00A-45A2-4C5E-A607-0E237FF667EE}"/>
              </a:ext>
            </a:extLst>
          </p:cNvPr>
          <p:cNvSpPr txBox="1">
            <a:spLocks/>
          </p:cNvSpPr>
          <p:nvPr/>
        </p:nvSpPr>
        <p:spPr>
          <a:xfrm>
            <a:off x="2959628" y="5716892"/>
            <a:ext cx="2444709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Catalin Gheorghiu</a:t>
            </a:r>
            <a:br>
              <a:rPr lang="en-US" dirty="0"/>
            </a:br>
            <a:r>
              <a:rPr lang="en-US" dirty="0"/>
              <a:t>I Computer Solutions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A4C10-6917-4C6B-BF10-5ED41286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329" y="5705169"/>
            <a:ext cx="825226" cy="3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44CFA3A-6BFE-4D50-BB85-118161948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6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4BB925-08D0-468C-BCD0-D5E6EBFF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E2A5-2400-4B1D-91D8-D1E81879A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21852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IoT 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Stream Analytics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Time Series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052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93D9-F714-4C76-A96D-3CA24115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74320"/>
            <a:ext cx="11018520" cy="1107996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 err="1"/>
              <a:t>Hvala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>Q&amp;A and contact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9A491-126D-47E7-A8B1-C824C7777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382316"/>
            <a:ext cx="11018520" cy="16004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Blog TDB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My Email </a:t>
            </a:r>
            <a:r>
              <a:rPr lang="en-US" dirty="0">
                <a:hlinkClick r:id="rId2"/>
              </a:rPr>
              <a:t>catalin.gheorghiu@ronua.ro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6E690-A64E-418F-939C-0E6F49DF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Like Languages in Azure IoT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E77EB2-E36B-4FF5-8E19-0AB16ACAAA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615553"/>
          </a:xfrm>
        </p:spPr>
        <p:txBody>
          <a:bodyPr/>
          <a:lstStyle/>
          <a:p>
            <a:r>
              <a:rPr lang="en-US" dirty="0"/>
              <a:t>Rastko Djordjevic </a:t>
            </a:r>
          </a:p>
          <a:p>
            <a:r>
              <a:rPr lang="en-US" dirty="0"/>
              <a:t>Catalin Gheorghiu</a:t>
            </a:r>
          </a:p>
        </p:txBody>
      </p:sp>
    </p:spTree>
    <p:extLst>
      <p:ext uri="{BB962C8B-B14F-4D97-AF65-F5344CB8AC3E}">
        <p14:creationId xmlns:p14="http://schemas.microsoft.com/office/powerpoint/2010/main" val="13378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D6C-0093-472A-A312-A2079D6A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35E0F-58E3-4135-9910-C3BC4AE66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005840"/>
            <a:ext cx="11018520" cy="510909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200 USD Azure </a:t>
            </a:r>
            <a:r>
              <a:rPr lang="en-US" sz="1600" dirty="0">
                <a:hlinkClick r:id="rId2"/>
              </a:rPr>
              <a:t>https://azure.microsoft.com/en-us/free/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Pi Simulator </a:t>
            </a:r>
            <a:r>
              <a:rPr lang="en-US" sz="1600" dirty="0">
                <a:hlinkClick r:id="rId3"/>
              </a:rPr>
              <a:t>https://azure-samples.github.io/raspberry-pi-web-simulator/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IoT Hub query language for device and module twins, jobs, and message routing </a:t>
            </a:r>
            <a:r>
              <a:rPr lang="en-US" sz="1600" dirty="0">
                <a:hlinkClick r:id="rId4"/>
              </a:rPr>
              <a:t>https://docs.microsoft.com/en-us/azure/iot-hub/iot-hub-devguide-query-language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Routing messages with IoT Hub (.NET) </a:t>
            </a:r>
            <a:r>
              <a:rPr lang="en-US" sz="1600" dirty="0">
                <a:hlinkClick r:id="rId5"/>
              </a:rPr>
              <a:t>https://docs.microsoft.com/en-us/azure/iot-hub/iot-hub-csharp-csharp-process-d2c#route-messages-to-a-queue-in-your-iot-hub</a:t>
            </a:r>
            <a:r>
              <a:rPr lang="en-US" sz="16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Query examples for common Stream Analytics usage patterns </a:t>
            </a:r>
            <a:r>
              <a:rPr lang="en-US" sz="1600" dirty="0">
                <a:hlinkClick r:id="rId6"/>
              </a:rPr>
              <a:t>https://docs.microsoft.com/en-us/azure/stream-analytics/stream-analytics-stream-analytics-query-patterns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Query Language Elements (Azure Stream Analytics) </a:t>
            </a:r>
            <a:r>
              <a:rPr lang="en-US" sz="1600" dirty="0">
                <a:hlinkClick r:id="rId7"/>
              </a:rPr>
              <a:t>https://msdn.microsoft.com/en-us/azure/stream-analytics/reference/query-language-elements-azure-stream-analytics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Query Language Elements (Azure Stream Analytics) </a:t>
            </a:r>
            <a:r>
              <a:rPr lang="en-US" sz="1600" dirty="0">
                <a:hlinkClick r:id="rId8"/>
              </a:rPr>
              <a:t>–</a:t>
            </a:r>
            <a:r>
              <a:rPr lang="en-US" sz="1600" dirty="0"/>
              <a:t> Windowing </a:t>
            </a:r>
            <a:r>
              <a:rPr lang="en-US" sz="1600" dirty="0">
                <a:hlinkClick r:id="rId8"/>
              </a:rPr>
              <a:t>https://msdn.microsoft.com/en-us/azure/stream-analytics/reference/windowing-azure-stream-analytics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Create a new Time Series Insights </a:t>
            </a:r>
            <a:r>
              <a:rPr lang="en-US" sz="1600" dirty="0">
                <a:hlinkClick r:id="rId9"/>
              </a:rPr>
              <a:t>https://docs.microsoft.com/en-us/azure/time-series-insights/time-series-insights-get-started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08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1127</TotalTime>
  <Words>236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Segoe UI</vt:lpstr>
      <vt:lpstr>Segoe UI Light</vt:lpstr>
      <vt:lpstr>Segoe UI Semibold</vt:lpstr>
      <vt:lpstr>Segoe UI Semilight</vt:lpstr>
      <vt:lpstr>Wingdings</vt:lpstr>
      <vt:lpstr>WHITE TEMPLATE</vt:lpstr>
      <vt:lpstr>SQL Like Languages in Azure IoT</vt:lpstr>
      <vt:lpstr>PowerPoint Presentation</vt:lpstr>
      <vt:lpstr>SQL WHERE</vt:lpstr>
      <vt:lpstr>Thank you! Hvala! Q&amp;A and contact info</vt:lpstr>
      <vt:lpstr>SQL Like Languages in Azure IoT</vt:lpstr>
      <vt:lpstr>Links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Catalin Gheorghiu</cp:lastModifiedBy>
  <cp:revision>73</cp:revision>
  <dcterms:created xsi:type="dcterms:W3CDTF">2018-07-31T14:16:34Z</dcterms:created>
  <dcterms:modified xsi:type="dcterms:W3CDTF">2020-03-04T15:18:13Z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