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94" r:id="rId3"/>
    <p:sldId id="279" r:id="rId4"/>
    <p:sldId id="291" r:id="rId5"/>
    <p:sldId id="292" r:id="rId6"/>
    <p:sldId id="295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4" autoAdjust="0"/>
  </p:normalViewPr>
  <p:slideViewPr>
    <p:cSldViewPr snapToGrid="0">
      <p:cViewPr varScale="1">
        <p:scale>
          <a:sx n="111" d="100"/>
          <a:sy n="111" d="100"/>
        </p:scale>
        <p:origin x="59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oš Katinski" userId="80dcbebd-29b6-4760-bb9b-8bf6e5463df3" providerId="ADAL" clId="{36FBFAD1-90ED-4B49-BD05-844899C09DCF}"/>
    <pc:docChg chg="modSld">
      <pc:chgData name="Miloš Katinski" userId="80dcbebd-29b6-4760-bb9b-8bf6e5463df3" providerId="ADAL" clId="{36FBFAD1-90ED-4B49-BD05-844899C09DCF}" dt="2019-05-14T11:43:34.198" v="0" actId="20577"/>
      <pc:docMkLst>
        <pc:docMk/>
      </pc:docMkLst>
      <pc:sldChg chg="modSp">
        <pc:chgData name="Miloš Katinski" userId="80dcbebd-29b6-4760-bb9b-8bf6e5463df3" providerId="ADAL" clId="{36FBFAD1-90ED-4B49-BD05-844899C09DCF}" dt="2019-05-14T11:43:34.198" v="0" actId="20577"/>
        <pc:sldMkLst>
          <pc:docMk/>
          <pc:sldMk cId="2031459112" sldId="283"/>
        </pc:sldMkLst>
        <pc:spChg chg="mod">
          <ac:chgData name="Miloš Katinski" userId="80dcbebd-29b6-4760-bb9b-8bf6e5463df3" providerId="ADAL" clId="{36FBFAD1-90ED-4B49-BD05-844899C09DCF}" dt="2019-05-14T11:43:34.198" v="0" actId="20577"/>
          <ac:spMkLst>
            <pc:docMk/>
            <pc:sldMk cId="2031459112" sldId="283"/>
            <ac:spMk id="3" creationId="{5D7D022F-C649-4147-9C9E-C090978E12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05-Nov-20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05-Nov-20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session I will guide you through the process of transformation from System Engineer to a Developer. And before you say that you do not want to become a developer, let me show you why you should rethink and what I mean when I say “developer”.</a:t>
            </a:r>
          </a:p>
          <a:p>
            <a:r>
              <a:rPr lang="en-US" dirty="0" smtClean="0"/>
              <a:t>20 </a:t>
            </a:r>
            <a:r>
              <a:rPr lang="en-US" dirty="0" err="1" smtClean="0"/>
              <a:t>godina</a:t>
            </a:r>
            <a:r>
              <a:rPr lang="en-US" dirty="0" smtClean="0"/>
              <a:t> u IT-u</a:t>
            </a:r>
          </a:p>
          <a:p>
            <a:r>
              <a:rPr lang="en-US" dirty="0" smtClean="0"/>
              <a:t>Pre 15ak </a:t>
            </a:r>
            <a:r>
              <a:rPr lang="en-US" dirty="0" err="1" smtClean="0"/>
              <a:t>sam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zapoceo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System Administrator. </a:t>
            </a:r>
            <a:r>
              <a:rPr lang="en-US" baseline="0" dirty="0" err="1" smtClean="0"/>
              <a:t>Vecina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stvari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radila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manuelno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6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files – startup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skripte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domenskim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okruzenjima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mapiranje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sl.</a:t>
            </a:r>
            <a:b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scripts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slozenije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SCCM – 2007 support for Vista and server 2008</a:t>
            </a:r>
            <a:b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Novembar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2006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core –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Avgust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2016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Spomeni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treninge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sl.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Azure DevOps Services | Azure DevOps Server 2019 | TFS 2018 - TFS 2013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Microsoft’s Software as a Service (SaaS) platform which provides each team member a possibility to implement DevOps practices in each of the application lifecycle phases – plan, develop, deliver and operate.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8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https://superadmins.com/azure-devops-services-value/</a:t>
            </a:r>
          </a:p>
          <a:p>
            <a:r>
              <a:rPr lang="en-US" dirty="0" smtClean="0"/>
              <a:t>https://github.com/tsunami28/AZUG17</a:t>
            </a:r>
          </a:p>
          <a:p>
            <a:r>
              <a:rPr lang="en-US" dirty="0" smtClean="0"/>
              <a:t>https://dev.azure.com/mkatinski/AZUG17</a:t>
            </a:r>
          </a:p>
          <a:p>
            <a:r>
              <a:rPr lang="en-US" dirty="0" smtClean="0"/>
              <a:t>https://github.com/Azure/azure-quickstart-templates</a:t>
            </a:r>
          </a:p>
          <a:p>
            <a:r>
              <a:rPr lang="en-US" dirty="0" smtClean="0"/>
              <a:t>https://docs.microsoft.com/en-us/azure/templates/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17D471-7558-49D4-908F-9FE4CF824819}"/>
              </a:ext>
            </a:extLst>
          </p:cNvPr>
          <p:cNvSpPr/>
          <p:nvPr userDrawn="1"/>
        </p:nvSpPr>
        <p:spPr>
          <a:xfrm>
            <a:off x="174171" y="0"/>
            <a:ext cx="5283200" cy="6857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A778C84-873D-41DB-85B6-3A11D390E531}"/>
              </a:ext>
            </a:extLst>
          </p:cNvPr>
          <p:cNvSpPr/>
          <p:nvPr userDrawn="1"/>
        </p:nvSpPr>
        <p:spPr>
          <a:xfrm>
            <a:off x="2155371" y="0"/>
            <a:ext cx="5283200" cy="6857999"/>
          </a:xfrm>
          <a:prstGeom prst="parallelogram">
            <a:avLst>
              <a:gd name="adj" fmla="val 3681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31803"/>
            <a:ext cx="5029200" cy="4594394"/>
          </a:xfrm>
          <a:noFill/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8629" y="4915926"/>
            <a:ext cx="4136570" cy="810271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1" cap="all" baseline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3A1F3A-545C-411F-800F-159AD74E3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711" y="267287"/>
            <a:ext cx="2370406" cy="2370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spcBef>
                <a:spcPts val="600"/>
              </a:spcBef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88432-50C6-4E22-A2BF-AFBE6E587CB5}"/>
              </a:ext>
            </a:extLst>
          </p:cNvPr>
          <p:cNvSpPr/>
          <p:nvPr userDrawn="1"/>
        </p:nvSpPr>
        <p:spPr>
          <a:xfrm>
            <a:off x="457200" y="1060922"/>
            <a:ext cx="11274552" cy="4571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C9A03-A9D6-484B-9900-13D66E3F05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50" y="6190582"/>
            <a:ext cx="1184402" cy="4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C160D-2AF9-4F35-AF04-75D2DB483448}"/>
              </a:ext>
            </a:extLst>
          </p:cNvPr>
          <p:cNvSpPr/>
          <p:nvPr userDrawn="1"/>
        </p:nvSpPr>
        <p:spPr>
          <a:xfrm rot="16200000">
            <a:off x="5086465" y="3412239"/>
            <a:ext cx="5963914" cy="4571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826F9-0F4E-49CE-B97E-A0BF00EA8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50" y="6190582"/>
            <a:ext cx="1184402" cy="4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3407"/>
            <a:ext cx="5408023" cy="493122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4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123406"/>
            <a:ext cx="5635751" cy="493122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4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F579-659F-4E1F-91AE-842719FFD64C}"/>
              </a:ext>
            </a:extLst>
          </p:cNvPr>
          <p:cNvSpPr/>
          <p:nvPr userDrawn="1"/>
        </p:nvSpPr>
        <p:spPr>
          <a:xfrm>
            <a:off x="457200" y="1060929"/>
            <a:ext cx="11274552" cy="4571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E62609-5C15-4611-A077-A379EB8A82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50" y="6190582"/>
            <a:ext cx="1184402" cy="41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4552" cy="643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1690"/>
            <a:ext cx="11274552" cy="4811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57200" y="6111896"/>
            <a:ext cx="11274552" cy="4571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F6BAE6-E98B-40E9-A302-0948B037875A}"/>
              </a:ext>
            </a:extLst>
          </p:cNvPr>
          <p:cNvGrpSpPr/>
          <p:nvPr userDrawn="1"/>
        </p:nvGrpSpPr>
        <p:grpSpPr>
          <a:xfrm>
            <a:off x="-1524" y="0"/>
            <a:ext cx="12193524" cy="6858000"/>
            <a:chOff x="-1524" y="0"/>
            <a:chExt cx="121935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4004C2-EDF6-42F6-B816-95AE91081443}"/>
                </a:ext>
              </a:extLst>
            </p:cNvPr>
            <p:cNvSpPr/>
            <p:nvPr userDrawn="1"/>
          </p:nvSpPr>
          <p:spPr>
            <a:xfrm>
              <a:off x="0" y="0"/>
              <a:ext cx="12192000" cy="182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28804E-61DD-40B2-A3CA-DB4230DFAA63}"/>
                </a:ext>
              </a:extLst>
            </p:cNvPr>
            <p:cNvSpPr/>
            <p:nvPr userDrawn="1"/>
          </p:nvSpPr>
          <p:spPr>
            <a:xfrm>
              <a:off x="-1524" y="6675120"/>
              <a:ext cx="12192000" cy="182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C054ED-52D6-4F12-A749-9BAD012DB777}"/>
                </a:ext>
              </a:extLst>
            </p:cNvPr>
            <p:cNvSpPr/>
            <p:nvPr userDrawn="1"/>
          </p:nvSpPr>
          <p:spPr>
            <a:xfrm rot="16200000">
              <a:off x="-3154680" y="3337560"/>
              <a:ext cx="6492240" cy="182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8D19B3-413D-4A9D-9C6A-FE39A3CF5299}"/>
                </a:ext>
              </a:extLst>
            </p:cNvPr>
            <p:cNvSpPr/>
            <p:nvPr userDrawn="1"/>
          </p:nvSpPr>
          <p:spPr>
            <a:xfrm rot="16200000">
              <a:off x="8854440" y="3337560"/>
              <a:ext cx="6492240" cy="18288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effectLst/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bg1"/>
        </a:buClr>
        <a:buFont typeface="Arial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Font typeface="Arial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Font typeface="Arial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Font typeface="Arial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ilos.katinski@outlook.com" TargetMode="External"/><Relationship Id="rId2" Type="http://schemas.openxmlformats.org/officeDocument/2006/relationships/hyperlink" Target="https://doctorsolution.xy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channel/UCpdqoafNrFHCPDiGlypEL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F71D76-72F6-406E-A355-89E0EFCA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8" y="2162273"/>
            <a:ext cx="6702804" cy="2533453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DevOps through the prism of the sys admins</a:t>
            </a:r>
            <a:r>
              <a:rPr lang="sr-Latn-RS" sz="4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sr-Latn-RS" sz="4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sr-Latn-RS" sz="2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/>
            </a:r>
            <a:br>
              <a:rPr lang="sr-Latn-RS" sz="2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</a:br>
            <a:r>
              <a:rPr lang="sr-Latn-RS" sz="28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Miloš Katinski</a:t>
            </a:r>
            <a:endParaRPr lang="en-US" sz="48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5F3DDD4-7941-474E-B336-95F5672C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8629" y="4915926"/>
            <a:ext cx="4136570" cy="810271"/>
          </a:xfrm>
        </p:spPr>
        <p:txBody>
          <a:bodyPr/>
          <a:lstStyle/>
          <a:p>
            <a:r>
              <a:rPr lang="sr-Latn-RS" dirty="0"/>
              <a:t>Beograd, </a:t>
            </a:r>
            <a:r>
              <a:rPr lang="en-US" dirty="0" smtClean="0"/>
              <a:t>05.11</a:t>
            </a:r>
            <a:r>
              <a:rPr lang="sr-Latn-RS" dirty="0" smtClean="0"/>
              <a:t>.20</a:t>
            </a:r>
            <a:r>
              <a:rPr lang="en-US" dirty="0" smtClean="0"/>
              <a:t>20</a:t>
            </a:r>
            <a:r>
              <a:rPr lang="sr-Latn-R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62" y="2287711"/>
            <a:ext cx="5125785" cy="2282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C:\whoami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sr-Latn-RS" dirty="0"/>
              <a:t>Miloš Katinski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en-GB" dirty="0"/>
              <a:t>Azure Cloud Engineer </a:t>
            </a:r>
            <a:r>
              <a:rPr lang="en-GB" b="1" dirty="0"/>
              <a:t>@</a:t>
            </a:r>
            <a:r>
              <a:rPr lang="en-US" b="1" dirty="0" smtClean="0"/>
              <a:t>Cognizant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en-US" dirty="0"/>
              <a:t>@</a:t>
            </a:r>
            <a:r>
              <a:rPr lang="en-US" dirty="0" err="1"/>
              <a:t>MilosKatinski</a:t>
            </a:r>
            <a:endParaRPr lang="en-GB" b="1" dirty="0"/>
          </a:p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sr-Latn-RS" dirty="0"/>
              <a:t>https://github.com/tsunami28</a:t>
            </a:r>
            <a:endParaRPr lang="sr-Latn-RS" dirty="0"/>
          </a:p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doctorsolution.xyz</a:t>
            </a:r>
            <a:endParaRPr lang="en-GB" dirty="0" smtClean="0"/>
          </a:p>
          <a:p>
            <a:pPr>
              <a:lnSpc>
                <a:spcPct val="100000"/>
              </a:lnSpc>
              <a:spcBef>
                <a:spcPts val="1200"/>
              </a:spcBef>
              <a:buClrTx/>
            </a:pPr>
            <a:r>
              <a:rPr lang="en-GB" dirty="0" smtClean="0">
                <a:hlinkClick r:id="rId3"/>
              </a:rPr>
              <a:t>milos.katinski@outlook.com</a:t>
            </a:r>
            <a:endParaRPr lang="en-GB" dirty="0"/>
          </a:p>
        </p:txBody>
      </p:sp>
      <p:pic>
        <p:nvPicPr>
          <p:cNvPr id="4" name="Picture 3" descr="A picture containing person, outdoor, sky, man&#10;&#10;Description automatically generated">
            <a:extLst>
              <a:ext uri="{FF2B5EF4-FFF2-40B4-BE49-F238E27FC236}">
                <a16:creationId xmlns:a16="http://schemas.microsoft.com/office/drawing/2014/main" id="{F1FBDF06-9E04-42D7-AD39-29E91DA44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85" y="4223033"/>
            <a:ext cx="1720567" cy="172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6215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62D1-62B7-4ADF-BAE1-0B4A7F62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1427B-0FF7-4D83-81A9-9A8080CC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How it all started</a:t>
            </a:r>
          </a:p>
          <a:p>
            <a:pPr>
              <a:buClrTx/>
            </a:pPr>
            <a:r>
              <a:rPr lang="en-US" dirty="0" smtClean="0"/>
              <a:t>I have my first automation in place!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>
              <a:buClrTx/>
            </a:pPr>
            <a:r>
              <a:rPr lang="en-US" dirty="0" smtClean="0">
                <a:sym typeface="Wingdings" panose="05000000000000000000" pitchFamily="2" charset="2"/>
              </a:rPr>
              <a:t>History change overview</a:t>
            </a:r>
          </a:p>
          <a:p>
            <a:pPr>
              <a:buClrTx/>
            </a:pPr>
            <a:r>
              <a:rPr lang="en-US" dirty="0" smtClean="0">
                <a:sym typeface="Wingdings" panose="05000000000000000000" pitchFamily="2" charset="2"/>
              </a:rPr>
              <a:t>Where we are today – fast and exciting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90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Tools, tools and more tools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34" y="1660325"/>
            <a:ext cx="3305175" cy="138112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1131690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17" y="1536501"/>
            <a:ext cx="2809875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64" y="3570090"/>
            <a:ext cx="243840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63" y="3570090"/>
            <a:ext cx="2438400" cy="243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1876424"/>
            <a:ext cx="6977063" cy="2790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67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 smtClean="0"/>
              <a:t>Azure</a:t>
            </a:r>
          </a:p>
          <a:p>
            <a:pPr>
              <a:buClrTx/>
            </a:pPr>
            <a:r>
              <a:rPr lang="en-US" dirty="0"/>
              <a:t>A</a:t>
            </a:r>
            <a:r>
              <a:rPr lang="en-US" dirty="0" smtClean="0"/>
              <a:t>zure DevOps</a:t>
            </a:r>
          </a:p>
          <a:p>
            <a:pPr>
              <a:buClrTx/>
            </a:pPr>
            <a:r>
              <a:rPr lang="en-US" dirty="0" smtClean="0"/>
              <a:t>GitHub</a:t>
            </a:r>
          </a:p>
          <a:p>
            <a:pPr>
              <a:buClrTx/>
            </a:pPr>
            <a:r>
              <a:rPr lang="en-US" dirty="0" smtClean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425655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>
              <a:buClrTx/>
            </a:pPr>
            <a:r>
              <a:rPr lang="en-US" dirty="0" smtClean="0"/>
              <a:t>Procedure</a:t>
            </a:r>
          </a:p>
          <a:p>
            <a:pPr>
              <a:buClrTx/>
            </a:pPr>
            <a:r>
              <a:rPr lang="en-US" dirty="0" smtClean="0"/>
              <a:t>Tools</a:t>
            </a:r>
          </a:p>
          <a:p>
            <a:pPr>
              <a:buClrTx/>
            </a:pPr>
            <a:r>
              <a:rPr lang="en-US" dirty="0" smtClean="0"/>
              <a:t>Links</a:t>
            </a:r>
          </a:p>
          <a:p>
            <a:r>
              <a:rPr lang="en-US" dirty="0"/>
              <a:t>https://superadmins.com/azure-devops-services-value/</a:t>
            </a:r>
          </a:p>
          <a:p>
            <a:r>
              <a:rPr lang="en-US" dirty="0"/>
              <a:t>https://github.com/tsunami28/AZUG17</a:t>
            </a:r>
          </a:p>
          <a:p>
            <a:r>
              <a:rPr lang="en-US" dirty="0"/>
              <a:t>https://dev.azure.com/mkatinski/AZUG17</a:t>
            </a:r>
          </a:p>
          <a:p>
            <a:r>
              <a:rPr lang="en-US" dirty="0"/>
              <a:t>https://github.com/Azure/azure-quickstart-templates</a:t>
            </a:r>
          </a:p>
          <a:p>
            <a:r>
              <a:rPr lang="en-US" dirty="0"/>
              <a:t>https://docs.microsoft.com/en-us/azure/templates</a:t>
            </a:r>
            <a:r>
              <a:rPr lang="en-US" dirty="0" smtClean="0"/>
              <a:t>/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us for more great content!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2800" dirty="0" smtClean="0">
                <a:hlinkClick r:id="rId2"/>
              </a:rPr>
              <a:t> Azure Serbia @</a:t>
            </a:r>
            <a:r>
              <a:rPr lang="en-US" sz="2800" dirty="0" err="1" smtClean="0">
                <a:hlinkClick r:id="rId2"/>
              </a:rPr>
              <a:t>Youtube</a:t>
            </a:r>
            <a:endParaRPr lang="en-US" sz="2800" dirty="0" smtClean="0"/>
          </a:p>
          <a:p>
            <a:pPr marL="45720" indent="0" algn="ctr">
              <a:buNone/>
            </a:pPr>
            <a:endParaRPr lang="en-US" sz="2800" dirty="0"/>
          </a:p>
          <a:p>
            <a:pPr algn="ctr"/>
            <a:r>
              <a:rPr lang="en-US" sz="5400" b="1" dirty="0" smtClean="0"/>
              <a:t>THANK YOU!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88" y="3638550"/>
            <a:ext cx="2847975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10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ZUG Serbi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6720</TotalTime>
  <Words>301</Words>
  <Application>Microsoft Office PowerPoint</Application>
  <PresentationFormat>Widescreen</PresentationFormat>
  <Paragraphs>54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</vt:lpstr>
      <vt:lpstr>Segoe UI</vt:lpstr>
      <vt:lpstr>Wingdings</vt:lpstr>
      <vt:lpstr>AZUG Serbia</vt:lpstr>
      <vt:lpstr>DevOps through the prism of the sys admins  Miloš Katinski</vt:lpstr>
      <vt:lpstr>C:\whoami</vt:lpstr>
      <vt:lpstr>Agenda</vt:lpstr>
      <vt:lpstr>Tools, tools and more tools </vt:lpstr>
      <vt:lpstr>Demo</vt:lpstr>
      <vt:lpstr>Q&amp;A</vt:lpstr>
      <vt:lpstr>Follow us for more great content!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SysAdminUG Template</dc:title>
  <dc:creator>Vladimir Stefanovic</dc:creator>
  <cp:lastModifiedBy>Katinski, Milos (Cognizant)</cp:lastModifiedBy>
  <cp:revision>65</cp:revision>
  <dcterms:created xsi:type="dcterms:W3CDTF">2018-04-14T19:46:12Z</dcterms:created>
  <dcterms:modified xsi:type="dcterms:W3CDTF">2020-11-06T10:24:51Z</dcterms:modified>
  <cp:version>0.1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