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linkedin.com/in/robertjordan2/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100" u="sng">
                <a:solidFill>
                  <a:srgbClr val="2200C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4FC3F7"/>
                </a:solidFill>
                <a:uFill>
                  <a:solidFill>
                    <a:srgbClr val="4FC3F7"/>
                  </a:solidFill>
                </a:uFill>
                <a:hlinkClick r:id="rId3" invalidUrl="" action="" tgtFrame="" tooltip="" history="1" highlightClick="0" endSnd="0"/>
              </a:rPr>
              <a:t>https://www.linkedin.com/in/robertjordan2/</a:t>
            </a:r>
            <a:endParaRPr sz="2800"/>
          </a:p>
          <a:p>
            <a:pPr defTabSz="914400">
              <a:lnSpc>
                <a:spcPct val="100000"/>
              </a:lnSpc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https://github.com/rojopolis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-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-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-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-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1307333" y="1301999"/>
            <a:ext cx="16605601" cy="10908801"/>
          </a:xfrm>
          <a:prstGeom prst="rect">
            <a:avLst/>
          </a:prstGeom>
        </p:spPr>
        <p:txBody>
          <a:bodyPr lIns="243799" tIns="243799" rIns="243799" bIns="243799" anchor="ctr"/>
          <a:lstStyle>
            <a:lvl1pPr defTabSz="2438400">
              <a:lnSpc>
                <a:spcPct val="100000"/>
              </a:lnSpc>
              <a:defRPr b="0" spc="0" sz="1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3325059" y="12605811"/>
            <a:ext cx="867584" cy="881301"/>
          </a:xfrm>
          <a:prstGeom prst="rect">
            <a:avLst/>
          </a:prstGeom>
        </p:spPr>
        <p:txBody>
          <a:bodyPr lIns="243799" tIns="243799" rIns="243799" bIns="243799" anchor="ctr"/>
          <a:lstStyle>
            <a:lvl1pPr algn="r" defTabSz="2438400">
              <a:defRPr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3325059" y="12605811"/>
            <a:ext cx="867584" cy="881301"/>
          </a:xfrm>
          <a:prstGeom prst="rect">
            <a:avLst/>
          </a:prstGeom>
        </p:spPr>
        <p:txBody>
          <a:bodyPr lIns="243799" tIns="243799" rIns="243799" bIns="243799" anchor="ctr"/>
          <a:lstStyle>
            <a:lvl1pPr algn="r" defTabSz="2438400">
              <a:defRPr sz="2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-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hyperlink" Target="https://www.linkedin.com/in/robertjordan2/" TargetMode="External"/><Relationship Id="rId5" Type="http://schemas.openxmlformats.org/officeDocument/2006/relationships/hyperlink" Target="https://github.com/rojopolis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With Robert Jorda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With Robert Jordan</a:t>
            </a:r>
          </a:p>
        </p:txBody>
      </p:sp>
      <p:sp>
        <p:nvSpPr>
          <p:cNvPr id="167" name="Next Level Terrafor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Level Terraform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04;p18"/>
          <p:cNvSpPr/>
          <p:nvPr/>
        </p:nvSpPr>
        <p:spPr>
          <a:xfrm>
            <a:off x="-2" y="-1"/>
            <a:ext cx="24429603" cy="6625601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1" name="Google Shape;105;p18"/>
          <p:cNvSpPr txBox="1"/>
          <p:nvPr>
            <p:ph type="title" idx="4294967295"/>
          </p:nvPr>
        </p:nvSpPr>
        <p:spPr>
          <a:xfrm>
            <a:off x="831199" y="586933"/>
            <a:ext cx="22721602" cy="2699201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algn="ctr" defTabSz="2438400">
              <a:lnSpc>
                <a:spcPct val="100000"/>
              </a:lnSpc>
              <a:defRPr b="0" spc="0" sz="8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Challenges</a:t>
            </a:r>
          </a:p>
          <a:p>
            <a:pPr algn="ctr" defTabSz="2438400">
              <a:lnSpc>
                <a:spcPct val="100000"/>
              </a:lnSpc>
              <a:spcBef>
                <a:spcPts val="1000"/>
              </a:spcBef>
              <a:defRPr b="0" i="1" spc="0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Batteries Not Included</a:t>
            </a:r>
          </a:p>
        </p:txBody>
      </p:sp>
      <p:sp>
        <p:nvSpPr>
          <p:cNvPr id="202" name="Google Shape;106;p18"/>
          <p:cNvSpPr txBox="1"/>
          <p:nvPr/>
        </p:nvSpPr>
        <p:spPr>
          <a:xfrm>
            <a:off x="1699866" y="7177333"/>
            <a:ext cx="21456802" cy="185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4572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Community modules vary in quality.</a:t>
            </a:r>
          </a:p>
          <a:p>
            <a:pPr marL="4572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Many community modules are too generalized to be useful.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104;p18"/>
          <p:cNvSpPr/>
          <p:nvPr/>
        </p:nvSpPr>
        <p:spPr>
          <a:xfrm>
            <a:off x="-2" y="-1"/>
            <a:ext cx="24429603" cy="6625601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5" name="Google Shape;105;p18"/>
          <p:cNvSpPr txBox="1"/>
          <p:nvPr>
            <p:ph type="title" idx="4294967295"/>
          </p:nvPr>
        </p:nvSpPr>
        <p:spPr>
          <a:xfrm>
            <a:off x="831199" y="586933"/>
            <a:ext cx="22721602" cy="2699201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algn="ctr" defTabSz="2438400">
              <a:lnSpc>
                <a:spcPct val="100000"/>
              </a:lnSpc>
              <a:defRPr b="0" spc="0" sz="8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Challenges</a:t>
            </a:r>
          </a:p>
          <a:p>
            <a:pPr algn="ctr" defTabSz="2438400">
              <a:lnSpc>
                <a:spcPct val="100000"/>
              </a:lnSpc>
              <a:spcBef>
                <a:spcPts val="1000"/>
              </a:spcBef>
              <a:defRPr b="0" i="1" spc="0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Batteries Not Included</a:t>
            </a:r>
          </a:p>
        </p:txBody>
      </p:sp>
      <p:sp>
        <p:nvSpPr>
          <p:cNvPr id="206" name="Google Shape;106;p18"/>
          <p:cNvSpPr txBox="1"/>
          <p:nvPr/>
        </p:nvSpPr>
        <p:spPr>
          <a:xfrm>
            <a:off x="1699866" y="7177333"/>
            <a:ext cx="21456802" cy="26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4572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Scaling is hard</a:t>
            </a:r>
          </a:p>
          <a:p>
            <a:pPr marL="4572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Collaboration is hard</a:t>
            </a:r>
          </a:p>
          <a:p>
            <a:pPr marL="4572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Compliance is hard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04;p18"/>
          <p:cNvSpPr/>
          <p:nvPr/>
        </p:nvSpPr>
        <p:spPr>
          <a:xfrm>
            <a:off x="-2" y="-1"/>
            <a:ext cx="24429603" cy="6625601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9" name="Google Shape;105;p18"/>
          <p:cNvSpPr txBox="1"/>
          <p:nvPr>
            <p:ph type="title" idx="4294967295"/>
          </p:nvPr>
        </p:nvSpPr>
        <p:spPr>
          <a:xfrm>
            <a:off x="831199" y="586933"/>
            <a:ext cx="22721602" cy="2699201"/>
          </a:xfrm>
          <a:prstGeom prst="rect">
            <a:avLst/>
          </a:prstGeom>
        </p:spPr>
        <p:txBody>
          <a:bodyPr lIns="243799" tIns="243799" rIns="243799" bIns="243799"/>
          <a:lstStyle>
            <a:lvl1pPr algn="ctr" defTabSz="2438400">
              <a:lnSpc>
                <a:spcPct val="100000"/>
              </a:lnSpc>
              <a:defRPr b="0" spc="0" sz="8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Licensing Change</a:t>
            </a:r>
          </a:p>
        </p:txBody>
      </p:sp>
      <p:sp>
        <p:nvSpPr>
          <p:cNvPr id="210" name="Google Shape;106;p18"/>
          <p:cNvSpPr txBox="1"/>
          <p:nvPr/>
        </p:nvSpPr>
        <p:spPr>
          <a:xfrm>
            <a:off x="1699866" y="7177333"/>
            <a:ext cx="21456802" cy="185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indent="139700" algn="l" defTabSz="2438400">
              <a:lnSpc>
                <a:spcPct val="150000"/>
              </a:lnSpc>
              <a:buClr>
                <a:srgbClr val="000000"/>
              </a:buClr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Hashicorp changed Terraform from a FOSS model to BSL.</a:t>
            </a:r>
          </a:p>
          <a:p>
            <a:pPr marL="4572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Impacts TACOS (</a:t>
            </a:r>
            <a:r>
              <a:rPr b="1"/>
              <a:t>T</a:t>
            </a:r>
            <a:r>
              <a:t>erraform </a:t>
            </a:r>
            <a:r>
              <a:rPr b="1"/>
              <a:t>A</a:t>
            </a:r>
            <a:r>
              <a:t>utomation and </a:t>
            </a:r>
            <a:r>
              <a:rPr b="1"/>
              <a:t>CO</a:t>
            </a:r>
            <a:r>
              <a:t>laboration </a:t>
            </a:r>
            <a:r>
              <a:rPr b="1"/>
              <a:t>S</a:t>
            </a:r>
            <a:r>
              <a:t>oftware)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emo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Architecture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4292" y="2929505"/>
            <a:ext cx="11631988" cy="10716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104;p18"/>
          <p:cNvSpPr/>
          <p:nvPr/>
        </p:nvSpPr>
        <p:spPr>
          <a:xfrm>
            <a:off x="-2" y="-1"/>
            <a:ext cx="24429603" cy="6625601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6" name="Google Shape;105;p18"/>
          <p:cNvSpPr txBox="1"/>
          <p:nvPr>
            <p:ph type="title" idx="4294967295"/>
          </p:nvPr>
        </p:nvSpPr>
        <p:spPr>
          <a:xfrm>
            <a:off x="831199" y="586933"/>
            <a:ext cx="22721602" cy="2699201"/>
          </a:xfrm>
          <a:prstGeom prst="rect">
            <a:avLst/>
          </a:prstGeom>
        </p:spPr>
        <p:txBody>
          <a:bodyPr lIns="243799" tIns="243799" rIns="243799" bIns="243799"/>
          <a:lstStyle>
            <a:lvl1pPr algn="ctr" defTabSz="2438400">
              <a:lnSpc>
                <a:spcPct val="100000"/>
              </a:lnSpc>
              <a:defRPr b="0" spc="0" sz="8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Terraform 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104;p18"/>
          <p:cNvSpPr/>
          <p:nvPr/>
        </p:nvSpPr>
        <p:spPr>
          <a:xfrm>
            <a:off x="-2" y="-1"/>
            <a:ext cx="24429603" cy="6625601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9" name="Google Shape;105;p18"/>
          <p:cNvSpPr txBox="1"/>
          <p:nvPr>
            <p:ph type="title" idx="4294967295"/>
          </p:nvPr>
        </p:nvSpPr>
        <p:spPr>
          <a:xfrm>
            <a:off x="831199" y="586933"/>
            <a:ext cx="22721602" cy="2699201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algn="ctr" defTabSz="2438400">
              <a:lnSpc>
                <a:spcPct val="100000"/>
              </a:lnSpc>
              <a:defRPr b="0" spc="0" sz="8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Terraform Modules</a:t>
            </a:r>
          </a:p>
          <a:p>
            <a:pPr algn="ctr" defTabSz="2438400">
              <a:lnSpc>
                <a:spcPct val="100000"/>
              </a:lnSpc>
              <a:spcBef>
                <a:spcPts val="1000"/>
              </a:spcBef>
              <a:defRPr b="0" i="1" spc="0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Module Types</a:t>
            </a:r>
          </a:p>
        </p:txBody>
      </p:sp>
      <p:sp>
        <p:nvSpPr>
          <p:cNvPr id="220" name="Google Shape;106;p18"/>
          <p:cNvSpPr txBox="1"/>
          <p:nvPr/>
        </p:nvSpPr>
        <p:spPr>
          <a:xfrm>
            <a:off x="1699866" y="7177333"/>
            <a:ext cx="21456802" cy="349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4572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Module</a:t>
            </a:r>
          </a:p>
          <a:p>
            <a:pPr lvl="1" marL="10668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Low level</a:t>
            </a:r>
          </a:p>
          <a:p>
            <a:pPr lvl="1" marL="10668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Un-opinionated</a:t>
            </a:r>
          </a:p>
          <a:p>
            <a:pPr lvl="1" marL="10668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Composable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104;p18"/>
          <p:cNvSpPr/>
          <p:nvPr/>
        </p:nvSpPr>
        <p:spPr>
          <a:xfrm>
            <a:off x="-2" y="-1"/>
            <a:ext cx="24429603" cy="6625601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3" name="Google Shape;105;p18"/>
          <p:cNvSpPr txBox="1"/>
          <p:nvPr>
            <p:ph type="title" idx="4294967295"/>
          </p:nvPr>
        </p:nvSpPr>
        <p:spPr>
          <a:xfrm>
            <a:off x="831199" y="586933"/>
            <a:ext cx="22721602" cy="2699201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algn="ctr" defTabSz="2438400">
              <a:lnSpc>
                <a:spcPct val="100000"/>
              </a:lnSpc>
              <a:defRPr b="0" spc="0" sz="8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Terraform Modules</a:t>
            </a:r>
          </a:p>
          <a:p>
            <a:pPr algn="ctr" defTabSz="2438400">
              <a:lnSpc>
                <a:spcPct val="100000"/>
              </a:lnSpc>
              <a:spcBef>
                <a:spcPts val="1000"/>
              </a:spcBef>
              <a:defRPr b="0" i="1" spc="0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Module Types</a:t>
            </a:r>
          </a:p>
        </p:txBody>
      </p:sp>
      <p:sp>
        <p:nvSpPr>
          <p:cNvPr id="224" name="Google Shape;106;p18"/>
          <p:cNvSpPr txBox="1"/>
          <p:nvPr/>
        </p:nvSpPr>
        <p:spPr>
          <a:xfrm>
            <a:off x="1699866" y="7177333"/>
            <a:ext cx="21456802" cy="185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>
            <a:lvl1pPr marL="4572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Module</a:t>
            </a:r>
          </a:p>
        </p:txBody>
      </p:sp>
      <p:pic>
        <p:nvPicPr>
          <p:cNvPr id="22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4867" y="7575736"/>
            <a:ext cx="7443449" cy="5909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104;p18"/>
          <p:cNvSpPr/>
          <p:nvPr/>
        </p:nvSpPr>
        <p:spPr>
          <a:xfrm>
            <a:off x="-2" y="-1"/>
            <a:ext cx="24429603" cy="6625601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8" name="Google Shape;105;p18"/>
          <p:cNvSpPr txBox="1"/>
          <p:nvPr>
            <p:ph type="title" idx="4294967295"/>
          </p:nvPr>
        </p:nvSpPr>
        <p:spPr>
          <a:xfrm>
            <a:off x="831199" y="586933"/>
            <a:ext cx="22721602" cy="2699201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algn="ctr" defTabSz="2438400">
              <a:lnSpc>
                <a:spcPct val="100000"/>
              </a:lnSpc>
              <a:defRPr b="0" spc="0" sz="8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Terraform Modules</a:t>
            </a:r>
          </a:p>
          <a:p>
            <a:pPr algn="ctr" defTabSz="2438400">
              <a:lnSpc>
                <a:spcPct val="100000"/>
              </a:lnSpc>
              <a:spcBef>
                <a:spcPts val="1000"/>
              </a:spcBef>
              <a:defRPr b="0" i="1" spc="0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Module Types</a:t>
            </a:r>
          </a:p>
        </p:txBody>
      </p:sp>
      <p:sp>
        <p:nvSpPr>
          <p:cNvPr id="229" name="Google Shape;106;p18"/>
          <p:cNvSpPr txBox="1"/>
          <p:nvPr/>
        </p:nvSpPr>
        <p:spPr>
          <a:xfrm>
            <a:off x="1699866" y="7177333"/>
            <a:ext cx="21456802" cy="431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4572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Component</a:t>
            </a:r>
          </a:p>
          <a:p>
            <a:pPr lvl="1" marL="10668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Higher level of abstraction</a:t>
            </a:r>
          </a:p>
          <a:p>
            <a:pPr lvl="1" marL="10668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Pattern</a:t>
            </a:r>
          </a:p>
          <a:p>
            <a:pPr lvl="1" marL="10668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Composed of modules</a:t>
            </a:r>
          </a:p>
          <a:p>
            <a:pPr lvl="1" marL="10668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Deployable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104;p18"/>
          <p:cNvSpPr/>
          <p:nvPr/>
        </p:nvSpPr>
        <p:spPr>
          <a:xfrm>
            <a:off x="-2" y="-1"/>
            <a:ext cx="24429603" cy="6625601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2" name="Google Shape;105;p18"/>
          <p:cNvSpPr txBox="1"/>
          <p:nvPr>
            <p:ph type="title" idx="4294967295"/>
          </p:nvPr>
        </p:nvSpPr>
        <p:spPr>
          <a:xfrm>
            <a:off x="831199" y="586933"/>
            <a:ext cx="22721602" cy="2699201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algn="ctr" defTabSz="2438400">
              <a:lnSpc>
                <a:spcPct val="100000"/>
              </a:lnSpc>
              <a:defRPr b="0" spc="0" sz="8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Terraform Modules</a:t>
            </a:r>
          </a:p>
          <a:p>
            <a:pPr algn="ctr" defTabSz="2438400">
              <a:lnSpc>
                <a:spcPct val="100000"/>
              </a:lnSpc>
              <a:spcBef>
                <a:spcPts val="1000"/>
              </a:spcBef>
              <a:defRPr b="0" i="1" spc="0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Module Types</a:t>
            </a:r>
          </a:p>
        </p:txBody>
      </p:sp>
      <p:sp>
        <p:nvSpPr>
          <p:cNvPr id="233" name="Google Shape;106;p18"/>
          <p:cNvSpPr txBox="1"/>
          <p:nvPr/>
        </p:nvSpPr>
        <p:spPr>
          <a:xfrm>
            <a:off x="1699866" y="7177333"/>
            <a:ext cx="21456802" cy="103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>
            <a:lvl1pPr marL="4572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Component</a:t>
            </a:r>
          </a:p>
        </p:txBody>
      </p:sp>
      <p:pic>
        <p:nvPicPr>
          <p:cNvPr id="23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30455" y="7301262"/>
            <a:ext cx="8168690" cy="6330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104;p18"/>
          <p:cNvSpPr/>
          <p:nvPr/>
        </p:nvSpPr>
        <p:spPr>
          <a:xfrm>
            <a:off x="-2" y="-1"/>
            <a:ext cx="24429603" cy="6625601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7" name="Google Shape;105;p18"/>
          <p:cNvSpPr txBox="1"/>
          <p:nvPr>
            <p:ph type="title" idx="4294967295"/>
          </p:nvPr>
        </p:nvSpPr>
        <p:spPr>
          <a:xfrm>
            <a:off x="831199" y="586933"/>
            <a:ext cx="22721602" cy="2699201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algn="ctr" defTabSz="2438400">
              <a:lnSpc>
                <a:spcPct val="100000"/>
              </a:lnSpc>
              <a:defRPr b="0" spc="0" sz="8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Terraform Modules</a:t>
            </a:r>
          </a:p>
          <a:p>
            <a:pPr algn="ctr" defTabSz="2438400">
              <a:lnSpc>
                <a:spcPct val="100000"/>
              </a:lnSpc>
              <a:spcBef>
                <a:spcPts val="1000"/>
              </a:spcBef>
              <a:defRPr b="0" i="1" spc="0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Exercise</a:t>
            </a:r>
          </a:p>
        </p:txBody>
      </p:sp>
      <p:sp>
        <p:nvSpPr>
          <p:cNvPr id="238" name="Google Shape;106;p18"/>
          <p:cNvSpPr txBox="1"/>
          <p:nvPr/>
        </p:nvSpPr>
        <p:spPr>
          <a:xfrm>
            <a:off x="1699866" y="7177333"/>
            <a:ext cx="21456802" cy="349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4572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Set up dev environment</a:t>
            </a:r>
          </a:p>
          <a:p>
            <a:pPr marL="4572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Explore module code</a:t>
            </a:r>
          </a:p>
          <a:p>
            <a:pPr marL="4572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Explore tooling</a:t>
            </a:r>
          </a:p>
          <a:p>
            <a:pPr marL="4572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Workflow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73;p14" descr="Google Shape;73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31466" y="-1"/>
            <a:ext cx="18152522" cy="13614394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Google Shape;74;p14"/>
          <p:cNvSpPr txBox="1"/>
          <p:nvPr>
            <p:ph type="title"/>
          </p:nvPr>
        </p:nvSpPr>
        <p:spPr>
          <a:xfrm>
            <a:off x="1307332" y="1301999"/>
            <a:ext cx="16605602" cy="10908802"/>
          </a:xfrm>
          <a:prstGeom prst="rect">
            <a:avLst/>
          </a:prstGeom>
        </p:spPr>
        <p:txBody>
          <a:bodyPr/>
          <a:lstStyle/>
          <a:p>
            <a:pPr>
              <a:defRPr b="1" sz="12800"/>
            </a:pPr>
            <a:r>
              <a:t>Robert Jordan:</a:t>
            </a:r>
          </a:p>
          <a:p>
            <a:pPr>
              <a:defRPr sz="12800" u="sng">
                <a:solidFill>
                  <a:srgbClr val="4FC3F7"/>
                </a:solidFill>
              </a:defRPr>
            </a:pPr>
            <a:r>
              <a:rPr>
                <a:uFill>
                  <a:solidFill>
                    <a:srgbClr val="4FC3F7"/>
                  </a:solidFill>
                </a:uFill>
                <a:hlinkClick r:id="rId4" invalidUrl="" action="" tgtFrame="" tooltip="" history="1" highlightClick="0" endSnd="0"/>
              </a:rPr>
              <a:t>LinkedIn</a:t>
            </a:r>
          </a:p>
          <a:p>
            <a:pPr>
              <a:defRPr sz="12800" u="sng">
                <a:solidFill>
                  <a:srgbClr val="4FC3F7"/>
                </a:solidFill>
              </a:defRPr>
            </a:pPr>
            <a:r>
              <a:rPr>
                <a:uFill>
                  <a:solidFill>
                    <a:srgbClr val="4FC3F7"/>
                  </a:solidFill>
                </a:uFill>
                <a:hlinkClick r:id="rId5" invalidUrl="" action="" tgtFrame="" tooltip="" history="1" highlightClick="0" endSnd="0"/>
              </a:rPr>
              <a:t>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04;p18"/>
          <p:cNvSpPr/>
          <p:nvPr/>
        </p:nvSpPr>
        <p:spPr>
          <a:xfrm>
            <a:off x="-2" y="-1"/>
            <a:ext cx="24429603" cy="6625601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1" name="Google Shape;105;p18"/>
          <p:cNvSpPr txBox="1"/>
          <p:nvPr>
            <p:ph type="title" idx="4294967295"/>
          </p:nvPr>
        </p:nvSpPr>
        <p:spPr>
          <a:xfrm>
            <a:off x="831199" y="586933"/>
            <a:ext cx="22721602" cy="2699201"/>
          </a:xfrm>
          <a:prstGeom prst="rect">
            <a:avLst/>
          </a:prstGeom>
        </p:spPr>
        <p:txBody>
          <a:bodyPr lIns="243799" tIns="243799" rIns="243799" bIns="243799"/>
          <a:lstStyle>
            <a:lvl1pPr algn="ctr" defTabSz="2438400">
              <a:lnSpc>
                <a:spcPct val="100000"/>
              </a:lnSpc>
              <a:defRPr b="0" spc="0" sz="8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Terraform Live</a:t>
            </a:r>
          </a:p>
        </p:txBody>
      </p:sp>
      <p:sp>
        <p:nvSpPr>
          <p:cNvPr id="242" name="Google Shape;106;p18"/>
          <p:cNvSpPr txBox="1"/>
          <p:nvPr/>
        </p:nvSpPr>
        <p:spPr>
          <a:xfrm>
            <a:off x="1699866" y="7177333"/>
            <a:ext cx="21456802" cy="349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4572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Represents the desired state of infrastructure.</a:t>
            </a:r>
          </a:p>
          <a:p>
            <a:pPr marL="4572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Single source of truth</a:t>
            </a:r>
          </a:p>
          <a:p>
            <a:pPr marL="4572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Root modules</a:t>
            </a:r>
          </a:p>
          <a:p>
            <a:pPr marL="4572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Deployment pipeline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8792" y="2971956"/>
            <a:ext cx="19506416" cy="77720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97;p17"/>
          <p:cNvSpPr/>
          <p:nvPr/>
        </p:nvSpPr>
        <p:spPr>
          <a:xfrm>
            <a:off x="-2" y="-1"/>
            <a:ext cx="24429603" cy="6625601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7" name="Google Shape;98;p17"/>
          <p:cNvSpPr txBox="1"/>
          <p:nvPr>
            <p:ph type="title" idx="4294967295"/>
          </p:nvPr>
        </p:nvSpPr>
        <p:spPr>
          <a:xfrm>
            <a:off x="831199" y="586933"/>
            <a:ext cx="22721602" cy="2699201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algn="ctr" defTabSz="2438400">
              <a:lnSpc>
                <a:spcPct val="100000"/>
              </a:lnSpc>
              <a:defRPr b="0" spc="0" sz="8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Poll</a:t>
            </a:r>
          </a:p>
          <a:p>
            <a:pPr algn="ctr" defTabSz="2438400">
              <a:lnSpc>
                <a:spcPct val="100000"/>
              </a:lnSpc>
              <a:spcBef>
                <a:spcPts val="1000"/>
              </a:spcBef>
              <a:defRPr b="0" i="1" spc="0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What is your primary technical function?</a:t>
            </a:r>
          </a:p>
        </p:txBody>
      </p:sp>
      <p:sp>
        <p:nvSpPr>
          <p:cNvPr id="178" name="Google Shape;99;p17"/>
          <p:cNvSpPr txBox="1"/>
          <p:nvPr/>
        </p:nvSpPr>
        <p:spPr>
          <a:xfrm>
            <a:off x="1699866" y="7177333"/>
            <a:ext cx="21456802" cy="512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956128" indent="-816428" algn="l" defTabSz="2438400">
              <a:lnSpc>
                <a:spcPct val="150000"/>
              </a:lnSpc>
              <a:buClr>
                <a:srgbClr val="000000"/>
              </a:buClr>
              <a:buSzPts val="3600"/>
              <a:buAutoNum type="arabicPeriod" startAt="1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Software Developer</a:t>
            </a:r>
          </a:p>
          <a:p>
            <a:pPr marL="956128" indent="-816428" algn="l" defTabSz="2438400">
              <a:lnSpc>
                <a:spcPct val="150000"/>
              </a:lnSpc>
              <a:buClr>
                <a:srgbClr val="000000"/>
              </a:buClr>
              <a:buSzPts val="3600"/>
              <a:buAutoNum type="arabicPeriod" startAt="1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System Architect</a:t>
            </a:r>
          </a:p>
          <a:p>
            <a:pPr marL="956128" indent="-816428" algn="l" defTabSz="2438400">
              <a:lnSpc>
                <a:spcPct val="150000"/>
              </a:lnSpc>
              <a:buClr>
                <a:srgbClr val="000000"/>
              </a:buClr>
              <a:buSzPts val="3600"/>
              <a:buAutoNum type="arabicPeriod" startAt="1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Operations Engineer (SRE, DevOps, etc.)</a:t>
            </a:r>
          </a:p>
          <a:p>
            <a:pPr marL="956128" indent="-816428" algn="l" defTabSz="2438400">
              <a:lnSpc>
                <a:spcPct val="150000"/>
              </a:lnSpc>
              <a:buClr>
                <a:srgbClr val="000000"/>
              </a:buClr>
              <a:buSzPts val="3600"/>
              <a:buAutoNum type="arabicPeriod" startAt="1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Supervisor / Technical Management</a:t>
            </a:r>
          </a:p>
          <a:p>
            <a:pPr marL="956128" indent="-816428" algn="l" defTabSz="2438400">
              <a:lnSpc>
                <a:spcPct val="150000"/>
              </a:lnSpc>
              <a:buClr>
                <a:srgbClr val="000000"/>
              </a:buClr>
              <a:buSzPts val="3600"/>
              <a:buAutoNum type="arabicPeriod" startAt="1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Product / project Management</a:t>
            </a:r>
          </a:p>
          <a:p>
            <a:pPr marL="956128" indent="-816428" algn="l" defTabSz="2438400">
              <a:lnSpc>
                <a:spcPct val="150000"/>
              </a:lnSpc>
              <a:buClr>
                <a:srgbClr val="000000"/>
              </a:buClr>
              <a:buSzPts val="3600"/>
              <a:buAutoNum type="arabicPeriod" startAt="1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Other (Please post in chat)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04;p18"/>
          <p:cNvSpPr/>
          <p:nvPr/>
        </p:nvSpPr>
        <p:spPr>
          <a:xfrm>
            <a:off x="-2" y="-1"/>
            <a:ext cx="24429603" cy="6625601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1" name="Google Shape;105;p18"/>
          <p:cNvSpPr txBox="1"/>
          <p:nvPr>
            <p:ph type="title" idx="4294967295"/>
          </p:nvPr>
        </p:nvSpPr>
        <p:spPr>
          <a:xfrm>
            <a:off x="831199" y="586933"/>
            <a:ext cx="22721602" cy="2699201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algn="ctr" defTabSz="2438400">
              <a:lnSpc>
                <a:spcPct val="100000"/>
              </a:lnSpc>
              <a:defRPr b="0" spc="0" sz="8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Poll</a:t>
            </a:r>
          </a:p>
          <a:p>
            <a:pPr algn="ctr" defTabSz="2438400">
              <a:lnSpc>
                <a:spcPct val="100000"/>
              </a:lnSpc>
              <a:spcBef>
                <a:spcPts val="1000"/>
              </a:spcBef>
              <a:defRPr b="0" i="1" spc="0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What is your primary cloud platform?</a:t>
            </a:r>
          </a:p>
        </p:txBody>
      </p:sp>
      <p:sp>
        <p:nvSpPr>
          <p:cNvPr id="182" name="Google Shape;106;p18"/>
          <p:cNvSpPr txBox="1"/>
          <p:nvPr/>
        </p:nvSpPr>
        <p:spPr>
          <a:xfrm>
            <a:off x="1699866" y="7177333"/>
            <a:ext cx="21456802" cy="431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956128" indent="-816428" algn="l" defTabSz="2438400">
              <a:lnSpc>
                <a:spcPct val="150000"/>
              </a:lnSpc>
              <a:buClr>
                <a:srgbClr val="000000"/>
              </a:buClr>
              <a:buSzPts val="3600"/>
              <a:buAutoNum type="arabicPeriod" startAt="1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AWS</a:t>
            </a:r>
          </a:p>
          <a:p>
            <a:pPr marL="956128" indent="-816428" algn="l" defTabSz="2438400">
              <a:lnSpc>
                <a:spcPct val="150000"/>
              </a:lnSpc>
              <a:buClr>
                <a:srgbClr val="000000"/>
              </a:buClr>
              <a:buSzPts val="3600"/>
              <a:buAutoNum type="arabicPeriod" startAt="1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Azure</a:t>
            </a:r>
          </a:p>
          <a:p>
            <a:pPr marL="956128" indent="-816428" algn="l" defTabSz="2438400">
              <a:lnSpc>
                <a:spcPct val="150000"/>
              </a:lnSpc>
              <a:buClr>
                <a:srgbClr val="000000"/>
              </a:buClr>
              <a:buSzPts val="3600"/>
              <a:buAutoNum type="arabicPeriod" startAt="1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GCP</a:t>
            </a:r>
          </a:p>
          <a:p>
            <a:pPr marL="956128" indent="-816428" algn="l" defTabSz="2438400">
              <a:lnSpc>
                <a:spcPct val="150000"/>
              </a:lnSpc>
              <a:buClr>
                <a:srgbClr val="000000"/>
              </a:buClr>
              <a:buSzPts val="3600"/>
              <a:buAutoNum type="arabicPeriod" startAt="1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On Premises (VMWare, OpenStack, etc.)</a:t>
            </a:r>
          </a:p>
          <a:p>
            <a:pPr marL="956128" indent="-816428" algn="l" defTabSz="2438400">
              <a:lnSpc>
                <a:spcPct val="150000"/>
              </a:lnSpc>
              <a:buClr>
                <a:srgbClr val="000000"/>
              </a:buClr>
              <a:buSzPts val="3600"/>
              <a:buAutoNum type="arabicPeriod" startAt="1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Other (Please post in chat)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04;p18"/>
          <p:cNvSpPr/>
          <p:nvPr/>
        </p:nvSpPr>
        <p:spPr>
          <a:xfrm>
            <a:off x="-2" y="-1"/>
            <a:ext cx="24429603" cy="6625601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5" name="Google Shape;105;p18"/>
          <p:cNvSpPr txBox="1"/>
          <p:nvPr>
            <p:ph type="title" idx="4294967295"/>
          </p:nvPr>
        </p:nvSpPr>
        <p:spPr>
          <a:xfrm>
            <a:off x="831199" y="586933"/>
            <a:ext cx="22721602" cy="2699201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algn="ctr" defTabSz="2438400">
              <a:lnSpc>
                <a:spcPct val="100000"/>
              </a:lnSpc>
              <a:defRPr b="0" spc="0" sz="8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Review</a:t>
            </a:r>
          </a:p>
          <a:p>
            <a:pPr algn="ctr" defTabSz="2438400">
              <a:lnSpc>
                <a:spcPct val="100000"/>
              </a:lnSpc>
              <a:spcBef>
                <a:spcPts val="1000"/>
              </a:spcBef>
              <a:defRPr b="0" i="1" spc="0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What is Terraform?</a:t>
            </a:r>
          </a:p>
        </p:txBody>
      </p:sp>
      <p:sp>
        <p:nvSpPr>
          <p:cNvPr id="186" name="Google Shape;106;p18"/>
          <p:cNvSpPr txBox="1"/>
          <p:nvPr/>
        </p:nvSpPr>
        <p:spPr>
          <a:xfrm>
            <a:off x="1699866" y="7177333"/>
            <a:ext cx="21456802" cy="26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956128" indent="-816428" algn="l" defTabSz="2438400">
              <a:lnSpc>
                <a:spcPct val="150000"/>
              </a:lnSpc>
              <a:buClr>
                <a:srgbClr val="000000"/>
              </a:buClr>
              <a:buSzPts val="3600"/>
              <a:buAutoNum type="arabicPeriod" startAt="1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Declarative Infrastructure as Code (IaC) command line tool.</a:t>
            </a:r>
          </a:p>
          <a:p>
            <a:pPr marL="956128" indent="-816428" algn="l" defTabSz="2438400">
              <a:lnSpc>
                <a:spcPct val="150000"/>
              </a:lnSpc>
              <a:buClr>
                <a:srgbClr val="000000"/>
              </a:buClr>
              <a:buSzPts val="3600"/>
              <a:buAutoNum type="arabicPeriod" startAt="1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Domain specific programming language (DSL).</a:t>
            </a:r>
          </a:p>
          <a:p>
            <a:pPr marL="956128" indent="-816428" algn="l" defTabSz="2438400">
              <a:lnSpc>
                <a:spcPct val="150000"/>
              </a:lnSpc>
              <a:buClr>
                <a:srgbClr val="000000"/>
              </a:buClr>
              <a:buSzPts val="3600"/>
              <a:buAutoNum type="arabicPeriod" startAt="1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Multi cloud provider ecosystem.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04;p18"/>
          <p:cNvSpPr/>
          <p:nvPr/>
        </p:nvSpPr>
        <p:spPr>
          <a:xfrm>
            <a:off x="-2" y="-1"/>
            <a:ext cx="24429603" cy="6625601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9" name="Google Shape;105;p18"/>
          <p:cNvSpPr txBox="1"/>
          <p:nvPr>
            <p:ph type="title" idx="4294967295"/>
          </p:nvPr>
        </p:nvSpPr>
        <p:spPr>
          <a:xfrm>
            <a:off x="831199" y="586933"/>
            <a:ext cx="22721602" cy="2699201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algn="ctr" defTabSz="2438400">
              <a:lnSpc>
                <a:spcPct val="100000"/>
              </a:lnSpc>
              <a:defRPr b="0" spc="0" sz="8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Review</a:t>
            </a:r>
          </a:p>
          <a:p>
            <a:pPr algn="ctr" defTabSz="2438400">
              <a:lnSpc>
                <a:spcPct val="100000"/>
              </a:lnSpc>
              <a:spcBef>
                <a:spcPts val="1000"/>
              </a:spcBef>
              <a:defRPr b="0" i="1" spc="0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Why Terraform?</a:t>
            </a:r>
          </a:p>
        </p:txBody>
      </p:sp>
      <p:sp>
        <p:nvSpPr>
          <p:cNvPr id="190" name="Google Shape;106;p18"/>
          <p:cNvSpPr txBox="1"/>
          <p:nvPr/>
        </p:nvSpPr>
        <p:spPr>
          <a:xfrm>
            <a:off x="1699866" y="7177333"/>
            <a:ext cx="21456802" cy="349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956128" indent="-816428" algn="l" defTabSz="2438400">
              <a:lnSpc>
                <a:spcPct val="150000"/>
              </a:lnSpc>
              <a:buClr>
                <a:srgbClr val="000000"/>
              </a:buClr>
              <a:buSzPts val="3600"/>
              <a:buAutoNum type="arabicPeriod" startAt="1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Repeatable environments.</a:t>
            </a:r>
          </a:p>
          <a:p>
            <a:pPr marL="956128" indent="-816428" algn="l" defTabSz="2438400">
              <a:lnSpc>
                <a:spcPct val="150000"/>
              </a:lnSpc>
              <a:buClr>
                <a:srgbClr val="000000"/>
              </a:buClr>
              <a:buSzPts val="3600"/>
              <a:buAutoNum type="arabicPeriod" startAt="1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Change management.</a:t>
            </a:r>
          </a:p>
          <a:p>
            <a:pPr marL="956128" indent="-816428" algn="l" defTabSz="2438400">
              <a:lnSpc>
                <a:spcPct val="150000"/>
              </a:lnSpc>
              <a:buClr>
                <a:srgbClr val="000000"/>
              </a:buClr>
              <a:buSzPts val="3600"/>
              <a:buAutoNum type="arabicPeriod" startAt="1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Collaboration.</a:t>
            </a:r>
          </a:p>
          <a:p>
            <a:pPr marL="956128" indent="-816428" algn="l" defTabSz="2438400">
              <a:lnSpc>
                <a:spcPct val="150000"/>
              </a:lnSpc>
              <a:buClr>
                <a:srgbClr val="000000"/>
              </a:buClr>
              <a:buSzPts val="3600"/>
              <a:buAutoNum type="arabicPeriod" startAt="1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Ecosystem.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04;p18"/>
          <p:cNvSpPr/>
          <p:nvPr/>
        </p:nvSpPr>
        <p:spPr>
          <a:xfrm>
            <a:off x="-2" y="-1"/>
            <a:ext cx="24429603" cy="6625601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3" name="Google Shape;105;p18"/>
          <p:cNvSpPr txBox="1"/>
          <p:nvPr>
            <p:ph type="title" idx="4294967295"/>
          </p:nvPr>
        </p:nvSpPr>
        <p:spPr>
          <a:xfrm>
            <a:off x="831199" y="586933"/>
            <a:ext cx="22721602" cy="2699201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algn="ctr" defTabSz="2438400">
              <a:lnSpc>
                <a:spcPct val="100000"/>
              </a:lnSpc>
              <a:defRPr b="0" spc="0" sz="8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Review</a:t>
            </a:r>
          </a:p>
          <a:p>
            <a:pPr algn="ctr" defTabSz="2438400">
              <a:lnSpc>
                <a:spcPct val="100000"/>
              </a:lnSpc>
              <a:spcBef>
                <a:spcPts val="1000"/>
              </a:spcBef>
              <a:defRPr b="0" i="1" spc="0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Alternatives</a:t>
            </a:r>
          </a:p>
        </p:txBody>
      </p:sp>
      <p:sp>
        <p:nvSpPr>
          <p:cNvPr id="194" name="Google Shape;106;p18"/>
          <p:cNvSpPr txBox="1"/>
          <p:nvPr/>
        </p:nvSpPr>
        <p:spPr>
          <a:xfrm>
            <a:off x="1699866" y="7177333"/>
            <a:ext cx="21456802" cy="349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956128" indent="-816428" algn="l" defTabSz="2438400">
              <a:lnSpc>
                <a:spcPct val="150000"/>
              </a:lnSpc>
              <a:buClr>
                <a:srgbClr val="000000"/>
              </a:buClr>
              <a:buSzPts val="3600"/>
              <a:buAutoNum type="arabicPeriod" startAt="1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General programming languages (Cloud SDKs).</a:t>
            </a:r>
          </a:p>
          <a:p>
            <a:pPr marL="956128" indent="-816428" algn="l" defTabSz="2438400">
              <a:lnSpc>
                <a:spcPct val="150000"/>
              </a:lnSpc>
              <a:buClr>
                <a:srgbClr val="000000"/>
              </a:buClr>
              <a:buSzPts val="3600"/>
              <a:buAutoNum type="arabicPeriod" startAt="1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CLI tools (aws, gcloud, etc.).</a:t>
            </a:r>
          </a:p>
          <a:p>
            <a:pPr marL="956128" indent="-816428" algn="l" defTabSz="2438400">
              <a:lnSpc>
                <a:spcPct val="150000"/>
              </a:lnSpc>
              <a:buClr>
                <a:srgbClr val="000000"/>
              </a:buClr>
              <a:buSzPts val="3600"/>
              <a:buAutoNum type="arabicPeriod" startAt="1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Hybrid tools (Pulumi, CDK).</a:t>
            </a:r>
          </a:p>
          <a:p>
            <a:pPr marL="956128" indent="-816428" algn="l" defTabSz="2438400">
              <a:lnSpc>
                <a:spcPct val="150000"/>
              </a:lnSpc>
              <a:buClr>
                <a:srgbClr val="000000"/>
              </a:buClr>
              <a:buSzPts val="3600"/>
              <a:buAutoNum type="arabicPeriod" startAt="1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Web console.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04;p18"/>
          <p:cNvSpPr/>
          <p:nvPr/>
        </p:nvSpPr>
        <p:spPr>
          <a:xfrm>
            <a:off x="-2" y="-1"/>
            <a:ext cx="24429603" cy="6625601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7" name="Google Shape;105;p18"/>
          <p:cNvSpPr txBox="1"/>
          <p:nvPr>
            <p:ph type="title" idx="4294967295"/>
          </p:nvPr>
        </p:nvSpPr>
        <p:spPr>
          <a:xfrm>
            <a:off x="831199" y="586933"/>
            <a:ext cx="22721602" cy="2699201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algn="ctr" defTabSz="2438400">
              <a:lnSpc>
                <a:spcPct val="100000"/>
              </a:lnSpc>
              <a:defRPr b="0" spc="0" sz="8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Challenges</a:t>
            </a:r>
          </a:p>
          <a:p>
            <a:pPr algn="ctr" defTabSz="2438400">
              <a:lnSpc>
                <a:spcPct val="100000"/>
              </a:lnSpc>
              <a:spcBef>
                <a:spcPts val="1000"/>
              </a:spcBef>
              <a:defRPr b="0" i="1" spc="0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Batteries Not Included</a:t>
            </a:r>
          </a:p>
        </p:txBody>
      </p:sp>
      <p:sp>
        <p:nvSpPr>
          <p:cNvPr id="198" name="Google Shape;106;p18"/>
          <p:cNvSpPr txBox="1"/>
          <p:nvPr/>
        </p:nvSpPr>
        <p:spPr>
          <a:xfrm>
            <a:off x="1699866" y="7177333"/>
            <a:ext cx="21456802" cy="26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4572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Very low level of abstraction.</a:t>
            </a:r>
          </a:p>
          <a:p>
            <a:pPr marL="4572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Detailed expertise of cloud services required.</a:t>
            </a:r>
          </a:p>
          <a:p>
            <a:pPr marL="457200" indent="-457200" algn="l" defTabSz="2438400">
              <a:lnSpc>
                <a:spcPct val="150000"/>
              </a:lnSpc>
              <a:buSzPct val="123000"/>
              <a:buChar char="•"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No guardrails.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