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300" r:id="rId4"/>
    <p:sldId id="266" r:id="rId5"/>
    <p:sldId id="257" r:id="rId6"/>
    <p:sldId id="258" r:id="rId7"/>
    <p:sldId id="267" r:id="rId8"/>
    <p:sldId id="268" r:id="rId9"/>
    <p:sldId id="271" r:id="rId10"/>
    <p:sldId id="273" r:id="rId11"/>
    <p:sldId id="270" r:id="rId12"/>
    <p:sldId id="272" r:id="rId13"/>
    <p:sldId id="274" r:id="rId14"/>
    <p:sldId id="275" r:id="rId15"/>
    <p:sldId id="301" r:id="rId16"/>
    <p:sldId id="276" r:id="rId17"/>
    <p:sldId id="280" r:id="rId18"/>
    <p:sldId id="277" r:id="rId19"/>
    <p:sldId id="284" r:id="rId20"/>
    <p:sldId id="279" r:id="rId21"/>
    <p:sldId id="285" r:id="rId22"/>
    <p:sldId id="281" r:id="rId23"/>
    <p:sldId id="282" r:id="rId24"/>
    <p:sldId id="278" r:id="rId25"/>
    <p:sldId id="283" r:id="rId26"/>
    <p:sldId id="308" r:id="rId27"/>
    <p:sldId id="309" r:id="rId28"/>
    <p:sldId id="302" r:id="rId29"/>
    <p:sldId id="303" r:id="rId30"/>
    <p:sldId id="286" r:id="rId31"/>
    <p:sldId id="289" r:id="rId32"/>
    <p:sldId id="306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4" r:id="rId41"/>
    <p:sldId id="305" r:id="rId42"/>
    <p:sldId id="265" r:id="rId43"/>
    <p:sldId id="299" r:id="rId44"/>
    <p:sldId id="307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CD3"/>
    <a:srgbClr val="F2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8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73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02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71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2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26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540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249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4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3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2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9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40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1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4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DB4D6C-35B1-4CC7-8CDC-C77DBAE12531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668D91-4DBD-417B-ADD2-3C4E5D23D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83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0CYe7Fz4v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822263"/>
            <a:ext cx="8825658" cy="2677648"/>
          </a:xfrm>
        </p:spPr>
        <p:txBody>
          <a:bodyPr/>
          <a:lstStyle/>
          <a:p>
            <a:r>
              <a:rPr lang="zh-TW" altLang="en-US" sz="8000" b="1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瘋子谷</a:t>
            </a:r>
            <a:endParaRPr lang="zh-TW" altLang="en-US" sz="8000" b="1" dirty="0">
              <a:ln w="22225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87719" y="4163417"/>
            <a:ext cx="8825658" cy="269458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rgbClr val="FFC000"/>
                </a:solidFill>
              </a:rPr>
              <a:t>組員：徐子翔、黃聖穎、謝汶宏、楊章豪</a:t>
            </a:r>
            <a:endParaRPr lang="en-US" altLang="zh-TW" sz="3200" dirty="0" smtClean="0">
              <a:solidFill>
                <a:srgbClr val="FFC000"/>
              </a:solidFill>
            </a:endParaRPr>
          </a:p>
          <a:p>
            <a:r>
              <a:rPr lang="zh-TW" altLang="en-US" sz="3200" dirty="0" smtClean="0">
                <a:solidFill>
                  <a:srgbClr val="FFC000"/>
                </a:solidFill>
              </a:rPr>
              <a:t>指導教授：郭文彥</a:t>
            </a:r>
            <a:endParaRPr lang="en-US" altLang="zh-TW" sz="3200" dirty="0" smtClean="0">
              <a:solidFill>
                <a:srgbClr val="FFC000"/>
              </a:solidFill>
            </a:endParaRPr>
          </a:p>
          <a:p>
            <a:r>
              <a:rPr lang="zh-TW" altLang="en-US" sz="3200" dirty="0" smtClean="0">
                <a:solidFill>
                  <a:srgbClr val="FFC000"/>
                </a:solidFill>
              </a:rPr>
              <a:t>組別代號：</a:t>
            </a:r>
            <a:r>
              <a:rPr lang="en-US" altLang="zh-TW" sz="3200" dirty="0" smtClean="0">
                <a:solidFill>
                  <a:srgbClr val="FFC000"/>
                </a:solidFill>
              </a:rPr>
              <a:t>A0</a:t>
            </a:r>
            <a:r>
              <a:rPr lang="en-US" altLang="zh-TW" sz="3200" dirty="0">
                <a:solidFill>
                  <a:srgbClr val="FFC000"/>
                </a:solidFill>
              </a:rPr>
              <a:t>7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所使用之</a:t>
            </a:r>
            <a:r>
              <a:rPr lang="zh-TW" altLang="en-US" sz="4800" dirty="0">
                <a:solidFill>
                  <a:srgbClr val="FFFF00"/>
                </a:solidFill>
              </a:rPr>
              <a:t>技術及工具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0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4300" b="1" dirty="0">
                <a:solidFill>
                  <a:srgbClr val="00B050"/>
                </a:solidFill>
              </a:rPr>
              <a:t>Unity</a:t>
            </a:r>
            <a:r>
              <a:rPr lang="en-US" altLang="zh-TW" sz="4300" b="1" dirty="0" smtClean="0">
                <a:solidFill>
                  <a:srgbClr val="00B050"/>
                </a:solidFill>
              </a:rPr>
              <a:t>:</a:t>
            </a:r>
          </a:p>
          <a:p>
            <a:r>
              <a:rPr lang="zh-TW" altLang="zh-TW" sz="2200" b="1" dirty="0"/>
              <a:t>客戶端，實作遊戲介面</a:t>
            </a:r>
          </a:p>
          <a:p>
            <a:r>
              <a:rPr lang="zh-TW" altLang="zh-TW" sz="2200" b="1" dirty="0"/>
              <a:t>以骨骼動畫控制角色動作，減少圖片量需求，並實現換裝效果。</a:t>
            </a:r>
          </a:p>
          <a:p>
            <a:r>
              <a:rPr lang="zh-TW" altLang="zh-TW" sz="2200" b="1" dirty="0"/>
              <a:t>更換不同武器會造成攻擊觸發範圍的不同，以及傷害值。</a:t>
            </a:r>
          </a:p>
          <a:p>
            <a:r>
              <a:rPr lang="zh-TW" altLang="zh-TW" sz="2200" b="1" dirty="0"/>
              <a:t>對於各玩家來說，其他玩家並非真實存在的物件，而只是一個顯示的圖片，以此避免程式控制互相干擾。</a:t>
            </a:r>
          </a:p>
          <a:p>
            <a:r>
              <a:rPr lang="zh-TW" altLang="zh-TW" sz="2200" b="1" dirty="0"/>
              <a:t>以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zh-TW" sz="2200" b="1" dirty="0"/>
              <a:t>紀錄聊天室內容，進行刷新、刪除等動作。</a:t>
            </a:r>
          </a:p>
          <a:p>
            <a:r>
              <a:rPr lang="zh-TW" altLang="zh-TW" sz="2200" b="1" dirty="0"/>
              <a:t>透過玩家本體物件進行與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TW" altLang="zh-TW" sz="2200" b="1" dirty="0"/>
              <a:t>的資訊傳送</a:t>
            </a:r>
            <a:r>
              <a:rPr lang="zh-TW" altLang="zh-TW" sz="2200" b="1" dirty="0" smtClean="0"/>
              <a:t>。</a:t>
            </a:r>
            <a:endParaRPr lang="en-US" altLang="zh-TW" sz="2200" b="1" dirty="0" smtClean="0"/>
          </a:p>
          <a:p>
            <a:r>
              <a:rPr lang="zh-TW" altLang="en-US" sz="2200" b="1" dirty="0" smtClean="0"/>
              <a:t>透過</a:t>
            </a:r>
            <a:r>
              <a:rPr lang="en-US" altLang="zh-TW" sz="2200" b="1" dirty="0" err="1" smtClean="0"/>
              <a:t>php</a:t>
            </a:r>
            <a:r>
              <a:rPr lang="zh-TW" altLang="en-US" sz="2200" b="1" dirty="0" smtClean="0"/>
              <a:t>與資料庫進行資料的更新及讀取，紀錄玩家</a:t>
            </a:r>
            <a:endParaRPr lang="en-US" altLang="zh-TW" sz="2200" b="1" dirty="0" smtClean="0"/>
          </a:p>
          <a:p>
            <a:pPr marL="0" indent="0">
              <a:buNone/>
            </a:pPr>
            <a:r>
              <a:rPr lang="en-US" altLang="zh-TW" sz="2200" b="1" dirty="0"/>
              <a:t>	</a:t>
            </a:r>
            <a:r>
              <a:rPr lang="zh-TW" altLang="en-US" sz="2200" b="1" dirty="0" smtClean="0"/>
              <a:t>資訊</a:t>
            </a:r>
            <a:endParaRPr lang="zh-TW" altLang="zh-TW" sz="2200" b="1" dirty="0"/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5025203"/>
            <a:ext cx="4483100" cy="183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所使用之</a:t>
            </a:r>
            <a:r>
              <a:rPr lang="zh-TW" altLang="en-US" sz="4800" dirty="0">
                <a:solidFill>
                  <a:srgbClr val="FFFF00"/>
                </a:solidFill>
              </a:rPr>
              <a:t>技術及工具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TW" altLang="zh-TW" sz="3600" dirty="0"/>
          </a:p>
          <a:p>
            <a:r>
              <a:rPr lang="en-US" altLang="zh-TW" sz="4000" b="1" dirty="0" smtClean="0">
                <a:solidFill>
                  <a:srgbClr val="00B050"/>
                </a:solidFill>
              </a:rPr>
              <a:t>C#: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改怪物的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phpmyadmin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(Socket)</a:t>
            </a: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傳聊天室訊息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遊戲攻擊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怪物死後重生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給一個隨機位子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判斷角色離線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秒探測一次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98" y="3268663"/>
            <a:ext cx="3359642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9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所使用之</a:t>
            </a:r>
            <a:r>
              <a:rPr lang="zh-TW" altLang="en-US" sz="4800" dirty="0">
                <a:solidFill>
                  <a:srgbClr val="FFFF00"/>
                </a:solidFill>
              </a:rPr>
              <a:t>技術及工具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 smtClean="0">
                <a:solidFill>
                  <a:srgbClr val="00B050"/>
                </a:solidFill>
              </a:rPr>
              <a:t>C</a:t>
            </a:r>
            <a:r>
              <a:rPr lang="en-US" altLang="zh-TW" sz="4000" b="1" dirty="0">
                <a:solidFill>
                  <a:srgbClr val="00B050"/>
                </a:solidFill>
              </a:rPr>
              <a:t># Socket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r>
              <a:rPr lang="zh-TW" altLang="zh-TW" sz="2400" dirty="0"/>
              <a:t>用來傳輸客戶端資料到</a:t>
            </a:r>
            <a:r>
              <a:rPr lang="zh-TW" altLang="zh-TW" sz="2400" dirty="0" smtClean="0"/>
              <a:t>伺服器</a:t>
            </a:r>
            <a:endParaRPr lang="en-US" altLang="zh-TW" sz="2400" dirty="0" smtClean="0"/>
          </a:p>
          <a:p>
            <a:r>
              <a:rPr lang="zh-TW" altLang="en-US" sz="2400" dirty="0" smtClean="0"/>
              <a:t>作業系統提供給應用程式的</a:t>
            </a:r>
            <a:r>
              <a:rPr lang="en-US" altLang="zh-TW" sz="2400" dirty="0" err="1" smtClean="0"/>
              <a:t>api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可以讓電腦可以用來資料串流</a:t>
            </a:r>
            <a:r>
              <a:rPr lang="en-US" altLang="zh-TW" sz="2400" dirty="0" smtClean="0"/>
              <a:t>,</a:t>
            </a:r>
          </a:p>
          <a:p>
            <a:r>
              <a:rPr lang="zh-TW" altLang="en-US" sz="2400" dirty="0" smtClean="0"/>
              <a:t>我們溝通是用字串溝通</a:t>
            </a:r>
            <a:r>
              <a:rPr lang="en-US" altLang="zh-TW" sz="2400" dirty="0" smtClean="0"/>
              <a:t>,</a:t>
            </a:r>
            <a:r>
              <a:rPr lang="en-US" altLang="zh-TW" sz="2400" dirty="0" err="1" smtClean="0"/>
              <a:t>Ex:s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聊天訊息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就代表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要廣播</a:t>
            </a:r>
            <a:endParaRPr lang="en-US" altLang="zh-TW" sz="2400" dirty="0"/>
          </a:p>
          <a:p>
            <a:r>
              <a:rPr lang="en-US" altLang="zh-TW" sz="2400" dirty="0" smtClean="0"/>
              <a:t>Why use </a:t>
            </a:r>
            <a:r>
              <a:rPr lang="en-US" altLang="zh-TW" sz="2400" dirty="0" err="1" smtClean="0"/>
              <a:t>c#</a:t>
            </a:r>
            <a:r>
              <a:rPr lang="en-US" altLang="zh-TW" sz="2400" dirty="0" smtClean="0"/>
              <a:t> socket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zh-TW" altLang="zh-TW" sz="2400" dirty="0"/>
          </a:p>
          <a:p>
            <a:endParaRPr lang="en-US" altLang="zh-TW" sz="5400" b="1" dirty="0"/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54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所使用之</a:t>
            </a:r>
            <a:r>
              <a:rPr lang="zh-TW" altLang="en-US" sz="4800" dirty="0">
                <a:solidFill>
                  <a:srgbClr val="FFFF00"/>
                </a:solidFill>
              </a:rPr>
              <a:t>技術及工具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 err="1">
                <a:solidFill>
                  <a:srgbClr val="00B050"/>
                </a:solidFill>
              </a:rPr>
              <a:t>Xampp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r>
              <a:rPr lang="zh-TW" altLang="zh-TW" sz="2400" dirty="0"/>
              <a:t>整合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</a:p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簡單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便利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633662"/>
            <a:ext cx="2662237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7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所使用之</a:t>
            </a:r>
            <a:r>
              <a:rPr lang="zh-TW" altLang="en-US" sz="4800" dirty="0">
                <a:solidFill>
                  <a:srgbClr val="FFFF00"/>
                </a:solidFill>
              </a:rPr>
              <a:t>技術及工具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4800" dirty="0">
                <a:solidFill>
                  <a:srgbClr val="00B050"/>
                </a:solidFill>
              </a:rPr>
              <a:t> </a:t>
            </a:r>
            <a:r>
              <a:rPr lang="en-US" altLang="zh-TW" sz="4000" b="1" dirty="0" err="1">
                <a:solidFill>
                  <a:srgbClr val="00B050"/>
                </a:solidFill>
              </a:rPr>
              <a:t>p</a:t>
            </a:r>
            <a:r>
              <a:rPr lang="en-US" altLang="zh-TW" sz="4000" b="1" dirty="0" err="1" smtClean="0">
                <a:solidFill>
                  <a:srgbClr val="00B050"/>
                </a:solidFill>
              </a:rPr>
              <a:t>hp</a:t>
            </a:r>
            <a:r>
              <a:rPr lang="en-US" altLang="zh-TW" sz="4000" b="1" dirty="0">
                <a:solidFill>
                  <a:srgbClr val="00B050"/>
                </a:solidFill>
              </a:rPr>
              <a:t>:</a:t>
            </a:r>
            <a:endParaRPr lang="zh-TW" altLang="zh-TW" sz="4300" dirty="0">
              <a:solidFill>
                <a:srgbClr val="00B050"/>
              </a:solidFill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zh-TW" altLang="zh-TW" sz="2400" dirty="0" smtClean="0"/>
              <a:t>用來連接資料庫</a:t>
            </a:r>
            <a:endParaRPr lang="en-US" altLang="zh-TW" sz="2400" dirty="0"/>
          </a:p>
          <a:p>
            <a:r>
              <a:rPr lang="zh-TW" altLang="zh-TW" sz="2400" dirty="0"/>
              <a:t>連不同帳號到資料庫</a:t>
            </a:r>
            <a:r>
              <a:rPr lang="en-US" altLang="zh-TW" sz="2400" dirty="0"/>
              <a:t>,</a:t>
            </a:r>
            <a:r>
              <a:rPr lang="zh-TW" altLang="zh-TW" sz="2400" dirty="0"/>
              <a:t>建立遊戲帳號</a:t>
            </a:r>
            <a:r>
              <a:rPr lang="en-US" altLang="zh-TW" sz="2400" dirty="0"/>
              <a:t>,</a:t>
            </a:r>
            <a:r>
              <a:rPr lang="zh-TW" altLang="zh-TW" sz="2400" dirty="0" smtClean="0"/>
              <a:t>密碼</a:t>
            </a:r>
            <a:r>
              <a:rPr lang="en-US" altLang="zh-TW" sz="2400" dirty="0" smtClean="0"/>
              <a:t>,Search</a:t>
            </a:r>
            <a:r>
              <a:rPr lang="en-US" altLang="zh-TW" sz="2400" dirty="0"/>
              <a:t>,</a:t>
            </a:r>
            <a:r>
              <a:rPr lang="zh-TW" altLang="zh-TW" sz="2400" dirty="0"/>
              <a:t>帳號</a:t>
            </a:r>
            <a:r>
              <a:rPr lang="en-US" altLang="zh-TW" sz="2400" dirty="0"/>
              <a:t>,</a:t>
            </a:r>
            <a:r>
              <a:rPr lang="zh-TW" altLang="zh-TW" sz="2400" dirty="0"/>
              <a:t>密碼</a:t>
            </a:r>
            <a:r>
              <a:rPr lang="en-US" altLang="zh-TW" sz="2400" dirty="0"/>
              <a:t>,</a:t>
            </a:r>
            <a:r>
              <a:rPr lang="zh-TW" altLang="zh-TW" sz="2400" dirty="0"/>
              <a:t>以防有共同的帳號</a:t>
            </a:r>
            <a:endParaRPr lang="en-US" altLang="zh-TW" sz="2400" dirty="0"/>
          </a:p>
          <a:p>
            <a:r>
              <a:rPr lang="zh-TW" altLang="zh-TW" sz="2400" dirty="0"/>
              <a:t>建立</a:t>
            </a:r>
            <a:r>
              <a:rPr lang="zh-TW" altLang="en-US" sz="2400" dirty="0" smtClean="0"/>
              <a:t>角</a:t>
            </a:r>
            <a:r>
              <a:rPr lang="zh-TW" altLang="zh-TW" sz="2400" dirty="0" smtClean="0"/>
              <a:t>色</a:t>
            </a:r>
            <a:r>
              <a:rPr lang="zh-TW" altLang="en-US" sz="2400" dirty="0" smtClean="0"/>
              <a:t>資料表，含位置、經驗值等資訊，上傳以及接收間隔皆為</a:t>
            </a:r>
            <a:r>
              <a:rPr lang="en-US" altLang="zh-TW" sz="2400" dirty="0" smtClean="0"/>
              <a:t>0.1</a:t>
            </a:r>
            <a:r>
              <a:rPr lang="zh-TW" altLang="en-US" sz="2400" dirty="0" smtClean="0"/>
              <a:t>秒</a:t>
            </a:r>
            <a:endParaRPr lang="en-US" altLang="zh-TW" sz="2400" dirty="0" smtClean="0"/>
          </a:p>
          <a:p>
            <a:r>
              <a:rPr lang="zh-TW" altLang="en-US" sz="2400" dirty="0" smtClean="0"/>
              <a:t>怪物資料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位置、血量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等資訊傳輸</a:t>
            </a:r>
            <a:endParaRPr lang="zh-TW" altLang="zh-TW" sz="2400" dirty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13" y="2197100"/>
            <a:ext cx="222191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9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遭遇的問題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角色動作圖源缺乏</a:t>
            </a:r>
            <a:endParaRPr lang="en-US" altLang="zh-TW" sz="2400" dirty="0"/>
          </a:p>
          <a:p>
            <a:r>
              <a:rPr lang="zh-TW" altLang="en-US" sz="2400" dirty="0" smtClean="0"/>
              <a:t>聊天室效果</a:t>
            </a:r>
            <a:endParaRPr lang="en-US" altLang="zh-TW" sz="2400" dirty="0" smtClean="0"/>
          </a:p>
          <a:p>
            <a:r>
              <a:rPr lang="zh-TW" altLang="en-US" sz="2400" dirty="0" smtClean="0"/>
              <a:t>無法指定物件程式</a:t>
            </a:r>
            <a:endParaRPr lang="en-US" altLang="zh-TW" sz="2400" dirty="0" smtClean="0"/>
          </a:p>
          <a:p>
            <a:r>
              <a:rPr lang="zh-TW" altLang="en-US" sz="2400" dirty="0" smtClean="0"/>
              <a:t>資料庫錯誤訊息</a:t>
            </a:r>
            <a:endParaRPr lang="en-US" altLang="zh-TW" sz="2400" dirty="0" smtClean="0"/>
          </a:p>
          <a:p>
            <a:r>
              <a:rPr lang="zh-TW" altLang="en-US" sz="2400" dirty="0" smtClean="0"/>
              <a:t>給予</a:t>
            </a:r>
            <a:r>
              <a:rPr lang="en-US" altLang="zh-TW" sz="2400" dirty="0" smtClean="0"/>
              <a:t>client</a:t>
            </a:r>
            <a:r>
              <a:rPr lang="zh-TW" altLang="en-US" sz="2400" dirty="0" smtClean="0"/>
              <a:t>不同的資料庫使用者資料</a:t>
            </a:r>
            <a:endParaRPr lang="en-US" altLang="zh-TW" sz="2400" dirty="0" smtClean="0"/>
          </a:p>
          <a:p>
            <a:r>
              <a:rPr lang="zh-TW" altLang="en-US" sz="2400" dirty="0" smtClean="0"/>
              <a:t>怪物移動</a:t>
            </a:r>
            <a:r>
              <a:rPr lang="zh-TW" altLang="en-US" sz="2400" dirty="0"/>
              <a:t>效果</a:t>
            </a:r>
            <a:endParaRPr lang="en-US" altLang="zh-TW" sz="24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54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4000" b="1" dirty="0">
                <a:solidFill>
                  <a:srgbClr val="00B050"/>
                </a:solidFill>
              </a:rPr>
              <a:t>動作圖</a:t>
            </a:r>
            <a:r>
              <a:rPr lang="zh-TW" altLang="zh-TW" sz="4000" b="1" dirty="0" smtClean="0">
                <a:solidFill>
                  <a:srgbClr val="00B050"/>
                </a:solidFill>
              </a:rPr>
              <a:t>源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</a:rPr>
              <a:t> 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</a:t>
            </a:r>
            <a:r>
              <a:rPr lang="zh-TW" altLang="zh-TW" sz="2400" dirty="0" smtClean="0"/>
              <a:t>為了</a:t>
            </a:r>
            <a:r>
              <a:rPr lang="zh-TW" altLang="zh-TW" sz="2400" dirty="0"/>
              <a:t>完成換裝系統，但是又</a:t>
            </a:r>
            <a:r>
              <a:rPr lang="zh-TW" altLang="zh-TW" sz="2400" dirty="0" smtClean="0"/>
              <a:t>沒有</a:t>
            </a:r>
            <a:r>
              <a:rPr lang="zh-TW" altLang="zh-TW" sz="2400" dirty="0"/>
              <a:t>繪師提供各式動作的圖</a:t>
            </a:r>
            <a:r>
              <a:rPr lang="zh-TW" altLang="zh-TW" sz="2400" dirty="0" smtClean="0"/>
              <a:t>源</a:t>
            </a:r>
            <a:r>
              <a:rPr lang="zh-TW" altLang="en-US" sz="2400" dirty="0" smtClean="0"/>
              <a:t>。</a:t>
            </a:r>
            <a:endParaRPr lang="zh-TW" altLang="zh-TW" sz="2400" dirty="0"/>
          </a:p>
          <a:p>
            <a:endParaRPr lang="zh-TW" altLang="zh-TW" sz="2400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9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4000" b="1" dirty="0" smtClean="0">
                <a:solidFill>
                  <a:srgbClr val="00B050"/>
                </a:solidFill>
              </a:rPr>
              <a:t>動作圖源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</a:t>
            </a:r>
            <a:r>
              <a:rPr lang="zh-TW" altLang="zh-TW" sz="2400" dirty="0" smtClean="0"/>
              <a:t>將角色分成各個身體部件繪製，轉成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sprite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zh-TW" altLang="zh-TW" sz="2400" dirty="0"/>
              <a:t>檔之後改</a:t>
            </a:r>
            <a:r>
              <a:rPr lang="zh-TW" altLang="zh-TW" sz="2400" dirty="0" smtClean="0"/>
              <a:t>以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zh-TW" altLang="zh-TW" sz="2400" dirty="0" smtClean="0"/>
              <a:t>骨骼</a:t>
            </a:r>
            <a:r>
              <a:rPr lang="zh-TW" altLang="zh-TW" sz="2400" dirty="0"/>
              <a:t>動畫</a:t>
            </a:r>
            <a:r>
              <a:rPr lang="zh-TW" altLang="zh-TW" sz="2400" dirty="0" smtClean="0"/>
              <a:t>的方式</a:t>
            </a:r>
            <a:r>
              <a:rPr lang="zh-TW" altLang="en-US" sz="2400" dirty="0" smtClean="0"/>
              <a:t> </a:t>
            </a:r>
            <a:r>
              <a:rPr lang="zh-TW" altLang="zh-TW" sz="2400" dirty="0" smtClean="0"/>
              <a:t>呈現</a:t>
            </a:r>
            <a:r>
              <a:rPr lang="zh-TW" altLang="zh-TW" sz="2400" dirty="0"/>
              <a:t>。使得角色換裝不需要各種動作的</a:t>
            </a:r>
            <a:r>
              <a:rPr lang="zh-TW" altLang="zh-TW" sz="2400" dirty="0" smtClean="0"/>
              <a:t>圖檔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zh-TW" altLang="zh-TW" sz="2400" dirty="0" smtClean="0"/>
              <a:t>支援，只需要更換不同部件即可</a:t>
            </a:r>
            <a:r>
              <a:rPr lang="zh-TW" altLang="en-US" sz="2400" dirty="0" smtClean="0"/>
              <a:t>。</a:t>
            </a:r>
            <a:endParaRPr lang="zh-TW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3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B050"/>
                </a:solidFill>
              </a:rPr>
              <a:t>聊天室效果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4000" b="1" dirty="0">
                <a:solidFill>
                  <a:srgbClr val="00B050"/>
                </a:solidFill>
              </a:rPr>
              <a:t>	</a:t>
            </a:r>
            <a:r>
              <a:rPr lang="zh-TW" altLang="zh-TW" sz="2400" dirty="0" smtClean="0"/>
              <a:t>聊天室</a:t>
            </a:r>
            <a:r>
              <a:rPr lang="zh-TW" altLang="zh-TW" sz="2400" dirty="0"/>
              <a:t>的訊息條目過多</a:t>
            </a:r>
            <a:r>
              <a:rPr lang="zh-TW" altLang="zh-TW" sz="2400" dirty="0" smtClean="0"/>
              <a:t>時，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component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2400" dirty="0" smtClean="0"/>
              <a:t>有更新上去，但是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zh-TW" sz="2400" dirty="0" smtClean="0"/>
              <a:t>在</a:t>
            </a:r>
            <a:r>
              <a:rPr lang="zh-TW" altLang="zh-TW" sz="2400" dirty="0"/>
              <a:t>畫面上</a:t>
            </a:r>
            <a:r>
              <a:rPr lang="zh-TW" altLang="zh-TW" sz="2400" dirty="0" smtClean="0"/>
              <a:t>無法</a:t>
            </a:r>
            <a:r>
              <a:rPr lang="zh-TW" altLang="zh-TW" sz="2400" dirty="0"/>
              <a:t>顯示</a:t>
            </a:r>
            <a:r>
              <a:rPr lang="zh-TW" altLang="zh-TW" sz="2400" dirty="0" smtClean="0"/>
              <a:t>較新的發言</a:t>
            </a:r>
            <a:r>
              <a:rPr lang="zh-TW" altLang="en-US" sz="2400" dirty="0" smtClean="0"/>
              <a:t>。</a:t>
            </a:r>
            <a:endParaRPr lang="zh-TW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6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B050"/>
                </a:solidFill>
              </a:rPr>
              <a:t>聊天室效果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00B050"/>
                </a:solidFill>
              </a:rPr>
              <a:t> </a:t>
            </a:r>
            <a:r>
              <a:rPr lang="zh-TW" altLang="en-US" sz="4000" b="1" dirty="0" smtClean="0">
                <a:solidFill>
                  <a:srgbClr val="00B050"/>
                </a:solidFill>
              </a:rPr>
              <a:t> </a:t>
            </a:r>
            <a:r>
              <a:rPr lang="zh-TW" altLang="zh-TW" sz="2400" dirty="0" smtClean="0"/>
              <a:t>建立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TW" altLang="zh-TW" sz="2400" dirty="0"/>
              <a:t>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zh-TW" sz="2400" dirty="0"/>
              <a:t>來記錄各條訊息，</a:t>
            </a:r>
            <a:r>
              <a:rPr lang="zh-TW" altLang="zh-TW" sz="2400" dirty="0" smtClean="0"/>
              <a:t>若超過</a:t>
            </a:r>
            <a:r>
              <a:rPr lang="zh-TW" altLang="zh-TW" sz="2400" dirty="0"/>
              <a:t>上限（自己設定數量</a:t>
            </a:r>
            <a:r>
              <a:rPr lang="zh-TW" altLang="zh-TW" sz="2400" dirty="0" smtClean="0"/>
              <a:t>）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zh-TW" altLang="zh-TW" sz="2400" dirty="0" smtClean="0"/>
              <a:t>時，將較前面</a:t>
            </a:r>
            <a:r>
              <a:rPr lang="zh-TW" altLang="zh-TW" sz="2400" dirty="0"/>
              <a:t>的訊息刪除後，補上後面的</a:t>
            </a:r>
            <a:r>
              <a:rPr lang="zh-TW" altLang="zh-TW" sz="2400" dirty="0" smtClean="0"/>
              <a:t>項目</a:t>
            </a:r>
            <a:r>
              <a:rPr lang="zh-TW" altLang="en-US" sz="2400" dirty="0" smtClean="0"/>
              <a:t>。</a:t>
            </a:r>
            <a:endParaRPr lang="zh-TW" altLang="zh-TW" sz="2400" dirty="0"/>
          </a:p>
          <a:p>
            <a:endParaRPr lang="zh-TW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</a:rPr>
              <a:t>分工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徐子翔：主要後端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資料庫、</a:t>
            </a:r>
            <a:r>
              <a:rPr lang="en-US" altLang="zh-TW" sz="2400" dirty="0" smtClean="0"/>
              <a:t>C# server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php</a:t>
            </a:r>
            <a:r>
              <a:rPr lang="zh-TW" altLang="en-US" sz="2400" dirty="0" smtClean="0"/>
              <a:t>撰寫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謝汶宏：素材蒐集、註冊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登入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創角</a:t>
            </a:r>
            <a:r>
              <a:rPr lang="en-US" altLang="zh-TW" sz="2400" dirty="0" smtClean="0"/>
              <a:t>scene</a:t>
            </a:r>
            <a:r>
              <a:rPr lang="zh-TW" altLang="en-US" sz="2400" dirty="0" smtClean="0"/>
              <a:t>樣本</a:t>
            </a:r>
            <a:endParaRPr lang="en-US" altLang="zh-TW" sz="2400" dirty="0" smtClean="0"/>
          </a:p>
          <a:p>
            <a:r>
              <a:rPr lang="zh-TW" altLang="en-US" sz="2400" dirty="0" smtClean="0"/>
              <a:t>黃聖穎：素材蒐集、</a:t>
            </a:r>
            <a:r>
              <a:rPr lang="en-US" altLang="zh-TW" sz="2400" dirty="0" smtClean="0"/>
              <a:t>UI</a:t>
            </a:r>
            <a:r>
              <a:rPr lang="zh-TW" altLang="en-US" sz="2400" dirty="0" smtClean="0"/>
              <a:t>樣本、聊天室</a:t>
            </a:r>
            <a:endParaRPr lang="en-US" altLang="zh-TW" sz="2400" dirty="0" smtClean="0"/>
          </a:p>
          <a:p>
            <a:r>
              <a:rPr lang="zh-TW" altLang="en-US" sz="2400" dirty="0" smtClean="0"/>
              <a:t>楊章豪：主要前端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角色處理、重建、程式調整、動畫效果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、總負責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08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300" b="1" dirty="0">
                <a:solidFill>
                  <a:srgbClr val="00B050"/>
                </a:solidFill>
              </a:rPr>
              <a:t>無法</a:t>
            </a:r>
            <a:r>
              <a:rPr lang="zh-TW" altLang="en-US" sz="4300" b="1" dirty="0" smtClean="0">
                <a:solidFill>
                  <a:srgbClr val="00B050"/>
                </a:solidFill>
              </a:rPr>
              <a:t>指定物件程式</a:t>
            </a:r>
            <a:r>
              <a:rPr lang="en-US" altLang="zh-TW" sz="43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2600" b="1" dirty="0" smtClean="0">
                <a:solidFill>
                  <a:srgbClr val="00B050"/>
                </a:solidFill>
              </a:rPr>
              <a:t>  </a:t>
            </a:r>
            <a:r>
              <a:rPr lang="zh-TW" altLang="en-US" sz="2600" dirty="0" smtClean="0"/>
              <a:t>透過</a:t>
            </a:r>
            <a:r>
              <a:rPr lang="zh-TW" altLang="en-US" sz="2600" dirty="0"/>
              <a:t>函式新產生的物件，無論是</a:t>
            </a:r>
            <a:r>
              <a:rPr lang="zh-TW" altLang="en-US" sz="2600" dirty="0" smtClean="0"/>
              <a:t>其他 玩家</a:t>
            </a:r>
            <a:r>
              <a:rPr lang="zh-TW" altLang="en-US" sz="2600" dirty="0"/>
              <a:t>還是怪物，若</a:t>
            </a:r>
            <a:r>
              <a:rPr lang="zh-TW" altLang="en-US" sz="2600" dirty="0" smtClean="0"/>
              <a:t>需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要</a:t>
            </a:r>
            <a:r>
              <a:rPr lang="zh-TW" altLang="en-US" sz="2600" dirty="0"/>
              <a:t>使用到其他</a:t>
            </a:r>
            <a:r>
              <a:rPr lang="zh-TW" altLang="en-US" sz="2600" dirty="0" smtClean="0"/>
              <a:t>物件</a:t>
            </a:r>
            <a:r>
              <a:rPr lang="zh-TW" altLang="en-US" sz="2600" dirty="0"/>
              <a:t>的程式內容的話，常會發生無法</a:t>
            </a:r>
            <a:r>
              <a:rPr lang="zh-TW" altLang="en-US" sz="2600" dirty="0" smtClean="0"/>
              <a:t>指定到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物件</a:t>
            </a:r>
            <a:r>
              <a:rPr lang="zh-TW" altLang="en-US" sz="2600" dirty="0"/>
              <a:t>程式的</a:t>
            </a:r>
            <a:r>
              <a:rPr lang="zh-TW" altLang="en-US" sz="2600" dirty="0" smtClean="0"/>
              <a:t>情況</a:t>
            </a:r>
            <a:r>
              <a:rPr lang="en-US" altLang="zh-TW" sz="2600" dirty="0"/>
              <a:t>(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540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4000" b="1" dirty="0">
                <a:solidFill>
                  <a:srgbClr val="00B050"/>
                </a:solidFill>
              </a:rPr>
              <a:t>無法指定物件程式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3700" dirty="0"/>
              <a:t> </a:t>
            </a:r>
            <a:r>
              <a:rPr lang="zh-TW" altLang="en-US" sz="3700" dirty="0" smtClean="0"/>
              <a:t> </a:t>
            </a:r>
            <a:r>
              <a:rPr lang="zh-TW" altLang="en-US" sz="2400" dirty="0" smtClean="0"/>
              <a:t>透過</a:t>
            </a:r>
            <a:r>
              <a:rPr lang="zh-TW" altLang="en-US" sz="2400" dirty="0"/>
              <a:t>預先存在的物件儲存所要用到的</a:t>
            </a:r>
            <a:r>
              <a:rPr lang="zh-TW" altLang="en-US" sz="2400" dirty="0" smtClean="0"/>
              <a:t>對應物件程式</a:t>
            </a:r>
            <a:r>
              <a:rPr lang="zh-TW" altLang="en-US" sz="2400" dirty="0"/>
              <a:t>，將之用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send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TW" altLang="en-US" sz="2400" dirty="0" smtClean="0"/>
              <a:t>函式傳送給新</a:t>
            </a:r>
            <a:r>
              <a:rPr lang="zh-TW" altLang="en-US" sz="2400" dirty="0"/>
              <a:t>產生的物件，或是透過程式</a:t>
            </a:r>
            <a:r>
              <a:rPr lang="zh-TW" altLang="en-US" sz="2400" dirty="0" smtClean="0"/>
              <a:t>往上找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parent</a:t>
            </a:r>
            <a:r>
              <a:rPr lang="zh-TW" altLang="en-US" sz="2400" dirty="0"/>
              <a:t>或往下</a:t>
            </a:r>
            <a:r>
              <a:rPr lang="zh-TW" altLang="en-US" sz="2400" dirty="0" smtClean="0"/>
              <a:t>找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TW" altLang="en-US" sz="2400" dirty="0"/>
              <a:t>的方式找到所需</a:t>
            </a:r>
            <a:r>
              <a:rPr lang="zh-TW" altLang="en-US" sz="2400" dirty="0" smtClean="0"/>
              <a:t>程式。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endParaRPr lang="zh-TW" altLang="en-US" sz="4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4300" b="1" dirty="0">
                <a:solidFill>
                  <a:srgbClr val="00B050"/>
                </a:solidFill>
              </a:rPr>
              <a:t>資料庫錯誤訊息</a:t>
            </a:r>
            <a:r>
              <a:rPr lang="en-US" altLang="zh-TW" sz="43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00B050"/>
                </a:solidFill>
              </a:rPr>
              <a:t> </a:t>
            </a:r>
            <a:r>
              <a:rPr lang="zh-TW" altLang="en-US" sz="4000" b="1" dirty="0" smtClean="0">
                <a:solidFill>
                  <a:srgbClr val="00B050"/>
                </a:solidFill>
              </a:rPr>
              <a:t> </a:t>
            </a:r>
            <a:r>
              <a:rPr lang="zh-TW" altLang="zh-TW" sz="2400" dirty="0" smtClean="0"/>
              <a:t>當</a:t>
            </a:r>
            <a:r>
              <a:rPr lang="zh-TW" altLang="zh-TW" sz="2400" dirty="0"/>
              <a:t>資料庫太忙是他會產生</a:t>
            </a:r>
            <a:r>
              <a:rPr lang="zh-TW" altLang="zh-TW" sz="2400" dirty="0" smtClean="0"/>
              <a:t>錯誤</a:t>
            </a:r>
            <a:r>
              <a:rPr lang="en-US" altLang="zh-TW" sz="2400" dirty="0" smtClean="0"/>
              <a:t>(&lt;/</a:t>
            </a:r>
            <a:r>
              <a:rPr lang="en-US" altLang="zh-TW" sz="2400" dirty="0" err="1" smtClean="0"/>
              <a:t>br</a:t>
            </a:r>
            <a:r>
              <a:rPr lang="en-US" altLang="zh-TW" sz="2400" dirty="0" smtClean="0"/>
              <a:t>)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TW" altLang="zh-TW" sz="2400" dirty="0" smtClean="0"/>
              <a:t>可是</a:t>
            </a:r>
            <a:r>
              <a:rPr lang="zh-TW" altLang="zh-TW" sz="2400" dirty="0"/>
              <a:t>我們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zh-TW" sz="2400" dirty="0"/>
              <a:t>會以為</a:t>
            </a:r>
            <a:r>
              <a:rPr lang="zh-TW" altLang="zh-TW" sz="2400" dirty="0" smtClean="0"/>
              <a:t>錯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zh-TW" altLang="zh-TW" sz="2400" dirty="0" smtClean="0"/>
              <a:t>誤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TW" altLang="zh-TW" sz="2400" dirty="0" smtClean="0"/>
              <a:t>是資料</a:t>
            </a:r>
            <a:r>
              <a:rPr lang="zh-TW" altLang="en-US" sz="2400" dirty="0" smtClean="0"/>
              <a:t>，</a:t>
            </a:r>
            <a:r>
              <a:rPr lang="zh-TW" altLang="zh-TW" sz="2400" dirty="0" smtClean="0"/>
              <a:t>會</a:t>
            </a:r>
            <a:r>
              <a:rPr lang="zh-TW" altLang="zh-TW" sz="2400" dirty="0"/>
              <a:t>把他丟到怪物或是人物然後</a:t>
            </a:r>
            <a:r>
              <a:rPr lang="zh-TW" altLang="zh-TW" sz="2400" dirty="0" smtClean="0"/>
              <a:t>就會出錯</a:t>
            </a:r>
            <a:r>
              <a:rPr lang="zh-TW" altLang="en-US" sz="2400" dirty="0" smtClean="0"/>
              <a:t>。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89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zh-TW" altLang="zh-TW" sz="4000" b="1" dirty="0">
                <a:solidFill>
                  <a:srgbClr val="00B050"/>
                </a:solidFill>
              </a:rPr>
              <a:t>資料庫錯誤訊息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00B050"/>
                </a:solidFill>
              </a:rPr>
              <a:t> </a:t>
            </a:r>
            <a:r>
              <a:rPr lang="zh-TW" altLang="en-US" sz="4000" b="1" dirty="0" smtClean="0">
                <a:solidFill>
                  <a:srgbClr val="00B050"/>
                </a:solidFill>
              </a:rPr>
              <a:t> </a:t>
            </a:r>
            <a:r>
              <a:rPr lang="zh-TW" altLang="zh-TW" sz="2400" dirty="0" smtClean="0"/>
              <a:t>把</a:t>
            </a:r>
            <a:r>
              <a:rPr lang="zh-TW" altLang="zh-TW" sz="2400" dirty="0"/>
              <a:t>錯誤訊息隔離</a:t>
            </a:r>
            <a:r>
              <a:rPr lang="zh-TW" altLang="zh-TW" sz="2400" dirty="0" smtClean="0"/>
              <a:t>掉</a:t>
            </a:r>
            <a:r>
              <a:rPr lang="zh-TW" altLang="en-US" sz="2400" dirty="0"/>
              <a:t>，</a:t>
            </a:r>
            <a:r>
              <a:rPr lang="zh-TW" altLang="zh-TW" sz="2400" dirty="0" smtClean="0"/>
              <a:t>當</a:t>
            </a:r>
            <a:r>
              <a:rPr lang="en-US" altLang="zh-TW" sz="2400" dirty="0"/>
              <a:t>client</a:t>
            </a:r>
            <a:r>
              <a:rPr lang="zh-TW" altLang="zh-TW" sz="2400" dirty="0"/>
              <a:t>接受</a:t>
            </a:r>
            <a:r>
              <a:rPr lang="zh-TW" altLang="zh-TW" sz="2400" dirty="0" smtClean="0"/>
              <a:t>到後</a:t>
            </a:r>
            <a:r>
              <a:rPr lang="zh-TW" altLang="en-US" sz="2400" dirty="0" smtClean="0"/>
              <a:t>，</a:t>
            </a:r>
            <a:r>
              <a:rPr lang="zh-TW" altLang="zh-TW" sz="2400" dirty="0" smtClean="0"/>
              <a:t>不</a:t>
            </a:r>
            <a:r>
              <a:rPr lang="zh-TW" altLang="zh-TW" sz="2400" dirty="0"/>
              <a:t>放</a:t>
            </a:r>
            <a:r>
              <a:rPr lang="zh-TW" altLang="zh-TW" sz="2400" dirty="0" smtClean="0"/>
              <a:t>進去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11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B050"/>
                </a:solidFill>
              </a:rPr>
              <a:t>給</a:t>
            </a:r>
            <a:r>
              <a:rPr lang="en-US" altLang="zh-TW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4000" b="1" dirty="0">
                <a:solidFill>
                  <a:srgbClr val="00B050"/>
                </a:solidFill>
              </a:rPr>
              <a:t>端不同的資料庫帳號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4400" dirty="0" smtClean="0"/>
              <a:t>  </a:t>
            </a:r>
            <a:r>
              <a:rPr lang="zh-TW" altLang="en-US" sz="2400" dirty="0" smtClean="0"/>
              <a:t>要</a:t>
            </a:r>
            <a:r>
              <a:rPr lang="zh-TW" altLang="en-US" sz="2400" dirty="0"/>
              <a:t>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400" dirty="0"/>
              <a:t>端不同的資料庫</a:t>
            </a:r>
            <a:r>
              <a:rPr lang="zh-TW" altLang="en-US" sz="2400" dirty="0" smtClean="0"/>
              <a:t>帳號，不然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myadmin</a:t>
            </a:r>
            <a:r>
              <a:rPr lang="zh-TW" altLang="en-US" sz="2400" dirty="0" smtClean="0"/>
              <a:t>會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400" dirty="0" smtClean="0"/>
              <a:t>端用相同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zh-TW" altLang="en-US" sz="2400" dirty="0" smtClean="0"/>
              <a:t>使用者帳號。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1628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B050"/>
                </a:solidFill>
              </a:rPr>
              <a:t>給</a:t>
            </a:r>
            <a:r>
              <a:rPr lang="en-US" altLang="zh-TW" sz="4000" b="1" dirty="0">
                <a:solidFill>
                  <a:srgbClr val="00B050"/>
                </a:solidFill>
              </a:rPr>
              <a:t>client</a:t>
            </a:r>
            <a:r>
              <a:rPr lang="zh-TW" altLang="en-US" sz="4000" b="1" dirty="0">
                <a:solidFill>
                  <a:srgbClr val="00B050"/>
                </a:solidFill>
              </a:rPr>
              <a:t>端不同的資料庫帳號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  <a:endParaRPr lang="en-US" altLang="zh-TW" sz="4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4300" dirty="0" smtClean="0"/>
              <a:t>  </a:t>
            </a:r>
            <a:r>
              <a:rPr lang="zh-TW" altLang="en-US" sz="2400" dirty="0" smtClean="0"/>
              <a:t>當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400" dirty="0"/>
              <a:t>端連到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TW" altLang="en-US" sz="2400" dirty="0"/>
              <a:t>端</a:t>
            </a:r>
            <a:r>
              <a:rPr lang="zh-TW" altLang="en-US" sz="2400" dirty="0" smtClean="0"/>
              <a:t>時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TW" altLang="en-US" sz="2400" dirty="0"/>
              <a:t>給他一個數字</a:t>
            </a:r>
            <a:r>
              <a:rPr lang="en-US" altLang="zh-TW" sz="2400" dirty="0"/>
              <a:t>,</a:t>
            </a:r>
            <a:r>
              <a:rPr lang="zh-TW" altLang="en-US" sz="2400" dirty="0"/>
              <a:t>數字代表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400" dirty="0" smtClean="0"/>
              <a:t>是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zh-TW" altLang="en-US" sz="2400" dirty="0" smtClean="0"/>
              <a:t>第</a:t>
            </a:r>
            <a:r>
              <a:rPr lang="zh-TW" altLang="en-US" sz="2400" dirty="0"/>
              <a:t>幾號連到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serevr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然後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400" dirty="0"/>
              <a:t>用</a:t>
            </a:r>
            <a:r>
              <a:rPr lang="zh-TW" altLang="en-US" sz="2400" dirty="0" smtClean="0"/>
              <a:t>那個</a:t>
            </a:r>
            <a:r>
              <a:rPr lang="zh-TW" altLang="en-US" sz="2400" dirty="0"/>
              <a:t>數字連到不同的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myadmin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sz="2400" dirty="0" smtClean="0"/>
              <a:t>資料庫帳號。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268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B050"/>
                </a:solidFill>
              </a:rPr>
              <a:t>當玩家不正常</a:t>
            </a:r>
            <a:r>
              <a:rPr lang="zh-TW" altLang="en-US" sz="4000" b="1" dirty="0">
                <a:solidFill>
                  <a:srgbClr val="00B050"/>
                </a:solidFill>
              </a:rPr>
              <a:t>離</a:t>
            </a:r>
            <a:r>
              <a:rPr lang="zh-TW" altLang="en-US" sz="4000" b="1" dirty="0" smtClean="0">
                <a:solidFill>
                  <a:srgbClr val="00B050"/>
                </a:solidFill>
              </a:rPr>
              <a:t>線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4000" b="1" dirty="0">
                <a:solidFill>
                  <a:srgbClr val="00B050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若玩家沒有使用</a:t>
            </a:r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log out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按鈕而直接關閉遊戲本身的話，資料庫</a:t>
            </a:r>
            <a:endParaRPr lang="en-US" altLang="zh-TW" sz="24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online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參數無法修改，會導致其他玩家仍看到已經關閉遊戲</a:t>
            </a:r>
            <a:endParaRPr lang="en-US" altLang="zh-TW" sz="24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的玩家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6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B050"/>
                </a:solidFill>
              </a:rPr>
              <a:t>當玩家不正常離線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:</a:t>
            </a:r>
            <a:endParaRPr lang="en-US" altLang="zh-TW" sz="4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sz="4300" dirty="0" smtClean="0"/>
              <a:t> </a:t>
            </a:r>
            <a:r>
              <a:rPr lang="zh-TW" altLang="en-US" sz="2400" dirty="0" smtClean="0">
                <a:latin typeface="+mn-ea"/>
              </a:rPr>
              <a:t> 最初連線時跟</a:t>
            </a:r>
            <a:r>
              <a:rPr lang="en-US" altLang="zh-TW" sz="2400" dirty="0" smtClean="0">
                <a:latin typeface="+mn-ea"/>
              </a:rPr>
              <a:t>C#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server</a:t>
            </a:r>
            <a:r>
              <a:rPr lang="zh-TW" altLang="en-US" sz="2400" dirty="0" smtClean="0">
                <a:latin typeface="+mn-ea"/>
              </a:rPr>
              <a:t>連線時，</a:t>
            </a:r>
            <a:r>
              <a:rPr lang="en-US" altLang="zh-TW" sz="2400" dirty="0" smtClean="0">
                <a:latin typeface="+mn-ea"/>
              </a:rPr>
              <a:t>server</a:t>
            </a:r>
            <a:r>
              <a:rPr lang="zh-TW" altLang="en-US" sz="2400" dirty="0" smtClean="0">
                <a:latin typeface="+mn-ea"/>
              </a:rPr>
              <a:t>會產生一個變數並提供給連線者，連線者會結合自己的</a:t>
            </a:r>
            <a:r>
              <a:rPr lang="en-US" altLang="zh-TW" sz="2400" dirty="0" smtClean="0">
                <a:latin typeface="+mn-ea"/>
              </a:rPr>
              <a:t>name</a:t>
            </a:r>
            <a:r>
              <a:rPr lang="zh-TW" altLang="en-US" sz="2400" dirty="0" smtClean="0">
                <a:latin typeface="+mn-ea"/>
              </a:rPr>
              <a:t>以及該變數之後回傳給</a:t>
            </a:r>
            <a:r>
              <a:rPr lang="en-US" altLang="zh-TW" sz="2400" dirty="0" smtClean="0">
                <a:latin typeface="+mn-ea"/>
              </a:rPr>
              <a:t>server</a:t>
            </a:r>
            <a:r>
              <a:rPr lang="zh-TW" altLang="en-US" sz="2400" dirty="0" smtClean="0">
                <a:latin typeface="+mn-ea"/>
              </a:rPr>
              <a:t>，</a:t>
            </a:r>
            <a:r>
              <a:rPr lang="en-US" altLang="zh-TW" sz="2400" dirty="0" smtClean="0">
                <a:latin typeface="+mn-ea"/>
              </a:rPr>
              <a:t>server</a:t>
            </a:r>
            <a:r>
              <a:rPr lang="zh-TW" altLang="en-US" sz="2400" dirty="0" smtClean="0">
                <a:latin typeface="+mn-ea"/>
              </a:rPr>
              <a:t>以兩秒為單位偵測一次</a:t>
            </a:r>
            <a:r>
              <a:rPr lang="en-US" altLang="zh-TW" sz="2400" dirty="0" smtClean="0">
                <a:latin typeface="+mn-ea"/>
              </a:rPr>
              <a:t>socket</a:t>
            </a:r>
            <a:r>
              <a:rPr lang="zh-TW" altLang="en-US" sz="2400" dirty="0" smtClean="0">
                <a:latin typeface="+mn-ea"/>
              </a:rPr>
              <a:t>連線的正常性，若玩家斷線，</a:t>
            </a:r>
            <a:r>
              <a:rPr lang="en-US" altLang="zh-TW" sz="2400" dirty="0" smtClean="0">
                <a:latin typeface="+mn-ea"/>
              </a:rPr>
              <a:t>socket</a:t>
            </a:r>
            <a:r>
              <a:rPr lang="zh-TW" altLang="en-US" sz="2400" dirty="0" smtClean="0">
                <a:latin typeface="+mn-ea"/>
              </a:rPr>
              <a:t>失效，</a:t>
            </a:r>
            <a:r>
              <a:rPr lang="en-US" altLang="zh-TW" sz="2400" dirty="0" smtClean="0">
                <a:latin typeface="+mn-ea"/>
              </a:rPr>
              <a:t>server</a:t>
            </a:r>
            <a:r>
              <a:rPr lang="zh-TW" altLang="en-US" sz="2400" dirty="0" smtClean="0">
                <a:latin typeface="+mn-ea"/>
              </a:rPr>
              <a:t>便會去修改資料庫的</a:t>
            </a:r>
            <a:r>
              <a:rPr lang="en-US" altLang="zh-TW" sz="2400" dirty="0" smtClean="0">
                <a:latin typeface="+mn-ea"/>
              </a:rPr>
              <a:t>online</a:t>
            </a:r>
            <a:r>
              <a:rPr lang="zh-TW" altLang="en-US" sz="2400" dirty="0" smtClean="0">
                <a:latin typeface="+mn-ea"/>
              </a:rPr>
              <a:t>值</a:t>
            </a:r>
            <a:endParaRPr lang="en-US" altLang="zh-TW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92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B050"/>
                </a:solidFill>
                <a:latin typeface="+mn-ea"/>
              </a:rPr>
              <a:t>怪物移動效果：</a:t>
            </a:r>
            <a:endParaRPr lang="en-US" altLang="zh-TW" sz="4000" b="1" dirty="0" smtClean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 smtClean="0"/>
              <a:t>原本的怪物移動存在讀取時間間隔，使其呈現效果較為僵硬。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3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b="1" dirty="0" smtClean="0">
                <a:solidFill>
                  <a:srgbClr val="00B050"/>
                </a:solidFill>
                <a:latin typeface="+mn-ea"/>
              </a:rPr>
              <a:t>怪物移動效果：</a:t>
            </a:r>
            <a:endParaRPr lang="en-US" altLang="zh-TW" sz="4000" b="1" dirty="0" smtClean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3600" dirty="0" smtClean="0"/>
              <a:t>	</a:t>
            </a:r>
            <a:r>
              <a:rPr lang="zh-TW" altLang="en-US" sz="2400" dirty="0" smtClean="0"/>
              <a:t>改以一次變化較長的距離，紀錄為終點，中間的移動效果以 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及動畫呈現用</a:t>
            </a:r>
            <a:r>
              <a:rPr lang="en-US" altLang="zh-TW" sz="2400" dirty="0" smtClean="0"/>
              <a:t>unity</a:t>
            </a:r>
            <a:r>
              <a:rPr lang="zh-TW" altLang="en-US" sz="2400" dirty="0" smtClean="0"/>
              <a:t>補足。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8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目錄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133601"/>
            <a:ext cx="8825659" cy="4200524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摘要</a:t>
            </a:r>
            <a:endParaRPr lang="en-US" altLang="zh-TW" sz="2400" dirty="0" smtClean="0"/>
          </a:p>
          <a:p>
            <a:r>
              <a:rPr lang="zh-TW" altLang="en-US" sz="2400" dirty="0" smtClean="0"/>
              <a:t>簡介</a:t>
            </a:r>
            <a:endParaRPr lang="en-US" altLang="zh-TW" sz="2400" dirty="0" smtClean="0"/>
          </a:p>
          <a:p>
            <a:r>
              <a:rPr lang="zh-TW" altLang="en-US" sz="2400" dirty="0" smtClean="0"/>
              <a:t>專題目的</a:t>
            </a:r>
            <a:endParaRPr lang="en-US" altLang="zh-TW" sz="2400" dirty="0" smtClean="0"/>
          </a:p>
          <a:p>
            <a:r>
              <a:rPr lang="zh-TW" altLang="en-US" sz="2400" dirty="0" smtClean="0"/>
              <a:t>系統說明</a:t>
            </a:r>
            <a:endParaRPr lang="en-US" altLang="zh-TW" sz="2400" dirty="0" smtClean="0"/>
          </a:p>
          <a:p>
            <a:r>
              <a:rPr lang="zh-TW" altLang="en-US" sz="2400" dirty="0" smtClean="0"/>
              <a:t>使用到的技術及工具</a:t>
            </a:r>
            <a:endParaRPr lang="en-US" altLang="zh-TW" sz="2400" dirty="0" smtClean="0"/>
          </a:p>
          <a:p>
            <a:r>
              <a:rPr lang="zh-TW" altLang="en-US" sz="2400" dirty="0" smtClean="0"/>
              <a:t>遇到的問題及解決方法</a:t>
            </a:r>
            <a:endParaRPr lang="en-US" altLang="zh-TW" sz="2400" dirty="0" smtClean="0"/>
          </a:p>
          <a:p>
            <a:r>
              <a:rPr lang="zh-TW" altLang="en-US" sz="2400" dirty="0" smtClean="0"/>
              <a:t>成果展示</a:t>
            </a:r>
            <a:endParaRPr lang="en-US" altLang="zh-TW" sz="2400" dirty="0" smtClean="0"/>
          </a:p>
          <a:p>
            <a:r>
              <a:rPr lang="zh-TW" altLang="en-US" sz="2400" dirty="0" smtClean="0"/>
              <a:t>發想來</a:t>
            </a:r>
            <a:r>
              <a:rPr lang="zh-TW" altLang="en-US" sz="2400" dirty="0"/>
              <a:t>源</a:t>
            </a:r>
            <a:endParaRPr lang="en-US" altLang="zh-TW" sz="2400" dirty="0" smtClean="0"/>
          </a:p>
          <a:p>
            <a:r>
              <a:rPr lang="zh-TW" altLang="en-US" sz="2400" dirty="0" smtClean="0"/>
              <a:t>未來展</a:t>
            </a:r>
            <a:r>
              <a:rPr lang="zh-TW" altLang="en-US" sz="2400" dirty="0"/>
              <a:t>望</a:t>
            </a:r>
            <a:endParaRPr lang="en-US" altLang="zh-TW" sz="24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76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rgbClr val="FFFF00"/>
                </a:solidFill>
              </a:rPr>
              <a:t>尚未解決之問題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4000" b="1" dirty="0">
                <a:solidFill>
                  <a:srgbClr val="00B050"/>
                </a:solidFill>
              </a:rPr>
              <a:t>密碼加</a:t>
            </a:r>
            <a:r>
              <a:rPr lang="zh-TW" altLang="en-US" sz="4000" b="1" dirty="0" smtClean="0">
                <a:solidFill>
                  <a:srgbClr val="00B050"/>
                </a:solidFill>
              </a:rPr>
              <a:t>密</a:t>
            </a:r>
            <a:endParaRPr lang="en-US" altLang="zh-TW" sz="4000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4000" b="1" dirty="0" smtClean="0">
                <a:solidFill>
                  <a:srgbClr val="00B050"/>
                </a:solidFill>
              </a:rPr>
              <a:t>玩家移動順暢度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註冊</a:t>
            </a:r>
            <a:r>
              <a:rPr lang="zh-TW" altLang="en-US" sz="2400" dirty="0" smtClean="0"/>
              <a:t>後資料庫增加玩家資料數</a:t>
            </a:r>
            <a:endParaRPr lang="zh-TW" altLang="en-US" sz="1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66" y="3327401"/>
            <a:ext cx="383900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4" y="2658164"/>
            <a:ext cx="4695825" cy="408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0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控制的怪物座標改變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0" y="1100137"/>
            <a:ext cx="6686550" cy="5572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9" y="514350"/>
            <a:ext cx="6677025" cy="6343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88" y="514350"/>
            <a:ext cx="66865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藉由滑鼠點</a:t>
            </a:r>
            <a:r>
              <a:rPr lang="zh-TW" altLang="zh-TW" sz="2400" dirty="0" smtClean="0"/>
              <a:t>擊</a:t>
            </a:r>
            <a:r>
              <a:rPr lang="zh-TW" altLang="en-US" sz="2400" dirty="0" smtClean="0"/>
              <a:t>按鈕</a:t>
            </a:r>
            <a:r>
              <a:rPr lang="zh-TW" altLang="zh-TW" sz="2400" dirty="0" smtClean="0"/>
              <a:t>變換造型</a:t>
            </a:r>
            <a:endParaRPr lang="en-US" altLang="zh-TW" sz="2400" dirty="0" smtClean="0"/>
          </a:p>
          <a:p>
            <a:r>
              <a:rPr lang="zh-TW" altLang="en-US" sz="2400" dirty="0" smtClean="0"/>
              <a:t>不同武器有不同攻擊力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及碰撞偵測範圍</a:t>
            </a:r>
            <a:endParaRPr lang="zh-TW" altLang="zh-TW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19" y="2551906"/>
            <a:ext cx="52863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 descr="切換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19" y="3967956"/>
            <a:ext cx="52625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切換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07" y="5380037"/>
            <a:ext cx="52736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4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地圖上</a:t>
            </a:r>
            <a:r>
              <a:rPr lang="zh-TW" altLang="en-US" sz="2400" dirty="0" smtClean="0"/>
              <a:t>可看見其他在線</a:t>
            </a:r>
            <a:r>
              <a:rPr lang="zh-TW" altLang="zh-TW" sz="2400" dirty="0" smtClean="0"/>
              <a:t>玩家</a:t>
            </a:r>
            <a:endParaRPr lang="en-US" altLang="zh-TW" sz="2400" dirty="0" smtClean="0"/>
          </a:p>
          <a:p>
            <a:r>
              <a:rPr lang="zh-TW" altLang="en-US" sz="2400" dirty="0" smtClean="0"/>
              <a:t>可偵測玩家之不正常離線行為</a:t>
            </a:r>
            <a:endParaRPr lang="zh-TW" altLang="zh-TW" sz="2400" dirty="0" smtClean="0"/>
          </a:p>
          <a:p>
            <a:endParaRPr lang="zh-TW" altLang="en-US" sz="1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3626592"/>
            <a:ext cx="6128205" cy="3091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7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角色攻擊、移動、被攻擊、</a:t>
            </a:r>
            <a:r>
              <a:rPr lang="zh-TW" altLang="zh-TW" sz="2400" dirty="0" smtClean="0"/>
              <a:t>怪物受傷</a:t>
            </a:r>
            <a:r>
              <a:rPr lang="en-US" altLang="zh-TW" sz="2400" dirty="0" smtClean="0"/>
              <a:t>……</a:t>
            </a:r>
            <a:r>
              <a:rPr lang="zh-TW" altLang="en-US" sz="2400" dirty="0" smtClean="0"/>
              <a:t>等都</a:t>
            </a:r>
            <a:r>
              <a:rPr lang="zh-TW" altLang="zh-TW" sz="2400" dirty="0" smtClean="0"/>
              <a:t>有</a:t>
            </a:r>
            <a:r>
              <a:rPr lang="zh-TW" altLang="en-US" sz="2400" dirty="0" smtClean="0"/>
              <a:t>動畫效果</a:t>
            </a:r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3053034"/>
            <a:ext cx="5959475" cy="33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怪物</a:t>
            </a:r>
            <a:r>
              <a:rPr lang="zh-TW" altLang="zh-TW" sz="2400" dirty="0" smtClean="0"/>
              <a:t>死亡會消失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為了維持怪物數量，會在隨機地點生成同</a:t>
            </a:r>
            <a:r>
              <a:rPr lang="en-US" altLang="zh-TW" sz="2400" dirty="0" smtClean="0"/>
              <a:t>ID</a:t>
            </a:r>
            <a:r>
              <a:rPr lang="zh-TW" altLang="en-US" sz="2400" dirty="0" smtClean="0"/>
              <a:t>的怪物</a:t>
            </a:r>
            <a:r>
              <a:rPr lang="en-US" altLang="zh-TW" sz="2400" dirty="0" smtClean="0"/>
              <a:t>)</a:t>
            </a:r>
            <a:endParaRPr lang="zh-TW" altLang="zh-TW" sz="2400" dirty="0"/>
          </a:p>
          <a:p>
            <a:endParaRPr lang="zh-TW" altLang="en-US" sz="1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3401354"/>
            <a:ext cx="6880225" cy="334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3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玩家</a:t>
            </a:r>
            <a:r>
              <a:rPr lang="zh-TW" altLang="en-US" sz="2400" dirty="0" smtClean="0"/>
              <a:t>被攻擊會有無敵時間及閃爍效果</a:t>
            </a:r>
            <a:endParaRPr lang="zh-TW" altLang="zh-TW" sz="2400" dirty="0"/>
          </a:p>
          <a:p>
            <a:endParaRPr lang="zh-TW" altLang="en-US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7" y="3314701"/>
            <a:ext cx="6895093" cy="33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0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玩家</a:t>
            </a:r>
            <a:r>
              <a:rPr lang="zh-TW" altLang="zh-TW" sz="2400" dirty="0" smtClean="0"/>
              <a:t>聊天</a:t>
            </a:r>
            <a:r>
              <a:rPr lang="zh-TW" altLang="en-US" sz="2400" dirty="0" smtClean="0"/>
              <a:t>室</a:t>
            </a:r>
            <a:endParaRPr lang="zh-TW" altLang="zh-TW" sz="2400" dirty="0"/>
          </a:p>
          <a:p>
            <a:endParaRPr lang="zh-TW" altLang="en-US" sz="11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3418458"/>
            <a:ext cx="6153150" cy="343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33202" y="3906150"/>
            <a:ext cx="2114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玩家</a:t>
            </a:r>
            <a:r>
              <a:rPr lang="en-US" altLang="zh-TW" sz="2400" dirty="0" smtClean="0"/>
              <a:t>8787</a:t>
            </a:r>
          </a:p>
          <a:p>
            <a:r>
              <a:rPr lang="zh-TW" altLang="en-US" sz="2400" dirty="0" smtClean="0"/>
              <a:t>玩家</a:t>
            </a:r>
            <a:r>
              <a:rPr lang="en-US" altLang="zh-TW" sz="2400" dirty="0" smtClean="0"/>
              <a:t>ba</a:t>
            </a:r>
            <a:r>
              <a:rPr lang="en-US" altLang="zh-TW" sz="2400" dirty="0"/>
              <a:t>r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4095750" y="4105275"/>
            <a:ext cx="1638300" cy="952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543550" y="4000500"/>
            <a:ext cx="161925" cy="10477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553075" y="4105275"/>
            <a:ext cx="180975" cy="952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905250" y="4757198"/>
            <a:ext cx="1828800" cy="7462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562599" y="4721749"/>
            <a:ext cx="161925" cy="10477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5553075" y="4848764"/>
            <a:ext cx="180975" cy="952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600" b="1" dirty="0"/>
              <a:t>自行架構的伺服器</a:t>
            </a:r>
            <a:endParaRPr lang="zh-TW" altLang="zh-TW" sz="3600" dirty="0"/>
          </a:p>
          <a:p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495674"/>
            <a:ext cx="6073775" cy="412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0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rgbClr val="FFFF00"/>
                </a:solidFill>
              </a:rPr>
              <a:t>摘要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zh-TW" sz="2400" dirty="0">
                <a:latin typeface="+mn-ea"/>
              </a:rPr>
              <a:t>這是一款休閒遊戲，使用電腦作為遊戲</a:t>
            </a:r>
            <a:r>
              <a:rPr lang="zh-TW" altLang="zh-TW" sz="2400" dirty="0" smtClean="0">
                <a:latin typeface="+mn-ea"/>
              </a:rPr>
              <a:t>共</a:t>
            </a: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>
                <a:latin typeface="+mn-ea"/>
              </a:rPr>
              <a:t> </a:t>
            </a:r>
            <a:r>
              <a:rPr lang="zh-TW" altLang="en-US" sz="2400" dirty="0" smtClean="0">
                <a:latin typeface="+mn-ea"/>
              </a:rPr>
              <a:t>  </a:t>
            </a:r>
            <a:r>
              <a:rPr lang="zh-TW" altLang="zh-TW" sz="2400" dirty="0" smtClean="0">
                <a:latin typeface="+mn-ea"/>
              </a:rPr>
              <a:t>同</a:t>
            </a:r>
            <a:r>
              <a:rPr lang="zh-TW" altLang="zh-TW" sz="2400" dirty="0">
                <a:latin typeface="+mn-ea"/>
              </a:rPr>
              <a:t>平台</a:t>
            </a:r>
            <a:r>
              <a:rPr lang="zh-TW" altLang="zh-TW" sz="2400" dirty="0" smtClean="0">
                <a:latin typeface="+mn-ea"/>
              </a:rPr>
              <a:t>，</a:t>
            </a:r>
            <a:r>
              <a:rPr lang="zh-TW" altLang="en-US" sz="2400" dirty="0" smtClean="0">
                <a:latin typeface="+mn-ea"/>
              </a:rPr>
              <a:t>盡量模</a:t>
            </a:r>
            <a:r>
              <a:rPr lang="zh-TW" altLang="en-US" sz="2400" dirty="0">
                <a:latin typeface="+mn-ea"/>
              </a:rPr>
              <a:t>仿</a:t>
            </a:r>
            <a:r>
              <a:rPr lang="zh-TW" altLang="zh-TW" sz="2400" dirty="0" smtClean="0">
                <a:latin typeface="+mn-ea"/>
              </a:rPr>
              <a:t>楓</a:t>
            </a:r>
            <a:r>
              <a:rPr lang="zh-TW" altLang="zh-TW" sz="2400" dirty="0">
                <a:latin typeface="+mn-ea"/>
              </a:rPr>
              <a:t>之谷的小</a:t>
            </a:r>
            <a:r>
              <a:rPr lang="zh-TW" altLang="zh-TW" sz="2400" dirty="0" smtClean="0">
                <a:latin typeface="+mn-ea"/>
              </a:rPr>
              <a:t>遊戲</a:t>
            </a:r>
            <a:r>
              <a:rPr lang="zh-TW" altLang="en-US" sz="2400" dirty="0" smtClean="0">
                <a:latin typeface="+mn-ea"/>
              </a:rPr>
              <a:t>。</a:t>
            </a:r>
            <a:endParaRPr lang="zh-TW" altLang="en-US" sz="2400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4095750"/>
            <a:ext cx="6883400" cy="22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多個</a:t>
            </a:r>
            <a:r>
              <a:rPr lang="en-US" altLang="zh-TW" sz="3600" dirty="0" smtClean="0"/>
              <a:t>SQL</a:t>
            </a:r>
            <a:r>
              <a:rPr lang="zh-TW" altLang="en-US" sz="3600" dirty="0" smtClean="0"/>
              <a:t>指令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4" y="2447925"/>
            <a:ext cx="7377287" cy="41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製作之成果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Unity</a:t>
            </a:r>
            <a:r>
              <a:rPr lang="zh-TW" altLang="en-US" sz="3600" dirty="0" smtClean="0"/>
              <a:t>內各物件的</a:t>
            </a:r>
            <a:r>
              <a:rPr lang="en-US" altLang="zh-TW" sz="3600" dirty="0" smtClean="0"/>
              <a:t>C#</a:t>
            </a:r>
            <a:r>
              <a:rPr lang="zh-TW" altLang="en-US" sz="3600" dirty="0" smtClean="0"/>
              <a:t>程式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" y="2843212"/>
            <a:ext cx="4733925" cy="3914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74" y="2786062"/>
            <a:ext cx="4686300" cy="3971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87" y="2757487"/>
            <a:ext cx="4724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發想來源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地圖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UI</a:t>
            </a:r>
            <a:r>
              <a:rPr lang="zh-TW" altLang="en-US" sz="2800" dirty="0" smtClean="0"/>
              <a:t>等</a:t>
            </a:r>
            <a:r>
              <a:rPr lang="zh-TW" altLang="en-US" sz="2800" dirty="0"/>
              <a:t>都</a:t>
            </a:r>
            <a:r>
              <a:rPr lang="zh-TW" altLang="en-US" sz="2800" dirty="0" smtClean="0"/>
              <a:t>有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參考到楓之谷的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原版</a:t>
            </a:r>
            <a:r>
              <a:rPr lang="zh-TW" altLang="en-US" sz="2800" dirty="0"/>
              <a:t>設計，</a:t>
            </a:r>
            <a:r>
              <a:rPr lang="zh-TW" altLang="en-US" sz="2800" dirty="0" smtClean="0"/>
              <a:t>以簡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單</a:t>
            </a:r>
            <a:r>
              <a:rPr lang="zh-TW" altLang="en-US" sz="2800" dirty="0"/>
              <a:t>的動作為</a:t>
            </a:r>
            <a:r>
              <a:rPr lang="zh-TW" altLang="en-US" sz="2800" dirty="0" smtClean="0"/>
              <a:t>基礎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完成各種行為。</a:t>
            </a:r>
            <a:endParaRPr lang="zh-TW" altLang="en-US" sz="2800" dirty="0"/>
          </a:p>
        </p:txBody>
      </p:sp>
      <p:pic>
        <p:nvPicPr>
          <p:cNvPr id="1026" name="Picture 2" descr="「楓之谷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21" y="1820332"/>
            <a:ext cx="7764743" cy="43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98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結論與未來展望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b="1" dirty="0" smtClean="0"/>
              <a:t>這</a:t>
            </a:r>
            <a:r>
              <a:rPr lang="zh-TW" altLang="zh-TW" sz="3200" b="1" dirty="0"/>
              <a:t>是一</a:t>
            </a:r>
            <a:r>
              <a:rPr lang="zh-TW" altLang="zh-TW" sz="3200" b="1" dirty="0" smtClean="0"/>
              <a:t>款</a:t>
            </a:r>
            <a:r>
              <a:rPr lang="zh-TW" altLang="en-US" sz="3200" b="1" dirty="0" smtClean="0"/>
              <a:t>設計</a:t>
            </a:r>
            <a:r>
              <a:rPr lang="zh-TW" altLang="zh-TW" sz="3200" b="1" dirty="0" smtClean="0"/>
              <a:t>給</a:t>
            </a:r>
            <a:r>
              <a:rPr lang="zh-TW" altLang="en-US" sz="3200" b="1" dirty="0" smtClean="0"/>
              <a:t>任意年齡層</a:t>
            </a:r>
            <a:r>
              <a:rPr lang="zh-TW" altLang="zh-TW" sz="3200" b="1" dirty="0" smtClean="0"/>
              <a:t>遊戲</a:t>
            </a:r>
            <a:r>
              <a:rPr lang="zh-TW" altLang="zh-TW" sz="3200" b="1" dirty="0"/>
              <a:t>者遊玩的遊戲，</a:t>
            </a:r>
            <a:r>
              <a:rPr lang="zh-TW" altLang="zh-TW" sz="3200" b="1" dirty="0" smtClean="0"/>
              <a:t>未來</a:t>
            </a:r>
            <a:r>
              <a:rPr lang="zh-TW" altLang="en-US" sz="3200" b="1" dirty="0" smtClean="0"/>
              <a:t>希望提高遊戲流暢度、穩定性並</a:t>
            </a:r>
            <a:r>
              <a:rPr lang="zh-TW" altLang="zh-TW" sz="3200" b="1" dirty="0" smtClean="0"/>
              <a:t>增加更</a:t>
            </a:r>
            <a:r>
              <a:rPr lang="zh-TW" altLang="zh-TW" sz="3200" b="1" dirty="0"/>
              <a:t>多怪物和技能</a:t>
            </a:r>
            <a:r>
              <a:rPr lang="zh-TW" altLang="zh-TW" sz="3200" b="1" dirty="0" smtClean="0"/>
              <a:t>，</a:t>
            </a:r>
            <a:r>
              <a:rPr lang="zh-TW" altLang="en-US" sz="3200" b="1" dirty="0" smtClean="0"/>
              <a:t>也希望實現道具使用，完善本身的遊戲性。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42772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專題影片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hlinkClick r:id="rId2"/>
              </a:rPr>
              <a:t>輔大</a:t>
            </a:r>
            <a:r>
              <a:rPr lang="en-US" altLang="zh-TW" sz="2800" dirty="0">
                <a:hlinkClick r:id="rId2"/>
              </a:rPr>
              <a:t>103</a:t>
            </a:r>
            <a:r>
              <a:rPr lang="zh-TW" altLang="en-US" sz="2800" dirty="0">
                <a:hlinkClick r:id="rId2"/>
              </a:rPr>
              <a:t>級甲班 </a:t>
            </a:r>
            <a:r>
              <a:rPr lang="en-US" altLang="zh-TW" sz="2800" dirty="0">
                <a:hlinkClick r:id="rId2"/>
              </a:rPr>
              <a:t>A07</a:t>
            </a:r>
            <a:r>
              <a:rPr lang="zh-TW" altLang="en-US" sz="2800" dirty="0">
                <a:hlinkClick r:id="rId2"/>
              </a:rPr>
              <a:t>組專題影片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85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專題目的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孩童娛樂</a:t>
            </a:r>
            <a:endParaRPr lang="en-US" altLang="zh-TW" sz="2400" dirty="0" smtClean="0"/>
          </a:p>
          <a:p>
            <a:r>
              <a:rPr lang="zh-TW" altLang="zh-TW" sz="2400" dirty="0"/>
              <a:t>輕易</a:t>
            </a:r>
            <a:r>
              <a:rPr lang="zh-TW" altLang="zh-TW" sz="2400" dirty="0" smtClean="0"/>
              <a:t>上手</a:t>
            </a:r>
            <a:endParaRPr lang="en-US" altLang="zh-TW" sz="2400" dirty="0" smtClean="0"/>
          </a:p>
          <a:p>
            <a:r>
              <a:rPr lang="zh-TW" altLang="en-US" sz="2400" dirty="0" smtClean="0"/>
              <a:t>感情交流</a:t>
            </a:r>
            <a:endParaRPr lang="en-US" altLang="zh-TW" sz="2400" dirty="0" smtClean="0"/>
          </a:p>
          <a:p>
            <a:r>
              <a:rPr lang="zh-TW" altLang="zh-TW" sz="2400" dirty="0"/>
              <a:t>了解</a:t>
            </a:r>
            <a:r>
              <a:rPr lang="en-US" altLang="zh-TW" sz="2400" dirty="0"/>
              <a:t>2D</a:t>
            </a:r>
            <a:r>
              <a:rPr lang="zh-TW" altLang="zh-TW" sz="2400" dirty="0"/>
              <a:t>遊戲</a:t>
            </a:r>
            <a:r>
              <a:rPr lang="zh-TW" altLang="zh-TW" sz="2400" dirty="0" smtClean="0"/>
              <a:t>的運行方式</a:t>
            </a:r>
            <a:endParaRPr lang="en-US" altLang="zh-TW" sz="2400" dirty="0" smtClean="0"/>
          </a:p>
          <a:p>
            <a:r>
              <a:rPr lang="zh-TW" altLang="en-US" sz="2400" dirty="0" smtClean="0"/>
              <a:t>各方面的親手實</a:t>
            </a:r>
            <a:r>
              <a:rPr lang="zh-TW" altLang="en-US" sz="2400" dirty="0"/>
              <a:t>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316" y="2705100"/>
            <a:ext cx="594443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簡介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85223"/>
          </a:xfrm>
        </p:spPr>
        <p:txBody>
          <a:bodyPr>
            <a:normAutofit/>
          </a:bodyPr>
          <a:lstStyle/>
          <a:p>
            <a:r>
              <a:rPr lang="zh-TW" altLang="zh-TW" sz="2400" dirty="0" smtClean="0">
                <a:latin typeface="+mn-ea"/>
              </a:rPr>
              <a:t>角色</a:t>
            </a:r>
            <a:r>
              <a:rPr lang="zh-TW" altLang="zh-TW" sz="2400" dirty="0">
                <a:latin typeface="+mn-ea"/>
              </a:rPr>
              <a:t>可經由使用者的意願更改造型</a:t>
            </a:r>
            <a:r>
              <a:rPr lang="zh-TW" altLang="zh-TW" sz="2400" dirty="0" smtClean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僅</a:t>
            </a:r>
            <a:r>
              <a:rPr lang="zh-TW" altLang="zh-TW" sz="2400" dirty="0" smtClean="0">
                <a:latin typeface="+mn-ea"/>
              </a:rPr>
              <a:t>需</a:t>
            </a: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n-ea"/>
              </a:rPr>
              <a:t>   </a:t>
            </a:r>
            <a:r>
              <a:rPr lang="en-US" altLang="zh-TW" sz="2400" dirty="0" smtClean="0">
                <a:latin typeface="+mn-ea"/>
              </a:rPr>
              <a:t>	</a:t>
            </a:r>
            <a:r>
              <a:rPr lang="zh-TW" altLang="zh-TW" sz="2400" dirty="0" smtClean="0">
                <a:latin typeface="+mn-ea"/>
              </a:rPr>
              <a:t>靠鍵盤</a:t>
            </a:r>
            <a:r>
              <a:rPr lang="zh-TW" altLang="en-US" sz="2400" dirty="0" smtClean="0">
                <a:latin typeface="+mn-ea"/>
              </a:rPr>
              <a:t>←↑→</a:t>
            </a:r>
            <a:r>
              <a:rPr lang="zh-TW" altLang="zh-TW" sz="2400" dirty="0">
                <a:latin typeface="+mn-ea"/>
              </a:rPr>
              <a:t>加上空白</a:t>
            </a:r>
            <a:r>
              <a:rPr lang="zh-TW" altLang="zh-TW" sz="2400" dirty="0" smtClean="0">
                <a:latin typeface="+mn-ea"/>
              </a:rPr>
              <a:t>鍵</a:t>
            </a:r>
            <a:r>
              <a:rPr lang="en-US" altLang="zh-TW" sz="2400" dirty="0">
                <a:latin typeface="+mn-ea"/>
              </a:rPr>
              <a:t>4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zh-TW" altLang="zh-TW" sz="2400" dirty="0" smtClean="0">
                <a:latin typeface="+mn-ea"/>
              </a:rPr>
              <a:t>按鍵加上滑鼠</a:t>
            </a:r>
            <a:r>
              <a:rPr lang="zh-TW" altLang="en-US" sz="2400" dirty="0" smtClean="0">
                <a:latin typeface="+mn-ea"/>
              </a:rPr>
              <a:t>即可控制</a:t>
            </a:r>
            <a:r>
              <a:rPr lang="zh-TW" altLang="zh-TW" sz="2400" dirty="0" smtClean="0">
                <a:latin typeface="+mn-ea"/>
              </a:rPr>
              <a:t>。</a:t>
            </a: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</a:rPr>
              <a:t>	</a:t>
            </a:r>
            <a:r>
              <a:rPr lang="zh-TW" altLang="en-US" sz="2400" dirty="0" smtClean="0">
                <a:latin typeface="+mn-ea"/>
              </a:rPr>
              <a:t>玩家</a:t>
            </a:r>
            <a:r>
              <a:rPr lang="zh-TW" altLang="zh-TW" sz="2400" dirty="0" smtClean="0">
                <a:latin typeface="+mn-ea"/>
              </a:rPr>
              <a:t>間可</a:t>
            </a:r>
            <a:r>
              <a:rPr lang="zh-TW" altLang="en-US" sz="2400" dirty="0">
                <a:latin typeface="+mn-ea"/>
              </a:rPr>
              <a:t>透過</a:t>
            </a:r>
            <a:r>
              <a:rPr lang="zh-TW" altLang="en-US" sz="2400" dirty="0" smtClean="0">
                <a:latin typeface="+mn-ea"/>
              </a:rPr>
              <a:t>聊天室呼叫</a:t>
            </a:r>
            <a:r>
              <a:rPr lang="zh-TW" altLang="en-US" sz="2400" dirty="0">
                <a:latin typeface="+mn-ea"/>
              </a:rPr>
              <a:t>隊友</a:t>
            </a:r>
            <a:r>
              <a:rPr lang="zh-TW" altLang="en-US" sz="2400" dirty="0" smtClean="0">
                <a:latin typeface="+mn-ea"/>
              </a:rPr>
              <a:t>幫忙，彼此協力打怪。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rgbClr val="FFFF00"/>
                </a:solidFill>
              </a:rPr>
              <a:t>系統說明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25" y="2641600"/>
            <a:ext cx="8582462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0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model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60" y="2457621"/>
            <a:ext cx="7496640" cy="389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617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>
                <a:solidFill>
                  <a:srgbClr val="FFFF00"/>
                </a:solidFill>
              </a:rPr>
              <a:t>所使用</a:t>
            </a:r>
            <a:r>
              <a:rPr lang="zh-TW" altLang="zh-TW" sz="4800" dirty="0" smtClean="0">
                <a:solidFill>
                  <a:srgbClr val="FFFF00"/>
                </a:solidFill>
              </a:rPr>
              <a:t>之</a:t>
            </a:r>
            <a:r>
              <a:rPr lang="zh-TW" altLang="en-US" sz="4800" dirty="0" smtClean="0">
                <a:solidFill>
                  <a:srgbClr val="FFFF00"/>
                </a:solidFill>
              </a:rPr>
              <a:t>技術及工具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zh-TW" altLang="en-US" sz="5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SAI</a:t>
            </a:r>
            <a:r>
              <a:rPr lang="en-US" altLang="zh-TW" sz="5400" b="1" dirty="0">
                <a:solidFill>
                  <a:srgbClr val="00B050"/>
                </a:solidFill>
              </a:rPr>
              <a:t>:</a:t>
            </a:r>
          </a:p>
          <a:p>
            <a:endParaRPr lang="en-US" altLang="zh-TW" dirty="0" smtClean="0"/>
          </a:p>
          <a:p>
            <a:r>
              <a:rPr lang="zh-TW" altLang="en-US" sz="4000" dirty="0" smtClean="0"/>
              <a:t> </a:t>
            </a:r>
            <a:r>
              <a:rPr lang="zh-TW" altLang="zh-TW" sz="2400" dirty="0" smtClean="0"/>
              <a:t>繪製角色圖</a:t>
            </a:r>
            <a:endParaRPr lang="zh-TW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2651125"/>
            <a:ext cx="41433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4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離子會議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1218</Words>
  <Application>Microsoft Office PowerPoint</Application>
  <PresentationFormat>寬螢幕</PresentationFormat>
  <Paragraphs>169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新細明體</vt:lpstr>
      <vt:lpstr>標楷體</vt:lpstr>
      <vt:lpstr>Arial</vt:lpstr>
      <vt:lpstr>Century Gothic</vt:lpstr>
      <vt:lpstr>Times New Roman</vt:lpstr>
      <vt:lpstr>Wingdings 3</vt:lpstr>
      <vt:lpstr>離子會議室</vt:lpstr>
      <vt:lpstr>瘋子谷</vt:lpstr>
      <vt:lpstr>分工</vt:lpstr>
      <vt:lpstr>目錄</vt:lpstr>
      <vt:lpstr>摘要</vt:lpstr>
      <vt:lpstr>專題目的</vt:lpstr>
      <vt:lpstr>簡介</vt:lpstr>
      <vt:lpstr>系統說明</vt:lpstr>
      <vt:lpstr> ER model </vt:lpstr>
      <vt:lpstr>所使用之技術及工具</vt:lpstr>
      <vt:lpstr>所使用之技術及工具</vt:lpstr>
      <vt:lpstr>所使用之技術及工具</vt:lpstr>
      <vt:lpstr>所使用之技術及工具</vt:lpstr>
      <vt:lpstr>所使用之技術及工具</vt:lpstr>
      <vt:lpstr>所使用之技術及工具</vt:lpstr>
      <vt:lpstr>遭遇的問題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尚未解決之問題</vt:lpstr>
      <vt:lpstr>製作之成果</vt:lpstr>
      <vt:lpstr>製作之成果</vt:lpstr>
      <vt:lpstr>製作之成果</vt:lpstr>
      <vt:lpstr>製作之成果</vt:lpstr>
      <vt:lpstr>製作之成果</vt:lpstr>
      <vt:lpstr>製作之成果</vt:lpstr>
      <vt:lpstr>製作之成果</vt:lpstr>
      <vt:lpstr>製作之成果</vt:lpstr>
      <vt:lpstr>製作之成果</vt:lpstr>
      <vt:lpstr>製作之成果</vt:lpstr>
      <vt:lpstr>製作之成果</vt:lpstr>
      <vt:lpstr>發想來源</vt:lpstr>
      <vt:lpstr>結論與未來展望</vt:lpstr>
      <vt:lpstr>專題影片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PC2017</dc:creator>
  <cp:lastModifiedBy>Windows 使用者</cp:lastModifiedBy>
  <cp:revision>105</cp:revision>
  <dcterms:created xsi:type="dcterms:W3CDTF">2017-06-06T08:03:37Z</dcterms:created>
  <dcterms:modified xsi:type="dcterms:W3CDTF">2017-12-15T05:26:54Z</dcterms:modified>
</cp:coreProperties>
</file>