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7"/>
  </p:notesMasterIdLst>
  <p:handoutMasterIdLst>
    <p:handoutMasterId r:id="rId48"/>
  </p:handoutMasterIdLst>
  <p:sldIdLst>
    <p:sldId id="2142532340" r:id="rId5"/>
    <p:sldId id="2146847046" r:id="rId6"/>
    <p:sldId id="2146847130" r:id="rId7"/>
    <p:sldId id="2146847089" r:id="rId8"/>
    <p:sldId id="2146847129" r:id="rId9"/>
    <p:sldId id="2146847048" r:id="rId10"/>
    <p:sldId id="2146847049" r:id="rId11"/>
    <p:sldId id="2146847132" r:id="rId12"/>
    <p:sldId id="2146847133" r:id="rId13"/>
    <p:sldId id="2146847131" r:id="rId14"/>
    <p:sldId id="2146847156" r:id="rId15"/>
    <p:sldId id="2146847159" r:id="rId16"/>
    <p:sldId id="2146847162" r:id="rId17"/>
    <p:sldId id="2146847050" r:id="rId18"/>
    <p:sldId id="2146847096" r:id="rId19"/>
    <p:sldId id="2146847134" r:id="rId20"/>
    <p:sldId id="2146847136" r:id="rId21"/>
    <p:sldId id="2146847157" r:id="rId22"/>
    <p:sldId id="2146847158" r:id="rId23"/>
    <p:sldId id="2146847135" r:id="rId24"/>
    <p:sldId id="2146847160" r:id="rId25"/>
    <p:sldId id="2146847052" r:id="rId26"/>
    <p:sldId id="2146847100" r:id="rId27"/>
    <p:sldId id="2146847161" r:id="rId28"/>
    <p:sldId id="2146847138" r:id="rId29"/>
    <p:sldId id="2146847137" r:id="rId30"/>
    <p:sldId id="2146847139" r:id="rId31"/>
    <p:sldId id="2146847054" r:id="rId32"/>
    <p:sldId id="2146847103" r:id="rId33"/>
    <p:sldId id="2146847141" r:id="rId34"/>
    <p:sldId id="2146847056" r:id="rId35"/>
    <p:sldId id="2146847107" r:id="rId36"/>
    <p:sldId id="2146847058" r:id="rId37"/>
    <p:sldId id="2146847111" r:id="rId38"/>
    <p:sldId id="2146847146" r:id="rId39"/>
    <p:sldId id="2146847119" r:id="rId40"/>
    <p:sldId id="2146847120" r:id="rId41"/>
    <p:sldId id="2146847062" r:id="rId42"/>
    <p:sldId id="2146847115" r:id="rId43"/>
    <p:sldId id="2146847085" r:id="rId44"/>
    <p:sldId id="2146847084" r:id="rId45"/>
    <p:sldId id="2146847064" r:id="rId4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Security &amp; Identity" id="{1AA42572-B3BD-44F7-813B-C2C647DDBB3C}">
          <p14:sldIdLst>
            <p14:sldId id="2146847046"/>
            <p14:sldId id="2146847130"/>
            <p14:sldId id="2146847089"/>
            <p14:sldId id="2146847129"/>
          </p14:sldIdLst>
        </p14:section>
        <p14:section name="Management &amp; Governance" id="{34181601-6D48-4406-A525-C7B5A12C6C5B}">
          <p14:sldIdLst>
            <p14:sldId id="2146847048"/>
            <p14:sldId id="2146847049"/>
            <p14:sldId id="2146847132"/>
            <p14:sldId id="2146847133"/>
            <p14:sldId id="2146847131"/>
            <p14:sldId id="2146847156"/>
            <p14:sldId id="2146847159"/>
            <p14:sldId id="2146847162"/>
          </p14:sldIdLst>
        </p14:section>
        <p14:section name="Compute" id="{05AA80BB-8802-49AB-8336-A884227CE2F7}">
          <p14:sldIdLst>
            <p14:sldId id="2146847050"/>
            <p14:sldId id="2146847096"/>
            <p14:sldId id="2146847134"/>
            <p14:sldId id="2146847136"/>
            <p14:sldId id="2146847157"/>
            <p14:sldId id="2146847158"/>
            <p14:sldId id="2146847135"/>
            <p14:sldId id="2146847160"/>
          </p14:sldIdLst>
        </p14:section>
        <p14:section name="Storage &amp; Data" id="{1F159046-CE0A-45BC-9D5B-6E6C95980F78}">
          <p14:sldIdLst>
            <p14:sldId id="2146847052"/>
            <p14:sldId id="2146847100"/>
            <p14:sldId id="2146847161"/>
            <p14:sldId id="2146847138"/>
            <p14:sldId id="2146847137"/>
            <p14:sldId id="2146847139"/>
          </p14:sldIdLst>
        </p14:section>
        <p14:section name="Databases" id="{AEAFAE72-AD56-48F3-926B-38BAE269038F}">
          <p14:sldIdLst>
            <p14:sldId id="2146847054"/>
            <p14:sldId id="2146847103"/>
            <p14:sldId id="2146847141"/>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46"/>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p:scale>
          <a:sx n="125" d="100"/>
          <a:sy n="125" d="100"/>
        </p:scale>
        <p:origin x="365" y="-36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7/31/2024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en-us/updates/v2/Azure-Monitor-Auxiliary-Logs"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v2/azure-site-recovery-delete-reset-appliance-announcement" TargetMode="External"/><Relationship Id="rId2" Type="http://schemas.openxmlformats.org/officeDocument/2006/relationships/hyperlink" Target="https://azure.microsoft.com/en-us/updates/v2/Azure-Monitor-Basic-Logs-Update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v2/ga-it-service-management-connector-itsmc-is-now-certified-with-servicenow-washington-version" TargetMode="External"/><Relationship Id="rId2" Type="http://schemas.openxmlformats.org/officeDocument/2006/relationships/hyperlink" Target="https://azure.microsoft.com/en-us/updates/v2/Carbon-Optimization"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hyperlink" Target="https://techcommunity.microsoft.com/t5/windows-admin-center-blog/windows-admin-center-v2-public-preview-build-has-been-updated/ba-p/4204284"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learn.microsoft.com/en-us/azure/virtual-desktop/whats-new#june-2024"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techcommunity.microsoft.com/t5/azure-data-explorer-blog/deprecation-of-virtual-network-injection-for-azure-data-explorer/ba-p/4198192"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t5/azure-data-explorer-blog/adx-continuous-export-to-delta-table-public-preview/ba-p/4050833" TargetMode="External"/><Relationship Id="rId2" Type="http://schemas.openxmlformats.org/officeDocument/2006/relationships/hyperlink" Target="https://azure.microsoft.com/en-us/updates/v2/Preview-Managed-Java-component-in-Azure-Container-Apps"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app-config-ref-ga"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en-us/updates/v2/OS-SKU-in-place-migration-for-AKS" TargetMode="External"/><Relationship Id="rId2" Type="http://schemas.openxmlformats.org/officeDocument/2006/relationships/hyperlink" Target="https://azure.microsoft.com/en-us/updates/v2/Windows-Annual-Channel-on-AKS"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Model-fine-tuning-support-for-Kubernetes-AI-Toolchain-Operat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updates/cloud-services-retirement-announcement/" TargetMode="External"/><Relationship Id="rId2" Type="http://schemas.openxmlformats.org/officeDocument/2006/relationships/hyperlink" Target="https://azure.microsoft.com/en-us/updates/v2/App-Service-Environment-Retirement-Update" TargetMode="External"/><Relationship Id="rId1" Type="http://schemas.openxmlformats.org/officeDocument/2006/relationships/slideLayout" Target="../slideLayouts/slideLayout7.xml"/><Relationship Id="rId6" Type="http://schemas.openxmlformats.org/officeDocument/2006/relationships/hyperlink" Target="https://azure.microsoft.com/en-us/updates/v2/Azure-Synapse-Runtime-for-Apche-Spark-2-4-Disablement" TargetMode="External"/><Relationship Id="rId5" Type="http://schemas.openxmlformats.org/officeDocument/2006/relationships/hyperlink" Target="https://azure.microsoft.com/en-us/updates/v2/Retirement-Upgrade-your-Azure-Logic-Apps-Integration-Service-Environment-workloads" TargetMode="External"/><Relationship Id="rId4" Type="http://schemas.openxmlformats.org/officeDocument/2006/relationships/hyperlink" Target="https://azure.microsoft.com/en-us/updates/v2/6th-generation-Intel-based-VMs-Dv6-Ev6"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en-us/updates/v2/Azure-Container-Storage-GA" TargetMode="External"/><Relationship Id="rId2" Type="http://schemas.openxmlformats.org/officeDocument/2006/relationships/hyperlink" Target="https://techcommunity.microsoft.com/t5/windows-server-news-and-best/hotpatching-is-now-available-in-preview-on-windows-server-2025/ba-p/4203451"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earn.microsoft.com/en-us/azure/azure-netapp-files/application-volume-group-introduction#extension-1-features"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en-us/updates/v2/AzAcSnap-10-GA" TargetMode="External"/><Relationship Id="rId2" Type="http://schemas.openxmlformats.org/officeDocument/2006/relationships/hyperlink" Target="https://azure.microsoft.com/en-us/updates/v2/ANF-CMK-Transition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zure.microsoft.com/en-us/updates/v2/ga-vaulted-backup-azure-blob-storage" TargetMode="External"/><Relationship Id="rId1" Type="http://schemas.openxmlformats.org/officeDocument/2006/relationships/slideLayout" Target="../slideLayouts/slideLayout7.xml"/><Relationship Id="rId6" Type="http://schemas.openxmlformats.org/officeDocument/2006/relationships/hyperlink" Target="https://techcommunity.microsoft.com/t5/azure-storage-blog/soft-delete-for-nfs-azure-file-shares-is-now-generally-available/ba-p/4162222"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hyperlink" Target="https://azure.microsoft.com/en-us/updates/v2/convert-to-azure-premium-ssd-v2"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azure.microsoft.com/en-us/updates/v2/lifecycle-management"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vblogs.microsoft.com/cosmosdb/announcing-v7-0-support-on-vcore-based-azure-cosmos-db-for-mongodb/" TargetMode="External"/><Relationship Id="rId2" Type="http://schemas.openxmlformats.org/officeDocument/2006/relationships/hyperlink" Target="https://techcommunity.microsoft.com/t5/oracle-on-azure-blog/oracle-database-azure-achieves-extensive-certifications/ba-p/4196383" TargetMode="External"/><Relationship Id="rId1" Type="http://schemas.openxmlformats.org/officeDocument/2006/relationships/slideLayout" Target="../slideLayouts/slideLayout7.xml"/><Relationship Id="rId4" Type="http://schemas.openxmlformats.org/officeDocument/2006/relationships/hyperlink" Target="https://azure.microsoft.com/en-us/updates/v2/vCore-based-Azure-Cosmos-DB-for-MongoDB-integration-with-Semantic-Kerne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entra/fundamentals/whats-new#public-preview---ms-graph-api-support-for-per-user-multifactor-authentication" TargetMode="External"/><Relationship Id="rId2" Type="http://schemas.openxmlformats.org/officeDocument/2006/relationships/hyperlink" Target="https://learn.microsoft.com/en-us/entra/fundamentals/whats-new#general-availability---refactored-account-details-screen-in-microsoft-authenticator" TargetMode="External"/><Relationship Id="rId1" Type="http://schemas.openxmlformats.org/officeDocument/2006/relationships/slideLayout" Target="../slideLayouts/slideLayout7.xml"/><Relationship Id="rId4" Type="http://schemas.openxmlformats.org/officeDocument/2006/relationships/hyperlink" Target="https://learn.microsoft.com/en-us/entra/fundamentals/whats-new#public-preview---easy-authentication-with-azure-app-service-and-microsoft-entra-external-id"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updates/v2/Long-term-retention-for-CMK-enabled-Azure-Database-for-PostgreSQL-flexible-Server" TargetMode="External"/><Relationship Id="rId2" Type="http://schemas.openxmlformats.org/officeDocument/2006/relationships/hyperlink" Target="https://azure.microsoft.com/en-us/updates/v2/Storage-autogrow-replica-support"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en-us/updates/v2/Retirement-Upgrade-from-Azure-API-Management-stv1-to-stv2" TargetMode="External"/><Relationship Id="rId2" Type="http://schemas.openxmlformats.org/officeDocument/2006/relationships/hyperlink" Target="https://azure.microsoft.com/en-us/updates/v2/Azure-API-Management-WordPress-plugin"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echcommunity.microsoft.com/t5/ai-azure-ai-services-blog/announcing-deploy-to-teams-from-azure-openai-studio/ba-p/4198388" TargetMode="External"/><Relationship Id="rId2" Type="http://schemas.openxmlformats.org/officeDocument/2006/relationships/hyperlink" Target="https://azure.microsoft.com/en-us/blog/openais-fastest-model-gpt-4o-mini-is-now-available-on-azure-ai/"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hyperlink" Target="https://techcommunity.microsoft.com/t5/copilot-for-microsoft-365/what-s-new-in-copilot-july-2024/ba-p/4200439#craft-organize-emails-copilot" TargetMode="External"/><Relationship Id="rId13" Type="http://schemas.openxmlformats.org/officeDocument/2006/relationships/image" Target="../media/image10.png"/><Relationship Id="rId3" Type="http://schemas.openxmlformats.org/officeDocument/2006/relationships/hyperlink" Target="https://techcommunity.microsoft.com/t5/copilot-for-microsoft-365/what-s-new-in-copilot-july-2024/ba-p/4200439#enable-copilot-adoption-community" TargetMode="External"/><Relationship Id="rId7" Type="http://schemas.openxmlformats.org/officeDocument/2006/relationships/hyperlink" Target="https://techcommunity.microsoft.com/t5/copilot-for-microsoft-365/what-s-new-in-copilot-july-2024/ba-p/4200439#enhance-data-understanding-excel" TargetMode="External"/><Relationship Id="rId12" Type="http://schemas.openxmlformats.org/officeDocument/2006/relationships/hyperlink" Target="https://techcommunity.microsoft.com/t5/copilot-for-microsoft-365/what-s-new-in-copilot-july-2024/ba-p/4200439#improvements-feedback" TargetMode="External"/><Relationship Id="rId2" Type="http://schemas.openxmlformats.org/officeDocument/2006/relationships/hyperlink" Target="https://techcommunity.microsoft.com/t5/copilot-for-microsoft-365/what-s-new-in-copilot-july-2024/ba-p/4200439" TargetMode="External"/><Relationship Id="rId1" Type="http://schemas.openxmlformats.org/officeDocument/2006/relationships/slideLayout" Target="../slideLayouts/slideLayout7.xml"/><Relationship Id="rId6" Type="http://schemas.openxmlformats.org/officeDocument/2006/relationships/hyperlink" Target="https://techcommunity.microsoft.com/t5/copilot-for-microsoft-365/what-s-new-in-copilot-july-2024/ba-p/4200439#turn-prompt-inspiration-action" TargetMode="External"/><Relationship Id="rId11" Type="http://schemas.openxmlformats.org/officeDocument/2006/relationships/hyperlink" Target="https://techcommunity.microsoft.com/t5/copilot-for-microsoft-365/what-s-new-in-copilot-july-2024/ba-p/4200439#improve-communications-viva-amplify" TargetMode="External"/><Relationship Id="rId5" Type="http://schemas.openxmlformats.org/officeDocument/2006/relationships/hyperlink" Target="https://techcommunity.microsoft.com/t5/copilot-for-microsoft-365/what-s-new-in-copilot-july-2024/ba-p/4200439#extended-it-controls-sharepoint" TargetMode="External"/><Relationship Id="rId10" Type="http://schemas.openxmlformats.org/officeDocument/2006/relationships/hyperlink" Target="https://techcommunity.microsoft.com/t5/copilot-for-microsoft-365/what-s-new-in-copilot-july-2024/ba-p/4200439#create-quizzes-copilot-forms" TargetMode="External"/><Relationship Id="rId4" Type="http://schemas.openxmlformats.org/officeDocument/2006/relationships/hyperlink" Target="https://techcommunity.microsoft.com/t5/copilot-for-microsoft-365/what-s-new-in-copilot-july-2024/ba-p/4200439#expanded-copilot-dashboard" TargetMode="External"/><Relationship Id="rId9" Type="http://schemas.openxmlformats.org/officeDocument/2006/relationships/hyperlink" Target="https://techcommunity.microsoft.com/t5/copilot-for-microsoft-365/what-s-new-in-copilot-july-2024/ba-p/4200439#improved-document-summarization-wor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devblogs.microsoft.com/azure-sdk/azure-sdk-release-july-2024/"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Azure/Enterprise-Scale/wiki/ALZ-AMA-Migration-Guidanc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entra/identity/hybrid/connect/reference-connect-version-history#23200" TargetMode="External"/><Relationship Id="rId2" Type="http://schemas.openxmlformats.org/officeDocument/2006/relationships/hyperlink" Target="https://learn.microsoft.com/en-us/entra/fundamentals/whats-new#private-preview--qr-code-sign-in-a-new-authentication-method-for-frontline-workers"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echcommunity.microsoft.com/t5/azure-governance-and-management/azure-update-manager-to-support-cis-hardened-images-among-other/ba-p/4195864"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earn.microsoft.com/en-us/sql/sql-server/azure-arc/release-notes?view=sql-server-ver16"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learn.microsoft.com/en-us/windows-server/get-started/extended-security-updates-overview"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azure.microsoft.com/en-us/blog/microsoft-cost-management-updates-june-2024/"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a:t>
            </a:r>
            <a:r>
              <a:rPr lang="en-US" sz="5400"/>
              <a:t>Times #128</a:t>
            </a:r>
            <a:endParaRPr lang="en-US" sz="5400" dirty="0"/>
          </a:p>
        </p:txBody>
      </p:sp>
      <p:sp>
        <p:nvSpPr>
          <p:cNvPr id="4" name="Text Placeholder 3"/>
          <p:cNvSpPr>
            <a:spLocks noGrp="1"/>
          </p:cNvSpPr>
          <p:nvPr>
            <p:ph type="body" sz="quarter" idx="11"/>
          </p:nvPr>
        </p:nvSpPr>
        <p:spPr>
          <a:xfrm>
            <a:off x="344043" y="3652489"/>
            <a:ext cx="8455914" cy="171450"/>
          </a:xfrm>
        </p:spPr>
        <p:txBody>
          <a:bodyPr/>
          <a:lstStyle/>
          <a:p>
            <a:r>
              <a:rPr lang="en-US" spc="300" dirty="0"/>
              <a:t>August 2, 2024</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0E0244-34EC-E9DD-ACD9-50A13C40D4E3}"/>
              </a:ext>
            </a:extLst>
          </p:cNvPr>
          <p:cNvSpPr>
            <a:spLocks noGrp="1"/>
          </p:cNvSpPr>
          <p:nvPr>
            <p:ph type="body" sz="quarter" idx="10"/>
          </p:nvPr>
        </p:nvSpPr>
        <p:spPr>
          <a:xfrm>
            <a:off x="4433776" y="855080"/>
            <a:ext cx="4365038" cy="1613057"/>
          </a:xfrm>
        </p:spPr>
        <p:txBody>
          <a:bodyPr/>
          <a:lstStyle/>
          <a:p>
            <a:pPr marL="171450" indent="-171450" algn="just">
              <a:buFont typeface="Arial" panose="020B0604020202020204" pitchFamily="34" charset="0"/>
              <a:buChar char="•"/>
            </a:pPr>
            <a:r>
              <a:rPr lang="en-US" sz="1000" dirty="0"/>
              <a:t>Optimize cost by ingesting low value or verbose logs to Auxiliary table. </a:t>
            </a:r>
          </a:p>
          <a:p>
            <a:pPr marL="171450" indent="-171450" algn="just">
              <a:buFont typeface="Arial" panose="020B0604020202020204" pitchFamily="34" charset="0"/>
              <a:buChar char="•"/>
            </a:pPr>
            <a:r>
              <a:rPr lang="en-US" sz="1000" dirty="0"/>
              <a:t>Retain the data for up to 12 years at a low cost.  </a:t>
            </a:r>
          </a:p>
          <a:p>
            <a:pPr marL="171450" indent="-171450" algn="just">
              <a:buFont typeface="Arial" panose="020B0604020202020204" pitchFamily="34" charset="0"/>
              <a:buChar char="•"/>
            </a:pPr>
            <a:r>
              <a:rPr lang="en-US" sz="1000" dirty="0"/>
              <a:t>Use queries to access the last 30 days of your data, or search for older data using search jobs.</a:t>
            </a:r>
          </a:p>
          <a:p>
            <a:pPr marL="171450" indent="-171450" algn="just">
              <a:buFont typeface="Arial" panose="020B0604020202020204" pitchFamily="34" charset="0"/>
              <a:buChar char="•"/>
            </a:pPr>
            <a:r>
              <a:rPr lang="en-US" sz="1000" b="1" dirty="0"/>
              <a:t>Use summary rules (Preview) </a:t>
            </a:r>
            <a:r>
              <a:rPr lang="en-US" sz="1000" dirty="0"/>
              <a:t>to aggregate data and ingest the results into a table with an Analytics plan for use in dashboards, alerts, or to run complex analysis on the aggregated data.</a:t>
            </a:r>
          </a:p>
        </p:txBody>
      </p:sp>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a:xfrm>
            <a:off x="342900" y="855080"/>
            <a:ext cx="3955312" cy="1613057"/>
          </a:xfrm>
        </p:spPr>
        <p:txBody>
          <a:bodyPr/>
          <a:lstStyle/>
          <a:p>
            <a:pPr algn="just"/>
            <a:r>
              <a:rPr lang="en-US" dirty="0">
                <a:hlinkClick r:id="rId2"/>
              </a:rPr>
              <a:t>Public Preview: New Azure Monitor Auxiliary Logs Plan</a:t>
            </a:r>
            <a:endParaRPr lang="en-US" dirty="0"/>
          </a:p>
          <a:p>
            <a:pPr algn="just"/>
            <a:r>
              <a:rPr lang="en-US" dirty="0"/>
              <a:t>Azure Monitor Logs introduces a new plan </a:t>
            </a:r>
            <a:r>
              <a:rPr lang="en-US" b="1" dirty="0"/>
              <a:t>in multi-tier strategy for optimal consumption </a:t>
            </a:r>
            <a:r>
              <a:rPr lang="en-US" dirty="0"/>
              <a:t>and cost optimization: </a:t>
            </a:r>
            <a:r>
              <a:rPr lang="en-US" b="1" dirty="0"/>
              <a:t>Auxiliary Logs</a:t>
            </a:r>
            <a:r>
              <a:rPr lang="en-US" dirty="0"/>
              <a:t>. Auxiliary Logs are for verbose logs and are designed to be inexpensive, while providing you with a set of capabilities to manage and consume your data.</a:t>
            </a:r>
          </a:p>
          <a:p>
            <a:pPr algn="just"/>
            <a:r>
              <a:rPr lang="en-US" dirty="0"/>
              <a:t>Azure Monitor’s multi-tier strategy now supports three plans -</a:t>
            </a:r>
            <a:r>
              <a:rPr lang="en-US" b="1" dirty="0"/>
              <a:t> Analytics, Basic and the new Auxiliary plan </a:t>
            </a:r>
            <a:r>
              <a:rPr lang="en-US" dirty="0"/>
              <a:t>- and allows to store all logs in one place and retain different data types for as long or as little as you need, with a cost-effective pricing model</a:t>
            </a:r>
          </a:p>
        </p:txBody>
      </p:sp>
      <p:pic>
        <p:nvPicPr>
          <p:cNvPr id="2050" name="Picture 2" descr="A screenshot of Azure Monitor Multi-tier log options and descriptions.">
            <a:extLst>
              <a:ext uri="{FF2B5EF4-FFF2-40B4-BE49-F238E27FC236}">
                <a16:creationId xmlns:a16="http://schemas.microsoft.com/office/drawing/2014/main" id="{6CACDF2B-9B95-BF1E-F224-59BCA1E2A3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90" y="2468137"/>
            <a:ext cx="4174686" cy="23482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11311C8-D1DA-4168-742C-0809DC1180E1}"/>
              </a:ext>
            </a:extLst>
          </p:cNvPr>
          <p:cNvPicPr>
            <a:picLocks noChangeAspect="1"/>
          </p:cNvPicPr>
          <p:nvPr/>
        </p:nvPicPr>
        <p:blipFill>
          <a:blip r:embed="rId4"/>
          <a:stretch>
            <a:fillRect/>
          </a:stretch>
        </p:blipFill>
        <p:spPr>
          <a:xfrm>
            <a:off x="4554241" y="2414393"/>
            <a:ext cx="4365269" cy="1386615"/>
          </a:xfrm>
          <a:prstGeom prst="rect">
            <a:avLst/>
          </a:prstGeom>
        </p:spPr>
      </p:pic>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1E9076-2E84-A7CC-2F35-6D98DC929A4D}"/>
              </a:ext>
            </a:extLst>
          </p:cNvPr>
          <p:cNvSpPr>
            <a:spLocks noGrp="1"/>
          </p:cNvSpPr>
          <p:nvPr>
            <p:ph type="body" sz="quarter" idx="10"/>
          </p:nvPr>
        </p:nvSpPr>
        <p:spPr>
          <a:xfrm>
            <a:off x="283427" y="1026684"/>
            <a:ext cx="4365038" cy="1880067"/>
          </a:xfrm>
        </p:spPr>
        <p:txBody>
          <a:bodyPr/>
          <a:lstStyle/>
          <a:p>
            <a:pPr algn="just"/>
            <a:r>
              <a:rPr lang="en-US" sz="1000" dirty="0">
                <a:hlinkClick r:id="rId2"/>
              </a:rPr>
              <a:t>Generally Available: New capabilities added to Azure Monitor Basic Logs plan</a:t>
            </a:r>
            <a:endParaRPr lang="en-US" sz="1000" dirty="0"/>
          </a:p>
          <a:p>
            <a:pPr algn="just"/>
            <a:r>
              <a:rPr lang="en-US" sz="1000" dirty="0"/>
              <a:t>The following improvements were added to the Basic Logs plan:</a:t>
            </a:r>
          </a:p>
          <a:p>
            <a:pPr marL="171450" indent="-171450" algn="just">
              <a:buFont typeface="Arial" panose="020B0604020202020204" pitchFamily="34" charset="0"/>
              <a:buChar char="•"/>
            </a:pPr>
            <a:r>
              <a:rPr lang="en-US" sz="1000" dirty="0"/>
              <a:t>Extending the included interactive retention period </a:t>
            </a:r>
            <a:r>
              <a:rPr lang="en-US" sz="1000" b="1" dirty="0"/>
              <a:t>from 8 days to 30 days</a:t>
            </a:r>
            <a:r>
              <a:rPr lang="en-US" sz="1000" dirty="0"/>
              <a:t>; interactive queries are supported for this entire period.</a:t>
            </a:r>
          </a:p>
          <a:p>
            <a:pPr marL="171450" indent="-171450" algn="just">
              <a:buFont typeface="Arial" panose="020B0604020202020204" pitchFamily="34" charset="0"/>
              <a:buChar char="•"/>
            </a:pPr>
            <a:r>
              <a:rPr lang="en-US" sz="1000" dirty="0"/>
              <a:t>Adjusting the supported query language capabilities on </a:t>
            </a:r>
            <a:r>
              <a:rPr lang="en-US" sz="1000" b="1" dirty="0"/>
              <a:t>Basic Logs from reduced KQL to full KQL</a:t>
            </a:r>
            <a:r>
              <a:rPr lang="en-US" sz="1000" dirty="0"/>
              <a:t> on a single table and lookup of additional data in Analytics tables.</a:t>
            </a:r>
          </a:p>
        </p:txBody>
      </p:sp>
      <p:sp>
        <p:nvSpPr>
          <p:cNvPr id="3" name="Title 2">
            <a:extLst>
              <a:ext uri="{FF2B5EF4-FFF2-40B4-BE49-F238E27FC236}">
                <a16:creationId xmlns:a16="http://schemas.microsoft.com/office/drawing/2014/main" id="{AD522068-2A14-BC46-F5DE-29AD66D7DE55}"/>
              </a:ext>
            </a:extLst>
          </p:cNvPr>
          <p:cNvSpPr>
            <a:spLocks noGrp="1"/>
          </p:cNvSpPr>
          <p:nvPr>
            <p:ph type="title"/>
          </p:nvPr>
        </p:nvSpPr>
        <p:spPr/>
        <p:txBody>
          <a:bodyPr/>
          <a:lstStyle/>
          <a:p>
            <a:r>
              <a:rPr lang="en-US" sz="1600" dirty="0"/>
              <a:t>Management &amp; Governance Updates</a:t>
            </a:r>
            <a:endParaRPr lang="en-US" dirty="0"/>
          </a:p>
        </p:txBody>
      </p:sp>
      <p:sp>
        <p:nvSpPr>
          <p:cNvPr id="4" name="Text Placeholder 3">
            <a:extLst>
              <a:ext uri="{FF2B5EF4-FFF2-40B4-BE49-F238E27FC236}">
                <a16:creationId xmlns:a16="http://schemas.microsoft.com/office/drawing/2014/main" id="{C4DB5994-9B78-3EAE-771C-E455E09974E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EA4BAEFE-B162-4103-EF68-7C837E766E5C}"/>
              </a:ext>
            </a:extLst>
          </p:cNvPr>
          <p:cNvSpPr>
            <a:spLocks noGrp="1"/>
          </p:cNvSpPr>
          <p:nvPr>
            <p:ph type="body" sz="quarter" idx="16"/>
          </p:nvPr>
        </p:nvSpPr>
        <p:spPr>
          <a:xfrm>
            <a:off x="4751349" y="1026684"/>
            <a:ext cx="3955312" cy="3774069"/>
          </a:xfrm>
        </p:spPr>
        <p:txBody>
          <a:bodyPr/>
          <a:lstStyle/>
          <a:p>
            <a:pPr algn="just"/>
            <a:r>
              <a:rPr lang="en-US" dirty="0">
                <a:hlinkClick r:id="rId3"/>
              </a:rPr>
              <a:t>Generally Available: Delete or Reset Azure Site Recovery replication appliance</a:t>
            </a:r>
            <a:endParaRPr lang="en-US" dirty="0"/>
          </a:p>
          <a:p>
            <a:pPr algn="just"/>
            <a:r>
              <a:rPr lang="en-US" dirty="0"/>
              <a:t>MS announced the General Availability of </a:t>
            </a:r>
            <a:r>
              <a:rPr lang="en-US" b="1" dirty="0"/>
              <a:t>Delete or Reset Azure Site Recovery replication appliance</a:t>
            </a:r>
            <a:r>
              <a:rPr lang="en-US" dirty="0"/>
              <a:t>. If all the appliance components are in a healthy state, you can reset the appliance to its factory state. If the appliance is in critical state and there’s no connectivity with the appliance, you can delete the appliance from Azure Portal. </a:t>
            </a:r>
          </a:p>
        </p:txBody>
      </p:sp>
    </p:spTree>
    <p:extLst>
      <p:ext uri="{BB962C8B-B14F-4D97-AF65-F5344CB8AC3E}">
        <p14:creationId xmlns:p14="http://schemas.microsoft.com/office/powerpoint/2010/main" val="115084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C07BD6-EB9F-1147-87CE-04D6E79E607D}"/>
              </a:ext>
            </a:extLst>
          </p:cNvPr>
          <p:cNvSpPr>
            <a:spLocks noGrp="1"/>
          </p:cNvSpPr>
          <p:nvPr>
            <p:ph type="body" sz="quarter" idx="10"/>
          </p:nvPr>
        </p:nvSpPr>
        <p:spPr>
          <a:xfrm>
            <a:off x="4433776" y="855081"/>
            <a:ext cx="4365038" cy="1351672"/>
          </a:xfrm>
        </p:spPr>
        <p:txBody>
          <a:bodyPr/>
          <a:lstStyle/>
          <a:p>
            <a:pPr algn="just"/>
            <a:r>
              <a:rPr lang="en-US" sz="1000" dirty="0">
                <a:hlinkClick r:id="rId2"/>
              </a:rPr>
              <a:t>Public Preview: Azure Carbon Optimization</a:t>
            </a:r>
            <a:endParaRPr lang="en-US" sz="1000" dirty="0"/>
          </a:p>
          <a:p>
            <a:pPr algn="just"/>
            <a:r>
              <a:rPr lang="en-US" sz="1000" b="1" dirty="0"/>
              <a:t>Azure Carbon Optimization</a:t>
            </a:r>
            <a:r>
              <a:rPr lang="en-US" sz="1000" dirty="0"/>
              <a:t>, now in preview, equips Azure developers and IT professionals with the data and insight to optimize the carbon footprint of their cloud consumption</a:t>
            </a:r>
            <a:r>
              <a:rPr lang="en-US" sz="1000" b="1" dirty="0"/>
              <a:t>. Through providing insights into carbon emissions and offering recommendations to enhance efficiencies</a:t>
            </a:r>
            <a:r>
              <a:rPr lang="en-US" sz="1000" dirty="0"/>
              <a:t> of the cloud resources, organizations can make more informed decisions to meet the needs of their business and cloud sustainability goals.</a:t>
            </a:r>
          </a:p>
        </p:txBody>
      </p:sp>
      <p:sp>
        <p:nvSpPr>
          <p:cNvPr id="3" name="Title 2">
            <a:extLst>
              <a:ext uri="{FF2B5EF4-FFF2-40B4-BE49-F238E27FC236}">
                <a16:creationId xmlns:a16="http://schemas.microsoft.com/office/drawing/2014/main" id="{53D614CA-C647-9669-AF4F-777FD03CD774}"/>
              </a:ext>
            </a:extLst>
          </p:cNvPr>
          <p:cNvSpPr>
            <a:spLocks noGrp="1"/>
          </p:cNvSpPr>
          <p:nvPr>
            <p:ph type="title"/>
          </p:nvPr>
        </p:nvSpPr>
        <p:spPr/>
        <p:txBody>
          <a:bodyPr/>
          <a:lstStyle/>
          <a:p>
            <a:r>
              <a:rPr lang="en-US" sz="1800" dirty="0"/>
              <a:t>Management &amp; Governance Updates</a:t>
            </a:r>
            <a:endParaRPr lang="en-US" dirty="0"/>
          </a:p>
        </p:txBody>
      </p:sp>
      <p:sp>
        <p:nvSpPr>
          <p:cNvPr id="4" name="Text Placeholder 3">
            <a:extLst>
              <a:ext uri="{FF2B5EF4-FFF2-40B4-BE49-F238E27FC236}">
                <a16:creationId xmlns:a16="http://schemas.microsoft.com/office/drawing/2014/main" id="{5AF4D95A-2484-C8A0-7785-9666CD717F9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AA299AA-36A0-7CD6-BF19-7F22732D54C6}"/>
              </a:ext>
            </a:extLst>
          </p:cNvPr>
          <p:cNvSpPr>
            <a:spLocks noGrp="1"/>
          </p:cNvSpPr>
          <p:nvPr>
            <p:ph type="body" sz="quarter" idx="16"/>
          </p:nvPr>
        </p:nvSpPr>
        <p:spPr>
          <a:xfrm>
            <a:off x="342900" y="855081"/>
            <a:ext cx="3955312" cy="1882024"/>
          </a:xfrm>
        </p:spPr>
        <p:txBody>
          <a:bodyPr/>
          <a:lstStyle/>
          <a:p>
            <a:pPr algn="just"/>
            <a:r>
              <a:rPr lang="en-US" dirty="0">
                <a:hlinkClick r:id="rId3"/>
              </a:rPr>
              <a:t>Generally Available: IT Service Management Connector (ITSMC) is now certified with ServiceNow Washington version</a:t>
            </a:r>
            <a:endParaRPr lang="en-US" dirty="0"/>
          </a:p>
          <a:p>
            <a:pPr algn="just"/>
            <a:r>
              <a:rPr lang="en-US" dirty="0"/>
              <a:t>MS certified IT Service Management Connector (ITSMC) on Washington version of ServiceNow.</a:t>
            </a:r>
          </a:p>
          <a:p>
            <a:pPr algn="just"/>
            <a:r>
              <a:rPr lang="en-US" dirty="0"/>
              <a:t>Azure services like Log Analytics and </a:t>
            </a:r>
            <a:r>
              <a:rPr lang="en-US" b="1" dirty="0"/>
              <a:t>Azure Monitor provide tools to detect, analyze and troubleshoot issues with </a:t>
            </a:r>
            <a:r>
              <a:rPr lang="en-US" dirty="0"/>
              <a:t>your Azure and non-Azure resources to enable work item integration with IT Service Management products. The ITSM connector provides a bi-directional connection between Azure and ITSM tools to help track and resolve issues faster.</a:t>
            </a:r>
          </a:p>
        </p:txBody>
      </p:sp>
      <p:pic>
        <p:nvPicPr>
          <p:cNvPr id="4098" name="Picture 2" descr="A screenshot of a computer displaying a graph of blue bars with text Carbon optimization | Emluion Tienda.">
            <a:extLst>
              <a:ext uri="{FF2B5EF4-FFF2-40B4-BE49-F238E27FC236}">
                <a16:creationId xmlns:a16="http://schemas.microsoft.com/office/drawing/2014/main" id="{0E50E53B-B1D1-284B-ADF3-B0E388CE92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9066" y="2206753"/>
            <a:ext cx="3561034" cy="200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086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6CA5C1-801D-EBC8-546A-D8853D5B8052}"/>
              </a:ext>
            </a:extLst>
          </p:cNvPr>
          <p:cNvSpPr>
            <a:spLocks noGrp="1"/>
          </p:cNvSpPr>
          <p:nvPr>
            <p:ph type="title"/>
          </p:nvPr>
        </p:nvSpPr>
        <p:spPr/>
        <p:txBody>
          <a:bodyPr/>
          <a:lstStyle/>
          <a:p>
            <a:r>
              <a:rPr lang="en-US" sz="1600" dirty="0"/>
              <a:t>Management &amp; Governance Updates</a:t>
            </a:r>
            <a:endParaRPr lang="en-US" dirty="0"/>
          </a:p>
        </p:txBody>
      </p:sp>
      <p:sp>
        <p:nvSpPr>
          <p:cNvPr id="4" name="Text Placeholder 3">
            <a:extLst>
              <a:ext uri="{FF2B5EF4-FFF2-40B4-BE49-F238E27FC236}">
                <a16:creationId xmlns:a16="http://schemas.microsoft.com/office/drawing/2014/main" id="{ACBF76B1-28FC-1ACB-2B6D-7AAD36EEDF8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F59A9086-AADD-243E-76B4-A34F894B7F90}"/>
              </a:ext>
            </a:extLst>
          </p:cNvPr>
          <p:cNvSpPr>
            <a:spLocks noGrp="1"/>
          </p:cNvSpPr>
          <p:nvPr>
            <p:ph type="body" sz="quarter" idx="16"/>
          </p:nvPr>
        </p:nvSpPr>
        <p:spPr/>
        <p:txBody>
          <a:bodyPr/>
          <a:lstStyle/>
          <a:p>
            <a:r>
              <a:rPr lang="en-US" dirty="0">
                <a:hlinkClick r:id="rId2"/>
              </a:rPr>
              <a:t>Windows Admin Center (v2) Public Preview build has been updated!</a:t>
            </a:r>
            <a:endParaRPr lang="en-US" dirty="0"/>
          </a:p>
          <a:p>
            <a:pPr marL="171450" indent="-171450">
              <a:buFont typeface="Arial" panose="020B0604020202020204" pitchFamily="34" charset="0"/>
              <a:buChar char="•"/>
            </a:pPr>
            <a:r>
              <a:rPr lang="en-US" dirty="0"/>
              <a:t>Upgrade to .NET Core - from the .NET Core 6 to .NET Core 8, bringing enhanced security and improved cryptography to our product. This also includes support for HTTP 2, reducing latency and enhancing the responsiveness of Windows Admin Center. </a:t>
            </a:r>
          </a:p>
          <a:p>
            <a:pPr marL="171450" indent="-171450">
              <a:buFont typeface="Arial" panose="020B0604020202020204" pitchFamily="34" charset="0"/>
              <a:buChar char="•"/>
            </a:pPr>
            <a:r>
              <a:rPr lang="en-US" dirty="0"/>
              <a:t>Virtual machine tool update</a:t>
            </a:r>
          </a:p>
          <a:p>
            <a:pPr marL="171450" indent="-171450">
              <a:buFont typeface="Arial" panose="020B0604020202020204" pitchFamily="34" charset="0"/>
              <a:buChar char="•"/>
            </a:pPr>
            <a:r>
              <a:rPr lang="en-US" dirty="0"/>
              <a:t>Updated installer </a:t>
            </a:r>
          </a:p>
          <a:p>
            <a:pPr marL="171450" indent="-171450">
              <a:buFont typeface="Arial" panose="020B0604020202020204" pitchFamily="34" charset="0"/>
              <a:buChar char="•"/>
            </a:pPr>
            <a:r>
              <a:rPr lang="en-US" b="1" dirty="0"/>
              <a:t>Data migration</a:t>
            </a:r>
          </a:p>
          <a:p>
            <a:pPr marL="171450" indent="-171450">
              <a:buFont typeface="Arial" panose="020B0604020202020204" pitchFamily="34" charset="0"/>
              <a:buChar char="•"/>
            </a:pPr>
            <a:r>
              <a:rPr lang="en-US" b="1" dirty="0"/>
              <a:t>Settings update (Azure Like)</a:t>
            </a:r>
          </a:p>
          <a:p>
            <a:pPr marL="171450" indent="-171450">
              <a:buFont typeface="Arial" panose="020B0604020202020204" pitchFamily="34" charset="0"/>
              <a:buChar char="•"/>
            </a:pPr>
            <a:r>
              <a:rPr lang="en-US" b="1" dirty="0"/>
              <a:t>Multi-process, micro-service based</a:t>
            </a:r>
          </a:p>
          <a:p>
            <a:pPr marL="171450" indent="-171450">
              <a:buFont typeface="Arial" panose="020B0604020202020204" pitchFamily="34" charset="0"/>
              <a:buChar char="•"/>
            </a:pPr>
            <a:r>
              <a:rPr lang="en-US" dirty="0"/>
              <a:t>Kestrel HTTP web server</a:t>
            </a:r>
          </a:p>
        </p:txBody>
      </p:sp>
    </p:spTree>
    <p:extLst>
      <p:ext uri="{BB962C8B-B14F-4D97-AF65-F5344CB8AC3E}">
        <p14:creationId xmlns:p14="http://schemas.microsoft.com/office/powerpoint/2010/main" val="79764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4207574"/>
          </a:xfrm>
        </p:spPr>
        <p:txBody>
          <a:bodyPr/>
          <a:lstStyle/>
          <a:p>
            <a:pPr marL="171450" indent="-171450" algn="just">
              <a:buFont typeface="Arial" panose="020B0604020202020204" pitchFamily="34" charset="0"/>
              <a:buChar char="•"/>
            </a:pPr>
            <a:r>
              <a:rPr lang="en-US" sz="1000" dirty="0"/>
              <a:t>Additional data and metrics for Connection Reliability for Azure Virtual Desktop is now available</a:t>
            </a:r>
          </a:p>
          <a:p>
            <a:pPr marL="514350" lvl="1" indent="-171450" algn="just">
              <a:buFont typeface="Arial" panose="020B0604020202020204" pitchFamily="34" charset="0"/>
              <a:buChar char="•"/>
            </a:pPr>
            <a:r>
              <a:rPr lang="en-US" sz="1000" dirty="0">
                <a:latin typeface="+mj-lt"/>
              </a:rPr>
              <a:t>Using </a:t>
            </a:r>
            <a:r>
              <a:rPr lang="en-US" sz="1000" b="1" dirty="0">
                <a:latin typeface="+mj-lt"/>
              </a:rPr>
              <a:t>Azure Virtual Desktop Insights </a:t>
            </a:r>
            <a:r>
              <a:rPr lang="en-US" sz="1000" dirty="0">
                <a:latin typeface="+mj-lt"/>
              </a:rPr>
              <a:t>can help understand deployments of Azure Virtual Desktop. It can help with checks such as which client versions are connecting, opportunities for cost saving, or knowing if you have resource limitations or connectivity issues.</a:t>
            </a:r>
          </a:p>
          <a:p>
            <a:pPr marL="171450" indent="-171450" algn="just">
              <a:buFont typeface="Arial" panose="020B0604020202020204" pitchFamily="34" charset="0"/>
              <a:buChar char="•"/>
            </a:pPr>
            <a:r>
              <a:rPr lang="en-US" sz="1000" dirty="0"/>
              <a:t>Configuring RDP </a:t>
            </a:r>
            <a:r>
              <a:rPr lang="en-US" sz="1000" dirty="0" err="1"/>
              <a:t>Shortpath</a:t>
            </a:r>
            <a:r>
              <a:rPr lang="en-US" sz="1000" dirty="0"/>
              <a:t> for Azure Virtual Desktop now supports host pool settings</a:t>
            </a:r>
          </a:p>
          <a:p>
            <a:pPr marL="514350" lvl="1" indent="-171450" algn="just">
              <a:buFont typeface="Arial" panose="020B0604020202020204" pitchFamily="34" charset="0"/>
              <a:buChar char="•"/>
            </a:pPr>
            <a:r>
              <a:rPr lang="en-US" sz="1000" dirty="0">
                <a:latin typeface="+mj-lt"/>
              </a:rPr>
              <a:t>You can granularly control how </a:t>
            </a:r>
            <a:r>
              <a:rPr lang="en-US" sz="1000" b="1" dirty="0">
                <a:latin typeface="+mj-lt"/>
              </a:rPr>
              <a:t>RDP </a:t>
            </a:r>
            <a:r>
              <a:rPr lang="en-US" sz="1000" b="1" dirty="0" err="1">
                <a:latin typeface="+mj-lt"/>
              </a:rPr>
              <a:t>Shortpath</a:t>
            </a:r>
            <a:r>
              <a:rPr lang="en-US" sz="1000" b="1" dirty="0">
                <a:latin typeface="+mj-lt"/>
              </a:rPr>
              <a:t> </a:t>
            </a:r>
            <a:r>
              <a:rPr lang="en-US" sz="1000" dirty="0">
                <a:latin typeface="+mj-lt"/>
              </a:rPr>
              <a:t>is used by configuring the networking settings of a host pool using the Azure portal or Azure PowerShell. Configuring RDP </a:t>
            </a:r>
            <a:r>
              <a:rPr lang="en-US" sz="1000" dirty="0" err="1">
                <a:latin typeface="+mj-lt"/>
              </a:rPr>
              <a:t>Shortpath</a:t>
            </a:r>
            <a:r>
              <a:rPr lang="en-US" sz="1000" dirty="0">
                <a:latin typeface="+mj-lt"/>
              </a:rPr>
              <a:t> on the host pool enables to optionally set which of the four RDP </a:t>
            </a:r>
            <a:r>
              <a:rPr lang="en-US" sz="1000" dirty="0" err="1">
                <a:latin typeface="+mj-lt"/>
              </a:rPr>
              <a:t>Shortpath</a:t>
            </a:r>
            <a:r>
              <a:rPr lang="en-US" sz="1000" dirty="0">
                <a:latin typeface="+mj-lt"/>
              </a:rPr>
              <a:t> options you want to use and is used alongside the session host configuration.</a:t>
            </a:r>
          </a:p>
          <a:p>
            <a:pPr marL="171450" indent="-171450" algn="just">
              <a:buFont typeface="Arial" panose="020B0604020202020204" pitchFamily="34" charset="0"/>
              <a:buChar char="•"/>
            </a:pPr>
            <a:r>
              <a:rPr lang="en-US" sz="1000" dirty="0"/>
              <a:t>Adding and managing app attach </a:t>
            </a:r>
            <a:r>
              <a:rPr lang="en-US" sz="1000" b="1" dirty="0"/>
              <a:t>applications</a:t>
            </a:r>
            <a:r>
              <a:rPr lang="en-US" sz="1000" dirty="0"/>
              <a:t> in Azure Virtual Desktop is now available</a:t>
            </a:r>
          </a:p>
          <a:p>
            <a:pPr marL="514350" lvl="1" indent="-171450" algn="just">
              <a:buFont typeface="Arial" panose="020B0604020202020204" pitchFamily="34" charset="0"/>
              <a:buChar char="•"/>
            </a:pPr>
            <a:r>
              <a:rPr lang="en-US" sz="1000" dirty="0">
                <a:latin typeface="+mj-lt"/>
              </a:rPr>
              <a:t>App attach enables to dynamically attach applications from an application package to a user session in Azure Virtual Desktop. Applications aren't installed locally on session hosts or images, making it easier to create custom images for your session hosts, and reducing operational overhead and costs for your organization. Delivering applications with app attach also gives you greater control over which applications your users can access in a remote session.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 (Azure Virtual Desktop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4114800"/>
          </a:xfrm>
        </p:spPr>
        <p:txBody>
          <a:bodyPr/>
          <a:lstStyle/>
          <a:p>
            <a:pPr algn="just"/>
            <a:r>
              <a:rPr lang="en-US" dirty="0">
                <a:hlinkClick r:id="rId2"/>
              </a:rPr>
              <a:t>Azure Virtual Desktop Updates</a:t>
            </a:r>
            <a:endParaRPr lang="en-US" dirty="0"/>
          </a:p>
          <a:p>
            <a:pPr marL="171450" indent="-171450" algn="just">
              <a:buFont typeface="Arial" panose="020B0604020202020204" pitchFamily="34" charset="0"/>
              <a:buChar char="•"/>
            </a:pPr>
            <a:r>
              <a:rPr lang="en-US" dirty="0"/>
              <a:t>Configuring the default chroma value for Azure Virtual Desktop is now in public preview</a:t>
            </a:r>
          </a:p>
          <a:p>
            <a:pPr marL="514350" lvl="1" indent="-171450" algn="just">
              <a:buFont typeface="Arial" panose="020B0604020202020204" pitchFamily="34" charset="0"/>
              <a:buChar char="•"/>
            </a:pPr>
            <a:r>
              <a:rPr lang="en-US" sz="1000" dirty="0">
                <a:latin typeface="+mj-lt"/>
              </a:rPr>
              <a:t>The chroma value determines the color space used for encoding. By default, the chroma value is set </a:t>
            </a:r>
            <a:r>
              <a:rPr lang="en-US" sz="1000" b="1" dirty="0">
                <a:latin typeface="+mj-lt"/>
              </a:rPr>
              <a:t>to 4:2:0, which </a:t>
            </a:r>
            <a:r>
              <a:rPr lang="en-US" sz="1000" dirty="0">
                <a:latin typeface="+mj-lt"/>
              </a:rPr>
              <a:t>provides a good balance between image quality and network bandwidth. You can increase the default chroma value to 4:4:4 to improve image quality. You don't need to use GPU acceleration to change the default chroma value.</a:t>
            </a:r>
          </a:p>
          <a:p>
            <a:pPr marL="171450" indent="-171450" algn="just">
              <a:buFont typeface="Arial" panose="020B0604020202020204" pitchFamily="34" charset="0"/>
              <a:buChar char="•"/>
            </a:pPr>
            <a:r>
              <a:rPr lang="en-US" dirty="0"/>
              <a:t>New Teams </a:t>
            </a:r>
            <a:r>
              <a:rPr lang="en-US" b="1" dirty="0" err="1"/>
              <a:t>SlimCore</a:t>
            </a:r>
            <a:r>
              <a:rPr lang="en-US" dirty="0"/>
              <a:t> changes are now available in preview</a:t>
            </a:r>
          </a:p>
          <a:p>
            <a:pPr marL="514350" lvl="1" indent="-171450" algn="just">
              <a:buFont typeface="Arial" panose="020B0604020202020204" pitchFamily="34" charset="0"/>
              <a:buChar char="•"/>
            </a:pPr>
            <a:r>
              <a:rPr lang="en-US" sz="1000" dirty="0">
                <a:latin typeface="+mj-lt"/>
              </a:rPr>
              <a:t>Microsoft Teams on Azure Virtual Desktop supports chat and collaboration. With media optimizations, it also supports calling and meeting functionality by redirecting it to the local device when using Windows App or the Remote Desktop client on a supported platform.</a:t>
            </a:r>
          </a:p>
          <a:p>
            <a:pPr marL="171450" indent="-171450" algn="just">
              <a:buFont typeface="Arial" panose="020B0604020202020204" pitchFamily="34" charset="0"/>
              <a:buChar char="•"/>
            </a:pPr>
            <a:r>
              <a:rPr lang="en-US" dirty="0"/>
              <a:t>Preferred application group type behavior for pooled host pools in Azure Virtual Desktop has been updated</a:t>
            </a:r>
          </a:p>
          <a:p>
            <a:pPr marL="514350" lvl="1" indent="-171450" algn="just">
              <a:buFont typeface="Arial" panose="020B0604020202020204" pitchFamily="34" charset="0"/>
              <a:buChar char="•"/>
            </a:pPr>
            <a:r>
              <a:rPr lang="en-US" sz="1000" dirty="0">
                <a:latin typeface="+mj-lt"/>
              </a:rPr>
              <a:t>To help prevent users from connecting to a desktop and RemoteApp application at the same time from application groups assigned to the same host pool, pooled host pools have the setting </a:t>
            </a:r>
            <a:r>
              <a:rPr lang="en-US" sz="1000" b="1" dirty="0">
                <a:latin typeface="+mj-lt"/>
              </a:rPr>
              <a:t>Preferred application group type.</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Windows 365 Boot and Windows 365 Switch </a:t>
            </a:r>
            <a:r>
              <a:rPr lang="en-US" sz="1000" b="1" dirty="0"/>
              <a:t>now support battery status redirection</a:t>
            </a:r>
          </a:p>
          <a:p>
            <a:pPr marL="514350" lvl="1" indent="-171450" algn="just">
              <a:buFont typeface="Arial" panose="020B0604020202020204" pitchFamily="34" charset="0"/>
              <a:buChar char="•"/>
            </a:pPr>
            <a:r>
              <a:rPr lang="en-US" sz="1000" dirty="0">
                <a:latin typeface="+mj-lt"/>
              </a:rPr>
              <a:t>Windows 365 Boot and Windows 365 Switch now support battery status redirection. Cloud PCs now show the local PC's battery status.</a:t>
            </a:r>
          </a:p>
          <a:p>
            <a:pPr marL="171450" indent="-171450" algn="just">
              <a:buFont typeface="Arial" panose="020B0604020202020204" pitchFamily="34" charset="0"/>
              <a:buChar char="•"/>
            </a:pPr>
            <a:r>
              <a:rPr lang="en-US" sz="1000" dirty="0"/>
              <a:t>Upgrade </a:t>
            </a:r>
            <a:r>
              <a:rPr lang="en-US" sz="1000" b="1" dirty="0"/>
              <a:t>Windows 365 licenses in Microsoft admin center</a:t>
            </a:r>
          </a:p>
          <a:p>
            <a:pPr marL="514350" lvl="1" indent="-171450" algn="just">
              <a:buFont typeface="Arial" panose="020B0604020202020204" pitchFamily="34" charset="0"/>
              <a:buChar char="•"/>
            </a:pPr>
            <a:r>
              <a:rPr lang="en-US" sz="1000" dirty="0">
                <a:latin typeface="+mj-lt"/>
              </a:rPr>
              <a:t>Customers that have Modern Microsoft Cloud Agreements can upgrade their existing Windows 365 licenses in the Microsoft Admin Center.</a:t>
            </a:r>
          </a:p>
          <a:p>
            <a:pPr marL="171450" indent="-171450" algn="just">
              <a:buFont typeface="Arial" panose="020B0604020202020204" pitchFamily="34" charset="0"/>
              <a:buChar char="•"/>
            </a:pPr>
            <a:r>
              <a:rPr lang="en-US" sz="1000" dirty="0">
                <a:latin typeface="+mj-lt"/>
              </a:rPr>
              <a:t>Windows </a:t>
            </a:r>
            <a:r>
              <a:rPr lang="en-US" sz="1000" b="1" dirty="0">
                <a:latin typeface="+mj-lt"/>
              </a:rPr>
              <a:t>365 Government now supports Cloud PC utilization </a:t>
            </a:r>
            <a:r>
              <a:rPr lang="en-US" sz="1000" dirty="0">
                <a:latin typeface="+mj-lt"/>
              </a:rPr>
              <a:t>report</a:t>
            </a:r>
          </a:p>
          <a:p>
            <a:pPr marL="171450" indent="-171450" algn="just">
              <a:buFont typeface="Arial" panose="020B0604020202020204" pitchFamily="34" charset="0"/>
              <a:buChar char="•"/>
            </a:pPr>
            <a:r>
              <a:rPr lang="en-US" sz="1000" dirty="0">
                <a:latin typeface="+mj-lt"/>
              </a:rPr>
              <a:t>Cloud PC size recommendation report is now generally available</a:t>
            </a:r>
            <a:endParaRPr lang="en-US" sz="1000" dirty="0"/>
          </a:p>
          <a:p>
            <a:pPr marL="171450" indent="-171450" algn="just">
              <a:buFont typeface="Arial" panose="020B0604020202020204" pitchFamily="34" charset="0"/>
              <a:buChar char="•"/>
            </a:pPr>
            <a:r>
              <a:rPr lang="en-US" sz="1000" dirty="0">
                <a:latin typeface="+mj-lt"/>
              </a:rPr>
              <a:t>Windows 365 support for Microsoft Purview forensic evidence</a:t>
            </a:r>
          </a:p>
          <a:p>
            <a:pPr marL="171450" indent="-171450" algn="just">
              <a:buFont typeface="Arial" panose="020B0604020202020204" pitchFamily="34" charset="0"/>
              <a:buChar char="•"/>
            </a:pPr>
            <a:r>
              <a:rPr lang="en-US" sz="1000" dirty="0">
                <a:latin typeface="+mj-lt"/>
              </a:rPr>
              <a:t>Troubleshoot action now supports bulk</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 (Windows 365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marL="171450" indent="-171450" algn="just">
              <a:buFont typeface="Arial" panose="020B0604020202020204" pitchFamily="34" charset="0"/>
              <a:buChar char="•"/>
            </a:pPr>
            <a:r>
              <a:rPr lang="en-US" dirty="0"/>
              <a:t>Cloud PC support for </a:t>
            </a:r>
            <a:r>
              <a:rPr lang="en-US" b="1" dirty="0"/>
              <a:t>FIDO devices </a:t>
            </a:r>
            <a:r>
              <a:rPr lang="en-US" dirty="0"/>
              <a:t>and passkeys on macOS and iOS (preview)</a:t>
            </a:r>
          </a:p>
          <a:p>
            <a:pPr marL="514350" lvl="1" indent="-171450" algn="just">
              <a:buFont typeface="Arial" panose="020B0604020202020204" pitchFamily="34" charset="0"/>
              <a:buChar char="•"/>
            </a:pPr>
            <a:r>
              <a:rPr lang="en-US" sz="1000" dirty="0">
                <a:latin typeface="+mj-lt"/>
              </a:rPr>
              <a:t>Windows 365 Cloud PCs now support FIDO devices and passkeys for Microsoft Entra ID sign in on macOS and iOS.</a:t>
            </a:r>
          </a:p>
          <a:p>
            <a:pPr marL="171450" indent="-171450" algn="just">
              <a:buFont typeface="Arial" panose="020B0604020202020204" pitchFamily="34" charset="0"/>
              <a:buChar char="•"/>
            </a:pPr>
            <a:r>
              <a:rPr lang="en-US" dirty="0"/>
              <a:t>Chroma subsampling </a:t>
            </a:r>
            <a:r>
              <a:rPr lang="en-US" b="1" dirty="0"/>
              <a:t>default change to 4:2:0</a:t>
            </a:r>
          </a:p>
          <a:p>
            <a:pPr marL="514350" lvl="1" indent="-171450" algn="just">
              <a:buFont typeface="Arial" panose="020B0604020202020204" pitchFamily="34" charset="0"/>
              <a:buChar char="•"/>
            </a:pPr>
            <a:r>
              <a:rPr lang="en-US" sz="1000" dirty="0">
                <a:latin typeface="+mj-lt"/>
              </a:rPr>
              <a:t>To reduce monitor support issues, the Windows 365 service now defaults the chroma subsampling at 4:2:0. (instead of the previous 4:4:4). </a:t>
            </a:r>
          </a:p>
          <a:p>
            <a:pPr marL="171450" indent="-171450" algn="just">
              <a:buFont typeface="Arial" panose="020B0604020202020204" pitchFamily="34" charset="0"/>
              <a:buChar char="•"/>
            </a:pPr>
            <a:r>
              <a:rPr lang="en-US" dirty="0">
                <a:latin typeface="+mj-lt"/>
              </a:rPr>
              <a:t>Windows 365 </a:t>
            </a:r>
            <a:r>
              <a:rPr lang="en-US" b="1" dirty="0">
                <a:latin typeface="+mj-lt"/>
              </a:rPr>
              <a:t>Cloud PC gallery images </a:t>
            </a:r>
            <a:r>
              <a:rPr lang="en-US" dirty="0">
                <a:latin typeface="+mj-lt"/>
              </a:rPr>
              <a:t>use new Teams VDI</a:t>
            </a:r>
          </a:p>
          <a:p>
            <a:pPr marL="514350" lvl="1" indent="-171450" algn="just">
              <a:buFont typeface="Arial" panose="020B0604020202020204" pitchFamily="34" charset="0"/>
              <a:buChar char="•"/>
            </a:pPr>
            <a:r>
              <a:rPr lang="en-US" sz="1000" dirty="0">
                <a:latin typeface="+mj-lt"/>
              </a:rPr>
              <a:t>Windows 365 Cloud PC gallery images now use the new Teams Virtualized Desktop Infrastructure (VDI).</a:t>
            </a:r>
          </a:p>
          <a:p>
            <a:pPr marL="171450" indent="-171450" algn="just">
              <a:buFont typeface="Arial" panose="020B0604020202020204" pitchFamily="34" charset="0"/>
              <a:buChar char="•"/>
            </a:pPr>
            <a:r>
              <a:rPr lang="en-US" b="1" dirty="0">
                <a:latin typeface="+mj-lt"/>
              </a:rPr>
              <a:t>Cross region disaster recovery</a:t>
            </a:r>
          </a:p>
          <a:p>
            <a:pPr marL="514350" lvl="1" indent="-171450" algn="just">
              <a:buFont typeface="Arial" panose="020B0604020202020204" pitchFamily="34" charset="0"/>
              <a:buChar char="•"/>
            </a:pPr>
            <a:r>
              <a:rPr lang="en-US" sz="1000" dirty="0">
                <a:latin typeface="+mj-lt"/>
              </a:rPr>
              <a:t>Windows 365 now supports cross region disaster recovery</a:t>
            </a:r>
          </a:p>
          <a:p>
            <a:pPr marL="857250" lvl="2" indent="-171450" algn="just">
              <a:buFont typeface="Arial" panose="020B0604020202020204" pitchFamily="34" charset="0"/>
              <a:buChar char="•"/>
            </a:pPr>
            <a:r>
              <a:rPr lang="en-US" sz="1000" dirty="0">
                <a:latin typeface="+mj-lt"/>
              </a:rPr>
              <a:t>License: Windows 365 cross region disaster recovery</a:t>
            </a:r>
          </a:p>
          <a:p>
            <a:pPr marL="857250" lvl="2" indent="-171450" algn="just">
              <a:buFont typeface="Arial" panose="020B0604020202020204" pitchFamily="34" charset="0"/>
              <a:buChar char="•"/>
            </a:pPr>
            <a:r>
              <a:rPr lang="en-US" sz="1000" dirty="0">
                <a:latin typeface="+mj-lt"/>
              </a:rPr>
              <a:t>RTO &lt; 4 Hours &amp; RPO &lt; 4 Hours</a:t>
            </a:r>
          </a:p>
          <a:p>
            <a:pPr marL="857250" lvl="2" indent="-171450" algn="just">
              <a:buFont typeface="Arial" panose="020B0604020202020204" pitchFamily="34" charset="0"/>
              <a:buChar char="•"/>
            </a:pPr>
            <a:r>
              <a:rPr lang="en-US" sz="1000" dirty="0">
                <a:latin typeface="+mj-lt"/>
              </a:rPr>
              <a:t>DR Data on local drives is not preserved</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r>
              <a:rPr lang="en-US" sz="1000" dirty="0"/>
              <a:t>Please note the following important dates and actions regarding the migration:</a:t>
            </a:r>
          </a:p>
          <a:p>
            <a:pPr marL="171450" indent="-171450">
              <a:buFont typeface="Arial" panose="020B0604020202020204" pitchFamily="34" charset="0"/>
              <a:buChar char="•"/>
            </a:pPr>
            <a:r>
              <a:rPr lang="en-US" sz="1000" dirty="0"/>
              <a:t>Effective immediately, no new customers will be able to create virtual network injected clusters. Existing customers can continue to use their clusters until the migration deadline.</a:t>
            </a:r>
          </a:p>
          <a:p>
            <a:pPr marL="171450" indent="-171450">
              <a:buFont typeface="Arial" panose="020B0604020202020204" pitchFamily="34" charset="0"/>
              <a:buChar char="•"/>
            </a:pPr>
            <a:r>
              <a:rPr lang="en-US" sz="1000" dirty="0"/>
              <a:t>Starting from February 1, 2025, all running virtual network injected clusters will be stopped. Customers who have not migrated by then will not be able to start them until they complete the migration process.</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2"/>
              </a:rPr>
              <a:t>Deprecation of Virtual Network Injection for Azure Data Explorer</a:t>
            </a:r>
            <a:endParaRPr lang="en-US" dirty="0"/>
          </a:p>
          <a:p>
            <a:pPr algn="just"/>
            <a:r>
              <a:rPr lang="en-US" dirty="0"/>
              <a:t>MS announced the deprecation of the feature of </a:t>
            </a:r>
            <a:r>
              <a:rPr lang="en-US" b="1" dirty="0"/>
              <a:t>Virtual Network Injection for Azure Data Explorer. </a:t>
            </a:r>
            <a:r>
              <a:rPr lang="en-US" dirty="0"/>
              <a:t>This feature allows customers to inject their Azure Data Explorer cluster into their own virtual network and control the inbound and outbound network traffic. However, this feature has limitations and challenges, such as:</a:t>
            </a:r>
          </a:p>
          <a:p>
            <a:pPr marL="171450" indent="-171450" algn="just">
              <a:buFont typeface="Arial" panose="020B0604020202020204" pitchFamily="34" charset="0"/>
              <a:buChar char="•"/>
            </a:pPr>
            <a:r>
              <a:rPr lang="en-US" dirty="0"/>
              <a:t>Customers face </a:t>
            </a:r>
            <a:r>
              <a:rPr lang="en-US" b="1" dirty="0"/>
              <a:t>a lot of maintenance work, </a:t>
            </a:r>
            <a:r>
              <a:rPr lang="en-US" dirty="0"/>
              <a:t>because of things like updating firewall lists of FQDNs or using public IP addresses in a restricted and secured environment.</a:t>
            </a:r>
          </a:p>
          <a:p>
            <a:pPr marL="171450" indent="-171450" algn="just">
              <a:buFont typeface="Arial" panose="020B0604020202020204" pitchFamily="34" charset="0"/>
              <a:buChar char="•"/>
            </a:pPr>
            <a:r>
              <a:rPr lang="en-US" dirty="0"/>
              <a:t>Customers are responsible for ensuring that the </a:t>
            </a:r>
            <a:r>
              <a:rPr lang="en-US" b="1" dirty="0"/>
              <a:t>intra-cluster communication is working.</a:t>
            </a:r>
          </a:p>
          <a:p>
            <a:pPr marL="171450" indent="-171450" algn="just">
              <a:buFont typeface="Arial" panose="020B0604020202020204" pitchFamily="34" charset="0"/>
              <a:buChar char="•"/>
            </a:pPr>
            <a:r>
              <a:rPr lang="en-US" dirty="0"/>
              <a:t>It requires a dedicated subnet for each cluster, which </a:t>
            </a:r>
            <a:r>
              <a:rPr lang="en-US" b="1" dirty="0"/>
              <a:t>can lead to subnet exhaustion and increased management overhead.</a:t>
            </a:r>
          </a:p>
          <a:p>
            <a:pPr marL="171450" indent="-171450" algn="just">
              <a:buFont typeface="Arial" panose="020B0604020202020204" pitchFamily="34" charset="0"/>
              <a:buChar char="•"/>
            </a:pPr>
            <a:r>
              <a:rPr lang="en-US" dirty="0"/>
              <a:t>It does not support cross-region or cross-subscription scenarios, which can limit the scalability and flexibility of the data platform.</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0C1876-423E-1FBD-8005-EF4CB08DD839}"/>
              </a:ext>
            </a:extLst>
          </p:cNvPr>
          <p:cNvSpPr>
            <a:spLocks noGrp="1"/>
          </p:cNvSpPr>
          <p:nvPr>
            <p:ph type="body" sz="quarter" idx="10"/>
          </p:nvPr>
        </p:nvSpPr>
        <p:spPr>
          <a:xfrm>
            <a:off x="342900" y="2044546"/>
            <a:ext cx="3955312" cy="1575884"/>
          </a:xfrm>
        </p:spPr>
        <p:txBody>
          <a:bodyPr/>
          <a:lstStyle/>
          <a:p>
            <a:pPr algn="just"/>
            <a:r>
              <a:rPr lang="en-US" sz="1000" dirty="0">
                <a:hlinkClick r:id="rId2"/>
              </a:rPr>
              <a:t>Public Preview: Managed Java component (Admin for Spring) in Azure Container Apps</a:t>
            </a:r>
            <a:endParaRPr lang="en-US" sz="1000" dirty="0"/>
          </a:p>
          <a:p>
            <a:pPr algn="just"/>
            <a:r>
              <a:rPr lang="en-US" sz="1000" dirty="0"/>
              <a:t>It is now possible to use managed Java components to access platform features for apps that would otherwise have to manage yourself. </a:t>
            </a:r>
            <a:r>
              <a:rPr lang="en-US" sz="1000" b="1" dirty="0"/>
              <a:t>Azure Container Apps </a:t>
            </a:r>
            <a:r>
              <a:rPr lang="en-US" sz="1000" dirty="0"/>
              <a:t>now offers managed Admin for Spring to monitor and configure Spring Boot web applications. This component is based on the Spring Boot Admin community project and currently available in public preview.</a:t>
            </a:r>
          </a:p>
        </p:txBody>
      </p:sp>
      <p:sp>
        <p:nvSpPr>
          <p:cNvPr id="3" name="Title 2">
            <a:extLst>
              <a:ext uri="{FF2B5EF4-FFF2-40B4-BE49-F238E27FC236}">
                <a16:creationId xmlns:a16="http://schemas.microsoft.com/office/drawing/2014/main" id="{5CA6530F-7F61-0327-AF94-541F5A052306}"/>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D6857149-F64A-2086-1DFE-D6EF49DA2DBA}"/>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00B29BBC-8BA0-112B-9239-E9E1802D22E7}"/>
              </a:ext>
            </a:extLst>
          </p:cNvPr>
          <p:cNvSpPr>
            <a:spLocks noGrp="1"/>
          </p:cNvSpPr>
          <p:nvPr>
            <p:ph type="body" sz="quarter" idx="16"/>
          </p:nvPr>
        </p:nvSpPr>
        <p:spPr>
          <a:xfrm>
            <a:off x="342900" y="855081"/>
            <a:ext cx="3955312" cy="1174442"/>
          </a:xfrm>
        </p:spPr>
        <p:txBody>
          <a:bodyPr/>
          <a:lstStyle/>
          <a:p>
            <a:pPr algn="just"/>
            <a:r>
              <a:rPr lang="en-US" dirty="0">
                <a:hlinkClick r:id="rId3"/>
              </a:rPr>
              <a:t>ADX Continuous Export to Delta Table - Public Preview</a:t>
            </a:r>
            <a:endParaRPr lang="en-US" dirty="0"/>
          </a:p>
          <a:p>
            <a:pPr algn="just"/>
            <a:r>
              <a:rPr lang="en-US" dirty="0"/>
              <a:t>Continuous export in ADX allows to </a:t>
            </a:r>
            <a:r>
              <a:rPr lang="en-US" b="1" dirty="0"/>
              <a:t>export data from Kusto to an external table with a periodically run query.  </a:t>
            </a:r>
            <a:r>
              <a:rPr lang="en-US" dirty="0"/>
              <a:t>The results are stored in the external table, which defines the destination, such as Azure Blob Storage, and the schema of the exported data. This process guarantees that all records are exported "exactly once", with some exceptions. </a:t>
            </a:r>
          </a:p>
        </p:txBody>
      </p:sp>
      <p:sp>
        <p:nvSpPr>
          <p:cNvPr id="8" name="Text Placeholder 4">
            <a:extLst>
              <a:ext uri="{FF2B5EF4-FFF2-40B4-BE49-F238E27FC236}">
                <a16:creationId xmlns:a16="http://schemas.microsoft.com/office/drawing/2014/main" id="{61DC08D1-01C8-F891-13DB-F4B692E8667B}"/>
              </a:ext>
            </a:extLst>
          </p:cNvPr>
          <p:cNvSpPr txBox="1">
            <a:spLocks/>
          </p:cNvSpPr>
          <p:nvPr/>
        </p:nvSpPr>
        <p:spPr>
          <a:xfrm>
            <a:off x="4698873" y="855080"/>
            <a:ext cx="3955312" cy="1174442"/>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i="0" dirty="0">
                <a:solidFill>
                  <a:srgbClr val="000000"/>
                </a:solidFill>
                <a:effectLst/>
                <a:highlight>
                  <a:srgbClr val="FFFFFF"/>
                </a:highlight>
                <a:hlinkClick r:id="rId4"/>
              </a:rPr>
              <a:t>Generally Available: App Configuration references on App Service</a:t>
            </a:r>
            <a:endParaRPr lang="en-US" i="0" dirty="0">
              <a:solidFill>
                <a:srgbClr val="000000"/>
              </a:solidFill>
              <a:effectLst/>
              <a:highlight>
                <a:srgbClr val="FFFFFF"/>
              </a:highlight>
            </a:endParaRPr>
          </a:p>
          <a:p>
            <a:pPr algn="l"/>
            <a:r>
              <a:rPr lang="en-US" i="0" dirty="0">
                <a:solidFill>
                  <a:srgbClr val="000000"/>
                </a:solidFill>
                <a:effectLst/>
                <a:highlight>
                  <a:srgbClr val="FFFFFF"/>
                </a:highlight>
              </a:rPr>
              <a:t>Azure App Configuration references are now generally available on App Service. With App Configuration, you </a:t>
            </a:r>
            <a:r>
              <a:rPr lang="en-US" b="1" i="0" dirty="0">
                <a:solidFill>
                  <a:srgbClr val="000000"/>
                </a:solidFill>
                <a:effectLst/>
                <a:highlight>
                  <a:srgbClr val="FFFFFF"/>
                </a:highlight>
              </a:rPr>
              <a:t>centrally manage configuration </a:t>
            </a:r>
            <a:r>
              <a:rPr lang="en-US" i="0" dirty="0">
                <a:solidFill>
                  <a:srgbClr val="000000"/>
                </a:solidFill>
                <a:effectLst/>
                <a:highlight>
                  <a:srgbClr val="FFFFFF"/>
                </a:highlight>
              </a:rPr>
              <a:t>and feature settings for multiple services in a single configuration store and seamlessly access them through references in your environment variables. Enhance your App Service deployments with streamlined configuration management and improve operational efficiency.</a:t>
            </a:r>
          </a:p>
        </p:txBody>
      </p:sp>
    </p:spTree>
    <p:extLst>
      <p:ext uri="{BB962C8B-B14F-4D97-AF65-F5344CB8AC3E}">
        <p14:creationId xmlns:p14="http://schemas.microsoft.com/office/powerpoint/2010/main" val="133599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7A4AF1-EE84-AC5A-C285-BDDB3E1728AE}"/>
              </a:ext>
            </a:extLst>
          </p:cNvPr>
          <p:cNvSpPr>
            <a:spLocks noGrp="1"/>
          </p:cNvSpPr>
          <p:nvPr>
            <p:ph type="body" sz="quarter" idx="10"/>
          </p:nvPr>
        </p:nvSpPr>
        <p:spPr>
          <a:xfrm>
            <a:off x="4433776" y="855080"/>
            <a:ext cx="4365038" cy="1442071"/>
          </a:xfrm>
        </p:spPr>
        <p:txBody>
          <a:bodyPr/>
          <a:lstStyle/>
          <a:p>
            <a:pPr algn="just"/>
            <a:r>
              <a:rPr lang="en-US" sz="1000" dirty="0">
                <a:hlinkClick r:id="rId2"/>
              </a:rPr>
              <a:t>Public Preview: Windows Annual Channel on AKS</a:t>
            </a:r>
            <a:endParaRPr lang="en-US" sz="1000" dirty="0"/>
          </a:p>
          <a:p>
            <a:pPr algn="just"/>
            <a:r>
              <a:rPr lang="en-US" sz="1000" b="1" dirty="0"/>
              <a:t>Windows Server Annual Channel </a:t>
            </a:r>
            <a:r>
              <a:rPr lang="en-US" sz="1000" dirty="0"/>
              <a:t>for Containers is now in public preview on Azure Kubernetes Service (AKS). With the Annual Channel, it is possible to get the latest release in Windows Server but also get the added benefit of portability between container hosts and container images. </a:t>
            </a:r>
          </a:p>
          <a:p>
            <a:pPr algn="just"/>
            <a:r>
              <a:rPr lang="en-US" sz="1000" dirty="0"/>
              <a:t>Each </a:t>
            </a:r>
            <a:r>
              <a:rPr lang="en-US" sz="1000" b="1" dirty="0"/>
              <a:t>channel version is released annually and is supported for two years</a:t>
            </a:r>
            <a:r>
              <a:rPr lang="en-US" sz="1000" dirty="0"/>
              <a:t>. This channel is beneficial if you require increased innovation cycles and portability.</a:t>
            </a:r>
          </a:p>
        </p:txBody>
      </p:sp>
      <p:sp>
        <p:nvSpPr>
          <p:cNvPr id="3" name="Title 2">
            <a:extLst>
              <a:ext uri="{FF2B5EF4-FFF2-40B4-BE49-F238E27FC236}">
                <a16:creationId xmlns:a16="http://schemas.microsoft.com/office/drawing/2014/main" id="{921C7BC0-B67E-53BD-FAC0-DA244ED24697}"/>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41B64ACC-C4C9-FBB1-8309-1684E803BF4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C6A81922-4599-4CFF-1B3F-029F683A8F0C}"/>
              </a:ext>
            </a:extLst>
          </p:cNvPr>
          <p:cNvSpPr>
            <a:spLocks noGrp="1"/>
          </p:cNvSpPr>
          <p:nvPr>
            <p:ph type="body" sz="quarter" idx="16"/>
          </p:nvPr>
        </p:nvSpPr>
        <p:spPr/>
        <p:txBody>
          <a:bodyPr/>
          <a:lstStyle/>
          <a:p>
            <a:pPr algn="just"/>
            <a:r>
              <a:rPr lang="en-US" dirty="0">
                <a:hlinkClick r:id="rId3"/>
              </a:rPr>
              <a:t>Generally Available: OS SKU in-place migration for AKS</a:t>
            </a:r>
            <a:endParaRPr lang="en-US" dirty="0"/>
          </a:p>
          <a:p>
            <a:pPr algn="just"/>
            <a:r>
              <a:rPr lang="en-US" dirty="0"/>
              <a:t>Today, traditional OS SKU migration involves </a:t>
            </a:r>
            <a:r>
              <a:rPr lang="en-US" b="1" dirty="0"/>
              <a:t>creating a new node</a:t>
            </a:r>
            <a:r>
              <a:rPr lang="en-US" dirty="0"/>
              <a:t>, </a:t>
            </a:r>
            <a:r>
              <a:rPr lang="en-US" b="1" dirty="0"/>
              <a:t>cordoning</a:t>
            </a:r>
            <a:r>
              <a:rPr lang="en-US" dirty="0"/>
              <a:t> and </a:t>
            </a:r>
            <a:r>
              <a:rPr lang="en-US" b="1" dirty="0"/>
              <a:t>draining existing nodes</a:t>
            </a:r>
            <a:r>
              <a:rPr lang="en-US" dirty="0"/>
              <a:t>, and then </a:t>
            </a:r>
            <a:r>
              <a:rPr lang="en-US" b="1" dirty="0"/>
              <a:t>deleting existing nodes</a:t>
            </a:r>
            <a:r>
              <a:rPr lang="en-US" dirty="0"/>
              <a:t>. This can involve a large surge of new nodes and operational overhead to cordon and drain existing </a:t>
            </a:r>
            <a:r>
              <a:rPr lang="en-US" dirty="0" err="1"/>
              <a:t>nodepools</a:t>
            </a:r>
            <a:r>
              <a:rPr lang="en-US" dirty="0"/>
              <a:t>.</a:t>
            </a:r>
          </a:p>
          <a:p>
            <a:pPr algn="just"/>
            <a:r>
              <a:rPr lang="en-US" dirty="0"/>
              <a:t>The OS SKU in-place migration feature, now GA, allows you to trigger a node image upgrade between one Linux SKU (i.e. Ubuntu) to another (i.e. Azure Linux) on an existing </a:t>
            </a:r>
            <a:r>
              <a:rPr lang="en-US" dirty="0" err="1"/>
              <a:t>nodepool</a:t>
            </a:r>
            <a:r>
              <a:rPr lang="en-US" dirty="0"/>
              <a:t>.</a:t>
            </a:r>
          </a:p>
          <a:p>
            <a:pPr marL="171450" indent="-171450" algn="just">
              <a:buFont typeface="Arial" panose="020B0604020202020204" pitchFamily="34" charset="0"/>
              <a:buChar char="•"/>
            </a:pPr>
            <a:r>
              <a:rPr lang="en-US" sz="1000" dirty="0"/>
              <a:t>The OS SKU migration feature isn't available through PowerShell or the Azure portal.</a:t>
            </a:r>
          </a:p>
          <a:p>
            <a:pPr marL="171450" indent="-171450" algn="just">
              <a:buFont typeface="Arial" panose="020B0604020202020204" pitchFamily="34" charset="0"/>
              <a:buChar char="•"/>
            </a:pPr>
            <a:r>
              <a:rPr lang="en-US" sz="1000" dirty="0"/>
              <a:t>The OS SKU migration feature isn't able to rename existing node pools.</a:t>
            </a:r>
          </a:p>
          <a:p>
            <a:pPr marL="171450" indent="-171450" algn="just">
              <a:buFont typeface="Arial" panose="020B0604020202020204" pitchFamily="34" charset="0"/>
              <a:buChar char="•"/>
            </a:pPr>
            <a:r>
              <a:rPr lang="en-US" sz="1000" b="1" dirty="0"/>
              <a:t>Ubuntu and Azure Linux </a:t>
            </a:r>
            <a:r>
              <a:rPr lang="en-US" sz="1000" dirty="0"/>
              <a:t>are the only supported Linux OS SKU migration targets.</a:t>
            </a:r>
          </a:p>
          <a:p>
            <a:pPr marL="171450" indent="-171450" algn="just">
              <a:buFont typeface="Arial" panose="020B0604020202020204" pitchFamily="34" charset="0"/>
              <a:buChar char="•"/>
            </a:pPr>
            <a:r>
              <a:rPr lang="en-US" sz="1000" dirty="0"/>
              <a:t>An Ubuntu OS SKU with </a:t>
            </a:r>
            <a:r>
              <a:rPr lang="en-US" sz="1000" dirty="0" err="1"/>
              <a:t>UseGPUDedicatedVHD</a:t>
            </a:r>
            <a:r>
              <a:rPr lang="en-US" sz="1000" dirty="0"/>
              <a:t> enabled can't perform an OS SKU migration.</a:t>
            </a:r>
          </a:p>
          <a:p>
            <a:pPr marL="171450" indent="-171450" algn="just">
              <a:buFont typeface="Arial" panose="020B0604020202020204" pitchFamily="34" charset="0"/>
              <a:buChar char="•"/>
            </a:pPr>
            <a:r>
              <a:rPr lang="en-US" sz="1000" dirty="0"/>
              <a:t>An Ubuntu OS SKU with CVM 20.04 enabled can't perform an OS SKU migration.</a:t>
            </a:r>
          </a:p>
          <a:p>
            <a:pPr marL="171450" indent="-171450" algn="just">
              <a:buFont typeface="Arial" panose="020B0604020202020204" pitchFamily="34" charset="0"/>
              <a:buChar char="•"/>
            </a:pPr>
            <a:r>
              <a:rPr lang="en-US" sz="1000" dirty="0"/>
              <a:t>Node pools with Kata enabled can't perform an OS SKU migration.</a:t>
            </a:r>
          </a:p>
          <a:p>
            <a:pPr marL="171450" indent="-171450" algn="just">
              <a:buFont typeface="Arial" panose="020B0604020202020204" pitchFamily="34" charset="0"/>
              <a:buChar char="•"/>
            </a:pPr>
            <a:r>
              <a:rPr lang="en-US" sz="1000" dirty="0"/>
              <a:t>Windows OS SKU migration isn't supported.</a:t>
            </a:r>
          </a:p>
          <a:p>
            <a:pPr algn="just"/>
            <a:endParaRPr lang="en-US" dirty="0"/>
          </a:p>
        </p:txBody>
      </p:sp>
      <p:sp>
        <p:nvSpPr>
          <p:cNvPr id="6" name="Text Placeholder 1">
            <a:extLst>
              <a:ext uri="{FF2B5EF4-FFF2-40B4-BE49-F238E27FC236}">
                <a16:creationId xmlns:a16="http://schemas.microsoft.com/office/drawing/2014/main" id="{7F35FAD8-ADA3-FC8F-EDD6-C1B42065AF27}"/>
              </a:ext>
            </a:extLst>
          </p:cNvPr>
          <p:cNvSpPr txBox="1">
            <a:spLocks/>
          </p:cNvSpPr>
          <p:nvPr/>
        </p:nvSpPr>
        <p:spPr>
          <a:xfrm>
            <a:off x="4433776" y="2348600"/>
            <a:ext cx="4365038" cy="19398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Generally Available: Model fine-tuning support for Kubernetes AI Toolchain Operator (KAITO)</a:t>
            </a:r>
            <a:endParaRPr lang="en-US" sz="1000" dirty="0"/>
          </a:p>
          <a:p>
            <a:pPr algn="just"/>
            <a:r>
              <a:rPr lang="en-US" sz="1000" dirty="0"/>
              <a:t>With </a:t>
            </a:r>
            <a:r>
              <a:rPr lang="en-US" sz="1000" b="1" dirty="0"/>
              <a:t>parameter-efficient fine-tuning (PEFT) </a:t>
            </a:r>
            <a:r>
              <a:rPr lang="en-US" sz="1000" dirty="0"/>
              <a:t>support, it is possible to customize pre-trained models from the KAITO repository to data and use cases directly in cluster, while maintaining the data compliance rules for organization. </a:t>
            </a:r>
          </a:p>
          <a:p>
            <a:pPr algn="just"/>
            <a:r>
              <a:rPr lang="en-US" sz="1000" dirty="0"/>
              <a:t>Simply choose a target model, select one of the various tuning methods, point to retraining data and where to store fine-tuning results in your KAITO tuning workspace. This allows you to serve your “smarter” model and simplify ML lifecycle management directly from the AKS cluster.</a:t>
            </a:r>
          </a:p>
        </p:txBody>
      </p:sp>
    </p:spTree>
    <p:extLst>
      <p:ext uri="{BB962C8B-B14F-4D97-AF65-F5344CB8AC3E}">
        <p14:creationId xmlns:p14="http://schemas.microsoft.com/office/powerpoint/2010/main" val="4080397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a:xfrm>
            <a:off x="4433776" y="730558"/>
            <a:ext cx="4365038" cy="1546149"/>
          </a:xfrm>
        </p:spPr>
        <p:txBody>
          <a:bodyPr/>
          <a:lstStyle/>
          <a:p>
            <a:pPr algn="just"/>
            <a:r>
              <a:rPr lang="en-US" sz="1000" dirty="0">
                <a:hlinkClick r:id="rId2"/>
              </a:rPr>
              <a:t>Retirement: App Service Environment v1/v2 will be retired on August 31, 2024</a:t>
            </a:r>
            <a:endParaRPr lang="en-US" sz="1000" dirty="0"/>
          </a:p>
          <a:p>
            <a:pPr algn="just"/>
            <a:r>
              <a:rPr lang="en-US" sz="1000" b="0" i="0" dirty="0">
                <a:solidFill>
                  <a:srgbClr val="000000"/>
                </a:solidFill>
                <a:effectLst/>
                <a:highlight>
                  <a:srgbClr val="FFFFFF"/>
                </a:highlight>
              </a:rPr>
              <a:t>In August 2021, Azure announced that </a:t>
            </a:r>
            <a:r>
              <a:rPr lang="en-US" sz="1000" b="0" i="0" dirty="0">
                <a:solidFill>
                  <a:srgbClr val="0067B8"/>
                </a:solidFill>
                <a:effectLst/>
                <a:highlight>
                  <a:srgbClr val="FFFFFF"/>
                </a:highlight>
                <a:hlinkClick r:id="rId3"/>
              </a:rPr>
              <a:t>the retirement of Cloud Services (classic)</a:t>
            </a:r>
            <a:r>
              <a:rPr lang="en-US" sz="1000" b="0" i="0" dirty="0">
                <a:solidFill>
                  <a:srgbClr val="000000"/>
                </a:solidFill>
                <a:effectLst/>
                <a:highlight>
                  <a:srgbClr val="FFFFFF"/>
                </a:highlight>
              </a:rPr>
              <a:t> is happening on 31 August 2024. As App Service Environment v1 and v2 run on Cloud Services (classic), MS will retire App Service Environment v1 and v2 on the same date. Before that date, please complete migration to App Service Environment v3.</a:t>
            </a:r>
          </a:p>
          <a:p>
            <a:pPr algn="just"/>
            <a:r>
              <a:rPr lang="en-US" sz="1000" b="1" i="0" dirty="0">
                <a:solidFill>
                  <a:srgbClr val="000000"/>
                </a:solidFill>
                <a:effectLst/>
                <a:highlight>
                  <a:srgbClr val="FFFFFF"/>
                </a:highlight>
              </a:rPr>
              <a:t>After 31 August 2024</a:t>
            </a:r>
            <a:r>
              <a:rPr lang="en-US" sz="1000" b="0" i="0" dirty="0">
                <a:solidFill>
                  <a:srgbClr val="000000"/>
                </a:solidFill>
                <a:effectLst/>
                <a:highlight>
                  <a:srgbClr val="FFFFFF"/>
                </a:highlight>
              </a:rPr>
              <a:t>, App Service Environment v1 and v2 and the applications running on them will be deleted and any application data associated with them will be lost.</a:t>
            </a:r>
          </a:p>
          <a:p>
            <a:pPr algn="just"/>
            <a:endParaRPr lang="en-US" sz="1000" dirty="0"/>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4"/>
              </a:rPr>
              <a:t>Public Preview: 6th generation Intel-based VMs – Dv6/Ev6</a:t>
            </a:r>
            <a:endParaRPr lang="en-US" dirty="0"/>
          </a:p>
          <a:p>
            <a:pPr algn="just"/>
            <a:r>
              <a:rPr lang="en-US" b="1" dirty="0"/>
              <a:t>MS announced </a:t>
            </a:r>
            <a:r>
              <a:rPr lang="en-US" dirty="0"/>
              <a:t>the public preview of the </a:t>
            </a:r>
            <a:r>
              <a:rPr lang="en-US" b="1" dirty="0"/>
              <a:t>D and E family VMs </a:t>
            </a:r>
            <a:r>
              <a:rPr lang="en-US" dirty="0"/>
              <a:t>built on the new 5th Gen Intel® Xeon® Platinum 8537C (Emerald Rapids) processor. </a:t>
            </a:r>
          </a:p>
          <a:p>
            <a:pPr algn="just"/>
            <a:r>
              <a:rPr lang="en-US" dirty="0"/>
              <a:t>These VMs will offer:</a:t>
            </a:r>
          </a:p>
          <a:p>
            <a:pPr marL="171450" indent="-171450" algn="just">
              <a:buFont typeface="Arial" panose="020B0604020202020204" pitchFamily="34" charset="0"/>
              <a:buChar char="•"/>
            </a:pPr>
            <a:r>
              <a:rPr lang="en-US" b="1" dirty="0"/>
              <a:t>Up to 27% higher vCPU </a:t>
            </a:r>
            <a:r>
              <a:rPr lang="en-US" dirty="0"/>
              <a:t>performance and 3x larger L3 cache than the previous generation Intel Dl/D/Ev5 VMs</a:t>
            </a:r>
          </a:p>
          <a:p>
            <a:pPr marL="171450" indent="-171450" algn="just">
              <a:buFont typeface="Arial" panose="020B0604020202020204" pitchFamily="34" charset="0"/>
              <a:buChar char="•"/>
            </a:pPr>
            <a:r>
              <a:rPr lang="en-US" b="1" dirty="0"/>
              <a:t>Up to 192vCPU and &gt;18GiB of </a:t>
            </a:r>
            <a:r>
              <a:rPr lang="en-US" dirty="0"/>
              <a:t>memory</a:t>
            </a:r>
          </a:p>
          <a:p>
            <a:pPr marL="171450" indent="-171450" algn="just">
              <a:buFont typeface="Arial" panose="020B0604020202020204" pitchFamily="34" charset="0"/>
              <a:buChar char="•"/>
            </a:pPr>
            <a:r>
              <a:rPr lang="en-US" dirty="0"/>
              <a:t>Azure Boost which enables:</a:t>
            </a:r>
          </a:p>
          <a:p>
            <a:pPr marL="171450" indent="-171450" algn="just">
              <a:buFont typeface="Arial" panose="020B0604020202020204" pitchFamily="34" charset="0"/>
              <a:buChar char="•"/>
            </a:pPr>
            <a:r>
              <a:rPr lang="en-US" dirty="0"/>
              <a:t>Up to 400k IOPS and 12 GB/s remote storage throughput</a:t>
            </a:r>
          </a:p>
          <a:p>
            <a:pPr marL="171450" indent="-171450" algn="just">
              <a:buFont typeface="Arial" panose="020B0604020202020204" pitchFamily="34" charset="0"/>
              <a:buChar char="•"/>
            </a:pPr>
            <a:r>
              <a:rPr lang="en-US" b="1" dirty="0"/>
              <a:t>Up to 200 Gbps </a:t>
            </a:r>
            <a:r>
              <a:rPr lang="en-US" dirty="0"/>
              <a:t>VM network bandwidth</a:t>
            </a:r>
          </a:p>
          <a:p>
            <a:pPr marL="171450" indent="-171450" algn="just">
              <a:buFont typeface="Arial" panose="020B0604020202020204" pitchFamily="34" charset="0"/>
              <a:buChar char="•"/>
            </a:pPr>
            <a:r>
              <a:rPr lang="en-US" dirty="0"/>
              <a:t>46% larger local SSD capacity and &gt;3X read IOPS</a:t>
            </a:r>
          </a:p>
          <a:p>
            <a:pPr marL="171450" indent="-171450" algn="just">
              <a:buFont typeface="Arial" panose="020B0604020202020204" pitchFamily="34" charset="0"/>
              <a:buChar char="•"/>
            </a:pPr>
            <a:r>
              <a:rPr lang="en-US" dirty="0" err="1"/>
              <a:t>NVMe</a:t>
            </a:r>
            <a:r>
              <a:rPr lang="en-US" dirty="0"/>
              <a:t> interface for local and remote disks</a:t>
            </a:r>
          </a:p>
          <a:p>
            <a:pPr marL="171450" indent="-171450" algn="just">
              <a:buFont typeface="Arial" panose="020B0604020202020204" pitchFamily="34" charset="0"/>
              <a:buChar char="•"/>
            </a:pPr>
            <a:r>
              <a:rPr lang="en-US" dirty="0"/>
              <a:t>Enhanced security through Total Memory Encryption (TME) technology</a:t>
            </a:r>
          </a:p>
        </p:txBody>
      </p:sp>
      <p:sp>
        <p:nvSpPr>
          <p:cNvPr id="2" name="Text Placeholder 11">
            <a:extLst>
              <a:ext uri="{FF2B5EF4-FFF2-40B4-BE49-F238E27FC236}">
                <a16:creationId xmlns:a16="http://schemas.microsoft.com/office/drawing/2014/main" id="{44F4EBC6-584C-F39C-DA49-455831F92D87}"/>
              </a:ext>
            </a:extLst>
          </p:cNvPr>
          <p:cNvSpPr txBox="1">
            <a:spLocks/>
          </p:cNvSpPr>
          <p:nvPr/>
        </p:nvSpPr>
        <p:spPr>
          <a:xfrm>
            <a:off x="4433776" y="2321465"/>
            <a:ext cx="4365038" cy="154614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5"/>
              </a:rPr>
              <a:t>Retirement: Upgrade your Azure Logic Apps Integration Service Environment workloads</a:t>
            </a:r>
            <a:endParaRPr lang="en-US" sz="1000" dirty="0"/>
          </a:p>
          <a:p>
            <a:pPr algn="just"/>
            <a:r>
              <a:rPr lang="en-US" sz="1000" b="1" dirty="0"/>
              <a:t>After August 31st, 2024</a:t>
            </a:r>
            <a:r>
              <a:rPr lang="en-US" sz="1000" dirty="0"/>
              <a:t>, access to deployed Azure Logic Apps Integration Service Environments will be terminated, meaning any workflows currently running on these ISEs will cease execution, all historical data associated with these workflows will be permanently deleted, and any integration accounts linked to the retired ISEs will be removed. </a:t>
            </a:r>
          </a:p>
        </p:txBody>
      </p:sp>
      <p:sp>
        <p:nvSpPr>
          <p:cNvPr id="3" name="Text Placeholder 11">
            <a:extLst>
              <a:ext uri="{FF2B5EF4-FFF2-40B4-BE49-F238E27FC236}">
                <a16:creationId xmlns:a16="http://schemas.microsoft.com/office/drawing/2014/main" id="{05930A53-A255-6D50-C1CB-6637B1B2EBD7}"/>
              </a:ext>
            </a:extLst>
          </p:cNvPr>
          <p:cNvSpPr txBox="1">
            <a:spLocks/>
          </p:cNvSpPr>
          <p:nvPr/>
        </p:nvSpPr>
        <p:spPr>
          <a:xfrm>
            <a:off x="4433776" y="3597352"/>
            <a:ext cx="4365038" cy="1145634"/>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6"/>
              </a:rPr>
              <a:t>Retirement: Azure Synapse Runtime for Apache Spark 2.4 Disablement</a:t>
            </a:r>
            <a:endParaRPr lang="en-US" sz="1000" dirty="0"/>
          </a:p>
          <a:p>
            <a:pPr algn="just"/>
            <a:r>
              <a:rPr lang="en-US" sz="1000" b="1" dirty="0"/>
              <a:t>Disablement for Azure Synapse Runtime for Apache Spark 2.4 </a:t>
            </a:r>
            <a:r>
              <a:rPr lang="en-US" sz="1000" dirty="0"/>
              <a:t>was announced on August 15th, 2024. MS recommend to Azure Synapse Runtime for Apache Spark 2.4 workloads to Azure Synapse Runtime for Apache Spark 3.4 - Azure Synapse Analytics | Microsoft Learn otherwise your jobs will stop executing</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BCE50D-2533-F75F-E94D-C59201A8F6B3}"/>
              </a:ext>
            </a:extLst>
          </p:cNvPr>
          <p:cNvSpPr>
            <a:spLocks noGrp="1"/>
          </p:cNvSpPr>
          <p:nvPr>
            <p:ph type="body" sz="quarter" idx="10"/>
          </p:nvPr>
        </p:nvSpPr>
        <p:spPr>
          <a:xfrm>
            <a:off x="4433776" y="855081"/>
            <a:ext cx="4365038" cy="1394344"/>
          </a:xfrm>
        </p:spPr>
        <p:txBody>
          <a:bodyPr/>
          <a:lstStyle/>
          <a:p>
            <a:r>
              <a:rPr lang="en-US" sz="1000" dirty="0">
                <a:hlinkClick r:id="rId2"/>
              </a:rPr>
              <a:t>Hotpatching is now available in preview on Windows Server 2025 Evaluation VMs in Azure</a:t>
            </a:r>
            <a:endParaRPr lang="en-US" sz="1000" dirty="0"/>
          </a:p>
          <a:p>
            <a:pPr algn="just"/>
            <a:r>
              <a:rPr lang="en-US" sz="1000" dirty="0"/>
              <a:t>MS announced the preview of </a:t>
            </a:r>
            <a:r>
              <a:rPr lang="en-US" sz="1000" b="1" dirty="0" err="1"/>
              <a:t>Hotpatch</a:t>
            </a:r>
            <a:r>
              <a:rPr lang="en-US" sz="1000" dirty="0"/>
              <a:t> on </a:t>
            </a:r>
            <a:r>
              <a:rPr lang="en-US" sz="1000" b="1" dirty="0"/>
              <a:t>Windows Server 2025 Evaluation VMs </a:t>
            </a:r>
            <a:r>
              <a:rPr lang="en-US" sz="1000" dirty="0"/>
              <a:t>running in Azure. Hotpatching in Azure is only supported on Azure Edition SKUs. Evaluation version is made available to validate the capability and ensure readiness.  When this is made generally available Azure Edition will be the only supported SKU in Azure for Hotpatching.</a:t>
            </a:r>
          </a:p>
        </p:txBody>
      </p:sp>
      <p:sp>
        <p:nvSpPr>
          <p:cNvPr id="3" name="Title 2">
            <a:extLst>
              <a:ext uri="{FF2B5EF4-FFF2-40B4-BE49-F238E27FC236}">
                <a16:creationId xmlns:a16="http://schemas.microsoft.com/office/drawing/2014/main" id="{7D42E0E2-716E-7736-B2C1-490876DB6485}"/>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9B159E75-22A9-FEE8-DD63-B022666BE01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292E7BEB-6B7B-47DD-7EC8-7E277C21EC9F}"/>
              </a:ext>
            </a:extLst>
          </p:cNvPr>
          <p:cNvSpPr>
            <a:spLocks noGrp="1"/>
          </p:cNvSpPr>
          <p:nvPr>
            <p:ph type="body" sz="quarter" idx="16"/>
          </p:nvPr>
        </p:nvSpPr>
        <p:spPr/>
        <p:txBody>
          <a:bodyPr/>
          <a:lstStyle/>
          <a:p>
            <a:pPr algn="just"/>
            <a:r>
              <a:rPr lang="en-US" dirty="0">
                <a:hlinkClick r:id="rId3"/>
              </a:rPr>
              <a:t>Generally Available: Azure Container Storage for Ephemeral (Local </a:t>
            </a:r>
            <a:r>
              <a:rPr lang="en-US" dirty="0" err="1">
                <a:hlinkClick r:id="rId3"/>
              </a:rPr>
              <a:t>NVMe</a:t>
            </a:r>
            <a:r>
              <a:rPr lang="en-US" dirty="0">
                <a:hlinkClick r:id="rId3"/>
              </a:rPr>
              <a:t>/Temp SSD) and Azure Disk</a:t>
            </a:r>
            <a:endParaRPr lang="en-US" dirty="0"/>
          </a:p>
          <a:p>
            <a:pPr algn="just"/>
            <a:r>
              <a:rPr lang="en-US" dirty="0"/>
              <a:t>It is now possible to use </a:t>
            </a:r>
            <a:r>
              <a:rPr lang="en-US" b="1" dirty="0"/>
              <a:t>Azure Container Storage </a:t>
            </a:r>
            <a:r>
              <a:rPr lang="en-US" dirty="0"/>
              <a:t>to run production level stateful container workloads. Azure Container Storage orchestrates the placement and lifecycle of persistent volumes (PV) on behalf, simplifying container storage management and optimizing for scalability, flexibility, and cost efficiency. Now it supports:</a:t>
            </a:r>
          </a:p>
          <a:p>
            <a:pPr marL="171450" indent="-171450" algn="just">
              <a:buFont typeface="Arial" panose="020B0604020202020204" pitchFamily="34" charset="0"/>
              <a:buChar char="•"/>
            </a:pPr>
            <a:r>
              <a:rPr lang="en-US" b="1" dirty="0"/>
              <a:t>Ephemeral disk </a:t>
            </a:r>
            <a:r>
              <a:rPr lang="en-US" dirty="0"/>
              <a:t>(Local </a:t>
            </a:r>
            <a:r>
              <a:rPr lang="en-US" dirty="0" err="1"/>
              <a:t>NVMe</a:t>
            </a:r>
            <a:r>
              <a:rPr lang="en-US" dirty="0"/>
              <a:t>/Temp SSD): With the Ephemeral disk backing storage option, it is possible to take advantage of the local storage that comes with nodes. For instance, workloads requiring low latencies could benefit from locally attached storage. You can also enable replication on your local </a:t>
            </a:r>
            <a:r>
              <a:rPr lang="en-US" dirty="0" err="1"/>
              <a:t>NVMe</a:t>
            </a:r>
            <a:r>
              <a:rPr lang="en-US" dirty="0"/>
              <a:t> storage to experience added resiliency.</a:t>
            </a:r>
          </a:p>
          <a:p>
            <a:pPr marL="171450" indent="-171450" algn="just">
              <a:buFont typeface="Arial" panose="020B0604020202020204" pitchFamily="34" charset="0"/>
              <a:buChar char="•"/>
            </a:pPr>
            <a:r>
              <a:rPr lang="en-US" b="1" dirty="0"/>
              <a:t>Azure Disk</a:t>
            </a:r>
            <a:r>
              <a:rPr lang="en-US" dirty="0"/>
              <a:t>: Azure Disk storage option lets choose from Ultra, Premium SSD, Premium SSD v2, and Standard SSD disk types to back your storage pool. With Azure Container Storage, your PVs are optimally placed on your disk - mapping multiple volumes to a disk, overcoming traditional persistent volume scale limitations, and saving you storage costs in the long run.</a:t>
            </a:r>
          </a:p>
        </p:txBody>
      </p:sp>
    </p:spTree>
    <p:extLst>
      <p:ext uri="{BB962C8B-B14F-4D97-AF65-F5344CB8AC3E}">
        <p14:creationId xmlns:p14="http://schemas.microsoft.com/office/powerpoint/2010/main" val="315664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u="sng" dirty="0"/>
              <a:t>Azure NetApp Files large volume enhancement: increased throughput and maximum size limit of 2-PiB volume (preview)</a:t>
            </a:r>
          </a:p>
          <a:p>
            <a:pPr marL="514350" lvl="1" indent="-171450">
              <a:buFont typeface="Arial" panose="020B0604020202020204" pitchFamily="34" charset="0"/>
              <a:buChar char="•"/>
            </a:pPr>
            <a:r>
              <a:rPr lang="en-US" sz="1000" b="1" dirty="0">
                <a:latin typeface="+mj-lt"/>
              </a:rPr>
              <a:t>Azure NetApp Files large volumes now support increased maximum throughput and size limits</a:t>
            </a:r>
            <a:r>
              <a:rPr lang="en-US" sz="1000" dirty="0">
                <a:latin typeface="+mj-lt"/>
              </a:rPr>
              <a:t>. This update brings an increased size limit to one PiB, available via Azure Feature Exposure Control (AFEC), allowing for more extensive and robust data management solutions for various workloads, including HPC, EDA, VDI, and more.</a:t>
            </a:r>
          </a:p>
          <a:p>
            <a:pPr marL="514350" lvl="1" indent="-171450">
              <a:buFont typeface="Arial" panose="020B0604020202020204" pitchFamily="34" charset="0"/>
              <a:buChar char="•"/>
            </a:pPr>
            <a:r>
              <a:rPr lang="en-US" sz="1000" b="1" dirty="0">
                <a:latin typeface="+mj-lt"/>
              </a:rPr>
              <a:t>This update also introduces a preview of a large volume type, starting from one PiB up to two PiB, </a:t>
            </a:r>
            <a:r>
              <a:rPr lang="en-US" sz="1000" dirty="0">
                <a:latin typeface="+mj-lt"/>
              </a:rPr>
              <a:t>available upon request. This 2-PiB enhancement is subject to regional availability and capacity, ensuring that Azure NetApp Files can meet your specific needs and requirements. This feature is currently in preview. To take advantage of the 2-PiB large volume feature, contact your account team.</a:t>
            </a:r>
          </a:p>
          <a:p>
            <a:pPr marL="171450" indent="-171450">
              <a:buFont typeface="Arial" panose="020B0604020202020204" pitchFamily="34" charset="0"/>
              <a:buChar char="•"/>
            </a:pPr>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r>
              <a:rPr lang="ru-RU" sz="1800" dirty="0"/>
              <a:t> (</a:t>
            </a:r>
            <a:r>
              <a:rPr lang="en-US" sz="1800" dirty="0"/>
              <a:t>Azure NetApp Files</a:t>
            </a:r>
            <a:r>
              <a:rPr lang="ru-RU" sz="1800" dirty="0"/>
              <a:t>)</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Application volume group for SAP HANA extension 1 </a:t>
            </a:r>
            <a:endParaRPr lang="en-US" dirty="0"/>
          </a:p>
          <a:p>
            <a:pPr marL="171450" indent="-171450" algn="just">
              <a:buFont typeface="Arial" panose="020B0604020202020204" pitchFamily="34" charset="0"/>
              <a:buChar char="•"/>
            </a:pPr>
            <a:r>
              <a:rPr lang="en-US" b="1" dirty="0"/>
              <a:t>Extension 1 of application volume group for SAP HANA </a:t>
            </a:r>
            <a:r>
              <a:rPr lang="en-US" dirty="0"/>
              <a:t>improves volume group deployment experience for SAP HANA with:</a:t>
            </a:r>
          </a:p>
          <a:p>
            <a:pPr marL="514350" lvl="1" indent="-171450" algn="just">
              <a:buFont typeface="Arial" panose="020B0604020202020204" pitchFamily="34" charset="0"/>
              <a:buChar char="•"/>
            </a:pPr>
            <a:r>
              <a:rPr lang="en-US" sz="1000" dirty="0">
                <a:latin typeface="+mj-lt"/>
              </a:rPr>
              <a:t>The use of availability zone volume placement, eliminating the need for manual </a:t>
            </a:r>
            <a:r>
              <a:rPr lang="en-US" sz="1000" dirty="0" err="1">
                <a:latin typeface="+mj-lt"/>
              </a:rPr>
              <a:t>AVSet</a:t>
            </a:r>
            <a:r>
              <a:rPr lang="en-US" sz="1000" dirty="0">
                <a:latin typeface="+mj-lt"/>
              </a:rPr>
              <a:t> pinning with proximity placement groups.</a:t>
            </a:r>
          </a:p>
          <a:p>
            <a:pPr marL="514350" lvl="1" indent="-171450" algn="just">
              <a:buFont typeface="Arial" panose="020B0604020202020204" pitchFamily="34" charset="0"/>
              <a:buChar char="•"/>
            </a:pPr>
            <a:r>
              <a:rPr lang="en-US" sz="1000" dirty="0">
                <a:latin typeface="+mj-lt"/>
              </a:rPr>
              <a:t>Support for Standard network features for SAP HANA volumes</a:t>
            </a:r>
          </a:p>
          <a:p>
            <a:r>
              <a:rPr lang="en-US" u="sng" dirty="0"/>
              <a:t>Azure NetApp Files backup is now available in Azure US Gov regions.</a:t>
            </a:r>
          </a:p>
          <a:p>
            <a:pPr algn="just"/>
            <a:r>
              <a:rPr lang="en-US" u="sng" dirty="0">
                <a:latin typeface="+mj-lt"/>
              </a:rPr>
              <a:t>Metrics enhancement: New performance metrics for volumes</a:t>
            </a:r>
          </a:p>
          <a:p>
            <a:pPr marL="171450" indent="-171450" algn="just">
              <a:buFont typeface="Arial" panose="020B0604020202020204" pitchFamily="34" charset="0"/>
              <a:buChar char="•"/>
            </a:pPr>
            <a:r>
              <a:rPr lang="en-US" dirty="0">
                <a:latin typeface="+mj-lt"/>
              </a:rPr>
              <a:t>New counters have been added to Azure NetApp Files performance metrics to increase visibility into your volumes' workloads:</a:t>
            </a:r>
          </a:p>
          <a:p>
            <a:pPr marL="514350" lvl="1" indent="-171450" algn="just">
              <a:buFont typeface="Arial" panose="020B0604020202020204" pitchFamily="34" charset="0"/>
              <a:buChar char="•"/>
            </a:pPr>
            <a:r>
              <a:rPr lang="en-US" sz="1000" b="1" dirty="0">
                <a:latin typeface="+mj-lt"/>
              </a:rPr>
              <a:t>Other IOPS</a:t>
            </a:r>
            <a:r>
              <a:rPr lang="en-US" sz="1000" dirty="0">
                <a:latin typeface="+mj-lt"/>
              </a:rPr>
              <a:t>: any operations other than read or write.</a:t>
            </a:r>
          </a:p>
          <a:p>
            <a:pPr marL="514350" lvl="1" indent="-171450" algn="just">
              <a:buFont typeface="Arial" panose="020B0604020202020204" pitchFamily="34" charset="0"/>
              <a:buChar char="•"/>
            </a:pPr>
            <a:r>
              <a:rPr lang="en-US" sz="1000" b="1" dirty="0">
                <a:latin typeface="+mj-lt"/>
              </a:rPr>
              <a:t>Total IOPS</a:t>
            </a:r>
            <a:r>
              <a:rPr lang="en-US" sz="1000" dirty="0">
                <a:latin typeface="+mj-lt"/>
              </a:rPr>
              <a:t>: a summation of all IOPS (read, write, and other)</a:t>
            </a:r>
          </a:p>
          <a:p>
            <a:pPr marL="514350" lvl="1" indent="-171450" algn="just">
              <a:buFont typeface="Arial" panose="020B0604020202020204" pitchFamily="34" charset="0"/>
              <a:buChar char="•"/>
            </a:pPr>
            <a:r>
              <a:rPr lang="en-US" sz="1000" b="1" dirty="0">
                <a:latin typeface="+mj-lt"/>
              </a:rPr>
              <a:t>Other throughput</a:t>
            </a:r>
            <a:r>
              <a:rPr lang="en-US" sz="1000" dirty="0">
                <a:latin typeface="+mj-lt"/>
              </a:rPr>
              <a:t>: any operations other than read or write.</a:t>
            </a:r>
          </a:p>
          <a:p>
            <a:pPr marL="514350" lvl="1" indent="-171450" algn="just">
              <a:buFont typeface="Arial" panose="020B0604020202020204" pitchFamily="34" charset="0"/>
              <a:buChar char="•"/>
            </a:pPr>
            <a:r>
              <a:rPr lang="en-US" sz="1000" b="1" dirty="0">
                <a:latin typeface="+mj-lt"/>
              </a:rPr>
              <a:t>Total throughput</a:t>
            </a:r>
            <a:r>
              <a:rPr lang="en-US" sz="1000" dirty="0">
                <a:latin typeface="+mj-lt"/>
              </a:rPr>
              <a:t>: Total throughput is a summation of all throughput (read, write, and other)</a:t>
            </a:r>
          </a:p>
          <a:p>
            <a:pPr marL="171450" indent="-171450" algn="just">
              <a:buFont typeface="Arial" panose="020B0604020202020204" pitchFamily="34" charset="0"/>
              <a:buChar char="•"/>
            </a:pPr>
            <a:r>
              <a:rPr lang="en-US" dirty="0">
                <a:latin typeface="+mj-lt"/>
              </a:rPr>
              <a:t>.</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219F19-BBB5-E896-0398-EC95B41444F6}"/>
              </a:ext>
            </a:extLst>
          </p:cNvPr>
          <p:cNvSpPr>
            <a:spLocks noGrp="1"/>
          </p:cNvSpPr>
          <p:nvPr>
            <p:ph type="title"/>
          </p:nvPr>
        </p:nvSpPr>
        <p:spPr/>
        <p:txBody>
          <a:bodyPr/>
          <a:lstStyle/>
          <a:p>
            <a:r>
              <a:rPr lang="en-US" sz="1600" dirty="0"/>
              <a:t>Storage &amp; Data Updates</a:t>
            </a:r>
            <a:endParaRPr lang="en-US" dirty="0"/>
          </a:p>
        </p:txBody>
      </p:sp>
      <p:sp>
        <p:nvSpPr>
          <p:cNvPr id="4" name="Text Placeholder 3">
            <a:extLst>
              <a:ext uri="{FF2B5EF4-FFF2-40B4-BE49-F238E27FC236}">
                <a16:creationId xmlns:a16="http://schemas.microsoft.com/office/drawing/2014/main" id="{F4FAD079-EBFC-9C81-7080-1549C0E2082D}"/>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4774F95-2567-C810-6E75-84536697B202}"/>
              </a:ext>
            </a:extLst>
          </p:cNvPr>
          <p:cNvSpPr>
            <a:spLocks noGrp="1"/>
          </p:cNvSpPr>
          <p:nvPr>
            <p:ph type="body" sz="quarter" idx="16"/>
          </p:nvPr>
        </p:nvSpPr>
        <p:spPr/>
        <p:txBody>
          <a:bodyPr/>
          <a:lstStyle/>
          <a:p>
            <a:r>
              <a:rPr lang="en-US" dirty="0">
                <a:hlinkClick r:id="rId2"/>
              </a:rPr>
              <a:t>Public Preview: Azure NetApp Files volume encryption key transition</a:t>
            </a:r>
            <a:endParaRPr lang="en-US" dirty="0"/>
          </a:p>
          <a:p>
            <a:r>
              <a:rPr lang="en-US" dirty="0"/>
              <a:t>This feature allows </a:t>
            </a:r>
            <a:r>
              <a:rPr lang="en-US" b="1" dirty="0"/>
              <a:t>customers to transition their existing volumes protected with platform-managed key (PMK) to a volume encrypted</a:t>
            </a:r>
            <a:r>
              <a:rPr lang="en-US" dirty="0"/>
              <a:t>, using a customer-managed key (CMK) stored in Azure Key Vault. </a:t>
            </a:r>
          </a:p>
          <a:p>
            <a:r>
              <a:rPr lang="en-US" dirty="0"/>
              <a:t>Key benefits: </a:t>
            </a:r>
          </a:p>
          <a:p>
            <a:pPr marL="171450" indent="-171450">
              <a:buFont typeface="Arial" panose="020B0604020202020204" pitchFamily="34" charset="0"/>
              <a:buChar char="•"/>
            </a:pPr>
            <a:r>
              <a:rPr lang="en-US" dirty="0"/>
              <a:t>Secure key management: The keys are generated and managed by the customer organization. This provides additional security layer by reducing the risk of unauthorized key access.</a:t>
            </a:r>
          </a:p>
          <a:p>
            <a:pPr marL="171450" indent="-171450">
              <a:buFont typeface="Arial" panose="020B0604020202020204" pitchFamily="34" charset="0"/>
              <a:buChar char="•"/>
            </a:pPr>
            <a:r>
              <a:rPr lang="en-US" dirty="0"/>
              <a:t>Regulatory/compliance: Several entities have strict regulations for data protection. CMK helps comply with various requirements and provide ability to track key management for regulatory purposes. </a:t>
            </a:r>
          </a:p>
          <a:p>
            <a:pPr marL="171450" indent="-171450">
              <a:buFont typeface="Arial" panose="020B0604020202020204" pitchFamily="34" charset="0"/>
              <a:buChar char="•"/>
            </a:pPr>
            <a:r>
              <a:rPr lang="en-US" dirty="0"/>
              <a:t>Performance: There is no performance impact when using CMK.  It simply protects the account encryption key using the Azure Key Vault. </a:t>
            </a:r>
          </a:p>
          <a:p>
            <a:r>
              <a:rPr lang="en-US" dirty="0"/>
              <a:t>NOTE: </a:t>
            </a:r>
          </a:p>
          <a:p>
            <a:pPr marL="171450" indent="-171450">
              <a:buFont typeface="Arial" panose="020B0604020202020204" pitchFamily="34" charset="0"/>
              <a:buChar char="•"/>
            </a:pPr>
            <a:r>
              <a:rPr lang="en-US" dirty="0"/>
              <a:t>Once complete the migration, it </a:t>
            </a:r>
            <a:r>
              <a:rPr lang="en-US" b="1" dirty="0"/>
              <a:t>can not be reverted </a:t>
            </a:r>
            <a:r>
              <a:rPr lang="en-US" dirty="0"/>
              <a:t>to platform-managed keys.</a:t>
            </a:r>
          </a:p>
          <a:p>
            <a:pPr marL="171450" indent="-171450">
              <a:buFont typeface="Arial" panose="020B0604020202020204" pitchFamily="34" charset="0"/>
              <a:buChar char="•"/>
            </a:pPr>
            <a:r>
              <a:rPr lang="en-US" dirty="0"/>
              <a:t>You must perform the transition </a:t>
            </a:r>
            <a:r>
              <a:rPr lang="en-US" b="1" dirty="0"/>
              <a:t>for every virtual network where </a:t>
            </a:r>
            <a:r>
              <a:rPr lang="en-US" dirty="0"/>
              <a:t>your Azure NetApp Files account has volumes.</a:t>
            </a:r>
          </a:p>
        </p:txBody>
      </p:sp>
      <p:sp>
        <p:nvSpPr>
          <p:cNvPr id="14" name="Text Placeholder 13">
            <a:extLst>
              <a:ext uri="{FF2B5EF4-FFF2-40B4-BE49-F238E27FC236}">
                <a16:creationId xmlns:a16="http://schemas.microsoft.com/office/drawing/2014/main" id="{5F082C05-93E4-F01C-DC62-70427109EFEE}"/>
              </a:ext>
            </a:extLst>
          </p:cNvPr>
          <p:cNvSpPr txBox="1">
            <a:spLocks/>
          </p:cNvSpPr>
          <p:nvPr/>
        </p:nvSpPr>
        <p:spPr>
          <a:xfrm>
            <a:off x="4747632" y="855079"/>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hlinkClick r:id="rId3"/>
              </a:rPr>
              <a:t>Generally Available: </a:t>
            </a:r>
            <a:r>
              <a:rPr lang="en-US" dirty="0" err="1">
                <a:hlinkClick r:id="rId3"/>
              </a:rPr>
              <a:t>AzAcSnap</a:t>
            </a:r>
            <a:r>
              <a:rPr lang="en-US" dirty="0">
                <a:hlinkClick r:id="rId3"/>
              </a:rPr>
              <a:t> 10 — Azure Application Consistent Snapshot tool updates</a:t>
            </a:r>
            <a:endParaRPr lang="en-US" dirty="0"/>
          </a:p>
          <a:p>
            <a:r>
              <a:rPr lang="en-US" dirty="0"/>
              <a:t>Version </a:t>
            </a:r>
            <a:r>
              <a:rPr lang="en-US" b="1" dirty="0"/>
              <a:t>10 of the </a:t>
            </a:r>
            <a:r>
              <a:rPr lang="en-US" b="1" dirty="0" err="1"/>
              <a:t>AzAcSnap</a:t>
            </a:r>
            <a:r>
              <a:rPr lang="en-US" b="1" dirty="0"/>
              <a:t> tool is now generally available</a:t>
            </a:r>
            <a:r>
              <a:rPr lang="en-US" dirty="0"/>
              <a:t>. Azure Application Consistent Snapshot tool (</a:t>
            </a:r>
            <a:r>
              <a:rPr lang="en-US" dirty="0" err="1"/>
              <a:t>AzAcSnap</a:t>
            </a:r>
            <a:r>
              <a:rPr lang="en-US" dirty="0"/>
              <a:t>) is a command-line tool that enables you to simplify data protection for third-party databases in Windows and Linux environments.</a:t>
            </a:r>
          </a:p>
          <a:p>
            <a:pPr marL="171450" indent="-171450">
              <a:buFont typeface="Arial" panose="020B0604020202020204" pitchFamily="34" charset="0"/>
              <a:buChar char="•"/>
            </a:pPr>
            <a:r>
              <a:rPr lang="en-US" dirty="0"/>
              <a:t>Features added to Preview:</a:t>
            </a:r>
          </a:p>
          <a:p>
            <a:pPr marL="514350" lvl="1" indent="-171450">
              <a:buFont typeface="Arial" panose="020B0604020202020204" pitchFamily="34" charset="0"/>
              <a:buChar char="•"/>
            </a:pPr>
            <a:r>
              <a:rPr lang="en-US" sz="1000" dirty="0">
                <a:latin typeface="+mj-lt"/>
              </a:rPr>
              <a:t>Microsoft SQL Server application consistent snapshot backup support.</a:t>
            </a:r>
          </a:p>
          <a:p>
            <a:pPr marL="171450" indent="-171450">
              <a:buFont typeface="Arial" panose="020B0604020202020204" pitchFamily="34" charset="0"/>
              <a:buChar char="•"/>
            </a:pPr>
            <a:r>
              <a:rPr lang="en-US" dirty="0"/>
              <a:t>Features moved to GA (generally available):</a:t>
            </a:r>
          </a:p>
          <a:p>
            <a:pPr marL="514350" lvl="1" indent="-171450">
              <a:buFont typeface="Arial" panose="020B0604020202020204" pitchFamily="34" charset="0"/>
              <a:buChar char="•"/>
            </a:pPr>
            <a:r>
              <a:rPr lang="en-US" sz="1000" dirty="0">
                <a:latin typeface="+mj-lt"/>
              </a:rPr>
              <a:t>Windows support: </a:t>
            </a:r>
            <a:r>
              <a:rPr lang="en-US" sz="1000" dirty="0" err="1">
                <a:latin typeface="+mj-lt"/>
              </a:rPr>
              <a:t>AzAcSnap</a:t>
            </a:r>
            <a:r>
              <a:rPr lang="en-US" sz="1000" dirty="0">
                <a:latin typeface="+mj-lt"/>
              </a:rPr>
              <a:t> is now able to be run on supported Linux distributions and Windows.</a:t>
            </a:r>
          </a:p>
          <a:p>
            <a:pPr marL="514350" lvl="1" indent="-171450">
              <a:buFont typeface="Arial" panose="020B0604020202020204" pitchFamily="34" charset="0"/>
              <a:buChar char="•"/>
            </a:pPr>
            <a:r>
              <a:rPr lang="en-US" sz="1000" dirty="0">
                <a:latin typeface="+mj-lt"/>
              </a:rPr>
              <a:t>New configuration file layout to simplify use.</a:t>
            </a:r>
          </a:p>
          <a:p>
            <a:pPr marL="514350" lvl="1" indent="-171450">
              <a:buFont typeface="Arial" panose="020B0604020202020204" pitchFamily="34" charset="0"/>
              <a:buChar char="•"/>
            </a:pPr>
            <a:r>
              <a:rPr lang="en-US" sz="1000" dirty="0">
                <a:latin typeface="+mj-lt"/>
              </a:rPr>
              <a:t>Azure Large Instance</a:t>
            </a:r>
          </a:p>
          <a:p>
            <a:pPr marL="514350" lvl="1" indent="-171450">
              <a:buFont typeface="Arial" panose="020B0604020202020204" pitchFamily="34" charset="0"/>
              <a:buChar char="•"/>
            </a:pPr>
            <a:r>
              <a:rPr lang="en-US" sz="1000" dirty="0">
                <a:latin typeface="+mj-lt"/>
              </a:rPr>
              <a:t>Consistency Group snapshots on supported Azure Large Instance storage</a:t>
            </a:r>
          </a:p>
          <a:p>
            <a:pPr marL="514350" lvl="1" indent="-171450">
              <a:buFont typeface="Arial" panose="020B0604020202020204" pitchFamily="34" charset="0"/>
              <a:buChar char="•"/>
            </a:pPr>
            <a:r>
              <a:rPr lang="en-US" sz="1000" dirty="0">
                <a:latin typeface="+mj-lt"/>
              </a:rPr>
              <a:t>Storage management via REST API over HTTPS</a:t>
            </a:r>
          </a:p>
          <a:p>
            <a:pPr marL="514350" lvl="1" indent="-171450">
              <a:buFont typeface="Arial" panose="020B0604020202020204" pitchFamily="34" charset="0"/>
              <a:buChar char="•"/>
            </a:pPr>
            <a:r>
              <a:rPr lang="en-US" sz="1000" dirty="0">
                <a:latin typeface="+mj-lt"/>
              </a:rPr>
              <a:t>Other fixes and improvements</a:t>
            </a:r>
          </a:p>
          <a:p>
            <a:pPr marL="514350" lvl="1" indent="-171450">
              <a:buFont typeface="Arial" panose="020B0604020202020204" pitchFamily="34" charset="0"/>
              <a:buChar char="•"/>
            </a:pPr>
            <a:r>
              <a:rPr lang="en-US" sz="1000" dirty="0">
                <a:latin typeface="+mj-lt"/>
              </a:rPr>
              <a:t>Logging improvements &amp; simplification of usage</a:t>
            </a:r>
          </a:p>
        </p:txBody>
      </p:sp>
    </p:spTree>
    <p:extLst>
      <p:ext uri="{BB962C8B-B14F-4D97-AF65-F5344CB8AC3E}">
        <p14:creationId xmlns:p14="http://schemas.microsoft.com/office/powerpoint/2010/main" val="207721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2DF6D2C-F56A-685B-1BF3-E4EBF4C6CDA8}"/>
              </a:ext>
            </a:extLst>
          </p:cNvPr>
          <p:cNvSpPr>
            <a:spLocks noGrp="1"/>
          </p:cNvSpPr>
          <p:nvPr>
            <p:ph type="body" sz="quarter" idx="10"/>
          </p:nvPr>
        </p:nvSpPr>
        <p:spPr>
          <a:xfrm>
            <a:off x="4433776" y="855081"/>
            <a:ext cx="4365038" cy="1174888"/>
          </a:xfrm>
        </p:spPr>
        <p:txBody>
          <a:bodyPr/>
          <a:lstStyle/>
          <a:p>
            <a:pPr algn="just"/>
            <a:r>
              <a:rPr lang="en-US" sz="1000" dirty="0">
                <a:hlinkClick r:id="rId2"/>
              </a:rPr>
              <a:t>Generally Available: Vaulted backup for Azure Blob Storage</a:t>
            </a:r>
            <a:endParaRPr lang="en-US" sz="1000" dirty="0"/>
          </a:p>
          <a:p>
            <a:pPr algn="just"/>
            <a:r>
              <a:rPr lang="en-US" sz="1000" dirty="0"/>
              <a:t>MS announced that </a:t>
            </a:r>
            <a:r>
              <a:rPr lang="en-US" sz="1000" b="1" dirty="0"/>
              <a:t>vaulted backups for Azure Blob Storage is now generally </a:t>
            </a:r>
            <a:r>
              <a:rPr lang="en-US" sz="1000" dirty="0"/>
              <a:t>available. This native, managed, and secure backup solution keeps an offsite copy of data and comprehensively safeguards business-critical data stored in Azure Blob Storage against accidental deletion, corruption, and malicious attacks. It allows quick data recovery and business continuity, minimizing the impact of data loss. </a:t>
            </a:r>
          </a:p>
        </p:txBody>
      </p:sp>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pic>
        <p:nvPicPr>
          <p:cNvPr id="3" name="Picture 2">
            <a:extLst>
              <a:ext uri="{FF2B5EF4-FFF2-40B4-BE49-F238E27FC236}">
                <a16:creationId xmlns:a16="http://schemas.microsoft.com/office/drawing/2014/main" id="{B84A8F00-7F66-F658-484B-DBBF62374963}"/>
              </a:ext>
            </a:extLst>
          </p:cNvPr>
          <p:cNvPicPr>
            <a:picLocks noChangeAspect="1"/>
          </p:cNvPicPr>
          <p:nvPr/>
        </p:nvPicPr>
        <p:blipFill>
          <a:blip r:embed="rId3"/>
          <a:stretch>
            <a:fillRect/>
          </a:stretch>
        </p:blipFill>
        <p:spPr>
          <a:xfrm>
            <a:off x="4433776" y="2029969"/>
            <a:ext cx="4429394" cy="875515"/>
          </a:xfrm>
          <a:prstGeom prst="rect">
            <a:avLst/>
          </a:prstGeom>
        </p:spPr>
      </p:pic>
      <p:pic>
        <p:nvPicPr>
          <p:cNvPr id="5" name="Picture 4">
            <a:extLst>
              <a:ext uri="{FF2B5EF4-FFF2-40B4-BE49-F238E27FC236}">
                <a16:creationId xmlns:a16="http://schemas.microsoft.com/office/drawing/2014/main" id="{F14B4075-5280-36C9-6CF0-0498F922B5F3}"/>
              </a:ext>
            </a:extLst>
          </p:cNvPr>
          <p:cNvPicPr>
            <a:picLocks noChangeAspect="1"/>
          </p:cNvPicPr>
          <p:nvPr/>
        </p:nvPicPr>
        <p:blipFill>
          <a:blip r:embed="rId4"/>
          <a:stretch>
            <a:fillRect/>
          </a:stretch>
        </p:blipFill>
        <p:spPr>
          <a:xfrm>
            <a:off x="4433776" y="2953950"/>
            <a:ext cx="4532704" cy="776802"/>
          </a:xfrm>
          <a:prstGeom prst="rect">
            <a:avLst/>
          </a:prstGeom>
        </p:spPr>
      </p:pic>
      <p:pic>
        <p:nvPicPr>
          <p:cNvPr id="7" name="Picture 6">
            <a:extLst>
              <a:ext uri="{FF2B5EF4-FFF2-40B4-BE49-F238E27FC236}">
                <a16:creationId xmlns:a16="http://schemas.microsoft.com/office/drawing/2014/main" id="{1F556987-2571-C95A-120D-20C774C020A5}"/>
              </a:ext>
            </a:extLst>
          </p:cNvPr>
          <p:cNvPicPr>
            <a:picLocks noChangeAspect="1"/>
          </p:cNvPicPr>
          <p:nvPr/>
        </p:nvPicPr>
        <p:blipFill>
          <a:blip r:embed="rId5"/>
          <a:stretch>
            <a:fillRect/>
          </a:stretch>
        </p:blipFill>
        <p:spPr>
          <a:xfrm>
            <a:off x="4385007" y="3799654"/>
            <a:ext cx="4626411" cy="470435"/>
          </a:xfrm>
          <a:prstGeom prst="rect">
            <a:avLst/>
          </a:prstGeom>
        </p:spPr>
      </p:pic>
      <p:sp>
        <p:nvSpPr>
          <p:cNvPr id="10" name="Text Placeholder 1">
            <a:extLst>
              <a:ext uri="{FF2B5EF4-FFF2-40B4-BE49-F238E27FC236}">
                <a16:creationId xmlns:a16="http://schemas.microsoft.com/office/drawing/2014/main" id="{DB9BD27B-FAAC-533E-5DCD-DC98A22AA96D}"/>
              </a:ext>
            </a:extLst>
          </p:cNvPr>
          <p:cNvSpPr>
            <a:spLocks noGrp="1"/>
          </p:cNvSpPr>
          <p:nvPr>
            <p:ph type="body" sz="quarter" idx="16"/>
          </p:nvPr>
        </p:nvSpPr>
        <p:spPr>
          <a:xfrm>
            <a:off x="342900" y="855663"/>
            <a:ext cx="3956050" cy="3773487"/>
          </a:xfrm>
        </p:spPr>
        <p:txBody>
          <a:bodyPr/>
          <a:lstStyle/>
          <a:p>
            <a:pPr algn="just"/>
            <a:r>
              <a:rPr lang="en-US" sz="1000" dirty="0">
                <a:hlinkClick r:id="rId6"/>
              </a:rPr>
              <a:t>Soft delete for NFS Azure file shares is now Generally Available.</a:t>
            </a:r>
            <a:endParaRPr lang="ru-RU" sz="1000" dirty="0"/>
          </a:p>
          <a:p>
            <a:pPr algn="just"/>
            <a:r>
              <a:rPr lang="en-US" sz="1000" dirty="0"/>
              <a:t>MS announced the general availability of </a:t>
            </a:r>
            <a:r>
              <a:rPr lang="en-US" sz="1000" b="1" dirty="0"/>
              <a:t>soft delete for NFS Azure file shares</a:t>
            </a:r>
            <a:r>
              <a:rPr lang="en-US" sz="1000" dirty="0"/>
              <a:t>. The functionality will remain the same. Soft delete is like a recycle bin for file shares. When a NFS file share is deleted, it transitions to a soft deleted state in the form of a soft deleted snapshot. You get to configure how long the soft deleted data is recoverable before it is permanently erased as part of the retention policy, by </a:t>
            </a:r>
            <a:r>
              <a:rPr lang="en-US" sz="1000" b="1" dirty="0"/>
              <a:t>default its set to 7 days.</a:t>
            </a:r>
          </a:p>
          <a:p>
            <a:pPr algn="just"/>
            <a:r>
              <a:rPr lang="en-US" sz="1000" dirty="0"/>
              <a:t>Today, </a:t>
            </a:r>
            <a:r>
              <a:rPr lang="en-US" sz="1000" b="1" dirty="0"/>
              <a:t>soft deleted NFS shares are not being counted towards the Storage account limit</a:t>
            </a:r>
            <a:r>
              <a:rPr lang="en-US" sz="1000" dirty="0"/>
              <a:t>. </a:t>
            </a:r>
          </a:p>
          <a:p>
            <a:pPr algn="just"/>
            <a:r>
              <a:rPr lang="en-US" sz="1000" b="1" dirty="0"/>
              <a:t>By Sept 1st, 2024</a:t>
            </a:r>
            <a:r>
              <a:rPr lang="en-US" sz="1000" dirty="0"/>
              <a:t>, we will roll out the change to start counting soft deleted capacity towards the account limit. </a:t>
            </a:r>
          </a:p>
        </p:txBody>
      </p:sp>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You </a:t>
            </a:r>
            <a:r>
              <a:rPr lang="en-US" sz="1000" b="1" dirty="0"/>
              <a:t>can't directly switch from a Premium SSD v2 to another disk type</a:t>
            </a:r>
            <a:r>
              <a:rPr lang="en-US" sz="1000" dirty="0"/>
              <a:t>. If you want to change a Premium SSD v2 to another disk type, you must migrate using snapshots.</a:t>
            </a:r>
          </a:p>
          <a:p>
            <a:pPr marL="171450" indent="-171450" algn="just">
              <a:buFont typeface="Arial" panose="020B0604020202020204" pitchFamily="34" charset="0"/>
              <a:buChar char="•"/>
            </a:pPr>
            <a:r>
              <a:rPr lang="en-US" sz="1000" dirty="0"/>
              <a:t>You can't directly switch from Ultra Disks to Premium SSD v2 disks, you must migrate using snapshots.</a:t>
            </a:r>
          </a:p>
          <a:p>
            <a:pPr marL="171450" indent="-171450" algn="just">
              <a:buFont typeface="Arial" panose="020B0604020202020204" pitchFamily="34" charset="0"/>
              <a:buChar char="•"/>
            </a:pPr>
            <a:r>
              <a:rPr lang="en-US" sz="1000" dirty="0"/>
              <a:t>If you're using the rest API, you must use an API version 2020-12-01 or newer for both the Compute Resource Provider and the Disk Resource Provider.</a:t>
            </a:r>
          </a:p>
          <a:p>
            <a:endParaRPr lang="en-US" sz="1000" dirty="0"/>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2"/>
              </a:rPr>
              <a:t>Public Preview: Convert to Azure Premium SSD v2 disks</a:t>
            </a:r>
            <a:endParaRPr lang="en-US" dirty="0"/>
          </a:p>
          <a:p>
            <a:pPr algn="just"/>
            <a:r>
              <a:rPr lang="en-US" dirty="0"/>
              <a:t>Azure announced Public Preview for </a:t>
            </a:r>
            <a:r>
              <a:rPr lang="en-US" b="1" dirty="0"/>
              <a:t>Converting to Premium SSD v2 </a:t>
            </a:r>
            <a:r>
              <a:rPr lang="en-US" dirty="0"/>
              <a:t>disks (Pv2). This feature allows to migrate existing Standard SSD, Standard HDD, or Premium SSD v1 disks to PV2 disks in a few clicks with minimal downtime. </a:t>
            </a:r>
          </a:p>
          <a:p>
            <a:pPr marL="171450" indent="-171450" algn="just">
              <a:buFont typeface="Arial" panose="020B0604020202020204" pitchFamily="34" charset="0"/>
              <a:buChar char="•"/>
            </a:pPr>
            <a:r>
              <a:rPr lang="en-US" dirty="0"/>
              <a:t>You can't switch an OS disk to a Premium SSD v2 disk.</a:t>
            </a:r>
          </a:p>
          <a:p>
            <a:pPr marL="171450" indent="-171450" algn="just">
              <a:buFont typeface="Arial" panose="020B0604020202020204" pitchFamily="34" charset="0"/>
              <a:buChar char="•"/>
            </a:pPr>
            <a:r>
              <a:rPr lang="en-US" dirty="0"/>
              <a:t>Existing disks can only be directly switched to 512 sector size Premium SSD v2 disks.</a:t>
            </a:r>
          </a:p>
          <a:p>
            <a:pPr marL="171450" indent="-171450" algn="just">
              <a:buFont typeface="Arial" panose="020B0604020202020204" pitchFamily="34" charset="0"/>
              <a:buChar char="•"/>
            </a:pPr>
            <a:r>
              <a:rPr lang="en-US" dirty="0"/>
              <a:t>You can only perform 40 conversions at the same time per subscription per region.</a:t>
            </a:r>
          </a:p>
          <a:p>
            <a:pPr marL="171450" indent="-171450" algn="just">
              <a:buFont typeface="Arial" panose="020B0604020202020204" pitchFamily="34" charset="0"/>
              <a:buChar char="•"/>
            </a:pPr>
            <a:r>
              <a:rPr lang="en-US" dirty="0"/>
              <a:t>If your </a:t>
            </a:r>
            <a:r>
              <a:rPr lang="en-US" b="1" dirty="0"/>
              <a:t>existing disk is a shared disk</a:t>
            </a:r>
            <a:r>
              <a:rPr lang="en-US" dirty="0"/>
              <a:t>, you must detach all VMs before changing to Premium SSD v2.</a:t>
            </a:r>
          </a:p>
          <a:p>
            <a:pPr marL="171450" indent="-171450" algn="just">
              <a:buFont typeface="Arial" panose="020B0604020202020204" pitchFamily="34" charset="0"/>
              <a:buChar char="•"/>
            </a:pPr>
            <a:r>
              <a:rPr lang="en-US" dirty="0"/>
              <a:t>If your existing disk is using host caching, you must set it to none before changing to Premium SSD v2.</a:t>
            </a:r>
          </a:p>
          <a:p>
            <a:pPr marL="171450" indent="-171450" algn="just">
              <a:buFont typeface="Arial" panose="020B0604020202020204" pitchFamily="34" charset="0"/>
              <a:buChar char="•"/>
            </a:pPr>
            <a:r>
              <a:rPr lang="en-US" dirty="0"/>
              <a:t>If your existing disk is using bursting, you must disable it before changing to Premium SSD v2.</a:t>
            </a:r>
          </a:p>
          <a:p>
            <a:pPr marL="171450" indent="-171450" algn="just">
              <a:buFont typeface="Arial" panose="020B0604020202020204" pitchFamily="34" charset="0"/>
              <a:buChar char="•"/>
            </a:pPr>
            <a:r>
              <a:rPr lang="en-US" dirty="0"/>
              <a:t>If your existing disk is using double encryption, you must switch to one of the single encryption options before changing to Premium SSD v2.</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E7A46-37FC-DE37-B781-F6CD941A9DA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AE795B7-0C4D-6CAC-2F9E-29152EF52D4D}"/>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F3F52A13-614F-F618-4B9C-591B009977B2}"/>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95405789-54A1-B49A-B9F4-2BC26AD8154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84D6F84-88AB-C63B-5FD4-B461BDD233D2}"/>
              </a:ext>
            </a:extLst>
          </p:cNvPr>
          <p:cNvSpPr>
            <a:spLocks noGrp="1"/>
          </p:cNvSpPr>
          <p:nvPr>
            <p:ph type="body" sz="quarter" idx="16"/>
          </p:nvPr>
        </p:nvSpPr>
        <p:spPr/>
        <p:txBody>
          <a:bodyPr/>
          <a:lstStyle/>
          <a:p>
            <a:pPr algn="just"/>
            <a:r>
              <a:rPr lang="en-US" dirty="0">
                <a:hlinkClick r:id="rId2"/>
              </a:rPr>
              <a:t>Generally Available: Azure Blob Storage Lifecycle Management now supports improved control on archiving</a:t>
            </a:r>
            <a:endParaRPr lang="en-US" dirty="0"/>
          </a:p>
          <a:p>
            <a:pPr algn="just"/>
            <a:r>
              <a:rPr lang="en-US" dirty="0"/>
              <a:t>Lifecycle management now provides users more control over how objects that are rehydrated from the archive tier are returned back to archive after access. </a:t>
            </a:r>
          </a:p>
          <a:p>
            <a:pPr algn="just"/>
            <a:r>
              <a:rPr lang="en-US" dirty="0"/>
              <a:t>Users can prevent the immediate re-archiving of objects that were recently rehydrated from the archive tier by using the </a:t>
            </a:r>
            <a:r>
              <a:rPr lang="en-US" b="1" dirty="0" err="1"/>
              <a:t>daysAfterLastTierChangeGreaterThan</a:t>
            </a:r>
            <a:r>
              <a:rPr lang="en-US" dirty="0"/>
              <a:t> property in lifecycle rules. However, earlier this option only applied to rules based on Last Modified Time (</a:t>
            </a:r>
            <a:r>
              <a:rPr lang="en-US" dirty="0" err="1"/>
              <a:t>daysAfterModificationGreaterThan</a:t>
            </a:r>
            <a:r>
              <a:rPr lang="en-US" dirty="0"/>
              <a:t>). The </a:t>
            </a:r>
            <a:r>
              <a:rPr lang="en-US" b="1" dirty="0" err="1"/>
              <a:t>daysAfterLastTierChangeGreaterThan</a:t>
            </a:r>
            <a:r>
              <a:rPr lang="en-US" dirty="0"/>
              <a:t> option has now been extended to archiving rules based on Creation Time (</a:t>
            </a:r>
            <a:r>
              <a:rPr lang="en-US" dirty="0" err="1"/>
              <a:t>daysAfterCreationGreaterThan</a:t>
            </a:r>
            <a:r>
              <a:rPr lang="en-US" dirty="0"/>
              <a:t>) and Last Accessed Time (</a:t>
            </a:r>
            <a:r>
              <a:rPr lang="en-US" dirty="0" err="1"/>
              <a:t>daysAfterLastAccessTimeGreaterThan</a:t>
            </a:r>
            <a:r>
              <a:rPr lang="en-US" dirty="0"/>
              <a:t>).</a:t>
            </a:r>
          </a:p>
        </p:txBody>
      </p:sp>
    </p:spTree>
    <p:extLst>
      <p:ext uri="{BB962C8B-B14F-4D97-AF65-F5344CB8AC3E}">
        <p14:creationId xmlns:p14="http://schemas.microsoft.com/office/powerpoint/2010/main" val="228160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427203"/>
          </a:xfrm>
        </p:spPr>
        <p:txBody>
          <a:bodyPr/>
          <a:lstStyle/>
          <a:p>
            <a:pPr algn="just"/>
            <a:r>
              <a:rPr lang="en-US" sz="1000" dirty="0">
                <a:hlinkClick r:id="rId2"/>
              </a:rPr>
              <a:t>Oracle </a:t>
            </a:r>
            <a:r>
              <a:rPr lang="en-US" sz="1000" dirty="0" err="1">
                <a:hlinkClick r:id="rId2"/>
              </a:rPr>
              <a:t>Database@Azure</a:t>
            </a:r>
            <a:r>
              <a:rPr lang="en-US" sz="1000" dirty="0">
                <a:hlinkClick r:id="rId2"/>
              </a:rPr>
              <a:t> Achieves Extensive Certifications: Elevating Security, Reliability, and Trust</a:t>
            </a:r>
            <a:endParaRPr lang="en-US" sz="1000" dirty="0"/>
          </a:p>
          <a:p>
            <a:pPr algn="just"/>
            <a:r>
              <a:rPr lang="en-US" sz="1000" dirty="0"/>
              <a:t>MS announced that Oracle </a:t>
            </a:r>
            <a:r>
              <a:rPr lang="en-US" sz="1000" dirty="0" err="1"/>
              <a:t>Database@Azure</a:t>
            </a:r>
            <a:r>
              <a:rPr lang="en-US" sz="1000" dirty="0"/>
              <a:t> has reached a pivotal milestone by achieving compliance with a comprehensive array of industry-leading global certifications, including PCI-DSS, SOC Type 1, SOC Type 2, SOC Type 3, C5, ISO 9001, ISO 20000-1, ISO 27001, ISO 27017, ISO 27701, ISO 20000-1, ISO 27018, CSA STAR and HIPAA.</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870088"/>
          </a:xfrm>
        </p:spPr>
        <p:txBody>
          <a:bodyPr/>
          <a:lstStyle/>
          <a:p>
            <a:r>
              <a:rPr lang="en-US" dirty="0">
                <a:hlinkClick r:id="rId3"/>
              </a:rPr>
              <a:t>Announcing v7.0 Support on vCore-based Azure Cosmos DB for MongoDB</a:t>
            </a:r>
            <a:endParaRPr lang="en-US" dirty="0"/>
          </a:p>
          <a:p>
            <a:r>
              <a:rPr lang="en-US" dirty="0"/>
              <a:t>MS announced that vCore-based Azure Cosmos DB for MongoDB now officially supports version 7.0. </a:t>
            </a:r>
          </a:p>
        </p:txBody>
      </p:sp>
      <p:sp>
        <p:nvSpPr>
          <p:cNvPr id="3" name="TextBox 2">
            <a:extLst>
              <a:ext uri="{FF2B5EF4-FFF2-40B4-BE49-F238E27FC236}">
                <a16:creationId xmlns:a16="http://schemas.microsoft.com/office/drawing/2014/main" id="{FB1D7DC8-F9FB-DD11-D503-AC7F0F5108F6}"/>
              </a:ext>
            </a:extLst>
          </p:cNvPr>
          <p:cNvSpPr txBox="1"/>
          <p:nvPr/>
        </p:nvSpPr>
        <p:spPr>
          <a:xfrm>
            <a:off x="207336" y="1572563"/>
            <a:ext cx="3955312" cy="1169551"/>
          </a:xfrm>
          <a:prstGeom prst="rect">
            <a:avLst/>
          </a:prstGeom>
          <a:noFill/>
        </p:spPr>
        <p:txBody>
          <a:bodyPr wrap="square">
            <a:spAutoFit/>
          </a:bodyPr>
          <a:lstStyle/>
          <a:p>
            <a:r>
              <a:rPr lang="en-US" sz="1000" dirty="0">
                <a:latin typeface="+mj-lt"/>
                <a:hlinkClick r:id="rId4"/>
              </a:rPr>
              <a:t>Generally Available: vCore-based Azure Cosmos DB for MongoDB integration with Semantic Kernel (.NET)</a:t>
            </a:r>
            <a:endParaRPr lang="en-US" sz="1000" dirty="0">
              <a:latin typeface="+mj-lt"/>
            </a:endParaRPr>
          </a:p>
          <a:p>
            <a:pPr algn="just"/>
            <a:r>
              <a:rPr lang="en-US" sz="1000" dirty="0">
                <a:latin typeface="+mj-lt"/>
              </a:rPr>
              <a:t>It’s now even easier to get started using Azure Cosmos DB for vector search and retrieval-augmented generation (RAG) in generative AI applications. In vCore-based Azure Cosmos DB for MongoDB, it is now possible to use a .NET memory connector for integration with Semantic Kernel.</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pPr algn="just"/>
            <a:r>
              <a:rPr lang="en-US" sz="1000" dirty="0">
                <a:hlinkClick r:id="rId2"/>
              </a:rPr>
              <a:t>General Availability - Refactored account details screen in Microsoft Authenticator</a:t>
            </a:r>
            <a:endParaRPr lang="en-US" sz="1000" dirty="0"/>
          </a:p>
          <a:p>
            <a:pPr algn="just"/>
            <a:r>
              <a:rPr lang="en-US" sz="1000" dirty="0"/>
              <a:t>In July, enhancements for the </a:t>
            </a:r>
            <a:r>
              <a:rPr lang="en-US" sz="1000" b="1" dirty="0"/>
              <a:t>Microsoft Authenticator app UX roll-out</a:t>
            </a:r>
            <a:r>
              <a:rPr lang="en-US" sz="1000" dirty="0"/>
              <a:t>. </a:t>
            </a:r>
            <a:r>
              <a:rPr lang="en-US" sz="1000" b="1" dirty="0"/>
              <a:t>The account details page</a:t>
            </a:r>
            <a:r>
              <a:rPr lang="en-US" sz="1000" dirty="0"/>
              <a:t> of a user account will be reorganized to help users better understand, and interact with, the information and buttons on the screen. Key actions that a user can do today will still be available in the refactored page, but they're organized in three sections or categories that help better communicate to users:</a:t>
            </a:r>
          </a:p>
          <a:p>
            <a:pPr marL="171450" indent="-171450" algn="just">
              <a:buFont typeface="Arial" panose="020B0604020202020204" pitchFamily="34" charset="0"/>
              <a:buChar char="•"/>
            </a:pPr>
            <a:r>
              <a:rPr lang="en-US" sz="1000" b="1" dirty="0"/>
              <a:t>Credentials configured in the app</a:t>
            </a:r>
          </a:p>
          <a:p>
            <a:pPr marL="171450" indent="-171450" algn="just">
              <a:buFont typeface="Arial" panose="020B0604020202020204" pitchFamily="34" charset="0"/>
              <a:buChar char="•"/>
            </a:pPr>
            <a:r>
              <a:rPr lang="en-US" sz="1000" b="1" dirty="0"/>
              <a:t>Additional sign in methods they can configure</a:t>
            </a:r>
          </a:p>
          <a:p>
            <a:pPr marL="171450" indent="-171450" algn="just">
              <a:buFont typeface="Arial" panose="020B0604020202020204" pitchFamily="34" charset="0"/>
              <a:buChar char="•"/>
            </a:pPr>
            <a:r>
              <a:rPr lang="en-US" sz="1000" b="1" dirty="0"/>
              <a:t>Account management options in the app</a:t>
            </a:r>
          </a:p>
          <a:p>
            <a:pPr algn="just"/>
            <a:r>
              <a:rPr lang="en-US" sz="1000" dirty="0">
                <a:hlinkClick r:id="rId2"/>
              </a:rPr>
              <a:t>General Availability - SLA Attainment Report at the Tenant Level</a:t>
            </a:r>
            <a:endParaRPr lang="en-US" sz="1000" dirty="0"/>
          </a:p>
          <a:p>
            <a:pPr algn="just"/>
            <a:r>
              <a:rPr lang="en-US" sz="1000" dirty="0"/>
              <a:t>In addition to providing </a:t>
            </a:r>
            <a:r>
              <a:rPr lang="en-US" sz="1000" b="1" dirty="0"/>
              <a:t>global SLA performance</a:t>
            </a:r>
            <a:r>
              <a:rPr lang="en-US" sz="1000" dirty="0"/>
              <a:t>, Microsoft Entra ID reports </a:t>
            </a:r>
            <a:r>
              <a:rPr lang="en-US" sz="1000" b="1" dirty="0"/>
              <a:t>tenant-level SLA performance for organizations with at least 5,000 monthly active users</a:t>
            </a:r>
            <a:r>
              <a:rPr lang="en-US" sz="1000" dirty="0"/>
              <a:t>. This feature entered general availability in May 2024. The Service Level Agreement (SLA) sets a minimum bar of 99.99% for the availability of Microsoft Entra ID user authentication, reported on a monthly basis in the Microsoft Entra admin center.</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 (Entra ID)</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p:txBody>
          <a:bodyPr/>
          <a:lstStyle/>
          <a:p>
            <a:pPr algn="just"/>
            <a:r>
              <a:rPr lang="en-US" dirty="0">
                <a:hlinkClick r:id="rId3"/>
              </a:rPr>
              <a:t>Public Preview - MS Graph API support for per-user multifactor authentication</a:t>
            </a:r>
            <a:endParaRPr lang="en-US" dirty="0"/>
          </a:p>
          <a:p>
            <a:pPr algn="just"/>
            <a:r>
              <a:rPr lang="en-US" b="1" dirty="0"/>
              <a:t>MS Graph API support per-user multifactor authentication</a:t>
            </a:r>
            <a:r>
              <a:rPr lang="en-US" dirty="0"/>
              <a:t>. Starting June 2024, MS rollout the capability to manage user status (</a:t>
            </a:r>
            <a:r>
              <a:rPr lang="en-US" b="1" dirty="0"/>
              <a:t>Enforced, Enabled, Disabled)</a:t>
            </a:r>
            <a:r>
              <a:rPr lang="en-US" dirty="0"/>
              <a:t> for per-user multifactor authentication </a:t>
            </a:r>
            <a:r>
              <a:rPr lang="en-US" b="1" dirty="0"/>
              <a:t>through MS Graph API</a:t>
            </a:r>
            <a:r>
              <a:rPr lang="en-US" dirty="0"/>
              <a:t>. This replaces the legacy </a:t>
            </a:r>
            <a:r>
              <a:rPr lang="en-US" b="1" dirty="0" err="1"/>
              <a:t>MSOnline</a:t>
            </a:r>
            <a:r>
              <a:rPr lang="en-US" b="1" dirty="0"/>
              <a:t> PowerShell module </a:t>
            </a:r>
            <a:r>
              <a:rPr lang="en-US" dirty="0"/>
              <a:t>that is being retired. The recommended approach to protect users with Microsoft Entra multifactor authentication is Conditional Access (for licensed organizations) and security defaults (for unlicensed organizations). </a:t>
            </a:r>
          </a:p>
          <a:p>
            <a:pPr algn="just"/>
            <a:r>
              <a:rPr lang="en-US" dirty="0">
                <a:hlinkClick r:id="rId4"/>
              </a:rPr>
              <a:t>Public Preview - Easy authentication with Azure App Service and Microsoft Entra External ID</a:t>
            </a:r>
            <a:endParaRPr lang="en-US" dirty="0"/>
          </a:p>
          <a:p>
            <a:pPr algn="just"/>
            <a:r>
              <a:rPr lang="en-US" dirty="0"/>
              <a:t>MS improved the experience when using </a:t>
            </a:r>
            <a:r>
              <a:rPr lang="en-US" b="1" dirty="0"/>
              <a:t>Microsoft Entra External ID </a:t>
            </a:r>
            <a:r>
              <a:rPr lang="en-US" dirty="0"/>
              <a:t>as an identity provider for </a:t>
            </a:r>
            <a:r>
              <a:rPr lang="en-US" b="1" dirty="0"/>
              <a:t>Azure App Service’s built-in authentication</a:t>
            </a:r>
            <a:r>
              <a:rPr lang="en-US" dirty="0"/>
              <a:t>, simplifying the process of configuring authentication and authorization for external-facing apps. It is possible to complete initial configuration directly from the App Service authentication setup without switching into the external tenant. </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a:xfrm>
            <a:off x="342900" y="855080"/>
            <a:ext cx="3955312" cy="2133447"/>
          </a:xfrm>
        </p:spPr>
        <p:txBody>
          <a:bodyPr/>
          <a:lstStyle/>
          <a:p>
            <a:pPr algn="just"/>
            <a:r>
              <a:rPr lang="en-US" dirty="0">
                <a:hlinkClick r:id="rId2"/>
              </a:rPr>
              <a:t>Generally Available: Storage </a:t>
            </a:r>
            <a:r>
              <a:rPr lang="en-US" dirty="0" err="1">
                <a:hlinkClick r:id="rId2"/>
              </a:rPr>
              <a:t>autogrow</a:t>
            </a:r>
            <a:r>
              <a:rPr lang="en-US" dirty="0">
                <a:hlinkClick r:id="rId2"/>
              </a:rPr>
              <a:t> replica support</a:t>
            </a:r>
            <a:endParaRPr lang="en-US" dirty="0"/>
          </a:p>
          <a:p>
            <a:pPr algn="just"/>
            <a:r>
              <a:rPr lang="en-US" dirty="0"/>
              <a:t>MS now support to enable database storage to automatically increase for primary and replica servers in Azure Database for PostgreSQL - Flexible Server. When the storage </a:t>
            </a:r>
            <a:r>
              <a:rPr lang="en-US" dirty="0" err="1"/>
              <a:t>autogrow</a:t>
            </a:r>
            <a:r>
              <a:rPr lang="en-US" dirty="0"/>
              <a:t> feature is enabled, Azure Database for PostgreSQL increases the size of the provisioned storage of database servers as needed, preventing them from running out of space.</a:t>
            </a:r>
          </a:p>
          <a:p>
            <a:pPr algn="just"/>
            <a:r>
              <a:rPr lang="en-US" dirty="0"/>
              <a:t>Note:</a:t>
            </a:r>
          </a:p>
          <a:p>
            <a:pPr marL="171450" indent="-171450" algn="just">
              <a:buFont typeface="Arial" panose="020B0604020202020204" pitchFamily="34" charset="0"/>
              <a:buChar char="•"/>
            </a:pPr>
            <a:r>
              <a:rPr lang="en-US" dirty="0"/>
              <a:t>It must be first enabled on the replica and than on the primary</a:t>
            </a:r>
          </a:p>
          <a:p>
            <a:pPr marL="171450" indent="-171450" algn="just">
              <a:buFont typeface="Arial" panose="020B0604020202020204" pitchFamily="34" charset="0"/>
              <a:buChar char="•"/>
            </a:pPr>
            <a:r>
              <a:rPr lang="en-US" dirty="0"/>
              <a:t>It must be first disabled on the primary and then on the replica</a:t>
            </a:r>
          </a:p>
        </p:txBody>
      </p:sp>
      <p:sp>
        <p:nvSpPr>
          <p:cNvPr id="4" name="Text Placeholder 13">
            <a:extLst>
              <a:ext uri="{FF2B5EF4-FFF2-40B4-BE49-F238E27FC236}">
                <a16:creationId xmlns:a16="http://schemas.microsoft.com/office/drawing/2014/main" id="{85CB7CDE-3650-195C-9834-AE596E0AE186}"/>
              </a:ext>
            </a:extLst>
          </p:cNvPr>
          <p:cNvSpPr txBox="1">
            <a:spLocks/>
          </p:cNvSpPr>
          <p:nvPr/>
        </p:nvSpPr>
        <p:spPr>
          <a:xfrm>
            <a:off x="4570857" y="855080"/>
            <a:ext cx="4017796" cy="116955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Public Preview: Long-term retention for CMK-enabled Azure Database for PostgreSQL - Flexible Server</a:t>
            </a:r>
            <a:endParaRPr lang="en-US" dirty="0"/>
          </a:p>
          <a:p>
            <a:pPr algn="just"/>
            <a:r>
              <a:rPr lang="en-US" dirty="0"/>
              <a:t>It is now possible to configure long-term backups for Azure Database for PostgreSQL - Flexible Server data that is encrypted using customer-managed keys (CMKs). </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Azure API Management WordPress plugin enables customers to build highly customizable developer portals</a:t>
            </a:r>
            <a:endParaRPr lang="en-US" sz="1000" dirty="0"/>
          </a:p>
          <a:p>
            <a:pPr algn="just"/>
            <a:r>
              <a:rPr lang="en-US" sz="1000" dirty="0"/>
              <a:t>Now it will be possible </a:t>
            </a:r>
            <a:r>
              <a:rPr lang="en-US" sz="1000" b="1" dirty="0"/>
              <a:t>to leverage the power of a Content Management System such as WordPress to build and host developer portal. </a:t>
            </a:r>
          </a:p>
          <a:p>
            <a:pPr algn="just"/>
            <a:r>
              <a:rPr lang="en-US" sz="1000" dirty="0"/>
              <a:t>WordPress is an open-source </a:t>
            </a:r>
            <a:r>
              <a:rPr lang="en-US" sz="1000" b="1" dirty="0"/>
              <a:t>Content Management System (CMS) </a:t>
            </a:r>
            <a:r>
              <a:rPr lang="en-US" sz="1000" dirty="0"/>
              <a:t>used by over 40% of the web to create websites, blogs, and other applications. It can be deeply customized to fit unique developer portal needs. Further, it has a vibrant community with a rich ecosystem of themes and plugins. </a:t>
            </a:r>
          </a:p>
          <a:p>
            <a:pPr algn="just"/>
            <a:r>
              <a:rPr lang="en-US" sz="1000" dirty="0"/>
              <a:t>Microsoft Azure App service provides customers with a fully managed, performant, secure and scalable hosting solution for WordPress.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912504"/>
          </a:xfrm>
        </p:spPr>
        <p:txBody>
          <a:bodyPr/>
          <a:lstStyle/>
          <a:p>
            <a:pPr algn="just"/>
            <a:r>
              <a:rPr lang="en-US" dirty="0">
                <a:hlinkClick r:id="rId3"/>
              </a:rPr>
              <a:t>Retirement: Upgrade from Azure API Management stv1 to stv2 by Aug. 31, 2024</a:t>
            </a:r>
            <a:endParaRPr lang="en-US" dirty="0"/>
          </a:p>
          <a:p>
            <a:pPr algn="just"/>
            <a:r>
              <a:rPr lang="en-US" dirty="0"/>
              <a:t>The </a:t>
            </a:r>
            <a:r>
              <a:rPr lang="en-US" b="1" dirty="0"/>
              <a:t>August 31st deadline to upgrade </a:t>
            </a:r>
            <a:r>
              <a:rPr lang="en-US" dirty="0"/>
              <a:t>from Azure API Management stv1 to stv2 is rapidly approaching. After this date, stv1 platform will no longer receive the latest updates and additional features available in stv2. </a:t>
            </a:r>
          </a:p>
          <a:p>
            <a:pPr algn="just"/>
            <a:r>
              <a:rPr lang="en-US" dirty="0"/>
              <a:t>The stv2 provides:</a:t>
            </a:r>
          </a:p>
          <a:p>
            <a:pPr marL="171450" indent="-171450" algn="just">
              <a:buFont typeface="Arial" panose="020B0604020202020204" pitchFamily="34" charset="0"/>
              <a:buChar char="•"/>
            </a:pPr>
            <a:r>
              <a:rPr lang="en-US" dirty="0"/>
              <a:t>Availability zones</a:t>
            </a:r>
          </a:p>
          <a:p>
            <a:pPr marL="171450" indent="-171450" algn="just">
              <a:buFont typeface="Arial" panose="020B0604020202020204" pitchFamily="34" charset="0"/>
              <a:buChar char="•"/>
            </a:pPr>
            <a:r>
              <a:rPr lang="en-US" dirty="0"/>
              <a:t>Private endpoints</a:t>
            </a:r>
          </a:p>
          <a:p>
            <a:pPr marL="171450" indent="-171450" algn="just">
              <a:buFont typeface="Arial" panose="020B0604020202020204" pitchFamily="34" charset="0"/>
              <a:buChar char="•"/>
            </a:pPr>
            <a:r>
              <a:rPr lang="en-US" dirty="0"/>
              <a:t>Protection with Azure DDoS</a:t>
            </a:r>
          </a:p>
        </p:txBody>
      </p:sp>
      <p:pic>
        <p:nvPicPr>
          <p:cNvPr id="3" name="Picture 2">
            <a:extLst>
              <a:ext uri="{FF2B5EF4-FFF2-40B4-BE49-F238E27FC236}">
                <a16:creationId xmlns:a16="http://schemas.microsoft.com/office/drawing/2014/main" id="{B3C0C0B0-5370-5FDB-4D5E-BDE4CFF36465}"/>
              </a:ext>
            </a:extLst>
          </p:cNvPr>
          <p:cNvPicPr>
            <a:picLocks noChangeAspect="1"/>
          </p:cNvPicPr>
          <p:nvPr/>
        </p:nvPicPr>
        <p:blipFill>
          <a:blip r:embed="rId4"/>
          <a:stretch>
            <a:fillRect/>
          </a:stretch>
        </p:blipFill>
        <p:spPr>
          <a:xfrm>
            <a:off x="436957" y="2824293"/>
            <a:ext cx="3767198" cy="1464126"/>
          </a:xfrm>
          <a:prstGeom prst="rect">
            <a:avLst/>
          </a:prstGeom>
        </p:spPr>
      </p:pic>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OpenAI’s fastest model, GPT-4o mini is now available on Azure AI</a:t>
            </a:r>
            <a:endParaRPr lang="en-US" sz="1000" dirty="0"/>
          </a:p>
          <a:p>
            <a:pPr algn="just"/>
            <a:r>
              <a:rPr lang="en-US" sz="1000" dirty="0"/>
              <a:t>GPT-4o mini allows to deliver stunning applications at a lower cost with blazing speed. GPT-4o mini is significantly smarter than </a:t>
            </a:r>
            <a:r>
              <a:rPr lang="en-US" sz="1000" b="1" dirty="0"/>
              <a:t>GPT-3.5 Turbo</a:t>
            </a:r>
            <a:r>
              <a:rPr lang="en-US" sz="1000" dirty="0"/>
              <a:t>—scoring 82% on Measuring Massive Multitask Language Understanding (MMLU) compared to 70%—and is more than 60% cheaper.1 The model delivers an expanded 128K context window and integrates the improved multilingual capabilities of GPT-4o, bringing greater quality to languages from around the world.</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Announcing Deploy To Teams from Azure OpenAI Studio</a:t>
            </a:r>
            <a:endParaRPr lang="en-US" dirty="0"/>
          </a:p>
          <a:p>
            <a:pPr algn="just"/>
            <a:r>
              <a:rPr lang="en-US" dirty="0"/>
              <a:t>Microsoft announced the public preview of </a:t>
            </a:r>
            <a:r>
              <a:rPr lang="en-US" b="1" dirty="0"/>
              <a:t>Deploy to a Teams app, </a:t>
            </a:r>
            <a:r>
              <a:rPr lang="en-US" dirty="0"/>
              <a:t>in Azure OpenAI Studio allowing developers to seamlessly create custom engine copilots connected to their enterprise data and available to over 320+ million users on Teams.  </a:t>
            </a:r>
          </a:p>
          <a:p>
            <a:pPr algn="just"/>
            <a:r>
              <a:rPr lang="en-US" dirty="0"/>
              <a:t>Add your data in the </a:t>
            </a:r>
            <a:r>
              <a:rPr lang="en-US" b="1" dirty="0"/>
              <a:t>Azure OpenAI Studio Playground </a:t>
            </a:r>
            <a:r>
              <a:rPr lang="en-US" dirty="0"/>
              <a:t>allow to create personalized copilots tailored to data, improving user understanding, expediting task completion, and facilitating decision-making. Enterprise data from Azure AI Search, Azure Blob Storage (preview), URL/web address (preview), local files (preview), Azure Cosmos DB for MongoDB vCore, and Elasticsearch (preview) all can be used to ground responses from custom copilot with your data.   </a:t>
            </a:r>
          </a:p>
          <a:p>
            <a:pPr algn="just"/>
            <a:r>
              <a:rPr lang="en-US" dirty="0"/>
              <a:t>Deploy to a Teams app creates a project source code integrated with configuration and data </a:t>
            </a:r>
            <a:r>
              <a:rPr lang="en-US" b="1" dirty="0"/>
              <a:t>from Azure OpenAI Studio</a:t>
            </a:r>
            <a:r>
              <a:rPr lang="en-US" dirty="0"/>
              <a:t>. The source code is powered by Teams AI Library, which helps developers build custom engine copilots designed to harness the powerful capabilities of Large Language Models (LLMs) for seamless user interaction on Teams. Once you are ready, you can publish your Teams app to your end users!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r>
              <a:rPr lang="en-US" dirty="0">
                <a:hlinkClick r:id="rId2"/>
              </a:rPr>
              <a:t>What’s new in Copilot | July 2024</a:t>
            </a:r>
            <a:endParaRPr lang="en-US" dirty="0"/>
          </a:p>
          <a:p>
            <a:pPr marL="171450" indent="-171450" algn="l">
              <a:buFont typeface="Arial" panose="020B0604020202020204" pitchFamily="34" charset="0"/>
              <a:buChar char="•"/>
            </a:pPr>
            <a:r>
              <a:rPr lang="en-US" b="1" i="0" dirty="0">
                <a:solidFill>
                  <a:srgbClr val="333333"/>
                </a:solidFill>
                <a:effectLst/>
                <a:highlight>
                  <a:srgbClr val="FFFFFF"/>
                </a:highlight>
              </a:rPr>
              <a:t>Admin and management capabilities:</a:t>
            </a:r>
            <a:endParaRPr lang="en-US" b="0" i="0" dirty="0">
              <a:solidFill>
                <a:srgbClr val="333333"/>
              </a:solidFill>
              <a:effectLst/>
              <a:highlight>
                <a:srgbClr val="FFFFFF"/>
              </a:highligh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3"/>
              </a:rPr>
              <a:t>Enable a Copilot adoption community in Viva Engage</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4"/>
              </a:rPr>
              <a:t>Expanded availability of the Microsoft Copilot Dashboard</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5"/>
              </a:rPr>
              <a:t>Mitigate oversharing risk with extended IT controls for SharePoint Advanced Management</a:t>
            </a:r>
            <a:endParaRPr lang="en-US" sz="1000" b="0" i="0" dirty="0">
              <a:solidFill>
                <a:srgbClr val="333333"/>
              </a:solidFill>
              <a:effectLst/>
              <a:highlight>
                <a:srgbClr val="FFFFFF"/>
              </a:highlight>
              <a:latin typeface="+mj-lt"/>
            </a:endParaRPr>
          </a:p>
          <a:p>
            <a:pPr marL="171450" indent="-171450" algn="l">
              <a:buFont typeface="Arial" panose="020B0604020202020204" pitchFamily="34" charset="0"/>
              <a:buChar char="•"/>
            </a:pPr>
            <a:r>
              <a:rPr lang="en-US" b="1" i="0" dirty="0">
                <a:solidFill>
                  <a:srgbClr val="333333"/>
                </a:solidFill>
                <a:effectLst/>
                <a:highlight>
                  <a:srgbClr val="FFFFFF"/>
                </a:highlight>
              </a:rPr>
              <a:t>User capabilities:</a:t>
            </a:r>
            <a:endParaRPr lang="en-US" b="0" i="0" dirty="0">
              <a:solidFill>
                <a:srgbClr val="333333"/>
              </a:solidFill>
              <a:effectLst/>
              <a:highlight>
                <a:srgbClr val="FFFFFF"/>
              </a:highligh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6"/>
              </a:rPr>
              <a:t>Turn prompt inspiration into action with Copilot Lab</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7"/>
              </a:rPr>
              <a:t>Enhance data understanding with Copilot in Excel</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8"/>
              </a:rPr>
              <a:t>Craft and organize emails faster with Copilot</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9"/>
              </a:rPr>
              <a:t>Improved document summarization in Copilot in Word</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10"/>
              </a:rPr>
              <a:t>Create quizzes using Copilot in Forms</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11"/>
              </a:rPr>
              <a:t>Improve centralized communications with Copilot in Viva Amplify Editor</a:t>
            </a:r>
            <a:endParaRPr lang="en-US" sz="1000" b="0" i="0" dirty="0">
              <a:solidFill>
                <a:srgbClr val="333333"/>
              </a:solidFill>
              <a:effectLst/>
              <a:highlight>
                <a:srgbClr val="FFFFFF"/>
              </a:highlight>
              <a:latin typeface="+mj-lt"/>
            </a:endParaRPr>
          </a:p>
          <a:p>
            <a:pPr marL="514350" lvl="1" indent="-171450">
              <a:buFont typeface="Arial" panose="020B0604020202020204" pitchFamily="34" charset="0"/>
              <a:buChar char="•"/>
            </a:pPr>
            <a:r>
              <a:rPr lang="en-US" sz="1000" b="0" i="0" u="sng" dirty="0">
                <a:solidFill>
                  <a:srgbClr val="146CAC"/>
                </a:solidFill>
                <a:effectLst/>
                <a:highlight>
                  <a:srgbClr val="FFFFFF"/>
                </a:highlight>
                <a:latin typeface="+mj-lt"/>
                <a:hlinkClick r:id="rId12"/>
              </a:rPr>
              <a:t>Improvements based on your feedback</a:t>
            </a:r>
            <a:endParaRPr lang="en-US" sz="1000" b="0" i="0" dirty="0">
              <a:solidFill>
                <a:srgbClr val="333333"/>
              </a:solidFill>
              <a:effectLst/>
              <a:highlight>
                <a:srgbClr val="FFFFFF"/>
              </a:highlight>
              <a:latin typeface="+mj-lt"/>
            </a:endParaRPr>
          </a:p>
          <a:p>
            <a:endParaRPr lang="en-US" dirty="0"/>
          </a:p>
        </p:txBody>
      </p:sp>
      <p:pic>
        <p:nvPicPr>
          <p:cNvPr id="3074" name="Picture 2" descr="thumbnail image 2 captioned A computer screenshot showing the Viva Engage page in Microsoft Teams, with highlighted actions for the button called Launch early adopters as well as the link to Apply adoption features to an existing community.">
            <a:extLst>
              <a:ext uri="{FF2B5EF4-FFF2-40B4-BE49-F238E27FC236}">
                <a16:creationId xmlns:a16="http://schemas.microsoft.com/office/drawing/2014/main" id="{F9547D3E-7CA8-632A-CA44-FECBF7EFFC6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98212" y="1348676"/>
            <a:ext cx="4674038" cy="2786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t>Management Library for Java</a:t>
            </a:r>
          </a:p>
          <a:p>
            <a:pPr marL="514350" lvl="1" indent="-171450">
              <a:buFont typeface="Arial" panose="020B0604020202020204" pitchFamily="34" charset="0"/>
              <a:buChar char="•"/>
            </a:pPr>
            <a:r>
              <a:rPr lang="en-US" sz="1000" dirty="0">
                <a:latin typeface="+mj-lt"/>
              </a:rPr>
              <a:t>App Compliance Automation</a:t>
            </a:r>
          </a:p>
          <a:p>
            <a:pPr marL="514350" lvl="1" indent="-171450">
              <a:buFont typeface="Arial" panose="020B0604020202020204" pitchFamily="34" charset="0"/>
              <a:buChar char="•"/>
            </a:pPr>
            <a:r>
              <a:rPr lang="en-US" sz="1000" dirty="0">
                <a:latin typeface="+mj-lt"/>
              </a:rPr>
              <a:t>Informatica Data Management</a:t>
            </a:r>
          </a:p>
          <a:p>
            <a:pPr marL="514350" lvl="1" indent="-171450">
              <a:buFont typeface="Arial" panose="020B0604020202020204" pitchFamily="34" charset="0"/>
              <a:buChar char="•"/>
            </a:pPr>
            <a:r>
              <a:rPr lang="en-US" sz="1000" dirty="0">
                <a:latin typeface="+mj-lt"/>
              </a:rPr>
              <a:t>Oracle Database</a:t>
            </a:r>
          </a:p>
          <a:p>
            <a:pPr marL="514350" lvl="1" indent="-171450">
              <a:buFont typeface="Arial" panose="020B0604020202020204" pitchFamily="34" charset="0"/>
              <a:buChar char="•"/>
            </a:pPr>
            <a:r>
              <a:rPr lang="en-US" sz="1000" dirty="0">
                <a:latin typeface="+mj-lt"/>
              </a:rPr>
              <a:t>System Center Virtual Machine Manager</a:t>
            </a:r>
          </a:p>
          <a:p>
            <a:pPr marL="171450" indent="-171450">
              <a:buFont typeface="Arial" panose="020B0604020202020204" pitchFamily="34" charset="0"/>
              <a:buChar char="•"/>
            </a:pPr>
            <a:r>
              <a:rPr lang="en-US" sz="1000" dirty="0"/>
              <a:t>Management Library for JavaScript</a:t>
            </a:r>
          </a:p>
          <a:p>
            <a:pPr marL="514350" lvl="1" indent="-171450">
              <a:buFont typeface="Arial" panose="020B0604020202020204" pitchFamily="34" charset="0"/>
              <a:buChar char="•"/>
            </a:pPr>
            <a:r>
              <a:rPr lang="en-US" sz="1000" dirty="0">
                <a:latin typeface="+mj-lt"/>
              </a:rPr>
              <a:t>App Compliance Automation</a:t>
            </a:r>
          </a:p>
          <a:p>
            <a:pPr marL="514350" lvl="1" indent="-171450">
              <a:buFont typeface="Arial" panose="020B0604020202020204" pitchFamily="34" charset="0"/>
              <a:buChar char="•"/>
            </a:pPr>
            <a:r>
              <a:rPr lang="en-US" sz="1000" dirty="0">
                <a:latin typeface="+mj-lt"/>
              </a:rPr>
              <a:t>Informatica Data Management</a:t>
            </a:r>
          </a:p>
          <a:p>
            <a:pPr marL="514350" lvl="1" indent="-171450">
              <a:buFont typeface="Arial" panose="020B0604020202020204" pitchFamily="34" charset="0"/>
              <a:buChar char="•"/>
            </a:pPr>
            <a:r>
              <a:rPr lang="en-US" sz="1000" dirty="0">
                <a:latin typeface="+mj-lt"/>
              </a:rPr>
              <a:t>Oracle Database</a:t>
            </a:r>
          </a:p>
          <a:p>
            <a:pPr marL="514350" lvl="1" indent="-171450">
              <a:buFont typeface="Arial" panose="020B0604020202020204" pitchFamily="34" charset="0"/>
              <a:buChar char="•"/>
            </a:pPr>
            <a:r>
              <a:rPr lang="en-US" sz="1000" dirty="0" err="1">
                <a:latin typeface="+mj-lt"/>
              </a:rPr>
              <a:t>Scvmm</a:t>
            </a:r>
            <a:endParaRPr lang="en-US" sz="1000" dirty="0">
              <a:latin typeface="+mj-lt"/>
            </a:endParaRPr>
          </a:p>
          <a:p>
            <a:pPr marL="171450" indent="-171450">
              <a:buFont typeface="Arial" panose="020B0604020202020204" pitchFamily="34" charset="0"/>
              <a:buChar char="•"/>
            </a:pPr>
            <a:r>
              <a:rPr lang="en-US" sz="1000" dirty="0"/>
              <a:t>Management Library for Python</a:t>
            </a:r>
          </a:p>
          <a:p>
            <a:pPr marL="514350" lvl="1" indent="-171450">
              <a:buFont typeface="Arial" panose="020B0604020202020204" pitchFamily="34" charset="0"/>
              <a:buChar char="•"/>
            </a:pPr>
            <a:r>
              <a:rPr lang="en-US" sz="1000" dirty="0">
                <a:latin typeface="+mj-lt"/>
              </a:rPr>
              <a:t>App Compliance Automation</a:t>
            </a:r>
          </a:p>
          <a:p>
            <a:pPr marL="514350" lvl="1" indent="-171450">
              <a:buFont typeface="Arial" panose="020B0604020202020204" pitchFamily="34" charset="0"/>
              <a:buChar char="•"/>
            </a:pPr>
            <a:r>
              <a:rPr lang="en-US" sz="1000" dirty="0">
                <a:latin typeface="+mj-lt"/>
              </a:rPr>
              <a:t>Informatica Data Management</a:t>
            </a:r>
          </a:p>
          <a:p>
            <a:pPr marL="514350" lvl="1" indent="-171450">
              <a:buFont typeface="Arial" panose="020B0604020202020204" pitchFamily="34" charset="0"/>
              <a:buChar char="•"/>
            </a:pPr>
            <a:r>
              <a:rPr lang="en-US" sz="1000" dirty="0">
                <a:latin typeface="+mj-lt"/>
              </a:rPr>
              <a:t>Oracle Database</a:t>
            </a:r>
          </a:p>
          <a:p>
            <a:pPr marL="514350" lvl="1" indent="-171450">
              <a:buFont typeface="Arial" panose="020B0604020202020204" pitchFamily="34" charset="0"/>
              <a:buChar char="•"/>
            </a:pPr>
            <a:r>
              <a:rPr lang="en-US" sz="1000" dirty="0" err="1">
                <a:latin typeface="+mj-lt"/>
              </a:rPr>
              <a:t>Scvmm</a:t>
            </a:r>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Azure SDK Release (July 2024)</a:t>
            </a:r>
            <a:endParaRPr lang="en-US" dirty="0"/>
          </a:p>
          <a:p>
            <a:pPr marL="171450" indent="-171450">
              <a:buFont typeface="Arial" panose="020B0604020202020204" pitchFamily="34" charset="0"/>
              <a:buChar char="•"/>
            </a:pPr>
            <a:r>
              <a:rPr lang="en-US" dirty="0"/>
              <a:t>New Python (</a:t>
            </a:r>
            <a:r>
              <a:rPr lang="en-US" dirty="0" err="1"/>
              <a:t>Conda</a:t>
            </a:r>
            <a:r>
              <a:rPr lang="en-US" dirty="0"/>
              <a:t>) packages are available in the Microsoft channel.</a:t>
            </a:r>
          </a:p>
          <a:p>
            <a:pPr marL="171450" indent="-171450">
              <a:buFont typeface="Arial" panose="020B0604020202020204" pitchFamily="34" charset="0"/>
              <a:buChar char="•"/>
            </a:pPr>
            <a:r>
              <a:rPr lang="en-US" i="0" dirty="0">
                <a:solidFill>
                  <a:srgbClr val="333333"/>
                </a:solidFill>
                <a:effectLst/>
                <a:highlight>
                  <a:srgbClr val="FFFFFF"/>
                </a:highlight>
              </a:rPr>
              <a:t>Client Library for Java</a:t>
            </a:r>
          </a:p>
          <a:p>
            <a:pPr marL="514350" lvl="1" indent="-171450">
              <a:buFont typeface="Arial" panose="020B0604020202020204" pitchFamily="34" charset="0"/>
              <a:buChar char="•"/>
            </a:pPr>
            <a:r>
              <a:rPr lang="en-US" sz="1000" i="0" dirty="0">
                <a:solidFill>
                  <a:srgbClr val="333333"/>
                </a:solidFill>
                <a:effectLst/>
                <a:highlight>
                  <a:srgbClr val="FFFFFF"/>
                </a:highlight>
              </a:rPr>
              <a:t>Event Grid Namespaces</a:t>
            </a:r>
          </a:p>
          <a:p>
            <a:pPr marL="171450" indent="-171450">
              <a:buFont typeface="Arial" panose="020B0604020202020204" pitchFamily="34" charset="0"/>
              <a:buChar char="•"/>
            </a:pPr>
            <a:r>
              <a:rPr lang="en-US" i="0" dirty="0">
                <a:solidFill>
                  <a:srgbClr val="333333"/>
                </a:solidFill>
                <a:effectLst/>
                <a:highlight>
                  <a:srgbClr val="FFFFFF"/>
                </a:highlight>
              </a:rPr>
              <a:t>Client Library for JavaScript</a:t>
            </a:r>
          </a:p>
          <a:p>
            <a:pPr marL="514350" lvl="1" indent="-171450">
              <a:buFont typeface="Arial" panose="020B0604020202020204" pitchFamily="34" charset="0"/>
              <a:buChar char="•"/>
            </a:pPr>
            <a:r>
              <a:rPr lang="en-US" sz="1000" i="0" dirty="0">
                <a:solidFill>
                  <a:srgbClr val="333333"/>
                </a:solidFill>
                <a:effectLst/>
                <a:highlight>
                  <a:srgbClr val="FFFFFF"/>
                </a:highlight>
              </a:rPr>
              <a:t>Dev Center</a:t>
            </a:r>
          </a:p>
          <a:p>
            <a:pPr marL="514350" lvl="1" indent="-171450">
              <a:buFont typeface="Arial" panose="020B0604020202020204" pitchFamily="34" charset="0"/>
              <a:buChar char="•"/>
            </a:pPr>
            <a:r>
              <a:rPr lang="en-US" sz="1000" i="0" dirty="0">
                <a:solidFill>
                  <a:srgbClr val="333333"/>
                </a:solidFill>
                <a:effectLst/>
                <a:highlight>
                  <a:srgbClr val="FFFFFF"/>
                </a:highlight>
              </a:rPr>
              <a:t>Deployment Stacks</a:t>
            </a:r>
          </a:p>
          <a:p>
            <a:pPr marL="171450" indent="-171450">
              <a:buFont typeface="Arial" panose="020B0604020202020204" pitchFamily="34" charset="0"/>
              <a:buChar char="•"/>
            </a:pPr>
            <a:r>
              <a:rPr lang="en-US" i="0" dirty="0">
                <a:solidFill>
                  <a:srgbClr val="333333"/>
                </a:solidFill>
                <a:effectLst/>
                <a:highlight>
                  <a:srgbClr val="FFFFFF"/>
                </a:highlight>
              </a:rPr>
              <a:t>Management Library for Go</a:t>
            </a:r>
          </a:p>
          <a:p>
            <a:pPr marL="514350" lvl="1" indent="-171450">
              <a:buFont typeface="Arial" panose="020B0604020202020204" pitchFamily="34" charset="0"/>
              <a:buChar char="•"/>
            </a:pPr>
            <a:r>
              <a:rPr lang="en-US" sz="1000" i="0" dirty="0">
                <a:solidFill>
                  <a:srgbClr val="333333"/>
                </a:solidFill>
                <a:effectLst/>
                <a:highlight>
                  <a:srgbClr val="FFFFFF"/>
                </a:highlight>
              </a:rPr>
              <a:t>App Compliance Automation</a:t>
            </a:r>
          </a:p>
          <a:p>
            <a:pPr marL="514350" lvl="1" indent="-171450">
              <a:buFont typeface="Arial" panose="020B0604020202020204" pitchFamily="34" charset="0"/>
              <a:buChar char="•"/>
            </a:pPr>
            <a:r>
              <a:rPr lang="en-US" sz="1000" i="0" dirty="0">
                <a:solidFill>
                  <a:srgbClr val="333333"/>
                </a:solidFill>
                <a:effectLst/>
                <a:highlight>
                  <a:srgbClr val="FFFFFF"/>
                </a:highlight>
              </a:rPr>
              <a:t>Deployment Stacks</a:t>
            </a:r>
          </a:p>
          <a:p>
            <a:pPr marL="514350" lvl="1" indent="-171450">
              <a:buFont typeface="Arial" panose="020B0604020202020204" pitchFamily="34" charset="0"/>
              <a:buChar char="•"/>
            </a:pPr>
            <a:r>
              <a:rPr lang="en-US" sz="1000" i="0" dirty="0">
                <a:solidFill>
                  <a:srgbClr val="333333"/>
                </a:solidFill>
                <a:effectLst/>
                <a:highlight>
                  <a:srgbClr val="FFFFFF"/>
                </a:highlight>
              </a:rPr>
              <a:t>Informatica Data Management</a:t>
            </a:r>
          </a:p>
          <a:p>
            <a:pPr marL="514350" lvl="1" indent="-171450">
              <a:buFont typeface="Arial" panose="020B0604020202020204" pitchFamily="34" charset="0"/>
              <a:buChar char="•"/>
            </a:pPr>
            <a:r>
              <a:rPr lang="en-US" sz="1000" i="0" dirty="0">
                <a:solidFill>
                  <a:srgbClr val="333333"/>
                </a:solidFill>
                <a:effectLst/>
                <a:highlight>
                  <a:srgbClr val="FFFFFF"/>
                </a:highlight>
              </a:rPr>
              <a:t>Oracle Database</a:t>
            </a:r>
          </a:p>
          <a:p>
            <a:pPr marL="514350" lvl="1" indent="-171450">
              <a:buFont typeface="Arial" panose="020B0604020202020204" pitchFamily="34" charset="0"/>
              <a:buChar char="•"/>
            </a:pPr>
            <a:r>
              <a:rPr lang="en-US" sz="1000" i="0" dirty="0" err="1">
                <a:solidFill>
                  <a:srgbClr val="333333"/>
                </a:solidFill>
                <a:effectLst/>
                <a:highlight>
                  <a:srgbClr val="FFFFFF"/>
                </a:highlight>
              </a:rPr>
              <a:t>Scvmm</a:t>
            </a:r>
            <a:endParaRPr lang="en-US" sz="1000" dirty="0"/>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xEl>
                                              <p:pRg st="9" end="9"/>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xEl>
                                              <p:pRg st="10" end="10"/>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xEl>
                                              <p:pRg st="11" end="11"/>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xEl>
                                              <p:pRg st="12" end="12"/>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xEl>
                                              <p:pRg st="13" end="13"/>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it-IT" dirty="0">
                <a:hlinkClick r:id="rId2"/>
              </a:rPr>
              <a:t>ALZ AMA Migration Guidance · Azure/Enterprise-Scale Wiki · GitHub</a:t>
            </a:r>
            <a:endParaRPr lang="it-IT" dirty="0"/>
          </a:p>
          <a:p>
            <a:pPr algn="just"/>
            <a:r>
              <a:rPr lang="en-US" dirty="0"/>
              <a:t>MS release a migration guide and script for transition from one solution to another as part of the ALZ offering.</a:t>
            </a:r>
          </a:p>
          <a:p>
            <a:endParaRPr lang="en-US" dirty="0"/>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342900" y="967987"/>
            <a:ext cx="4365038" cy="3774069"/>
          </a:xfrm>
        </p:spPr>
        <p:txBody>
          <a:bodyPr/>
          <a:lstStyle/>
          <a:p>
            <a:r>
              <a:rPr lang="en-US" sz="1000" dirty="0">
                <a:hlinkClick r:id="rId2"/>
              </a:rPr>
              <a:t>Private Preview – QR code sign-in, a new authentication method for Frontline Workers</a:t>
            </a:r>
            <a:endParaRPr lang="en-US" sz="1000" dirty="0"/>
          </a:p>
          <a:p>
            <a:pPr algn="just"/>
            <a:r>
              <a:rPr lang="en-US" sz="1000" dirty="0"/>
              <a:t>MS introduced a new </a:t>
            </a:r>
            <a:r>
              <a:rPr lang="en-US" sz="1000" b="1" dirty="0"/>
              <a:t>simple way </a:t>
            </a:r>
            <a:r>
              <a:rPr lang="en-US" sz="1000" dirty="0"/>
              <a:t>for Frontline Workers to authenticate in Microsoft Entra ID with a </a:t>
            </a:r>
            <a:r>
              <a:rPr lang="en-US" sz="1000" b="1" dirty="0"/>
              <a:t>QR code and PIN</a:t>
            </a:r>
            <a:r>
              <a:rPr lang="en-US" sz="1000" dirty="0"/>
              <a:t>, eliminating the need to enter long UPNs and alphanumeric passwords multiple times during their shift.</a:t>
            </a:r>
          </a:p>
          <a:p>
            <a:pPr algn="just"/>
            <a:r>
              <a:rPr lang="en-US" sz="1000" dirty="0"/>
              <a:t>With the </a:t>
            </a:r>
            <a:r>
              <a:rPr lang="en-US" sz="1000" b="1" dirty="0"/>
              <a:t>private preview </a:t>
            </a:r>
            <a:r>
              <a:rPr lang="en-US" sz="1000" dirty="0"/>
              <a:t>release of this feature in August 2024, all users in tenant see a new link ‘Sign in with QR code’ on navigating to https://login.microsoftonline.com &gt; ‘Sign-in options’ &gt; ‘Sign in to an organization’ page. This new link, ‘Sign in with QR code’, will be visible only on mobile devices (Android/iOS/iPadOS). If you aren't participating in the private preview, users from your tenant won't be able to sign-in through this method while we're still in private preview. They receive an error message if they try to sign-in.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4900032" y="967987"/>
            <a:ext cx="3955312" cy="3774069"/>
          </a:xfrm>
        </p:spPr>
        <p:txBody>
          <a:bodyPr/>
          <a:lstStyle/>
          <a:p>
            <a:r>
              <a:rPr lang="en-US" dirty="0">
                <a:hlinkClick r:id="rId3"/>
              </a:rPr>
              <a:t>Entra ID Connect</a:t>
            </a:r>
            <a:endParaRPr lang="en-US" dirty="0"/>
          </a:p>
          <a:p>
            <a:pPr marL="171450" indent="-171450">
              <a:buFont typeface="Arial" panose="020B0604020202020204" pitchFamily="34" charset="0"/>
              <a:buChar char="•"/>
            </a:pPr>
            <a:r>
              <a:rPr lang="en-US" b="1" dirty="0"/>
              <a:t>Functional changes</a:t>
            </a:r>
          </a:p>
          <a:p>
            <a:pPr marL="514350" lvl="1" indent="-171450">
              <a:buFont typeface="Arial" panose="020B0604020202020204" pitchFamily="34" charset="0"/>
              <a:buChar char="•"/>
            </a:pPr>
            <a:r>
              <a:rPr lang="en-US" sz="1000" dirty="0">
                <a:latin typeface="+mj-lt"/>
              </a:rPr>
              <a:t>TLS 1.2 or greater is required for Microsoft Entra Connect. </a:t>
            </a:r>
          </a:p>
          <a:p>
            <a:pPr marL="514350" lvl="1" indent="-171450">
              <a:buFont typeface="Arial" panose="020B0604020202020204" pitchFamily="34" charset="0"/>
              <a:buChar char="•"/>
            </a:pPr>
            <a:r>
              <a:rPr lang="en-US" sz="1000" dirty="0">
                <a:latin typeface="+mj-lt"/>
              </a:rPr>
              <a:t>TLS 1.3 is supported by Microsoft Entra Connect.</a:t>
            </a:r>
          </a:p>
          <a:p>
            <a:pPr marL="171450" indent="-171450">
              <a:buFont typeface="Arial" panose="020B0604020202020204" pitchFamily="34" charset="0"/>
              <a:buChar char="•"/>
            </a:pPr>
            <a:r>
              <a:rPr lang="en-US" b="1" dirty="0"/>
              <a:t>Other Changes</a:t>
            </a:r>
          </a:p>
          <a:p>
            <a:pPr marL="514350" lvl="1" indent="-171450">
              <a:buFont typeface="Arial" panose="020B0604020202020204" pitchFamily="34" charset="0"/>
              <a:buChar char="•"/>
            </a:pPr>
            <a:r>
              <a:rPr lang="en-US" sz="1000" dirty="0">
                <a:latin typeface="+mj-lt"/>
              </a:rPr>
              <a:t>SQL related drivers shipped with Microsoft Entra Connect have been updated. ODBC to 17.10.6, OLE DB to 18.7.2.</a:t>
            </a:r>
          </a:p>
          <a:p>
            <a:pPr marL="514350" lvl="1" indent="-171450">
              <a:buFont typeface="Arial" panose="020B0604020202020204" pitchFamily="34" charset="0"/>
              <a:buChar char="•"/>
            </a:pPr>
            <a:r>
              <a:rPr lang="en-US" sz="1000" dirty="0">
                <a:latin typeface="+mj-lt"/>
              </a:rPr>
              <a:t>Changes to SSPR handling to reduce SQL deadlocks during sync cycles.</a:t>
            </a:r>
          </a:p>
          <a:p>
            <a:pPr marL="514350" lvl="1" indent="-171450">
              <a:buFont typeface="Arial" panose="020B0604020202020204" pitchFamily="34" charset="0"/>
              <a:buChar char="•"/>
            </a:pPr>
            <a:r>
              <a:rPr lang="en-US" sz="1000" dirty="0">
                <a:latin typeface="+mj-lt"/>
              </a:rPr>
              <a:t>Changes to what elements in the Wizard that Narrator will read to improve Accessibility.</a:t>
            </a:r>
          </a:p>
          <a:p>
            <a:pPr marL="514350" lvl="1" indent="-171450">
              <a:buFont typeface="Arial" panose="020B0604020202020204" pitchFamily="34" charset="0"/>
              <a:buChar char="•"/>
            </a:pPr>
            <a:r>
              <a:rPr lang="en-US" sz="1000" dirty="0">
                <a:latin typeface="+mj-lt"/>
              </a:rPr>
              <a:t>Microsoft Entra Connect icon branding</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a:xfrm>
            <a:off x="342900" y="855080"/>
            <a:ext cx="3955312" cy="1233915"/>
          </a:xfrm>
        </p:spPr>
        <p:txBody>
          <a:bodyPr/>
          <a:lstStyle/>
          <a:p>
            <a:pPr algn="just"/>
            <a:r>
              <a:rPr lang="en-US" dirty="0">
                <a:hlinkClick r:id="rId2"/>
              </a:rPr>
              <a:t>Azure Update Manager to support CIS hardened images among other images</a:t>
            </a:r>
            <a:endParaRPr lang="en-US" dirty="0"/>
          </a:p>
          <a:p>
            <a:pPr algn="just"/>
            <a:r>
              <a:rPr lang="en-US" dirty="0"/>
              <a:t>Azure Update Manager will add support </a:t>
            </a:r>
            <a:r>
              <a:rPr lang="en-US" b="1" dirty="0"/>
              <a:t>for 35 CIS hardened images</a:t>
            </a:r>
            <a:r>
              <a:rPr lang="en-US" dirty="0"/>
              <a:t>. This is the first time that Update Management product in Azure is supporting CIS hardened images. Apart from CIS hardened images, Azure Update Manager will also add support for 59 other images to unblock Automation Update Management migrations to Azure Update Manager.</a:t>
            </a:r>
          </a:p>
        </p:txBody>
      </p:sp>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latin typeface="+mj-lt"/>
              </a:rPr>
              <a:t>Migration</a:t>
            </a:r>
          </a:p>
          <a:p>
            <a:pPr marL="514350" lvl="1" indent="-171450" algn="just">
              <a:buFont typeface="Arial" panose="020B0604020202020204" pitchFamily="34" charset="0"/>
              <a:buChar char="•"/>
            </a:pPr>
            <a:r>
              <a:rPr lang="en-US" sz="1000" b="1" dirty="0">
                <a:latin typeface="+mj-lt"/>
              </a:rPr>
              <a:t>Run assessment on demand (preview): </a:t>
            </a:r>
            <a:r>
              <a:rPr lang="en-US" sz="1000" dirty="0">
                <a:latin typeface="+mj-lt"/>
              </a:rPr>
              <a:t>The SQL Server migration assessment runs every Sunday around 11:00 PM. Beginning with this release, you can initiate the SQL Server migration assessment whenever you want. This immediate assessment shows readiness evaluations and Azure SQL configuration assessments right away.</a:t>
            </a:r>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 (Azure ARC Enabled SQL Servers )</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Azure Arc Enabled SQL Servers</a:t>
            </a:r>
            <a:endParaRPr lang="en-US" dirty="0"/>
          </a:p>
          <a:p>
            <a:pPr marL="171450" indent="-171450" algn="just">
              <a:buFont typeface="Arial" panose="020B0604020202020204" pitchFamily="34" charset="0"/>
              <a:buChar char="•"/>
            </a:pPr>
            <a:r>
              <a:rPr lang="en-US" dirty="0"/>
              <a:t>Extended Security Updates enabled for SQL Server 2014</a:t>
            </a:r>
          </a:p>
          <a:p>
            <a:pPr marL="514350" lvl="1" indent="-171450" algn="just">
              <a:buFont typeface="Arial" panose="020B0604020202020204" pitchFamily="34" charset="0"/>
              <a:buChar char="•"/>
            </a:pPr>
            <a:r>
              <a:rPr lang="en-US" sz="1000" b="1" dirty="0">
                <a:latin typeface="+mj-lt"/>
              </a:rPr>
              <a:t>Extended Security Updates (ESU) subscription </a:t>
            </a:r>
            <a:r>
              <a:rPr lang="en-US" sz="1000" dirty="0">
                <a:latin typeface="+mj-lt"/>
              </a:rPr>
              <a:t>for SQL Server 2014 (12.x) will </a:t>
            </a:r>
            <a:r>
              <a:rPr lang="en-US" sz="1000" b="1" dirty="0">
                <a:latin typeface="+mj-lt"/>
              </a:rPr>
              <a:t>automatically start billing </a:t>
            </a:r>
            <a:r>
              <a:rPr lang="en-US" sz="1000" dirty="0">
                <a:latin typeface="+mj-lt"/>
              </a:rPr>
              <a:t>when SQL Server 2014 ESU program starts. Requires SQL Server 2014 (12.x) be enabled for ESU.</a:t>
            </a:r>
          </a:p>
          <a:p>
            <a:pPr marL="171450" indent="-171450" algn="just">
              <a:buFont typeface="Arial" panose="020B0604020202020204" pitchFamily="34" charset="0"/>
              <a:buChar char="•"/>
            </a:pPr>
            <a:r>
              <a:rPr lang="en-US" dirty="0"/>
              <a:t>Azure extension for SQL Server</a:t>
            </a:r>
          </a:p>
          <a:p>
            <a:pPr marL="514350" lvl="1" indent="-171450" algn="just">
              <a:buFont typeface="Arial" panose="020B0604020202020204" pitchFamily="34" charset="0"/>
              <a:buChar char="•"/>
            </a:pPr>
            <a:r>
              <a:rPr lang="en-US" sz="1000" dirty="0" err="1">
                <a:latin typeface="+mj-lt"/>
              </a:rPr>
              <a:t>SqlServerExtensionPermissionProvider</a:t>
            </a:r>
            <a:r>
              <a:rPr lang="en-US" sz="1000" dirty="0">
                <a:latin typeface="+mj-lt"/>
              </a:rPr>
              <a:t> task no longer runs hourly. The task is triggered by specific events. </a:t>
            </a:r>
          </a:p>
          <a:p>
            <a:pPr marL="171450" indent="-171450" algn="just">
              <a:buFont typeface="Arial" panose="020B0604020202020204" pitchFamily="34" charset="0"/>
              <a:buChar char="•"/>
            </a:pPr>
            <a:r>
              <a:rPr lang="en-US" dirty="0">
                <a:latin typeface="+mj-lt"/>
              </a:rPr>
              <a:t>Business continuity</a:t>
            </a:r>
          </a:p>
          <a:p>
            <a:pPr marL="514350" lvl="1" indent="-171450" algn="just">
              <a:buFont typeface="Arial" panose="020B0604020202020204" pitchFamily="34" charset="0"/>
              <a:buChar char="•"/>
            </a:pPr>
            <a:r>
              <a:rPr lang="en-US" sz="1000" b="1" dirty="0">
                <a:latin typeface="+mj-lt"/>
              </a:rPr>
              <a:t>Inventory and manual failover </a:t>
            </a:r>
            <a:r>
              <a:rPr lang="en-US" sz="1000" dirty="0">
                <a:latin typeface="+mj-lt"/>
              </a:rPr>
              <a:t>of availability groups is now generally available. </a:t>
            </a:r>
          </a:p>
          <a:p>
            <a:pPr marL="514350" lvl="1" indent="-171450" algn="just">
              <a:buFont typeface="Arial" panose="020B0604020202020204" pitchFamily="34" charset="0"/>
              <a:buChar char="•"/>
            </a:pPr>
            <a:r>
              <a:rPr lang="en-US" sz="1000" b="1" dirty="0">
                <a:latin typeface="+mj-lt"/>
              </a:rPr>
              <a:t>Inventory of failover cluster instance </a:t>
            </a:r>
            <a:r>
              <a:rPr lang="en-US" sz="1000" dirty="0">
                <a:latin typeface="+mj-lt"/>
              </a:rPr>
              <a:t>is now generally available. Failover cluster instance in portal now shows instance name, instance type, network name, active node, and passive nodes. For details, review View Always On failover cluster instances in Azure Arc.</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pPr algn="just"/>
            <a:r>
              <a:rPr lang="en-US" sz="1000" b="1" dirty="0"/>
              <a:t>New features</a:t>
            </a:r>
          </a:p>
          <a:p>
            <a:pPr marL="171450" indent="-171450" algn="just">
              <a:buFont typeface="Arial" panose="020B0604020202020204" pitchFamily="34" charset="0"/>
              <a:buChar char="•"/>
            </a:pPr>
            <a:r>
              <a:rPr lang="en-US" sz="1000" dirty="0"/>
              <a:t>Extension service enhancements:</a:t>
            </a:r>
          </a:p>
          <a:p>
            <a:pPr marL="514350" lvl="1" indent="-171450" algn="just">
              <a:buFont typeface="Arial" panose="020B0604020202020204" pitchFamily="34" charset="0"/>
              <a:buChar char="•"/>
            </a:pPr>
            <a:r>
              <a:rPr lang="en-US" sz="1000" dirty="0">
                <a:latin typeface="+mj-lt"/>
              </a:rPr>
              <a:t>Added download/validation error details to extension report. </a:t>
            </a:r>
          </a:p>
          <a:p>
            <a:pPr marL="514350" lvl="1" indent="-171450" algn="just">
              <a:buFont typeface="Arial" panose="020B0604020202020204" pitchFamily="34" charset="0"/>
              <a:buChar char="•"/>
            </a:pPr>
            <a:r>
              <a:rPr lang="en-US" sz="1000" dirty="0">
                <a:latin typeface="+mj-lt"/>
              </a:rPr>
              <a:t>Increased unzipped extension package size limit to 1 GB.</a:t>
            </a:r>
          </a:p>
          <a:p>
            <a:pPr marL="171450" indent="-171450" algn="just">
              <a:buFont typeface="Arial" panose="020B0604020202020204" pitchFamily="34" charset="0"/>
              <a:buChar char="•"/>
            </a:pPr>
            <a:r>
              <a:rPr lang="en-US" sz="1000" dirty="0"/>
              <a:t>Update of hardware profile information to support upcoming Windows Server licensing capabilities.</a:t>
            </a:r>
          </a:p>
          <a:p>
            <a:pPr marL="171450" indent="-171450" algn="just">
              <a:buFont typeface="Arial" panose="020B0604020202020204" pitchFamily="34" charset="0"/>
              <a:buChar char="•"/>
            </a:pPr>
            <a:r>
              <a:rPr lang="en-US" sz="1000" dirty="0"/>
              <a:t>Update of the error </a:t>
            </a:r>
            <a:r>
              <a:rPr lang="en-US" sz="1000" dirty="0" err="1"/>
              <a:t>json</a:t>
            </a:r>
            <a:r>
              <a:rPr lang="en-US" sz="1000" dirty="0"/>
              <a:t> output to include more detailed recommended actions for troubleshooting scenarios.</a:t>
            </a:r>
          </a:p>
          <a:p>
            <a:pPr marL="171450" indent="-171450" algn="just">
              <a:buFont typeface="Arial" panose="020B0604020202020204" pitchFamily="34" charset="0"/>
              <a:buChar char="•"/>
            </a:pPr>
            <a:r>
              <a:rPr lang="en-US" sz="1000" dirty="0"/>
              <a:t>Block on installation of unsupported operating systems and distribution versions. See Supported operating systems for details.</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 (Azure ARC Enabled Servers )</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0"/>
            <a:ext cx="3955312" cy="3774069"/>
          </a:xfrm>
        </p:spPr>
        <p:txBody>
          <a:bodyPr/>
          <a:lstStyle/>
          <a:p>
            <a:pPr algn="just"/>
            <a:r>
              <a:rPr lang="en-US" b="1" dirty="0"/>
              <a:t>Fixes:</a:t>
            </a:r>
          </a:p>
          <a:p>
            <a:pPr marL="171450" indent="-171450" algn="just">
              <a:buFont typeface="Arial" panose="020B0604020202020204" pitchFamily="34" charset="0"/>
              <a:buChar char="•"/>
            </a:pPr>
            <a:r>
              <a:rPr lang="en-US" dirty="0"/>
              <a:t>Fix for </a:t>
            </a:r>
            <a:r>
              <a:rPr lang="en-US" b="1" dirty="0"/>
              <a:t>OpenSSL Vulnerability for Linux </a:t>
            </a:r>
            <a:r>
              <a:rPr lang="en-US" dirty="0"/>
              <a:t>(Upgrading OpenSSL version from 3.0.13 to 3.014)</a:t>
            </a:r>
          </a:p>
          <a:p>
            <a:pPr marL="171450" indent="-171450" algn="just">
              <a:buFont typeface="Arial" panose="020B0604020202020204" pitchFamily="34" charset="0"/>
              <a:buChar char="•"/>
            </a:pPr>
            <a:r>
              <a:rPr lang="en-US" dirty="0"/>
              <a:t>Added </a:t>
            </a:r>
            <a:r>
              <a:rPr lang="en-US" b="1" dirty="0"/>
              <a:t>Server Name Indicator </a:t>
            </a:r>
            <a:r>
              <a:rPr lang="en-US" dirty="0"/>
              <a:t>(SNI) to service calls, fixing Proxy and Firewall scenarios</a:t>
            </a:r>
          </a:p>
          <a:p>
            <a:pPr marL="171450" indent="-171450" algn="just">
              <a:buFont typeface="Arial" panose="020B0604020202020204" pitchFamily="34" charset="0"/>
              <a:buChar char="•"/>
            </a:pPr>
            <a:r>
              <a:rPr lang="en-US" dirty="0"/>
              <a:t>Skipped </a:t>
            </a:r>
            <a:r>
              <a:rPr lang="en-US" b="1" dirty="0"/>
              <a:t>lockdown policy </a:t>
            </a:r>
            <a:r>
              <a:rPr lang="en-US" dirty="0"/>
              <a:t>on the downloads directory under Guest Configuration</a:t>
            </a:r>
          </a:p>
          <a:p>
            <a:pPr marL="171450" indent="-171450" algn="just">
              <a:buFont typeface="Arial" panose="020B0604020202020204" pitchFamily="34" charset="0"/>
              <a:buChar char="•"/>
            </a:pPr>
            <a:r>
              <a:rPr lang="en-US" b="0" i="0" dirty="0">
                <a:solidFill>
                  <a:srgbClr val="161616"/>
                </a:solidFill>
                <a:effectLst/>
                <a:highlight>
                  <a:srgbClr val="FFFFFF"/>
                </a:highlight>
              </a:rPr>
              <a:t>Fixed a bug where the service would sometimes reject reports from an upgraded extension if the previous extension was in a failed state.</a:t>
            </a:r>
          </a:p>
          <a:p>
            <a:pPr marL="171450" indent="-171450" algn="just">
              <a:buFont typeface="Arial" panose="020B0604020202020204" pitchFamily="34" charset="0"/>
              <a:buChar char="•"/>
            </a:pPr>
            <a:r>
              <a:rPr lang="en-US" b="0" i="0" dirty="0">
                <a:solidFill>
                  <a:srgbClr val="161616"/>
                </a:solidFill>
                <a:effectLst/>
                <a:highlight>
                  <a:srgbClr val="FFFFFF"/>
                </a:highlight>
              </a:rPr>
              <a:t>Setting </a:t>
            </a:r>
            <a:r>
              <a:rPr lang="en-US" b="1" i="0" dirty="0">
                <a:solidFill>
                  <a:srgbClr val="161616"/>
                </a:solidFill>
                <a:effectLst/>
                <a:highlight>
                  <a:srgbClr val="FFFFFF"/>
                </a:highlight>
              </a:rPr>
              <a:t>OPENSSL_CNF environment </a:t>
            </a:r>
            <a:r>
              <a:rPr lang="en-US" b="0" i="0" dirty="0">
                <a:solidFill>
                  <a:srgbClr val="161616"/>
                </a:solidFill>
                <a:effectLst/>
                <a:highlight>
                  <a:srgbClr val="FFFFFF"/>
                </a:highlight>
              </a:rPr>
              <a:t>at process level to override build </a:t>
            </a:r>
            <a:r>
              <a:rPr lang="en-US" b="0" i="0" dirty="0" err="1">
                <a:solidFill>
                  <a:srgbClr val="161616"/>
                </a:solidFill>
                <a:effectLst/>
                <a:highlight>
                  <a:srgbClr val="FFFFFF"/>
                </a:highlight>
              </a:rPr>
              <a:t>openssl.cnf</a:t>
            </a:r>
            <a:r>
              <a:rPr lang="en-US" b="0" i="0" dirty="0">
                <a:solidFill>
                  <a:srgbClr val="161616"/>
                </a:solidFill>
                <a:effectLst/>
                <a:highlight>
                  <a:srgbClr val="FFFFFF"/>
                </a:highlight>
              </a:rPr>
              <a:t> path on Windows.</a:t>
            </a:r>
          </a:p>
          <a:p>
            <a:pPr marL="171450" indent="-171450" algn="just">
              <a:buFont typeface="Arial" panose="020B0604020202020204" pitchFamily="34" charset="0"/>
              <a:buChar char="•"/>
            </a:pPr>
            <a:r>
              <a:rPr lang="en-US" b="0" i="0" dirty="0">
                <a:solidFill>
                  <a:srgbClr val="161616"/>
                </a:solidFill>
                <a:effectLst/>
                <a:highlight>
                  <a:srgbClr val="FFFFFF"/>
                </a:highlight>
              </a:rPr>
              <a:t>Fixed access denied errors in writing configuration files.</a:t>
            </a:r>
          </a:p>
          <a:p>
            <a:pPr marL="171450" indent="-171450" algn="just">
              <a:buFont typeface="Arial" panose="020B0604020202020204" pitchFamily="34" charset="0"/>
              <a:buChar char="•"/>
            </a:pPr>
            <a:r>
              <a:rPr lang="en-US" b="0" i="0" dirty="0">
                <a:solidFill>
                  <a:srgbClr val="161616"/>
                </a:solidFill>
                <a:effectLst/>
                <a:highlight>
                  <a:srgbClr val="FFFFFF"/>
                </a:highlight>
              </a:rPr>
              <a:t>Fixed </a:t>
            </a:r>
            <a:r>
              <a:rPr lang="en-US" b="1" i="0" dirty="0">
                <a:solidFill>
                  <a:srgbClr val="161616"/>
                </a:solidFill>
                <a:effectLst/>
                <a:highlight>
                  <a:srgbClr val="FFFFFF"/>
                </a:highlight>
              </a:rPr>
              <a:t>SYMBIOS GUID </a:t>
            </a:r>
            <a:r>
              <a:rPr lang="en-US" b="0" i="0" dirty="0">
                <a:solidFill>
                  <a:srgbClr val="161616"/>
                </a:solidFill>
                <a:effectLst/>
                <a:highlight>
                  <a:srgbClr val="FFFFFF"/>
                </a:highlight>
              </a:rPr>
              <a:t>related bug with Windows Server 2012 and Windows Server 2012 R2 </a:t>
            </a:r>
            <a:r>
              <a:rPr lang="en-US" b="0" i="0" u="none" strike="noStrike" dirty="0">
                <a:solidFill>
                  <a:srgbClr val="161616"/>
                </a:solidFill>
                <a:effectLst/>
                <a:highlight>
                  <a:srgbClr val="FFFFFF"/>
                </a:highlight>
                <a:hlinkClick r:id="rId2"/>
              </a:rPr>
              <a:t>Extended Security Updates</a:t>
            </a:r>
            <a:r>
              <a:rPr lang="en-US" b="0" i="0" dirty="0">
                <a:solidFill>
                  <a:srgbClr val="161616"/>
                </a:solidFill>
                <a:effectLst/>
                <a:highlight>
                  <a:srgbClr val="FFFFFF"/>
                </a:highlight>
              </a:rPr>
              <a:t> enabled by Azure Arc.</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a:xfrm>
            <a:off x="331986" y="691308"/>
            <a:ext cx="3955312" cy="772998"/>
          </a:xfrm>
        </p:spPr>
        <p:txBody>
          <a:bodyPr/>
          <a:lstStyle/>
          <a:p>
            <a:pPr algn="just"/>
            <a:r>
              <a:rPr lang="en-US" dirty="0">
                <a:hlinkClick r:id="rId2"/>
              </a:rPr>
              <a:t>Microsoft Cost Management updates—June 2024</a:t>
            </a:r>
            <a:endParaRPr lang="en-US" dirty="0"/>
          </a:p>
          <a:p>
            <a:pPr marL="171450" indent="-171450" algn="just">
              <a:buFont typeface="Arial" panose="020B0604020202020204" pitchFamily="34" charset="0"/>
              <a:buChar char="•"/>
            </a:pPr>
            <a:r>
              <a:rPr lang="en-US" b="1" dirty="0"/>
              <a:t>FOCUS 1.0 support in exports  </a:t>
            </a:r>
            <a:r>
              <a:rPr lang="en-US" dirty="0"/>
              <a:t>- now it is possible to get the newly released version through exports experience in the Microsoft Azure portal or the REST API.</a:t>
            </a:r>
          </a:p>
        </p:txBody>
      </p:sp>
      <p:pic>
        <p:nvPicPr>
          <p:cNvPr id="1026" name="Picture 2" descr="graphical user interface, text, application">
            <a:extLst>
              <a:ext uri="{FF2B5EF4-FFF2-40B4-BE49-F238E27FC236}">
                <a16:creationId xmlns:a16="http://schemas.microsoft.com/office/drawing/2014/main" id="{BF2DABC2-4A4A-0E7A-F276-E34BE66C46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949" y="1464306"/>
            <a:ext cx="3745211" cy="1231758"/>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5E4AF66A-8CED-D4E0-17AC-933196407C4C}"/>
              </a:ext>
            </a:extLst>
          </p:cNvPr>
          <p:cNvSpPr txBox="1">
            <a:spLocks/>
          </p:cNvSpPr>
          <p:nvPr/>
        </p:nvSpPr>
        <p:spPr>
          <a:xfrm>
            <a:off x="342900" y="2867854"/>
            <a:ext cx="3955312" cy="772998"/>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b="1" dirty="0"/>
              <a:t>Cost card in Azure portal  </a:t>
            </a:r>
            <a:r>
              <a:rPr lang="en-US" dirty="0"/>
              <a:t>- Engineers now can quickly get a breakdown of their estimated virtual machine (VM) costs before deploying them and adjust as needed. This new experience is currently available only for VMs running on pay-as-you-go subscriptions and will be expanded in the future. </a:t>
            </a:r>
          </a:p>
        </p:txBody>
      </p:sp>
      <p:pic>
        <p:nvPicPr>
          <p:cNvPr id="6" name="Picture 5">
            <a:extLst>
              <a:ext uri="{FF2B5EF4-FFF2-40B4-BE49-F238E27FC236}">
                <a16:creationId xmlns:a16="http://schemas.microsoft.com/office/drawing/2014/main" id="{07CF5B8E-8252-6686-A9AA-9B247D9B86D3}"/>
              </a:ext>
            </a:extLst>
          </p:cNvPr>
          <p:cNvPicPr>
            <a:picLocks noChangeAspect="1"/>
          </p:cNvPicPr>
          <p:nvPr/>
        </p:nvPicPr>
        <p:blipFill>
          <a:blip r:embed="rId4"/>
          <a:stretch>
            <a:fillRect/>
          </a:stretch>
        </p:blipFill>
        <p:spPr>
          <a:xfrm>
            <a:off x="1249396" y="3659471"/>
            <a:ext cx="2142315" cy="1202917"/>
          </a:xfrm>
          <a:prstGeom prst="rect">
            <a:avLst/>
          </a:prstGeom>
        </p:spPr>
      </p:pic>
      <p:sp>
        <p:nvSpPr>
          <p:cNvPr id="7" name="Text Placeholder 13">
            <a:extLst>
              <a:ext uri="{FF2B5EF4-FFF2-40B4-BE49-F238E27FC236}">
                <a16:creationId xmlns:a16="http://schemas.microsoft.com/office/drawing/2014/main" id="{B1C8E615-A52D-7BAF-A7FC-BFF313F025E1}"/>
              </a:ext>
            </a:extLst>
          </p:cNvPr>
          <p:cNvSpPr txBox="1">
            <a:spLocks/>
          </p:cNvSpPr>
          <p:nvPr/>
        </p:nvSpPr>
        <p:spPr>
          <a:xfrm>
            <a:off x="4640073" y="685953"/>
            <a:ext cx="4274703" cy="434138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dirty="0"/>
              <a:t>Azure Bastion: Added pricing for premium and developer stock-keeping units (SKUs).</a:t>
            </a:r>
          </a:p>
          <a:p>
            <a:pPr marL="171450" indent="-171450" algn="just">
              <a:buFont typeface="Arial" panose="020B0604020202020204" pitchFamily="34" charset="0"/>
              <a:buChar char="•"/>
            </a:pPr>
            <a:r>
              <a:rPr lang="en-US" dirty="0"/>
              <a:t>Virtual Machines: Removal of CentOS for Linux, added 5 year reserved instances (RI) pricing for the </a:t>
            </a:r>
            <a:r>
              <a:rPr lang="en-US" dirty="0" err="1"/>
              <a:t>Hx</a:t>
            </a:r>
            <a:r>
              <a:rPr lang="en-US" dirty="0"/>
              <a:t> and HBv4 series, as well as pricing for the new </a:t>
            </a:r>
            <a:r>
              <a:rPr lang="en-US" dirty="0" err="1"/>
              <a:t>NDsr</a:t>
            </a:r>
            <a:r>
              <a:rPr lang="en-US" dirty="0"/>
              <a:t> H100 v5 and E20 v4 series.</a:t>
            </a:r>
          </a:p>
          <a:p>
            <a:pPr marL="171450" indent="-171450" algn="just">
              <a:buFont typeface="Arial" panose="020B0604020202020204" pitchFamily="34" charset="0"/>
              <a:buChar char="•"/>
            </a:pPr>
            <a:r>
              <a:rPr lang="en-US" dirty="0"/>
              <a:t>Databricks: Added pricing for all-purpose serverless compute jobs.</a:t>
            </a:r>
          </a:p>
          <a:p>
            <a:pPr marL="171450" indent="-171450" algn="just">
              <a:buFont typeface="Arial" panose="020B0604020202020204" pitchFamily="34" charset="0"/>
              <a:buChar char="•"/>
            </a:pPr>
            <a:r>
              <a:rPr lang="en-US" dirty="0"/>
              <a:t>Azure Communication Gateway: Added pricing for the new “Lab” SKU.</a:t>
            </a:r>
          </a:p>
          <a:p>
            <a:pPr marL="171450" indent="-171450" algn="just">
              <a:buFont typeface="Arial" panose="020B0604020202020204" pitchFamily="34" charset="0"/>
              <a:buChar char="•"/>
            </a:pPr>
            <a:r>
              <a:rPr lang="en-US" dirty="0"/>
              <a:t>Azure Virtual Desktop for Azure Stack HCI: Pricing added to the Azure Virtual Desktop calculator.</a:t>
            </a:r>
          </a:p>
          <a:p>
            <a:pPr marL="171450" indent="-171450" algn="just">
              <a:buFont typeface="Arial" panose="020B0604020202020204" pitchFamily="34" charset="0"/>
              <a:buChar char="•"/>
            </a:pPr>
            <a:r>
              <a:rPr lang="en-US" dirty="0"/>
              <a:t>Azure Data Factory: Added RI pricing for Dataflow.</a:t>
            </a:r>
          </a:p>
          <a:p>
            <a:pPr marL="171450" indent="-171450" algn="just">
              <a:buFont typeface="Arial" panose="020B0604020202020204" pitchFamily="34" charset="0"/>
              <a:buChar char="•"/>
            </a:pPr>
            <a:r>
              <a:rPr lang="en-US" dirty="0"/>
              <a:t>Azure Container Apps: Added pricing for dynamic session feature.</a:t>
            </a:r>
          </a:p>
          <a:p>
            <a:pPr marL="171450" indent="-171450" algn="just">
              <a:buFont typeface="Arial" panose="020B0604020202020204" pitchFamily="34" charset="0"/>
              <a:buChar char="•"/>
            </a:pPr>
            <a:r>
              <a:rPr lang="en-US" dirty="0"/>
              <a:t>Azure Backup: Added pricing for the new comprehensive Blob Storage data protection feature.</a:t>
            </a:r>
          </a:p>
          <a:p>
            <a:pPr marL="171450" indent="-171450" algn="just">
              <a:buFont typeface="Arial" panose="020B0604020202020204" pitchFamily="34" charset="0"/>
              <a:buChar char="•"/>
            </a:pPr>
            <a:r>
              <a:rPr lang="en-US" dirty="0"/>
              <a:t> Azure SQL Database: Added 3 year RI pricing for hyperscale series, zone redundancy pricing for hyperscale elastic pools, and disaster recovery pricing options for single database.</a:t>
            </a:r>
          </a:p>
          <a:p>
            <a:pPr marL="171450" indent="-171450" algn="just">
              <a:buFont typeface="Arial" panose="020B0604020202020204" pitchFamily="34" charset="0"/>
              <a:buChar char="•"/>
            </a:pPr>
            <a:r>
              <a:rPr lang="en-US" dirty="0"/>
              <a:t>Azure PostgreSQL: Added pricing for Premium SSD v2.</a:t>
            </a:r>
          </a:p>
          <a:p>
            <a:pPr marL="171450" indent="-171450" algn="just">
              <a:buFont typeface="Arial" panose="020B0604020202020204" pitchFamily="34" charset="0"/>
              <a:buChar char="•"/>
            </a:pPr>
            <a:r>
              <a:rPr lang="en-US" dirty="0"/>
              <a:t>Defender for Cloud: Added pricing for the “Pre-Purchase Plan”.</a:t>
            </a:r>
          </a:p>
          <a:p>
            <a:pPr marL="171450" indent="-171450" algn="just">
              <a:buFont typeface="Arial" panose="020B0604020202020204" pitchFamily="34" charset="0"/>
              <a:buChar char="•"/>
            </a:pPr>
            <a:r>
              <a:rPr lang="en-US" dirty="0"/>
              <a:t>Azure Stack Hub: Added pricing for site recovery.</a:t>
            </a:r>
          </a:p>
          <a:p>
            <a:pPr marL="171450" indent="-171450" algn="just">
              <a:buFont typeface="Arial" panose="020B0604020202020204" pitchFamily="34" charset="0"/>
              <a:buChar char="•"/>
            </a:pPr>
            <a:r>
              <a:rPr lang="en-US" dirty="0"/>
              <a:t>Azure Monitor: Added pricing for pricing for workspace replication as well as data restore in the pricing calculator.</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2802</TotalTime>
  <Words>6304</Words>
  <Application>Microsoft Office PowerPoint</Application>
  <PresentationFormat>On-screen Show (16:9)</PresentationFormat>
  <Paragraphs>353</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Human Sans</vt:lpstr>
      <vt:lpstr>Human Sans Regular</vt:lpstr>
      <vt:lpstr>Continuum Theme</vt:lpstr>
      <vt:lpstr>Azure Times #128</vt:lpstr>
      <vt:lpstr>PowerPoint Presentation</vt:lpstr>
      <vt:lpstr>Security &amp; Identity Updates (Entra ID)</vt:lpstr>
      <vt:lpstr>Security &amp; Identity Updates</vt:lpstr>
      <vt:lpstr>Security &amp; Identity Updates</vt:lpstr>
      <vt:lpstr>PowerPoint Presentation</vt:lpstr>
      <vt:lpstr>Management &amp; Governance Updates (Azure ARC Enabled SQL Servers )</vt:lpstr>
      <vt:lpstr>Management &amp; Governance Updates (Azure ARC Enabled Servers )</vt:lpstr>
      <vt:lpstr>Management &amp; Governance Updates</vt:lpstr>
      <vt:lpstr>Management &amp; Governance Updates</vt:lpstr>
      <vt:lpstr>Management &amp; Governance Updates</vt:lpstr>
      <vt:lpstr>Management &amp; Governance Updates</vt:lpstr>
      <vt:lpstr>Management &amp; Governance Updates</vt:lpstr>
      <vt:lpstr>PowerPoint Presentation</vt:lpstr>
      <vt:lpstr>Compute Updates (Azure Virtual Desktop Updates)</vt:lpstr>
      <vt:lpstr>Compute Updates (Windows 365 Updates)</vt:lpstr>
      <vt:lpstr>Compute Updates</vt:lpstr>
      <vt:lpstr>Compute Updates</vt:lpstr>
      <vt:lpstr>Compute Updates</vt:lpstr>
      <vt:lpstr>Compute Updates</vt:lpstr>
      <vt:lpstr>Compute Updates</vt:lpstr>
      <vt:lpstr>PowerPoint Presentation</vt:lpstr>
      <vt:lpstr>Storage &amp; Data Updates (Azure NetApp Files)</vt:lpstr>
      <vt:lpstr>Storage &amp; Data Updates</vt:lpstr>
      <vt:lpstr>Storage &amp; Data Updates</vt:lpstr>
      <vt:lpstr>Storage &amp; Data Updates</vt:lpstr>
      <vt:lpstr>Storage &amp; Data Updates</vt:lpstr>
      <vt:lpstr>PowerPoint Presentation</vt:lpstr>
      <vt:lpstr>Databases Updates</vt:lpstr>
      <vt:lpstr>Databases Updates</vt:lpstr>
      <vt:lpstr>PowerPoint Presentation</vt:lpstr>
      <vt:lpstr>Integration Updates</vt:lpstr>
      <vt:lpstr>PowerPoint Presentation</vt:lpstr>
      <vt:lpstr>ML &amp; AI &amp; IOT Updates</vt:lpstr>
      <vt:lpstr>ML &amp; AI &amp; IOT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276</cp:revision>
  <dcterms:created xsi:type="dcterms:W3CDTF">2018-01-26T19:23:30Z</dcterms:created>
  <dcterms:modified xsi:type="dcterms:W3CDTF">2024-08-02T05:17:14Z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