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45"/>
  </p:notesMasterIdLst>
  <p:handoutMasterIdLst>
    <p:handoutMasterId r:id="rId46"/>
  </p:handoutMasterIdLst>
  <p:sldIdLst>
    <p:sldId id="2142532340" r:id="rId5"/>
    <p:sldId id="2146847156" r:id="rId6"/>
    <p:sldId id="2146847045" r:id="rId7"/>
    <p:sldId id="10657" r:id="rId8"/>
    <p:sldId id="2146847127" r:id="rId9"/>
    <p:sldId id="2146847126" r:id="rId10"/>
    <p:sldId id="2146847046" r:id="rId11"/>
    <p:sldId id="2146847089" r:id="rId12"/>
    <p:sldId id="2146847048" r:id="rId13"/>
    <p:sldId id="2146847049" r:id="rId14"/>
    <p:sldId id="2146847132" r:id="rId15"/>
    <p:sldId id="2146847133" r:id="rId16"/>
    <p:sldId id="2146847131" r:id="rId17"/>
    <p:sldId id="2146847050" r:id="rId18"/>
    <p:sldId id="2146847096" r:id="rId19"/>
    <p:sldId id="2146847134" r:id="rId20"/>
    <p:sldId id="2146847135" r:id="rId21"/>
    <p:sldId id="2146847157" r:id="rId22"/>
    <p:sldId id="2146847158" r:id="rId23"/>
    <p:sldId id="2146847168" r:id="rId24"/>
    <p:sldId id="2146847159" r:id="rId25"/>
    <p:sldId id="2146847160" r:id="rId26"/>
    <p:sldId id="2146847166" r:id="rId27"/>
    <p:sldId id="2146847161" r:id="rId28"/>
    <p:sldId id="2146847165" r:id="rId29"/>
    <p:sldId id="2146847169" r:id="rId30"/>
    <p:sldId id="2146847136" r:id="rId31"/>
    <p:sldId id="2146847052" r:id="rId32"/>
    <p:sldId id="2146847100" r:id="rId33"/>
    <p:sldId id="2146847054" r:id="rId34"/>
    <p:sldId id="2146847103" r:id="rId35"/>
    <p:sldId id="2146847141" r:id="rId36"/>
    <p:sldId id="2146847142" r:id="rId37"/>
    <p:sldId id="2146847140" r:id="rId38"/>
    <p:sldId id="2146847163" r:id="rId39"/>
    <p:sldId id="2146847164" r:id="rId40"/>
    <p:sldId id="2146847162" r:id="rId41"/>
    <p:sldId id="2146847085" r:id="rId42"/>
    <p:sldId id="2146847084" r:id="rId43"/>
    <p:sldId id="2146847064" r:id="rId44"/>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 id="2146847156"/>
          </p14:sldIdLst>
        </p14:section>
        <p14:section name="Networking" id="{8B3AEA99-85F7-477B-B976-48DC47AA1A88}">
          <p14:sldIdLst>
            <p14:sldId id="2146847045"/>
            <p14:sldId id="10657"/>
            <p14:sldId id="2146847127"/>
            <p14:sldId id="2146847126"/>
          </p14:sldIdLst>
        </p14:section>
        <p14:section name="Security &amp; Identity" id="{1AA42572-B3BD-44F7-813B-C2C647DDBB3C}">
          <p14:sldIdLst>
            <p14:sldId id="2146847046"/>
            <p14:sldId id="2146847089"/>
          </p14:sldIdLst>
        </p14:section>
        <p14:section name="Management &amp; Governance" id="{34181601-6D48-4406-A525-C7B5A12C6C5B}">
          <p14:sldIdLst>
            <p14:sldId id="2146847048"/>
            <p14:sldId id="2146847049"/>
            <p14:sldId id="2146847132"/>
            <p14:sldId id="2146847133"/>
            <p14:sldId id="2146847131"/>
          </p14:sldIdLst>
        </p14:section>
        <p14:section name="Compute" id="{05AA80BB-8802-49AB-8336-A884227CE2F7}">
          <p14:sldIdLst>
            <p14:sldId id="2146847050"/>
            <p14:sldId id="2146847096"/>
            <p14:sldId id="2146847134"/>
            <p14:sldId id="2146847135"/>
            <p14:sldId id="2146847157"/>
            <p14:sldId id="2146847158"/>
            <p14:sldId id="2146847168"/>
            <p14:sldId id="2146847159"/>
            <p14:sldId id="2146847160"/>
            <p14:sldId id="2146847166"/>
            <p14:sldId id="2146847161"/>
            <p14:sldId id="2146847165"/>
            <p14:sldId id="2146847169"/>
            <p14:sldId id="2146847136"/>
          </p14:sldIdLst>
        </p14:section>
        <p14:section name="Storage &amp; Data" id="{1F159046-CE0A-45BC-9D5B-6E6C95980F78}">
          <p14:sldIdLst>
            <p14:sldId id="2146847052"/>
            <p14:sldId id="2146847100"/>
          </p14:sldIdLst>
        </p14:section>
        <p14:section name="Databases" id="{AEAFAE72-AD56-48F3-926B-38BAE269038F}">
          <p14:sldIdLst>
            <p14:sldId id="2146847054"/>
            <p14:sldId id="2146847103"/>
            <p14:sldId id="2146847141"/>
            <p14:sldId id="2146847142"/>
            <p14:sldId id="2146847140"/>
            <p14:sldId id="2146847163"/>
            <p14:sldId id="2146847164"/>
            <p14:sldId id="2146847162"/>
          </p14:sldIdLst>
        </p14:section>
        <p14:section name="Integration" id="{ACBD46A3-6F1C-451B-A154-0A056E0DEFF6}">
          <p14:sldIdLst/>
        </p14:section>
        <p14:section name="ML &amp; AI &amp; IOT" id="{F4E1EAF1-55E9-4CA4-8ADC-28B69C1D66D2}">
          <p14:sldIdLst/>
        </p14:section>
        <p14:section name="Miscellaneous" id="{A1456D7A-93BE-4023-90AA-7269D2F177BA}">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068" autoAdjust="0"/>
  </p:normalViewPr>
  <p:slideViewPr>
    <p:cSldViewPr snapToGrid="0">
      <p:cViewPr>
        <p:scale>
          <a:sx n="150" d="100"/>
          <a:sy n="150" d="100"/>
        </p:scale>
        <p:origin x="648" y="-96"/>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5/29/2024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5/29/2024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2</a:t>
            </a:fld>
            <a:endParaRPr lang="en-US"/>
          </a:p>
        </p:txBody>
      </p:sp>
    </p:spTree>
    <p:extLst>
      <p:ext uri="{BB962C8B-B14F-4D97-AF65-F5344CB8AC3E}">
        <p14:creationId xmlns:p14="http://schemas.microsoft.com/office/powerpoint/2010/main" val="3553836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zure.microsoft.com/en-us/updates/dashboardspreview/" TargetMode="External"/><Relationship Id="rId2" Type="http://schemas.openxmlformats.org/officeDocument/2006/relationships/hyperlink" Target="https://azure.microsoft.com/en-us/updates/visual-studio-code-extension-for-sazure-web-pubsub-now-in-preview/"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hyperlink" Target="https://azure.microsoft.com/en-us/updates/public-preview-managed-prometheus-visualizations-for-azure-monitor-container-insights/" TargetMode="External"/><Relationship Id="rId2" Type="http://schemas.openxmlformats.org/officeDocument/2006/relationships/hyperlink" Target="https://azure.microsoft.com/en-us/updates/kusto-graph-ga/" TargetMode="Externa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hyperlink" Target="https://azure.microsoft.com/en-us/updates/introducing-reporting-capabilities-for-azure-site-recovery/" TargetMode="External"/><Relationship Id="rId2" Type="http://schemas.openxmlformats.org/officeDocument/2006/relationships/hyperlink" Target="https://azure.microsoft.com/en-us/updates/preview-introducing-reporting-capabilities-for-azure-site-recovery/" TargetMode="Externa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azure.microsoft.com/en-us/updates/log-analytics-workspace-replication-public-preview/"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zure.microsoft.com/en-us/updates/generally-available-azure-functions-support-for-http-streams-in-nodejs/" TargetMode="External"/><Relationship Id="rId2" Type="http://schemas.openxmlformats.org/officeDocument/2006/relationships/hyperlink" Target="https://azure.microsoft.com/en-us/updates/public-preview-sdk-type-bindings-for-azure-blog-storage-with-azure-functions-in-python/" TargetMode="External"/><Relationship Id="rId1" Type="http://schemas.openxmlformats.org/officeDocument/2006/relationships/slideLayout" Target="../slideLayouts/slideLayout7.xml"/><Relationship Id="rId5" Type="http://schemas.openxmlformats.org/officeDocument/2006/relationships/hyperlink" Target="https://azure.microsoft.com/en-us/updates/public-preview-azure-functions-support-for-http-streams-in-python/" TargetMode="External"/><Relationship Id="rId4" Type="http://schemas.openxmlformats.org/officeDocument/2006/relationships/hyperlink" Target="https://azure.microsoft.com/en-us/updates/general-availability-azure-cache-for-redis-triggers-and-bindings-for-azure-functions/"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azure.microsoft.com/en-us/updates/public-preview-get-started-with-azure-functions-using-visual-studio-code-for-the-web/" TargetMode="External"/><Relationship Id="rId2" Type="http://schemas.openxmlformats.org/officeDocument/2006/relationships/hyperlink" Target="https://azure.microsoft.com/en-us/updates/public-preview-azure-functions-extension-for-openai/" TargetMode="External"/><Relationship Id="rId1" Type="http://schemas.openxmlformats.org/officeDocument/2006/relationships/slideLayout" Target="../slideLayouts/slideLayout7.xml"/><Relationship Id="rId4" Type="http://schemas.openxmlformats.org/officeDocument/2006/relationships/hyperlink" Target="https://azure.microsoft.com/en-us/updates/generally-available-azure-functions-extension-for-dapr/"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azure.microsoft.com/en-us/updates/generally-available-azure-functions-can-now-run-on-azure-container-apps/" TargetMode="External"/><Relationship Id="rId2" Type="http://schemas.openxmlformats.org/officeDocument/2006/relationships/hyperlink" Target="https://azure.microsoft.com/en-us/updates/public-preview-azure-functions-brings-new-flexibility-with-azure-functions-flex-consumption/"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azure.microsoft.com/en-us/updates/public-preview-kubernetes-version-130-support-in-aks/" TargetMode="External"/><Relationship Id="rId2" Type="http://schemas.openxmlformats.org/officeDocument/2006/relationships/hyperlink" Target="https://azure.microsoft.com/en-us/updates/appconfig-aksextension/" TargetMode="External"/><Relationship Id="rId1" Type="http://schemas.openxmlformats.org/officeDocument/2006/relationships/slideLayout" Target="../slideLayouts/slideLayout7.xml"/><Relationship Id="rId5" Type="http://schemas.openxmlformats.org/officeDocument/2006/relationships/hyperlink" Target="https://azure.microsoft.com/en-us/updates/hdionaksnewregions2/" TargetMode="External"/><Relationship Id="rId4" Type="http://schemas.openxmlformats.org/officeDocument/2006/relationships/hyperlink" Target="https://azure.microsoft.com/en-us/updates/public-preview-deployment-safeguards-mutations-in-enforcement-mode-for-ak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azure.microsoft.com/en-us/updates/public-preview-aks-automatic/" TargetMode="External"/><Relationship Id="rId2" Type="http://schemas.openxmlformats.org/officeDocument/2006/relationships/hyperlink" Target="https://azure.microsoft.com/en-us/updates/generally-available-automated-deployments-for-aks/" TargetMode="Externa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hyperlink" Target="https://azure.microsoft.com/en-us/updates/azure-portal-now-offers-in-context-observability-for-aks-object-overview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azure.microsoft.com/en-us/updates/public-preview-azure-kubernetes-fleet-manager-support-for-propertybased-scheduling-and-override/" TargetMode="External"/><Relationship Id="rId2" Type="http://schemas.openxmlformats.org/officeDocument/2006/relationships/hyperlink" Target="https://azure.microsoft.com/en-us/updates/generally-available-azure-kubernetes-fleet-manager-workload-orchestration/" TargetMode="External"/><Relationship Id="rId1" Type="http://schemas.openxmlformats.org/officeDocument/2006/relationships/slideLayout" Target="../slideLayouts/slideLayout7.xml"/><Relationship Id="rId5" Type="http://schemas.openxmlformats.org/officeDocument/2006/relationships/hyperlink" Target="https://azure.microsoft.com/en-us/updates/public-preview-keda-scaling-in-the-azure-portal/" TargetMode="External"/><Relationship Id="rId4" Type="http://schemas.openxmlformats.org/officeDocument/2006/relationships/hyperlink" Target="https://azure.microsoft.com/en-us/updates/draft-now-supports-best-practices-via-deployment-safeguards/"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azure.microsoft.com/en-us/updates/public-preview-azure-logic-apps-standard-net-8-custom-code-support/" TargetMode="External"/><Relationship Id="rId2" Type="http://schemas.openxmlformats.org/officeDocument/2006/relationships/hyperlink" Target="https://azure.microsoft.com/en-us/updates/public-preview-azure-logic-apps-standard-deployment-scripting-tools-in-vs-code/" TargetMode="External"/><Relationship Id="rId1" Type="http://schemas.openxmlformats.org/officeDocument/2006/relationships/slideLayout" Target="../slideLayouts/slideLayout7.xml"/><Relationship Id="rId5" Type="http://schemas.openxmlformats.org/officeDocument/2006/relationships/hyperlink" Target="https://azure.microsoft.com/en-us/updates/public-preview-azure-logic-apps-monitoring-dashboard-for-workflow-monitoring-troubleshooting-and-resubmissions/" TargetMode="External"/><Relationship Id="rId4" Type="http://schemas.openxmlformats.org/officeDocument/2006/relationships/hyperlink" Target="https://azure.microsoft.com/en-us/updates/ga-edi-capabilities-in-azure-logic-apps-standard/"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azure.microsoft.com/en-us/updates/public-preview-azure-logic-apps-standard-support-for-zero-downtime-deployment-scenarios/" TargetMode="External"/><Relationship Id="rId2" Type="http://schemas.openxmlformats.org/officeDocument/2006/relationships/hyperlink" Target="https://azure.microsoft.com/en-us/updates/ga-improved-onboarding-experience-on-vs-code-for-azure-logic-apps-standard/"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azure.microsoft.com/en-us/updates/public-preview-azure-integration-account-enhancements/"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azure.microsoft.com/en-us/updates/azure-fleet-preview/"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azure.microsoft.com/en-us/updates/preview-azure-cobalt-100-armbased-virtual-machines/"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azure.microsoft.com/en-us/updates/public-preview-dynamic-sessions-in-azure-container-apps/" TargetMode="External"/><Relationship Id="rId2" Type="http://schemas.openxmlformats.org/officeDocument/2006/relationships/hyperlink" Target="https://azure.microsoft.com/en-us/updates/public-preview-monitor-apps-with-java-metrics-in-azure-container-apps/" TargetMode="External"/><Relationship Id="rId1" Type="http://schemas.openxmlformats.org/officeDocument/2006/relationships/slideLayout" Target="../slideLayouts/slideLayout7.xml"/><Relationship Id="rId5" Type="http://schemas.openxmlformats.org/officeDocument/2006/relationships/hyperlink" Target="https://azure.microsoft.com/en-us/updates/public-preview-set-java-log-levels-in-azure-container-apps/" TargetMode="External"/><Relationship Id="rId4" Type="http://schemas.openxmlformats.org/officeDocument/2006/relationships/hyperlink" Target="https://azure.microsoft.com/en-us/updates/public-preview-aspire-dashboard-on-azure-container-apps/"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azure.microsoft.com/en-us/updates/azure-static-web-apps-offers-new-dedicated-plan-in-preview/" TargetMode="External"/><Relationship Id="rId2" Type="http://schemas.openxmlformats.org/officeDocument/2006/relationships/hyperlink" Target="https://azure.microsoft.com/en-us/updates/grpcwinappservice/"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azure.microsoft.com/en-us/updates/public-preview-azure-netapp-files-application-volume-group-for-oracle/"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azure.microsoft.com/en-us/updates/general-availability-azure-cosmos-db-vercel-integration/" TargetMode="External"/><Relationship Id="rId2" Type="http://schemas.openxmlformats.org/officeDocument/2006/relationships/hyperlink" Target="https://azure.microsoft.com/en-us/updates/general-availability-azure-cosmos-db-for-nosql-integrations-in-langchain-and-semantic-kernel/" TargetMode="External"/><Relationship Id="rId1" Type="http://schemas.openxmlformats.org/officeDocument/2006/relationships/slideLayout" Target="../slideLayouts/slideLayout7.xml"/><Relationship Id="rId6" Type="http://schemas.openxmlformats.org/officeDocument/2006/relationships/hyperlink" Target="https://azure.microsoft.com/en-us/updates/public-preview-change-from-serverless-to-provisioned-capacity-mode/" TargetMode="External"/><Relationship Id="rId5" Type="http://schemas.openxmlformats.org/officeDocument/2006/relationships/hyperlink" Target="https://azure.microsoft.com/en-us/updates/general-availability-computed-properties-in-azure-cosmos-db-for-nosql/" TargetMode="External"/><Relationship Id="rId4" Type="http://schemas.openxmlformats.org/officeDocument/2006/relationships/hyperlink" Target="https://azure.microsoft.com/en-us/updates/general-availability-azure-cosmos-db-go-sdk/"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azure.microsoft.com/en-us/updates/public-preview-vcorebased-azure-cosmos-db-for-mongodb-crossregion-disaster-recovery-dr/" TargetMode="External"/><Relationship Id="rId2" Type="http://schemas.openxmlformats.org/officeDocument/2006/relationships/hyperlink" Target="https://azure.microsoft.com/en-us/updates/public-preview-diskann-vector-indexing-and-search-in-azure-cosmos-db-nosql/" TargetMode="Externa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hyperlink" Target="https://azure.microsoft.com/en-us/updates/public-preview-major-version-upgrade-support-for-postgresql-16/" TargetMode="External"/><Relationship Id="rId2" Type="http://schemas.openxmlformats.org/officeDocument/2006/relationships/hyperlink" Target="https://azure.microsoft.com/en-us/updates/public-preview-index-recommendations-in-azure-database-for-postgresql-flexible-server/"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azure.microsoft.com/en-us/updates/public-preview-indatabase-embeddings-in-azure-database-for-postgresql-flexible-server/" TargetMode="External"/><Relationship Id="rId2" Type="http://schemas.openxmlformats.org/officeDocument/2006/relationships/hyperlink" Target="https://azure.microsoft.com/en-us/updates/general-availability-azure-ai-extension-in-azure-database-for-postgresql/"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azure.microsoft.com/en-us/updates/public-preview-azure-database-for-mysql-copilot/" TargetMode="External"/><Relationship Id="rId2" Type="http://schemas.openxmlformats.org/officeDocument/2006/relationships/hyperlink" Target="https://azure.microsoft.com/en-us/updates/public-preview-ondemand-backup-and-export-in-azure-database-for-mysql-flexible-server/" TargetMode="External"/><Relationship Id="rId1" Type="http://schemas.openxmlformats.org/officeDocument/2006/relationships/slideLayout" Target="../slideLayouts/slideLayout7.xml"/><Relationship Id="rId5" Type="http://schemas.openxmlformats.org/officeDocument/2006/relationships/hyperlink" Target="https://azure.microsoft.com/en-us/updates/generally-available-accelerated-logs-in-azure-database-for-mysql-flexible-server/" TargetMode="External"/><Relationship Id="rId4" Type="http://schemas.openxmlformats.org/officeDocument/2006/relationships/hyperlink" Target="https://azure.microsoft.com/en-us/updates/generally-available-32tb-storage-support-in-azure-database-for-mysql-flexible-server-business-critical/"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azure.microsoft.com/en-us/updates/public-preview-new-azure-sql-database-skills-introduced-to-microsoft-copilot-in-azure/" TargetMode="External"/><Relationship Id="rId2" Type="http://schemas.openxmlformats.org/officeDocument/2006/relationships/hyperlink" Target="https://azure.microsoft.com/en-us/updates/general-availability-azure-sql-updates-for-latemay-2024/" TargetMode="External"/><Relationship Id="rId1" Type="http://schemas.openxmlformats.org/officeDocument/2006/relationships/slideLayout" Target="../slideLayouts/slideLayout7.xml"/><Relationship Id="rId4" Type="http://schemas.openxmlformats.org/officeDocument/2006/relationships/hyperlink" Target="https://azure.microsoft.com/en-us/updates/public-preview-azure-sql-updates-for-latemay-2024/"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azure.microsoft.com/en-us/updates/general-availability-azure-cache-for-redis-now-supports-microsoft-entra-id-authentication-and-authorization/" TargetMode="External"/><Relationship Id="rId2" Type="http://schemas.openxmlformats.org/officeDocument/2006/relationships/hyperlink" Target="https://azure.microsoft.com/en-us/updates/public-preview-azure-cache-for-redis-enterprise-now-offers-a-1gb-e1-sku/"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azure.microsoft.com/en-us/updates/public-preview-azure-web-application-firewall-waf-integration-in-microsoft-copilot-for-security/" TargetMode="External"/><Relationship Id="rId2" Type="http://schemas.openxmlformats.org/officeDocument/2006/relationships/hyperlink" Target="https://azure.microsoft.com/en-us/updates/public-preview-azure-firewall-integration-in-microsoft-copilot-for-security/" TargetMode="Externa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zure.microsoft.com/en-us/updates/azure-firewall-new-regions-availability/"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azure.microsoft.com/en-us/updates/update-on-interavailability-zone-data-transfer-pricing/"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techcommunity.microsoft.com/t5/core-infrastructure-and-security/microsoft-will-require-mfa-for-all-azure-users/ba-p/4140391?WT.mc_id=M365-MVP-9501"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#120 (Build Edition)</a:t>
            </a:r>
          </a:p>
        </p:txBody>
      </p:sp>
      <p:sp>
        <p:nvSpPr>
          <p:cNvPr id="4" name="Text Placeholder 3"/>
          <p:cNvSpPr>
            <a:spLocks noGrp="1"/>
          </p:cNvSpPr>
          <p:nvPr>
            <p:ph type="body" sz="quarter" idx="11"/>
          </p:nvPr>
        </p:nvSpPr>
        <p:spPr/>
        <p:txBody>
          <a:bodyPr/>
          <a:lstStyle/>
          <a:p>
            <a:r>
              <a:rPr lang="en-US" spc="300" dirty="0"/>
              <a:t>May 29, 2024</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Visual Studio Code extension for Azure Web </a:t>
            </a:r>
            <a:r>
              <a:rPr lang="en-US" dirty="0" err="1">
                <a:hlinkClick r:id="rId2"/>
              </a:rPr>
              <a:t>PubSub</a:t>
            </a:r>
            <a:r>
              <a:rPr lang="en-US" dirty="0">
                <a:hlinkClick r:id="rId2"/>
              </a:rPr>
              <a:t> now in preview</a:t>
            </a:r>
            <a:endParaRPr lang="ru-RU" dirty="0"/>
          </a:p>
          <a:p>
            <a:pPr algn="just"/>
            <a:r>
              <a:rPr lang="en-US" dirty="0"/>
              <a:t>To minimize context switching between development tools and improve developer productivity, </a:t>
            </a:r>
            <a:r>
              <a:rPr lang="en-US" b="1" dirty="0"/>
              <a:t>Azure Web </a:t>
            </a:r>
            <a:r>
              <a:rPr lang="en-US" b="1" dirty="0" err="1"/>
              <a:t>PubSub</a:t>
            </a:r>
            <a:r>
              <a:rPr lang="en-US" b="1" dirty="0"/>
              <a:t> </a:t>
            </a:r>
            <a:r>
              <a:rPr lang="en-US" dirty="0"/>
              <a:t>now offers a </a:t>
            </a:r>
            <a:r>
              <a:rPr lang="en-US" b="1" dirty="0"/>
              <a:t>Visual Studio Code extension (in preview).  </a:t>
            </a:r>
          </a:p>
          <a:p>
            <a:pPr marL="171450" indent="-171450" algn="just">
              <a:buFont typeface="Arial" panose="020B0604020202020204" pitchFamily="34" charset="0"/>
              <a:buChar char="•"/>
            </a:pPr>
            <a:r>
              <a:rPr lang="en-US" dirty="0"/>
              <a:t>View, create, delete, and restart </a:t>
            </a:r>
            <a:r>
              <a:rPr lang="en-US" b="1" dirty="0"/>
              <a:t>Azure Web </a:t>
            </a:r>
            <a:r>
              <a:rPr lang="en-US" b="1" dirty="0" err="1"/>
              <a:t>PubSub</a:t>
            </a:r>
            <a:r>
              <a:rPr lang="en-US" b="1" dirty="0"/>
              <a:t> </a:t>
            </a:r>
            <a:r>
              <a:rPr lang="en-US" dirty="0"/>
              <a:t>resources</a:t>
            </a:r>
          </a:p>
          <a:p>
            <a:pPr marL="171450" indent="-171450" algn="just">
              <a:buFont typeface="Arial" panose="020B0604020202020204" pitchFamily="34" charset="0"/>
              <a:buChar char="•"/>
            </a:pPr>
            <a:r>
              <a:rPr lang="en-US" dirty="0"/>
              <a:t>View, create, and delete hub settings</a:t>
            </a:r>
          </a:p>
          <a:p>
            <a:pPr marL="171450" indent="-171450" algn="just">
              <a:buFont typeface="Arial" panose="020B0604020202020204" pitchFamily="34" charset="0"/>
              <a:buChar char="•"/>
            </a:pPr>
            <a:r>
              <a:rPr lang="en-US" dirty="0"/>
              <a:t>View, create, delete and update event handlers</a:t>
            </a:r>
          </a:p>
          <a:p>
            <a:pPr marL="171450" indent="-171450" algn="just">
              <a:buFont typeface="Arial" panose="020B0604020202020204" pitchFamily="34" charset="0"/>
              <a:buChar char="•"/>
            </a:pPr>
            <a:r>
              <a:rPr lang="en-US" dirty="0"/>
              <a:t>View resource metrics</a:t>
            </a:r>
          </a:p>
          <a:p>
            <a:pPr marL="171450" indent="-171450" algn="just">
              <a:buFont typeface="Arial" panose="020B0604020202020204" pitchFamily="34" charset="0"/>
              <a:buChar char="•"/>
            </a:pPr>
            <a:r>
              <a:rPr lang="en-US" dirty="0"/>
              <a:t>Scale up and scale out</a:t>
            </a:r>
          </a:p>
          <a:p>
            <a:pPr marL="171450" indent="-171450" algn="just">
              <a:buFont typeface="Arial" panose="020B0604020202020204" pitchFamily="34" charset="0"/>
              <a:buChar char="•"/>
            </a:pPr>
            <a:r>
              <a:rPr lang="en-US" dirty="0"/>
              <a:t>Check resource health</a:t>
            </a:r>
          </a:p>
          <a:p>
            <a:pPr marL="171450" indent="-171450" algn="just">
              <a:buFont typeface="Arial" panose="020B0604020202020204" pitchFamily="34" charset="0"/>
              <a:buChar char="•"/>
            </a:pPr>
            <a:r>
              <a:rPr lang="en-US" dirty="0"/>
              <a:t>Re-generate access key</a:t>
            </a:r>
          </a:p>
          <a:p>
            <a:pPr marL="171450" indent="-171450" algn="just">
              <a:buFont typeface="Arial" panose="020B0604020202020204" pitchFamily="34" charset="0"/>
              <a:buChar char="•"/>
            </a:pPr>
            <a:r>
              <a:rPr lang="en-US" dirty="0"/>
              <a:t>Copy connection string or endpoint of the service to clipboard</a:t>
            </a:r>
          </a:p>
          <a:p>
            <a:pPr marL="171450" indent="-171450" algn="just">
              <a:buFont typeface="Arial" panose="020B0604020202020204" pitchFamily="34" charset="0"/>
              <a:buChar char="•"/>
            </a:pPr>
            <a:r>
              <a:rPr lang="en-US" dirty="0"/>
              <a:t>Switch the anonymous connect policy of hub setting</a:t>
            </a:r>
          </a:p>
          <a:p>
            <a:pPr marL="171450" indent="-171450" algn="just">
              <a:buFont typeface="Arial" panose="020B0604020202020204" pitchFamily="34" charset="0"/>
              <a:buChar char="•"/>
            </a:pPr>
            <a:r>
              <a:rPr lang="en-US" dirty="0"/>
              <a:t>Attach </a:t>
            </a:r>
            <a:r>
              <a:rPr lang="en-US" b="1" dirty="0"/>
              <a:t>Azure Web </a:t>
            </a:r>
            <a:r>
              <a:rPr lang="en-US" b="1" dirty="0" err="1"/>
              <a:t>PubSub</a:t>
            </a:r>
            <a:r>
              <a:rPr lang="en-US" b="1" dirty="0"/>
              <a:t> local </a:t>
            </a:r>
            <a:r>
              <a:rPr lang="en-US" dirty="0"/>
              <a:t>tunnel tool</a:t>
            </a:r>
          </a:p>
          <a:p>
            <a:pPr marL="171450" indent="-171450" algn="just">
              <a:buFont typeface="Arial" panose="020B0604020202020204" pitchFamily="34" charset="0"/>
              <a:buChar char="•"/>
            </a:pPr>
            <a:r>
              <a:rPr lang="en-US" dirty="0"/>
              <a:t>View </a:t>
            </a:r>
            <a:r>
              <a:rPr lang="en-US" b="1" dirty="0"/>
              <a:t>Realtime</a:t>
            </a:r>
            <a:r>
              <a:rPr lang="en-US" dirty="0"/>
              <a:t> resource logging during development</a:t>
            </a:r>
          </a:p>
        </p:txBody>
      </p:sp>
      <p:sp>
        <p:nvSpPr>
          <p:cNvPr id="3" name="Text Placeholder 2">
            <a:extLst>
              <a:ext uri="{FF2B5EF4-FFF2-40B4-BE49-F238E27FC236}">
                <a16:creationId xmlns:a16="http://schemas.microsoft.com/office/drawing/2014/main" id="{48583620-B982-1385-A67B-261CFDEDA232}"/>
              </a:ext>
            </a:extLst>
          </p:cNvPr>
          <p:cNvSpPr>
            <a:spLocks noGrp="1"/>
          </p:cNvSpPr>
          <p:nvPr>
            <p:ph type="body" sz="quarter" idx="10"/>
          </p:nvPr>
        </p:nvSpPr>
        <p:spPr>
          <a:xfrm>
            <a:off x="4433776" y="855081"/>
            <a:ext cx="4365038" cy="1894470"/>
          </a:xfrm>
        </p:spPr>
        <p:txBody>
          <a:bodyPr/>
          <a:lstStyle/>
          <a:p>
            <a:pPr algn="just"/>
            <a:r>
              <a:rPr lang="en-US" sz="1000" dirty="0">
                <a:hlinkClick r:id="rId3"/>
              </a:rPr>
              <a:t>Public Preview: Next-Gen Dashboards Experience in Azure Portal</a:t>
            </a:r>
            <a:endParaRPr lang="en-US" sz="1000" dirty="0"/>
          </a:p>
          <a:p>
            <a:pPr algn="just"/>
            <a:r>
              <a:rPr lang="en-US" sz="1000" dirty="0"/>
              <a:t>MS added a </a:t>
            </a:r>
            <a:r>
              <a:rPr lang="en-US" sz="1000" b="1" dirty="0"/>
              <a:t>new Dashboards experience </a:t>
            </a:r>
            <a:r>
              <a:rPr lang="en-US" sz="1000" dirty="0"/>
              <a:t>within the </a:t>
            </a:r>
            <a:r>
              <a:rPr lang="en-US" sz="1000" b="1" dirty="0"/>
              <a:t>Azure Portal</a:t>
            </a:r>
            <a:r>
              <a:rPr lang="en-US" sz="1000" dirty="0"/>
              <a:t>. This new experience includes a richer editing experience, dashboard as a view, mobile support, and works in parallel with our current experience.</a:t>
            </a:r>
          </a:p>
          <a:p>
            <a:pPr algn="just"/>
            <a:r>
              <a:rPr lang="en-US" sz="1000" dirty="0"/>
              <a:t>Currently, </a:t>
            </a:r>
            <a:r>
              <a:rPr lang="en-US" sz="1000" b="1" dirty="0"/>
              <a:t>Dashboards are a focused and organized view of </a:t>
            </a:r>
            <a:r>
              <a:rPr lang="en-US" sz="1000" dirty="0"/>
              <a:t>cloud resources in the </a:t>
            </a:r>
            <a:r>
              <a:rPr lang="en-US" sz="1000" b="1" dirty="0"/>
              <a:t>Azure portal. </a:t>
            </a:r>
            <a:r>
              <a:rPr lang="en-US" sz="1000" dirty="0"/>
              <a:t>It is possible to use dashboards as a workspace where it is possible to monitor resources and quickly launch tasks for day-to-day operations. </a:t>
            </a:r>
            <a:r>
              <a:rPr lang="en-US" sz="1000" b="1" dirty="0"/>
              <a:t>This new experience is accessible through the Dashboard Hub, </a:t>
            </a:r>
            <a:r>
              <a:rPr lang="en-US" sz="1000" dirty="0"/>
              <a:t>the Browse experience, and in our Azure Mobile app. You can create your own dashboards or transform an existing dashboard into the new experience.</a:t>
            </a:r>
          </a:p>
        </p:txBody>
      </p:sp>
      <p:pic>
        <p:nvPicPr>
          <p:cNvPr id="6" name="Picture 5">
            <a:extLst>
              <a:ext uri="{FF2B5EF4-FFF2-40B4-BE49-F238E27FC236}">
                <a16:creationId xmlns:a16="http://schemas.microsoft.com/office/drawing/2014/main" id="{390A44F1-CA47-E231-3AB6-3736E71F4733}"/>
              </a:ext>
            </a:extLst>
          </p:cNvPr>
          <p:cNvPicPr>
            <a:picLocks noChangeAspect="1"/>
          </p:cNvPicPr>
          <p:nvPr/>
        </p:nvPicPr>
        <p:blipFill>
          <a:blip r:embed="rId4"/>
          <a:stretch>
            <a:fillRect/>
          </a:stretch>
        </p:blipFill>
        <p:spPr>
          <a:xfrm>
            <a:off x="4497812" y="2918832"/>
            <a:ext cx="4236966" cy="1398408"/>
          </a:xfrm>
          <a:prstGeom prst="rect">
            <a:avLst/>
          </a:prstGeom>
        </p:spPr>
      </p:pic>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B2A5C-E35F-E18E-05A4-B6AF8CF698D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21B0A37-B626-6209-EE63-BDBE1E100FF0}"/>
              </a:ext>
            </a:extLst>
          </p:cNvPr>
          <p:cNvSpPr>
            <a:spLocks noGrp="1"/>
          </p:cNvSpPr>
          <p:nvPr>
            <p:ph type="body" sz="quarter" idx="10"/>
          </p:nvPr>
        </p:nvSpPr>
        <p:spPr>
          <a:xfrm>
            <a:off x="4433776" y="855081"/>
            <a:ext cx="4365038" cy="1716670"/>
          </a:xfrm>
        </p:spPr>
        <p:txBody>
          <a:bodyPr/>
          <a:lstStyle/>
          <a:p>
            <a:pPr algn="just"/>
            <a:r>
              <a:rPr lang="en-US" sz="1000" dirty="0">
                <a:hlinkClick r:id="rId2"/>
              </a:rPr>
              <a:t>Announcing General Availability of Graph Semantics in Kusto</a:t>
            </a:r>
            <a:endParaRPr lang="ru-RU" sz="1000" dirty="0"/>
          </a:p>
          <a:p>
            <a:pPr algn="just"/>
            <a:r>
              <a:rPr lang="en-US" sz="1000" b="1" dirty="0"/>
              <a:t>MS</a:t>
            </a:r>
            <a:r>
              <a:rPr lang="en-US" sz="1000" dirty="0"/>
              <a:t> </a:t>
            </a:r>
            <a:r>
              <a:rPr lang="en-US" sz="1000" b="1" dirty="0"/>
              <a:t>announced that the Graph Semantics extension to Kusto, </a:t>
            </a:r>
            <a:r>
              <a:rPr lang="en-US" sz="1000" dirty="0"/>
              <a:t>the powerful database engine behind </a:t>
            </a:r>
            <a:r>
              <a:rPr lang="en-US" sz="1000" b="1" dirty="0"/>
              <a:t>Fabric Real-Time Intelligence, Azure Data Explorer (ADX) and more, is now generally available! </a:t>
            </a:r>
          </a:p>
          <a:p>
            <a:pPr algn="just"/>
            <a:r>
              <a:rPr lang="en-US" sz="1000" dirty="0"/>
              <a:t>Now that the graph semantics extension is generally available, </a:t>
            </a:r>
            <a:r>
              <a:rPr lang="en-US" sz="1000" b="1" dirty="0"/>
              <a:t>MS encourage </a:t>
            </a:r>
            <a:r>
              <a:rPr lang="en-US" sz="1000" dirty="0"/>
              <a:t>all users to </a:t>
            </a:r>
            <a:r>
              <a:rPr lang="en-US" sz="1000" b="1" dirty="0"/>
              <a:t>integrate this powerful tool </a:t>
            </a:r>
            <a:r>
              <a:rPr lang="en-US" sz="1000" dirty="0"/>
              <a:t>into their data analysis workflows. Whether you're looking to enhance understanding of complex datasets or uncover hidden patterns in data, the </a:t>
            </a:r>
            <a:r>
              <a:rPr lang="en-US" sz="1000" b="1" dirty="0"/>
              <a:t>graph semantics extension offers </a:t>
            </a:r>
            <a:r>
              <a:rPr lang="en-US" sz="1000" dirty="0"/>
              <a:t>a robust framework for achieving these goals.</a:t>
            </a:r>
          </a:p>
        </p:txBody>
      </p:sp>
      <p:sp>
        <p:nvSpPr>
          <p:cNvPr id="11" name="Title 10">
            <a:extLst>
              <a:ext uri="{FF2B5EF4-FFF2-40B4-BE49-F238E27FC236}">
                <a16:creationId xmlns:a16="http://schemas.microsoft.com/office/drawing/2014/main" id="{89DE73F3-4A2F-648B-BD17-44C88CDB5688}"/>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1A20683A-1573-CC2D-401E-61BAED70A144}"/>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5FF973-31C8-BEFD-DC1E-6209231AED94}"/>
              </a:ext>
            </a:extLst>
          </p:cNvPr>
          <p:cNvSpPr>
            <a:spLocks noGrp="1"/>
          </p:cNvSpPr>
          <p:nvPr>
            <p:ph type="body" sz="quarter" idx="16"/>
          </p:nvPr>
        </p:nvSpPr>
        <p:spPr>
          <a:xfrm>
            <a:off x="342900" y="855081"/>
            <a:ext cx="3955312" cy="2307220"/>
          </a:xfrm>
        </p:spPr>
        <p:txBody>
          <a:bodyPr/>
          <a:lstStyle/>
          <a:p>
            <a:pPr algn="just"/>
            <a:r>
              <a:rPr lang="en-US" dirty="0">
                <a:hlinkClick r:id="rId3"/>
              </a:rPr>
              <a:t>Public preview: Managed Prometheus visualizations for Azure Monitor container insights</a:t>
            </a:r>
            <a:endParaRPr lang="ru-RU" dirty="0"/>
          </a:p>
          <a:p>
            <a:pPr algn="just"/>
            <a:r>
              <a:rPr lang="en-US" dirty="0"/>
              <a:t>Container insights </a:t>
            </a:r>
            <a:r>
              <a:rPr lang="en-US" b="1" dirty="0"/>
              <a:t>visualizations were previously powered using metric </a:t>
            </a:r>
            <a:r>
              <a:rPr lang="en-US" dirty="0"/>
              <a:t>data from </a:t>
            </a:r>
            <a:r>
              <a:rPr lang="en-US" b="1" dirty="0"/>
              <a:t>Log Analytics</a:t>
            </a:r>
            <a:r>
              <a:rPr lang="en-US" dirty="0"/>
              <a:t>, this new feature offers the ability to visualize using only managed </a:t>
            </a:r>
            <a:r>
              <a:rPr lang="en-US" b="1" dirty="0"/>
              <a:t>Prometheus data instead of Log Analytics</a:t>
            </a:r>
            <a:r>
              <a:rPr lang="en-US" dirty="0"/>
              <a:t>.</a:t>
            </a:r>
          </a:p>
          <a:p>
            <a:pPr algn="just"/>
            <a:r>
              <a:rPr lang="en-US" dirty="0"/>
              <a:t>With this release, customers can now:</a:t>
            </a:r>
          </a:p>
          <a:p>
            <a:pPr marL="171450" indent="-171450" algn="just">
              <a:buFont typeface="Arial" panose="020B0604020202020204" pitchFamily="34" charset="0"/>
              <a:buChar char="•"/>
            </a:pPr>
            <a:r>
              <a:rPr lang="en-US" b="1" dirty="0"/>
              <a:t>Optimize costs by migrating from Log Analytics </a:t>
            </a:r>
            <a:r>
              <a:rPr lang="en-US" dirty="0"/>
              <a:t>based metrics to managed Prometheus</a:t>
            </a:r>
          </a:p>
          <a:p>
            <a:pPr marL="171450" indent="-171450" algn="just">
              <a:buFont typeface="Arial" panose="020B0604020202020204" pitchFamily="34" charset="0"/>
              <a:buChar char="•"/>
            </a:pPr>
            <a:r>
              <a:rPr lang="en-US" b="1" dirty="0"/>
              <a:t>Improve performance with faster metric </a:t>
            </a:r>
            <a:r>
              <a:rPr lang="en-US" dirty="0"/>
              <a:t>query load times</a:t>
            </a:r>
          </a:p>
          <a:p>
            <a:pPr marL="171450" indent="-171450" algn="just">
              <a:buFont typeface="Arial" panose="020B0604020202020204" pitchFamily="34" charset="0"/>
              <a:buChar char="•"/>
            </a:pPr>
            <a:r>
              <a:rPr lang="en-US" b="1" dirty="0"/>
              <a:t>Integrate with the recently announced Prometheus based recommended alerts</a:t>
            </a:r>
          </a:p>
        </p:txBody>
      </p:sp>
      <p:pic>
        <p:nvPicPr>
          <p:cNvPr id="1026" name="Picture 2" descr="Screenshot of unmonitoring cluster.">
            <a:extLst>
              <a:ext uri="{FF2B5EF4-FFF2-40B4-BE49-F238E27FC236}">
                <a16:creationId xmlns:a16="http://schemas.microsoft.com/office/drawing/2014/main" id="{9A08D128-6597-12C7-AB24-AE614D93875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1804" y="3083930"/>
            <a:ext cx="3077504" cy="17166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iagram that shows a social network as a graph.">
            <a:extLst>
              <a:ext uri="{FF2B5EF4-FFF2-40B4-BE49-F238E27FC236}">
                <a16:creationId xmlns:a16="http://schemas.microsoft.com/office/drawing/2014/main" id="{167406CB-77E5-381D-47D7-86F17E4AEB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4702" y="2741032"/>
            <a:ext cx="2319226" cy="1830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73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fade">
                                      <p:cBhvr>
                                        <p:cTn id="10" dur="500"/>
                                        <p:tgtEl>
                                          <p:spTgt spid="1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fade">
                                      <p:cBhvr>
                                        <p:cTn id="13" dur="500"/>
                                        <p:tgtEl>
                                          <p:spTgt spid="1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xEl>
                                              <p:pRg st="3" end="3"/>
                                            </p:txEl>
                                          </p:spTgt>
                                        </p:tgtEl>
                                        <p:attrNameLst>
                                          <p:attrName>style.visibility</p:attrName>
                                        </p:attrNameLst>
                                      </p:cBhvr>
                                      <p:to>
                                        <p:strVal val="visible"/>
                                      </p:to>
                                    </p:set>
                                    <p:animEffect transition="in" filter="fade">
                                      <p:cBhvr>
                                        <p:cTn id="16" dur="500"/>
                                        <p:tgtEl>
                                          <p:spTgt spid="1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animEffect transition="in" filter="fade">
                                      <p:cBhvr>
                                        <p:cTn id="19" dur="500"/>
                                        <p:tgtEl>
                                          <p:spTgt spid="1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xEl>
                                              <p:pRg st="5" end="5"/>
                                            </p:txEl>
                                          </p:spTgt>
                                        </p:tgtEl>
                                        <p:attrNameLst>
                                          <p:attrName>style.visibility</p:attrName>
                                        </p:attrNameLst>
                                      </p:cBhvr>
                                      <p:to>
                                        <p:strVal val="visible"/>
                                      </p:to>
                                    </p:set>
                                    <p:animEffect transition="in" filter="fade">
                                      <p:cBhvr>
                                        <p:cTn id="22" dur="500"/>
                                        <p:tgtEl>
                                          <p:spTgt spid="1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026"/>
                                        </p:tgtEl>
                                        <p:attrNameLst>
                                          <p:attrName>style.visibility</p:attrName>
                                        </p:attrNameLst>
                                      </p:cBhvr>
                                      <p:to>
                                        <p:strVal val="visible"/>
                                      </p:to>
                                    </p:set>
                                    <p:animEffect transition="in" filter="fade">
                                      <p:cBhvr>
                                        <p:cTn id="25" dur="500"/>
                                        <p:tgtEl>
                                          <p:spTgt spid="102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txEl>
                                              <p:pRg st="2" end="2"/>
                                            </p:txEl>
                                          </p:spTgt>
                                        </p:tgtEl>
                                        <p:attrNameLst>
                                          <p:attrName>style.visibility</p:attrName>
                                        </p:attrNameLst>
                                      </p:cBhvr>
                                      <p:to>
                                        <p:strVal val="visible"/>
                                      </p:to>
                                    </p:set>
                                    <p:animEffect transition="in" filter="fade">
                                      <p:cBhvr>
                                        <p:cTn id="36" dur="500"/>
                                        <p:tgtEl>
                                          <p:spTgt spid="12">
                                            <p:txEl>
                                              <p:pRg st="2" end="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028"/>
                                        </p:tgtEl>
                                        <p:attrNameLst>
                                          <p:attrName>style.visibility</p:attrName>
                                        </p:attrNameLst>
                                      </p:cBhvr>
                                      <p:to>
                                        <p:strVal val="visible"/>
                                      </p:to>
                                    </p:set>
                                    <p:animEffect transition="in" filter="fade">
                                      <p:cBhvr>
                                        <p:cTn id="39"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43C16-70E1-76E8-34FC-4D971266F2E4}"/>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6EFEF9D-C531-5164-3001-CAB3E530800A}"/>
              </a:ext>
            </a:extLst>
          </p:cNvPr>
          <p:cNvSpPr>
            <a:spLocks noGrp="1"/>
          </p:cNvSpPr>
          <p:nvPr>
            <p:ph type="body" sz="quarter" idx="10"/>
          </p:nvPr>
        </p:nvSpPr>
        <p:spPr/>
        <p:txBody>
          <a:bodyPr/>
          <a:lstStyle/>
          <a:p>
            <a:pPr algn="just"/>
            <a:r>
              <a:rPr lang="en-US" sz="1000" dirty="0">
                <a:hlinkClick r:id="rId2"/>
              </a:rPr>
              <a:t>Preview: Introducing Reporting Capabilities for Azure Site Recovery</a:t>
            </a:r>
            <a:endParaRPr lang="en-US" sz="1000" dirty="0"/>
          </a:p>
          <a:p>
            <a:pPr algn="just"/>
            <a:r>
              <a:rPr lang="en-US" sz="1000" b="1" dirty="0"/>
              <a:t>Azure Site Recovery </a:t>
            </a:r>
            <a:r>
              <a:rPr lang="en-US" sz="1000" dirty="0"/>
              <a:t>is introducing </a:t>
            </a:r>
            <a:r>
              <a:rPr lang="en-US" sz="1000" b="1" dirty="0"/>
              <a:t>reporting capabilities to enable BCDR Admin get </a:t>
            </a:r>
            <a:r>
              <a:rPr lang="en-US" sz="1000" dirty="0"/>
              <a:t>rich insights into estate protected with Site Recovery for audit and tracking purposes. These </a:t>
            </a:r>
            <a:r>
              <a:rPr lang="en-US" sz="1000" b="1" dirty="0"/>
              <a:t>reports are highly customizable and are </a:t>
            </a:r>
            <a:r>
              <a:rPr lang="en-US" sz="1000" dirty="0"/>
              <a:t>available out of box on Business Continuity Center, Recovery Service Vault and Backup Center. They cover the following reporting scenarios:</a:t>
            </a:r>
          </a:p>
          <a:p>
            <a:pPr marL="171450" indent="-171450" algn="just">
              <a:buFont typeface="Arial" panose="020B0604020202020204" pitchFamily="34" charset="0"/>
              <a:buChar char="•"/>
            </a:pPr>
            <a:r>
              <a:rPr lang="en-US" sz="1000" b="1" dirty="0"/>
              <a:t>Site recovery reports </a:t>
            </a:r>
            <a:r>
              <a:rPr lang="en-US" sz="1000" dirty="0"/>
              <a:t>are available to provide historical information on Site Recovery Jobs and, Site Recovery Replicated Items  </a:t>
            </a:r>
          </a:p>
          <a:p>
            <a:pPr marL="171450" indent="-171450" algn="just">
              <a:buFont typeface="Arial" panose="020B0604020202020204" pitchFamily="34" charset="0"/>
              <a:buChar char="•"/>
            </a:pPr>
            <a:r>
              <a:rPr lang="en-US" sz="1000" b="1" dirty="0"/>
              <a:t>Site Recovery reports </a:t>
            </a:r>
            <a:r>
              <a:rPr lang="en-US" sz="1000" dirty="0"/>
              <a:t>are supported for Azure VM replication to Azure, Hyper-V replication to Azure, VMWare replication to Azure – Classic &amp; Modernized. You can find them as filterable options under Replication Scenario: Azure/ Hybrid.   </a:t>
            </a:r>
          </a:p>
        </p:txBody>
      </p:sp>
      <p:sp>
        <p:nvSpPr>
          <p:cNvPr id="11" name="Title 10">
            <a:extLst>
              <a:ext uri="{FF2B5EF4-FFF2-40B4-BE49-F238E27FC236}">
                <a16:creationId xmlns:a16="http://schemas.microsoft.com/office/drawing/2014/main" id="{1469B97F-5DC9-9FCE-E7F9-3A690CE53011}"/>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21B9C0FA-660D-52E2-A52D-5071C6022C4D}"/>
              </a:ext>
            </a:extLst>
          </p:cNvPr>
          <p:cNvSpPr>
            <a:spLocks noGrp="1"/>
          </p:cNvSpPr>
          <p:nvPr>
            <p:ph type="body" sz="quarter" idx="15"/>
          </p:nvPr>
        </p:nvSpPr>
        <p:spPr/>
        <p:txBody>
          <a:bodyPr/>
          <a:lstStyle/>
          <a:p>
            <a:endParaRPr lang="en-US"/>
          </a:p>
        </p:txBody>
      </p:sp>
      <p:sp>
        <p:nvSpPr>
          <p:cNvPr id="2" name="Text Placeholder 11">
            <a:extLst>
              <a:ext uri="{FF2B5EF4-FFF2-40B4-BE49-F238E27FC236}">
                <a16:creationId xmlns:a16="http://schemas.microsoft.com/office/drawing/2014/main" id="{F5D0A865-EAC9-D4DF-765C-2BBCA9EC1F5C}"/>
              </a:ext>
            </a:extLst>
          </p:cNvPr>
          <p:cNvSpPr>
            <a:spLocks noGrp="1"/>
          </p:cNvSpPr>
          <p:nvPr>
            <p:ph type="body" sz="quarter" idx="16"/>
          </p:nvPr>
        </p:nvSpPr>
        <p:spPr>
          <a:xfrm>
            <a:off x="342900" y="855663"/>
            <a:ext cx="3956050" cy="3773487"/>
          </a:xfrm>
        </p:spPr>
        <p:txBody>
          <a:bodyPr/>
          <a:lstStyle/>
          <a:p>
            <a:pPr algn="just"/>
            <a:r>
              <a:rPr lang="en-US" sz="1000" dirty="0">
                <a:hlinkClick r:id="rId3"/>
              </a:rPr>
              <a:t>Monitor effectively using Azure Monitor for Azure Site Recovery</a:t>
            </a:r>
            <a:endParaRPr lang="ru-RU" sz="1000" dirty="0"/>
          </a:p>
          <a:p>
            <a:pPr algn="just"/>
            <a:r>
              <a:rPr lang="en-US" sz="1000" b="1" dirty="0"/>
              <a:t>Azure Site Recovery (ASR) now surfaces default </a:t>
            </a:r>
            <a:r>
              <a:rPr lang="en-US" sz="1000" dirty="0"/>
              <a:t>alerts via </a:t>
            </a:r>
            <a:r>
              <a:rPr lang="en-US" sz="1000" b="1" dirty="0"/>
              <a:t>Azure Monitor </a:t>
            </a:r>
            <a:r>
              <a:rPr lang="en-US" sz="1000" dirty="0"/>
              <a:t>for critical events such as replication </a:t>
            </a:r>
            <a:r>
              <a:rPr lang="en-US" sz="1000" b="1" dirty="0"/>
              <a:t>health turning unhealthy</a:t>
            </a:r>
            <a:r>
              <a:rPr lang="en-US" sz="1000" dirty="0"/>
              <a:t>, </a:t>
            </a:r>
            <a:r>
              <a:rPr lang="en-US" sz="1000" b="1" dirty="0"/>
              <a:t>failover failures</a:t>
            </a:r>
            <a:r>
              <a:rPr lang="en-US" sz="1000" dirty="0"/>
              <a:t>, agent expiry, and so on. It is possible to monitor these alerts via the </a:t>
            </a:r>
            <a:r>
              <a:rPr lang="en-US" sz="1000" b="1" dirty="0"/>
              <a:t>Azure Business Continuity Center</a:t>
            </a:r>
            <a:r>
              <a:rPr lang="en-US" sz="1000" dirty="0"/>
              <a:t>, </a:t>
            </a:r>
            <a:r>
              <a:rPr lang="en-US" sz="1000" b="1" dirty="0"/>
              <a:t>Azure Monitor dashboard</a:t>
            </a:r>
            <a:r>
              <a:rPr lang="en-US" sz="1000" dirty="0"/>
              <a:t>, or Recovery Services vault and route these alerts to various notification channels of choice </a:t>
            </a:r>
            <a:r>
              <a:rPr lang="en-US" sz="1000" b="1" dirty="0"/>
              <a:t>(Email, ITSM, Webhook, SMS). </a:t>
            </a:r>
          </a:p>
          <a:p>
            <a:pPr algn="just"/>
            <a:r>
              <a:rPr lang="en-US" sz="1000" dirty="0"/>
              <a:t>MS recommend using built-in Azure Monitor alerts over classic alerts to leverage the following benefits of Azure Monitor: </a:t>
            </a:r>
          </a:p>
          <a:p>
            <a:pPr marL="171450" indent="-171450" algn="just">
              <a:buFont typeface="Arial" panose="020B0604020202020204" pitchFamily="34" charset="0"/>
              <a:buChar char="•"/>
            </a:pPr>
            <a:r>
              <a:rPr lang="en-US" sz="1000" b="1" dirty="0"/>
              <a:t>Ability to configure notifications </a:t>
            </a:r>
            <a:r>
              <a:rPr lang="en-US" sz="1000" dirty="0"/>
              <a:t>to a wide range of notification channels supported by Azure Monitor </a:t>
            </a:r>
          </a:p>
          <a:p>
            <a:pPr marL="171450" indent="-171450" algn="just">
              <a:buFont typeface="Arial" panose="020B0604020202020204" pitchFamily="34" charset="0"/>
              <a:buChar char="•"/>
            </a:pPr>
            <a:r>
              <a:rPr lang="en-US" sz="1000" b="1" dirty="0"/>
              <a:t>Ability to select which </a:t>
            </a:r>
            <a:r>
              <a:rPr lang="en-US" sz="1000" dirty="0"/>
              <a:t>scenarios to get notified for </a:t>
            </a:r>
          </a:p>
          <a:p>
            <a:pPr marL="171450" indent="-171450" algn="just">
              <a:buFont typeface="Arial" panose="020B0604020202020204" pitchFamily="34" charset="0"/>
              <a:buChar char="•"/>
            </a:pPr>
            <a:r>
              <a:rPr lang="en-US" sz="1000" b="1" dirty="0"/>
              <a:t>Ability to have a consistent alerts </a:t>
            </a:r>
            <a:r>
              <a:rPr lang="en-US" sz="1000" dirty="0"/>
              <a:t>management experience for multiple Azure services including backup, with at-scale management capabilities </a:t>
            </a:r>
          </a:p>
        </p:txBody>
      </p:sp>
      <p:pic>
        <p:nvPicPr>
          <p:cNvPr id="2052" name="Picture 4" descr="Business continuity management program in Azure | Microsoft Learn">
            <a:extLst>
              <a:ext uri="{FF2B5EF4-FFF2-40B4-BE49-F238E27FC236}">
                <a16:creationId xmlns:a16="http://schemas.microsoft.com/office/drawing/2014/main" id="{EAFAF967-9657-CD46-A304-2C949644C2B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8404" y="2935421"/>
            <a:ext cx="2687996" cy="1793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889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anim calcmode="lin" valueType="num">
                                      <p:cBhvr additive="base">
                                        <p:cTn id="21"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anim calcmode="lin" valueType="num">
                                      <p:cBhvr additive="base">
                                        <p:cTn id="25"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anim calcmode="lin" valueType="num">
                                      <p:cBhvr additive="base">
                                        <p:cTn id="2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
                                            <p:txEl>
                                              <p:pRg st="2" end="2"/>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xEl>
                                              <p:pRg st="3" end="3"/>
                                            </p:txEl>
                                          </p:spTgt>
                                        </p:tgtEl>
                                        <p:attrNameLst>
                                          <p:attrName>style.visibility</p:attrName>
                                        </p:attrNameLst>
                                      </p:cBhvr>
                                      <p:to>
                                        <p:strVal val="visible"/>
                                      </p:to>
                                    </p:set>
                                    <p:anim calcmode="lin" valueType="num">
                                      <p:cBhvr additive="base">
                                        <p:cTn id="33"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
                                            <p:txEl>
                                              <p:pRg st="3" end="3"/>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052"/>
                                        </p:tgtEl>
                                        <p:attrNameLst>
                                          <p:attrName>style.visibility</p:attrName>
                                        </p:attrNameLst>
                                      </p:cBhvr>
                                      <p:to>
                                        <p:strVal val="visible"/>
                                      </p:to>
                                    </p:set>
                                    <p:anim calcmode="lin" valueType="num">
                                      <p:cBhvr additive="base">
                                        <p:cTn id="37" dur="500" fill="hold"/>
                                        <p:tgtEl>
                                          <p:spTgt spid="2052"/>
                                        </p:tgtEl>
                                        <p:attrNameLst>
                                          <p:attrName>ppt_x</p:attrName>
                                        </p:attrNameLst>
                                      </p:cBhvr>
                                      <p:tavLst>
                                        <p:tav tm="0">
                                          <p:val>
                                            <p:strVal val="#ppt_x"/>
                                          </p:val>
                                        </p:tav>
                                        <p:tav tm="100000">
                                          <p:val>
                                            <p:strVal val="#ppt_x"/>
                                          </p:val>
                                        </p:tav>
                                      </p:tavLst>
                                    </p:anim>
                                    <p:anim calcmode="lin" valueType="num">
                                      <p:cBhvr additive="base">
                                        <p:cTn id="38"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9EACE-2947-B6B2-9E8D-58D66D66FE2C}"/>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F799D386-8FFB-9287-3092-EBC4EED0ED44}"/>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3ECB1CBE-D19D-DB22-C144-06273C18631E}"/>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9E41336-3964-F676-4CD6-656D0DDBD34A}"/>
              </a:ext>
            </a:extLst>
          </p:cNvPr>
          <p:cNvSpPr>
            <a:spLocks noGrp="1"/>
          </p:cNvSpPr>
          <p:nvPr>
            <p:ph type="body" sz="quarter" idx="16"/>
          </p:nvPr>
        </p:nvSpPr>
        <p:spPr/>
        <p:txBody>
          <a:bodyPr/>
          <a:lstStyle/>
          <a:p>
            <a:pPr algn="just"/>
            <a:r>
              <a:rPr lang="en-US" dirty="0">
                <a:hlinkClick r:id="rId2"/>
              </a:rPr>
              <a:t>Public preview: Azure Log Analytics enhances resilience with workspace replication across regions</a:t>
            </a:r>
            <a:endParaRPr lang="en-US" dirty="0"/>
          </a:p>
          <a:p>
            <a:pPr algn="just"/>
            <a:r>
              <a:rPr lang="en-US" b="1" dirty="0"/>
              <a:t>Log Analytics now supports workspace replication</a:t>
            </a:r>
            <a:r>
              <a:rPr lang="en-US" dirty="0"/>
              <a:t>, a new capability that enhances resilience to regional incidents. </a:t>
            </a:r>
            <a:r>
              <a:rPr lang="en-US" b="1" dirty="0"/>
              <a:t>When replication is enabled</a:t>
            </a:r>
            <a:r>
              <a:rPr lang="en-US" dirty="0"/>
              <a:t>, a copy of workspace </a:t>
            </a:r>
            <a:r>
              <a:rPr lang="en-US" b="1" dirty="0"/>
              <a:t>is created on another region</a:t>
            </a:r>
            <a:r>
              <a:rPr lang="en-US" dirty="0"/>
              <a:t>. From that moment on, new logs ingested to </a:t>
            </a:r>
            <a:r>
              <a:rPr lang="en-US" b="1" dirty="0"/>
              <a:t>primary workspace are also replicated to the secondary (existing logs are not copied over). </a:t>
            </a:r>
            <a:r>
              <a:rPr lang="en-US" dirty="0"/>
              <a:t>Secondary </a:t>
            </a:r>
            <a:r>
              <a:rPr lang="en-US" b="1" dirty="0"/>
              <a:t>workspace can’t be directly </a:t>
            </a:r>
            <a:r>
              <a:rPr lang="en-US" dirty="0"/>
              <a:t>managed or accessed, and only serves to create an active-passive setup: at any given time, workspace has one active instance, and an inactive instance that is updated in the background.</a:t>
            </a:r>
          </a:p>
          <a:p>
            <a:pPr algn="just"/>
            <a:r>
              <a:rPr lang="en-US" dirty="0"/>
              <a:t>If an outage impacts primary workspace, it will be possible to switch to secondary workspace by triggering failover. This operation reroutes all ingestion and query requests to secondary workspace. </a:t>
            </a:r>
            <a:r>
              <a:rPr lang="en-US" b="1" dirty="0"/>
              <a:t>Secondary workspace stores a copy of all logs ingested since enabled replication. </a:t>
            </a:r>
            <a:r>
              <a:rPr lang="en-US" dirty="0"/>
              <a:t>During that period, your secondary region also replicates incoming logs back to the primary workspace, so when your primary region is healthy again you can switch back to it and continue working as usual.</a:t>
            </a:r>
          </a:p>
          <a:p>
            <a:pPr algn="just"/>
            <a:r>
              <a:rPr lang="en-US" dirty="0"/>
              <a:t>Workspace replication is </a:t>
            </a:r>
            <a:r>
              <a:rPr lang="en-US" b="1" dirty="0"/>
              <a:t>billed per replicated GB. </a:t>
            </a:r>
            <a:r>
              <a:rPr lang="en-US" dirty="0"/>
              <a:t>You can apply replication to a subset of your Data Collection Rules (DCRs) to limit the replication scope, and related costs.</a:t>
            </a:r>
          </a:p>
        </p:txBody>
      </p:sp>
      <p:pic>
        <p:nvPicPr>
          <p:cNvPr id="4098" name="Picture 2" descr="Diagram that shows ingestion flows during normal and switchover modes.">
            <a:extLst>
              <a:ext uri="{FF2B5EF4-FFF2-40B4-BE49-F238E27FC236}">
                <a16:creationId xmlns:a16="http://schemas.microsoft.com/office/drawing/2014/main" id="{537A1041-2AAC-8C0B-F19C-CEE7CA26D5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8697" y="957475"/>
            <a:ext cx="3675195" cy="1784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708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2040520"/>
          </a:xfrm>
        </p:spPr>
        <p:txBody>
          <a:bodyPr/>
          <a:lstStyle/>
          <a:p>
            <a:pPr algn="just"/>
            <a:r>
              <a:rPr lang="en-US" sz="1000" dirty="0">
                <a:hlinkClick r:id="rId2"/>
              </a:rPr>
              <a:t>Public preview: SDK type bindings for Azure Blob Storage with Azure Functions in Python</a:t>
            </a:r>
            <a:endParaRPr lang="en-US" sz="1000" dirty="0"/>
          </a:p>
          <a:p>
            <a:pPr algn="just"/>
            <a:r>
              <a:rPr lang="en-US" sz="1000" b="1" dirty="0"/>
              <a:t>Azure Functions triggers and bindings </a:t>
            </a:r>
            <a:r>
              <a:rPr lang="en-US" sz="1000" dirty="0"/>
              <a:t>enable to easily integrate event and data sources </a:t>
            </a:r>
            <a:r>
              <a:rPr lang="en-US" sz="1000" b="1" dirty="0"/>
              <a:t>with function applications</a:t>
            </a:r>
            <a:r>
              <a:rPr lang="en-US" sz="1000" dirty="0"/>
              <a:t>. This feature enables to use types from service SDKs and frameworks, providing more capability beyond what is currently offered. </a:t>
            </a:r>
          </a:p>
          <a:p>
            <a:pPr algn="just"/>
            <a:r>
              <a:rPr lang="en-US" sz="1000" dirty="0"/>
              <a:t>Specifically, </a:t>
            </a:r>
            <a:r>
              <a:rPr lang="en-US" sz="1000" b="1" dirty="0"/>
              <a:t>SDK type bindings for Azure Storage Blob </a:t>
            </a:r>
            <a:r>
              <a:rPr lang="en-US" sz="1000" dirty="0"/>
              <a:t>enable the following key scenarios:</a:t>
            </a:r>
          </a:p>
          <a:p>
            <a:pPr marL="171450" indent="-171450" algn="just">
              <a:buFont typeface="Arial" panose="020B0604020202020204" pitchFamily="34" charset="0"/>
              <a:buChar char="•"/>
            </a:pPr>
            <a:r>
              <a:rPr lang="en-US" sz="1000" dirty="0"/>
              <a:t>Downloading and uploading blobs of large sizes, reducing current memory limitations and GRPC limits.</a:t>
            </a:r>
          </a:p>
          <a:p>
            <a:pPr marL="171450" indent="-171450" algn="just">
              <a:buFont typeface="Arial" panose="020B0604020202020204" pitchFamily="34" charset="0"/>
              <a:buChar char="•"/>
            </a:pPr>
            <a:r>
              <a:rPr lang="en-US" sz="1000" dirty="0"/>
              <a:t>Improved performance by using blobs with Azure Functions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Azure Function Updates</a:t>
            </a:r>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2040520"/>
          </a:xfrm>
        </p:spPr>
        <p:txBody>
          <a:bodyPr/>
          <a:lstStyle/>
          <a:p>
            <a:pPr algn="just"/>
            <a:r>
              <a:rPr lang="en-US" dirty="0">
                <a:hlinkClick r:id="rId3"/>
              </a:rPr>
              <a:t>Generally Available: Azure Functions Support for HTTP Streams in Node.js</a:t>
            </a:r>
            <a:endParaRPr lang="en-US" dirty="0"/>
          </a:p>
          <a:p>
            <a:pPr algn="just"/>
            <a:r>
              <a:rPr lang="en-US" dirty="0"/>
              <a:t>Azure Functions support for </a:t>
            </a:r>
            <a:r>
              <a:rPr lang="en-US" b="1" dirty="0"/>
              <a:t>HTTP streams in Node.js </a:t>
            </a:r>
            <a:r>
              <a:rPr lang="en-US" dirty="0"/>
              <a:t>is </a:t>
            </a:r>
            <a:r>
              <a:rPr lang="en-US" b="1" dirty="0"/>
              <a:t>now generally available. </a:t>
            </a:r>
            <a:r>
              <a:rPr lang="en-US" dirty="0"/>
              <a:t>With this feature, it is possible </a:t>
            </a:r>
            <a:r>
              <a:rPr lang="en-US" b="1" dirty="0"/>
              <a:t>to stream HTTP requests </a:t>
            </a:r>
            <a:r>
              <a:rPr lang="en-US" dirty="0"/>
              <a:t>to, and responses from, Functions Apps.</a:t>
            </a:r>
          </a:p>
          <a:p>
            <a:pPr algn="just"/>
            <a:r>
              <a:rPr lang="en-US" b="1" dirty="0"/>
              <a:t>With HTTP Streams</a:t>
            </a:r>
            <a:r>
              <a:rPr lang="en-US" dirty="0"/>
              <a:t>, scenarios like processing large data, </a:t>
            </a:r>
            <a:r>
              <a:rPr lang="en-US" b="1" dirty="0"/>
              <a:t>streaming OpenAI </a:t>
            </a:r>
            <a:r>
              <a:rPr lang="en-US" dirty="0"/>
              <a:t>responses, delivering dynamic content etc. are possible. Users can leverage this feature for use cases where </a:t>
            </a:r>
            <a:r>
              <a:rPr lang="en-US" b="1" dirty="0"/>
              <a:t>real time exchange </a:t>
            </a:r>
            <a:r>
              <a:rPr lang="en-US" dirty="0"/>
              <a:t>and interaction between client and server over HTTP connections is needed. MS recommend using streams to get the best performance and reliability for apps.</a:t>
            </a:r>
          </a:p>
          <a:p>
            <a:pPr algn="just"/>
            <a:r>
              <a:rPr lang="en-US" b="1" dirty="0"/>
              <a:t>HTTP Streams in Node.js </a:t>
            </a:r>
            <a:r>
              <a:rPr lang="en-US" dirty="0"/>
              <a:t>is supported only in the Azure Functions Node.js v4 programming model.</a:t>
            </a:r>
          </a:p>
          <a:p>
            <a:pPr algn="just"/>
            <a:endParaRPr lang="en-US" dirty="0"/>
          </a:p>
        </p:txBody>
      </p:sp>
      <p:sp>
        <p:nvSpPr>
          <p:cNvPr id="2" name="Text Placeholder 13">
            <a:extLst>
              <a:ext uri="{FF2B5EF4-FFF2-40B4-BE49-F238E27FC236}">
                <a16:creationId xmlns:a16="http://schemas.microsoft.com/office/drawing/2014/main" id="{C58F018E-2483-2D75-DC93-7D584B956D31}"/>
              </a:ext>
            </a:extLst>
          </p:cNvPr>
          <p:cNvSpPr txBox="1">
            <a:spLocks/>
          </p:cNvSpPr>
          <p:nvPr/>
        </p:nvSpPr>
        <p:spPr>
          <a:xfrm>
            <a:off x="342900" y="3009464"/>
            <a:ext cx="3955312" cy="173744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4"/>
              </a:rPr>
              <a:t>General availability: Azure Cache for Redis triggers and bindings for Azure Functions</a:t>
            </a:r>
            <a:endParaRPr lang="en-US" dirty="0"/>
          </a:p>
          <a:p>
            <a:pPr algn="just"/>
            <a:r>
              <a:rPr lang="en-US" b="1" dirty="0"/>
              <a:t>Azure Cache for Redis </a:t>
            </a:r>
            <a:r>
              <a:rPr lang="en-US" dirty="0"/>
              <a:t>now has </a:t>
            </a:r>
            <a:r>
              <a:rPr lang="en-US" b="1" dirty="0"/>
              <a:t>trigger and binding </a:t>
            </a:r>
            <a:r>
              <a:rPr lang="en-US" dirty="0"/>
              <a:t>support for </a:t>
            </a:r>
            <a:r>
              <a:rPr lang="en-US" b="1" dirty="0"/>
              <a:t>Azure Functions, </a:t>
            </a:r>
            <a:r>
              <a:rPr lang="en-US" dirty="0"/>
              <a:t>opening multitudes of possibilities for serverless app development. Now Azure Function can be triggered on a variety of Redis data types, including </a:t>
            </a:r>
            <a:r>
              <a:rPr lang="en-US" b="1" dirty="0"/>
              <a:t>pub/sub channels</a:t>
            </a:r>
            <a:r>
              <a:rPr lang="en-US" dirty="0"/>
              <a:t>, lists, and streams. </a:t>
            </a:r>
            <a:r>
              <a:rPr lang="en-US" b="1" dirty="0" err="1"/>
              <a:t>Keyspace</a:t>
            </a:r>
            <a:r>
              <a:rPr lang="en-US" b="1" dirty="0"/>
              <a:t> notifications and </a:t>
            </a:r>
            <a:r>
              <a:rPr lang="en-US" b="1" dirty="0" err="1"/>
              <a:t>keyevent</a:t>
            </a:r>
            <a:r>
              <a:rPr lang="en-US" b="1" dirty="0"/>
              <a:t> notifications </a:t>
            </a:r>
            <a:r>
              <a:rPr lang="en-US" dirty="0"/>
              <a:t>are also supported, meaning that you can trigger Azure Functions when a certain key is changed or when a chosen command is used.   </a:t>
            </a:r>
          </a:p>
          <a:p>
            <a:pPr algn="just"/>
            <a:endParaRPr lang="en-US" dirty="0"/>
          </a:p>
        </p:txBody>
      </p:sp>
      <p:sp>
        <p:nvSpPr>
          <p:cNvPr id="3" name="Text Placeholder 11">
            <a:extLst>
              <a:ext uri="{FF2B5EF4-FFF2-40B4-BE49-F238E27FC236}">
                <a16:creationId xmlns:a16="http://schemas.microsoft.com/office/drawing/2014/main" id="{079721CE-3A9A-80A4-26E5-977A48E1BEF1}"/>
              </a:ext>
            </a:extLst>
          </p:cNvPr>
          <p:cNvSpPr txBox="1">
            <a:spLocks/>
          </p:cNvSpPr>
          <p:nvPr/>
        </p:nvSpPr>
        <p:spPr>
          <a:xfrm>
            <a:off x="4433776" y="3009464"/>
            <a:ext cx="4365038" cy="1888985"/>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5"/>
              </a:rPr>
              <a:t>Public preview: Azure Functions support for HTTP streams in Python</a:t>
            </a:r>
            <a:endParaRPr lang="ru-RU" sz="1000" dirty="0"/>
          </a:p>
          <a:p>
            <a:pPr algn="just"/>
            <a:r>
              <a:rPr lang="en-US" sz="1000" dirty="0"/>
              <a:t>Azure Functions support for </a:t>
            </a:r>
            <a:r>
              <a:rPr lang="en-US" sz="1000" b="1" dirty="0"/>
              <a:t>HTTP streams in Python is now in preview</a:t>
            </a:r>
            <a:r>
              <a:rPr lang="en-US" sz="1000" dirty="0"/>
              <a:t>. With this feature, </a:t>
            </a:r>
            <a:r>
              <a:rPr lang="en-US" sz="1000" b="1" dirty="0"/>
              <a:t>customers can stream HTTP requests </a:t>
            </a:r>
            <a:r>
              <a:rPr lang="en-US" sz="1000" dirty="0"/>
              <a:t>to and responses from their Function Apps, using function exposed </a:t>
            </a:r>
            <a:r>
              <a:rPr lang="en-US" sz="1000" b="1" dirty="0" err="1"/>
              <a:t>FastAPI</a:t>
            </a:r>
            <a:r>
              <a:rPr lang="en-US" sz="1000" b="1" dirty="0"/>
              <a:t> request and response APIs</a:t>
            </a:r>
            <a:r>
              <a:rPr lang="en-US" sz="1000" dirty="0"/>
              <a:t>. Previously with HTTP requests, the amount of data that could be transmitted was limited at the SKU instance memory size. With HTTP streaming, large amounts of data can be processed with chunking.</a:t>
            </a:r>
          </a:p>
          <a:p>
            <a:pPr algn="just"/>
            <a:r>
              <a:rPr lang="en-US" sz="1000" dirty="0"/>
              <a:t>This feature enables new scenarios including processing large data streaming </a:t>
            </a:r>
            <a:r>
              <a:rPr lang="en-US" sz="1000" b="1" dirty="0"/>
              <a:t>OpenAI responses </a:t>
            </a:r>
            <a:r>
              <a:rPr lang="en-US" sz="1000" dirty="0"/>
              <a:t>and delivering dynamic content. </a:t>
            </a:r>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1189-CF39-6970-06DD-2F3E951D811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736A2DE-B6FD-C635-9880-42440690A8EF}"/>
              </a:ext>
            </a:extLst>
          </p:cNvPr>
          <p:cNvSpPr>
            <a:spLocks noGrp="1"/>
          </p:cNvSpPr>
          <p:nvPr>
            <p:ph type="body" sz="quarter" idx="10"/>
          </p:nvPr>
        </p:nvSpPr>
        <p:spPr>
          <a:xfrm>
            <a:off x="4433776" y="855080"/>
            <a:ext cx="4365038" cy="4197927"/>
          </a:xfrm>
        </p:spPr>
        <p:txBody>
          <a:bodyPr/>
          <a:lstStyle/>
          <a:p>
            <a:pPr algn="just"/>
            <a:r>
              <a:rPr lang="en-US" sz="1000" dirty="0">
                <a:hlinkClick r:id="rId2"/>
              </a:rPr>
              <a:t>Public preview: Azure Functions extension for OpenAI</a:t>
            </a:r>
            <a:endParaRPr lang="en-US" sz="1000" dirty="0"/>
          </a:p>
          <a:p>
            <a:pPr algn="just"/>
            <a:r>
              <a:rPr lang="en-US" sz="1000" dirty="0"/>
              <a:t>Azure Functions </a:t>
            </a:r>
            <a:r>
              <a:rPr lang="en-US" sz="1000" b="1" dirty="0"/>
              <a:t>extension for OpenAI</a:t>
            </a:r>
            <a:r>
              <a:rPr lang="en-US" sz="1000" dirty="0"/>
              <a:t>, now in public preview,  enables developers to build Function applications that integrate with OpenAI.</a:t>
            </a:r>
          </a:p>
          <a:p>
            <a:pPr algn="just"/>
            <a:r>
              <a:rPr lang="en-US" sz="1000" dirty="0"/>
              <a:t>It is now possible to perform the following tasks when building a Function App with the Open AI extension. The below capabilities are available in all languages (.NET, Java, Python, Node.js, PowerShell)</a:t>
            </a:r>
          </a:p>
          <a:p>
            <a:pPr marL="171450" indent="-171450" algn="just">
              <a:buFont typeface="Arial" panose="020B0604020202020204" pitchFamily="34" charset="0"/>
              <a:buChar char="•"/>
            </a:pPr>
            <a:r>
              <a:rPr lang="en-US" sz="1000" b="1" dirty="0"/>
              <a:t>Retrieval Augmented Generation </a:t>
            </a:r>
            <a:r>
              <a:rPr lang="en-US" sz="1000" dirty="0"/>
              <a:t>(Bring your own data for semantic search)</a:t>
            </a:r>
          </a:p>
          <a:p>
            <a:pPr marL="514350" lvl="1" indent="-171450" algn="just">
              <a:buFont typeface="Arial" panose="020B0604020202020204" pitchFamily="34" charset="0"/>
              <a:buChar char="•"/>
            </a:pPr>
            <a:r>
              <a:rPr lang="en-US" sz="1000" dirty="0">
                <a:latin typeface="+mj-lt"/>
              </a:rPr>
              <a:t>Data ingestion with Functions bindings.</a:t>
            </a:r>
          </a:p>
          <a:p>
            <a:pPr marL="514350" lvl="1" indent="-171450" algn="just">
              <a:buFont typeface="Arial" panose="020B0604020202020204" pitchFamily="34" charset="0"/>
              <a:buChar char="•"/>
            </a:pPr>
            <a:r>
              <a:rPr lang="en-US" sz="1000" dirty="0">
                <a:latin typeface="+mj-lt"/>
              </a:rPr>
              <a:t>Automatic chunking and embeddings creation.</a:t>
            </a:r>
          </a:p>
          <a:p>
            <a:pPr marL="514350" lvl="1" indent="-171450" algn="just">
              <a:buFont typeface="Arial" panose="020B0604020202020204" pitchFamily="34" charset="0"/>
              <a:buChar char="•"/>
            </a:pPr>
            <a:r>
              <a:rPr lang="en-US" sz="1000" dirty="0">
                <a:latin typeface="+mj-lt"/>
              </a:rPr>
              <a:t>Store embeddings in vector database including AI Search, </a:t>
            </a:r>
            <a:r>
              <a:rPr lang="en-US" sz="1000" dirty="0" err="1">
                <a:latin typeface="+mj-lt"/>
              </a:rPr>
              <a:t>CosmosDB</a:t>
            </a:r>
            <a:r>
              <a:rPr lang="en-US" sz="1000" dirty="0">
                <a:latin typeface="+mj-lt"/>
              </a:rPr>
              <a:t> for MongoDB, and Azure Data Explorer.</a:t>
            </a:r>
          </a:p>
          <a:p>
            <a:pPr marL="514350" lvl="1" indent="-171450" algn="just">
              <a:buFont typeface="Arial" panose="020B0604020202020204" pitchFamily="34" charset="0"/>
              <a:buChar char="•"/>
            </a:pPr>
            <a:r>
              <a:rPr lang="en-US" sz="1000" dirty="0">
                <a:latin typeface="+mj-lt"/>
              </a:rPr>
              <a:t>Binding that takes prompts, retrieves documents, sends to OpenAI LLM, and returns to user.</a:t>
            </a:r>
          </a:p>
          <a:p>
            <a:pPr marL="171450" indent="-171450" algn="just">
              <a:buFont typeface="Arial" panose="020B0604020202020204" pitchFamily="34" charset="0"/>
              <a:buChar char="•"/>
            </a:pPr>
            <a:r>
              <a:rPr lang="en-US" sz="1000" b="1" dirty="0"/>
              <a:t>Text completion for content summarization and creation</a:t>
            </a:r>
          </a:p>
          <a:p>
            <a:pPr marL="514350" lvl="1" indent="-171450" algn="just">
              <a:buFont typeface="Arial" panose="020B0604020202020204" pitchFamily="34" charset="0"/>
              <a:buChar char="•"/>
            </a:pPr>
            <a:r>
              <a:rPr lang="en-US" sz="1000" dirty="0">
                <a:latin typeface="+mj-lt"/>
              </a:rPr>
              <a:t>Input binding that takes prompt and returns response from LLM.</a:t>
            </a:r>
          </a:p>
          <a:p>
            <a:pPr marL="171450" indent="-171450" algn="just">
              <a:buFont typeface="Arial" panose="020B0604020202020204" pitchFamily="34" charset="0"/>
              <a:buChar char="•"/>
            </a:pPr>
            <a:r>
              <a:rPr lang="en-US" sz="1000" b="1" dirty="0"/>
              <a:t>Chat assistants</a:t>
            </a:r>
          </a:p>
          <a:p>
            <a:pPr marL="514350" lvl="1" indent="-171450" algn="just">
              <a:buFont typeface="Arial" panose="020B0604020202020204" pitchFamily="34" charset="0"/>
              <a:buChar char="•"/>
            </a:pPr>
            <a:r>
              <a:rPr lang="en-US" sz="1000" dirty="0">
                <a:latin typeface="+mj-lt"/>
              </a:rPr>
              <a:t>Input and output binding to chat with LLMs.</a:t>
            </a:r>
          </a:p>
          <a:p>
            <a:pPr marL="514350" lvl="1" indent="-171450" algn="just">
              <a:buFont typeface="Arial" panose="020B0604020202020204" pitchFamily="34" charset="0"/>
              <a:buChar char="•"/>
            </a:pPr>
            <a:r>
              <a:rPr lang="en-US" sz="1000" dirty="0">
                <a:latin typeface="+mj-lt"/>
              </a:rPr>
              <a:t>Output binding to retrieve chat history from persisted storage.</a:t>
            </a:r>
          </a:p>
          <a:p>
            <a:pPr marL="514350" lvl="1" indent="-171450" algn="just">
              <a:buFont typeface="Arial" panose="020B0604020202020204" pitchFamily="34" charset="0"/>
              <a:buChar char="•"/>
            </a:pPr>
            <a:r>
              <a:rPr lang="en-US" sz="1000" dirty="0">
                <a:latin typeface="+mj-lt"/>
              </a:rPr>
              <a:t>Skills trigger that is registered and called by LLM through natural language. </a:t>
            </a:r>
          </a:p>
        </p:txBody>
      </p:sp>
      <p:sp>
        <p:nvSpPr>
          <p:cNvPr id="11" name="Title 10">
            <a:extLst>
              <a:ext uri="{FF2B5EF4-FFF2-40B4-BE49-F238E27FC236}">
                <a16:creationId xmlns:a16="http://schemas.microsoft.com/office/drawing/2014/main" id="{55108E1B-188F-34CB-E2F4-B4F546C318BA}"/>
              </a:ext>
            </a:extLst>
          </p:cNvPr>
          <p:cNvSpPr>
            <a:spLocks noGrp="1"/>
          </p:cNvSpPr>
          <p:nvPr>
            <p:ph type="title"/>
          </p:nvPr>
        </p:nvSpPr>
        <p:spPr/>
        <p:txBody>
          <a:bodyPr/>
          <a:lstStyle/>
          <a:p>
            <a:r>
              <a:rPr lang="en-US" sz="1800" dirty="0"/>
              <a:t>Azure Function Updates</a:t>
            </a:r>
            <a:endParaRPr lang="en-US" dirty="0"/>
          </a:p>
        </p:txBody>
      </p:sp>
      <p:sp>
        <p:nvSpPr>
          <p:cNvPr id="13" name="Text Placeholder 12">
            <a:extLst>
              <a:ext uri="{FF2B5EF4-FFF2-40B4-BE49-F238E27FC236}">
                <a16:creationId xmlns:a16="http://schemas.microsoft.com/office/drawing/2014/main" id="{0AC618DB-0932-277F-3E42-37D002107928}"/>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D5C20627-BF61-394B-61E8-E9F6702CBB52}"/>
              </a:ext>
            </a:extLst>
          </p:cNvPr>
          <p:cNvSpPr>
            <a:spLocks noGrp="1"/>
          </p:cNvSpPr>
          <p:nvPr>
            <p:ph type="body" sz="quarter" idx="16"/>
          </p:nvPr>
        </p:nvSpPr>
        <p:spPr>
          <a:xfrm>
            <a:off x="342900" y="855080"/>
            <a:ext cx="3955312" cy="2206775"/>
          </a:xfrm>
        </p:spPr>
        <p:txBody>
          <a:bodyPr/>
          <a:lstStyle/>
          <a:p>
            <a:pPr algn="just"/>
            <a:r>
              <a:rPr lang="en-US" sz="900" dirty="0">
                <a:hlinkClick r:id="rId3"/>
              </a:rPr>
              <a:t>Public preview: Get started with Azure Functions using Visual Studio Code for the Web</a:t>
            </a:r>
            <a:endParaRPr lang="en-US" sz="900" dirty="0"/>
          </a:p>
          <a:p>
            <a:pPr algn="just"/>
            <a:r>
              <a:rPr lang="en-US" sz="900" dirty="0"/>
              <a:t>Azure Functions now supports </a:t>
            </a:r>
            <a:r>
              <a:rPr lang="en-US" sz="900" b="1" dirty="0"/>
              <a:t>a fully browser based </a:t>
            </a:r>
            <a:r>
              <a:rPr lang="en-US" sz="900" dirty="0"/>
              <a:t>getting started experience </a:t>
            </a:r>
            <a:r>
              <a:rPr lang="en-US" sz="900" b="1" dirty="0"/>
              <a:t>with Visual Studio Code for the Web. </a:t>
            </a:r>
            <a:r>
              <a:rPr lang="en-US" sz="900" dirty="0"/>
              <a:t>Starting from the Azure Portal, with just a few clicks, it is possible to develop, run, test, debug and deploy functions to the Function app. This feature is available for Python, Node and PowerShell apps in the Flex Consumption hosting plan.</a:t>
            </a:r>
          </a:p>
          <a:p>
            <a:pPr algn="just"/>
            <a:r>
              <a:rPr lang="en-US" sz="900" dirty="0"/>
              <a:t>Using this feature, it is possible to evaluate the service </a:t>
            </a:r>
            <a:r>
              <a:rPr lang="en-US" sz="900" b="1" dirty="0"/>
              <a:t>or build a proof-of-concept quickly and easily</a:t>
            </a:r>
            <a:r>
              <a:rPr lang="en-US" sz="900" dirty="0"/>
              <a:t>, eliminating the need for a local environment setup. This also addresses known limitations of the current code editing experience in the Azure Portal like lack of IntelliSense, debugging and support for third party libraries.</a:t>
            </a:r>
          </a:p>
        </p:txBody>
      </p:sp>
      <p:sp>
        <p:nvSpPr>
          <p:cNvPr id="2" name="Text Placeholder 11">
            <a:extLst>
              <a:ext uri="{FF2B5EF4-FFF2-40B4-BE49-F238E27FC236}">
                <a16:creationId xmlns:a16="http://schemas.microsoft.com/office/drawing/2014/main" id="{C5B44D09-7A0B-1471-2EA6-D8A92A822D90}"/>
              </a:ext>
            </a:extLst>
          </p:cNvPr>
          <p:cNvSpPr txBox="1">
            <a:spLocks/>
          </p:cNvSpPr>
          <p:nvPr/>
        </p:nvSpPr>
        <p:spPr>
          <a:xfrm>
            <a:off x="342900" y="2784327"/>
            <a:ext cx="3955312" cy="2268681"/>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900" dirty="0">
                <a:hlinkClick r:id="rId4"/>
              </a:rPr>
              <a:t>Generally Available: Azure Functions extension for </a:t>
            </a:r>
            <a:r>
              <a:rPr lang="en-US" sz="900" dirty="0" err="1">
                <a:hlinkClick r:id="rId4"/>
              </a:rPr>
              <a:t>Dapr</a:t>
            </a:r>
            <a:endParaRPr lang="en-US" sz="900" dirty="0"/>
          </a:p>
          <a:p>
            <a:pPr algn="just"/>
            <a:r>
              <a:rPr lang="en-US" sz="900" b="1" dirty="0"/>
              <a:t>Azure Functions extension for </a:t>
            </a:r>
            <a:r>
              <a:rPr lang="en-US" sz="900" b="1" dirty="0" err="1"/>
              <a:t>Dapr</a:t>
            </a:r>
            <a:r>
              <a:rPr lang="en-US" sz="900" b="1" dirty="0"/>
              <a:t> </a:t>
            </a:r>
            <a:r>
              <a:rPr lang="en-US" sz="900" dirty="0"/>
              <a:t>is now in </a:t>
            </a:r>
            <a:r>
              <a:rPr lang="en-US" sz="900" b="1" dirty="0"/>
              <a:t>generally available</a:t>
            </a:r>
            <a:r>
              <a:rPr lang="en-US" sz="900" dirty="0"/>
              <a:t>. It is possible to use </a:t>
            </a:r>
            <a:r>
              <a:rPr lang="en-US" sz="900" b="1" dirty="0" err="1"/>
              <a:t>Dapr’s</a:t>
            </a:r>
            <a:r>
              <a:rPr lang="en-US" sz="900" b="1" dirty="0"/>
              <a:t> powerful </a:t>
            </a:r>
            <a:r>
              <a:rPr lang="en-US" sz="900" dirty="0"/>
              <a:t>cloud </a:t>
            </a:r>
            <a:r>
              <a:rPr lang="en-US" sz="900" b="1" dirty="0"/>
              <a:t>native building block APIs </a:t>
            </a:r>
            <a:r>
              <a:rPr lang="en-US" sz="900" dirty="0"/>
              <a:t>(e.g. Service Invoke with service discovery &amp; </a:t>
            </a:r>
            <a:r>
              <a:rPr lang="en-US" sz="900" dirty="0" err="1"/>
              <a:t>mTLS</a:t>
            </a:r>
            <a:r>
              <a:rPr lang="en-US" sz="900" dirty="0"/>
              <a:t>, </a:t>
            </a:r>
            <a:r>
              <a:rPr lang="en-US" sz="900" dirty="0" err="1"/>
              <a:t>PubSub</a:t>
            </a:r>
            <a:r>
              <a:rPr lang="en-US" sz="900" dirty="0"/>
              <a:t>, Bindings, Secrets and Actors) and a large array of ecosystem components in the native and friendly Azure Functions triggers &amp; bindings programming model.  The extension is available </a:t>
            </a:r>
            <a:r>
              <a:rPr lang="en-US" sz="900" b="1" dirty="0"/>
              <a:t>to run on AKS and ACA services. </a:t>
            </a:r>
          </a:p>
          <a:p>
            <a:pPr algn="just"/>
            <a:r>
              <a:rPr lang="en-US" sz="900" dirty="0" err="1"/>
              <a:t>Dapr</a:t>
            </a:r>
            <a:r>
              <a:rPr lang="en-US" sz="900" dirty="0"/>
              <a:t> integrates with the Azure Functions runtime via an extension that lets a function seamlessly interact with </a:t>
            </a:r>
            <a:r>
              <a:rPr lang="en-US" sz="900" dirty="0" err="1"/>
              <a:t>Dapr</a:t>
            </a:r>
            <a:r>
              <a:rPr lang="en-US" sz="900" dirty="0"/>
              <a:t>.</a:t>
            </a:r>
          </a:p>
          <a:p>
            <a:pPr marL="171450" indent="-171450" algn="just">
              <a:buFont typeface="Arial" panose="020B0604020202020204" pitchFamily="34" charset="0"/>
              <a:buChar char="•"/>
            </a:pPr>
            <a:r>
              <a:rPr lang="en-US" sz="900" dirty="0"/>
              <a:t>Azure Functions provides an event-driven programming model.</a:t>
            </a:r>
          </a:p>
          <a:p>
            <a:pPr marL="171450" indent="-171450" algn="just">
              <a:buFont typeface="Arial" panose="020B0604020202020204" pitchFamily="34" charset="0"/>
              <a:buChar char="•"/>
            </a:pPr>
            <a:r>
              <a:rPr lang="en-US" sz="900" dirty="0" err="1"/>
              <a:t>Dapr</a:t>
            </a:r>
            <a:r>
              <a:rPr lang="en-US" sz="900" dirty="0"/>
              <a:t> provides cloud-native building blocks.</a:t>
            </a:r>
          </a:p>
          <a:p>
            <a:pPr algn="just"/>
            <a:r>
              <a:rPr lang="en-US" sz="900" dirty="0"/>
              <a:t>The extension combines the two for serverless and event-driven apps.</a:t>
            </a:r>
          </a:p>
        </p:txBody>
      </p:sp>
    </p:spTree>
    <p:extLst>
      <p:ext uri="{BB962C8B-B14F-4D97-AF65-F5344CB8AC3E}">
        <p14:creationId xmlns:p14="http://schemas.microsoft.com/office/powerpoint/2010/main" val="25538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7" end="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8" end="8"/>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xEl>
                                              <p:pRg st="9" end="9"/>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
                                            <p:txEl>
                                              <p:pRg st="10" end="10"/>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
                                            <p:txEl>
                                              <p:pRg st="11" end="11"/>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
                                            <p:txEl>
                                              <p:pRg st="12" end="1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098EE-BBE3-B9BF-C218-E4DEA9A76D9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D082964C-E8A1-73CC-B206-1A488254620C}"/>
              </a:ext>
            </a:extLst>
          </p:cNvPr>
          <p:cNvSpPr>
            <a:spLocks noGrp="1"/>
          </p:cNvSpPr>
          <p:nvPr>
            <p:ph type="body" sz="quarter" idx="10"/>
          </p:nvPr>
        </p:nvSpPr>
        <p:spPr/>
        <p:txBody>
          <a:bodyPr/>
          <a:lstStyle/>
          <a:p>
            <a:pPr algn="just"/>
            <a:r>
              <a:rPr lang="en-US" sz="1000" dirty="0">
                <a:hlinkClick r:id="rId2"/>
              </a:rPr>
              <a:t>Public Preview: Azure Functions brings new flexibility with Azure Functions Flex Consumption</a:t>
            </a:r>
            <a:endParaRPr lang="en-US" sz="1000" dirty="0"/>
          </a:p>
          <a:p>
            <a:pPr algn="just"/>
            <a:r>
              <a:rPr lang="en-US" sz="1000" b="1" dirty="0"/>
              <a:t>Flex Consumption Plan </a:t>
            </a:r>
            <a:r>
              <a:rPr lang="en-US" sz="1000" dirty="0"/>
              <a:t>is a </a:t>
            </a:r>
            <a:r>
              <a:rPr lang="en-US" sz="1000" b="1" dirty="0"/>
              <a:t>new Azure Functions </a:t>
            </a:r>
            <a:r>
              <a:rPr lang="en-US" sz="1000" dirty="0"/>
              <a:t>hosting plan that builds on the consumption pay for what you use, serverless billing model, and gives users more flexibility and customizability without compromising on existing capabilities. Now, customers can build </a:t>
            </a:r>
            <a:r>
              <a:rPr lang="en-US" sz="1000" b="1" dirty="0"/>
              <a:t>serverless Functions-as-a-Service (FaaS) using Azure Functions </a:t>
            </a:r>
            <a:r>
              <a:rPr lang="en-US" sz="1000" dirty="0"/>
              <a:t>for higher throughput, improved reliability, better performance, and additional security on their own terms.  </a:t>
            </a:r>
          </a:p>
          <a:p>
            <a:pPr algn="just"/>
            <a:r>
              <a:rPr lang="en-US" sz="1000" dirty="0"/>
              <a:t>New capabilities include fast and large elastic scale, instance size selection, private networking, availability zones, and higher concurrency control. Run your serverless apps for event driven scale with negligible </a:t>
            </a:r>
            <a:r>
              <a:rPr lang="en-US" sz="1000" b="1" dirty="0"/>
              <a:t>cold-start latency </a:t>
            </a:r>
            <a:r>
              <a:rPr lang="en-US" sz="1000" dirty="0"/>
              <a:t>with always ready instances on Flex Consumption.    </a:t>
            </a:r>
          </a:p>
        </p:txBody>
      </p:sp>
      <p:sp>
        <p:nvSpPr>
          <p:cNvPr id="11" name="Title 10">
            <a:extLst>
              <a:ext uri="{FF2B5EF4-FFF2-40B4-BE49-F238E27FC236}">
                <a16:creationId xmlns:a16="http://schemas.microsoft.com/office/drawing/2014/main" id="{DDE59A08-9A25-40C0-DC79-D2FB88CF728E}"/>
              </a:ext>
            </a:extLst>
          </p:cNvPr>
          <p:cNvSpPr>
            <a:spLocks noGrp="1"/>
          </p:cNvSpPr>
          <p:nvPr>
            <p:ph type="title"/>
          </p:nvPr>
        </p:nvSpPr>
        <p:spPr/>
        <p:txBody>
          <a:bodyPr/>
          <a:lstStyle/>
          <a:p>
            <a:r>
              <a:rPr lang="en-US" sz="1800" dirty="0"/>
              <a:t>Azure Function Updates</a:t>
            </a:r>
            <a:endParaRPr lang="en-US" dirty="0"/>
          </a:p>
        </p:txBody>
      </p:sp>
      <p:sp>
        <p:nvSpPr>
          <p:cNvPr id="13" name="Text Placeholder 12">
            <a:extLst>
              <a:ext uri="{FF2B5EF4-FFF2-40B4-BE49-F238E27FC236}">
                <a16:creationId xmlns:a16="http://schemas.microsoft.com/office/drawing/2014/main" id="{4D7D0670-36E5-9279-0AB3-70FC83D5A9FE}"/>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9AC89A86-0455-61DD-7A55-DACDA81B83B1}"/>
              </a:ext>
            </a:extLst>
          </p:cNvPr>
          <p:cNvSpPr>
            <a:spLocks noGrp="1"/>
          </p:cNvSpPr>
          <p:nvPr>
            <p:ph type="body" sz="quarter" idx="16"/>
          </p:nvPr>
        </p:nvSpPr>
        <p:spPr/>
        <p:txBody>
          <a:bodyPr/>
          <a:lstStyle/>
          <a:p>
            <a:pPr algn="just"/>
            <a:r>
              <a:rPr lang="en-US" dirty="0">
                <a:hlinkClick r:id="rId3"/>
              </a:rPr>
              <a:t>Generally Available: Azure Functions can now run on Azure Container Apps</a:t>
            </a:r>
            <a:endParaRPr lang="en-US" dirty="0"/>
          </a:p>
          <a:p>
            <a:pPr algn="just"/>
            <a:r>
              <a:rPr lang="en-US" dirty="0"/>
              <a:t>It is now possible to use </a:t>
            </a:r>
            <a:r>
              <a:rPr lang="en-US" b="1" dirty="0"/>
              <a:t>Azure Functions </a:t>
            </a:r>
            <a:r>
              <a:rPr lang="en-US" dirty="0"/>
              <a:t>on </a:t>
            </a:r>
            <a:r>
              <a:rPr lang="en-US" b="1" dirty="0"/>
              <a:t>Azure Container Apps </a:t>
            </a:r>
            <a:r>
              <a:rPr lang="en-US" dirty="0"/>
              <a:t>environment to deploy multitype services to a cloud-native solution designed for centralized management and serverless scale. Azure Function’s host, runtime, extensions, and Azure Function apps can be developed and deployed as containers using familiar Functions tooling including Core Tools, </a:t>
            </a:r>
            <a:r>
              <a:rPr lang="en-US" dirty="0" err="1"/>
              <a:t>AzCLI</a:t>
            </a:r>
            <a:r>
              <a:rPr lang="en-US" dirty="0"/>
              <a:t>/Portal/code-to-cloud with </a:t>
            </a:r>
            <a:r>
              <a:rPr lang="en-US" b="1" dirty="0"/>
              <a:t>GitHub</a:t>
            </a:r>
            <a:r>
              <a:rPr lang="en-US" dirty="0"/>
              <a:t> actions and </a:t>
            </a:r>
            <a:r>
              <a:rPr lang="en-US" b="1" dirty="0"/>
              <a:t>DevOps</a:t>
            </a:r>
            <a:r>
              <a:rPr lang="en-US" dirty="0"/>
              <a:t> tasks into the Container Apps compute environment.  </a:t>
            </a:r>
          </a:p>
          <a:p>
            <a:pPr algn="just"/>
            <a:r>
              <a:rPr lang="en-US" dirty="0"/>
              <a:t>This enables centralized networking, observability, and configuration boundaries for multitype application development when building microservices. Azure Functions on Azure Container Apps can be integrated with </a:t>
            </a:r>
            <a:r>
              <a:rPr lang="en-US" b="1" dirty="0"/>
              <a:t>DAPR,</a:t>
            </a:r>
            <a:r>
              <a:rPr lang="en-US" dirty="0"/>
              <a:t> scaled using </a:t>
            </a:r>
            <a:r>
              <a:rPr lang="en-US" b="1" dirty="0"/>
              <a:t>KEDA</a:t>
            </a:r>
            <a:r>
              <a:rPr lang="en-US" dirty="0"/>
              <a:t> and provisioned to a highly performant serverless plan. This allows you to maximize productivity with a serverless container service built for microservices, robust autoscaling, and fully managed infrastructure. </a:t>
            </a:r>
          </a:p>
          <a:p>
            <a:pPr algn="just"/>
            <a:r>
              <a:rPr lang="en-US" dirty="0"/>
              <a:t>This feature is now generally available. </a:t>
            </a:r>
          </a:p>
        </p:txBody>
      </p:sp>
    </p:spTree>
    <p:extLst>
      <p:ext uri="{BB962C8B-B14F-4D97-AF65-F5344CB8AC3E}">
        <p14:creationId xmlns:p14="http://schemas.microsoft.com/office/powerpoint/2010/main" val="18735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817E1-BA7F-D700-A07D-CF35C50119CB}"/>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95ECF59-E5F0-A908-6FBA-7B62FCFAAF59}"/>
              </a:ext>
            </a:extLst>
          </p:cNvPr>
          <p:cNvSpPr>
            <a:spLocks noGrp="1"/>
          </p:cNvSpPr>
          <p:nvPr>
            <p:ph type="body" sz="quarter" idx="10"/>
          </p:nvPr>
        </p:nvSpPr>
        <p:spPr>
          <a:xfrm>
            <a:off x="4433776" y="855080"/>
            <a:ext cx="4365038" cy="4125629"/>
          </a:xfrm>
        </p:spPr>
        <p:txBody>
          <a:bodyPr/>
          <a:lstStyle/>
          <a:p>
            <a:pPr algn="just"/>
            <a:r>
              <a:rPr lang="en-US" sz="1000" dirty="0">
                <a:hlinkClick r:id="rId2"/>
              </a:rPr>
              <a:t>Public preview of the App Configuration Extension for AKS</a:t>
            </a:r>
            <a:endParaRPr lang="en-US" sz="1000" dirty="0"/>
          </a:p>
          <a:p>
            <a:pPr algn="just"/>
            <a:r>
              <a:rPr lang="en-US" sz="1000" dirty="0"/>
              <a:t>MS introduced the public preview of the </a:t>
            </a:r>
            <a:r>
              <a:rPr lang="en-US" sz="1000" b="1" dirty="0"/>
              <a:t>Azure App Configuration </a:t>
            </a:r>
            <a:r>
              <a:rPr lang="en-US" sz="1000" dirty="0"/>
              <a:t>extension for </a:t>
            </a:r>
            <a:r>
              <a:rPr lang="en-US" sz="1000" b="1" dirty="0"/>
              <a:t>Azure Kubernetes Service (AKS).  </a:t>
            </a:r>
            <a:r>
              <a:rPr lang="en-US" sz="1000" dirty="0"/>
              <a:t>This extension allows to install and manage Azure App Configuration Kubernetes Provider on AKS cluster via Azure Resource Manager (ARM). The provider enables centralized management of application settings and feature flags within AKS clusters, using </a:t>
            </a:r>
            <a:r>
              <a:rPr lang="en-US" sz="1000" dirty="0" err="1"/>
              <a:t>ConfigMaps</a:t>
            </a:r>
            <a:r>
              <a:rPr lang="en-US" sz="1000" dirty="0"/>
              <a:t> and Secrets for streamlined management. With this extension it is possible to enhance operational efficiency with Azure sourced Configuration, without modifying application code.</a:t>
            </a:r>
          </a:p>
          <a:p>
            <a:pPr algn="just"/>
            <a:r>
              <a:rPr lang="en-US" sz="1000" dirty="0"/>
              <a:t>Key benefits include:</a:t>
            </a:r>
          </a:p>
          <a:p>
            <a:pPr marL="171450" indent="-171450" algn="just">
              <a:buFont typeface="Arial" panose="020B0604020202020204" pitchFamily="34" charset="0"/>
              <a:buChar char="•"/>
            </a:pPr>
            <a:r>
              <a:rPr lang="en-US" sz="1000" b="1" dirty="0"/>
              <a:t>Dynamic Configuration: </a:t>
            </a:r>
            <a:r>
              <a:rPr lang="en-US" sz="1000" dirty="0"/>
              <a:t>Update configurations without redeploying your applications, enabling faster iterations and reduced downtime.</a:t>
            </a:r>
          </a:p>
          <a:p>
            <a:pPr marL="171450" indent="-171450" algn="just">
              <a:buFont typeface="Arial" panose="020B0604020202020204" pitchFamily="34" charset="0"/>
              <a:buChar char="•"/>
            </a:pPr>
            <a:r>
              <a:rPr lang="en-US" sz="1000" b="1" dirty="0"/>
              <a:t>Immutable Snapshots: </a:t>
            </a:r>
            <a:r>
              <a:rPr lang="en-US" sz="1000" dirty="0"/>
              <a:t>Ensure secure deployment practices with unchangeable configuration snapshots.</a:t>
            </a:r>
          </a:p>
          <a:p>
            <a:pPr marL="171450" indent="-171450" algn="just">
              <a:buFont typeface="Arial" panose="020B0604020202020204" pitchFamily="34" charset="0"/>
              <a:buChar char="•"/>
            </a:pPr>
            <a:r>
              <a:rPr lang="en-US" sz="1000" b="1" dirty="0"/>
              <a:t>Feature Management: </a:t>
            </a:r>
            <a:r>
              <a:rPr lang="en-US" sz="1000" dirty="0"/>
              <a:t>Seamlessly control feature rollouts, allowing for safe and gradual feature deployment.</a:t>
            </a:r>
          </a:p>
          <a:p>
            <a:pPr marL="171450" indent="-171450" algn="just">
              <a:buFont typeface="Arial" panose="020B0604020202020204" pitchFamily="34" charset="0"/>
              <a:buChar char="•"/>
            </a:pPr>
            <a:r>
              <a:rPr lang="en-US" sz="1000" b="1" dirty="0"/>
              <a:t>Experimentation: </a:t>
            </a:r>
            <a:r>
              <a:rPr lang="en-US" sz="1000" dirty="0"/>
              <a:t>Drive continuous improvement and elevate business value through robust experimentation features.</a:t>
            </a:r>
          </a:p>
          <a:p>
            <a:pPr marL="171450" indent="-171450" algn="just">
              <a:buFont typeface="Arial" panose="020B0604020202020204" pitchFamily="34" charset="0"/>
              <a:buChar char="•"/>
            </a:pPr>
            <a:r>
              <a:rPr lang="en-US" sz="1000" b="1" dirty="0"/>
              <a:t>Enhanced Operational Efficiency: </a:t>
            </a:r>
            <a:r>
              <a:rPr lang="en-US" sz="1000" dirty="0"/>
              <a:t>Improve overall efficiency with centralized management of configuration data of all services running in AKS clusters.</a:t>
            </a:r>
          </a:p>
          <a:p>
            <a:pPr marL="171450" indent="-171450" algn="just">
              <a:buFont typeface="Arial" panose="020B0604020202020204" pitchFamily="34" charset="0"/>
              <a:buChar char="•"/>
            </a:pPr>
            <a:r>
              <a:rPr lang="en-US" sz="1000" b="1" dirty="0"/>
              <a:t>Replica Auto-Discovery and Failover: </a:t>
            </a:r>
            <a:r>
              <a:rPr lang="en-US" sz="1000" dirty="0"/>
              <a:t>Achieve scalability and enhanced resiliency against transient failures and regional outages.</a:t>
            </a:r>
          </a:p>
        </p:txBody>
      </p:sp>
      <p:sp>
        <p:nvSpPr>
          <p:cNvPr id="11" name="Title 10">
            <a:extLst>
              <a:ext uri="{FF2B5EF4-FFF2-40B4-BE49-F238E27FC236}">
                <a16:creationId xmlns:a16="http://schemas.microsoft.com/office/drawing/2014/main" id="{F56FF68D-660F-2CAA-B09A-5A59259AACC4}"/>
              </a:ext>
            </a:extLst>
          </p:cNvPr>
          <p:cNvSpPr>
            <a:spLocks noGrp="1"/>
          </p:cNvSpPr>
          <p:nvPr>
            <p:ph type="title"/>
          </p:nvPr>
        </p:nvSpPr>
        <p:spPr/>
        <p:txBody>
          <a:bodyPr/>
          <a:lstStyle/>
          <a:p>
            <a:r>
              <a:rPr lang="en-US" sz="1800" dirty="0"/>
              <a:t>AKS Updates</a:t>
            </a:r>
            <a:endParaRPr lang="en-US" dirty="0"/>
          </a:p>
        </p:txBody>
      </p:sp>
      <p:sp>
        <p:nvSpPr>
          <p:cNvPr id="13" name="Text Placeholder 12">
            <a:extLst>
              <a:ext uri="{FF2B5EF4-FFF2-40B4-BE49-F238E27FC236}">
                <a16:creationId xmlns:a16="http://schemas.microsoft.com/office/drawing/2014/main" id="{1749C152-D6B4-AF3B-2578-E699D30AD2F0}"/>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49104E40-B616-5259-A98B-8099EE2331BE}"/>
              </a:ext>
            </a:extLst>
          </p:cNvPr>
          <p:cNvSpPr>
            <a:spLocks noGrp="1"/>
          </p:cNvSpPr>
          <p:nvPr>
            <p:ph type="body" sz="quarter" idx="16"/>
          </p:nvPr>
        </p:nvSpPr>
        <p:spPr>
          <a:xfrm>
            <a:off x="342900" y="855080"/>
            <a:ext cx="3955312" cy="869811"/>
          </a:xfrm>
        </p:spPr>
        <p:txBody>
          <a:bodyPr/>
          <a:lstStyle/>
          <a:p>
            <a:pPr algn="just"/>
            <a:r>
              <a:rPr lang="en-US" dirty="0">
                <a:hlinkClick r:id="rId3"/>
              </a:rPr>
              <a:t>Public preview: Kubernetes version 1.30 support in AKS</a:t>
            </a:r>
            <a:endParaRPr lang="en-US" dirty="0"/>
          </a:p>
          <a:p>
            <a:pPr algn="just"/>
            <a:r>
              <a:rPr lang="en-US" b="1" i="0" dirty="0">
                <a:solidFill>
                  <a:srgbClr val="4C4C51"/>
                </a:solidFill>
                <a:effectLst/>
                <a:highlight>
                  <a:srgbClr val="FFFFFF"/>
                </a:highlight>
              </a:rPr>
              <a:t>Kubernetes version 1.30, </a:t>
            </a:r>
            <a:r>
              <a:rPr lang="en-US" b="0" i="0" dirty="0">
                <a:solidFill>
                  <a:srgbClr val="4C4C51"/>
                </a:solidFill>
                <a:effectLst/>
                <a:highlight>
                  <a:srgbClr val="FFFFFF"/>
                </a:highlight>
              </a:rPr>
              <a:t>the latest version of </a:t>
            </a:r>
            <a:r>
              <a:rPr lang="en-US" b="1" i="0" dirty="0">
                <a:solidFill>
                  <a:srgbClr val="4C4C51"/>
                </a:solidFill>
                <a:effectLst/>
                <a:highlight>
                  <a:srgbClr val="FFFFFF"/>
                </a:highlight>
              </a:rPr>
              <a:t>Kubernetes</a:t>
            </a:r>
            <a:r>
              <a:rPr lang="en-US" b="0" i="0" dirty="0">
                <a:solidFill>
                  <a:srgbClr val="4C4C51"/>
                </a:solidFill>
                <a:effectLst/>
                <a:highlight>
                  <a:srgbClr val="FFFFFF"/>
                </a:highlight>
              </a:rPr>
              <a:t>, is now in public preview for AKS. Version 1.30 introduces several enhancements focused on security and orchestration capabilities of the platform.</a:t>
            </a:r>
            <a:endParaRPr lang="en-US" dirty="0"/>
          </a:p>
        </p:txBody>
      </p:sp>
      <p:sp>
        <p:nvSpPr>
          <p:cNvPr id="2" name="Text Placeholder 13">
            <a:extLst>
              <a:ext uri="{FF2B5EF4-FFF2-40B4-BE49-F238E27FC236}">
                <a16:creationId xmlns:a16="http://schemas.microsoft.com/office/drawing/2014/main" id="{2C9E5368-C49C-3AA8-0D39-C560EB21C298}"/>
              </a:ext>
            </a:extLst>
          </p:cNvPr>
          <p:cNvSpPr txBox="1">
            <a:spLocks/>
          </p:cNvSpPr>
          <p:nvPr/>
        </p:nvSpPr>
        <p:spPr>
          <a:xfrm>
            <a:off x="342900" y="1741771"/>
            <a:ext cx="3955312" cy="1423993"/>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4"/>
              </a:rPr>
              <a:t>Public preview: Deployment safeguards mutations in enforcement mode for AKS</a:t>
            </a:r>
            <a:endParaRPr lang="en-US" dirty="0"/>
          </a:p>
          <a:p>
            <a:pPr algn="just"/>
            <a:r>
              <a:rPr lang="en-US" dirty="0"/>
              <a:t>Deployment safeguards </a:t>
            </a:r>
            <a:r>
              <a:rPr lang="en-US" b="1" dirty="0"/>
              <a:t>in AKS now support mutations </a:t>
            </a:r>
            <a:r>
              <a:rPr lang="en-US" dirty="0"/>
              <a:t>in </a:t>
            </a:r>
            <a:r>
              <a:rPr lang="en-US" b="1" dirty="0"/>
              <a:t>enforcement mode in public preview.</a:t>
            </a:r>
          </a:p>
          <a:p>
            <a:pPr algn="just"/>
            <a:r>
              <a:rPr lang="en-US" dirty="0"/>
              <a:t>In enforcement mode, deployment safeguards </a:t>
            </a:r>
            <a:r>
              <a:rPr lang="en-US" b="1" dirty="0"/>
              <a:t>will either deny or mutate </a:t>
            </a:r>
            <a:r>
              <a:rPr lang="en-US" dirty="0"/>
              <a:t>(</a:t>
            </a:r>
            <a:r>
              <a:rPr lang="en-US" b="1" dirty="0"/>
              <a:t>automatically fix) </a:t>
            </a:r>
            <a:r>
              <a:rPr lang="en-US" dirty="0"/>
              <a:t>deployment based on the individual safeguards.</a:t>
            </a:r>
          </a:p>
          <a:p>
            <a:pPr algn="just"/>
            <a:r>
              <a:rPr lang="en-US" dirty="0"/>
              <a:t>A mutation will be triggered if Kubernetes resources lack the best practices.</a:t>
            </a:r>
          </a:p>
        </p:txBody>
      </p:sp>
      <p:sp>
        <p:nvSpPr>
          <p:cNvPr id="3" name="Text Placeholder 13">
            <a:extLst>
              <a:ext uri="{FF2B5EF4-FFF2-40B4-BE49-F238E27FC236}">
                <a16:creationId xmlns:a16="http://schemas.microsoft.com/office/drawing/2014/main" id="{8FF15903-C23E-A2D5-7546-1F7E7475E639}"/>
              </a:ext>
            </a:extLst>
          </p:cNvPr>
          <p:cNvSpPr txBox="1">
            <a:spLocks/>
          </p:cNvSpPr>
          <p:nvPr/>
        </p:nvSpPr>
        <p:spPr>
          <a:xfrm>
            <a:off x="342900" y="3182644"/>
            <a:ext cx="3955312" cy="1423993"/>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5"/>
              </a:rPr>
              <a:t>Public Preview: Azure HDInsight on AKS is now available for preview in 6 new regions</a:t>
            </a:r>
            <a:endParaRPr lang="ru-RU" dirty="0"/>
          </a:p>
          <a:p>
            <a:pPr algn="just"/>
            <a:r>
              <a:rPr lang="en-US" dirty="0"/>
              <a:t>Azure HDInsight on AKS is now available for preview in six new regions -Norway East, Switzerland North, France Central, Central US, Southeast Asia and South Central US. </a:t>
            </a:r>
          </a:p>
        </p:txBody>
      </p:sp>
    </p:spTree>
    <p:extLst>
      <p:ext uri="{BB962C8B-B14F-4D97-AF65-F5344CB8AC3E}">
        <p14:creationId xmlns:p14="http://schemas.microsoft.com/office/powerpoint/2010/main" val="3802362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7" end="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817E1-BA7F-D700-A07D-CF35C50119CB}"/>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95ECF59-E5F0-A908-6FBA-7B62FCFAAF59}"/>
              </a:ext>
            </a:extLst>
          </p:cNvPr>
          <p:cNvSpPr>
            <a:spLocks noGrp="1"/>
          </p:cNvSpPr>
          <p:nvPr>
            <p:ph type="body" sz="quarter" idx="10"/>
          </p:nvPr>
        </p:nvSpPr>
        <p:spPr>
          <a:xfrm>
            <a:off x="342900" y="3494371"/>
            <a:ext cx="4021282" cy="987575"/>
          </a:xfrm>
        </p:spPr>
        <p:txBody>
          <a:bodyPr/>
          <a:lstStyle/>
          <a:p>
            <a:r>
              <a:rPr lang="en-US" sz="1000" dirty="0">
                <a:hlinkClick r:id="rId2"/>
              </a:rPr>
              <a:t>Generally Available: Automated deployments for AKS</a:t>
            </a:r>
            <a:endParaRPr lang="en-US" sz="1000" dirty="0"/>
          </a:p>
          <a:p>
            <a:r>
              <a:rPr lang="en-US" sz="1000" dirty="0"/>
              <a:t>Automated deployments for </a:t>
            </a:r>
            <a:r>
              <a:rPr lang="en-US" sz="1000" b="1" dirty="0"/>
              <a:t>AKS is now generally available</a:t>
            </a:r>
            <a:r>
              <a:rPr lang="en-US" sz="1000" dirty="0"/>
              <a:t>. It simplifies the process of setting up the authorization of a workflow to a repository, generation of a starter application, and configuration of a CI/CD pipeline to build and </a:t>
            </a:r>
            <a:r>
              <a:rPr lang="en-US" sz="1000" b="1" dirty="0"/>
              <a:t>deploy container images and Kubernetes manifests to a cluster. </a:t>
            </a:r>
          </a:p>
        </p:txBody>
      </p:sp>
      <p:sp>
        <p:nvSpPr>
          <p:cNvPr id="11" name="Title 10">
            <a:extLst>
              <a:ext uri="{FF2B5EF4-FFF2-40B4-BE49-F238E27FC236}">
                <a16:creationId xmlns:a16="http://schemas.microsoft.com/office/drawing/2014/main" id="{F56FF68D-660F-2CAA-B09A-5A59259AACC4}"/>
              </a:ext>
            </a:extLst>
          </p:cNvPr>
          <p:cNvSpPr>
            <a:spLocks noGrp="1"/>
          </p:cNvSpPr>
          <p:nvPr>
            <p:ph type="title"/>
          </p:nvPr>
        </p:nvSpPr>
        <p:spPr/>
        <p:txBody>
          <a:bodyPr/>
          <a:lstStyle/>
          <a:p>
            <a:r>
              <a:rPr lang="en-US" sz="1800" dirty="0"/>
              <a:t>AKS Updates</a:t>
            </a:r>
            <a:endParaRPr lang="en-US" dirty="0"/>
          </a:p>
        </p:txBody>
      </p:sp>
      <p:sp>
        <p:nvSpPr>
          <p:cNvPr id="13" name="Text Placeholder 12">
            <a:extLst>
              <a:ext uri="{FF2B5EF4-FFF2-40B4-BE49-F238E27FC236}">
                <a16:creationId xmlns:a16="http://schemas.microsoft.com/office/drawing/2014/main" id="{1749C152-D6B4-AF3B-2578-E699D30AD2F0}"/>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49104E40-B616-5259-A98B-8099EE2331BE}"/>
              </a:ext>
            </a:extLst>
          </p:cNvPr>
          <p:cNvSpPr>
            <a:spLocks noGrp="1"/>
          </p:cNvSpPr>
          <p:nvPr>
            <p:ph type="body" sz="quarter" idx="16"/>
          </p:nvPr>
        </p:nvSpPr>
        <p:spPr/>
        <p:txBody>
          <a:bodyPr/>
          <a:lstStyle/>
          <a:p>
            <a:pPr algn="just"/>
            <a:r>
              <a:rPr lang="en-US" dirty="0">
                <a:hlinkClick r:id="rId3"/>
              </a:rPr>
              <a:t>Public preview: AKS Automatic</a:t>
            </a:r>
            <a:endParaRPr lang="en-US" dirty="0"/>
          </a:p>
          <a:p>
            <a:pPr algn="just"/>
            <a:r>
              <a:rPr lang="en-US" dirty="0"/>
              <a:t>Azure Kubernetes Service </a:t>
            </a:r>
            <a:r>
              <a:rPr lang="en-US" b="1" dirty="0"/>
              <a:t>(AKS) Automatic is now available in public preview. </a:t>
            </a:r>
            <a:r>
              <a:rPr lang="en-US" dirty="0"/>
              <a:t>Kubernetes offers organizations the flexibility to </a:t>
            </a:r>
            <a:r>
              <a:rPr lang="en-US" b="1" dirty="0"/>
              <a:t>build and customize </a:t>
            </a:r>
            <a:r>
              <a:rPr lang="en-US" dirty="0"/>
              <a:t>their </a:t>
            </a:r>
            <a:r>
              <a:rPr lang="en-US" b="1" dirty="0"/>
              <a:t>deployments</a:t>
            </a:r>
            <a:r>
              <a:rPr lang="en-US" dirty="0"/>
              <a:t> of to fit their business needs. For many, this level of control and choice is what they need, but for others it may be overwhelming or unnecessary for their workload.</a:t>
            </a:r>
          </a:p>
          <a:p>
            <a:pPr algn="just"/>
            <a:r>
              <a:rPr lang="en-US" dirty="0"/>
              <a:t> </a:t>
            </a:r>
            <a:r>
              <a:rPr lang="en-US" b="1" dirty="0"/>
              <a:t>AKS Automatic offers </a:t>
            </a:r>
            <a:r>
              <a:rPr lang="en-US" dirty="0"/>
              <a:t>a simplified Kubernetes </a:t>
            </a:r>
            <a:r>
              <a:rPr lang="en-US" b="1" dirty="0"/>
              <a:t>experience for customers. Automatic manages </a:t>
            </a:r>
            <a:r>
              <a:rPr lang="en-US" dirty="0"/>
              <a:t>the </a:t>
            </a:r>
            <a:r>
              <a:rPr lang="en-US" b="1" dirty="0"/>
              <a:t>cluster configuration</a:t>
            </a:r>
            <a:r>
              <a:rPr lang="en-US" dirty="0"/>
              <a:t>, </a:t>
            </a:r>
            <a:r>
              <a:rPr lang="en-US" b="1" dirty="0"/>
              <a:t>including nodes</a:t>
            </a:r>
            <a:r>
              <a:rPr lang="en-US" dirty="0"/>
              <a:t>, scaling, security, updates, and other preconfigured settings. Automatic clusters are optimized to run most production workloads and provision compute resources based on Kubernetes manifests. The streamlined configuration follows AKS best practices and recommendations for cluster and workload setup, scalability, and security, freeing developers to run cloud native apps without spending too much time on managing clusters.</a:t>
            </a:r>
          </a:p>
          <a:p>
            <a:pPr algn="just"/>
            <a:endParaRPr lang="en-US" dirty="0"/>
          </a:p>
        </p:txBody>
      </p:sp>
      <p:sp>
        <p:nvSpPr>
          <p:cNvPr id="2" name="Text Placeholder 11">
            <a:extLst>
              <a:ext uri="{FF2B5EF4-FFF2-40B4-BE49-F238E27FC236}">
                <a16:creationId xmlns:a16="http://schemas.microsoft.com/office/drawing/2014/main" id="{1AB8A0F1-26AC-E4DB-E459-070FC6DB9687}"/>
              </a:ext>
            </a:extLst>
          </p:cNvPr>
          <p:cNvSpPr txBox="1">
            <a:spLocks/>
          </p:cNvSpPr>
          <p:nvPr/>
        </p:nvSpPr>
        <p:spPr>
          <a:xfrm>
            <a:off x="4700155" y="865033"/>
            <a:ext cx="4021282" cy="1566440"/>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4"/>
              </a:rPr>
              <a:t>Azure portal now offers in context observability for AKS object overviews</a:t>
            </a:r>
            <a:endParaRPr lang="en-US" sz="1000" dirty="0"/>
          </a:p>
          <a:p>
            <a:pPr algn="just"/>
            <a:r>
              <a:rPr lang="en-US" sz="1000" dirty="0"/>
              <a:t>AKS portal blades now </a:t>
            </a:r>
            <a:r>
              <a:rPr lang="en-US" sz="1000" b="1" dirty="0"/>
              <a:t>show observability data powered by Azure Monitor managed service for Prometheus. </a:t>
            </a:r>
            <a:r>
              <a:rPr lang="en-US" sz="1000" dirty="0"/>
              <a:t>With this, customers can now more easily</a:t>
            </a:r>
          </a:p>
          <a:p>
            <a:pPr marL="171450" indent="-171450" algn="just">
              <a:buFont typeface="Arial" panose="020B0604020202020204" pitchFamily="34" charset="0"/>
              <a:buChar char="•"/>
            </a:pPr>
            <a:r>
              <a:rPr lang="en-US" sz="1000" dirty="0"/>
              <a:t>Monitor your cluster's performance</a:t>
            </a:r>
          </a:p>
          <a:p>
            <a:pPr marL="171450" indent="-171450" algn="just">
              <a:buFont typeface="Arial" panose="020B0604020202020204" pitchFamily="34" charset="0"/>
              <a:buChar char="•"/>
            </a:pPr>
            <a:r>
              <a:rPr lang="en-US" sz="1000" dirty="0"/>
              <a:t>Ensure key workloads are healthy and running optimally</a:t>
            </a:r>
          </a:p>
          <a:p>
            <a:pPr marL="171450" indent="-171450" algn="just">
              <a:buFont typeface="Arial" panose="020B0604020202020204" pitchFamily="34" charset="0"/>
              <a:buChar char="•"/>
            </a:pPr>
            <a:r>
              <a:rPr lang="en-US" sz="1000" dirty="0"/>
              <a:t>Troubleshoot issues with pending or failed pods</a:t>
            </a:r>
          </a:p>
          <a:p>
            <a:pPr algn="just"/>
            <a:endParaRPr lang="en-US" sz="1000" b="1" dirty="0"/>
          </a:p>
        </p:txBody>
      </p:sp>
      <p:sp>
        <p:nvSpPr>
          <p:cNvPr id="3" name="AutoShape 2">
            <a:extLst>
              <a:ext uri="{FF2B5EF4-FFF2-40B4-BE49-F238E27FC236}">
                <a16:creationId xmlns:a16="http://schemas.microsoft.com/office/drawing/2014/main" id="{315BDDD0-D137-C95B-B764-57AA94F4AED7}"/>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a:extLst>
              <a:ext uri="{FF2B5EF4-FFF2-40B4-BE49-F238E27FC236}">
                <a16:creationId xmlns:a16="http://schemas.microsoft.com/office/drawing/2014/main" id="{A2071FFF-EE54-4C45-6295-3D56BE626F3C}"/>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60183FF9-0B22-5CF5-27FF-B1FD3B7A790C}"/>
              </a:ext>
            </a:extLst>
          </p:cNvPr>
          <p:cNvPicPr>
            <a:picLocks noChangeAspect="1"/>
          </p:cNvPicPr>
          <p:nvPr/>
        </p:nvPicPr>
        <p:blipFill>
          <a:blip r:embed="rId5"/>
          <a:stretch>
            <a:fillRect/>
          </a:stretch>
        </p:blipFill>
        <p:spPr>
          <a:xfrm>
            <a:off x="4766125" y="2268681"/>
            <a:ext cx="3766562" cy="1878721"/>
          </a:xfrm>
          <a:prstGeom prst="rect">
            <a:avLst/>
          </a:prstGeom>
        </p:spPr>
      </p:pic>
    </p:spTree>
    <p:extLst>
      <p:ext uri="{BB962C8B-B14F-4D97-AF65-F5344CB8AC3E}">
        <p14:creationId xmlns:p14="http://schemas.microsoft.com/office/powerpoint/2010/main" val="3701523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icrosoft Build 2024 | Events">
            <a:extLst>
              <a:ext uri="{FF2B5EF4-FFF2-40B4-BE49-F238E27FC236}">
                <a16:creationId xmlns:a16="http://schemas.microsoft.com/office/drawing/2014/main" id="{78078566-4B7E-4A65-CF96-E538B57E1D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9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4263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935DFD-FCB8-95D0-12B0-9DCDAAA484C9}"/>
              </a:ext>
            </a:extLst>
          </p:cNvPr>
          <p:cNvSpPr>
            <a:spLocks noGrp="1"/>
          </p:cNvSpPr>
          <p:nvPr>
            <p:ph type="body" sz="quarter" idx="10"/>
          </p:nvPr>
        </p:nvSpPr>
        <p:spPr>
          <a:xfrm>
            <a:off x="4433776" y="855080"/>
            <a:ext cx="4365038" cy="2102865"/>
          </a:xfrm>
        </p:spPr>
        <p:txBody>
          <a:bodyPr/>
          <a:lstStyle/>
          <a:p>
            <a:pPr algn="just"/>
            <a:r>
              <a:rPr lang="en-US" sz="1000" dirty="0">
                <a:hlinkClick r:id="rId2"/>
              </a:rPr>
              <a:t>Generally Available: Azure Kubernetes Fleet Manager workload orchestration</a:t>
            </a:r>
            <a:endParaRPr lang="en-US" sz="1000" dirty="0"/>
          </a:p>
          <a:p>
            <a:pPr algn="just"/>
            <a:r>
              <a:rPr lang="en-US" sz="1000" dirty="0"/>
              <a:t>Workload orchestration </a:t>
            </a:r>
            <a:r>
              <a:rPr lang="en-US" sz="1000" b="1" dirty="0"/>
              <a:t>for Azure Kubernetes Fleet Manager is now generally </a:t>
            </a:r>
            <a:r>
              <a:rPr lang="en-US" sz="1000" dirty="0"/>
              <a:t>available with several enhancements, giving more control over upgrade and workload placement scenarios.</a:t>
            </a:r>
          </a:p>
          <a:p>
            <a:pPr algn="just"/>
            <a:r>
              <a:rPr lang="en-US" sz="1000" dirty="0"/>
              <a:t>With availability-based app rollout, </a:t>
            </a:r>
            <a:r>
              <a:rPr lang="en-US" sz="1000" b="1" dirty="0"/>
              <a:t>Kubernetes Fleet Manager will perform availability checks </a:t>
            </a:r>
            <a:r>
              <a:rPr lang="en-US" sz="1000" dirty="0"/>
              <a:t>on </a:t>
            </a:r>
            <a:r>
              <a:rPr lang="en-US" sz="1000" b="1" dirty="0"/>
              <a:t>Kubernetes workload type resources such as deployment</a:t>
            </a:r>
            <a:r>
              <a:rPr lang="en-US" sz="1000" dirty="0"/>
              <a:t>, </a:t>
            </a:r>
            <a:r>
              <a:rPr lang="en-US" sz="1000" b="1" dirty="0" err="1"/>
              <a:t>statefulset</a:t>
            </a:r>
            <a:r>
              <a:rPr lang="en-US" sz="1000" dirty="0"/>
              <a:t>, </a:t>
            </a:r>
            <a:r>
              <a:rPr lang="en-US" sz="1000" b="1" dirty="0" err="1"/>
              <a:t>daemonset</a:t>
            </a:r>
            <a:r>
              <a:rPr lang="en-US" sz="1000" dirty="0"/>
              <a:t>, job when rolling out an update. This helps ensure that staged rollouts only proceed when your workloads are ready.</a:t>
            </a:r>
          </a:p>
          <a:p>
            <a:pPr algn="just"/>
            <a:r>
              <a:rPr lang="en-US" sz="1000" dirty="0"/>
              <a:t>It is also possible to set taints to restrict deployment and avoid application scheduling to specific member clusters. For added flexibility, it is possible to set tolerations to allow scheduling to clusters with matching taints.</a:t>
            </a:r>
          </a:p>
        </p:txBody>
      </p:sp>
      <p:sp>
        <p:nvSpPr>
          <p:cNvPr id="3" name="Title 2">
            <a:extLst>
              <a:ext uri="{FF2B5EF4-FFF2-40B4-BE49-F238E27FC236}">
                <a16:creationId xmlns:a16="http://schemas.microsoft.com/office/drawing/2014/main" id="{D2FEB437-CF7B-8083-039E-5E14C66EB609}"/>
              </a:ext>
            </a:extLst>
          </p:cNvPr>
          <p:cNvSpPr>
            <a:spLocks noGrp="1"/>
          </p:cNvSpPr>
          <p:nvPr>
            <p:ph type="title"/>
          </p:nvPr>
        </p:nvSpPr>
        <p:spPr/>
        <p:txBody>
          <a:bodyPr/>
          <a:lstStyle/>
          <a:p>
            <a:r>
              <a:rPr lang="en-US" sz="1600"/>
              <a:t>AKS Updates</a:t>
            </a:r>
            <a:endParaRPr lang="en-US"/>
          </a:p>
        </p:txBody>
      </p:sp>
      <p:sp>
        <p:nvSpPr>
          <p:cNvPr id="4" name="Text Placeholder 3">
            <a:extLst>
              <a:ext uri="{FF2B5EF4-FFF2-40B4-BE49-F238E27FC236}">
                <a16:creationId xmlns:a16="http://schemas.microsoft.com/office/drawing/2014/main" id="{E79DFA9E-3D7D-15B4-B5BC-9D8D908CAD45}"/>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F9DD21B4-DD41-28D5-4440-4BBACBEA8053}"/>
              </a:ext>
            </a:extLst>
          </p:cNvPr>
          <p:cNvSpPr>
            <a:spLocks noGrp="1"/>
          </p:cNvSpPr>
          <p:nvPr>
            <p:ph type="body" sz="quarter" idx="16"/>
          </p:nvPr>
        </p:nvSpPr>
        <p:spPr/>
        <p:txBody>
          <a:bodyPr/>
          <a:lstStyle/>
          <a:p>
            <a:pPr algn="just"/>
            <a:r>
              <a:rPr lang="en-US" dirty="0">
                <a:hlinkClick r:id="rId3"/>
              </a:rPr>
              <a:t>Public preview: Azure Kubernetes Fleet Manager support for property-based scheduling and override</a:t>
            </a:r>
            <a:endParaRPr lang="en-US" dirty="0"/>
          </a:p>
          <a:p>
            <a:pPr algn="just"/>
            <a:r>
              <a:rPr lang="en-US" b="1" dirty="0"/>
              <a:t>Azure Kubernetes Fleet Manager </a:t>
            </a:r>
            <a:r>
              <a:rPr lang="en-US" dirty="0"/>
              <a:t>support for </a:t>
            </a:r>
            <a:r>
              <a:rPr lang="en-US" b="1" dirty="0"/>
              <a:t>property-based scheduling and override is now available in public preview</a:t>
            </a:r>
            <a:r>
              <a:rPr lang="en-US" dirty="0"/>
              <a:t>. Organizations looking to manage hundreds to </a:t>
            </a:r>
            <a:r>
              <a:rPr lang="en-US" b="1" dirty="0"/>
              <a:t>thousands of AKS clusters </a:t>
            </a:r>
            <a:r>
              <a:rPr lang="en-US" dirty="0"/>
              <a:t>efficiently can now leverage Kubernetes </a:t>
            </a:r>
            <a:r>
              <a:rPr lang="en-US" b="1" dirty="0"/>
              <a:t>Fleet Manager's smart orchestration engine </a:t>
            </a:r>
            <a:r>
              <a:rPr lang="en-US" dirty="0"/>
              <a:t>to intelligently place </a:t>
            </a:r>
            <a:r>
              <a:rPr lang="en-US" b="1" dirty="0"/>
              <a:t>workloads on clusters and have the flexibility </a:t>
            </a:r>
            <a:r>
              <a:rPr lang="en-US" dirty="0"/>
              <a:t>to customize cluster-specific resources. From the </a:t>
            </a:r>
            <a:r>
              <a:rPr lang="en-US" b="1" dirty="0"/>
              <a:t>heuristics of per CPU or per memory cost to availability of resources and number of nodes, Kubernetes Fleet Manager property-based </a:t>
            </a:r>
            <a:r>
              <a:rPr lang="en-US" dirty="0"/>
              <a:t>scheduling will help you maximize resource usage. You can continue to tailor workload placement on cluster groups with Kubernetes Fleet Manager resource override, by changing the resources propagated from hub to member clusters.</a:t>
            </a:r>
          </a:p>
          <a:p>
            <a:pPr algn="just"/>
            <a:r>
              <a:rPr lang="en-US" dirty="0">
                <a:hlinkClick r:id="rId4"/>
              </a:rPr>
              <a:t>Draft now supports best practices via deployment safeguards</a:t>
            </a:r>
            <a:endParaRPr lang="en-US" dirty="0"/>
          </a:p>
          <a:p>
            <a:pPr algn="just"/>
            <a:r>
              <a:rPr lang="en-US" dirty="0"/>
              <a:t>The </a:t>
            </a:r>
            <a:r>
              <a:rPr lang="en-US" b="1" dirty="0"/>
              <a:t>Microsoft open-source project Draft </a:t>
            </a:r>
            <a:r>
              <a:rPr lang="en-US" dirty="0"/>
              <a:t>has been updated to include a new feature </a:t>
            </a:r>
            <a:r>
              <a:rPr lang="en-US" b="1" dirty="0"/>
              <a:t>called “validate”. </a:t>
            </a:r>
            <a:r>
              <a:rPr lang="en-US" dirty="0"/>
              <a:t>Draft validate will allow for users to scan their manifests to see if their manifests are following best practices, allowing for users to catch potential problems early in their </a:t>
            </a:r>
            <a:r>
              <a:rPr lang="en-US" b="1" dirty="0"/>
              <a:t>development lifecycle. </a:t>
            </a:r>
            <a:r>
              <a:rPr lang="en-US" dirty="0"/>
              <a:t>All best practices are via the brand-new AKS feature deployment safeguards.</a:t>
            </a:r>
          </a:p>
        </p:txBody>
      </p:sp>
      <p:sp>
        <p:nvSpPr>
          <p:cNvPr id="7" name="TextBox 6">
            <a:extLst>
              <a:ext uri="{FF2B5EF4-FFF2-40B4-BE49-F238E27FC236}">
                <a16:creationId xmlns:a16="http://schemas.microsoft.com/office/drawing/2014/main" id="{1817B866-ECD6-4371-F08A-DD4E67396393}"/>
              </a:ext>
            </a:extLst>
          </p:cNvPr>
          <p:cNvSpPr txBox="1"/>
          <p:nvPr/>
        </p:nvSpPr>
        <p:spPr>
          <a:xfrm>
            <a:off x="4419922" y="2957945"/>
            <a:ext cx="4572000" cy="1544012"/>
          </a:xfrm>
          <a:prstGeom prst="rect">
            <a:avLst/>
          </a:prstGeom>
          <a:noFill/>
        </p:spPr>
        <p:txBody>
          <a:bodyPr wrap="square">
            <a:spAutoFit/>
          </a:bodyPr>
          <a:lstStyle/>
          <a:p>
            <a:r>
              <a:rPr lang="en-US" sz="1000" b="0" i="0" dirty="0">
                <a:effectLst/>
                <a:highlight>
                  <a:srgbClr val="FFFFFF"/>
                </a:highlight>
                <a:latin typeface="+mj-lt"/>
                <a:hlinkClick r:id="rId5">
                  <a:extLst>
                    <a:ext uri="{A12FA001-AC4F-418D-AE19-62706E023703}">
                      <ahyp:hlinkClr xmlns:ahyp="http://schemas.microsoft.com/office/drawing/2018/hyperlinkcolor" val="tx"/>
                    </a:ext>
                  </a:extLst>
                </a:hlinkClick>
              </a:rPr>
              <a:t>Generally Available: KEDA in the Azure Portal</a:t>
            </a:r>
            <a:endParaRPr lang="en-US" sz="1000" b="0" i="0" dirty="0">
              <a:effectLst/>
              <a:highlight>
                <a:srgbClr val="FFFFFF"/>
              </a:highlight>
              <a:latin typeface="+mj-lt"/>
            </a:endParaRPr>
          </a:p>
          <a:p>
            <a:pPr algn="just">
              <a:lnSpc>
                <a:spcPct val="110000"/>
              </a:lnSpc>
              <a:spcBef>
                <a:spcPts val="450"/>
              </a:spcBef>
              <a:tabLst>
                <a:tab pos="2438400" algn="l"/>
              </a:tabLst>
            </a:pPr>
            <a:r>
              <a:rPr lang="en-US" sz="1000" b="1" dirty="0">
                <a:latin typeface="+mj-lt"/>
                <a:ea typeface="Calibri" panose="020F0502020204030204" pitchFamily="34" charset="0"/>
                <a:cs typeface="Calibri" panose="020F0502020204030204" pitchFamily="34" charset="0"/>
              </a:rPr>
              <a:t>Azure Portal now supports KEDA scaling </a:t>
            </a:r>
            <a:r>
              <a:rPr lang="en-US" sz="1000" dirty="0">
                <a:latin typeface="+mj-lt"/>
                <a:ea typeface="Calibri" panose="020F0502020204030204" pitchFamily="34" charset="0"/>
                <a:cs typeface="Calibri" panose="020F0502020204030204" pitchFamily="34" charset="0"/>
              </a:rPr>
              <a:t>on memory</a:t>
            </a:r>
            <a:r>
              <a:rPr lang="en-US" sz="1000" b="1" dirty="0">
                <a:latin typeface="+mj-lt"/>
                <a:ea typeface="Calibri" panose="020F0502020204030204" pitchFamily="34" charset="0"/>
                <a:cs typeface="Calibri" panose="020F0502020204030204" pitchFamily="34" charset="0"/>
              </a:rPr>
              <a:t>, CPU, </a:t>
            </a:r>
            <a:r>
              <a:rPr lang="en-US" sz="1000" b="1" dirty="0" err="1">
                <a:latin typeface="+mj-lt"/>
                <a:ea typeface="Calibri" panose="020F0502020204030204" pitchFamily="34" charset="0"/>
                <a:cs typeface="Calibri" panose="020F0502020204030204" pitchFamily="34" charset="0"/>
              </a:rPr>
              <a:t>cron</a:t>
            </a:r>
            <a:r>
              <a:rPr lang="en-US" sz="1000" b="1" dirty="0">
                <a:latin typeface="+mj-lt"/>
                <a:ea typeface="Calibri" panose="020F0502020204030204" pitchFamily="34" charset="0"/>
                <a:cs typeface="Calibri" panose="020F0502020204030204" pitchFamily="34" charset="0"/>
              </a:rPr>
              <a:t> </a:t>
            </a:r>
            <a:r>
              <a:rPr lang="en-US" sz="1000" dirty="0">
                <a:latin typeface="+mj-lt"/>
                <a:ea typeface="Calibri" panose="020F0502020204030204" pitchFamily="34" charset="0"/>
                <a:cs typeface="Calibri" panose="020F0502020204030204" pitchFamily="34" charset="0"/>
              </a:rPr>
              <a:t>and </a:t>
            </a:r>
            <a:r>
              <a:rPr lang="en-US" sz="1000" b="1" dirty="0">
                <a:latin typeface="+mj-lt"/>
                <a:ea typeface="Calibri" panose="020F0502020204030204" pitchFamily="34" charset="0"/>
                <a:cs typeface="Calibri" panose="020F0502020204030204" pitchFamily="34" charset="0"/>
              </a:rPr>
              <a:t>Azure Service Bus scalers.</a:t>
            </a:r>
          </a:p>
          <a:p>
            <a:pPr algn="just">
              <a:lnSpc>
                <a:spcPct val="110000"/>
              </a:lnSpc>
              <a:spcBef>
                <a:spcPts val="450"/>
              </a:spcBef>
              <a:tabLst>
                <a:tab pos="2438400" algn="l"/>
              </a:tabLst>
            </a:pPr>
            <a:r>
              <a:rPr lang="en-US" sz="1000" dirty="0">
                <a:latin typeface="+mj-lt"/>
                <a:ea typeface="Calibri" panose="020F0502020204030204" pitchFamily="34" charset="0"/>
                <a:cs typeface="Calibri" panose="020F0502020204030204" pitchFamily="34" charset="0"/>
              </a:rPr>
              <a:t>It is now possible to easily create and monitor scaled objects all within the Portal interface, and for Azure Service Bus, Portal will handle the deployment and configuration of workload identity. This will streamline the creation and management of KEDA resources through the Portal interface.</a:t>
            </a:r>
          </a:p>
          <a:p>
            <a:endParaRPr lang="en-US" sz="1000" dirty="0">
              <a:latin typeface="+mj-lt"/>
            </a:endParaRPr>
          </a:p>
        </p:txBody>
      </p:sp>
    </p:spTree>
    <p:extLst>
      <p:ext uri="{BB962C8B-B14F-4D97-AF65-F5344CB8AC3E}">
        <p14:creationId xmlns:p14="http://schemas.microsoft.com/office/powerpoint/2010/main" val="604334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817E1-BA7F-D700-A07D-CF35C50119CB}"/>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95ECF59-E5F0-A908-6FBA-7B62FCFAAF59}"/>
              </a:ext>
            </a:extLst>
          </p:cNvPr>
          <p:cNvSpPr>
            <a:spLocks noGrp="1"/>
          </p:cNvSpPr>
          <p:nvPr>
            <p:ph type="body" sz="quarter" idx="10"/>
          </p:nvPr>
        </p:nvSpPr>
        <p:spPr>
          <a:xfrm>
            <a:off x="342899" y="3138054"/>
            <a:ext cx="4125190" cy="1831825"/>
          </a:xfrm>
        </p:spPr>
        <p:txBody>
          <a:bodyPr/>
          <a:lstStyle/>
          <a:p>
            <a:pPr algn="just"/>
            <a:r>
              <a:rPr lang="en-US" sz="1000" dirty="0">
                <a:hlinkClick r:id="rId2"/>
              </a:rPr>
              <a:t>Public Preview Azure Logic Apps Standard Deployment Scripting Tools in VS Code</a:t>
            </a:r>
            <a:endParaRPr lang="en-US" sz="1000" dirty="0"/>
          </a:p>
          <a:p>
            <a:pPr algn="just"/>
            <a:r>
              <a:rPr lang="en-US" sz="1000" dirty="0"/>
              <a:t>MS introduced the </a:t>
            </a:r>
            <a:r>
              <a:rPr lang="en-US" sz="1000" b="1" dirty="0"/>
              <a:t>Logic Apps Standard Deployment Scripting Tools </a:t>
            </a:r>
            <a:r>
              <a:rPr lang="en-US" sz="1000" dirty="0"/>
              <a:t>in Visual Studio Code, now available in Public Preview. With this enhancement, users can streamline the development, testing, and storage of Standard logic app workflows running in single-tenant Azure Logic Apps directly within VS Code, using any source control system.</a:t>
            </a:r>
          </a:p>
          <a:p>
            <a:pPr algn="just"/>
            <a:r>
              <a:rPr lang="en-US" sz="1000" b="1" dirty="0"/>
              <a:t>The Azure Logic Apps (Standard) </a:t>
            </a:r>
            <a:r>
              <a:rPr lang="en-US" sz="1000" dirty="0"/>
              <a:t>extension now offers tools to facilitate the creation and maintenance of automated build and deployment processes using Azure DevOps and ARM templates.</a:t>
            </a:r>
          </a:p>
        </p:txBody>
      </p:sp>
      <p:sp>
        <p:nvSpPr>
          <p:cNvPr id="11" name="Title 10">
            <a:extLst>
              <a:ext uri="{FF2B5EF4-FFF2-40B4-BE49-F238E27FC236}">
                <a16:creationId xmlns:a16="http://schemas.microsoft.com/office/drawing/2014/main" id="{F56FF68D-660F-2CAA-B09A-5A59259AACC4}"/>
              </a:ext>
            </a:extLst>
          </p:cNvPr>
          <p:cNvSpPr>
            <a:spLocks noGrp="1"/>
          </p:cNvSpPr>
          <p:nvPr>
            <p:ph type="title"/>
          </p:nvPr>
        </p:nvSpPr>
        <p:spPr/>
        <p:txBody>
          <a:bodyPr/>
          <a:lstStyle/>
          <a:p>
            <a:r>
              <a:rPr lang="en-US" sz="1800" dirty="0"/>
              <a:t>Azure Logic App Updates</a:t>
            </a:r>
            <a:endParaRPr lang="en-US" dirty="0"/>
          </a:p>
        </p:txBody>
      </p:sp>
      <p:sp>
        <p:nvSpPr>
          <p:cNvPr id="13" name="Text Placeholder 12">
            <a:extLst>
              <a:ext uri="{FF2B5EF4-FFF2-40B4-BE49-F238E27FC236}">
                <a16:creationId xmlns:a16="http://schemas.microsoft.com/office/drawing/2014/main" id="{1749C152-D6B4-AF3B-2578-E699D30AD2F0}"/>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49104E40-B616-5259-A98B-8099EE2331BE}"/>
              </a:ext>
            </a:extLst>
          </p:cNvPr>
          <p:cNvSpPr>
            <a:spLocks noGrp="1"/>
          </p:cNvSpPr>
          <p:nvPr>
            <p:ph type="body" sz="quarter" idx="16"/>
          </p:nvPr>
        </p:nvSpPr>
        <p:spPr>
          <a:xfrm>
            <a:off x="342899" y="855081"/>
            <a:ext cx="4125191" cy="2400738"/>
          </a:xfrm>
        </p:spPr>
        <p:txBody>
          <a:bodyPr/>
          <a:lstStyle/>
          <a:p>
            <a:pPr algn="just"/>
            <a:r>
              <a:rPr lang="en-US" dirty="0">
                <a:hlinkClick r:id="rId3"/>
              </a:rPr>
              <a:t>Public Preview Azure Logic Apps Standard .NET 8 Custom Code Support</a:t>
            </a:r>
            <a:endParaRPr lang="en-US" dirty="0"/>
          </a:p>
          <a:p>
            <a:pPr algn="just"/>
            <a:r>
              <a:rPr lang="en-US" b="1" dirty="0"/>
              <a:t>MS introduced support </a:t>
            </a:r>
            <a:r>
              <a:rPr lang="en-US" dirty="0"/>
              <a:t>for .NET 8 custom code within </a:t>
            </a:r>
            <a:r>
              <a:rPr lang="en-US" b="1" dirty="0"/>
              <a:t>Azure Logic Apps Standard</a:t>
            </a:r>
            <a:r>
              <a:rPr lang="en-US" dirty="0"/>
              <a:t>, now available in public preview. This enhancement expands MS built-in action capabilities, providing users with the flexibility to leverage the latest .NET technology in their workflows.</a:t>
            </a:r>
          </a:p>
          <a:p>
            <a:pPr algn="just"/>
            <a:r>
              <a:rPr lang="en-US" dirty="0"/>
              <a:t>With this update, users can seamlessly integrate .NET 8 custom code into their Logic Apps workspace. This allows for a smooth transition to the latest .NET version while ensuring compatibility with existing workflows.</a:t>
            </a:r>
          </a:p>
          <a:p>
            <a:pPr algn="just"/>
            <a:r>
              <a:rPr lang="en-US" b="1" dirty="0"/>
              <a:t>Developers can now easily develop </a:t>
            </a:r>
            <a:r>
              <a:rPr lang="en-US" dirty="0"/>
              <a:t>and debug their custom code within the Logic Apps environment, accelerating the development process and leveraging the advancements of .NET 8 technology. This empowers users to build more robust and efficient workflows with the most up-to-date tools and capabilities.</a:t>
            </a:r>
          </a:p>
        </p:txBody>
      </p:sp>
      <p:sp>
        <p:nvSpPr>
          <p:cNvPr id="2" name="Text Placeholder 11">
            <a:extLst>
              <a:ext uri="{FF2B5EF4-FFF2-40B4-BE49-F238E27FC236}">
                <a16:creationId xmlns:a16="http://schemas.microsoft.com/office/drawing/2014/main" id="{C0337238-6A80-E5C4-B5C5-AA6C5BB5A416}"/>
              </a:ext>
            </a:extLst>
          </p:cNvPr>
          <p:cNvSpPr txBox="1">
            <a:spLocks/>
          </p:cNvSpPr>
          <p:nvPr/>
        </p:nvSpPr>
        <p:spPr>
          <a:xfrm>
            <a:off x="4675912" y="855079"/>
            <a:ext cx="4125190" cy="1831825"/>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it-IT" sz="1000" dirty="0">
                <a:hlinkClick r:id="rId4"/>
              </a:rPr>
              <a:t>GA EDI capabilities in Azure Logic Apps Standard</a:t>
            </a:r>
            <a:endParaRPr lang="it-IT" sz="1000" dirty="0"/>
          </a:p>
          <a:p>
            <a:pPr algn="just"/>
            <a:r>
              <a:rPr lang="en-US" sz="1000" dirty="0"/>
              <a:t>MS announced the </a:t>
            </a:r>
            <a:r>
              <a:rPr lang="en-US" sz="1000" b="1" dirty="0"/>
              <a:t>General Availability of EDI capabilities </a:t>
            </a:r>
            <a:r>
              <a:rPr lang="en-US" sz="1000" dirty="0"/>
              <a:t>in Azure Logic Apps Standard, featuring built-in operations for processing B2B workloads at scale. With this release, customers can leverage native connectors to handle both single and batched </a:t>
            </a:r>
            <a:r>
              <a:rPr lang="en-US" sz="1000" b="1" dirty="0"/>
              <a:t>EDI messages </a:t>
            </a:r>
            <a:r>
              <a:rPr lang="en-US" sz="1000" dirty="0"/>
              <a:t>efficiently, including larger payloads.</a:t>
            </a:r>
          </a:p>
          <a:p>
            <a:pPr algn="just"/>
            <a:r>
              <a:rPr lang="en-US" sz="1000" dirty="0"/>
              <a:t>One of the key benefits of these built-in actions is that customers have greater control over performance, as they manage the underlying compute resources. This flexibility allows for optimal resource allocation and scaling to meet the demands of </a:t>
            </a:r>
            <a:r>
              <a:rPr lang="en-US" sz="1000" b="1" dirty="0"/>
              <a:t>B2B workloads</a:t>
            </a:r>
            <a:r>
              <a:rPr lang="en-US" sz="1000" dirty="0"/>
              <a:t>.</a:t>
            </a:r>
          </a:p>
        </p:txBody>
      </p:sp>
      <p:sp>
        <p:nvSpPr>
          <p:cNvPr id="3" name="Text Placeholder 11">
            <a:extLst>
              <a:ext uri="{FF2B5EF4-FFF2-40B4-BE49-F238E27FC236}">
                <a16:creationId xmlns:a16="http://schemas.microsoft.com/office/drawing/2014/main" id="{FA552309-17EA-9409-8626-D2171674FA4E}"/>
              </a:ext>
            </a:extLst>
          </p:cNvPr>
          <p:cNvSpPr txBox="1">
            <a:spLocks/>
          </p:cNvSpPr>
          <p:nvPr/>
        </p:nvSpPr>
        <p:spPr>
          <a:xfrm>
            <a:off x="4673624" y="2571750"/>
            <a:ext cx="4125190" cy="1716671"/>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5"/>
              </a:rPr>
              <a:t>Public Preview Azure Logic Apps Monitoring Dashboard for Workflow Monitoring, Troubleshooting, and Resubmissions</a:t>
            </a:r>
            <a:endParaRPr lang="en-US" sz="1000" dirty="0"/>
          </a:p>
          <a:p>
            <a:pPr algn="just"/>
            <a:r>
              <a:rPr lang="en-US" sz="1000" dirty="0"/>
              <a:t>MS announced </a:t>
            </a:r>
            <a:r>
              <a:rPr lang="en-US" sz="1000" b="1" dirty="0"/>
              <a:t>the Public Preview release </a:t>
            </a:r>
            <a:r>
              <a:rPr lang="en-US" sz="1000" dirty="0"/>
              <a:t>of UI dashboards for</a:t>
            </a:r>
            <a:r>
              <a:rPr lang="en-US" sz="1000" b="1" dirty="0"/>
              <a:t> Logic Apps Standard, </a:t>
            </a:r>
            <a:r>
              <a:rPr lang="en-US" sz="1000" dirty="0"/>
              <a:t>designed to enhance the monitoring, diagnosis, and troubleshooting of Logic Apps workflow runs and failures. </a:t>
            </a:r>
            <a:r>
              <a:rPr lang="en-US" sz="1000" b="1" dirty="0"/>
              <a:t>This dashboard provides users with </a:t>
            </a:r>
            <a:r>
              <a:rPr lang="en-US" sz="1000" dirty="0"/>
              <a:t>valuable insights into the health and performance of their workflows, empowering them to quickly identify and address any issues that may arise.</a:t>
            </a:r>
          </a:p>
        </p:txBody>
      </p:sp>
    </p:spTree>
    <p:extLst>
      <p:ext uri="{BB962C8B-B14F-4D97-AF65-F5344CB8AC3E}">
        <p14:creationId xmlns:p14="http://schemas.microsoft.com/office/powerpoint/2010/main" val="26151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817E1-BA7F-D700-A07D-CF35C50119CB}"/>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95ECF59-E5F0-A908-6FBA-7B62FCFAAF59}"/>
              </a:ext>
            </a:extLst>
          </p:cNvPr>
          <p:cNvSpPr>
            <a:spLocks noGrp="1"/>
          </p:cNvSpPr>
          <p:nvPr>
            <p:ph type="body" sz="quarter" idx="10"/>
          </p:nvPr>
        </p:nvSpPr>
        <p:spPr/>
        <p:txBody>
          <a:bodyPr/>
          <a:lstStyle/>
          <a:p>
            <a:pPr algn="just"/>
            <a:r>
              <a:rPr lang="en-US" sz="1000" dirty="0">
                <a:hlinkClick r:id="rId2"/>
              </a:rPr>
              <a:t>GA Improved Onboarding Experience on VS Code for Azure Logic Apps Standard</a:t>
            </a:r>
            <a:endParaRPr lang="en-US" sz="1000" dirty="0"/>
          </a:p>
          <a:p>
            <a:pPr algn="just"/>
            <a:r>
              <a:rPr lang="en-US" sz="1000" dirty="0"/>
              <a:t>MS announced the General Availability of the improved onboarding experience for the </a:t>
            </a:r>
            <a:r>
              <a:rPr lang="en-US" sz="1000" b="1" dirty="0"/>
              <a:t>Logic Apps standard VS Code extension</a:t>
            </a:r>
            <a:r>
              <a:rPr lang="en-US" sz="1000" dirty="0"/>
              <a:t>. This enhancement aims to streamline the process of transitioning </a:t>
            </a:r>
            <a:r>
              <a:rPr lang="en-US" sz="1000" b="1" dirty="0"/>
              <a:t>from developing workflows</a:t>
            </a:r>
            <a:r>
              <a:rPr lang="en-US" sz="1000" dirty="0"/>
              <a:t> </a:t>
            </a:r>
            <a:r>
              <a:rPr lang="en-US" sz="1000" b="1" dirty="0"/>
              <a:t>in the cloud to a local environment, </a:t>
            </a:r>
            <a:r>
              <a:rPr lang="en-US" sz="1000" dirty="0"/>
              <a:t>making it easier for developers to get started with Logic Apps development.</a:t>
            </a:r>
          </a:p>
          <a:p>
            <a:pPr algn="just"/>
            <a:r>
              <a:rPr lang="en-US" sz="1000" dirty="0"/>
              <a:t>The </a:t>
            </a:r>
            <a:r>
              <a:rPr lang="en-US" sz="1000" b="1" dirty="0"/>
              <a:t>Logic Apps standard VS Code extension </a:t>
            </a:r>
            <a:r>
              <a:rPr lang="en-US" sz="1000" dirty="0"/>
              <a:t>seamlessly extends the Logic App designer, empowering users to harness the combined power of the intuitive no-code designer of Logic Apps and the robust pro-code capabilities of VS Code. With this integration, developers can now build, run, and test their Logic App workflows locally, leveraging features such as breakpoint debugging for enhanced debugging capabilities.</a:t>
            </a:r>
          </a:p>
          <a:p>
            <a:pPr algn="just"/>
            <a:r>
              <a:rPr lang="en-US" sz="1000" dirty="0"/>
              <a:t>Furthermore, the enhanced onboarding experience includes </a:t>
            </a:r>
            <a:r>
              <a:rPr lang="en-US" sz="1000" b="1" dirty="0"/>
              <a:t>seamless integration with traditional DevOps pipelines </a:t>
            </a:r>
            <a:r>
              <a:rPr lang="en-US" sz="1000" dirty="0"/>
              <a:t>for continuous integration and deployment. This enables Logic Apps to seamlessly integrate into enterprise project lifecycles, becoming a core part of the development process. Additionally, these enhancements ensure that </a:t>
            </a:r>
            <a:r>
              <a:rPr lang="en-US" sz="1000" b="1" dirty="0"/>
              <a:t>Azure Logic Apps Standard can coexist </a:t>
            </a:r>
            <a:r>
              <a:rPr lang="en-US" sz="1000" dirty="0"/>
              <a:t>with other extensions, even as dependent frameworks evolve and drift from the latest versions. With these improvements, developers can now seamlessly onboard to </a:t>
            </a:r>
            <a:r>
              <a:rPr lang="en-US" sz="1000" b="1" dirty="0"/>
              <a:t>Logic Apps development and accelerate their workflow development processes.</a:t>
            </a:r>
          </a:p>
        </p:txBody>
      </p:sp>
      <p:sp>
        <p:nvSpPr>
          <p:cNvPr id="11" name="Title 10">
            <a:extLst>
              <a:ext uri="{FF2B5EF4-FFF2-40B4-BE49-F238E27FC236}">
                <a16:creationId xmlns:a16="http://schemas.microsoft.com/office/drawing/2014/main" id="{F56FF68D-660F-2CAA-B09A-5A59259AACC4}"/>
              </a:ext>
            </a:extLst>
          </p:cNvPr>
          <p:cNvSpPr>
            <a:spLocks noGrp="1"/>
          </p:cNvSpPr>
          <p:nvPr>
            <p:ph type="title"/>
          </p:nvPr>
        </p:nvSpPr>
        <p:spPr/>
        <p:txBody>
          <a:bodyPr/>
          <a:lstStyle/>
          <a:p>
            <a:r>
              <a:rPr lang="en-US" sz="1800" dirty="0"/>
              <a:t>Azure Logic App Updates</a:t>
            </a:r>
            <a:endParaRPr lang="en-US" dirty="0"/>
          </a:p>
        </p:txBody>
      </p:sp>
      <p:sp>
        <p:nvSpPr>
          <p:cNvPr id="13" name="Text Placeholder 12">
            <a:extLst>
              <a:ext uri="{FF2B5EF4-FFF2-40B4-BE49-F238E27FC236}">
                <a16:creationId xmlns:a16="http://schemas.microsoft.com/office/drawing/2014/main" id="{1749C152-D6B4-AF3B-2578-E699D30AD2F0}"/>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49104E40-B616-5259-A98B-8099EE2331BE}"/>
              </a:ext>
            </a:extLst>
          </p:cNvPr>
          <p:cNvSpPr>
            <a:spLocks noGrp="1"/>
          </p:cNvSpPr>
          <p:nvPr>
            <p:ph type="body" sz="quarter" idx="16"/>
          </p:nvPr>
        </p:nvSpPr>
        <p:spPr/>
        <p:txBody>
          <a:bodyPr/>
          <a:lstStyle/>
          <a:p>
            <a:pPr algn="just"/>
            <a:r>
              <a:rPr lang="en-US" dirty="0">
                <a:hlinkClick r:id="rId3"/>
              </a:rPr>
              <a:t>Public Preview Azure Logic Apps Standard Support for Zero Downtime deployment scenarios</a:t>
            </a:r>
            <a:endParaRPr lang="en-US" dirty="0"/>
          </a:p>
          <a:p>
            <a:pPr algn="just"/>
            <a:r>
              <a:rPr lang="en-US" dirty="0"/>
              <a:t>MS introduced support for Zero Downtime Deployment scenarios in Azure </a:t>
            </a:r>
            <a:r>
              <a:rPr lang="en-US" b="1" dirty="0"/>
              <a:t>Logic Apps Standard, </a:t>
            </a:r>
            <a:r>
              <a:rPr lang="en-US" dirty="0"/>
              <a:t>now available in </a:t>
            </a:r>
            <a:r>
              <a:rPr lang="en-US" b="1" dirty="0"/>
              <a:t>Public Preview</a:t>
            </a:r>
            <a:r>
              <a:rPr lang="en-US" dirty="0"/>
              <a:t>. This feature addresses one of the primary challenges in developing and </a:t>
            </a:r>
            <a:r>
              <a:rPr lang="en-US" b="1" dirty="0"/>
              <a:t>maintaining mission-critical applications</a:t>
            </a:r>
            <a:r>
              <a:rPr lang="en-US" dirty="0"/>
              <a:t>: ensuring continuous availability and responsiveness, even during updates or maintenance activities.</a:t>
            </a:r>
          </a:p>
          <a:p>
            <a:pPr algn="just"/>
            <a:r>
              <a:rPr lang="en-US" b="1" dirty="0"/>
              <a:t>Zero downtime deployment </a:t>
            </a:r>
            <a:r>
              <a:rPr lang="en-US" dirty="0"/>
              <a:t>is a crucial technique for updating applications without disrupting availability or performance for end-users. With Logic Apps Standard, users can </a:t>
            </a:r>
            <a:r>
              <a:rPr lang="en-US" b="1" dirty="0"/>
              <a:t>now leverage deployment slots</a:t>
            </a:r>
            <a:r>
              <a:rPr lang="en-US" dirty="0"/>
              <a:t>, which are isolated environments capable of hosting different versions of the application. These slots can be seamlessly </a:t>
            </a:r>
            <a:r>
              <a:rPr lang="en-US" b="1" dirty="0"/>
              <a:t>swapped with the production slot without </a:t>
            </a:r>
            <a:r>
              <a:rPr lang="en-US" dirty="0"/>
              <a:t>any interruption, enabling smooth transitions between versions while maintaining uninterrupted service for end-users.</a:t>
            </a:r>
          </a:p>
          <a:p>
            <a:pPr algn="just"/>
            <a:r>
              <a:rPr lang="en-US" dirty="0"/>
              <a:t>By utilizing deployment slots, users can confidently deploy updates to their </a:t>
            </a:r>
            <a:r>
              <a:rPr lang="en-US" b="1" dirty="0"/>
              <a:t>Logic Apps Standard workflows</a:t>
            </a:r>
            <a:r>
              <a:rPr lang="en-US" dirty="0"/>
              <a:t>, knowing that any changes will be seamlessly integrated without causing downtime or impacting performance. This feature empowers users to maintain high availability and reliability for their mission-critical applications, ensuring a smooth and seamless experience for both developers and end-users alike.</a:t>
            </a:r>
          </a:p>
        </p:txBody>
      </p:sp>
    </p:spTree>
    <p:extLst>
      <p:ext uri="{BB962C8B-B14F-4D97-AF65-F5344CB8AC3E}">
        <p14:creationId xmlns:p14="http://schemas.microsoft.com/office/powerpoint/2010/main" val="938810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051FBD-FA9C-AC7A-C573-161B04585004}"/>
              </a:ext>
            </a:extLst>
          </p:cNvPr>
          <p:cNvSpPr>
            <a:spLocks noGrp="1"/>
          </p:cNvSpPr>
          <p:nvPr>
            <p:ph type="title"/>
          </p:nvPr>
        </p:nvSpPr>
        <p:spPr/>
        <p:txBody>
          <a:bodyPr/>
          <a:lstStyle/>
          <a:p>
            <a:r>
              <a:rPr lang="en-US" sz="1600" dirty="0"/>
              <a:t>Azure Logic App Updates</a:t>
            </a:r>
            <a:endParaRPr lang="en-US" dirty="0"/>
          </a:p>
        </p:txBody>
      </p:sp>
      <p:sp>
        <p:nvSpPr>
          <p:cNvPr id="4" name="Text Placeholder 3">
            <a:extLst>
              <a:ext uri="{FF2B5EF4-FFF2-40B4-BE49-F238E27FC236}">
                <a16:creationId xmlns:a16="http://schemas.microsoft.com/office/drawing/2014/main" id="{1D19E869-EE10-9FDA-6890-9925C106484D}"/>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AE9F5462-DED3-B8A8-5358-9952101FF974}"/>
              </a:ext>
            </a:extLst>
          </p:cNvPr>
          <p:cNvSpPr>
            <a:spLocks noGrp="1"/>
          </p:cNvSpPr>
          <p:nvPr>
            <p:ph type="body" sz="quarter" idx="16"/>
          </p:nvPr>
        </p:nvSpPr>
        <p:spPr>
          <a:xfrm>
            <a:off x="342900" y="855080"/>
            <a:ext cx="3955312" cy="2636265"/>
          </a:xfrm>
        </p:spPr>
        <p:txBody>
          <a:bodyPr/>
          <a:lstStyle/>
          <a:p>
            <a:pPr algn="just"/>
            <a:r>
              <a:rPr lang="en-US" dirty="0">
                <a:hlinkClick r:id="rId2"/>
              </a:rPr>
              <a:t>Public Preview Azure Integration Account Enhancements</a:t>
            </a:r>
            <a:endParaRPr lang="ru-RU" dirty="0"/>
          </a:p>
          <a:p>
            <a:pPr algn="just"/>
            <a:r>
              <a:rPr lang="en-US" dirty="0"/>
              <a:t>MS introduced enhancements to </a:t>
            </a:r>
            <a:r>
              <a:rPr lang="en-US" b="1" dirty="0"/>
              <a:t>the Azure Integration Account in Public Preview, </a:t>
            </a:r>
            <a:r>
              <a:rPr lang="en-US" dirty="0"/>
              <a:t>aimed at providing users with increased flexibility, resilience, and security in managing their integration artifacts.</a:t>
            </a:r>
          </a:p>
          <a:p>
            <a:pPr algn="just"/>
            <a:r>
              <a:rPr lang="en-US" dirty="0"/>
              <a:t>With this release, the Integration </a:t>
            </a:r>
            <a:r>
              <a:rPr lang="en-US" b="1" dirty="0"/>
              <a:t>Account Premium now offers UI-based Trading Partner </a:t>
            </a:r>
            <a:r>
              <a:rPr lang="en-US" dirty="0"/>
              <a:t>management capabilities, streamlining the management of trading partners and facilitating seamless collaboration in B2B integration scenarios. Additionally, </a:t>
            </a:r>
            <a:r>
              <a:rPr lang="en-US" b="1" dirty="0"/>
              <a:t>the Integration Account serves </a:t>
            </a:r>
            <a:r>
              <a:rPr lang="en-US" dirty="0"/>
              <a:t>as a centralized store for artifacts such as maps and schemas, enhancing organization and accessibility.</a:t>
            </a:r>
          </a:p>
          <a:p>
            <a:pPr algn="just"/>
            <a:r>
              <a:rPr lang="en-US" dirty="0"/>
              <a:t>Users can now </a:t>
            </a:r>
            <a:r>
              <a:rPr lang="en-US" b="1" dirty="0"/>
              <a:t>leverage Availability Zone support for </a:t>
            </a:r>
            <a:r>
              <a:rPr lang="en-US" dirty="0"/>
              <a:t>their Integration Account, enhancing resiliency by distributing resources across multiple availability zones within an Azure region. This ensures high availability and fault tolerance, minimizing the impact of potential failures.</a:t>
            </a:r>
          </a:p>
        </p:txBody>
      </p:sp>
    </p:spTree>
    <p:extLst>
      <p:ext uri="{BB962C8B-B14F-4D97-AF65-F5344CB8AC3E}">
        <p14:creationId xmlns:p14="http://schemas.microsoft.com/office/powerpoint/2010/main" val="616684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817E1-BA7F-D700-A07D-CF35C50119CB}"/>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F56FF68D-660F-2CAA-B09A-5A59259AACC4}"/>
              </a:ext>
            </a:extLst>
          </p:cNvPr>
          <p:cNvSpPr>
            <a:spLocks noGrp="1"/>
          </p:cNvSpPr>
          <p:nvPr>
            <p:ph type="title"/>
          </p:nvPr>
        </p:nvSpPr>
        <p:spPr/>
        <p:txBody>
          <a:bodyPr/>
          <a:lstStyle/>
          <a:p>
            <a:r>
              <a:rPr lang="en-US" sz="1800" dirty="0"/>
              <a:t>Azure VM Updates</a:t>
            </a:r>
            <a:endParaRPr lang="en-US" dirty="0"/>
          </a:p>
        </p:txBody>
      </p:sp>
      <p:sp>
        <p:nvSpPr>
          <p:cNvPr id="13" name="Text Placeholder 12">
            <a:extLst>
              <a:ext uri="{FF2B5EF4-FFF2-40B4-BE49-F238E27FC236}">
                <a16:creationId xmlns:a16="http://schemas.microsoft.com/office/drawing/2014/main" id="{1749C152-D6B4-AF3B-2578-E699D30AD2F0}"/>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49104E40-B616-5259-A98B-8099EE2331BE}"/>
              </a:ext>
            </a:extLst>
          </p:cNvPr>
          <p:cNvSpPr>
            <a:spLocks noGrp="1"/>
          </p:cNvSpPr>
          <p:nvPr>
            <p:ph type="body" sz="quarter" idx="16"/>
          </p:nvPr>
        </p:nvSpPr>
        <p:spPr>
          <a:xfrm>
            <a:off x="245918" y="840578"/>
            <a:ext cx="3955312" cy="3774069"/>
          </a:xfrm>
        </p:spPr>
        <p:txBody>
          <a:bodyPr/>
          <a:lstStyle/>
          <a:p>
            <a:pPr algn="just"/>
            <a:r>
              <a:rPr lang="en-US" dirty="0">
                <a:hlinkClick r:id="rId2"/>
              </a:rPr>
              <a:t>Public Preview - Azure Compute Fleet</a:t>
            </a:r>
            <a:endParaRPr lang="en-US" dirty="0"/>
          </a:p>
          <a:p>
            <a:pPr algn="just"/>
            <a:r>
              <a:rPr lang="en-US" dirty="0"/>
              <a:t>Azure is pleased to announce the public preview of </a:t>
            </a:r>
            <a:r>
              <a:rPr lang="en-US" b="1" dirty="0"/>
              <a:t>Azure Compute Fleet</a:t>
            </a:r>
            <a:r>
              <a:rPr lang="en-US" dirty="0"/>
              <a:t>, anew service that streamlines the provisioning and management of Azure compute capacity across </a:t>
            </a:r>
            <a:r>
              <a:rPr lang="en-US" b="1" dirty="0"/>
              <a:t>different virtual machine (VM) types</a:t>
            </a:r>
            <a:r>
              <a:rPr lang="en-US" dirty="0"/>
              <a:t>, availability zones, and pricing models to achieve desired scale, performance, and cost.</a:t>
            </a:r>
          </a:p>
          <a:p>
            <a:pPr algn="just"/>
            <a:r>
              <a:rPr lang="en-US" dirty="0"/>
              <a:t>Azure Compute Fleet provides customers with many features to deploy and manage diverse groups of VMs at scale.  Key capabilities include:</a:t>
            </a:r>
          </a:p>
          <a:p>
            <a:pPr marL="171450" indent="-171450" algn="just">
              <a:buFont typeface="Arial" panose="020B0604020202020204" pitchFamily="34" charset="0"/>
              <a:buChar char="•"/>
            </a:pPr>
            <a:r>
              <a:rPr lang="en-US" b="1" dirty="0"/>
              <a:t>Integration of multiple pricing </a:t>
            </a:r>
            <a:r>
              <a:rPr lang="en-US" dirty="0"/>
              <a:t>models within a single fleet request.</a:t>
            </a:r>
          </a:p>
          <a:p>
            <a:pPr marL="171450" indent="-171450" algn="just">
              <a:buFont typeface="Arial" panose="020B0604020202020204" pitchFamily="34" charset="0"/>
              <a:buChar char="•"/>
            </a:pPr>
            <a:r>
              <a:rPr lang="en-US" b="1" dirty="0"/>
              <a:t>Automated configuration of a fleet of VMs </a:t>
            </a:r>
            <a:r>
              <a:rPr lang="en-US" dirty="0"/>
              <a:t>to achieve the best mix of VM sizes, pricing models, and performance, based on current capacity availability.</a:t>
            </a:r>
          </a:p>
          <a:p>
            <a:pPr marL="171450" indent="-171450" algn="just">
              <a:buFont typeface="Arial" panose="020B0604020202020204" pitchFamily="34" charset="0"/>
              <a:buChar char="•"/>
            </a:pPr>
            <a:r>
              <a:rPr lang="en-US" b="1" dirty="0"/>
              <a:t>Adjustable settings to prioritize </a:t>
            </a:r>
            <a:r>
              <a:rPr lang="en-US" dirty="0"/>
              <a:t>either deployment speed, operational cost, or a balance of both.</a:t>
            </a:r>
          </a:p>
          <a:p>
            <a:pPr marL="171450" indent="-171450" algn="just">
              <a:buFont typeface="Arial" panose="020B0604020202020204" pitchFamily="34" charset="0"/>
              <a:buChar char="•"/>
            </a:pPr>
            <a:r>
              <a:rPr lang="en-US" b="1" dirty="0"/>
              <a:t>Capability to manage and deploy up to 10,000 </a:t>
            </a:r>
            <a:r>
              <a:rPr lang="en-US" dirty="0"/>
              <a:t>VMs in a region within a single fleet.</a:t>
            </a:r>
          </a:p>
          <a:p>
            <a:pPr marL="171450" indent="-171450" algn="just">
              <a:buFont typeface="Arial" panose="020B0604020202020204" pitchFamily="34" charset="0"/>
              <a:buChar char="•"/>
            </a:pPr>
            <a:r>
              <a:rPr lang="en-US" b="1" dirty="0"/>
              <a:t>Numerous options that allow </a:t>
            </a:r>
            <a:r>
              <a:rPr lang="en-US" dirty="0"/>
              <a:t>users to automatically and programmatically control how fleets respond to changing variables, such as cost overruns, capacity shortages for specific VM sizes, or the eviction of Spot VMs.</a:t>
            </a:r>
          </a:p>
        </p:txBody>
      </p:sp>
      <p:pic>
        <p:nvPicPr>
          <p:cNvPr id="1026" name="Picture 2" descr="thumbnail image 1 of blog post titled &#10; &#10; &#10;  &#10; &#10; &#10; &#10;    &#10;  &#10;   &#10;    &#10;      &#10;       Announcing the Public Preview of Azure Compute Fleet&#10;       &#10;      &#10;     &#10;   &#10;  &#10; &#10;   &#10; &#10; &#10; &#10; &#10; &#10;">
            <a:extLst>
              <a:ext uri="{FF2B5EF4-FFF2-40B4-BE49-F238E27FC236}">
                <a16:creationId xmlns:a16="http://schemas.microsoft.com/office/drawing/2014/main" id="{D5EF0DE5-973A-A5DE-13A0-5643DC7FE6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857" y="122895"/>
            <a:ext cx="3955312" cy="2604717"/>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3">
            <a:extLst>
              <a:ext uri="{FF2B5EF4-FFF2-40B4-BE49-F238E27FC236}">
                <a16:creationId xmlns:a16="http://schemas.microsoft.com/office/drawing/2014/main" id="{57439C3C-0369-56AD-1FE0-020899022AC1}"/>
              </a:ext>
            </a:extLst>
          </p:cNvPr>
          <p:cNvSpPr txBox="1">
            <a:spLocks/>
          </p:cNvSpPr>
          <p:nvPr/>
        </p:nvSpPr>
        <p:spPr>
          <a:xfrm>
            <a:off x="4626275" y="2896892"/>
            <a:ext cx="3955312" cy="2056314"/>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t>Key Benefits</a:t>
            </a:r>
          </a:p>
          <a:p>
            <a:pPr marL="171450" indent="-171450" algn="just">
              <a:buFont typeface="Arial" panose="020B0604020202020204" pitchFamily="34" charset="0"/>
              <a:buChar char="•"/>
            </a:pPr>
            <a:r>
              <a:rPr lang="en-US" dirty="0"/>
              <a:t>Deploy up to 10,000 VMs</a:t>
            </a:r>
          </a:p>
          <a:p>
            <a:pPr marL="171450" indent="-171450" algn="just">
              <a:buFont typeface="Arial" panose="020B0604020202020204" pitchFamily="34" charset="0"/>
              <a:buChar char="•"/>
            </a:pPr>
            <a:r>
              <a:rPr lang="en-US" dirty="0"/>
              <a:t>Mix multiple VM types (Standard /Spot)</a:t>
            </a:r>
          </a:p>
          <a:p>
            <a:pPr marL="171450" indent="-171450" algn="just">
              <a:buFont typeface="Arial" panose="020B0604020202020204" pitchFamily="34" charset="0"/>
              <a:buChar char="•"/>
            </a:pPr>
            <a:r>
              <a:rPr lang="en-US" dirty="0"/>
              <a:t>Mix multiple Azure pricing models</a:t>
            </a:r>
          </a:p>
          <a:p>
            <a:pPr marL="171450" indent="-171450" algn="just">
              <a:buFont typeface="Arial" panose="020B0604020202020204" pitchFamily="34" charset="0"/>
              <a:buChar char="•"/>
            </a:pPr>
            <a:r>
              <a:rPr lang="en-US" dirty="0"/>
              <a:t>Mix multiple VM SKUs/sizes</a:t>
            </a:r>
          </a:p>
          <a:p>
            <a:pPr marL="171450" indent="-171450" algn="just">
              <a:buFont typeface="Arial" panose="020B0604020202020204" pitchFamily="34" charset="0"/>
              <a:buChar char="•"/>
            </a:pPr>
            <a:r>
              <a:rPr lang="en-US" dirty="0"/>
              <a:t>Expedite capacity access</a:t>
            </a:r>
          </a:p>
          <a:p>
            <a:pPr marL="171450" indent="-171450" algn="just">
              <a:buFont typeface="Arial" panose="020B0604020202020204" pitchFamily="34" charset="0"/>
              <a:buChar char="•"/>
            </a:pPr>
            <a:r>
              <a:rPr lang="en-US" dirty="0"/>
              <a:t>Hyperscale using Spot VMs</a:t>
            </a:r>
          </a:p>
          <a:p>
            <a:pPr marL="171450" indent="-171450" algn="just">
              <a:buFont typeface="Arial" panose="020B0604020202020204" pitchFamily="34" charset="0"/>
              <a:buChar char="•"/>
            </a:pPr>
            <a:r>
              <a:rPr lang="en-US" dirty="0"/>
              <a:t>Maintain Spot VM target capacity</a:t>
            </a:r>
          </a:p>
          <a:p>
            <a:pPr marL="171450" indent="-171450" algn="just">
              <a:buFont typeface="Arial" panose="020B0604020202020204" pitchFamily="34" charset="0"/>
              <a:buChar char="•"/>
            </a:pPr>
            <a:r>
              <a:rPr lang="en-US" dirty="0"/>
              <a:t>Optimize for price, capacity or both</a:t>
            </a:r>
          </a:p>
        </p:txBody>
      </p:sp>
    </p:spTree>
    <p:extLst>
      <p:ext uri="{BB962C8B-B14F-4D97-AF65-F5344CB8AC3E}">
        <p14:creationId xmlns:p14="http://schemas.microsoft.com/office/powerpoint/2010/main" val="1367485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E0DC3D2-8DCA-0194-1631-8394ED783B04}"/>
              </a:ext>
            </a:extLst>
          </p:cNvPr>
          <p:cNvSpPr>
            <a:spLocks noGrp="1"/>
          </p:cNvSpPr>
          <p:nvPr>
            <p:ph type="body" sz="quarter" idx="10"/>
          </p:nvPr>
        </p:nvSpPr>
        <p:spPr>
          <a:xfrm>
            <a:off x="4433776" y="871960"/>
            <a:ext cx="4365038" cy="2421520"/>
          </a:xfrm>
        </p:spPr>
        <p:txBody>
          <a:bodyPr/>
          <a:lstStyle/>
          <a:p>
            <a:pPr algn="just"/>
            <a:r>
              <a:rPr lang="en-US" sz="1000" dirty="0"/>
              <a:t>The Azure Cobalt 100 VMs can deliver up </a:t>
            </a:r>
            <a:r>
              <a:rPr lang="en-US" sz="1000" b="1" dirty="0"/>
              <a:t>to 1.4x CPU </a:t>
            </a:r>
            <a:r>
              <a:rPr lang="en-US" sz="1000" dirty="0"/>
              <a:t>performance, up to 1.5x performance on Java-based workloads and </a:t>
            </a:r>
            <a:r>
              <a:rPr lang="en-US" sz="1000" b="1" dirty="0"/>
              <a:t>up to 2x performance on web servers, .NET </a:t>
            </a:r>
            <a:r>
              <a:rPr lang="en-US" sz="1000" dirty="0"/>
              <a:t>applications and in-memory cache applications compared to previous generation </a:t>
            </a:r>
            <a:r>
              <a:rPr lang="en-US" sz="1000" b="1" dirty="0"/>
              <a:t>Azure Arm-based VMs. </a:t>
            </a:r>
            <a:r>
              <a:rPr lang="en-US" sz="1000" dirty="0"/>
              <a:t>These </a:t>
            </a:r>
            <a:r>
              <a:rPr lang="en-US" sz="1000" b="1" dirty="0"/>
              <a:t>VMs support 4x local storage IOPS </a:t>
            </a:r>
            <a:r>
              <a:rPr lang="en-US" sz="1000" dirty="0"/>
              <a:t>(with </a:t>
            </a:r>
            <a:r>
              <a:rPr lang="en-US" sz="1000" dirty="0" err="1"/>
              <a:t>NVMe</a:t>
            </a:r>
            <a:r>
              <a:rPr lang="en-US" sz="1000" dirty="0"/>
              <a:t> direct) and up to 1.5x network bandwidth compared to the previous generation Azure Arm-based VMs.</a:t>
            </a:r>
          </a:p>
          <a:p>
            <a:pPr marL="171450" indent="-171450" algn="just">
              <a:buFont typeface="Arial" panose="020B0604020202020204" pitchFamily="34" charset="0"/>
              <a:buChar char="•"/>
            </a:pPr>
            <a:r>
              <a:rPr lang="en-US" sz="1000" dirty="0"/>
              <a:t>The new Dpsv6-series offers up to </a:t>
            </a:r>
            <a:r>
              <a:rPr lang="en-US" sz="1000" b="1" dirty="0"/>
              <a:t>96 vCPUs </a:t>
            </a:r>
            <a:r>
              <a:rPr lang="en-US" sz="1000" dirty="0"/>
              <a:t>with </a:t>
            </a:r>
            <a:r>
              <a:rPr lang="en-US" sz="1000" b="1" dirty="0"/>
              <a:t>384 GiBs of RAM </a:t>
            </a:r>
            <a:r>
              <a:rPr lang="en-US" sz="1000" dirty="0"/>
              <a:t>(4:1 memory-to-vCPU ratio).</a:t>
            </a:r>
          </a:p>
          <a:p>
            <a:pPr marL="171450" indent="-171450" algn="just">
              <a:buFont typeface="Arial" panose="020B0604020202020204" pitchFamily="34" charset="0"/>
              <a:buChar char="•"/>
            </a:pPr>
            <a:r>
              <a:rPr lang="en-US" sz="1000" dirty="0"/>
              <a:t>The new Dplsv6-series offers up to </a:t>
            </a:r>
            <a:r>
              <a:rPr lang="en-US" sz="1000" b="1" dirty="0"/>
              <a:t>96 vCPUs </a:t>
            </a:r>
            <a:r>
              <a:rPr lang="en-US" sz="1000" dirty="0"/>
              <a:t>with </a:t>
            </a:r>
            <a:r>
              <a:rPr lang="en-US" sz="1000" b="1" dirty="0"/>
              <a:t>192 GiBs of RAM </a:t>
            </a:r>
            <a:r>
              <a:rPr lang="en-US" sz="1000" dirty="0"/>
              <a:t>(2:1 memory-to-vCPU ratio).</a:t>
            </a:r>
          </a:p>
          <a:p>
            <a:pPr marL="171450" indent="-171450" algn="just">
              <a:buFont typeface="Arial" panose="020B0604020202020204" pitchFamily="34" charset="0"/>
              <a:buChar char="•"/>
            </a:pPr>
            <a:r>
              <a:rPr lang="en-US" sz="1000" dirty="0"/>
              <a:t>The new Epsv6-series offer up to </a:t>
            </a:r>
            <a:r>
              <a:rPr lang="en-US" sz="1000" b="1" dirty="0"/>
              <a:t>96 vCPUs </a:t>
            </a:r>
            <a:r>
              <a:rPr lang="en-US" sz="1000" dirty="0"/>
              <a:t>with up to </a:t>
            </a:r>
            <a:r>
              <a:rPr lang="en-US" sz="1000" b="1" dirty="0"/>
              <a:t>672 GiBs of RAM </a:t>
            </a:r>
            <a:r>
              <a:rPr lang="en-US" sz="1000" dirty="0"/>
              <a:t>(up to 8:1 memory-to-vCPU ratio) for more memory intensive workloads.</a:t>
            </a:r>
          </a:p>
        </p:txBody>
      </p:sp>
      <p:sp>
        <p:nvSpPr>
          <p:cNvPr id="3" name="Title 2">
            <a:extLst>
              <a:ext uri="{FF2B5EF4-FFF2-40B4-BE49-F238E27FC236}">
                <a16:creationId xmlns:a16="http://schemas.microsoft.com/office/drawing/2014/main" id="{03591F50-ED0C-18A4-BBFD-E274CBDFC00D}"/>
              </a:ext>
            </a:extLst>
          </p:cNvPr>
          <p:cNvSpPr>
            <a:spLocks noGrp="1"/>
          </p:cNvSpPr>
          <p:nvPr>
            <p:ph type="title"/>
          </p:nvPr>
        </p:nvSpPr>
        <p:spPr/>
        <p:txBody>
          <a:bodyPr/>
          <a:lstStyle/>
          <a:p>
            <a:r>
              <a:rPr lang="en-US" sz="1600" dirty="0"/>
              <a:t>Azure VM Updates</a:t>
            </a:r>
            <a:endParaRPr lang="en-US" dirty="0"/>
          </a:p>
        </p:txBody>
      </p:sp>
      <p:sp>
        <p:nvSpPr>
          <p:cNvPr id="4" name="Text Placeholder 3">
            <a:extLst>
              <a:ext uri="{FF2B5EF4-FFF2-40B4-BE49-F238E27FC236}">
                <a16:creationId xmlns:a16="http://schemas.microsoft.com/office/drawing/2014/main" id="{448ED7ED-0357-E3A3-B21D-6584A0B0661F}"/>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173E3E83-ABE5-5919-F47E-06554DC861BB}"/>
              </a:ext>
            </a:extLst>
          </p:cNvPr>
          <p:cNvSpPr>
            <a:spLocks noGrp="1"/>
          </p:cNvSpPr>
          <p:nvPr>
            <p:ph type="body" sz="quarter" idx="16"/>
          </p:nvPr>
        </p:nvSpPr>
        <p:spPr>
          <a:xfrm>
            <a:off x="342900" y="855080"/>
            <a:ext cx="3955312" cy="1590247"/>
          </a:xfrm>
        </p:spPr>
        <p:txBody>
          <a:bodyPr/>
          <a:lstStyle/>
          <a:p>
            <a:pPr algn="just"/>
            <a:r>
              <a:rPr lang="en-US" dirty="0">
                <a:hlinkClick r:id="rId2"/>
              </a:rPr>
              <a:t>Preview: Azure Cobalt 100 Arm-based Virtual Machines</a:t>
            </a:r>
            <a:endParaRPr lang="en-US" dirty="0"/>
          </a:p>
          <a:p>
            <a:pPr algn="just"/>
            <a:r>
              <a:rPr lang="en-US" dirty="0"/>
              <a:t>Microsoft is announced the preview of the new </a:t>
            </a:r>
            <a:r>
              <a:rPr lang="en-US" b="1" dirty="0"/>
              <a:t>Azure Virtual Machines (VMs)</a:t>
            </a:r>
            <a:r>
              <a:rPr lang="en-US" dirty="0"/>
              <a:t> featuring the </a:t>
            </a:r>
            <a:r>
              <a:rPr lang="en-US" b="1" dirty="0"/>
              <a:t>Azure Cobalt 100 Arm-based processor</a:t>
            </a:r>
            <a:r>
              <a:rPr lang="en-US" dirty="0"/>
              <a:t>. The Cobalt 100 processor is based on the </a:t>
            </a:r>
            <a:r>
              <a:rPr lang="en-US" b="1" dirty="0"/>
              <a:t>Neoverse N-series (N2) Arm CPU design</a:t>
            </a:r>
            <a:r>
              <a:rPr lang="en-US" dirty="0"/>
              <a:t>, which is optimized for the performance of scale out cloud-based applications. The preview includes the general purpose (Dpsv6-series and Dplsv6-series) and memory optimized (Epsv6-series) VM series.</a:t>
            </a:r>
          </a:p>
          <a:p>
            <a:pPr algn="just"/>
            <a:endParaRPr lang="en-US" dirty="0"/>
          </a:p>
        </p:txBody>
      </p:sp>
      <p:pic>
        <p:nvPicPr>
          <p:cNvPr id="2050" name="Picture 2" descr="thumbnail image 1 of blog post titled &#10; &#10; &#10;  &#10; &#10; &#10; &#10;    &#10;  &#10;   &#10;    &#10;      &#10;       Announcing the preview of new Azure VMs based on the Azure Cobalt 100 processor&#10;       &#10;      &#10;     &#10;   &#10;  &#10; &#10;   &#10; &#10; &#10; &#10; &#10; &#10;">
            <a:extLst>
              <a:ext uri="{FF2B5EF4-FFF2-40B4-BE49-F238E27FC236}">
                <a16:creationId xmlns:a16="http://schemas.microsoft.com/office/drawing/2014/main" id="{F4688036-EA42-18D9-6022-9A2CD9E78C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534" y="2146150"/>
            <a:ext cx="2669198" cy="2823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7930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78F891-9E23-5497-3C4F-6E19D930A249}"/>
              </a:ext>
            </a:extLst>
          </p:cNvPr>
          <p:cNvSpPr>
            <a:spLocks noGrp="1"/>
          </p:cNvSpPr>
          <p:nvPr>
            <p:ph type="body" sz="quarter" idx="10"/>
          </p:nvPr>
        </p:nvSpPr>
        <p:spPr>
          <a:xfrm>
            <a:off x="263557" y="3529009"/>
            <a:ext cx="4090876" cy="1209245"/>
          </a:xfrm>
        </p:spPr>
        <p:txBody>
          <a:bodyPr/>
          <a:lstStyle/>
          <a:p>
            <a:pPr algn="just"/>
            <a:r>
              <a:rPr lang="en-US" sz="1000" dirty="0">
                <a:hlinkClick r:id="rId2"/>
              </a:rPr>
              <a:t>Public Preview: Monitor apps with Java metrics in Azure Container Apps</a:t>
            </a:r>
            <a:endParaRPr lang="en-US" sz="1000" dirty="0"/>
          </a:p>
          <a:p>
            <a:pPr algn="just"/>
            <a:r>
              <a:rPr lang="en-US" sz="1000" dirty="0"/>
              <a:t>It is now possible to monitor the performance and health of apps with Java metrics such as garbage collection and memory usage. These metrics are automatically collected and reported to Azure Monitor, where can be integrated into dashboard. It is also possible to set alerts and troubleshoot issues based on these metrics.</a:t>
            </a:r>
          </a:p>
        </p:txBody>
      </p:sp>
      <p:sp>
        <p:nvSpPr>
          <p:cNvPr id="3" name="Title 2">
            <a:extLst>
              <a:ext uri="{FF2B5EF4-FFF2-40B4-BE49-F238E27FC236}">
                <a16:creationId xmlns:a16="http://schemas.microsoft.com/office/drawing/2014/main" id="{D0FB7BF6-CB32-59C8-B4E0-42A4B836B447}"/>
              </a:ext>
            </a:extLst>
          </p:cNvPr>
          <p:cNvSpPr>
            <a:spLocks noGrp="1"/>
          </p:cNvSpPr>
          <p:nvPr>
            <p:ph type="title"/>
          </p:nvPr>
        </p:nvSpPr>
        <p:spPr/>
        <p:txBody>
          <a:bodyPr/>
          <a:lstStyle/>
          <a:p>
            <a:r>
              <a:rPr lang="en-US" dirty="0"/>
              <a:t>Azure Container Apps</a:t>
            </a:r>
          </a:p>
        </p:txBody>
      </p:sp>
      <p:sp>
        <p:nvSpPr>
          <p:cNvPr id="4" name="Text Placeholder 3">
            <a:extLst>
              <a:ext uri="{FF2B5EF4-FFF2-40B4-BE49-F238E27FC236}">
                <a16:creationId xmlns:a16="http://schemas.microsoft.com/office/drawing/2014/main" id="{47ADAAF8-A5F7-D42F-D921-95EA68BAD893}"/>
              </a:ext>
            </a:extLst>
          </p:cNvPr>
          <p:cNvSpPr>
            <a:spLocks noGrp="1"/>
          </p:cNvSpPr>
          <p:nvPr>
            <p:ph type="body" sz="quarter" idx="15"/>
          </p:nvPr>
        </p:nvSpPr>
        <p:spPr/>
        <p:txBody>
          <a:bodyPr/>
          <a:lstStyle/>
          <a:p>
            <a:endParaRPr lang="en-US"/>
          </a:p>
        </p:txBody>
      </p:sp>
      <p:sp>
        <p:nvSpPr>
          <p:cNvPr id="6" name="Text Placeholder 11">
            <a:extLst>
              <a:ext uri="{FF2B5EF4-FFF2-40B4-BE49-F238E27FC236}">
                <a16:creationId xmlns:a16="http://schemas.microsoft.com/office/drawing/2014/main" id="{9ABAD4E0-471F-297D-788C-DA0299D3CFA8}"/>
              </a:ext>
            </a:extLst>
          </p:cNvPr>
          <p:cNvSpPr txBox="1">
            <a:spLocks/>
          </p:cNvSpPr>
          <p:nvPr/>
        </p:nvSpPr>
        <p:spPr>
          <a:xfrm>
            <a:off x="263557" y="855080"/>
            <a:ext cx="3969007" cy="1530928"/>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3"/>
              </a:rPr>
              <a:t>Public preview: Dynamic sessions in Azure Container Apps</a:t>
            </a:r>
            <a:endParaRPr lang="en-US" sz="1000" dirty="0"/>
          </a:p>
          <a:p>
            <a:pPr algn="just"/>
            <a:r>
              <a:rPr lang="en-US" sz="1000" dirty="0"/>
              <a:t>Azure Container Apps now supports dynamic sessions in public preview. This fast, sandboxed, ephemeral compute is suitable for running untrusted code at scale in hostile multi-tenancy scenarios. Each session has full compute isolation using Hyper-V. Two modes are supported for dynamic sessions: </a:t>
            </a:r>
          </a:p>
          <a:p>
            <a:pPr marL="171450" indent="-171450" algn="just">
              <a:buFont typeface="Arial" panose="020B0604020202020204" pitchFamily="34" charset="0"/>
              <a:buChar char="•"/>
            </a:pPr>
            <a:r>
              <a:rPr lang="en-US" sz="1000" dirty="0"/>
              <a:t>code interpreter</a:t>
            </a:r>
          </a:p>
          <a:p>
            <a:pPr marL="171450" indent="-171450" algn="just">
              <a:buFont typeface="Arial" panose="020B0604020202020204" pitchFamily="34" charset="0"/>
              <a:buChar char="•"/>
            </a:pPr>
            <a:r>
              <a:rPr lang="en-US" sz="1000" dirty="0"/>
              <a:t>custom container</a:t>
            </a:r>
          </a:p>
        </p:txBody>
      </p:sp>
      <p:sp>
        <p:nvSpPr>
          <p:cNvPr id="12" name="Text Placeholder 11">
            <a:extLst>
              <a:ext uri="{FF2B5EF4-FFF2-40B4-BE49-F238E27FC236}">
                <a16:creationId xmlns:a16="http://schemas.microsoft.com/office/drawing/2014/main" id="{995ECF59-E5F0-A908-6FBA-7B62FCFAAF59}"/>
              </a:ext>
            </a:extLst>
          </p:cNvPr>
          <p:cNvSpPr txBox="1">
            <a:spLocks/>
          </p:cNvSpPr>
          <p:nvPr/>
        </p:nvSpPr>
        <p:spPr>
          <a:xfrm>
            <a:off x="263557" y="2386008"/>
            <a:ext cx="4031352" cy="1029138"/>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4"/>
              </a:rPr>
              <a:t>Public preview: Aspire dashboard support in Azure Container Apps</a:t>
            </a:r>
            <a:endParaRPr lang="ru-RU" sz="1000" dirty="0"/>
          </a:p>
          <a:p>
            <a:pPr algn="just"/>
            <a:r>
              <a:rPr lang="en-US" sz="1000" dirty="0"/>
              <a:t>Azure Container Apps now supports .NET 8’s Aspire dashboard in public preview</a:t>
            </a:r>
            <a:r>
              <a:rPr lang="ru-RU" sz="1000" dirty="0"/>
              <a:t> </a:t>
            </a:r>
            <a:r>
              <a:rPr lang="en-US" sz="1000" dirty="0"/>
              <a:t>to access live data about project and containers in the cloud to evaluate the performance of your applications and debug errors with comprehensive logs, metrics, traces, and more. </a:t>
            </a:r>
          </a:p>
        </p:txBody>
      </p:sp>
      <p:sp>
        <p:nvSpPr>
          <p:cNvPr id="7" name="Text Placeholder 1">
            <a:extLst>
              <a:ext uri="{FF2B5EF4-FFF2-40B4-BE49-F238E27FC236}">
                <a16:creationId xmlns:a16="http://schemas.microsoft.com/office/drawing/2014/main" id="{5342B9A1-1869-06C9-F42E-69E844C1C581}"/>
              </a:ext>
            </a:extLst>
          </p:cNvPr>
          <p:cNvSpPr txBox="1">
            <a:spLocks/>
          </p:cNvSpPr>
          <p:nvPr/>
        </p:nvSpPr>
        <p:spPr>
          <a:xfrm>
            <a:off x="4570857" y="855080"/>
            <a:ext cx="4365038" cy="807465"/>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5"/>
              </a:rPr>
              <a:t>Public Preview: Set Java log levels in Azure Container Apps</a:t>
            </a:r>
            <a:endParaRPr lang="ru-RU" sz="1000" dirty="0"/>
          </a:p>
          <a:p>
            <a:pPr algn="just"/>
            <a:r>
              <a:rPr lang="en-US" sz="1000" dirty="0"/>
              <a:t>It is now possible to set Java application log levels in Azure Container Apps without redeploying or restarting apps. This feature, now available in public preview, allows to dynamically adjust the verbosity of logs and troubleshoot issues more easily</a:t>
            </a:r>
          </a:p>
        </p:txBody>
      </p:sp>
    </p:spTree>
    <p:extLst>
      <p:ext uri="{BB962C8B-B14F-4D97-AF65-F5344CB8AC3E}">
        <p14:creationId xmlns:p14="http://schemas.microsoft.com/office/powerpoint/2010/main" val="21204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817E1-BA7F-D700-A07D-CF35C50119CB}"/>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F56FF68D-660F-2CAA-B09A-5A59259AACC4}"/>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1749C152-D6B4-AF3B-2578-E699D30AD2F0}"/>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49104E40-B616-5259-A98B-8099EE2331BE}"/>
              </a:ext>
            </a:extLst>
          </p:cNvPr>
          <p:cNvSpPr>
            <a:spLocks noGrp="1"/>
          </p:cNvSpPr>
          <p:nvPr>
            <p:ph type="body" sz="quarter" idx="16"/>
          </p:nvPr>
        </p:nvSpPr>
        <p:spPr/>
        <p:txBody>
          <a:bodyPr/>
          <a:lstStyle/>
          <a:p>
            <a:pPr algn="just"/>
            <a:r>
              <a:rPr lang="en-US" dirty="0">
                <a:hlinkClick r:id="rId2"/>
              </a:rPr>
              <a:t>Preview: Windows </a:t>
            </a:r>
            <a:r>
              <a:rPr lang="en-US" dirty="0" err="1">
                <a:hlinkClick r:id="rId2"/>
              </a:rPr>
              <a:t>gRPC</a:t>
            </a:r>
            <a:r>
              <a:rPr lang="en-US" dirty="0">
                <a:hlinkClick r:id="rId2"/>
              </a:rPr>
              <a:t> support is now available on App Service</a:t>
            </a:r>
            <a:endParaRPr lang="en-US" dirty="0"/>
          </a:p>
          <a:p>
            <a:pPr algn="just"/>
            <a:r>
              <a:rPr lang="en-US" dirty="0" err="1"/>
              <a:t>gRPC</a:t>
            </a:r>
            <a:r>
              <a:rPr lang="en-US" dirty="0"/>
              <a:t> support for Azure App Service is now available for Windows. </a:t>
            </a:r>
            <a:endParaRPr lang="ru-RU" dirty="0"/>
          </a:p>
        </p:txBody>
      </p:sp>
      <p:sp>
        <p:nvSpPr>
          <p:cNvPr id="2" name="Text Placeholder 11">
            <a:extLst>
              <a:ext uri="{FF2B5EF4-FFF2-40B4-BE49-F238E27FC236}">
                <a16:creationId xmlns:a16="http://schemas.microsoft.com/office/drawing/2014/main" id="{2C1EDA05-E610-75FB-59E3-164EA923AB11}"/>
              </a:ext>
            </a:extLst>
          </p:cNvPr>
          <p:cNvSpPr txBox="1">
            <a:spLocks/>
          </p:cNvSpPr>
          <p:nvPr/>
        </p:nvSpPr>
        <p:spPr>
          <a:xfrm>
            <a:off x="342900" y="1542611"/>
            <a:ext cx="3709555" cy="3255817"/>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3"/>
              </a:rPr>
              <a:t>Azure Static Web Apps offers new Dedicated plan in preview</a:t>
            </a:r>
            <a:endParaRPr lang="en-US" sz="1000" dirty="0"/>
          </a:p>
          <a:p>
            <a:pPr algn="just"/>
            <a:r>
              <a:rPr lang="en-US" sz="1000" dirty="0"/>
              <a:t>To help customers deliver more advanced capabilities, Azure Static Web </a:t>
            </a:r>
            <a:r>
              <a:rPr lang="en-US" sz="1000" b="1" dirty="0"/>
              <a:t>Apps now offers a Dedicated pricing plan </a:t>
            </a:r>
            <a:r>
              <a:rPr lang="en-US" sz="1000" dirty="0"/>
              <a:t>(in preview) supporting enterprise-grade features for enhanced networking and data storage.  This functionality creates new opportunities for customers that are looking for a simplified option to host static and frontend web applications. </a:t>
            </a:r>
          </a:p>
          <a:p>
            <a:pPr algn="just"/>
            <a:r>
              <a:rPr lang="en-US" sz="1000" dirty="0"/>
              <a:t>The Dedicated plan for Static Web Apps utilizes dedicated compute capacity.  For preview, this includes: </a:t>
            </a:r>
          </a:p>
          <a:p>
            <a:pPr marL="171450" indent="-171450" algn="just">
              <a:buFont typeface="Arial" panose="020B0604020202020204" pitchFamily="34" charset="0"/>
              <a:buChar char="•"/>
            </a:pPr>
            <a:r>
              <a:rPr lang="en-US" sz="1000" b="1" dirty="0"/>
              <a:t>Data residency</a:t>
            </a:r>
            <a:r>
              <a:rPr lang="en-US" sz="1000" dirty="0"/>
              <a:t>, to help customers comply with data management policies and requirements </a:t>
            </a:r>
          </a:p>
          <a:p>
            <a:pPr marL="171450" indent="-171450" algn="just">
              <a:buFont typeface="Arial" panose="020B0604020202020204" pitchFamily="34" charset="0"/>
              <a:buChar char="•"/>
            </a:pPr>
            <a:r>
              <a:rPr lang="en-US" sz="1000" dirty="0"/>
              <a:t>“</a:t>
            </a:r>
            <a:r>
              <a:rPr lang="en-US" sz="1000" b="1" dirty="0"/>
              <a:t>Always-on” functionality </a:t>
            </a:r>
            <a:r>
              <a:rPr lang="en-US" sz="1000" dirty="0"/>
              <a:t>for Static Web Apps managed functions, which provide built-in API endpoints to connect to backend services. </a:t>
            </a:r>
          </a:p>
          <a:p>
            <a:pPr algn="just"/>
            <a:r>
              <a:rPr lang="en-US" sz="1000" dirty="0"/>
              <a:t>For preview, the </a:t>
            </a:r>
            <a:r>
              <a:rPr lang="en-US" sz="1000" b="1" dirty="0"/>
              <a:t>Dedicated plan will be available in the following regions:</a:t>
            </a:r>
          </a:p>
          <a:p>
            <a:pPr marL="171450" indent="-171450" algn="just">
              <a:buFont typeface="Arial" panose="020B0604020202020204" pitchFamily="34" charset="0"/>
              <a:buChar char="•"/>
            </a:pPr>
            <a:r>
              <a:rPr lang="en-US" sz="1000" dirty="0"/>
              <a:t>East US 2, Central US, West US 2, East Asia</a:t>
            </a:r>
          </a:p>
        </p:txBody>
      </p:sp>
    </p:spTree>
    <p:extLst>
      <p:ext uri="{BB962C8B-B14F-4D97-AF65-F5344CB8AC3E}">
        <p14:creationId xmlns:p14="http://schemas.microsoft.com/office/powerpoint/2010/main" val="16393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Public preview: Azure NetApp Files application volume group for Oracle</a:t>
            </a:r>
            <a:endParaRPr lang="ru-RU" dirty="0"/>
          </a:p>
          <a:p>
            <a:pPr algn="just"/>
            <a:r>
              <a:rPr lang="en-US" dirty="0"/>
              <a:t>Application volume group (AVG) for Oracle enables to deploy all Azure NetApp Files volumes required to install and operate Oracle databases at enterprise scale, with optimal performance and according to best practices, in a single one-step and optimized workflow. The application volume group feature is using the Azure NetApp Files ability to place all volumes in the same availability zone (as the VMs) to achieve automated, latency-optimized deployments. Application volume group for Oracle has implemented many technical improvements that simplify, standardize and streamline the entire process of volume deployments for Oracle. All required volumes such as up to 8 data volumes, online redo log and archive redo log, backup and binary volumes are created in a single 'atomic' operation (through portal, RP, or API). </a:t>
            </a:r>
          </a:p>
          <a:p>
            <a:pPr algn="just"/>
            <a:r>
              <a:rPr lang="en-US" dirty="0"/>
              <a:t>Azure NetApp Files application volume group for Oracle will shorten database deployment time and increase overall application performance and stability, including the use of multiple storage endpoints. The application volume group feature supports a wide range of Oracle database layouts from small databases with a single volume up to multi-hundred TiB sized databases with up to 8 data volumes and with latency-optimized performance and only limited by the database VM's network capabilities.  </a:t>
            </a:r>
          </a:p>
          <a:p>
            <a:pPr algn="just"/>
            <a:r>
              <a:rPr lang="en-US" dirty="0"/>
              <a:t>Application volume group for Oracle is supported in all Azure NetApp Files enabled regions.</a:t>
            </a:r>
          </a:p>
        </p:txBody>
      </p:sp>
      <p:pic>
        <p:nvPicPr>
          <p:cNvPr id="6148" name="Picture 4" descr="Diagram of dual-zone volume layout.">
            <a:extLst>
              <a:ext uri="{FF2B5EF4-FFF2-40B4-BE49-F238E27FC236}">
                <a16:creationId xmlns:a16="http://schemas.microsoft.com/office/drawing/2014/main" id="{FA197BFA-3B4E-01BE-B55E-80AC88F8ACD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8325" y="1704109"/>
            <a:ext cx="4180489" cy="2024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617956"/>
          </a:xfrm>
        </p:spPr>
        <p:txBody>
          <a:bodyPr/>
          <a:lstStyle/>
          <a:p>
            <a:pPr algn="just"/>
            <a:r>
              <a:rPr lang="en-US" sz="1000" dirty="0">
                <a:hlinkClick r:id="rId2"/>
              </a:rPr>
              <a:t>General availability: Azure Cosmos DB for NoSQL integrations in </a:t>
            </a:r>
            <a:r>
              <a:rPr lang="en-US" sz="1000" dirty="0" err="1">
                <a:hlinkClick r:id="rId2"/>
              </a:rPr>
              <a:t>LangChain</a:t>
            </a:r>
            <a:r>
              <a:rPr lang="en-US" sz="1000" dirty="0">
                <a:hlinkClick r:id="rId2"/>
              </a:rPr>
              <a:t> and Semantic Kernel</a:t>
            </a:r>
            <a:endParaRPr lang="en-US" sz="1000" dirty="0"/>
          </a:p>
          <a:p>
            <a:pPr algn="just"/>
            <a:r>
              <a:rPr lang="en-US" sz="1000" b="1" dirty="0"/>
              <a:t>Azure Cosmos DB for NoSQL </a:t>
            </a:r>
            <a:r>
              <a:rPr lang="en-US" sz="1000" dirty="0"/>
              <a:t>now features integrations as a vector store in </a:t>
            </a:r>
            <a:r>
              <a:rPr lang="en-US" sz="1000" dirty="0" err="1"/>
              <a:t>LangChain</a:t>
            </a:r>
            <a:r>
              <a:rPr lang="en-US" sz="1000" dirty="0"/>
              <a:t> (python) and Semantic Kernel (.NET)! </a:t>
            </a:r>
          </a:p>
          <a:p>
            <a:pPr algn="just"/>
            <a:r>
              <a:rPr lang="en-US" sz="1000" dirty="0"/>
              <a:t> This allows to leverage the scalability and flexibility of </a:t>
            </a:r>
            <a:r>
              <a:rPr lang="en-US" sz="1000" b="1" dirty="0"/>
              <a:t>Azure Cosmos DB for NoSQL to store and retrieve hig</a:t>
            </a:r>
            <a:r>
              <a:rPr lang="en-US" sz="1000" dirty="0"/>
              <a:t>h-dimensional vectors as part of your LLM pipelines! Easily bring data to LLMs, leveraging the extreme performance and highly accurate vector search built into </a:t>
            </a:r>
            <a:r>
              <a:rPr lang="en-US" sz="1000" b="1" dirty="0"/>
              <a:t>Azure Cosmos DB.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Azure Cosmos DB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786684"/>
          </a:xfrm>
        </p:spPr>
        <p:txBody>
          <a:bodyPr/>
          <a:lstStyle/>
          <a:p>
            <a:r>
              <a:rPr lang="en-US" dirty="0">
                <a:hlinkClick r:id="rId3"/>
              </a:rPr>
              <a:t>General Availability: Azure Cosmos DB </a:t>
            </a:r>
            <a:r>
              <a:rPr lang="en-US" dirty="0" err="1">
                <a:hlinkClick r:id="rId3"/>
              </a:rPr>
              <a:t>Vercel</a:t>
            </a:r>
            <a:r>
              <a:rPr lang="en-US" dirty="0">
                <a:hlinkClick r:id="rId3"/>
              </a:rPr>
              <a:t> integration</a:t>
            </a:r>
            <a:endParaRPr lang="en-US" dirty="0"/>
          </a:p>
          <a:p>
            <a:r>
              <a:rPr lang="en-US" dirty="0"/>
              <a:t>Easily deploy apps with existing Azure Cosmos DB setups or create new ones instantly. </a:t>
            </a:r>
          </a:p>
        </p:txBody>
      </p:sp>
      <p:sp>
        <p:nvSpPr>
          <p:cNvPr id="2" name="Text Placeholder 13">
            <a:extLst>
              <a:ext uri="{FF2B5EF4-FFF2-40B4-BE49-F238E27FC236}">
                <a16:creationId xmlns:a16="http://schemas.microsoft.com/office/drawing/2014/main" id="{70A08DB3-2A41-C45E-BE8C-E55CBC5AC96A}"/>
              </a:ext>
            </a:extLst>
          </p:cNvPr>
          <p:cNvSpPr txBox="1">
            <a:spLocks/>
          </p:cNvSpPr>
          <p:nvPr/>
        </p:nvSpPr>
        <p:spPr>
          <a:xfrm>
            <a:off x="342900" y="1561663"/>
            <a:ext cx="3955312" cy="1617956"/>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4"/>
              </a:rPr>
              <a:t>General availability: Azure Cosmos DB Go SDK</a:t>
            </a:r>
            <a:endParaRPr lang="en-US" dirty="0"/>
          </a:p>
          <a:p>
            <a:pPr algn="just"/>
            <a:r>
              <a:rPr lang="en-US" dirty="0"/>
              <a:t>The </a:t>
            </a:r>
            <a:r>
              <a:rPr lang="en-US" b="1" dirty="0"/>
              <a:t>Azure Cosmos DB Go SDK is now generally available</a:t>
            </a:r>
            <a:r>
              <a:rPr lang="en-US" dirty="0"/>
              <a:t>. The </a:t>
            </a:r>
            <a:r>
              <a:rPr lang="en-US" b="1" dirty="0"/>
              <a:t>Go SDK allows </a:t>
            </a:r>
            <a:r>
              <a:rPr lang="en-US" dirty="0"/>
              <a:t>to connect to an Azure Cosmos DB for NoSQL account and perform operations on databases, containers, and items. This release brings critical Azure Cosmos </a:t>
            </a:r>
            <a:r>
              <a:rPr lang="en-US" b="1" dirty="0"/>
              <a:t>DB features for multi-region support </a:t>
            </a:r>
            <a:r>
              <a:rPr lang="en-US" dirty="0"/>
              <a:t>and high availability to Go, such as the ability to set preferred regions, cross region retries, and improved request diagnostics. It is now possible to fine grained control over which region in </a:t>
            </a:r>
            <a:r>
              <a:rPr lang="en-US" b="1" dirty="0"/>
              <a:t>Azure Cosmos DB account the Go SDK connects to, and which order regions are contacted in case of retries or region </a:t>
            </a:r>
            <a:r>
              <a:rPr lang="en-US" dirty="0"/>
              <a:t>failovers. </a:t>
            </a:r>
          </a:p>
        </p:txBody>
      </p:sp>
      <p:sp>
        <p:nvSpPr>
          <p:cNvPr id="3" name="Text Placeholder 11">
            <a:extLst>
              <a:ext uri="{FF2B5EF4-FFF2-40B4-BE49-F238E27FC236}">
                <a16:creationId xmlns:a16="http://schemas.microsoft.com/office/drawing/2014/main" id="{8FFFAC9F-0145-8F3B-1D5D-15CE47CD5B2B}"/>
              </a:ext>
            </a:extLst>
          </p:cNvPr>
          <p:cNvSpPr txBox="1">
            <a:spLocks/>
          </p:cNvSpPr>
          <p:nvPr/>
        </p:nvSpPr>
        <p:spPr>
          <a:xfrm>
            <a:off x="4433776" y="2399863"/>
            <a:ext cx="4365038" cy="1617956"/>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5"/>
              </a:rPr>
              <a:t>General availability: Computed properties in Azure Cosmos DB for NoSQL</a:t>
            </a:r>
            <a:endParaRPr lang="en-US" sz="1000" dirty="0"/>
          </a:p>
          <a:p>
            <a:pPr algn="just"/>
            <a:r>
              <a:rPr lang="en-US" sz="1000" dirty="0"/>
              <a:t>Computed properties </a:t>
            </a:r>
            <a:r>
              <a:rPr lang="en-US" sz="1000" b="1" dirty="0"/>
              <a:t>in Azure Cosmos DB for NoSQL </a:t>
            </a:r>
            <a:r>
              <a:rPr lang="en-US" sz="1000" dirty="0"/>
              <a:t>offer a powerful tool to streamline work. They allow to create values based on existing item properties without persisting them in the items themselves. This means can craft complex query logic just once and use it repeatedly, saving you time and effort. </a:t>
            </a:r>
          </a:p>
          <a:p>
            <a:pPr algn="just"/>
            <a:r>
              <a:rPr lang="en-US" sz="1000" dirty="0"/>
              <a:t>But the benefits don’t stop there. </a:t>
            </a:r>
            <a:r>
              <a:rPr lang="en-US" sz="1000" b="1" dirty="0"/>
              <a:t>Computed properties </a:t>
            </a:r>
            <a:r>
              <a:rPr lang="en-US" sz="1000" dirty="0"/>
              <a:t>can be indexed individually or as part of a composite index, leading to enhanced performance. This not only makes queries faster but also more cost-effective. So, with Computed properties, you’re getting a tool that makes work easier, performance better, and costs lower. </a:t>
            </a:r>
          </a:p>
        </p:txBody>
      </p:sp>
      <p:sp>
        <p:nvSpPr>
          <p:cNvPr id="4" name="Text Placeholder 13">
            <a:extLst>
              <a:ext uri="{FF2B5EF4-FFF2-40B4-BE49-F238E27FC236}">
                <a16:creationId xmlns:a16="http://schemas.microsoft.com/office/drawing/2014/main" id="{E34C5C6B-5031-7475-7D0C-660C6E417A07}"/>
              </a:ext>
            </a:extLst>
          </p:cNvPr>
          <p:cNvSpPr txBox="1">
            <a:spLocks/>
          </p:cNvSpPr>
          <p:nvPr/>
        </p:nvSpPr>
        <p:spPr>
          <a:xfrm>
            <a:off x="377456" y="3231135"/>
            <a:ext cx="3955312" cy="786684"/>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hlinkClick r:id="rId6"/>
              </a:rPr>
              <a:t>Public preview: Change from serverless to provisioned capacity mode</a:t>
            </a:r>
            <a:endParaRPr lang="en-US" dirty="0"/>
          </a:p>
          <a:p>
            <a:r>
              <a:rPr lang="en-US" dirty="0"/>
              <a:t>It is now possible to change the capacity mode of an </a:t>
            </a:r>
            <a:r>
              <a:rPr lang="en-US" b="1" dirty="0"/>
              <a:t>Azure Cosmos DB </a:t>
            </a:r>
            <a:r>
              <a:rPr lang="en-US" dirty="0"/>
              <a:t>account from serverless to provisioned capacity in-place using </a:t>
            </a:r>
            <a:r>
              <a:rPr lang="en-US" b="1" dirty="0"/>
              <a:t>the Azure portal or Azure CLI. This new </a:t>
            </a:r>
            <a:r>
              <a:rPr lang="en-US" dirty="0"/>
              <a:t>capability makes it easy for you to transition to the performance and comprehensive SLA provided by provisioned capacity mod</a:t>
            </a:r>
          </a:p>
        </p:txBody>
      </p:sp>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93715-9869-88DC-2CB8-A7701BFB332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69D1DAA-5541-5F8D-D325-1706397A6A43}"/>
              </a:ext>
            </a:extLst>
          </p:cNvPr>
          <p:cNvSpPr>
            <a:spLocks noGrp="1"/>
          </p:cNvSpPr>
          <p:nvPr>
            <p:ph type="body" sz="quarter" idx="10"/>
          </p:nvPr>
        </p:nvSpPr>
        <p:spPr>
          <a:xfrm>
            <a:off x="4433776" y="855080"/>
            <a:ext cx="4365038" cy="2470011"/>
          </a:xfrm>
        </p:spPr>
        <p:txBody>
          <a:bodyPr/>
          <a:lstStyle/>
          <a:p>
            <a:pPr algn="just"/>
            <a:r>
              <a:rPr lang="en-US" sz="1000" dirty="0">
                <a:hlinkClick r:id="rId2"/>
              </a:rPr>
              <a:t>Public Preview: </a:t>
            </a:r>
            <a:r>
              <a:rPr lang="en-US" sz="1000" dirty="0" err="1">
                <a:hlinkClick r:id="rId2"/>
              </a:rPr>
              <a:t>DiskANN</a:t>
            </a:r>
            <a:r>
              <a:rPr lang="en-US" sz="1000" dirty="0">
                <a:hlinkClick r:id="rId2"/>
              </a:rPr>
              <a:t> vector indexing and search in Azure Cosmos DB NoSQL</a:t>
            </a:r>
            <a:endParaRPr lang="en-US" sz="1000" dirty="0"/>
          </a:p>
          <a:p>
            <a:pPr algn="just"/>
            <a:r>
              <a:rPr lang="en-US" sz="1000" dirty="0"/>
              <a:t>Azure Cosmos DB for </a:t>
            </a:r>
            <a:r>
              <a:rPr lang="en-US" sz="1000" b="1" dirty="0"/>
              <a:t>NoSQL built-in vector search </a:t>
            </a:r>
            <a:r>
              <a:rPr lang="en-US" sz="1000" dirty="0"/>
              <a:t>is now in public preview. This feature can be used with </a:t>
            </a:r>
            <a:r>
              <a:rPr lang="en-US" sz="1000" b="1" dirty="0"/>
              <a:t>a flat vector index</a:t>
            </a:r>
            <a:r>
              <a:rPr lang="en-US" sz="1000" dirty="0"/>
              <a:t>, quantized vectors, and with a vector index powered by </a:t>
            </a:r>
            <a:r>
              <a:rPr lang="en-US" sz="1000" dirty="0" err="1"/>
              <a:t>DiskANN</a:t>
            </a:r>
            <a:r>
              <a:rPr lang="en-US" sz="1000" dirty="0"/>
              <a:t>, a state-of-the-art suite of vector indexing algorithms developed at Microsoft Research. This enables your applications to perform a vector similarity search with high </a:t>
            </a:r>
            <a:r>
              <a:rPr lang="en-US" sz="1000" dirty="0" err="1"/>
              <a:t>performance,accuracy</a:t>
            </a:r>
            <a:r>
              <a:rPr lang="en-US" sz="1000" dirty="0"/>
              <a:t>, and scale.  </a:t>
            </a:r>
          </a:p>
          <a:p>
            <a:pPr algn="just"/>
            <a:r>
              <a:rPr lang="en-US" sz="1000" dirty="0"/>
              <a:t> It is now </a:t>
            </a:r>
            <a:r>
              <a:rPr lang="en-US" sz="1000" b="1" dirty="0"/>
              <a:t>possible to easily combine vector search with Azure Cosmos DB's </a:t>
            </a:r>
            <a:r>
              <a:rPr lang="en-US" sz="1000" dirty="0"/>
              <a:t>rich query filters. Plus, take advantage of Azure Cosmos DB's flexible schema-less document structures, serverless or provisioned throughout models, 99.999% availability, instant </a:t>
            </a:r>
            <a:r>
              <a:rPr lang="en-US" sz="1000" dirty="0" err="1"/>
              <a:t>autoscale</a:t>
            </a:r>
            <a:r>
              <a:rPr lang="en-US" sz="1000" dirty="0"/>
              <a:t>, and more! </a:t>
            </a:r>
          </a:p>
          <a:p>
            <a:pPr algn="just"/>
            <a:r>
              <a:rPr lang="en-US" sz="1000" dirty="0"/>
              <a:t> Simplify your RAG </a:t>
            </a:r>
            <a:r>
              <a:rPr lang="en-US" sz="1000" b="1" dirty="0"/>
              <a:t>and Generative AI architectures and keep </a:t>
            </a:r>
            <a:r>
              <a:rPr lang="en-US" sz="1000" dirty="0"/>
              <a:t>data and vectors in sync by leveraging Azure Cosmos DB as your one database for transactional and vector data workloads. </a:t>
            </a:r>
          </a:p>
        </p:txBody>
      </p:sp>
      <p:sp>
        <p:nvSpPr>
          <p:cNvPr id="11" name="Title 10">
            <a:extLst>
              <a:ext uri="{FF2B5EF4-FFF2-40B4-BE49-F238E27FC236}">
                <a16:creationId xmlns:a16="http://schemas.microsoft.com/office/drawing/2014/main" id="{B05E9534-3C35-9313-C6E7-9E564BDFC466}"/>
              </a:ext>
            </a:extLst>
          </p:cNvPr>
          <p:cNvSpPr>
            <a:spLocks noGrp="1"/>
          </p:cNvSpPr>
          <p:nvPr>
            <p:ph type="title"/>
          </p:nvPr>
        </p:nvSpPr>
        <p:spPr/>
        <p:txBody>
          <a:bodyPr/>
          <a:lstStyle/>
          <a:p>
            <a:r>
              <a:rPr lang="en-US" sz="1800" dirty="0"/>
              <a:t>Azure Cosmos DB Updates</a:t>
            </a:r>
            <a:endParaRPr lang="en-US" dirty="0"/>
          </a:p>
        </p:txBody>
      </p:sp>
      <p:sp>
        <p:nvSpPr>
          <p:cNvPr id="13" name="Text Placeholder 12">
            <a:extLst>
              <a:ext uri="{FF2B5EF4-FFF2-40B4-BE49-F238E27FC236}">
                <a16:creationId xmlns:a16="http://schemas.microsoft.com/office/drawing/2014/main" id="{DE6CD169-A2F9-0F7E-49EE-EC7FAE204B1C}"/>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510AD9-2A44-5DDF-30FA-DE4500EB2760}"/>
              </a:ext>
            </a:extLst>
          </p:cNvPr>
          <p:cNvSpPr>
            <a:spLocks noGrp="1"/>
          </p:cNvSpPr>
          <p:nvPr>
            <p:ph type="body" sz="quarter" idx="16"/>
          </p:nvPr>
        </p:nvSpPr>
        <p:spPr/>
        <p:txBody>
          <a:bodyPr/>
          <a:lstStyle/>
          <a:p>
            <a:pPr algn="just"/>
            <a:r>
              <a:rPr lang="en-US" dirty="0">
                <a:hlinkClick r:id="rId3"/>
              </a:rPr>
              <a:t>Public Preview: vCore-based Azure Cosmos DB for MongoDB cross-region disaster recovery (DR)</a:t>
            </a:r>
            <a:endParaRPr lang="en-US" dirty="0"/>
          </a:p>
          <a:p>
            <a:pPr algn="just"/>
            <a:r>
              <a:rPr lang="en-US" dirty="0"/>
              <a:t>With cross-region DR (disaster recovery) it is possible to create a replica of a </a:t>
            </a:r>
            <a:r>
              <a:rPr lang="en-US" b="1" dirty="0"/>
              <a:t>vCore-based Azure Cosmos DB for MongoDB cluster in another region</a:t>
            </a:r>
            <a:r>
              <a:rPr lang="en-US" dirty="0"/>
              <a:t>. This cluster replica is continuously updated with the data written</a:t>
            </a:r>
            <a:r>
              <a:rPr lang="en-US" b="1" dirty="0"/>
              <a:t> in the primary region. </a:t>
            </a:r>
            <a:r>
              <a:rPr lang="en-US" dirty="0"/>
              <a:t>In a rare case of an outage in the primary region and primary cluster unavailability, you can promote this replica to become the new read-write cluster in another region. </a:t>
            </a:r>
          </a:p>
          <a:p>
            <a:pPr algn="just"/>
            <a:r>
              <a:rPr lang="en-US" dirty="0"/>
              <a:t> In addition, it </a:t>
            </a:r>
            <a:r>
              <a:rPr lang="en-US" b="1" dirty="0"/>
              <a:t>is allowed to use cluster replica in another region for reading. This helps offload read operations from the primary </a:t>
            </a:r>
            <a:r>
              <a:rPr lang="en-US" dirty="0"/>
              <a:t>cluster as well as deliver reads with lower latency to applications that are hosted in or closer to the other region. </a:t>
            </a:r>
          </a:p>
          <a:p>
            <a:pPr algn="just"/>
            <a:r>
              <a:rPr lang="en-US" dirty="0"/>
              <a:t> When the cluster replica </a:t>
            </a:r>
            <a:r>
              <a:rPr lang="en-US" b="1" dirty="0"/>
              <a:t>in region B is promoted </a:t>
            </a:r>
            <a:r>
              <a:rPr lang="en-US" dirty="0"/>
              <a:t>and becomes the new read-write cluster, it mirrors the original configuration by maintaining a read replica in the </a:t>
            </a:r>
            <a:r>
              <a:rPr lang="en-US" b="1" dirty="0"/>
              <a:t>former primary region A</a:t>
            </a:r>
            <a:r>
              <a:rPr lang="en-US" dirty="0"/>
              <a:t>. Connection strings pointing to the read-write cluster and read-only cluster replica are preserved after replica promotion. </a:t>
            </a:r>
          </a:p>
        </p:txBody>
      </p:sp>
      <p:pic>
        <p:nvPicPr>
          <p:cNvPr id="3074" name="Picture 2" descr="Introducing vector database capabilities in Azure Cosmos DB for NoSQL (Public  Preview) - Azure Cosmos DB Blog">
            <a:extLst>
              <a:ext uri="{FF2B5EF4-FFF2-40B4-BE49-F238E27FC236}">
                <a16:creationId xmlns:a16="http://schemas.microsoft.com/office/drawing/2014/main" id="{B68220FC-509F-6BEE-6FAB-3E855CA11BD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78805" y="3207327"/>
            <a:ext cx="3230903" cy="1816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01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71DA1-B55D-EF7E-C705-3E2EBD8AB3D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3337F290-7F05-F6C7-FB30-521D100BB24B}"/>
              </a:ext>
            </a:extLst>
          </p:cNvPr>
          <p:cNvSpPr>
            <a:spLocks noGrp="1"/>
          </p:cNvSpPr>
          <p:nvPr>
            <p:ph type="body" sz="quarter" idx="10"/>
          </p:nvPr>
        </p:nvSpPr>
        <p:spPr/>
        <p:txBody>
          <a:bodyPr/>
          <a:lstStyle/>
          <a:p>
            <a:pPr algn="just"/>
            <a:r>
              <a:rPr lang="en-US" sz="1000" dirty="0">
                <a:hlinkClick r:id="rId2"/>
              </a:rPr>
              <a:t>Public Preview: Index recommendations in Azure Database for PostgreSQL Flexible Server</a:t>
            </a:r>
            <a:endParaRPr lang="en-US" sz="1000" dirty="0"/>
          </a:p>
          <a:p>
            <a:pPr algn="just"/>
            <a:r>
              <a:rPr lang="en-US" sz="1000" b="1" dirty="0"/>
              <a:t>Index recommendations </a:t>
            </a:r>
            <a:r>
              <a:rPr lang="en-US" sz="1000" dirty="0"/>
              <a:t>analyzes the most resource intensive </a:t>
            </a:r>
            <a:r>
              <a:rPr lang="en-US" sz="1000" b="1" dirty="0"/>
              <a:t>set of queries in workload and produces recommendations</a:t>
            </a:r>
            <a:r>
              <a:rPr lang="en-US" sz="1000" dirty="0"/>
              <a:t> of indexes that, once created, improve the performance of those queries.  </a:t>
            </a:r>
          </a:p>
          <a:p>
            <a:pPr algn="just"/>
            <a:r>
              <a:rPr lang="en-US" sz="1000" dirty="0"/>
              <a:t> It also recommends </a:t>
            </a:r>
            <a:r>
              <a:rPr lang="en-US" sz="1000" b="1" dirty="0"/>
              <a:t>indexes can drop if </a:t>
            </a:r>
            <a:r>
              <a:rPr lang="en-US" sz="1000" dirty="0"/>
              <a:t>they are identified as duplicates or are considered irrelevant for lack of use. </a:t>
            </a:r>
          </a:p>
          <a:p>
            <a:pPr algn="just"/>
            <a:r>
              <a:rPr lang="en-US" sz="1000" b="1" dirty="0"/>
              <a:t>The new index recommendations feature </a:t>
            </a:r>
            <a:r>
              <a:rPr lang="en-US" sz="1000" dirty="0"/>
              <a:t>builds on query store in </a:t>
            </a:r>
            <a:r>
              <a:rPr lang="en-US" sz="1000" b="1" dirty="0"/>
              <a:t>Azure Database for PostgreSQL - Flexible Server</a:t>
            </a:r>
            <a:r>
              <a:rPr lang="en-US" sz="1000" dirty="0"/>
              <a:t>, which captures and retains a history of queries executed in your workload and the runtime statistics of those queries. </a:t>
            </a:r>
          </a:p>
        </p:txBody>
      </p:sp>
      <p:sp>
        <p:nvSpPr>
          <p:cNvPr id="11" name="Title 10">
            <a:extLst>
              <a:ext uri="{FF2B5EF4-FFF2-40B4-BE49-F238E27FC236}">
                <a16:creationId xmlns:a16="http://schemas.microsoft.com/office/drawing/2014/main" id="{C62E7423-4266-2E57-7ECF-35621C61E139}"/>
              </a:ext>
            </a:extLst>
          </p:cNvPr>
          <p:cNvSpPr>
            <a:spLocks noGrp="1"/>
          </p:cNvSpPr>
          <p:nvPr>
            <p:ph type="title"/>
          </p:nvPr>
        </p:nvSpPr>
        <p:spPr/>
        <p:txBody>
          <a:bodyPr/>
          <a:lstStyle/>
          <a:p>
            <a:r>
              <a:rPr lang="en-US" sz="1800" dirty="0"/>
              <a:t>Azure PostgreSQL Updates</a:t>
            </a:r>
            <a:endParaRPr lang="en-US" dirty="0"/>
          </a:p>
        </p:txBody>
      </p:sp>
      <p:sp>
        <p:nvSpPr>
          <p:cNvPr id="13" name="Text Placeholder 12">
            <a:extLst>
              <a:ext uri="{FF2B5EF4-FFF2-40B4-BE49-F238E27FC236}">
                <a16:creationId xmlns:a16="http://schemas.microsoft.com/office/drawing/2014/main" id="{915420FD-81AB-F129-C44C-1ADB2CE5081E}"/>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99C1840-42CB-2AAA-82F4-807BF7A8EB8F}"/>
              </a:ext>
            </a:extLst>
          </p:cNvPr>
          <p:cNvSpPr>
            <a:spLocks noGrp="1"/>
          </p:cNvSpPr>
          <p:nvPr>
            <p:ph type="body" sz="quarter" idx="16"/>
          </p:nvPr>
        </p:nvSpPr>
        <p:spPr/>
        <p:txBody>
          <a:bodyPr/>
          <a:lstStyle/>
          <a:p>
            <a:pPr algn="just"/>
            <a:r>
              <a:rPr lang="en-US" dirty="0">
                <a:hlinkClick r:id="rId3"/>
              </a:rPr>
              <a:t>Public preview - Major version upgrade support for PostgreSQL 16</a:t>
            </a:r>
            <a:endParaRPr lang="en-US" dirty="0"/>
          </a:p>
          <a:p>
            <a:pPr algn="just"/>
            <a:r>
              <a:rPr lang="en-US" dirty="0"/>
              <a:t>Azure Database for PostgreSQL - Flexible Server now supports in-place major version upgrades to </a:t>
            </a:r>
            <a:r>
              <a:rPr lang="en-US" b="1" dirty="0"/>
              <a:t>PostgreSQL 16 in public preview</a:t>
            </a:r>
            <a:r>
              <a:rPr lang="en-US" dirty="0"/>
              <a:t>. This update offers access to the latest PostgreSQL features with minimal downtime and a simplified upgrade process. </a:t>
            </a:r>
          </a:p>
          <a:p>
            <a:pPr algn="just"/>
            <a:r>
              <a:rPr lang="en-US" dirty="0"/>
              <a:t> Key Benefits include: </a:t>
            </a:r>
          </a:p>
          <a:p>
            <a:pPr marL="171450" indent="-171450" algn="just">
              <a:buFont typeface="Arial" panose="020B0604020202020204" pitchFamily="34" charset="0"/>
              <a:buChar char="•"/>
            </a:pPr>
            <a:r>
              <a:rPr lang="en-US" b="1" dirty="0"/>
              <a:t>Enhancements like </a:t>
            </a:r>
            <a:r>
              <a:rPr lang="en-US" b="1" dirty="0" err="1"/>
              <a:t>pg_stat_io</a:t>
            </a:r>
            <a:r>
              <a:rPr lang="en-US" b="1" dirty="0"/>
              <a:t> </a:t>
            </a:r>
            <a:r>
              <a:rPr lang="en-US" dirty="0"/>
              <a:t>for I/O monitoring, improved query execution, and advanced replication. </a:t>
            </a:r>
          </a:p>
          <a:p>
            <a:pPr marL="171450" indent="-171450" algn="just">
              <a:buFont typeface="Arial" panose="020B0604020202020204" pitchFamily="34" charset="0"/>
              <a:buChar char="•"/>
            </a:pPr>
            <a:r>
              <a:rPr lang="en-US" dirty="0"/>
              <a:t>The ability to upgrade directly </a:t>
            </a:r>
            <a:r>
              <a:rPr lang="en-US" b="1" dirty="0"/>
              <a:t>without data migration </a:t>
            </a:r>
            <a:r>
              <a:rPr lang="en-US" dirty="0"/>
              <a:t>or changing server settings. </a:t>
            </a:r>
          </a:p>
          <a:p>
            <a:pPr marL="171450" indent="-171450" algn="just">
              <a:buFont typeface="Arial" panose="020B0604020202020204" pitchFamily="34" charset="0"/>
              <a:buChar char="•"/>
            </a:pPr>
            <a:r>
              <a:rPr lang="en-US" b="1" dirty="0"/>
              <a:t>A streamlined process ensuring </a:t>
            </a:r>
            <a:r>
              <a:rPr lang="en-US" dirty="0"/>
              <a:t>a smooth transition with reduced production disruptions. </a:t>
            </a:r>
          </a:p>
        </p:txBody>
      </p:sp>
    </p:spTree>
    <p:extLst>
      <p:ext uri="{BB962C8B-B14F-4D97-AF65-F5344CB8AC3E}">
        <p14:creationId xmlns:p14="http://schemas.microsoft.com/office/powerpoint/2010/main" val="72484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30A3B-5B5F-E3BD-A4F6-C2C8DE0B4DB6}"/>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1FE15C0-EAEC-E6D4-AEAC-82109CB7780D}"/>
              </a:ext>
            </a:extLst>
          </p:cNvPr>
          <p:cNvSpPr>
            <a:spLocks noGrp="1"/>
          </p:cNvSpPr>
          <p:nvPr>
            <p:ph type="body" sz="quarter" idx="10"/>
          </p:nvPr>
        </p:nvSpPr>
        <p:spPr/>
        <p:txBody>
          <a:bodyPr/>
          <a:lstStyle/>
          <a:p>
            <a:pPr algn="just"/>
            <a:r>
              <a:rPr lang="en-US" sz="1000" dirty="0">
                <a:hlinkClick r:id="rId2"/>
              </a:rPr>
              <a:t>General Availability: Azure AI extension in Azure Database for PostgreSQL</a:t>
            </a:r>
            <a:endParaRPr lang="en-US" sz="1000" dirty="0"/>
          </a:p>
          <a:p>
            <a:pPr algn="just"/>
            <a:r>
              <a:rPr lang="en-US" sz="1000" b="1" dirty="0"/>
              <a:t>The Azure AI extension simplifies building </a:t>
            </a:r>
            <a:r>
              <a:rPr lang="en-US" sz="1000" dirty="0"/>
              <a:t>intelligent applications </a:t>
            </a:r>
            <a:r>
              <a:rPr lang="en-US" sz="1000" b="1" dirty="0"/>
              <a:t>on Azure Database for PostgreSQL</a:t>
            </a:r>
            <a:r>
              <a:rPr lang="en-US" sz="1000" dirty="0"/>
              <a:t> from right within the database using SQL. It is possible to call Azure OpenAI to generate LLM based vector embeddings and store those embeddings within native vector types with a single SQL statement. </a:t>
            </a:r>
            <a:r>
              <a:rPr lang="en-US" sz="1000" b="1" dirty="0"/>
              <a:t>Embeddings open up </a:t>
            </a:r>
            <a:r>
              <a:rPr lang="en-US" sz="1000" dirty="0"/>
              <a:t>new scenarios from semantic search to other rich natural language interactions. In addition, you can invoke </a:t>
            </a:r>
            <a:r>
              <a:rPr lang="en-US" sz="1000" b="1" dirty="0"/>
              <a:t>a variety of Azure AI language services </a:t>
            </a:r>
            <a:r>
              <a:rPr lang="en-US" sz="1000" dirty="0"/>
              <a:t>from sentiment analysis to summarization and translation. </a:t>
            </a:r>
            <a:r>
              <a:rPr lang="en-US" sz="1000" b="1" dirty="0"/>
              <a:t>Invoke real-time predictions </a:t>
            </a:r>
            <a:r>
              <a:rPr lang="en-US" sz="1000" dirty="0"/>
              <a:t>calling pre-trained or custom models hosted on </a:t>
            </a:r>
            <a:r>
              <a:rPr lang="en-US" sz="1000" b="1" dirty="0"/>
              <a:t>Azure ML online inference </a:t>
            </a:r>
            <a:r>
              <a:rPr lang="en-US" sz="1000" dirty="0"/>
              <a:t>endpoints to </a:t>
            </a:r>
            <a:r>
              <a:rPr lang="en-US" sz="1000" dirty="0" err="1"/>
              <a:t>openup</a:t>
            </a:r>
            <a:r>
              <a:rPr lang="en-US" sz="1000" dirty="0"/>
              <a:t> real-time scoring scenarios from fraud detection to healthcare predictions and more. </a:t>
            </a:r>
          </a:p>
        </p:txBody>
      </p:sp>
      <p:sp>
        <p:nvSpPr>
          <p:cNvPr id="11" name="Title 10">
            <a:extLst>
              <a:ext uri="{FF2B5EF4-FFF2-40B4-BE49-F238E27FC236}">
                <a16:creationId xmlns:a16="http://schemas.microsoft.com/office/drawing/2014/main" id="{96FF38FE-F7F4-39FA-FD76-EE7224F55359}"/>
              </a:ext>
            </a:extLst>
          </p:cNvPr>
          <p:cNvSpPr>
            <a:spLocks noGrp="1"/>
          </p:cNvSpPr>
          <p:nvPr>
            <p:ph type="title"/>
          </p:nvPr>
        </p:nvSpPr>
        <p:spPr/>
        <p:txBody>
          <a:bodyPr/>
          <a:lstStyle/>
          <a:p>
            <a:r>
              <a:rPr lang="en-US" sz="1800" dirty="0"/>
              <a:t>Azure PostgreSQL Updates</a:t>
            </a:r>
            <a:endParaRPr lang="en-US" dirty="0"/>
          </a:p>
        </p:txBody>
      </p:sp>
      <p:sp>
        <p:nvSpPr>
          <p:cNvPr id="13" name="Text Placeholder 12">
            <a:extLst>
              <a:ext uri="{FF2B5EF4-FFF2-40B4-BE49-F238E27FC236}">
                <a16:creationId xmlns:a16="http://schemas.microsoft.com/office/drawing/2014/main" id="{7ADF7F88-4577-68E6-C1CF-62135B255195}"/>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C75C4F3-4834-7F0D-397C-729C14BBA3BD}"/>
              </a:ext>
            </a:extLst>
          </p:cNvPr>
          <p:cNvSpPr>
            <a:spLocks noGrp="1"/>
          </p:cNvSpPr>
          <p:nvPr>
            <p:ph type="body" sz="quarter" idx="16"/>
          </p:nvPr>
        </p:nvSpPr>
        <p:spPr/>
        <p:txBody>
          <a:bodyPr/>
          <a:lstStyle/>
          <a:p>
            <a:pPr algn="just"/>
            <a:r>
              <a:rPr lang="en-US" dirty="0">
                <a:hlinkClick r:id="rId3"/>
              </a:rPr>
              <a:t>Public Preview: In-database embeddings in Azure Database for PostgreSQL - Flexible Server</a:t>
            </a:r>
            <a:endParaRPr lang="en-US" dirty="0"/>
          </a:p>
          <a:p>
            <a:pPr algn="just"/>
            <a:r>
              <a:rPr lang="en-US" dirty="0"/>
              <a:t>Use language models to create text embeddings within </a:t>
            </a:r>
            <a:r>
              <a:rPr lang="en-US" b="1" dirty="0"/>
              <a:t>PostgreSQL database with the public preview release of </a:t>
            </a:r>
            <a:r>
              <a:rPr lang="en-US" b="1" dirty="0" err="1"/>
              <a:t>azure_local_ai</a:t>
            </a:r>
            <a:r>
              <a:rPr lang="en-US" b="1" dirty="0"/>
              <a:t>. </a:t>
            </a:r>
            <a:r>
              <a:rPr lang="en-US" dirty="0"/>
              <a:t>This new extension for Azure Database </a:t>
            </a:r>
            <a:r>
              <a:rPr lang="en-US" b="1" dirty="0"/>
              <a:t>for PostgreSQL enables </a:t>
            </a:r>
            <a:r>
              <a:rPr lang="en-US" dirty="0"/>
              <a:t>to create text embeddings from an LLM deployed within the same VM as </a:t>
            </a:r>
            <a:r>
              <a:rPr lang="en-US" b="1" dirty="0"/>
              <a:t>Azure Database for PostgreSQL database</a:t>
            </a:r>
            <a:r>
              <a:rPr lang="en-US" dirty="0"/>
              <a:t>. This feature greatly reduces latency and improves performance for text analytics applications that rely on embeddings to measure semantic similarity, perform clustering, or extract insights. With the </a:t>
            </a:r>
            <a:r>
              <a:rPr lang="en-US" dirty="0" err="1"/>
              <a:t>azure_local_ai</a:t>
            </a:r>
            <a:r>
              <a:rPr lang="en-US" dirty="0"/>
              <a:t> extension, you can leverage the power of LLMs without leaving your database or compromising on security.  </a:t>
            </a:r>
          </a:p>
          <a:p>
            <a:pPr algn="just"/>
            <a:r>
              <a:rPr lang="en-US" dirty="0"/>
              <a:t>To get started, </a:t>
            </a:r>
            <a:r>
              <a:rPr lang="en-US" b="1" dirty="0"/>
              <a:t>visit the </a:t>
            </a:r>
            <a:r>
              <a:rPr lang="en-US" b="1" dirty="0" err="1"/>
              <a:t>azure_local_ai</a:t>
            </a:r>
            <a:r>
              <a:rPr lang="en-US" b="1" dirty="0"/>
              <a:t> extension </a:t>
            </a:r>
            <a:r>
              <a:rPr lang="en-US" dirty="0"/>
              <a:t>documentation page, enable the extension and begin creating embeddings from your text data without leaving the Azure Database for PostgreSQL boundary. </a:t>
            </a:r>
          </a:p>
        </p:txBody>
      </p:sp>
    </p:spTree>
    <p:extLst>
      <p:ext uri="{BB962C8B-B14F-4D97-AF65-F5344CB8AC3E}">
        <p14:creationId xmlns:p14="http://schemas.microsoft.com/office/powerpoint/2010/main" val="2199866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B25DC9-BAF1-7BCC-B54E-778B53588D55}"/>
              </a:ext>
            </a:extLst>
          </p:cNvPr>
          <p:cNvSpPr>
            <a:spLocks noGrp="1"/>
          </p:cNvSpPr>
          <p:nvPr>
            <p:ph type="body" sz="quarter" idx="10"/>
          </p:nvPr>
        </p:nvSpPr>
        <p:spPr>
          <a:xfrm>
            <a:off x="4433776" y="855081"/>
            <a:ext cx="4365038" cy="1278520"/>
          </a:xfrm>
        </p:spPr>
        <p:txBody>
          <a:bodyPr/>
          <a:lstStyle/>
          <a:p>
            <a:pPr algn="just"/>
            <a:r>
              <a:rPr lang="en-US" sz="1000" dirty="0">
                <a:hlinkClick r:id="rId2"/>
              </a:rPr>
              <a:t>Public Preview - On-demand backup and Export in Azure Database for MySQL - Flexible Server</a:t>
            </a:r>
            <a:endParaRPr lang="en-US" sz="1000" dirty="0"/>
          </a:p>
          <a:p>
            <a:pPr algn="just"/>
            <a:r>
              <a:rPr lang="en-US" sz="1000" dirty="0"/>
              <a:t>Using this feature, it is possible </a:t>
            </a:r>
            <a:r>
              <a:rPr lang="en-US" sz="1000" b="1" dirty="0"/>
              <a:t>to export at-moment physical backup of the server to Azure storage account (Azure Blob Storage). </a:t>
            </a:r>
            <a:r>
              <a:rPr lang="en-US" sz="1000" dirty="0"/>
              <a:t>Once exported, these backups can be used for data recovery, migration, and redundancy. It is possible to use these exported backups to restore to an on-prem MySQL server using simple steps. </a:t>
            </a:r>
          </a:p>
        </p:txBody>
      </p:sp>
      <p:sp>
        <p:nvSpPr>
          <p:cNvPr id="3" name="Title 2">
            <a:extLst>
              <a:ext uri="{FF2B5EF4-FFF2-40B4-BE49-F238E27FC236}">
                <a16:creationId xmlns:a16="http://schemas.microsoft.com/office/drawing/2014/main" id="{ECB156B9-D7D0-7CFC-6F93-C6729AC9EC6A}"/>
              </a:ext>
            </a:extLst>
          </p:cNvPr>
          <p:cNvSpPr>
            <a:spLocks noGrp="1"/>
          </p:cNvSpPr>
          <p:nvPr>
            <p:ph type="title"/>
          </p:nvPr>
        </p:nvSpPr>
        <p:spPr/>
        <p:txBody>
          <a:bodyPr/>
          <a:lstStyle/>
          <a:p>
            <a:r>
              <a:rPr lang="en-US" dirty="0"/>
              <a:t>Azure Database for MySQL Updates</a:t>
            </a:r>
          </a:p>
        </p:txBody>
      </p:sp>
      <p:sp>
        <p:nvSpPr>
          <p:cNvPr id="4" name="Text Placeholder 3">
            <a:extLst>
              <a:ext uri="{FF2B5EF4-FFF2-40B4-BE49-F238E27FC236}">
                <a16:creationId xmlns:a16="http://schemas.microsoft.com/office/drawing/2014/main" id="{81B8EED0-A85F-8E66-3A18-640570ED7841}"/>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857F59B8-F4FD-1A82-2982-D26C6CA75B8E}"/>
              </a:ext>
            </a:extLst>
          </p:cNvPr>
          <p:cNvSpPr>
            <a:spLocks noGrp="1"/>
          </p:cNvSpPr>
          <p:nvPr>
            <p:ph type="body" sz="quarter" idx="16"/>
          </p:nvPr>
        </p:nvSpPr>
        <p:spPr>
          <a:xfrm>
            <a:off x="342900" y="855080"/>
            <a:ext cx="3955312" cy="1001429"/>
          </a:xfrm>
        </p:spPr>
        <p:txBody>
          <a:bodyPr/>
          <a:lstStyle/>
          <a:p>
            <a:pPr algn="just"/>
            <a:r>
              <a:rPr lang="en-US" dirty="0">
                <a:hlinkClick r:id="rId3"/>
              </a:rPr>
              <a:t>Public Preview: Microsoft Copilot now offers supportability in Azure Database for MySQL</a:t>
            </a:r>
            <a:endParaRPr lang="en-US" dirty="0"/>
          </a:p>
          <a:p>
            <a:pPr algn="just"/>
            <a:r>
              <a:rPr lang="en-US" dirty="0"/>
              <a:t>This experience adds </a:t>
            </a:r>
            <a:r>
              <a:rPr lang="en-US" b="1" dirty="0"/>
              <a:t>Azure Database for MySQL skills into Microsoft Copilot in Azure, empowering with self-guided assistance </a:t>
            </a:r>
            <a:r>
              <a:rPr lang="en-US" dirty="0"/>
              <a:t>with the ability to solve issues independently. </a:t>
            </a:r>
          </a:p>
        </p:txBody>
      </p:sp>
      <p:sp>
        <p:nvSpPr>
          <p:cNvPr id="6" name="Text Placeholder 4">
            <a:extLst>
              <a:ext uri="{FF2B5EF4-FFF2-40B4-BE49-F238E27FC236}">
                <a16:creationId xmlns:a16="http://schemas.microsoft.com/office/drawing/2014/main" id="{6A986896-C04C-DA1E-7D20-98C48AECA44A}"/>
              </a:ext>
            </a:extLst>
          </p:cNvPr>
          <p:cNvSpPr txBox="1">
            <a:spLocks/>
          </p:cNvSpPr>
          <p:nvPr/>
        </p:nvSpPr>
        <p:spPr>
          <a:xfrm>
            <a:off x="342900" y="2309809"/>
            <a:ext cx="3955312" cy="1430483"/>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4"/>
              </a:rPr>
              <a:t>Generally Available: 32TB storage support in Azure Database for MySQL Flexible Server Business Critical</a:t>
            </a:r>
            <a:endParaRPr lang="en-US" dirty="0"/>
          </a:p>
          <a:p>
            <a:pPr algn="just"/>
            <a:r>
              <a:rPr lang="en-US" dirty="0"/>
              <a:t>Customers can now leverage storage </a:t>
            </a:r>
            <a:r>
              <a:rPr lang="en-US" b="1" dirty="0"/>
              <a:t>support up to 32TB on the Business Critical service tier.  </a:t>
            </a:r>
          </a:p>
          <a:p>
            <a:pPr algn="just"/>
            <a:r>
              <a:rPr lang="en-US" dirty="0"/>
              <a:t> In all service tiers, the minimum storage supported is 20 GiB and maximum is 16 TB. </a:t>
            </a:r>
            <a:r>
              <a:rPr lang="en-US" b="1" dirty="0"/>
              <a:t>Now, customers in the Business Critical </a:t>
            </a:r>
            <a:r>
              <a:rPr lang="en-US" dirty="0"/>
              <a:t>tier can provision servers with storage up to 32TB. </a:t>
            </a:r>
          </a:p>
        </p:txBody>
      </p:sp>
      <p:sp>
        <p:nvSpPr>
          <p:cNvPr id="7" name="Text Placeholder 1">
            <a:extLst>
              <a:ext uri="{FF2B5EF4-FFF2-40B4-BE49-F238E27FC236}">
                <a16:creationId xmlns:a16="http://schemas.microsoft.com/office/drawing/2014/main" id="{F144E9CF-968D-E348-E71E-72C9CEF4DDFB}"/>
              </a:ext>
            </a:extLst>
          </p:cNvPr>
          <p:cNvSpPr txBox="1">
            <a:spLocks/>
          </p:cNvSpPr>
          <p:nvPr/>
        </p:nvSpPr>
        <p:spPr>
          <a:xfrm>
            <a:off x="4482267" y="2302882"/>
            <a:ext cx="4365038" cy="1278520"/>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5"/>
              </a:rPr>
              <a:t>Generally Available: Accelerated logs in Azure Database for MySQL - Flexible Server</a:t>
            </a:r>
            <a:endParaRPr lang="en-US" sz="1000" dirty="0"/>
          </a:p>
          <a:p>
            <a:pPr algn="just"/>
            <a:r>
              <a:rPr lang="en-US" sz="1000" dirty="0"/>
              <a:t>The accelerated logs feature </a:t>
            </a:r>
            <a:r>
              <a:rPr lang="en-US" sz="1000" b="1" dirty="0"/>
              <a:t>in Azure Database for My SQL – Flexible Server allows </a:t>
            </a:r>
            <a:r>
              <a:rPr lang="en-US" sz="1000" dirty="0"/>
              <a:t>to boost the performance of servers in the </a:t>
            </a:r>
            <a:r>
              <a:rPr lang="en-US" sz="1000" b="1" dirty="0"/>
              <a:t>Business Critical service tier</a:t>
            </a:r>
            <a:r>
              <a:rPr lang="en-US" sz="1000" dirty="0"/>
              <a:t>. Enable this feature to store server transactional logs on faster storage thereby enhancing throughput without incurring any extra cost. </a:t>
            </a:r>
          </a:p>
        </p:txBody>
      </p:sp>
    </p:spTree>
    <p:extLst>
      <p:ext uri="{BB962C8B-B14F-4D97-AF65-F5344CB8AC3E}">
        <p14:creationId xmlns:p14="http://schemas.microsoft.com/office/powerpoint/2010/main" val="997575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B25DC9-BAF1-7BCC-B54E-778B53588D55}"/>
              </a:ext>
            </a:extLst>
          </p:cNvPr>
          <p:cNvSpPr>
            <a:spLocks noGrp="1"/>
          </p:cNvSpPr>
          <p:nvPr>
            <p:ph type="body" sz="quarter" idx="10"/>
          </p:nvPr>
        </p:nvSpPr>
        <p:spPr/>
        <p:txBody>
          <a:bodyPr/>
          <a:lstStyle/>
          <a:p>
            <a:r>
              <a:rPr lang="en-US" sz="1000" dirty="0">
                <a:hlinkClick r:id="rId2"/>
              </a:rPr>
              <a:t>General availability: Azure SQL updates for late-May 2024</a:t>
            </a:r>
            <a:endParaRPr lang="en-US" sz="1000" dirty="0"/>
          </a:p>
          <a:p>
            <a:pPr marL="171450" indent="-171450">
              <a:buFont typeface="Arial" panose="020B0604020202020204" pitchFamily="34" charset="0"/>
              <a:buChar char="•"/>
            </a:pPr>
            <a:r>
              <a:rPr lang="en-US" sz="1000" dirty="0"/>
              <a:t>Use update policy for Azure SQL Managed Instance to choose between getting access to all new SQL engine features as soon as they are released in Azure or receiving only fixes and small functional improvements of the latest major release of SQL Server.</a:t>
            </a:r>
          </a:p>
          <a:p>
            <a:pPr marL="171450" indent="-171450">
              <a:buFont typeface="Arial" panose="020B0604020202020204" pitchFamily="34" charset="0"/>
              <a:buChar char="•"/>
            </a:pPr>
            <a:r>
              <a:rPr lang="en-US" sz="1000" dirty="0"/>
              <a:t>Enable disaster recovery for Azure SQL Database at a lower cost using standby replica which does not incur license costs. </a:t>
            </a:r>
          </a:p>
        </p:txBody>
      </p:sp>
      <p:sp>
        <p:nvSpPr>
          <p:cNvPr id="3" name="Title 2">
            <a:extLst>
              <a:ext uri="{FF2B5EF4-FFF2-40B4-BE49-F238E27FC236}">
                <a16:creationId xmlns:a16="http://schemas.microsoft.com/office/drawing/2014/main" id="{ECB156B9-D7D0-7CFC-6F93-C6729AC9EC6A}"/>
              </a:ext>
            </a:extLst>
          </p:cNvPr>
          <p:cNvSpPr>
            <a:spLocks noGrp="1"/>
          </p:cNvSpPr>
          <p:nvPr>
            <p:ph type="title"/>
          </p:nvPr>
        </p:nvSpPr>
        <p:spPr/>
        <p:txBody>
          <a:bodyPr/>
          <a:lstStyle/>
          <a:p>
            <a:r>
              <a:rPr lang="en-US" dirty="0"/>
              <a:t>Azure SQL Database Updates</a:t>
            </a:r>
          </a:p>
        </p:txBody>
      </p:sp>
      <p:sp>
        <p:nvSpPr>
          <p:cNvPr id="4" name="Text Placeholder 3">
            <a:extLst>
              <a:ext uri="{FF2B5EF4-FFF2-40B4-BE49-F238E27FC236}">
                <a16:creationId xmlns:a16="http://schemas.microsoft.com/office/drawing/2014/main" id="{81B8EED0-A85F-8E66-3A18-640570ED7841}"/>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857F59B8-F4FD-1A82-2982-D26C6CA75B8E}"/>
              </a:ext>
            </a:extLst>
          </p:cNvPr>
          <p:cNvSpPr>
            <a:spLocks noGrp="1"/>
          </p:cNvSpPr>
          <p:nvPr>
            <p:ph type="body" sz="quarter" idx="16"/>
          </p:nvPr>
        </p:nvSpPr>
        <p:spPr/>
        <p:txBody>
          <a:bodyPr/>
          <a:lstStyle/>
          <a:p>
            <a:pPr algn="just"/>
            <a:r>
              <a:rPr lang="en-US" dirty="0">
                <a:hlinkClick r:id="rId3"/>
              </a:rPr>
              <a:t>Public Preview: New Azure SQL Database skills introduced to Microsoft Copilot in Azure</a:t>
            </a:r>
            <a:endParaRPr lang="en-US" dirty="0"/>
          </a:p>
          <a:p>
            <a:pPr algn="just"/>
            <a:r>
              <a:rPr lang="en-US" dirty="0"/>
              <a:t>Copilot’s reach is extended </a:t>
            </a:r>
            <a:r>
              <a:rPr lang="en-US" b="1" dirty="0"/>
              <a:t>to Azure SQL Database, introducing </a:t>
            </a:r>
            <a:r>
              <a:rPr lang="en-US" dirty="0"/>
              <a:t>capabilities that assist in the efficient management and operation of SQL-dependent applications, empowering to quickly and independently solve issues as they arise. These tools draw from a variety of sources, including public documentation, dynamic management views</a:t>
            </a:r>
            <a:r>
              <a:rPr lang="en-US" b="1" dirty="0"/>
              <a:t>, Query Store, catalog </a:t>
            </a:r>
            <a:r>
              <a:rPr lang="en-US" dirty="0"/>
              <a:t>views and Azure supportability diagnostics. </a:t>
            </a:r>
            <a:r>
              <a:rPr lang="en-US" b="1" dirty="0"/>
              <a:t>Moreover, the Azure SQL Database </a:t>
            </a:r>
            <a:r>
              <a:rPr lang="en-US" dirty="0"/>
              <a:t>query editor now features a Copilot experience that converts natural language inquiries into T-SQL commands, making database queries more user-friendly. </a:t>
            </a:r>
          </a:p>
          <a:p>
            <a:pPr algn="just"/>
            <a:r>
              <a:rPr lang="en-US" dirty="0">
                <a:hlinkClick r:id="rId4"/>
              </a:rPr>
              <a:t>Public Preview: Azure SQL updates for late-May 2024</a:t>
            </a:r>
            <a:endParaRPr lang="en-US" dirty="0"/>
          </a:p>
          <a:p>
            <a:pPr algn="just"/>
            <a:r>
              <a:rPr lang="en-US" dirty="0"/>
              <a:t>In late-May 2024, the following updates and enhancements were made to Azure SQL: </a:t>
            </a:r>
          </a:p>
          <a:p>
            <a:pPr marL="171450" indent="-171450" algn="just">
              <a:buFont typeface="Arial" panose="020B0604020202020204" pitchFamily="34" charset="0"/>
              <a:buChar char="•"/>
            </a:pPr>
            <a:r>
              <a:rPr lang="en-US" dirty="0"/>
              <a:t>New JSON functionality: Use native JSON type to manage and query JSON documents. Use ANSI SQL JSON Aggregates - JSON_ARRAYAGG and JSON_OBJECTAGG to aggregate data into JSON documents. </a:t>
            </a:r>
          </a:p>
          <a:p>
            <a:pPr marL="171450" indent="-171450" algn="just">
              <a:buFont typeface="Arial" panose="020B0604020202020204" pitchFamily="34" charset="0"/>
              <a:buChar char="•"/>
            </a:pPr>
            <a:r>
              <a:rPr lang="en-US" dirty="0"/>
              <a:t>Monitor the database availability for Azure SQL Database using the SLA compliant availability metric. </a:t>
            </a:r>
          </a:p>
        </p:txBody>
      </p:sp>
    </p:spTree>
    <p:extLst>
      <p:ext uri="{BB962C8B-B14F-4D97-AF65-F5344CB8AC3E}">
        <p14:creationId xmlns:p14="http://schemas.microsoft.com/office/powerpoint/2010/main" val="570559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B25DC9-BAF1-7BCC-B54E-778B53588D55}"/>
              </a:ext>
            </a:extLst>
          </p:cNvPr>
          <p:cNvSpPr>
            <a:spLocks noGrp="1"/>
          </p:cNvSpPr>
          <p:nvPr>
            <p:ph type="body" sz="quarter" idx="10"/>
          </p:nvPr>
        </p:nvSpPr>
        <p:spPr/>
        <p:txBody>
          <a:bodyPr/>
          <a:lstStyle/>
          <a:p>
            <a:pPr algn="just"/>
            <a:r>
              <a:rPr lang="en-US" sz="1000" dirty="0">
                <a:hlinkClick r:id="rId2"/>
              </a:rPr>
              <a:t>Public preview: Azure Cache for Redis Enterprise now offers a 1GB E1 SKU</a:t>
            </a:r>
            <a:endParaRPr lang="ru-RU" sz="1000" dirty="0"/>
          </a:p>
          <a:p>
            <a:pPr algn="just"/>
            <a:r>
              <a:rPr lang="en-US" sz="1000" dirty="0"/>
              <a:t>Experience the power of </a:t>
            </a:r>
            <a:r>
              <a:rPr lang="en-US" sz="1000" b="1" dirty="0"/>
              <a:t>Azure Cache for Redis Enterprise </a:t>
            </a:r>
            <a:r>
              <a:rPr lang="en-US" sz="1000" dirty="0"/>
              <a:t>with </a:t>
            </a:r>
            <a:r>
              <a:rPr lang="en-US" sz="1000" b="1" dirty="0"/>
              <a:t>the new E1 SKU</a:t>
            </a:r>
            <a:r>
              <a:rPr lang="en-US" sz="1000" dirty="0"/>
              <a:t>, featuring </a:t>
            </a:r>
            <a:r>
              <a:rPr lang="en-US" sz="1000" b="1" dirty="0"/>
              <a:t>1GB of memory, now in public preview</a:t>
            </a:r>
            <a:r>
              <a:rPr lang="en-US" sz="1000" dirty="0"/>
              <a:t>. Ideal for hands-on experimentation, this smaller SKU unlocks the powerful vector similarity search and semantic caching capabilities of Redis Enterprise. Not only is it perfect for exploring generative AI functionalities, but it's also a cost-effective solution for development and testing. The E1 SKU will be available starting June 1, 2024. </a:t>
            </a:r>
          </a:p>
        </p:txBody>
      </p:sp>
      <p:sp>
        <p:nvSpPr>
          <p:cNvPr id="3" name="Title 2">
            <a:extLst>
              <a:ext uri="{FF2B5EF4-FFF2-40B4-BE49-F238E27FC236}">
                <a16:creationId xmlns:a16="http://schemas.microsoft.com/office/drawing/2014/main" id="{ECB156B9-D7D0-7CFC-6F93-C6729AC9EC6A}"/>
              </a:ext>
            </a:extLst>
          </p:cNvPr>
          <p:cNvSpPr>
            <a:spLocks noGrp="1"/>
          </p:cNvSpPr>
          <p:nvPr>
            <p:ph type="title"/>
          </p:nvPr>
        </p:nvSpPr>
        <p:spPr/>
        <p:txBody>
          <a:bodyPr/>
          <a:lstStyle/>
          <a:p>
            <a:r>
              <a:rPr lang="en-US" b="1" dirty="0"/>
              <a:t>Azure Cache for Redis Updates</a:t>
            </a:r>
            <a:endParaRPr lang="en-US" dirty="0"/>
          </a:p>
        </p:txBody>
      </p:sp>
      <p:sp>
        <p:nvSpPr>
          <p:cNvPr id="4" name="Text Placeholder 3">
            <a:extLst>
              <a:ext uri="{FF2B5EF4-FFF2-40B4-BE49-F238E27FC236}">
                <a16:creationId xmlns:a16="http://schemas.microsoft.com/office/drawing/2014/main" id="{81B8EED0-A85F-8E66-3A18-640570ED7841}"/>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857F59B8-F4FD-1A82-2982-D26C6CA75B8E}"/>
              </a:ext>
            </a:extLst>
          </p:cNvPr>
          <p:cNvSpPr>
            <a:spLocks noGrp="1"/>
          </p:cNvSpPr>
          <p:nvPr>
            <p:ph type="body" sz="quarter" idx="16"/>
          </p:nvPr>
        </p:nvSpPr>
        <p:spPr>
          <a:xfrm>
            <a:off x="342900" y="855081"/>
            <a:ext cx="3955312" cy="1548684"/>
          </a:xfrm>
        </p:spPr>
        <p:txBody>
          <a:bodyPr/>
          <a:lstStyle/>
          <a:p>
            <a:pPr algn="just"/>
            <a:r>
              <a:rPr lang="en-US" dirty="0">
                <a:hlinkClick r:id="rId3"/>
              </a:rPr>
              <a:t>General availability: Azure Cache for Redis now supports Microsoft Entra ID authentication and authorization</a:t>
            </a:r>
            <a:endParaRPr lang="en-US" dirty="0"/>
          </a:p>
          <a:p>
            <a:pPr algn="just"/>
            <a:r>
              <a:rPr lang="en-US" dirty="0"/>
              <a:t>Microsoft Entra ID based authentication and authorization is now generally available with Azure Cache for Redis. With this Microsoft Entra ID integration, you can connect to your cache instance without an access key and use role-based access control to connect.  </a:t>
            </a:r>
          </a:p>
          <a:p>
            <a:pPr algn="just"/>
            <a:r>
              <a:rPr lang="en-US" dirty="0"/>
              <a:t>This feature is available for </a:t>
            </a:r>
            <a:r>
              <a:rPr lang="en-US" b="1" dirty="0"/>
              <a:t>Azure Cache for Redis Basic, Standard, and Premium SKUs. </a:t>
            </a:r>
          </a:p>
        </p:txBody>
      </p:sp>
    </p:spTree>
    <p:extLst>
      <p:ext uri="{BB962C8B-B14F-4D97-AF65-F5344CB8AC3E}">
        <p14:creationId xmlns:p14="http://schemas.microsoft.com/office/powerpoint/2010/main" val="263212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Public preview: Azure Firewall integration in Microsoft Copilot for Security</a:t>
            </a:r>
            <a:endParaRPr lang="en-US" dirty="0"/>
          </a:p>
          <a:p>
            <a:pPr algn="just"/>
            <a:r>
              <a:rPr lang="en-US" dirty="0"/>
              <a:t>MS announced the public preview of </a:t>
            </a:r>
            <a:r>
              <a:rPr lang="en-US" b="1" dirty="0"/>
              <a:t>Azure Firewall integration in Microsoft Copilot for Security</a:t>
            </a:r>
            <a:r>
              <a:rPr lang="en-US" dirty="0"/>
              <a:t>.  These preview features are now available: </a:t>
            </a:r>
          </a:p>
          <a:p>
            <a:pPr marL="171450" indent="-171450" algn="just">
              <a:buFont typeface="Arial" panose="020B0604020202020204" pitchFamily="34" charset="0"/>
              <a:buChar char="•"/>
            </a:pPr>
            <a:r>
              <a:rPr lang="en-US" b="1" dirty="0"/>
              <a:t>Retrieve the top IDPS signature hits for an Azure Firewall</a:t>
            </a:r>
            <a:r>
              <a:rPr lang="en-US" dirty="0"/>
              <a:t>: Get log information about the traffic intercepted by the IDPS feature instead of constructing KQL queries manually. </a:t>
            </a:r>
          </a:p>
          <a:p>
            <a:pPr marL="171450" indent="-171450" algn="just">
              <a:buFont typeface="Arial" panose="020B0604020202020204" pitchFamily="34" charset="0"/>
              <a:buChar char="•"/>
            </a:pPr>
            <a:r>
              <a:rPr lang="en-US" b="1" dirty="0"/>
              <a:t>Enrich the threat profile of an IDPS signature beyond log information: </a:t>
            </a:r>
            <a:r>
              <a:rPr lang="en-US" dirty="0"/>
              <a:t>Get additional details to enrich the threat information/profile of an IDPS signature instead of compiling it yourself manually. The Microsoft Defender Threat Intelligence plugin is another source that Copilot may use to provide threat intelligence for IDPS signatures. </a:t>
            </a:r>
          </a:p>
          <a:p>
            <a:pPr marL="171450" indent="-171450" algn="just">
              <a:buFont typeface="Arial" panose="020B0604020202020204" pitchFamily="34" charset="0"/>
              <a:buChar char="•"/>
            </a:pPr>
            <a:r>
              <a:rPr lang="en-US" b="1" dirty="0"/>
              <a:t>Look for a given IDPS signature across tenant, subscription, or resource group: </a:t>
            </a:r>
            <a:r>
              <a:rPr lang="en-US" dirty="0"/>
              <a:t>Perform a fleet-wide search (over any scope) for a threat across all your Firewalls instead of searching for the threat manually. </a:t>
            </a:r>
          </a:p>
          <a:p>
            <a:pPr marL="171450" indent="-171450" algn="just">
              <a:buFont typeface="Arial" panose="020B0604020202020204" pitchFamily="34" charset="0"/>
              <a:buChar char="•"/>
            </a:pPr>
            <a:r>
              <a:rPr lang="en-US" b="1" dirty="0"/>
              <a:t>Generate recommendations to secure environment using Azure Firewall's IDPS feature:</a:t>
            </a:r>
            <a:r>
              <a:rPr lang="en-US" dirty="0"/>
              <a:t> Get information from documentation about using Azure Firewall's IDPS feature to secure your environment instead of having to look up this information manually. Copilot may also use the Ask Microsoft Documentation capability to provide this information. </a:t>
            </a:r>
          </a:p>
        </p:txBody>
      </p:sp>
      <p:sp>
        <p:nvSpPr>
          <p:cNvPr id="4" name="AutoShape 2" descr="What is Microsoft Copilot for Security? | Microsoft Learn">
            <a:extLst>
              <a:ext uri="{FF2B5EF4-FFF2-40B4-BE49-F238E27FC236}">
                <a16:creationId xmlns:a16="http://schemas.microsoft.com/office/drawing/2014/main" id="{84448341-4674-FCAD-D003-71093ACF9BD3}"/>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 Placeholder 13">
            <a:extLst>
              <a:ext uri="{FF2B5EF4-FFF2-40B4-BE49-F238E27FC236}">
                <a16:creationId xmlns:a16="http://schemas.microsoft.com/office/drawing/2014/main" id="{06D884AE-3074-77B9-2821-DC774A2B2C02}"/>
              </a:ext>
            </a:extLst>
          </p:cNvPr>
          <p:cNvSpPr txBox="1">
            <a:spLocks/>
          </p:cNvSpPr>
          <p:nvPr/>
        </p:nvSpPr>
        <p:spPr>
          <a:xfrm>
            <a:off x="4570857" y="603320"/>
            <a:ext cx="3955312" cy="2120830"/>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3"/>
              </a:rPr>
              <a:t>Public preview: Azure Web Application Firewall (WAF) integration in Microsoft Copilot for Security</a:t>
            </a:r>
            <a:endParaRPr lang="en-US" dirty="0"/>
          </a:p>
          <a:p>
            <a:pPr algn="just"/>
            <a:r>
              <a:rPr lang="en-US" b="1" dirty="0"/>
              <a:t>Azure Web Application Firewall (WAF) integrated in Microsoft Copilot for Security standalone experience </a:t>
            </a:r>
            <a:r>
              <a:rPr lang="en-US" dirty="0"/>
              <a:t>is now available in public preview. This integration is available with </a:t>
            </a:r>
            <a:r>
              <a:rPr lang="en-US" b="1" dirty="0"/>
              <a:t>both Azure Front Door WAF and Azure Application Gateway WAF.</a:t>
            </a:r>
            <a:r>
              <a:rPr lang="en-US" dirty="0"/>
              <a:t> The top WAF rules triggered analysis generate summary of WAF requests blocked by WAF due to web application and API attacks. </a:t>
            </a:r>
            <a:r>
              <a:rPr lang="en-US" b="1" dirty="0"/>
              <a:t>The top offending IPs </a:t>
            </a:r>
            <a:r>
              <a:rPr lang="en-US" dirty="0"/>
              <a:t>analysis generate a list of malicious IPs in customer environment along with related WAF rules triggered. The SQL injection and Cross-site scripting WAF detection summaries include contextual details about the WAF blocks including the WAF rules, pattern matches, and related IPs.</a:t>
            </a:r>
          </a:p>
        </p:txBody>
      </p:sp>
      <p:pic>
        <p:nvPicPr>
          <p:cNvPr id="1028" name="Picture 4" descr="Microsoft Copilot for Security | Microsoft Security">
            <a:extLst>
              <a:ext uri="{FF2B5EF4-FFF2-40B4-BE49-F238E27FC236}">
                <a16:creationId xmlns:a16="http://schemas.microsoft.com/office/drawing/2014/main" id="{F7F686AC-8EA5-0F96-4F0D-04F152C2E2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0371" y="2795422"/>
            <a:ext cx="3415798" cy="2005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EEE44-A3A9-5916-28C3-73C176E34A58}"/>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C735E067-643C-4669-293E-B1878549EE12}"/>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FDBC16BD-C9C7-ACBB-576D-EBDB3A535BE1}"/>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A211AF19-6C8E-9088-31C4-9F623E3E223D}"/>
              </a:ext>
            </a:extLst>
          </p:cNvPr>
          <p:cNvSpPr>
            <a:spLocks noGrp="1"/>
          </p:cNvSpPr>
          <p:nvPr>
            <p:ph type="body" sz="quarter" idx="16"/>
          </p:nvPr>
        </p:nvSpPr>
        <p:spPr/>
        <p:txBody>
          <a:bodyPr/>
          <a:lstStyle/>
          <a:p>
            <a:pPr algn="just"/>
            <a:r>
              <a:rPr lang="en-US" dirty="0">
                <a:hlinkClick r:id="rId2"/>
              </a:rPr>
              <a:t>Azure Firewall: New Regions Availability</a:t>
            </a:r>
            <a:endParaRPr lang="en-US" dirty="0"/>
          </a:p>
          <a:p>
            <a:pPr algn="just"/>
            <a:r>
              <a:rPr lang="en-US" b="1" dirty="0"/>
              <a:t>Azure Firewall Basic, Standard, Premium </a:t>
            </a:r>
            <a:r>
              <a:rPr lang="en-US" dirty="0"/>
              <a:t>and </a:t>
            </a:r>
            <a:r>
              <a:rPr lang="en-US" b="1" dirty="0"/>
              <a:t>Azure Firewall Manager </a:t>
            </a:r>
            <a:r>
              <a:rPr lang="en-US" dirty="0"/>
              <a:t>are now generally available in these four new regions:</a:t>
            </a:r>
          </a:p>
          <a:p>
            <a:pPr marL="171450" indent="-171450" algn="just">
              <a:buFont typeface="Arial" panose="020B0604020202020204" pitchFamily="34" charset="0"/>
              <a:buChar char="•"/>
            </a:pPr>
            <a:r>
              <a:rPr lang="en-US" dirty="0"/>
              <a:t>Israel Central</a:t>
            </a:r>
          </a:p>
          <a:p>
            <a:pPr marL="171450" indent="-171450" algn="just">
              <a:buFont typeface="Arial" panose="020B0604020202020204" pitchFamily="34" charset="0"/>
              <a:buChar char="•"/>
            </a:pPr>
            <a:r>
              <a:rPr lang="en-US" dirty="0"/>
              <a:t>Italy North</a:t>
            </a:r>
          </a:p>
          <a:p>
            <a:pPr marL="171450" indent="-171450" algn="just">
              <a:buFont typeface="Arial" panose="020B0604020202020204" pitchFamily="34" charset="0"/>
              <a:buChar char="•"/>
            </a:pPr>
            <a:r>
              <a:rPr lang="en-US" dirty="0"/>
              <a:t>Mexico Central</a:t>
            </a:r>
          </a:p>
          <a:p>
            <a:pPr marL="171450" indent="-171450" algn="just">
              <a:buFont typeface="Arial" panose="020B0604020202020204" pitchFamily="34" charset="0"/>
              <a:buChar char="•"/>
            </a:pPr>
            <a:r>
              <a:rPr lang="en-US" dirty="0"/>
              <a:t>Spain Central</a:t>
            </a:r>
          </a:p>
          <a:p>
            <a:pPr algn="just"/>
            <a:endParaRPr lang="en-US" dirty="0"/>
          </a:p>
        </p:txBody>
      </p:sp>
      <p:pic>
        <p:nvPicPr>
          <p:cNvPr id="3074" name="Picture 2" descr="What is Azure Firewall? | Microsoft Learn">
            <a:extLst>
              <a:ext uri="{FF2B5EF4-FFF2-40B4-BE49-F238E27FC236}">
                <a16:creationId xmlns:a16="http://schemas.microsoft.com/office/drawing/2014/main" id="{858A9CBF-B3B4-830E-11A1-C1D81BD5F6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5881" y="1029346"/>
            <a:ext cx="4392933" cy="3425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62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DD891-4CE7-3684-E998-D623020E5F58}"/>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498EDA87-FEEC-7025-3A81-E2B223F8F83C}"/>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FD842EA0-D1D6-E5CA-35A9-265810B8410B}"/>
              </a:ext>
            </a:extLst>
          </p:cNvPr>
          <p:cNvSpPr>
            <a:spLocks noGrp="1"/>
          </p:cNvSpPr>
          <p:nvPr>
            <p:ph type="body" sz="quarter" idx="15"/>
          </p:nvPr>
        </p:nvSpPr>
        <p:spPr/>
        <p:txBody>
          <a:bodyPr/>
          <a:lstStyle/>
          <a:p>
            <a:endParaRPr lang="en-US" dirty="0"/>
          </a:p>
        </p:txBody>
      </p:sp>
      <p:sp>
        <p:nvSpPr>
          <p:cNvPr id="2" name="AutoShape 2" descr="What is Microsoft Copilot for Security? | Microsoft Learn">
            <a:extLst>
              <a:ext uri="{FF2B5EF4-FFF2-40B4-BE49-F238E27FC236}">
                <a16:creationId xmlns:a16="http://schemas.microsoft.com/office/drawing/2014/main" id="{483ACCB9-1918-0FE3-F5F8-DCE149EE84C7}"/>
              </a:ext>
            </a:extLst>
          </p:cNvPr>
          <p:cNvSpPr>
            <a:spLocks noGrp="1" noChangeAspect="1" noChangeArrowheads="1"/>
          </p:cNvSpPr>
          <p:nvPr>
            <p:ph type="body" sz="quarter" idx="16"/>
          </p:nvPr>
        </p:nvSpPr>
        <p:spPr bwMode="auto">
          <a:xfrm>
            <a:off x="342900" y="855080"/>
            <a:ext cx="3955312" cy="134779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just"/>
            <a:r>
              <a:rPr lang="en-US" dirty="0">
                <a:hlinkClick r:id="rId2"/>
              </a:rPr>
              <a:t>Update on Inter-Availability Zone Data Transfer Pricing</a:t>
            </a:r>
            <a:endParaRPr lang="en-US" dirty="0"/>
          </a:p>
          <a:p>
            <a:pPr algn="just"/>
            <a:r>
              <a:rPr lang="en-US" dirty="0"/>
              <a:t>MS announced </a:t>
            </a:r>
            <a:r>
              <a:rPr lang="en-US" b="1" dirty="0"/>
              <a:t>that Azure will not charge for the data transfer across availability zones regardless of using private or public IPs on Azure resources. </a:t>
            </a:r>
            <a:r>
              <a:rPr lang="en-US" dirty="0"/>
              <a:t>Availability zones allow Azure services to enhance greater resiliency for customers’ cloud infrastructure. With this change, Azure will further encourage and support customers’ efforts in building more resilient and efficient applications and solutions on Azure.</a:t>
            </a:r>
          </a:p>
        </p:txBody>
      </p:sp>
    </p:spTree>
    <p:extLst>
      <p:ext uri="{BB962C8B-B14F-4D97-AF65-F5344CB8AC3E}">
        <p14:creationId xmlns:p14="http://schemas.microsoft.com/office/powerpoint/2010/main" val="9113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2" name="Text Placeholder 13">
            <a:extLst>
              <a:ext uri="{FF2B5EF4-FFF2-40B4-BE49-F238E27FC236}">
                <a16:creationId xmlns:a16="http://schemas.microsoft.com/office/drawing/2014/main" id="{C0088921-02D7-FF8E-13F9-C9DBCC701EF9}"/>
              </a:ext>
            </a:extLst>
          </p:cNvPr>
          <p:cNvSpPr>
            <a:spLocks noGrp="1"/>
          </p:cNvSpPr>
          <p:nvPr>
            <p:ph type="body" sz="quarter" idx="16"/>
          </p:nvPr>
        </p:nvSpPr>
        <p:spPr>
          <a:xfrm>
            <a:off x="342900" y="855080"/>
            <a:ext cx="3955312" cy="1271593"/>
          </a:xfrm>
        </p:spPr>
        <p:txBody>
          <a:bodyPr/>
          <a:lstStyle/>
          <a:p>
            <a:pPr algn="just"/>
            <a:r>
              <a:rPr lang="en-US" dirty="0">
                <a:hlinkClick r:id="rId2"/>
              </a:rPr>
              <a:t>Microsoft will require MFA for all Azure users</a:t>
            </a:r>
            <a:endParaRPr lang="en-US" dirty="0"/>
          </a:p>
          <a:p>
            <a:pPr algn="just"/>
            <a:r>
              <a:rPr lang="en-US" dirty="0"/>
              <a:t>This July, </a:t>
            </a:r>
            <a:r>
              <a:rPr lang="en-US" b="1" dirty="0"/>
              <a:t>Azure teams will begin rolling out </a:t>
            </a:r>
            <a:r>
              <a:rPr lang="en-US" dirty="0"/>
              <a:t>additional tenant-level security measures to require </a:t>
            </a:r>
            <a:r>
              <a:rPr lang="en-US" b="1" dirty="0"/>
              <a:t>multi-factor authentication (MFA</a:t>
            </a:r>
            <a:r>
              <a:rPr lang="en-US" dirty="0"/>
              <a:t>). Establishing this security baseline at the tenant level puts in place additional security to protect your cloud investments and company. </a:t>
            </a:r>
          </a:p>
        </p:txBody>
      </p:sp>
      <p:pic>
        <p:nvPicPr>
          <p:cNvPr id="3" name="Picture 2" descr="Deep-dive to Azure AD MFA: Creating a custom authenticator app">
            <a:extLst>
              <a:ext uri="{FF2B5EF4-FFF2-40B4-BE49-F238E27FC236}">
                <a16:creationId xmlns:a16="http://schemas.microsoft.com/office/drawing/2014/main" id="{B3E95EDD-87E8-CBBE-3DCD-A30E614EBA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946" y="1974272"/>
            <a:ext cx="3507220" cy="245442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13">
            <a:extLst>
              <a:ext uri="{FF2B5EF4-FFF2-40B4-BE49-F238E27FC236}">
                <a16:creationId xmlns:a16="http://schemas.microsoft.com/office/drawing/2014/main" id="{4A1821D0-2FF6-ACE7-CC98-78C81B8C8F9D}"/>
              </a:ext>
            </a:extLst>
          </p:cNvPr>
          <p:cNvSpPr txBox="1">
            <a:spLocks/>
          </p:cNvSpPr>
          <p:nvPr/>
        </p:nvSpPr>
        <p:spPr>
          <a:xfrm>
            <a:off x="4693227" y="855080"/>
            <a:ext cx="3955312" cy="2352247"/>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t>Who will be impacted:</a:t>
            </a:r>
          </a:p>
          <a:p>
            <a:pPr marL="171450" indent="-171450" algn="just">
              <a:buFont typeface="Arial" panose="020B0604020202020204" pitchFamily="34" charset="0"/>
              <a:buChar char="•"/>
            </a:pPr>
            <a:r>
              <a:rPr lang="en-US" dirty="0"/>
              <a:t>Users who use:</a:t>
            </a:r>
          </a:p>
          <a:p>
            <a:pPr marL="514350" lvl="1" indent="-171450" algn="just">
              <a:buFont typeface="Arial" panose="020B0604020202020204" pitchFamily="34" charset="0"/>
              <a:buChar char="•"/>
            </a:pPr>
            <a:r>
              <a:rPr lang="en-US" sz="1000" b="1" dirty="0">
                <a:latin typeface="+mj-lt"/>
              </a:rPr>
              <a:t>Azure Portal</a:t>
            </a:r>
          </a:p>
          <a:p>
            <a:pPr marL="514350" lvl="1" indent="-171450" algn="just">
              <a:buFont typeface="Arial" panose="020B0604020202020204" pitchFamily="34" charset="0"/>
              <a:buChar char="•"/>
            </a:pPr>
            <a:r>
              <a:rPr lang="en-US" sz="1000" b="1" dirty="0">
                <a:latin typeface="+mj-lt"/>
              </a:rPr>
              <a:t>Azure Power Shell</a:t>
            </a:r>
          </a:p>
          <a:p>
            <a:pPr marL="514350" lvl="1" indent="-171450" algn="just">
              <a:buFont typeface="Arial" panose="020B0604020202020204" pitchFamily="34" charset="0"/>
              <a:buChar char="•"/>
            </a:pPr>
            <a:r>
              <a:rPr lang="en-US" sz="1000" b="1" dirty="0">
                <a:latin typeface="+mj-lt"/>
              </a:rPr>
              <a:t>Azure CLI</a:t>
            </a:r>
          </a:p>
          <a:p>
            <a:pPr marL="171450" indent="-171450" algn="just">
              <a:buFont typeface="Arial" panose="020B0604020202020204" pitchFamily="34" charset="0"/>
              <a:buChar char="•"/>
            </a:pPr>
            <a:r>
              <a:rPr lang="en-US" dirty="0"/>
              <a:t>Users who perform deployment via TF</a:t>
            </a:r>
          </a:p>
          <a:p>
            <a:pPr algn="just"/>
            <a:r>
              <a:rPr lang="en-US" dirty="0"/>
              <a:t>Who will NOT be impacted:</a:t>
            </a:r>
          </a:p>
          <a:p>
            <a:pPr marL="171450" indent="-171450" algn="just">
              <a:buFont typeface="Arial" panose="020B0604020202020204" pitchFamily="34" charset="0"/>
              <a:buChar char="•"/>
            </a:pPr>
            <a:r>
              <a:rPr lang="en-US" b="1" dirty="0"/>
              <a:t>SPN</a:t>
            </a:r>
          </a:p>
          <a:p>
            <a:pPr marL="171450" indent="-171450" algn="just">
              <a:buFont typeface="Arial" panose="020B0604020202020204" pitchFamily="34" charset="0"/>
              <a:buChar char="•"/>
            </a:pPr>
            <a:r>
              <a:rPr lang="en-US" b="1" dirty="0"/>
              <a:t>MI</a:t>
            </a:r>
          </a:p>
          <a:p>
            <a:pPr marL="171450" indent="-171450" algn="just">
              <a:buFont typeface="Arial" panose="020B0604020202020204" pitchFamily="34" charset="0"/>
              <a:buChar char="•"/>
            </a:pPr>
            <a:endParaRPr lang="en-US" dirty="0"/>
          </a:p>
          <a:p>
            <a:pPr marL="514350" lvl="1" indent="-171450" algn="just">
              <a:buFont typeface="Arial" panose="020B0604020202020204" pitchFamily="34" charset="0"/>
              <a:buChar char="•"/>
            </a:pPr>
            <a:endParaRPr lang="en-US" sz="1000" dirty="0">
              <a:latin typeface="+mj-lt"/>
            </a:endParaRPr>
          </a:p>
        </p:txBody>
      </p:sp>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customXml/itemProps2.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3.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4262</TotalTime>
  <Words>7630</Words>
  <Application>Microsoft Office PowerPoint</Application>
  <PresentationFormat>On-screen Show (16:9)</PresentationFormat>
  <Paragraphs>319</Paragraphs>
  <Slides>40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Human Sans</vt:lpstr>
      <vt:lpstr>Human Sans Regular</vt:lpstr>
      <vt:lpstr>Continuum Theme</vt:lpstr>
      <vt:lpstr>Azure Times #120 (Build Edition)</vt:lpstr>
      <vt:lpstr>PowerPoint Presentation</vt:lpstr>
      <vt:lpstr>PowerPoint Presentation</vt:lpstr>
      <vt:lpstr>Networking Updates</vt:lpstr>
      <vt:lpstr>Networking Updates</vt:lpstr>
      <vt:lpstr>Networking Updates</vt:lpstr>
      <vt:lpstr>PowerPoint Presentation</vt:lpstr>
      <vt:lpstr>Security &amp; Identity Updates</vt:lpstr>
      <vt:lpstr>PowerPoint Presentation</vt:lpstr>
      <vt:lpstr>Management &amp; Governance Updates</vt:lpstr>
      <vt:lpstr>Management &amp; Governance Updates</vt:lpstr>
      <vt:lpstr>Management &amp; Governance Updates</vt:lpstr>
      <vt:lpstr>Management &amp; Governance Updates</vt:lpstr>
      <vt:lpstr>PowerPoint Presentation</vt:lpstr>
      <vt:lpstr>Azure Function Updates</vt:lpstr>
      <vt:lpstr>Azure Function Updates</vt:lpstr>
      <vt:lpstr>Azure Function Updates</vt:lpstr>
      <vt:lpstr>AKS Updates</vt:lpstr>
      <vt:lpstr>AKS Updates</vt:lpstr>
      <vt:lpstr>AKS Updates</vt:lpstr>
      <vt:lpstr>Azure Logic App Updates</vt:lpstr>
      <vt:lpstr>Azure Logic App Updates</vt:lpstr>
      <vt:lpstr>Azure Logic App Updates</vt:lpstr>
      <vt:lpstr>Azure VM Updates</vt:lpstr>
      <vt:lpstr>Azure VM Updates</vt:lpstr>
      <vt:lpstr>Azure Container Apps</vt:lpstr>
      <vt:lpstr>Compute Updates</vt:lpstr>
      <vt:lpstr>PowerPoint Presentation</vt:lpstr>
      <vt:lpstr>Storage &amp; Data Updates</vt:lpstr>
      <vt:lpstr>PowerPoint Presentation</vt:lpstr>
      <vt:lpstr>Azure Cosmos DB Updates</vt:lpstr>
      <vt:lpstr>Azure Cosmos DB Updates</vt:lpstr>
      <vt:lpstr>Azure PostgreSQL Updates</vt:lpstr>
      <vt:lpstr>Azure PostgreSQL Updates</vt:lpstr>
      <vt:lpstr>Azure Database for MySQL Updates</vt:lpstr>
      <vt:lpstr>Azure SQL Database Updates</vt:lpstr>
      <vt:lpstr>Azure Cache for Redis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Rotar</cp:lastModifiedBy>
  <cp:revision>454</cp:revision>
  <dcterms:created xsi:type="dcterms:W3CDTF">2018-01-26T19:23:30Z</dcterms:created>
  <dcterms:modified xsi:type="dcterms:W3CDTF">2024-05-29T10:32:20Z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