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51"/>
  </p:notesMasterIdLst>
  <p:handoutMasterIdLst>
    <p:handoutMasterId r:id="rId52"/>
  </p:handoutMasterIdLst>
  <p:sldIdLst>
    <p:sldId id="2142532340" r:id="rId5"/>
    <p:sldId id="2146847156" r:id="rId6"/>
    <p:sldId id="2146847045" r:id="rId7"/>
    <p:sldId id="10657" r:id="rId8"/>
    <p:sldId id="2146847182" r:id="rId9"/>
    <p:sldId id="2146847177" r:id="rId10"/>
    <p:sldId id="2146847178" r:id="rId11"/>
    <p:sldId id="2146847048" r:id="rId12"/>
    <p:sldId id="2146847049" r:id="rId13"/>
    <p:sldId id="2146847175" r:id="rId14"/>
    <p:sldId id="2146847181" r:id="rId15"/>
    <p:sldId id="2146847189" r:id="rId16"/>
    <p:sldId id="2146847187" r:id="rId17"/>
    <p:sldId id="2146847186" r:id="rId18"/>
    <p:sldId id="2146847050" r:id="rId19"/>
    <p:sldId id="2146847171" r:id="rId20"/>
    <p:sldId id="2146847096" r:id="rId21"/>
    <p:sldId id="2146847172" r:id="rId22"/>
    <p:sldId id="2146847176" r:id="rId23"/>
    <p:sldId id="2146847185" r:id="rId24"/>
    <p:sldId id="2146847052" r:id="rId25"/>
    <p:sldId id="2146847100" r:id="rId26"/>
    <p:sldId id="2146847183" r:id="rId27"/>
    <p:sldId id="2146847180" r:id="rId28"/>
    <p:sldId id="2146847184" r:id="rId29"/>
    <p:sldId id="2146847054" r:id="rId30"/>
    <p:sldId id="2146847103" r:id="rId31"/>
    <p:sldId id="2146847056" r:id="rId32"/>
    <p:sldId id="2146847107" r:id="rId33"/>
    <p:sldId id="2146847143" r:id="rId34"/>
    <p:sldId id="2146847144" r:id="rId35"/>
    <p:sldId id="2146847145" r:id="rId36"/>
    <p:sldId id="2146847173" r:id="rId37"/>
    <p:sldId id="2146847174" r:id="rId38"/>
    <p:sldId id="2146847167" r:id="rId39"/>
    <p:sldId id="2146847058" r:id="rId40"/>
    <p:sldId id="2146847111" r:id="rId41"/>
    <p:sldId id="2146847146" r:id="rId42"/>
    <p:sldId id="2146847147" r:id="rId43"/>
    <p:sldId id="2146847179" r:id="rId44"/>
    <p:sldId id="2146847119" r:id="rId45"/>
    <p:sldId id="2146847120" r:id="rId46"/>
    <p:sldId id="2146847170" r:id="rId47"/>
    <p:sldId id="2146847085" r:id="rId48"/>
    <p:sldId id="2146847084" r:id="rId49"/>
    <p:sldId id="2146847064" r:id="rId5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 id="2146847156"/>
          </p14:sldIdLst>
        </p14:section>
        <p14:section name="Networking" id="{8B3AEA99-85F7-477B-B976-48DC47AA1A88}">
          <p14:sldIdLst>
            <p14:sldId id="2146847045"/>
            <p14:sldId id="10657"/>
            <p14:sldId id="2146847182"/>
            <p14:sldId id="2146847177"/>
            <p14:sldId id="2146847178"/>
          </p14:sldIdLst>
        </p14:section>
        <p14:section name="Security &amp; Identity" id="{1AA42572-B3BD-44F7-813B-C2C647DDBB3C}">
          <p14:sldIdLst/>
        </p14:section>
        <p14:section name="Management &amp; Governance" id="{34181601-6D48-4406-A525-C7B5A12C6C5B}">
          <p14:sldIdLst>
            <p14:sldId id="2146847048"/>
            <p14:sldId id="2146847049"/>
            <p14:sldId id="2146847175"/>
            <p14:sldId id="2146847181"/>
            <p14:sldId id="2146847189"/>
            <p14:sldId id="2146847187"/>
            <p14:sldId id="2146847186"/>
          </p14:sldIdLst>
        </p14:section>
        <p14:section name="Compute" id="{05AA80BB-8802-49AB-8336-A884227CE2F7}">
          <p14:sldIdLst>
            <p14:sldId id="2146847050"/>
            <p14:sldId id="2146847171"/>
            <p14:sldId id="2146847096"/>
            <p14:sldId id="2146847172"/>
            <p14:sldId id="2146847176"/>
            <p14:sldId id="2146847185"/>
          </p14:sldIdLst>
        </p14:section>
        <p14:section name="Storage &amp; Data" id="{1F159046-CE0A-45BC-9D5B-6E6C95980F78}">
          <p14:sldIdLst>
            <p14:sldId id="2146847052"/>
            <p14:sldId id="2146847100"/>
            <p14:sldId id="2146847183"/>
            <p14:sldId id="2146847180"/>
            <p14:sldId id="2146847184"/>
          </p14:sldIdLst>
        </p14:section>
        <p14:section name="Databases" id="{AEAFAE72-AD56-48F3-926B-38BAE269038F}">
          <p14:sldIdLst>
            <p14:sldId id="2146847054"/>
            <p14:sldId id="2146847103"/>
          </p14:sldIdLst>
        </p14:section>
        <p14:section name="Integration" id="{ACBD46A3-6F1C-451B-A154-0A056E0DEFF6}">
          <p14:sldIdLst>
            <p14:sldId id="2146847056"/>
            <p14:sldId id="2146847107"/>
            <p14:sldId id="2146847143"/>
            <p14:sldId id="2146847144"/>
            <p14:sldId id="2146847145"/>
            <p14:sldId id="2146847173"/>
            <p14:sldId id="2146847174"/>
            <p14:sldId id="2146847167"/>
          </p14:sldIdLst>
        </p14:section>
        <p14:section name="ML &amp; AI &amp; IOT" id="{F4E1EAF1-55E9-4CA4-8ADC-28B69C1D66D2}">
          <p14:sldIdLst>
            <p14:sldId id="2146847058"/>
            <p14:sldId id="2146847111"/>
            <p14:sldId id="2146847146"/>
            <p14:sldId id="2146847147"/>
            <p14:sldId id="2146847179"/>
            <p14:sldId id="2146847119"/>
            <p14:sldId id="2146847120"/>
            <p14:sldId id="214684717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068" autoAdjust="0"/>
  </p:normalViewPr>
  <p:slideViewPr>
    <p:cSldViewPr snapToGrid="0">
      <p:cViewPr varScale="1">
        <p:scale>
          <a:sx n="130" d="100"/>
          <a:sy n="130" d="100"/>
        </p:scale>
        <p:origin x="144" y="1248"/>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3553836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action-groups-email-resource-manager-role/" TargetMode="External"/><Relationship Id="rId2" Type="http://schemas.openxmlformats.org/officeDocument/2006/relationships/hyperlink" Target="https://techcommunity.microsoft.com/t5/azure-observability-blog/new-code-optimizations-features-based-on-your-feedback/ba-p/4139329"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kubernetesmetadataandlogsfilteringpublicpreview/" TargetMode="External"/><Relationship Id="rId2" Type="http://schemas.openxmlformats.org/officeDocument/2006/relationships/hyperlink" Target="https://techcommunity.microsoft.com/t5/microsoft-data-migration-blog/azure-database-migration-service-consistent-snapshot-without/ba-p/415656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t5/azure-tools-blog/azure-cli-and-powershell-tools-build-2024-announcement/ba-p/4148584" TargetMode="External"/><Relationship Id="rId2" Type="http://schemas.openxmlformats.org/officeDocument/2006/relationships/hyperlink" Target="https://techcommunity.microsoft.com/t5/azure-governance-and-management/announcing-public-preview-of-bicep-templates-support-for/ba-p/4141772"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azure-migration-and/azure-migrate-build-2024-announcements/ba-p/4120437"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t5/azure-arc-blog/announcing-jumpstart-drops/ba-p/4142154" TargetMode="External"/><Relationship Id="rId2" Type="http://schemas.openxmlformats.org/officeDocument/2006/relationships/hyperlink" Target="https://techcommunity.microsoft.com/t5/azure-governance-and-management/arm-deployment-stacks-now-ga/ba-p/4145469"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en-us/updates/advanced-container-networking-service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t5/apps-on-azure-blog/general-availability-of-kubernetes-event-driven-autoscaler-keda/ba-p/4149281" TargetMode="External"/><Relationship Id="rId1" Type="http://schemas.openxmlformats.org/officeDocument/2006/relationships/slideLayout" Target="../slideLayouts/slideLayout7.xml"/><Relationship Id="rId4" Type="http://schemas.openxmlformats.org/officeDocument/2006/relationships/hyperlink" Target="https://techcommunity.microsoft.com/t5/analytics-on-azure-blog/announcing-mosaic-ai-vector-search-general-availability-in-azure/ba-p/414471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t5/apps-on-azure-blog/public-preview-of-split-experimentation-in-azure-app/ba-p/4148078" TargetMode="External"/><Relationship Id="rId2" Type="http://schemas.openxmlformats.org/officeDocument/2006/relationships/hyperlink" Target="https://techcommunity.microsoft.com/t5/apps-on-azure-blog/public-preview-app-service-authentication-logs-on-diagnostic/ba-p/4156447"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availability-vm-hibernation-general-purpos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techcommunity.microsoft.com/t5/apps-on-azure-blog/public-preview-creating-web-app-with-a-unique-default-hostname/ba-p/4156353" TargetMode="External"/><Relationship Id="rId2" Type="http://schemas.openxmlformats.org/officeDocument/2006/relationships/hyperlink" Target="https://techcommunity.microsoft.com/t5/azure-virtual-desktop-blog/hibernation-support-now-available-for-azure-virtual-desktop/ba-p/4155466"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techcommunity.microsoft.com/t5/azure-migration-and/azure-vmware-solution-now-available-in-india-central/ba-p/4148550" TargetMode="External"/><Relationship Id="rId2" Type="http://schemas.openxmlformats.org/officeDocument/2006/relationships/hyperlink" Target="https://techcommunity.microsoft.com/t5/azure-high-performance-computing/introducing-the-new-azure-ai-infrastructure-vm-series-nd-mi300x/ba-p/4145152"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public-preview-azure-netapp-files-support-for-active-directory-connection-per-netapp-account/" TargetMode="External"/><Relationship Id="rId2" Type="http://schemas.openxmlformats.org/officeDocument/2006/relationships/hyperlink" Target="https://azure.microsoft.com/en-us/updates/general-availability-azure-netapp-files-support-for-large-volumes-up-to-500tib-in-size/"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en-us/updates/general-availability-azure-netapp-files-backup/"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blog.fabric.microsoft.com/en-us/blog/microsoft-fabric-may-2024-update?ft=All#post-11444-_Toc167109097" TargetMode="External"/><Relationship Id="rId3" Type="http://schemas.openxmlformats.org/officeDocument/2006/relationships/hyperlink" Target="https://blog.fabric.microsoft.com/en-GB/blog/announcing-general-availability-of-fabric-private-links-trusted-workspace-access-and-managed-private-endpoints/" TargetMode="External"/><Relationship Id="rId7" Type="http://schemas.openxmlformats.org/officeDocument/2006/relationships/hyperlink" Target="https://blog.fabric.microsoft.com/en-us/blog/microsoft-fabric-may-2024-update?ft=All#post-11444-_Toc167109088" TargetMode="External"/><Relationship Id="rId12" Type="http://schemas.openxmlformats.org/officeDocument/2006/relationships/image" Target="../media/image11.png"/><Relationship Id="rId2" Type="http://schemas.openxmlformats.org/officeDocument/2006/relationships/hyperlink" Target="https://blog.fabric.microsoft.com/en-GB/blog/copilot-for-kql-in-real-time-intelligence/" TargetMode="External"/><Relationship Id="rId1" Type="http://schemas.openxmlformats.org/officeDocument/2006/relationships/slideLayout" Target="../slideLayouts/slideLayout7.xml"/><Relationship Id="rId6" Type="http://schemas.openxmlformats.org/officeDocument/2006/relationships/hyperlink" Target="https://blog.fabric.microsoft.com/en-us/blog/easily-connect-your-data-with-the-new-modern-get-data-experience-in-data-pipeline?ft=All" TargetMode="External"/><Relationship Id="rId11" Type="http://schemas.openxmlformats.org/officeDocument/2006/relationships/hyperlink" Target="https://blog.fabric.microsoft.com/en-GB/blog/exciting-news-eventhouse-is-now-generally-available/" TargetMode="External"/><Relationship Id="rId5" Type="http://schemas.openxmlformats.org/officeDocument/2006/relationships/hyperlink" Target="https://blog.fabric.microsoft.com/en-us/blog/microsoft-fabric-may-2024-update?ft=All#post-11444-_Toc167109095" TargetMode="External"/><Relationship Id="rId10" Type="http://schemas.openxmlformats.org/officeDocument/2006/relationships/hyperlink" Target="https://blog.fabric.microsoft.com/en-us/blog/microsoft-fabric-may-2024-update?ft=All#post-11444-_Toc167109321" TargetMode="External"/><Relationship Id="rId4" Type="http://schemas.openxmlformats.org/officeDocument/2006/relationships/hyperlink" Target="https://blog.fabric.microsoft.com/en-us/blog/introducing-data-workflows-in-microsoft-fabric?ft=All" TargetMode="External"/><Relationship Id="rId9" Type="http://schemas.openxmlformats.org/officeDocument/2006/relationships/hyperlink" Target="https://blog.fabric.microsoft.com/en-us/blog/microsoft-fabric-may-2024-update?ft=All#post-11444-_Toc167109096"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blog.fabric.microsoft.com/en-GB/blog/unlocking-insights-through-time-time-travel-in-fabric-warehouse/" TargetMode="External"/><Relationship Id="rId3" Type="http://schemas.openxmlformats.org/officeDocument/2006/relationships/hyperlink" Target="https://blog.fabric.microsoft.com/en-GB/blog/announcing-public-preview-of-the-microsoft-fabric-workload-development-kit/" TargetMode="External"/><Relationship Id="rId7" Type="http://schemas.openxmlformats.org/officeDocument/2006/relationships/hyperlink" Target="https://blog.fabric.microsoft.com/en-GB/blog/announcing-the-public-preview-of-copilot-for-data-warehouse-in-microsoft-fabric/" TargetMode="External"/><Relationship Id="rId2" Type="http://schemas.openxmlformats.org/officeDocument/2006/relationships/hyperlink" Target="https://blog.fabric.microsoft.com/en-GB/blog/copy-into-support-for-firewall-enabled-storage-entraid-authentication/" TargetMode="External"/><Relationship Id="rId1" Type="http://schemas.openxmlformats.org/officeDocument/2006/relationships/slideLayout" Target="../slideLayouts/slideLayout7.xml"/><Relationship Id="rId6" Type="http://schemas.openxmlformats.org/officeDocument/2006/relationships/hyperlink" Target="https://blog.fabric.microsoft.com/en-GB/blog/alerting-and-acting-on-data-from-the-real-time-hub/" TargetMode="External"/><Relationship Id="rId11" Type="http://schemas.openxmlformats.org/officeDocument/2006/relationships/image" Target="../media/image13.png"/><Relationship Id="rId5" Type="http://schemas.openxmlformats.org/officeDocument/2006/relationships/hyperlink" Target="https://blog.fabric.microsoft.com/en-GB/blog/easily-connect-your-data-with-the-new-modern-get-data-experience-in-data-pipeline/" TargetMode="External"/><Relationship Id="rId10" Type="http://schemas.openxmlformats.org/officeDocument/2006/relationships/image" Target="../media/image12.png"/><Relationship Id="rId4" Type="http://schemas.openxmlformats.org/officeDocument/2006/relationships/hyperlink" Target="https://blog.fabric.microsoft.com/en-GB/blog/introducing-data-workflows-in-microsoft-fabric/" TargetMode="External"/><Relationship Id="rId9" Type="http://schemas.openxmlformats.org/officeDocument/2006/relationships/hyperlink" Target="https://blog.fabric.microsoft.com/en-GB/blog/introducing-the-fabric-ux-system-our-primary-resource-for-extending-fabric-experienc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techcommunity.microsoft.com/t5/oracle-on-azure-blog/announcing-oracle-database-azure-in-france-central/ba-p/4148518"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s://techcommunity.microsoft.com/t5/azure-sql-blog/update-policy-for-azure-sql-managed-instance/ba-p/414896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en-us/updates/ga-odata-api-type-in-azure-api-management/" TargetMode="External"/><Relationship Id="rId2" Type="http://schemas.openxmlformats.org/officeDocument/2006/relationships/hyperlink" Target="https://azure.microsoft.com/en-us/updates/ga-import-azure-openai-enpoints-as-an-apis-in-azure-api-management/"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s://azure.microsoft.com/en-us/updates/ga-circuit-breaker-in-azure-api-manage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updates/ga-load-balancer-in-azure-api-management/" TargetMode="External"/><Relationship Id="rId2" Type="http://schemas.openxmlformats.org/officeDocument/2006/relationships/hyperlink" Target="https://azure.microsoft.com/en-us/updates/public-preview-azure-openai-semantic-caching-policy-in-azure-api-management/"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updates/ga-support-for-grpc-apis-in-azure-api-management-selfhosted-gateway/" TargetMode="External"/><Relationship Id="rId2" Type="http://schemas.openxmlformats.org/officeDocument/2006/relationships/hyperlink" Target="https://azure.microsoft.com/en-us/updates/ga-azure-openai-emit-token-metric-policy-in-azure-api-management/"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updates/ga-azure-openai-token-limit-policy-in-azure-api-management/" TargetMode="External"/><Relationship Id="rId2" Type="http://schemas.openxmlformats.org/officeDocument/2006/relationships/hyperlink" Target="https://azure.microsoft.com/en-us/updates/general-availability-azure-api-center-extension-for-vs-code/"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hyperlink" Target="https://techcommunity.microsoft.com/t5/messaging-on-azure-blog/announcing-general-availability-for-kafka-compression-in-azure/ba-p/4146698" TargetMode="External"/><Relationship Id="rId2" Type="http://schemas.openxmlformats.org/officeDocument/2006/relationships/hyperlink" Target="https://techcommunity.microsoft.com/t5/messaging-on-azure-blog/introducing-local-emulator-for-azure-event-hubs/ba-p/4146454"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techcommunity.microsoft.com/t5/messaging-on-azure-blog/announcing-batch-delete-in-service-bus-public-preview/ba-p/4146453" TargetMode="External"/><Relationship Id="rId2" Type="http://schemas.openxmlformats.org/officeDocument/2006/relationships/hyperlink" Target="Announcing%20new%20supported%20formats%20for%20Azure%20Schema%20Registry"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azure.microsoft.com/en-us/updates/public-preview-azure-service-bus-enhancements/" TargetMode="External"/><Relationship Id="rId2" Type="http://schemas.openxmlformats.org/officeDocument/2006/relationships/hyperlink" Target="https://azure.microsoft.com/en-us/updates/new-azure-event-grid-capabilities-support-iot-solutions-event-source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zure.microsoft.com/en-us/updates/azure-machine-learning-public-preview-for-build-2024/" TargetMode="External"/><Relationship Id="rId2" Type="http://schemas.openxmlformats.org/officeDocument/2006/relationships/hyperlink" Target="https://azure.microsoft.com/en-us/updates/azure-machine-learning-general-availability-for-build-2024/"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techcommunity.microsoft.com/t5/ai-azure-ai-services-blog/announcing-video-translation-amp-speech-translation-api/ba-p/4148007" TargetMode="External"/><Relationship Id="rId2" Type="http://schemas.openxmlformats.org/officeDocument/2006/relationships/hyperlink" Target="https://techcommunity.microsoft.com/t5/ai-azure-ai-services-blog/announcing-azure-openai-service-assistants-public-preview/ba-p/4143217"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techcommunity.microsoft.com/t5/ai-azure-ai-services-blog/introducing-model-customization-for-azure-ai/ba-p/4141819" TargetMode="External"/><Relationship Id="rId2" Type="http://schemas.openxmlformats.org/officeDocument/2006/relationships/hyperlink" Target="https://techcommunity.microsoft.com/t5/ai-azure-ai-services-blog/announcing-new-capabilities-for-azure-openai-on-your-data/ba-p/4144636" TargetMode="Externa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public-preview-azure-load-balancer-now-supports-admin-state/" TargetMode="External"/><Relationship Id="rId1" Type="http://schemas.openxmlformats.org/officeDocument/2006/relationships/slideLayout" Target="../slideLayouts/slideLayout7.xml"/><Relationship Id="rId4" Type="http://schemas.openxmlformats.org/officeDocument/2006/relationships/hyperlink" Target="https://learn.microsoft.com/en-us/azure/load-balancer/load-balancer-custom-probe-overview#probe-down-behavior"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learn.microsoft.com/en-us/azure/ai-services/content-safety/concepts/jailbreak-detection"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zure.microsoft.com/en-us/updates/public-preview-support-for-pulumi-in-azure-deployment-environments/" TargetMode="External"/><Relationship Id="rId2" Type="http://schemas.openxmlformats.org/officeDocument/2006/relationships/hyperlink" Target="https://azure.microsoft.com/en-us/updates/microsoft-dev-box-introduces-new-readytocode-and-enterprise-management-capabilities/"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techcommunity.microsoft.com/t5/microsoft-developer-community/introducing-github-copilot-for-azure-your-cloud-coding-companion/ba-p/4127644" TargetMode="External"/><Relationship Id="rId2" Type="http://schemas.openxmlformats.org/officeDocument/2006/relationships/hyperlink" Target="https://azure.microsoft.com/en-us/updates/generally-available-azure-chaos-studio-supports-a-new-pause-process-fault-for-windows-virtual-machines/"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t.me/azuretimes" TargetMode="External"/><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en-us/updates/public-preview-azure-load-balancer-health-event-log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learn.microsoft.com/en-us/azure/bastion/native-client" TargetMode="External"/><Relationship Id="rId13" Type="http://schemas.openxmlformats.org/officeDocument/2006/relationships/hyperlink" Target="https://learn.microsoft.com/en-us/azure/bastion/connect-ip-address" TargetMode="External"/><Relationship Id="rId3" Type="http://schemas.openxmlformats.org/officeDocument/2006/relationships/hyperlink" Target="https://learn.microsoft.com/en-us/azure/bastion/vnet-peering" TargetMode="External"/><Relationship Id="rId7" Type="http://schemas.openxmlformats.org/officeDocument/2006/relationships/hyperlink" Target="https://learn.microsoft.com/en-us/azure/bastion/configuration-settings#ports" TargetMode="External"/><Relationship Id="rId12" Type="http://schemas.openxmlformats.org/officeDocument/2006/relationships/hyperlink" Target="https://learn.microsoft.com/en-us/azure/bastion/shareable-link" TargetMode="External"/><Relationship Id="rId2" Type="http://schemas.openxmlformats.org/officeDocument/2006/relationships/hyperlink" Target="https://azure.microsoft.com/en-us/updates/public-preview-azure-bastion-premium/" TargetMode="External"/><Relationship Id="rId1" Type="http://schemas.openxmlformats.org/officeDocument/2006/relationships/slideLayout" Target="../slideLayouts/slideLayout7.xml"/><Relationship Id="rId6" Type="http://schemas.openxmlformats.org/officeDocument/2006/relationships/hyperlink" Target="https://learn.microsoft.com/en-us/azure/bastion/bastion-connect-vm-ssh-windows" TargetMode="External"/><Relationship Id="rId11" Type="http://schemas.openxmlformats.org/officeDocument/2006/relationships/hyperlink" Target="https://learn.microsoft.com/en-us/azure/bastion/kerberos-authentication-portal" TargetMode="External"/><Relationship Id="rId5" Type="http://schemas.openxmlformats.org/officeDocument/2006/relationships/hyperlink" Target="https://learn.microsoft.com/en-us/azure/bastion/bastion-connect-vm-rdp-windows" TargetMode="External"/><Relationship Id="rId15" Type="http://schemas.openxmlformats.org/officeDocument/2006/relationships/hyperlink" Target="https://learn.microsoft.com/en-us/azure/bastion/private-only-deployment" TargetMode="External"/><Relationship Id="rId10" Type="http://schemas.openxmlformats.org/officeDocument/2006/relationships/hyperlink" Target="https://learn.microsoft.com/en-us/azure/bastion/vm-upload-download-native" TargetMode="External"/><Relationship Id="rId4" Type="http://schemas.openxmlformats.org/officeDocument/2006/relationships/hyperlink" Target="https://learn.microsoft.com/en-us/azure/bastion/bastion-connect-vm-ssh-linux" TargetMode="External"/><Relationship Id="rId9" Type="http://schemas.openxmlformats.org/officeDocument/2006/relationships/hyperlink" Target="https://learn.microsoft.com/en-us/azure/bastion/configuration-settings#instance" TargetMode="External"/><Relationship Id="rId14" Type="http://schemas.openxmlformats.org/officeDocument/2006/relationships/hyperlink" Target="https://learn.microsoft.com/en-us/azure/bastion/session-recording"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azure.microsoft.com/en-us/updates/azure-virtual-network-manager-s-virtual-network-verifier-is-now-in-public-preview/"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public-preview-analyze-data-using-log-analytics-simple-mode/" TargetMode="External"/><Relationship Id="rId2" Type="http://schemas.openxmlformats.org/officeDocument/2006/relationships/hyperlink" Target="https://azure.microsoft.com/en-us/updates/general-availability-activity-log-alerts-can-now-run-in-eu-data-boundary/"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#122 (Build Edition – Part 2)</a:t>
            </a:r>
          </a:p>
        </p:txBody>
      </p:sp>
      <p:sp>
        <p:nvSpPr>
          <p:cNvPr id="4" name="Text Placeholder 3"/>
          <p:cNvSpPr>
            <a:spLocks noGrp="1"/>
          </p:cNvSpPr>
          <p:nvPr>
            <p:ph type="body" sz="quarter" idx="11"/>
          </p:nvPr>
        </p:nvSpPr>
        <p:spPr/>
        <p:txBody>
          <a:bodyPr/>
          <a:lstStyle/>
          <a:p>
            <a:r>
              <a:rPr lang="en-US" spc="300" dirty="0"/>
              <a:t>June 5,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0A4CFF-8E11-3811-88B2-81E397361403}"/>
              </a:ext>
            </a:extLst>
          </p:cNvPr>
          <p:cNvSpPr>
            <a:spLocks noGrp="1"/>
          </p:cNvSpPr>
          <p:nvPr>
            <p:ph type="body" sz="quarter" idx="10"/>
          </p:nvPr>
        </p:nvSpPr>
        <p:spPr>
          <a:xfrm>
            <a:off x="4433776" y="855081"/>
            <a:ext cx="4365038" cy="1907472"/>
          </a:xfrm>
        </p:spPr>
        <p:txBody>
          <a:bodyPr/>
          <a:lstStyle/>
          <a:p>
            <a:pPr algn="just"/>
            <a:r>
              <a:rPr lang="en-US" sz="1000" dirty="0">
                <a:hlinkClick r:id="rId2"/>
              </a:rPr>
              <a:t>New Code Optimizations features </a:t>
            </a:r>
            <a:endParaRPr lang="en-US" sz="1000" dirty="0"/>
          </a:p>
          <a:p>
            <a:pPr algn="just"/>
            <a:r>
              <a:rPr lang="en-US" sz="1000" dirty="0"/>
              <a:t>Azure </a:t>
            </a:r>
            <a:r>
              <a:rPr lang="en-US" sz="1000" b="1" dirty="0"/>
              <a:t>Application Insights Code Optimizations </a:t>
            </a:r>
            <a:r>
              <a:rPr lang="en-US" sz="1000" dirty="0"/>
              <a:t>is an AI-based service that helps detect and remediate performance issues on a code-level in running .NET applications. The following features </a:t>
            </a:r>
            <a:r>
              <a:rPr lang="en-US" sz="1000" b="1" dirty="0"/>
              <a:t>have been released</a:t>
            </a:r>
            <a:r>
              <a:rPr lang="en-US" sz="1000" dirty="0"/>
              <a:t>:</a:t>
            </a:r>
          </a:p>
          <a:p>
            <a:pPr marL="171450" indent="-171450" algn="just">
              <a:buFont typeface="Arial" panose="020B0604020202020204" pitchFamily="34" charset="0"/>
              <a:buChar char="•"/>
            </a:pPr>
            <a:r>
              <a:rPr lang="en-US" sz="1000" b="1" dirty="0"/>
              <a:t>One place for all Code Optimizations </a:t>
            </a:r>
            <a:r>
              <a:rPr lang="en-US" sz="1000" dirty="0"/>
              <a:t>across all Application Insights resources and subscriptions</a:t>
            </a:r>
          </a:p>
          <a:p>
            <a:pPr marL="171450" indent="-171450" algn="just">
              <a:buFont typeface="Arial" panose="020B0604020202020204" pitchFamily="34" charset="0"/>
              <a:buChar char="•"/>
            </a:pPr>
            <a:r>
              <a:rPr lang="en-US" sz="1000" b="1" dirty="0"/>
              <a:t>Personalized and more actionable AI-generated </a:t>
            </a:r>
            <a:r>
              <a:rPr lang="en-US" sz="1000" dirty="0"/>
              <a:t>recommendations.</a:t>
            </a:r>
          </a:p>
          <a:p>
            <a:pPr marL="171450" indent="-171450" algn="just">
              <a:buFont typeface="Arial" panose="020B0604020202020204" pitchFamily="34" charset="0"/>
              <a:buChar char="•"/>
            </a:pPr>
            <a:r>
              <a:rPr lang="en-US" sz="1000" b="1" dirty="0"/>
              <a:t>GitHub Copilot with Code Optimizations extension </a:t>
            </a:r>
            <a:r>
              <a:rPr lang="en-US" sz="1000" dirty="0"/>
              <a:t>(preview) for Visual Studio and Visual Studio Code.</a:t>
            </a:r>
          </a:p>
        </p:txBody>
      </p:sp>
      <p:sp>
        <p:nvSpPr>
          <p:cNvPr id="3" name="Title 2">
            <a:extLst>
              <a:ext uri="{FF2B5EF4-FFF2-40B4-BE49-F238E27FC236}">
                <a16:creationId xmlns:a16="http://schemas.microsoft.com/office/drawing/2014/main" id="{8E03BD32-E4BC-B4F2-1A05-0F5F43AD324C}"/>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A7623BA5-7A1E-2D15-4E8D-382B96091B95}"/>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A707885-5E0B-26EE-8A60-3AA13A069EC8}"/>
              </a:ext>
            </a:extLst>
          </p:cNvPr>
          <p:cNvSpPr>
            <a:spLocks noGrp="1"/>
          </p:cNvSpPr>
          <p:nvPr>
            <p:ph type="body" sz="quarter" idx="16"/>
          </p:nvPr>
        </p:nvSpPr>
        <p:spPr>
          <a:xfrm>
            <a:off x="342900" y="875518"/>
            <a:ext cx="3955312" cy="3774069"/>
          </a:xfrm>
        </p:spPr>
        <p:txBody>
          <a:bodyPr/>
          <a:lstStyle/>
          <a:p>
            <a:pPr algn="just"/>
            <a:r>
              <a:rPr lang="en-US" dirty="0">
                <a:hlinkClick r:id="rId3"/>
              </a:rPr>
              <a:t>Feature Update: Azure Action Groups</a:t>
            </a:r>
            <a:endParaRPr lang="en-US" dirty="0"/>
          </a:p>
          <a:p>
            <a:pPr algn="just"/>
            <a:r>
              <a:rPr lang="en-US" dirty="0"/>
              <a:t>Action groups has recently updated the </a:t>
            </a:r>
            <a:r>
              <a:rPr lang="en-US" b="1" dirty="0"/>
              <a:t>Email notification </a:t>
            </a:r>
            <a:r>
              <a:rPr lang="en-US" dirty="0"/>
              <a:t>when using Resource Manager.</a:t>
            </a:r>
          </a:p>
          <a:p>
            <a:pPr algn="just"/>
            <a:r>
              <a:rPr lang="en-US" dirty="0"/>
              <a:t>In the previous behavior, emails </a:t>
            </a:r>
            <a:r>
              <a:rPr lang="en-US" b="1" dirty="0"/>
              <a:t>would send only </a:t>
            </a:r>
            <a:r>
              <a:rPr lang="en-US" dirty="0"/>
              <a:t>to users who were assigned an </a:t>
            </a:r>
            <a:r>
              <a:rPr lang="en-US" b="1" dirty="0"/>
              <a:t>RBAC role </a:t>
            </a:r>
            <a:r>
              <a:rPr lang="en-US" dirty="0"/>
              <a:t>as a user assignment with an email address configured in their user </a:t>
            </a:r>
            <a:r>
              <a:rPr lang="en-US" b="1" dirty="0"/>
              <a:t>object profile</a:t>
            </a:r>
            <a:r>
              <a:rPr lang="en-US" dirty="0"/>
              <a:t>. Emails in this previous behavior would not have been sent to users who inherit the relevant RBAC role through a group level assignment.</a:t>
            </a:r>
          </a:p>
          <a:p>
            <a:pPr algn="just"/>
            <a:r>
              <a:rPr lang="en-US" dirty="0"/>
              <a:t>In the new behavior, the users who inherit a role assignment from being a group </a:t>
            </a:r>
            <a:r>
              <a:rPr lang="en-US" b="1" dirty="0"/>
              <a:t>member will start receiving emails</a:t>
            </a:r>
            <a:r>
              <a:rPr lang="en-US" dirty="0"/>
              <a:t>. The emails will be sent to users regardless of role inheritance or direct user assignment, including to users inheriting role assignment through group-level assignment on </a:t>
            </a:r>
            <a:r>
              <a:rPr lang="en-US" b="1" dirty="0"/>
              <a:t>Azure Lighthouse. This new behavior was rolled out mid May 2024</a:t>
            </a:r>
          </a:p>
        </p:txBody>
      </p:sp>
      <p:pic>
        <p:nvPicPr>
          <p:cNvPr id="5122" name="Picture 2" descr="thumbnail image 4 of blog post titled &#10; &#10; &#10;  &#10; &#10; &#10; &#10;    &#10;  &#10;   &#10;    &#10;      &#10;       New Code Optimizations features - based on your feedback&#10;       &#10;      &#10;     &#10;   &#10;  &#10; &#10;   &#10; &#10; &#10; &#10; &#10; &#10;">
            <a:extLst>
              <a:ext uri="{FF2B5EF4-FFF2-40B4-BE49-F238E27FC236}">
                <a16:creationId xmlns:a16="http://schemas.microsoft.com/office/drawing/2014/main" id="{41AA2F6F-D019-64ED-B3DB-2CA3F02ED1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8755" y="2742114"/>
            <a:ext cx="3905950" cy="2111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7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AB5E73-A762-96F3-34F5-DD3C08DB9831}"/>
              </a:ext>
            </a:extLst>
          </p:cNvPr>
          <p:cNvSpPr>
            <a:spLocks noGrp="1"/>
          </p:cNvSpPr>
          <p:nvPr>
            <p:ph type="body" sz="quarter" idx="10"/>
          </p:nvPr>
        </p:nvSpPr>
        <p:spPr/>
        <p:txBody>
          <a:bodyPr/>
          <a:lstStyle/>
          <a:p>
            <a:pPr algn="just"/>
            <a:r>
              <a:rPr lang="en-US" sz="1000" dirty="0">
                <a:hlinkClick r:id="rId2"/>
              </a:rPr>
              <a:t>Azure Database Migration Service consistent snapshot without locks (Preview)</a:t>
            </a:r>
            <a:endParaRPr lang="en-US" sz="1000" dirty="0"/>
          </a:p>
          <a:p>
            <a:pPr algn="just"/>
            <a:r>
              <a:rPr lang="en-US" sz="1000" dirty="0"/>
              <a:t>Azure Database Migration Service (DMS) now offers preview support for consistent snapshot without locks, which can help businesses migrate their databases to Azure while the databases remain operational. With this feature, users can take a consistent snapshot of a MySQL server without losing data integrity at source.</a:t>
            </a:r>
          </a:p>
          <a:p>
            <a:pPr algn="just"/>
            <a:r>
              <a:rPr lang="en-US" sz="1000" dirty="0"/>
              <a:t>When MySQL Consistent Snapshot without locks is enabled, after the initial load, a reconciliation phase occurs to ensure that the data written to the target is transactionally consistent with the source server from a specific position in the binary log.</a:t>
            </a:r>
          </a:p>
        </p:txBody>
      </p:sp>
      <p:sp>
        <p:nvSpPr>
          <p:cNvPr id="3" name="Title 2">
            <a:extLst>
              <a:ext uri="{FF2B5EF4-FFF2-40B4-BE49-F238E27FC236}">
                <a16:creationId xmlns:a16="http://schemas.microsoft.com/office/drawing/2014/main" id="{067ABD12-BA62-BA4F-CC36-CAFDA9D2B7C9}"/>
              </a:ext>
            </a:extLst>
          </p:cNvPr>
          <p:cNvSpPr>
            <a:spLocks noGrp="1"/>
          </p:cNvSpPr>
          <p:nvPr>
            <p:ph type="title"/>
          </p:nvPr>
        </p:nvSpPr>
        <p:spPr/>
        <p:txBody>
          <a:bodyPr/>
          <a:lstStyle/>
          <a:p>
            <a:r>
              <a:rPr lang="en-US" sz="1800" dirty="0"/>
              <a:t>Management &amp; Governance Updates</a:t>
            </a:r>
            <a:endParaRPr lang="en-US" dirty="0"/>
          </a:p>
        </p:txBody>
      </p:sp>
      <p:sp>
        <p:nvSpPr>
          <p:cNvPr id="4" name="Text Placeholder 3">
            <a:extLst>
              <a:ext uri="{FF2B5EF4-FFF2-40B4-BE49-F238E27FC236}">
                <a16:creationId xmlns:a16="http://schemas.microsoft.com/office/drawing/2014/main" id="{E687EF36-1A37-CD2D-599B-5A41CB0E5FE5}"/>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D1AFDE2-AECC-6547-1BEE-B2FCA5B1F1BB}"/>
              </a:ext>
            </a:extLst>
          </p:cNvPr>
          <p:cNvSpPr>
            <a:spLocks noGrp="1"/>
          </p:cNvSpPr>
          <p:nvPr>
            <p:ph type="body" sz="quarter" idx="16"/>
          </p:nvPr>
        </p:nvSpPr>
        <p:spPr/>
        <p:txBody>
          <a:bodyPr/>
          <a:lstStyle/>
          <a:p>
            <a:pPr algn="just"/>
            <a:r>
              <a:rPr lang="en-US" dirty="0">
                <a:hlinkClick r:id="rId3"/>
              </a:rPr>
              <a:t>Public Preview: Kubernetes Metadata and Logs Filtering in Azure Monitor - Container Insights</a:t>
            </a:r>
            <a:endParaRPr lang="en-US" dirty="0"/>
          </a:p>
          <a:p>
            <a:pPr algn="just"/>
            <a:r>
              <a:rPr lang="en-US" b="1" dirty="0"/>
              <a:t>Kubernetes Metadata and Logs Filtering enhances the ContainerLogsV2 </a:t>
            </a:r>
            <a:r>
              <a:rPr lang="en-US" dirty="0"/>
              <a:t>schema with additional Kubernetes metadata such as </a:t>
            </a:r>
            <a:r>
              <a:rPr lang="en-US" dirty="0" err="1"/>
              <a:t>PodLabels</a:t>
            </a:r>
            <a:r>
              <a:rPr lang="en-US" dirty="0"/>
              <a:t>, </a:t>
            </a:r>
            <a:r>
              <a:rPr lang="en-US" dirty="0" err="1"/>
              <a:t>PodAnnotations</a:t>
            </a:r>
            <a:r>
              <a:rPr lang="en-US" dirty="0"/>
              <a:t>, </a:t>
            </a:r>
            <a:r>
              <a:rPr lang="en-US" dirty="0" err="1"/>
              <a:t>PodUid</a:t>
            </a:r>
            <a:r>
              <a:rPr lang="en-US" dirty="0"/>
              <a:t>, Image, </a:t>
            </a:r>
            <a:r>
              <a:rPr lang="en-US" dirty="0" err="1"/>
              <a:t>ImageID</a:t>
            </a:r>
            <a:r>
              <a:rPr lang="en-US" dirty="0"/>
              <a:t>, </a:t>
            </a:r>
            <a:r>
              <a:rPr lang="en-US" dirty="0" err="1"/>
              <a:t>ImageRepo</a:t>
            </a:r>
            <a:r>
              <a:rPr lang="en-US" dirty="0"/>
              <a:t> and </a:t>
            </a:r>
            <a:r>
              <a:rPr lang="en-US" dirty="0" err="1"/>
              <a:t>ImageTag</a:t>
            </a:r>
            <a:r>
              <a:rPr lang="en-US" dirty="0"/>
              <a:t>. The Logs Filtering feature provides filtering capabilities for both workload and platform (i.e. system namespaces) logs coming out of containers. Enhance your Kubernetes Metadata experience by leveraging the Grafana dashboard to visualize log levels, volume, rate, records and much more. With these features, users gain richer context and improved visibility into their workloads.</a:t>
            </a:r>
          </a:p>
        </p:txBody>
      </p:sp>
    </p:spTree>
    <p:extLst>
      <p:ext uri="{BB962C8B-B14F-4D97-AF65-F5344CB8AC3E}">
        <p14:creationId xmlns:p14="http://schemas.microsoft.com/office/powerpoint/2010/main" val="95217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B536BB-471F-52D5-54CD-7D6D6795CC8B}"/>
              </a:ext>
            </a:extLst>
          </p:cNvPr>
          <p:cNvSpPr>
            <a:spLocks noGrp="1"/>
          </p:cNvSpPr>
          <p:nvPr>
            <p:ph type="body" sz="quarter" idx="10"/>
          </p:nvPr>
        </p:nvSpPr>
        <p:spPr/>
        <p:txBody>
          <a:bodyPr/>
          <a:lstStyle/>
          <a:p>
            <a:pPr algn="just"/>
            <a:r>
              <a:rPr lang="en-US" sz="1000" dirty="0">
                <a:hlinkClick r:id="rId2"/>
              </a:rPr>
              <a:t>Public preview of Bicep templates support for Microsoft Graph</a:t>
            </a:r>
            <a:endParaRPr lang="en-US" sz="1000" dirty="0"/>
          </a:p>
          <a:p>
            <a:pPr algn="just"/>
            <a:r>
              <a:rPr lang="en-US" sz="1000" dirty="0"/>
              <a:t>MS announced that Bicep templates for Microsoft Graph resources will be in public preview starting May 21st. Bicep templates bring declarative infrastructure-as-code (IaC) capabilities to Microsoft Graph resources. This new capability will initially be available for core Microsoft Entra ID resources.</a:t>
            </a:r>
          </a:p>
          <a:p>
            <a:pPr algn="just"/>
            <a:endParaRPr lang="en-US" sz="1000" dirty="0"/>
          </a:p>
        </p:txBody>
      </p:sp>
      <p:sp>
        <p:nvSpPr>
          <p:cNvPr id="3" name="Title 2">
            <a:extLst>
              <a:ext uri="{FF2B5EF4-FFF2-40B4-BE49-F238E27FC236}">
                <a16:creationId xmlns:a16="http://schemas.microsoft.com/office/drawing/2014/main" id="{8D72E208-D1F5-1F78-72B0-9EAEA3D454E8}"/>
              </a:ext>
            </a:extLst>
          </p:cNvPr>
          <p:cNvSpPr>
            <a:spLocks noGrp="1"/>
          </p:cNvSpPr>
          <p:nvPr>
            <p:ph type="title"/>
          </p:nvPr>
        </p:nvSpPr>
        <p:spPr/>
        <p:txBody>
          <a:bodyPr/>
          <a:lstStyle/>
          <a:p>
            <a:r>
              <a:rPr lang="en-US" sz="1800" dirty="0"/>
              <a:t>Management &amp; Governance Updates</a:t>
            </a:r>
            <a:endParaRPr lang="en-US" dirty="0"/>
          </a:p>
        </p:txBody>
      </p:sp>
      <p:sp>
        <p:nvSpPr>
          <p:cNvPr id="4" name="Text Placeholder 3">
            <a:extLst>
              <a:ext uri="{FF2B5EF4-FFF2-40B4-BE49-F238E27FC236}">
                <a16:creationId xmlns:a16="http://schemas.microsoft.com/office/drawing/2014/main" id="{258230A6-0582-D0B9-36F2-050A69FE67EB}"/>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6B39B1F-8B1D-9ADF-1F57-56A3991EDD16}"/>
              </a:ext>
            </a:extLst>
          </p:cNvPr>
          <p:cNvSpPr>
            <a:spLocks noGrp="1"/>
          </p:cNvSpPr>
          <p:nvPr>
            <p:ph type="body" sz="quarter" idx="16"/>
          </p:nvPr>
        </p:nvSpPr>
        <p:spPr/>
        <p:txBody>
          <a:bodyPr/>
          <a:lstStyle/>
          <a:p>
            <a:pPr algn="just"/>
            <a:r>
              <a:rPr lang="en-US" dirty="0">
                <a:hlinkClick r:id="rId3"/>
              </a:rPr>
              <a:t>Azure CLI and PowerShell Tools Build 2024 Announcement</a:t>
            </a:r>
            <a:endParaRPr lang="en-US" dirty="0"/>
          </a:p>
          <a:p>
            <a:pPr marL="171450" indent="-171450" algn="just">
              <a:buFont typeface="Arial" panose="020B0604020202020204" pitchFamily="34" charset="0"/>
              <a:buChar char="•"/>
            </a:pPr>
            <a:r>
              <a:rPr lang="en-US" b="1" dirty="0"/>
              <a:t>Extending our coverage</a:t>
            </a:r>
          </a:p>
          <a:p>
            <a:pPr algn="just"/>
            <a:r>
              <a:rPr lang="en-US" dirty="0"/>
              <a:t> MS added or refreshed coverage for those new or existing Azure services within 30 days of their general availability:</a:t>
            </a:r>
          </a:p>
          <a:p>
            <a:pPr marL="514350" lvl="1" indent="-171450" algn="just">
              <a:buFont typeface="Arial" panose="020B0604020202020204" pitchFamily="34" charset="0"/>
              <a:buChar char="•"/>
            </a:pPr>
            <a:r>
              <a:rPr lang="en-US" sz="1000" dirty="0" err="1">
                <a:latin typeface="+mj-lt"/>
              </a:rPr>
              <a:t>AzureSphere</a:t>
            </a:r>
            <a:r>
              <a:rPr lang="en-US" sz="1000" dirty="0">
                <a:latin typeface="+mj-lt"/>
              </a:rPr>
              <a:t>, </a:t>
            </a:r>
            <a:r>
              <a:rPr lang="en-US" sz="1000" dirty="0" err="1">
                <a:latin typeface="+mj-lt"/>
              </a:rPr>
              <a:t>AzureMonitor</a:t>
            </a:r>
            <a:r>
              <a:rPr lang="en-US" sz="1000" dirty="0">
                <a:latin typeface="+mj-lt"/>
              </a:rPr>
              <a:t>/</a:t>
            </a:r>
            <a:r>
              <a:rPr lang="en-US" sz="1000" dirty="0" err="1">
                <a:latin typeface="+mj-lt"/>
              </a:rPr>
              <a:t>DataCollectionRule</a:t>
            </a:r>
            <a:r>
              <a:rPr lang="en-US" sz="1000" dirty="0">
                <a:latin typeface="+mj-lt"/>
              </a:rPr>
              <a:t>, </a:t>
            </a:r>
            <a:r>
              <a:rPr lang="en-US" sz="1000" dirty="0" err="1">
                <a:latin typeface="+mj-lt"/>
              </a:rPr>
              <a:t>AzureMonitor</a:t>
            </a:r>
            <a:r>
              <a:rPr lang="en-US" sz="1000" dirty="0">
                <a:latin typeface="+mj-lt"/>
              </a:rPr>
              <a:t>/</a:t>
            </a:r>
            <a:r>
              <a:rPr lang="en-US" sz="1000" dirty="0" err="1">
                <a:latin typeface="+mj-lt"/>
              </a:rPr>
              <a:t>Metricdata</a:t>
            </a:r>
            <a:r>
              <a:rPr lang="en-US" sz="1000" dirty="0">
                <a:latin typeface="+mj-lt"/>
              </a:rPr>
              <a:t>, </a:t>
            </a:r>
            <a:r>
              <a:rPr lang="en-US" sz="1000" dirty="0" err="1">
                <a:latin typeface="+mj-lt"/>
              </a:rPr>
              <a:t>AzureMonitor</a:t>
            </a:r>
            <a:r>
              <a:rPr lang="en-US" sz="1000" dirty="0">
                <a:latin typeface="+mj-lt"/>
              </a:rPr>
              <a:t>/</a:t>
            </a:r>
            <a:r>
              <a:rPr lang="en-US" sz="1000" dirty="0" err="1">
                <a:latin typeface="+mj-lt"/>
              </a:rPr>
              <a:t>ActionGroup</a:t>
            </a:r>
            <a:r>
              <a:rPr lang="en-US" sz="1000" dirty="0">
                <a:latin typeface="+mj-lt"/>
              </a:rPr>
              <a:t>, Workloads, Fleet, </a:t>
            </a:r>
            <a:r>
              <a:rPr lang="en-US" sz="1000" dirty="0" err="1">
                <a:latin typeface="+mj-lt"/>
              </a:rPr>
              <a:t>CustomLocation</a:t>
            </a:r>
            <a:r>
              <a:rPr lang="en-US" sz="1000" dirty="0">
                <a:latin typeface="+mj-lt"/>
              </a:rPr>
              <a:t>, </a:t>
            </a:r>
            <a:r>
              <a:rPr lang="en-US" sz="1000" dirty="0" err="1">
                <a:latin typeface="+mj-lt"/>
              </a:rPr>
              <a:t>EventGrid</a:t>
            </a:r>
            <a:r>
              <a:rPr lang="en-US" sz="1000" dirty="0">
                <a:latin typeface="+mj-lt"/>
              </a:rPr>
              <a:t>, Subscription, </a:t>
            </a:r>
            <a:r>
              <a:rPr lang="en-US" sz="1000" dirty="0" err="1">
                <a:latin typeface="+mj-lt"/>
              </a:rPr>
              <a:t>ContainerApp</a:t>
            </a:r>
            <a:r>
              <a:rPr lang="en-US" sz="1000" dirty="0">
                <a:latin typeface="+mj-lt"/>
              </a:rPr>
              <a:t> modules or API upgrades, Azure CLI upgraded or added new commands exceeding 600, Azure PowerShell upgraded or added more than</a:t>
            </a:r>
          </a:p>
          <a:p>
            <a:pPr marL="171450" indent="-171450" algn="just">
              <a:buFont typeface="Arial" panose="020B0604020202020204" pitchFamily="34" charset="0"/>
              <a:buChar char="•"/>
            </a:pPr>
            <a:r>
              <a:rPr lang="en-US" dirty="0">
                <a:latin typeface="+mj-lt"/>
              </a:rPr>
              <a:t>Credential detection from Az CLIs outputs</a:t>
            </a:r>
          </a:p>
          <a:p>
            <a:pPr marL="514350" lvl="1" indent="-171450" algn="just">
              <a:buFont typeface="Arial" panose="020B0604020202020204" pitchFamily="34" charset="0"/>
              <a:buChar char="•"/>
            </a:pPr>
            <a:r>
              <a:rPr lang="en-US" sz="1000" dirty="0">
                <a:latin typeface="+mj-lt"/>
              </a:rPr>
              <a:t>In Azure CLI 2.61.0 and Azure PowerShell 12.0.0 versions, MS enabled secret detection by default in Local installation, Azure DevOps, GitHub action, and </a:t>
            </a:r>
            <a:r>
              <a:rPr lang="en-US" sz="1000" dirty="0" err="1">
                <a:latin typeface="+mj-lt"/>
              </a:rPr>
              <a:t>CloudShell</a:t>
            </a:r>
            <a:r>
              <a:rPr lang="en-US" sz="1000" dirty="0">
                <a:latin typeface="+mj-lt"/>
              </a:rPr>
              <a:t>. The Client command line tool will detect whether secrets, access tokens, and storage account keys are in pipeline or logs and display warning messages. This detection has covered most key modules and extensions, such as Compute, Network, and Storage.</a:t>
            </a:r>
          </a:p>
        </p:txBody>
      </p:sp>
    </p:spTree>
    <p:extLst>
      <p:ext uri="{BB962C8B-B14F-4D97-AF65-F5344CB8AC3E}">
        <p14:creationId xmlns:p14="http://schemas.microsoft.com/office/powerpoint/2010/main" val="279296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02F918-88EC-0723-115B-03EC0A4A0A3B}"/>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ABE56860-2C73-E628-847B-3742E01BA9B8}"/>
              </a:ext>
            </a:extLst>
          </p:cNvPr>
          <p:cNvSpPr>
            <a:spLocks noGrp="1"/>
          </p:cNvSpPr>
          <p:nvPr>
            <p:ph type="title"/>
          </p:nvPr>
        </p:nvSpPr>
        <p:spPr/>
        <p:txBody>
          <a:bodyPr/>
          <a:lstStyle/>
          <a:p>
            <a:r>
              <a:rPr lang="en-US" sz="1800" dirty="0"/>
              <a:t>Management &amp; Governance Updates</a:t>
            </a:r>
            <a:endParaRPr lang="en-US" dirty="0"/>
          </a:p>
        </p:txBody>
      </p:sp>
      <p:sp>
        <p:nvSpPr>
          <p:cNvPr id="4" name="Text Placeholder 3">
            <a:extLst>
              <a:ext uri="{FF2B5EF4-FFF2-40B4-BE49-F238E27FC236}">
                <a16:creationId xmlns:a16="http://schemas.microsoft.com/office/drawing/2014/main" id="{6DB5723E-3A0F-0FEF-50DB-3F9E3FD6874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ECEBAD37-47D4-C5C7-A15E-6BDB5EE432F3}"/>
              </a:ext>
            </a:extLst>
          </p:cNvPr>
          <p:cNvSpPr>
            <a:spLocks noGrp="1"/>
          </p:cNvSpPr>
          <p:nvPr>
            <p:ph type="body" sz="quarter" idx="16"/>
          </p:nvPr>
        </p:nvSpPr>
        <p:spPr>
          <a:xfrm>
            <a:off x="342900" y="855080"/>
            <a:ext cx="3955312" cy="2744463"/>
          </a:xfrm>
        </p:spPr>
        <p:txBody>
          <a:bodyPr/>
          <a:lstStyle/>
          <a:p>
            <a:pPr algn="just"/>
            <a:r>
              <a:rPr lang="en-US" dirty="0">
                <a:hlinkClick r:id="rId2"/>
              </a:rPr>
              <a:t>Azure Migrate - Build 2024 Announcements</a:t>
            </a:r>
            <a:endParaRPr lang="en-US" dirty="0"/>
          </a:p>
          <a:p>
            <a:pPr marL="171450" indent="-171450" algn="just">
              <a:buFont typeface="Arial" panose="020B0604020202020204" pitchFamily="34" charset="0"/>
              <a:buChar char="•"/>
            </a:pPr>
            <a:r>
              <a:rPr lang="en-US" b="1" dirty="0"/>
              <a:t>Cost-effective Linux migrations: </a:t>
            </a:r>
            <a:r>
              <a:rPr lang="en-US" dirty="0"/>
              <a:t>Microsoft is announcing support in Azure Migrate for Azure Hybrid Benefits (</a:t>
            </a:r>
            <a:r>
              <a:rPr lang="en-US" dirty="0" err="1"/>
              <a:t>AHuB</a:t>
            </a:r>
            <a:r>
              <a:rPr lang="en-US" dirty="0"/>
              <a:t>) during assessments and business cases for Linux workloads. This capability will provide higher savings for RHEL and SLES Linux workloads moving to Azure through Azure Migrate. </a:t>
            </a:r>
          </a:p>
          <a:p>
            <a:pPr marL="171450" indent="-171450" algn="just">
              <a:buFont typeface="Arial" panose="020B0604020202020204" pitchFamily="34" charset="0"/>
              <a:buChar char="•"/>
            </a:pPr>
            <a:r>
              <a:rPr lang="en-US" b="1" dirty="0"/>
              <a:t>Envision cost and check the readiness of SAP workloads</a:t>
            </a:r>
            <a:r>
              <a:rPr lang="en-US" dirty="0"/>
              <a:t>: Now it is possible to import SAP system inventory using a simple excel template (csv) and get a comprehensive assessment report with Azure sizing recommendations, cost estimates, and compatibility analysis for running your SAP workloads on Azure.</a:t>
            </a:r>
          </a:p>
          <a:p>
            <a:pPr marL="171450" indent="-171450" algn="just">
              <a:buFont typeface="Arial" panose="020B0604020202020204" pitchFamily="34" charset="0"/>
              <a:buChar char="•"/>
            </a:pPr>
            <a:r>
              <a:rPr lang="en-US" b="1" dirty="0"/>
              <a:t>Coming soon!  On-premises extension for VMware workloads: </a:t>
            </a:r>
            <a:r>
              <a:rPr lang="en-US" dirty="0"/>
              <a:t>Microsoft understands that some workloads requiring near real-time response may stay on-premises. </a:t>
            </a:r>
          </a:p>
        </p:txBody>
      </p:sp>
      <p:pic>
        <p:nvPicPr>
          <p:cNvPr id="7" name="Picture 6">
            <a:extLst>
              <a:ext uri="{FF2B5EF4-FFF2-40B4-BE49-F238E27FC236}">
                <a16:creationId xmlns:a16="http://schemas.microsoft.com/office/drawing/2014/main" id="{78B6679C-B3F5-498F-CE71-FBB4D60206DD}"/>
              </a:ext>
            </a:extLst>
          </p:cNvPr>
          <p:cNvPicPr>
            <a:picLocks noChangeAspect="1"/>
          </p:cNvPicPr>
          <p:nvPr/>
        </p:nvPicPr>
        <p:blipFill>
          <a:blip r:embed="rId3"/>
          <a:stretch>
            <a:fillRect/>
          </a:stretch>
        </p:blipFill>
        <p:spPr>
          <a:xfrm>
            <a:off x="1174515" y="3493731"/>
            <a:ext cx="2292081" cy="1135418"/>
          </a:xfrm>
          <a:prstGeom prst="rect">
            <a:avLst/>
          </a:prstGeom>
        </p:spPr>
      </p:pic>
    </p:spTree>
    <p:extLst>
      <p:ext uri="{BB962C8B-B14F-4D97-AF65-F5344CB8AC3E}">
        <p14:creationId xmlns:p14="http://schemas.microsoft.com/office/powerpoint/2010/main" val="15136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BE2A1-C1BD-BF32-DC82-4091D27EE3B8}"/>
              </a:ext>
            </a:extLst>
          </p:cNvPr>
          <p:cNvSpPr>
            <a:spLocks noGrp="1"/>
          </p:cNvSpPr>
          <p:nvPr>
            <p:ph type="body" sz="quarter" idx="10"/>
          </p:nvPr>
        </p:nvSpPr>
        <p:spPr>
          <a:xfrm>
            <a:off x="4433776" y="855081"/>
            <a:ext cx="4365038" cy="2696082"/>
          </a:xfrm>
        </p:spPr>
        <p:txBody>
          <a:bodyPr/>
          <a:lstStyle/>
          <a:p>
            <a:pPr algn="just"/>
            <a:r>
              <a:rPr lang="en-US" sz="1000" dirty="0">
                <a:hlinkClick r:id="rId2"/>
              </a:rPr>
              <a:t>ARM Deployment Stacks now GA!</a:t>
            </a:r>
            <a:endParaRPr lang="en-US" sz="1000" dirty="0"/>
          </a:p>
          <a:p>
            <a:pPr algn="just"/>
            <a:r>
              <a:rPr lang="en-US" sz="1000" b="1" dirty="0"/>
              <a:t>Deployment Stacks </a:t>
            </a:r>
            <a:r>
              <a:rPr lang="en-US" sz="1000" dirty="0"/>
              <a:t>is a new resource type for managing a collection of Azure resources as a single unit for faster update and delete (cleanup), while also preventing unwanted changes to those resources. Now Generally Available!</a:t>
            </a:r>
          </a:p>
          <a:p>
            <a:pPr algn="just"/>
            <a:r>
              <a:rPr lang="en-US" sz="1000" dirty="0"/>
              <a:t>Deployment Stacks will enable users to deploy a collection of resources across scopes as a single atomic unit </a:t>
            </a:r>
            <a:r>
              <a:rPr lang="en-US" sz="1000" b="1" dirty="0"/>
              <a:t>(Bicep or ARM Template). </a:t>
            </a:r>
            <a:r>
              <a:rPr lang="en-US" sz="1000" dirty="0"/>
              <a:t>The deployment stack protects its managed resources against unwanted changes. </a:t>
            </a:r>
          </a:p>
          <a:p>
            <a:pPr marL="171450" indent="-171450" algn="just">
              <a:buFont typeface="Arial" panose="020B0604020202020204" pitchFamily="34" charset="0"/>
              <a:buChar char="•"/>
            </a:pPr>
            <a:r>
              <a:rPr lang="en-US" sz="1000" dirty="0"/>
              <a:t>The Solution: </a:t>
            </a:r>
            <a:r>
              <a:rPr lang="en-US" sz="1000" b="1" dirty="0"/>
              <a:t>1st Party resource enabling </a:t>
            </a:r>
            <a:r>
              <a:rPr lang="en-US" sz="1000" dirty="0"/>
              <a:t>1-to-many CRUD operations and resource change prevention. </a:t>
            </a:r>
          </a:p>
          <a:p>
            <a:pPr marL="171450" indent="-171450" algn="just">
              <a:buFont typeface="Arial" panose="020B0604020202020204" pitchFamily="34" charset="0"/>
              <a:buChar char="•"/>
            </a:pPr>
            <a:r>
              <a:rPr lang="en-US" sz="1000" dirty="0"/>
              <a:t>Cleanup: </a:t>
            </a:r>
            <a:r>
              <a:rPr lang="en-US" sz="1000" b="1" dirty="0"/>
              <a:t>easily delete or update resources </a:t>
            </a:r>
            <a:r>
              <a:rPr lang="en-US" sz="1000" dirty="0"/>
              <a:t>across scopes with a single update to the deployment stack resource as a 1-to-many operation. You can also delete the entire stack to clean up the entire set of managed resources in one atomic action.</a:t>
            </a:r>
          </a:p>
          <a:p>
            <a:pPr algn="just"/>
            <a:r>
              <a:rPr lang="en-US" sz="1000" dirty="0"/>
              <a:t>Unwanted (Accidental) changes: block changes to managed resources with the deny settings capability of a deployment stack.</a:t>
            </a:r>
          </a:p>
        </p:txBody>
      </p:sp>
      <p:sp>
        <p:nvSpPr>
          <p:cNvPr id="3" name="Title 2">
            <a:extLst>
              <a:ext uri="{FF2B5EF4-FFF2-40B4-BE49-F238E27FC236}">
                <a16:creationId xmlns:a16="http://schemas.microsoft.com/office/drawing/2014/main" id="{5872EB18-9295-00BD-3A12-6492EEA96E25}"/>
              </a:ext>
            </a:extLst>
          </p:cNvPr>
          <p:cNvSpPr>
            <a:spLocks noGrp="1"/>
          </p:cNvSpPr>
          <p:nvPr>
            <p:ph type="title"/>
          </p:nvPr>
        </p:nvSpPr>
        <p:spPr/>
        <p:txBody>
          <a:bodyPr/>
          <a:lstStyle/>
          <a:p>
            <a:r>
              <a:rPr lang="en-US" sz="1800" dirty="0"/>
              <a:t>Management &amp; Governance Updates</a:t>
            </a:r>
            <a:endParaRPr lang="en-US" dirty="0"/>
          </a:p>
        </p:txBody>
      </p:sp>
      <p:sp>
        <p:nvSpPr>
          <p:cNvPr id="4" name="Text Placeholder 3">
            <a:extLst>
              <a:ext uri="{FF2B5EF4-FFF2-40B4-BE49-F238E27FC236}">
                <a16:creationId xmlns:a16="http://schemas.microsoft.com/office/drawing/2014/main" id="{CCB6D3F5-2BA8-A68E-9EA0-E5820B8CA88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03D8E8D2-269D-3007-18BD-0B5E2C5D19C5}"/>
              </a:ext>
            </a:extLst>
          </p:cNvPr>
          <p:cNvSpPr>
            <a:spLocks noGrp="1"/>
          </p:cNvSpPr>
          <p:nvPr>
            <p:ph type="body" sz="quarter" idx="16"/>
          </p:nvPr>
        </p:nvSpPr>
        <p:spPr>
          <a:xfrm>
            <a:off x="342900" y="855080"/>
            <a:ext cx="3955312" cy="2134863"/>
          </a:xfrm>
        </p:spPr>
        <p:txBody>
          <a:bodyPr/>
          <a:lstStyle/>
          <a:p>
            <a:pPr algn="just"/>
            <a:r>
              <a:rPr lang="en-US" dirty="0">
                <a:hlinkClick r:id="rId3"/>
              </a:rPr>
              <a:t>Announcing Jumpstart Drops</a:t>
            </a:r>
            <a:endParaRPr lang="en-US" dirty="0"/>
          </a:p>
          <a:p>
            <a:pPr algn="just"/>
            <a:r>
              <a:rPr lang="en-US" b="1" dirty="0"/>
              <a:t>Jumpstart Drops </a:t>
            </a:r>
            <a:r>
              <a:rPr lang="en-US" dirty="0"/>
              <a:t>- This new offering signifies a significant leap forward in automation and community collaboration, empowering every member to contribute to and benefit from our shared expertise.</a:t>
            </a:r>
          </a:p>
          <a:p>
            <a:pPr algn="just"/>
            <a:r>
              <a:rPr lang="en-US" dirty="0"/>
              <a:t>t's a repository brimming with scripts, tools, and assorted assets tailored to streamline the daily </a:t>
            </a:r>
            <a:r>
              <a:rPr lang="en-US" b="1" dirty="0"/>
              <a:t>workflows of developers</a:t>
            </a:r>
            <a:r>
              <a:rPr lang="en-US" dirty="0"/>
              <a:t>, </a:t>
            </a:r>
            <a:r>
              <a:rPr lang="en-US" b="1" dirty="0"/>
              <a:t>IT</a:t>
            </a:r>
            <a:r>
              <a:rPr lang="en-US" dirty="0"/>
              <a:t>, </a:t>
            </a:r>
            <a:r>
              <a:rPr lang="en-US" b="1" dirty="0"/>
              <a:t>OT</a:t>
            </a:r>
            <a:r>
              <a:rPr lang="en-US" dirty="0"/>
              <a:t>, and </a:t>
            </a:r>
            <a:r>
              <a:rPr lang="en-US" b="1" dirty="0"/>
              <a:t>Day-2</a:t>
            </a:r>
            <a:r>
              <a:rPr lang="en-US" dirty="0"/>
              <a:t> Operations professionals</a:t>
            </a:r>
          </a:p>
          <a:p>
            <a:pPr algn="just"/>
            <a:r>
              <a:rPr lang="en-US" b="1" dirty="0"/>
              <a:t>Jumpstart Drops </a:t>
            </a:r>
            <a:r>
              <a:rPr lang="en-US" dirty="0"/>
              <a:t>is designed for anyone eager to contribute to or utilize community-driven innovations. Whether possess a piece of code, a guide, a dashboard, or any other artifact, creating a </a:t>
            </a:r>
            <a:r>
              <a:rPr lang="en-US" b="1" dirty="0"/>
              <a:t>Drop takes </a:t>
            </a:r>
            <a:r>
              <a:rPr lang="en-US" dirty="0"/>
              <a:t>mere minutes and unlocks the wealth of benefits offered by the Arc Jumpstart community.</a:t>
            </a:r>
          </a:p>
        </p:txBody>
      </p:sp>
      <p:pic>
        <p:nvPicPr>
          <p:cNvPr id="10242" name="Picture 2" descr="thumbnail image 1 of blog post titled &#10; &#10; &#10;  &#10; &#10; &#10; &#10;    &#10;  &#10;   &#10;    &#10;      &#10;       Announcing Jumpstart Drops&#10;       &#10;      &#10;     &#10;   &#10;  &#10; &#10;   &#10; &#10; &#10; &#10; &#10; &#10;">
            <a:extLst>
              <a:ext uri="{FF2B5EF4-FFF2-40B4-BE49-F238E27FC236}">
                <a16:creationId xmlns:a16="http://schemas.microsoft.com/office/drawing/2014/main" id="{A9786EE3-7394-8B8D-BDD1-36D0575431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838" y="2928538"/>
            <a:ext cx="3537532" cy="191923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thumbnail image 1 of blog post titled &#10; &#10; &#10;  &#10; &#10; &#10; &#10;    &#10;  &#10;   &#10;    &#10;      &#10;       ARM Deployment Stacks now GA!&#10;       &#10;      &#10;     &#10;   &#10;  &#10; &#10;   &#10; &#10; &#10; &#10; &#10; &#10;">
            <a:extLst>
              <a:ext uri="{FF2B5EF4-FFF2-40B4-BE49-F238E27FC236}">
                <a16:creationId xmlns:a16="http://schemas.microsoft.com/office/drawing/2014/main" id="{67E8A2E8-93D4-B926-2A07-FF3A1FB77A3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0532" y="3551163"/>
            <a:ext cx="2013857" cy="133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7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508B2-4980-CEAC-E2AF-B91F4B27B181}"/>
              </a:ext>
            </a:extLst>
          </p:cNvPr>
          <p:cNvSpPr>
            <a:spLocks noGrp="1"/>
          </p:cNvSpPr>
          <p:nvPr>
            <p:ph type="body" sz="quarter" idx="10"/>
          </p:nvPr>
        </p:nvSpPr>
        <p:spPr/>
        <p:txBody>
          <a:bodyPr/>
          <a:lstStyle/>
          <a:p>
            <a:r>
              <a:rPr lang="en-US" sz="1000" dirty="0"/>
              <a:t>Advanced Network Observability is compatible with all Linux workloads seamlessly integrating with Hubble regardless of whether the underlying data plane is Cilium or non-Cilium (both are supported) ensuring flexibility for your container networking needs. It provides the </a:t>
            </a:r>
            <a:r>
              <a:rPr lang="en-US" sz="1000" b="1" dirty="0"/>
              <a:t>following benefits:</a:t>
            </a:r>
          </a:p>
          <a:p>
            <a:pPr marL="171450" indent="-171450">
              <a:buFont typeface="Arial" panose="020B0604020202020204" pitchFamily="34" charset="0"/>
              <a:buChar char="•"/>
            </a:pPr>
            <a:r>
              <a:rPr lang="en-US" sz="1000" dirty="0"/>
              <a:t>Node-Level Metrics</a:t>
            </a:r>
          </a:p>
          <a:p>
            <a:pPr marL="171450" indent="-171450">
              <a:buFont typeface="Arial" panose="020B0604020202020204" pitchFamily="34" charset="0"/>
              <a:buChar char="•"/>
            </a:pPr>
            <a:r>
              <a:rPr lang="en-US" sz="1000" dirty="0"/>
              <a:t>Hubble Metrics (DNS and Pod-Level Metrics)</a:t>
            </a:r>
          </a:p>
          <a:p>
            <a:pPr marL="171450" indent="-171450">
              <a:buFont typeface="Arial" panose="020B0604020202020204" pitchFamily="34" charset="0"/>
              <a:buChar char="•"/>
            </a:pPr>
            <a:r>
              <a:rPr lang="en-US" sz="1000" dirty="0"/>
              <a:t>Hubble Flow Logs</a:t>
            </a:r>
          </a:p>
          <a:p>
            <a:pPr marL="171450" indent="-171450">
              <a:buFont typeface="Arial" panose="020B0604020202020204" pitchFamily="34" charset="0"/>
              <a:buChar char="•"/>
            </a:pPr>
            <a:r>
              <a:rPr lang="en-US" sz="1000" dirty="0"/>
              <a:t>CNI-Agnostic</a:t>
            </a:r>
          </a:p>
          <a:p>
            <a:pPr marL="171450" indent="-171450">
              <a:buFont typeface="Arial" panose="020B0604020202020204" pitchFamily="34" charset="0"/>
              <a:buChar char="•"/>
            </a:pPr>
            <a:r>
              <a:rPr lang="en-US" sz="1000" dirty="0"/>
              <a:t>Cilium and Non-Cilium:</a:t>
            </a:r>
          </a:p>
          <a:p>
            <a:pPr marL="171450" indent="-171450">
              <a:buFont typeface="Arial" panose="020B0604020202020204" pitchFamily="34" charset="0"/>
              <a:buChar char="•"/>
            </a:pPr>
            <a:r>
              <a:rPr lang="en-US" sz="1000" dirty="0" err="1"/>
              <a:t>eBPF</a:t>
            </a:r>
            <a:r>
              <a:rPr lang="en-US" sz="1000" dirty="0"/>
              <a:t>-Based Network Observability</a:t>
            </a:r>
          </a:p>
          <a:p>
            <a:pPr marL="171450" indent="-171450">
              <a:buFont typeface="Arial" panose="020B0604020202020204" pitchFamily="34" charset="0"/>
              <a:buChar char="•"/>
            </a:pPr>
            <a:r>
              <a:rPr lang="en-US" sz="1000" dirty="0"/>
              <a:t>Deep Visibility into Network Activity</a:t>
            </a:r>
          </a:p>
          <a:p>
            <a:r>
              <a:rPr lang="en-US" sz="1000" b="1" dirty="0"/>
              <a:t>Limitations</a:t>
            </a:r>
          </a:p>
          <a:p>
            <a:pPr marL="171450" indent="-171450">
              <a:buFont typeface="Arial" panose="020B0604020202020204" pitchFamily="34" charset="0"/>
              <a:buChar char="•"/>
            </a:pPr>
            <a:r>
              <a:rPr lang="en-US" sz="1000" dirty="0"/>
              <a:t>Pod-level metrics are available only on Linux.</a:t>
            </a:r>
          </a:p>
          <a:p>
            <a:pPr marL="171450" indent="-171450">
              <a:buFont typeface="Arial" panose="020B0604020202020204" pitchFamily="34" charset="0"/>
              <a:buChar char="•"/>
            </a:pPr>
            <a:r>
              <a:rPr lang="en-US" sz="1000" dirty="0"/>
              <a:t>Cilium data plane is supported starting with Kubernetes version 1.29.</a:t>
            </a:r>
          </a:p>
          <a:p>
            <a:pPr marL="171450" indent="-171450">
              <a:buFont typeface="Arial" panose="020B0604020202020204" pitchFamily="34" charset="0"/>
              <a:buChar char="•"/>
            </a:pPr>
            <a:r>
              <a:rPr lang="en-US" sz="1000" dirty="0"/>
              <a:t>Metric labels may have subtle differences between Cilium and non-Cilium clusters.</a:t>
            </a:r>
          </a:p>
          <a:p>
            <a:pPr marL="171450" indent="-171450">
              <a:buFont typeface="Arial" panose="020B0604020202020204" pitchFamily="34" charset="0"/>
              <a:buChar char="•"/>
            </a:pPr>
            <a:r>
              <a:rPr lang="en-US" sz="1000" dirty="0"/>
              <a:t>Cilium data plane does not currently support DNS metrics.</a:t>
            </a:r>
          </a:p>
          <a:p>
            <a:pPr marL="171450" indent="-171450">
              <a:buFont typeface="Arial" panose="020B0604020202020204" pitchFamily="34" charset="0"/>
              <a:buChar char="•"/>
            </a:pPr>
            <a:endParaRPr lang="en-US" sz="1000" b="1" dirty="0"/>
          </a:p>
        </p:txBody>
      </p:sp>
      <p:sp>
        <p:nvSpPr>
          <p:cNvPr id="3" name="Title 2">
            <a:extLst>
              <a:ext uri="{FF2B5EF4-FFF2-40B4-BE49-F238E27FC236}">
                <a16:creationId xmlns:a16="http://schemas.microsoft.com/office/drawing/2014/main" id="{1F6E3A45-1D50-F809-1729-D4A39C3D50FC}"/>
              </a:ext>
            </a:extLst>
          </p:cNvPr>
          <p:cNvSpPr>
            <a:spLocks noGrp="1"/>
          </p:cNvSpPr>
          <p:nvPr>
            <p:ph type="title"/>
          </p:nvPr>
        </p:nvSpPr>
        <p:spPr/>
        <p:txBody>
          <a:bodyPr/>
          <a:lstStyle/>
          <a:p>
            <a:r>
              <a:rPr lang="en-US" sz="1600" dirty="0"/>
              <a:t>Azure Compute Updates</a:t>
            </a:r>
            <a:endParaRPr lang="en-US" dirty="0"/>
          </a:p>
        </p:txBody>
      </p:sp>
      <p:sp>
        <p:nvSpPr>
          <p:cNvPr id="4" name="Text Placeholder 3">
            <a:extLst>
              <a:ext uri="{FF2B5EF4-FFF2-40B4-BE49-F238E27FC236}">
                <a16:creationId xmlns:a16="http://schemas.microsoft.com/office/drawing/2014/main" id="{BC143805-7E5D-73AE-9D3B-B2A47994030A}"/>
              </a:ext>
            </a:extLst>
          </p:cNvPr>
          <p:cNvSpPr>
            <a:spLocks noGrp="1"/>
          </p:cNvSpPr>
          <p:nvPr>
            <p:ph type="body" sz="quarter" idx="15"/>
          </p:nvPr>
        </p:nvSpPr>
        <p:spPr/>
        <p:txBody>
          <a:bodyPr/>
          <a:lstStyle/>
          <a:p>
            <a:endParaRPr lang="en-US"/>
          </a:p>
        </p:txBody>
      </p:sp>
      <p:sp>
        <p:nvSpPr>
          <p:cNvPr id="12" name="Text Placeholder 11">
            <a:extLst>
              <a:ext uri="{FF2B5EF4-FFF2-40B4-BE49-F238E27FC236}">
                <a16:creationId xmlns:a16="http://schemas.microsoft.com/office/drawing/2014/main" id="{F5D0A865-EAC9-D4DF-765C-2BBCA9EC1F5C}"/>
              </a:ext>
            </a:extLst>
          </p:cNvPr>
          <p:cNvSpPr txBox="1">
            <a:spLocks/>
          </p:cNvSpPr>
          <p:nvPr/>
        </p:nvSpPr>
        <p:spPr>
          <a:xfrm>
            <a:off x="205819" y="813854"/>
            <a:ext cx="4100935" cy="2229494"/>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2"/>
              </a:rPr>
              <a:t>Public preview: Advanced Container Networking Services for Azure Kubernetes Services (AKS)</a:t>
            </a:r>
            <a:endParaRPr lang="en-US" sz="1000" dirty="0"/>
          </a:p>
          <a:p>
            <a:pPr algn="just"/>
            <a:r>
              <a:rPr lang="en-US" sz="1000" dirty="0"/>
              <a:t>Microsoft released  </a:t>
            </a:r>
            <a:r>
              <a:rPr lang="en-US" sz="1000" b="1" dirty="0"/>
              <a:t>Advanced Container Networking Services for Azure Kubernetes Service (AKS).</a:t>
            </a:r>
          </a:p>
          <a:p>
            <a:pPr algn="just"/>
            <a:r>
              <a:rPr lang="en-US" sz="1000" dirty="0"/>
              <a:t>Advanced Container Networking Services is a suite of services built on top of existing networking solutions for AKS to address complex challenges around observability, security, and compliance. The first feature in this suite</a:t>
            </a:r>
            <a:r>
              <a:rPr lang="en-US" sz="1000" b="1" dirty="0"/>
              <a:t>, Advanced Network Observability, is now available in Public Preview.</a:t>
            </a:r>
          </a:p>
          <a:p>
            <a:pPr algn="just"/>
            <a:r>
              <a:rPr lang="en-US" sz="1000" b="1" dirty="0"/>
              <a:t>Advanced Network Observability </a:t>
            </a:r>
            <a:r>
              <a:rPr lang="en-US" sz="1000" dirty="0"/>
              <a:t>provides monitoring and diagnostics tools, providing unparalleled visibility into containerized workloads. These tools empower to pinpoint and troubleshoot network issues with ease, ensuring optimal performance for applications.</a:t>
            </a:r>
          </a:p>
        </p:txBody>
      </p:sp>
      <p:pic>
        <p:nvPicPr>
          <p:cNvPr id="8" name="Picture 7">
            <a:extLst>
              <a:ext uri="{FF2B5EF4-FFF2-40B4-BE49-F238E27FC236}">
                <a16:creationId xmlns:a16="http://schemas.microsoft.com/office/drawing/2014/main" id="{50D1CEF5-B282-CABB-52E1-2A47125F123D}"/>
              </a:ext>
            </a:extLst>
          </p:cNvPr>
          <p:cNvPicPr>
            <a:picLocks noChangeAspect="1"/>
          </p:cNvPicPr>
          <p:nvPr/>
        </p:nvPicPr>
        <p:blipFill>
          <a:blip r:embed="rId3"/>
          <a:stretch>
            <a:fillRect/>
          </a:stretch>
        </p:blipFill>
        <p:spPr>
          <a:xfrm>
            <a:off x="723424" y="3043348"/>
            <a:ext cx="3065724" cy="1903643"/>
          </a:xfrm>
          <a:prstGeom prst="rect">
            <a:avLst/>
          </a:prstGeom>
        </p:spPr>
      </p:pic>
    </p:spTree>
    <p:extLst>
      <p:ext uri="{BB962C8B-B14F-4D97-AF65-F5344CB8AC3E}">
        <p14:creationId xmlns:p14="http://schemas.microsoft.com/office/powerpoint/2010/main" val="114471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Compute Updates</a:t>
            </a:r>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79"/>
            <a:ext cx="3955312" cy="1245947"/>
          </a:xfrm>
        </p:spPr>
        <p:txBody>
          <a:bodyPr/>
          <a:lstStyle/>
          <a:p>
            <a:pPr algn="just"/>
            <a:r>
              <a:rPr lang="en-US" dirty="0">
                <a:hlinkClick r:id="rId2"/>
              </a:rPr>
              <a:t>General Availability of Kubernetes Event-Driven </a:t>
            </a:r>
            <a:r>
              <a:rPr lang="en-US" dirty="0" err="1">
                <a:hlinkClick r:id="rId2"/>
              </a:rPr>
              <a:t>Autoscaler</a:t>
            </a:r>
            <a:r>
              <a:rPr lang="en-US" dirty="0">
                <a:hlinkClick r:id="rId2"/>
              </a:rPr>
              <a:t> (KEDA) in Azure Portal</a:t>
            </a:r>
            <a:endParaRPr lang="en-US" dirty="0"/>
          </a:p>
          <a:p>
            <a:pPr algn="just"/>
            <a:r>
              <a:rPr lang="en-US" dirty="0"/>
              <a:t>Azure Portal now supports </a:t>
            </a:r>
            <a:r>
              <a:rPr lang="en-US" b="1" dirty="0"/>
              <a:t>KEDA scaling on memory</a:t>
            </a:r>
            <a:r>
              <a:rPr lang="en-US" dirty="0"/>
              <a:t>, </a:t>
            </a:r>
            <a:r>
              <a:rPr lang="en-US" b="1" dirty="0"/>
              <a:t>CPU</a:t>
            </a:r>
            <a:r>
              <a:rPr lang="en-US" dirty="0"/>
              <a:t>, </a:t>
            </a:r>
            <a:r>
              <a:rPr lang="en-US" b="1" dirty="0" err="1"/>
              <a:t>cron</a:t>
            </a:r>
            <a:r>
              <a:rPr lang="en-US" dirty="0"/>
              <a:t> and </a:t>
            </a:r>
            <a:r>
              <a:rPr lang="en-US" b="1" dirty="0"/>
              <a:t>Azure Service Bus scalers</a:t>
            </a:r>
            <a:r>
              <a:rPr lang="en-US" dirty="0"/>
              <a:t>. Now it will be possible to create scaled objects and </a:t>
            </a:r>
            <a:r>
              <a:rPr lang="en-US" b="1" dirty="0"/>
              <a:t>monitor</a:t>
            </a:r>
            <a:r>
              <a:rPr lang="en-US" dirty="0"/>
              <a:t> </a:t>
            </a:r>
            <a:r>
              <a:rPr lang="en-US" b="1" dirty="0"/>
              <a:t>them</a:t>
            </a:r>
            <a:r>
              <a:rPr lang="en-US" dirty="0"/>
              <a:t> all within the Portal interface. This </a:t>
            </a:r>
            <a:r>
              <a:rPr lang="en-US" b="1" dirty="0"/>
              <a:t>should</a:t>
            </a:r>
            <a:r>
              <a:rPr lang="en-US" dirty="0"/>
              <a:t> streamline the creation and management of </a:t>
            </a:r>
            <a:r>
              <a:rPr lang="en-US" b="1" dirty="0"/>
              <a:t>KEDA</a:t>
            </a:r>
            <a:r>
              <a:rPr lang="en-US" dirty="0"/>
              <a:t> resources through the Portal interface.</a:t>
            </a:r>
          </a:p>
        </p:txBody>
      </p:sp>
      <p:pic>
        <p:nvPicPr>
          <p:cNvPr id="1026" name="Picture 2" descr="thumbnail image 1 of blog post titled &#10; &#10; &#10;  &#10; &#10; &#10; &#10;    &#10;  &#10;   &#10;    &#10;      &#10;       General Availability of Kubernetes Event-Driven Autoscaler (KEDA) in Azure Portal&#10;       &#10;      &#10;     &#10;   &#10;  &#10; &#10;   &#10; &#10; &#10; &#10; &#10; &#10;">
            <a:extLst>
              <a:ext uri="{FF2B5EF4-FFF2-40B4-BE49-F238E27FC236}">
                <a16:creationId xmlns:a16="http://schemas.microsoft.com/office/drawing/2014/main" id="{0614F227-397E-7380-BCEB-F8FD08A0B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76" y="2032124"/>
            <a:ext cx="3649433" cy="276847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7C2D7718-E088-FF9F-EE82-590B3FEE4AFA}"/>
              </a:ext>
            </a:extLst>
          </p:cNvPr>
          <p:cNvSpPr>
            <a:spLocks noGrp="1"/>
          </p:cNvSpPr>
          <p:nvPr>
            <p:ph type="body" sz="quarter" idx="10"/>
          </p:nvPr>
        </p:nvSpPr>
        <p:spPr/>
        <p:txBody>
          <a:bodyPr/>
          <a:lstStyle/>
          <a:p>
            <a:pPr algn="just"/>
            <a:r>
              <a:rPr lang="en-US" sz="1000" dirty="0">
                <a:hlinkClick r:id="rId4"/>
              </a:rPr>
              <a:t>Mosaic AI Vector Search General Availability in Azure Databricks</a:t>
            </a:r>
            <a:endParaRPr lang="en-US" sz="1000" dirty="0"/>
          </a:p>
          <a:p>
            <a:pPr algn="just"/>
            <a:r>
              <a:rPr lang="en-US" sz="1000" dirty="0"/>
              <a:t>MS announced the general availability of </a:t>
            </a:r>
            <a:r>
              <a:rPr lang="en-US" sz="1000" b="1" dirty="0"/>
              <a:t>Mosaic AI Vector Search </a:t>
            </a:r>
            <a:r>
              <a:rPr lang="en-US" sz="1000" dirty="0"/>
              <a:t>in </a:t>
            </a:r>
            <a:r>
              <a:rPr lang="en-US" sz="1000" b="1" dirty="0"/>
              <a:t>Azure Databricks</a:t>
            </a:r>
            <a:r>
              <a:rPr lang="en-US" sz="1000" dirty="0"/>
              <a:t>. </a:t>
            </a:r>
            <a:r>
              <a:rPr lang="en-US" sz="1000" b="1" dirty="0"/>
              <a:t>Vector Search </a:t>
            </a:r>
            <a:r>
              <a:rPr lang="en-US" sz="1000" dirty="0"/>
              <a:t>is a serverless vector database that helps customers build high-quality </a:t>
            </a:r>
            <a:r>
              <a:rPr lang="en-US" sz="1000" b="1" dirty="0"/>
              <a:t>Generative AI applications </a:t>
            </a:r>
            <a:r>
              <a:rPr lang="en-US" sz="1000" dirty="0"/>
              <a:t>using </a:t>
            </a:r>
            <a:r>
              <a:rPr lang="en-US" sz="1000" b="1" dirty="0"/>
              <a:t>Retrieval Augmented Generation (RAG). </a:t>
            </a:r>
            <a:r>
              <a:rPr lang="en-US" sz="1000" dirty="0"/>
              <a:t>With its native integration in </a:t>
            </a:r>
            <a:r>
              <a:rPr lang="en-US" sz="1000" b="1" dirty="0"/>
              <a:t>Azure Databricks</a:t>
            </a:r>
            <a:r>
              <a:rPr lang="en-US" sz="1000" dirty="0"/>
              <a:t>, </a:t>
            </a:r>
            <a:r>
              <a:rPr lang="en-US" sz="1000" b="1" dirty="0"/>
              <a:t>Vector Search </a:t>
            </a:r>
            <a:r>
              <a:rPr lang="en-US" sz="1000" dirty="0"/>
              <a:t>supports automatic data synchronization from source to index, eliminating complex and costly pipeline maintenance. It also leverages the same security and data governance tools organizations have already built for peace of mind.</a:t>
            </a:r>
          </a:p>
          <a:p>
            <a:pPr algn="just"/>
            <a:r>
              <a:rPr lang="en-US" sz="1000" b="1" dirty="0"/>
              <a:t>GA Pricing</a:t>
            </a:r>
          </a:p>
          <a:p>
            <a:pPr marL="171450" indent="-171450" algn="just">
              <a:buFont typeface="Arial" panose="020B0604020202020204" pitchFamily="34" charset="0"/>
              <a:buChar char="•"/>
            </a:pPr>
            <a:r>
              <a:rPr lang="en-US" sz="1000" dirty="0"/>
              <a:t>Vector Search will continue to be priced at $0.28/</a:t>
            </a:r>
            <a:r>
              <a:rPr lang="en-US" sz="1000" dirty="0" err="1"/>
              <a:t>hr</a:t>
            </a:r>
            <a:r>
              <a:rPr lang="en-US" sz="1000" dirty="0"/>
              <a:t> (eastus2) with a capacity of 2 million vectors per unit</a:t>
            </a:r>
          </a:p>
          <a:p>
            <a:pPr marL="171450" indent="-171450" algn="just">
              <a:buFont typeface="Arial" panose="020B0604020202020204" pitchFamily="34" charset="0"/>
              <a:buChar char="•"/>
            </a:pPr>
            <a:r>
              <a:rPr lang="en-US" sz="1000" dirty="0"/>
              <a:t>Each unit of Vector Search will include 30 GB of storage at no additional cost</a:t>
            </a:r>
          </a:p>
          <a:p>
            <a:pPr marL="171450" indent="-171450" algn="just">
              <a:buFont typeface="Arial" panose="020B0604020202020204" pitchFamily="34" charset="0"/>
              <a:buChar char="•"/>
            </a:pPr>
            <a:r>
              <a:rPr lang="en-US" sz="1000" dirty="0"/>
              <a:t>Any usage above 30 GB will be charged at $0.23/GB/month (eastus2)</a:t>
            </a:r>
          </a:p>
          <a:p>
            <a:pPr marL="171450" indent="-171450" algn="just">
              <a:buFont typeface="Arial" panose="020B0604020202020204" pitchFamily="34" charset="0"/>
              <a:buChar char="•"/>
            </a:pPr>
            <a:r>
              <a:rPr lang="en-US" sz="1000" dirty="0"/>
              <a:t>Storage overage billing starts on Aug 1, 2024</a:t>
            </a:r>
          </a:p>
          <a:p>
            <a:pPr marL="171450" indent="-171450" algn="just">
              <a:buFont typeface="Arial" panose="020B0604020202020204" pitchFamily="34" charset="0"/>
              <a:buChar char="•"/>
            </a:pPr>
            <a:r>
              <a:rPr lang="en-US" sz="1000" dirty="0"/>
              <a:t>Capacity and Storage prices vary by region</a:t>
            </a:r>
          </a:p>
        </p:txBody>
      </p:sp>
      <p:sp>
        <p:nvSpPr>
          <p:cNvPr id="2" name="Text Placeholder 13">
            <a:extLst>
              <a:ext uri="{FF2B5EF4-FFF2-40B4-BE49-F238E27FC236}">
                <a16:creationId xmlns:a16="http://schemas.microsoft.com/office/drawing/2014/main" id="{40B760CC-2889-8584-4F0E-E46E82DBD3BA}"/>
              </a:ext>
            </a:extLst>
          </p:cNvPr>
          <p:cNvSpPr txBox="1">
            <a:spLocks/>
          </p:cNvSpPr>
          <p:nvPr/>
        </p:nvSpPr>
        <p:spPr>
          <a:xfrm>
            <a:off x="342900" y="855080"/>
            <a:ext cx="3955312" cy="124594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2"/>
              </a:rPr>
              <a:t>General Availability of Kubernetes Event-Driven </a:t>
            </a:r>
            <a:r>
              <a:rPr lang="en-US" dirty="0" err="1">
                <a:hlinkClick r:id="rId2"/>
              </a:rPr>
              <a:t>Autoscaler</a:t>
            </a:r>
            <a:r>
              <a:rPr lang="en-US" dirty="0">
                <a:hlinkClick r:id="rId2"/>
              </a:rPr>
              <a:t> (KEDA) in Azure Portal</a:t>
            </a:r>
            <a:endParaRPr lang="en-US" dirty="0"/>
          </a:p>
          <a:p>
            <a:pPr algn="just"/>
            <a:r>
              <a:rPr lang="en-US" dirty="0"/>
              <a:t>Azure Portal now supports </a:t>
            </a:r>
            <a:r>
              <a:rPr lang="en-US" b="1" dirty="0"/>
              <a:t>KEDA scaling on memory</a:t>
            </a:r>
            <a:r>
              <a:rPr lang="en-US" dirty="0"/>
              <a:t>, </a:t>
            </a:r>
            <a:r>
              <a:rPr lang="en-US" b="1" dirty="0"/>
              <a:t>CPU</a:t>
            </a:r>
            <a:r>
              <a:rPr lang="en-US" dirty="0"/>
              <a:t>, </a:t>
            </a:r>
            <a:r>
              <a:rPr lang="en-US" b="1" dirty="0" err="1"/>
              <a:t>cron</a:t>
            </a:r>
            <a:r>
              <a:rPr lang="en-US" dirty="0"/>
              <a:t> and </a:t>
            </a:r>
            <a:r>
              <a:rPr lang="en-US" b="1" dirty="0"/>
              <a:t>Azure Service Bus scalers</a:t>
            </a:r>
            <a:r>
              <a:rPr lang="en-US" dirty="0"/>
              <a:t>. Now it will be possible to create scaled objects and </a:t>
            </a:r>
            <a:r>
              <a:rPr lang="en-US" b="1" dirty="0"/>
              <a:t>monitor</a:t>
            </a:r>
            <a:r>
              <a:rPr lang="en-US" dirty="0"/>
              <a:t> </a:t>
            </a:r>
            <a:r>
              <a:rPr lang="en-US" b="1" dirty="0"/>
              <a:t>them</a:t>
            </a:r>
            <a:r>
              <a:rPr lang="en-US" dirty="0"/>
              <a:t> all within the Portal interface. This </a:t>
            </a:r>
            <a:r>
              <a:rPr lang="en-US" b="1" dirty="0"/>
              <a:t>should</a:t>
            </a:r>
            <a:r>
              <a:rPr lang="en-US" dirty="0"/>
              <a:t> streamline the creation and management of </a:t>
            </a:r>
            <a:r>
              <a:rPr lang="en-US" b="1" dirty="0"/>
              <a:t>KEDA</a:t>
            </a:r>
            <a:r>
              <a:rPr lang="en-US" dirty="0"/>
              <a:t> resources through the Portal interface.</a:t>
            </a:r>
          </a:p>
        </p:txBody>
      </p:sp>
      <p:pic>
        <p:nvPicPr>
          <p:cNvPr id="4" name="Picture 2" descr="thumbnail image 1 of blog post titled &#10; &#10; &#10;  &#10; &#10; &#10; &#10;    &#10;  &#10;   &#10;    &#10;      &#10;       General Availability of Kubernetes Event-Driven Autoscaler (KEDA) in Azure Portal&#10;       &#10;      &#10;     &#10;   &#10;  &#10; &#10;   &#10; &#10; &#10; &#10; &#10; &#10;">
            <a:extLst>
              <a:ext uri="{FF2B5EF4-FFF2-40B4-BE49-F238E27FC236}">
                <a16:creationId xmlns:a16="http://schemas.microsoft.com/office/drawing/2014/main" id="{D51961EF-0906-3921-0F5F-100EF7E3E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76" y="2032125"/>
            <a:ext cx="3649433" cy="276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7A6583-A749-DBD3-BF0C-F2E4FA346235}"/>
              </a:ext>
            </a:extLst>
          </p:cNvPr>
          <p:cNvSpPr>
            <a:spLocks noGrp="1"/>
          </p:cNvSpPr>
          <p:nvPr>
            <p:ph type="body" sz="quarter" idx="10"/>
          </p:nvPr>
        </p:nvSpPr>
        <p:spPr>
          <a:xfrm>
            <a:off x="4433776" y="855080"/>
            <a:ext cx="4365038" cy="4007206"/>
          </a:xfrm>
        </p:spPr>
        <p:txBody>
          <a:bodyPr/>
          <a:lstStyle/>
          <a:p>
            <a:pPr algn="just"/>
            <a:r>
              <a:rPr lang="en-US" sz="1000" dirty="0">
                <a:hlinkClick r:id="rId2"/>
              </a:rPr>
              <a:t>Public Preview: App Service Authentication Logs on Diagnostic Settings</a:t>
            </a:r>
            <a:endParaRPr lang="en-US" sz="1000" dirty="0"/>
          </a:p>
          <a:p>
            <a:pPr algn="just"/>
            <a:r>
              <a:rPr lang="en-US" sz="1000" dirty="0"/>
              <a:t>A new log “</a:t>
            </a:r>
            <a:r>
              <a:rPr lang="en-US" sz="1000" b="1" dirty="0" err="1"/>
              <a:t>AppServiceAuthenticationLogs</a:t>
            </a:r>
            <a:r>
              <a:rPr lang="en-US" sz="1000" dirty="0"/>
              <a:t>” is now available in Public Preview for App Service resources on Windows. This would include Web Apps, Functions, and Logic Apps. This log provides more details for </a:t>
            </a:r>
            <a:r>
              <a:rPr lang="en-US" sz="1000" b="1" dirty="0"/>
              <a:t>App Service Authentication </a:t>
            </a:r>
            <a:r>
              <a:rPr lang="en-US" sz="1000" dirty="0"/>
              <a:t>to </a:t>
            </a:r>
            <a:r>
              <a:rPr lang="en-US" sz="1000" b="1" dirty="0"/>
              <a:t>troubleshoot</a:t>
            </a:r>
            <a:r>
              <a:rPr lang="en-US" sz="1000" dirty="0"/>
              <a:t> or </a:t>
            </a:r>
            <a:r>
              <a:rPr lang="en-US" sz="1000" b="1" dirty="0"/>
              <a:t>self-diagnose issues </a:t>
            </a:r>
          </a:p>
          <a:p>
            <a:pPr algn="just"/>
            <a:r>
              <a:rPr lang="en-US" sz="1000" dirty="0"/>
              <a:t>App Service Linux resources and Functions Consumption Plan (Linux and Windows) currently does not support this log. </a:t>
            </a:r>
          </a:p>
          <a:p>
            <a:pPr algn="just"/>
            <a:r>
              <a:rPr lang="en-US" sz="1000" dirty="0" err="1"/>
              <a:t>AppServiceAuthenticationLogs</a:t>
            </a:r>
            <a:r>
              <a:rPr lang="en-US" sz="1000" dirty="0"/>
              <a:t> currently will only generate “</a:t>
            </a:r>
            <a:r>
              <a:rPr lang="en-US" sz="1000" b="1" dirty="0"/>
              <a:t>Warning</a:t>
            </a:r>
            <a:r>
              <a:rPr lang="en-US" sz="1000" dirty="0"/>
              <a:t>” and “</a:t>
            </a:r>
            <a:r>
              <a:rPr lang="en-US" sz="1000" b="1" dirty="0"/>
              <a:t>Error</a:t>
            </a:r>
            <a:r>
              <a:rPr lang="en-US" sz="1000" dirty="0"/>
              <a:t>” logs. No logs will be generated for </a:t>
            </a:r>
            <a:r>
              <a:rPr lang="en-US" sz="1000" b="1" dirty="0"/>
              <a:t>successful</a:t>
            </a:r>
            <a:r>
              <a:rPr lang="en-US" sz="1000" dirty="0"/>
              <a:t> App Service Authentication requests. </a:t>
            </a:r>
          </a:p>
          <a:p>
            <a:pPr algn="just"/>
            <a:r>
              <a:rPr lang="en-US" sz="1000" dirty="0">
                <a:hlinkClick r:id="rId3"/>
              </a:rPr>
              <a:t>Split Experimentation in Azure App Configuration</a:t>
            </a:r>
            <a:endParaRPr lang="en-US" sz="1000" dirty="0"/>
          </a:p>
          <a:p>
            <a:pPr algn="just"/>
            <a:r>
              <a:rPr lang="en-US" sz="1000" dirty="0"/>
              <a:t>MS announced the public preview of </a:t>
            </a:r>
            <a:r>
              <a:rPr lang="en-US" sz="1000" b="1" dirty="0"/>
              <a:t>Split Experimentation in Azure App Configuration.</a:t>
            </a:r>
            <a:r>
              <a:rPr lang="en-US" sz="1000" dirty="0"/>
              <a:t>  In today's software development, delivering high-quality features rapidly while minimizing risk is a top priority. New experimentation capability extends feature flags in App Configuration, helping balance speed, accuracy, and safety to effectively de-risk application development.</a:t>
            </a:r>
          </a:p>
          <a:p>
            <a:pPr algn="just"/>
            <a:r>
              <a:rPr lang="en-US" sz="1000" dirty="0"/>
              <a:t>This new capability leverages the existing services use to host applications in Azure, integrating with </a:t>
            </a:r>
            <a:r>
              <a:rPr lang="en-US" sz="1000" b="1" dirty="0"/>
              <a:t>App Configuration and Application Insights.</a:t>
            </a:r>
          </a:p>
        </p:txBody>
      </p:sp>
      <p:sp>
        <p:nvSpPr>
          <p:cNvPr id="3" name="Title 2">
            <a:extLst>
              <a:ext uri="{FF2B5EF4-FFF2-40B4-BE49-F238E27FC236}">
                <a16:creationId xmlns:a16="http://schemas.microsoft.com/office/drawing/2014/main" id="{B8700B47-96DA-D51D-FFB9-2124AFEAB3DC}"/>
              </a:ext>
            </a:extLst>
          </p:cNvPr>
          <p:cNvSpPr>
            <a:spLocks noGrp="1"/>
          </p:cNvSpPr>
          <p:nvPr>
            <p:ph type="title"/>
          </p:nvPr>
        </p:nvSpPr>
        <p:spPr/>
        <p:txBody>
          <a:bodyPr/>
          <a:lstStyle/>
          <a:p>
            <a:r>
              <a:rPr lang="en-US" sz="1600" dirty="0"/>
              <a:t>Azure Compute Updates</a:t>
            </a:r>
            <a:endParaRPr lang="en-US" dirty="0"/>
          </a:p>
        </p:txBody>
      </p:sp>
      <p:sp>
        <p:nvSpPr>
          <p:cNvPr id="4" name="Text Placeholder 3">
            <a:extLst>
              <a:ext uri="{FF2B5EF4-FFF2-40B4-BE49-F238E27FC236}">
                <a16:creationId xmlns:a16="http://schemas.microsoft.com/office/drawing/2014/main" id="{A4A51A76-5E9D-BFDF-55C3-B062ED8888C2}"/>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B8DFF9B9-9F23-2B5E-87F3-5BA73F4439D7}"/>
              </a:ext>
            </a:extLst>
          </p:cNvPr>
          <p:cNvSpPr>
            <a:spLocks noGrp="1"/>
          </p:cNvSpPr>
          <p:nvPr>
            <p:ph type="body" sz="quarter" idx="16"/>
          </p:nvPr>
        </p:nvSpPr>
        <p:spPr/>
        <p:txBody>
          <a:bodyPr/>
          <a:lstStyle/>
          <a:p>
            <a:pPr algn="just"/>
            <a:r>
              <a:rPr lang="en-US" dirty="0">
                <a:hlinkClick r:id="rId4"/>
              </a:rPr>
              <a:t>General Availability: VM Hibernation for General Purpose VMs</a:t>
            </a:r>
            <a:endParaRPr lang="en-US" dirty="0"/>
          </a:p>
          <a:p>
            <a:pPr algn="just"/>
            <a:r>
              <a:rPr lang="en-US" b="1" dirty="0"/>
              <a:t>VM hibernation for general-purpose VMs is now generally available </a:t>
            </a:r>
            <a:r>
              <a:rPr lang="en-US" dirty="0"/>
              <a:t>in all public regions</a:t>
            </a:r>
            <a:r>
              <a:rPr lang="en-US" b="1" dirty="0"/>
              <a:t>. Hibernation is supported on both Linux and Windows operating systems.</a:t>
            </a:r>
            <a:r>
              <a:rPr lang="en-US" dirty="0"/>
              <a:t> This feature enables to hibernate VMs to save compute costs. When you hibernate a VM, </a:t>
            </a:r>
            <a:r>
              <a:rPr lang="en-US" b="1" dirty="0"/>
              <a:t>Azure persists the VM’s </a:t>
            </a:r>
            <a:r>
              <a:rPr lang="en-US" dirty="0"/>
              <a:t>in-memory state in the OS disk and deallocates the VM. As a result, don’t have to pay for the VM when its hibernated and only pay for any storage and networking resources associated with the VM. </a:t>
            </a:r>
            <a:r>
              <a:rPr lang="en-US" b="1" dirty="0"/>
              <a:t>When later start the VM</a:t>
            </a:r>
            <a:r>
              <a:rPr lang="en-US" dirty="0"/>
              <a:t>, the applications and processes that were previously running resume from their previous state, allowing you to quickly pick up from where you left off. You can use this feature on existing and new VMs. </a:t>
            </a:r>
          </a:p>
        </p:txBody>
      </p:sp>
    </p:spTree>
    <p:extLst>
      <p:ext uri="{BB962C8B-B14F-4D97-AF65-F5344CB8AC3E}">
        <p14:creationId xmlns:p14="http://schemas.microsoft.com/office/powerpoint/2010/main" val="129890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160A0D-9D2D-DCAC-C0D0-4A66B9E1C65D}"/>
              </a:ext>
            </a:extLst>
          </p:cNvPr>
          <p:cNvSpPr>
            <a:spLocks noGrp="1"/>
          </p:cNvSpPr>
          <p:nvPr>
            <p:ph type="body" sz="quarter" idx="10"/>
          </p:nvPr>
        </p:nvSpPr>
        <p:spPr>
          <a:xfrm>
            <a:off x="4468413" y="896645"/>
            <a:ext cx="4365038" cy="1851393"/>
          </a:xfrm>
        </p:spPr>
        <p:txBody>
          <a:bodyPr/>
          <a:lstStyle/>
          <a:p>
            <a:pPr algn="just"/>
            <a:r>
              <a:rPr lang="en-US" sz="1000" dirty="0">
                <a:hlinkClick r:id="rId2"/>
              </a:rPr>
              <a:t>Hibernation support now available for Azure Virtual Desktop</a:t>
            </a:r>
            <a:endParaRPr lang="en-US" sz="1000" dirty="0"/>
          </a:p>
          <a:p>
            <a:pPr algn="just"/>
            <a:r>
              <a:rPr lang="en-US" sz="1000" dirty="0"/>
              <a:t>MS announced the general availability of </a:t>
            </a:r>
            <a:r>
              <a:rPr lang="en-US" sz="1000" b="1" dirty="0"/>
              <a:t>hibernation support in Azure Virtual Desktop.</a:t>
            </a:r>
          </a:p>
          <a:p>
            <a:pPr algn="just"/>
            <a:r>
              <a:rPr lang="en-US" sz="1000" dirty="0"/>
              <a:t>The following capabilities are now generally available in </a:t>
            </a:r>
            <a:r>
              <a:rPr lang="en-US" sz="1000" b="1" dirty="0"/>
              <a:t>Azure Virtual Desktop</a:t>
            </a:r>
            <a:r>
              <a:rPr lang="en-US" sz="1000" dirty="0"/>
              <a:t>:</a:t>
            </a:r>
          </a:p>
          <a:p>
            <a:pPr marL="171450" indent="-171450" algn="just">
              <a:buFont typeface="Arial" panose="020B0604020202020204" pitchFamily="34" charset="0"/>
              <a:buChar char="•"/>
            </a:pPr>
            <a:r>
              <a:rPr lang="en-US" sz="1000" b="1" dirty="0"/>
              <a:t>Hibernation</a:t>
            </a:r>
            <a:r>
              <a:rPr lang="en-US" sz="1000" dirty="0"/>
              <a:t> can be enabled for session host VMs deployed to personal host pools.</a:t>
            </a:r>
          </a:p>
          <a:p>
            <a:pPr marL="171450" indent="-171450" algn="just">
              <a:buFont typeface="Arial" panose="020B0604020202020204" pitchFamily="34" charset="0"/>
              <a:buChar char="•"/>
            </a:pPr>
            <a:r>
              <a:rPr lang="en-US" sz="1000" b="1" dirty="0"/>
              <a:t>Hibernation</a:t>
            </a:r>
            <a:r>
              <a:rPr lang="en-US" sz="1000" dirty="0"/>
              <a:t> can be chosen as the scaling action for disconnect or logoff for personal host pools. For more details about configuring personal scaling plan, see Create a scaling plan.</a:t>
            </a:r>
          </a:p>
        </p:txBody>
      </p:sp>
      <p:sp>
        <p:nvSpPr>
          <p:cNvPr id="3" name="Title 2">
            <a:extLst>
              <a:ext uri="{FF2B5EF4-FFF2-40B4-BE49-F238E27FC236}">
                <a16:creationId xmlns:a16="http://schemas.microsoft.com/office/drawing/2014/main" id="{0E587C9D-58BA-1A90-B7AF-264576369D0B}"/>
              </a:ext>
            </a:extLst>
          </p:cNvPr>
          <p:cNvSpPr>
            <a:spLocks noGrp="1"/>
          </p:cNvSpPr>
          <p:nvPr>
            <p:ph type="title"/>
          </p:nvPr>
        </p:nvSpPr>
        <p:spPr>
          <a:xfrm>
            <a:off x="377537" y="384464"/>
            <a:ext cx="8455914" cy="342900"/>
          </a:xfrm>
        </p:spPr>
        <p:txBody>
          <a:bodyPr/>
          <a:lstStyle/>
          <a:p>
            <a:r>
              <a:rPr lang="en-US" sz="1800" dirty="0"/>
              <a:t>Azure Compute Updates</a:t>
            </a:r>
            <a:endParaRPr lang="en-US" dirty="0"/>
          </a:p>
        </p:txBody>
      </p:sp>
      <p:sp>
        <p:nvSpPr>
          <p:cNvPr id="4" name="Text Placeholder 3">
            <a:extLst>
              <a:ext uri="{FF2B5EF4-FFF2-40B4-BE49-F238E27FC236}">
                <a16:creationId xmlns:a16="http://schemas.microsoft.com/office/drawing/2014/main" id="{42790EFB-49D7-C388-CF6D-47F1A7A542B6}"/>
              </a:ext>
            </a:extLst>
          </p:cNvPr>
          <p:cNvSpPr>
            <a:spLocks noGrp="1"/>
          </p:cNvSpPr>
          <p:nvPr>
            <p:ph type="body" sz="quarter" idx="15"/>
          </p:nvPr>
        </p:nvSpPr>
        <p:spPr>
          <a:xfrm>
            <a:off x="377537" y="215184"/>
            <a:ext cx="2708910" cy="169280"/>
          </a:xfrm>
        </p:spPr>
        <p:txBody>
          <a:bodyPr/>
          <a:lstStyle/>
          <a:p>
            <a:endParaRPr lang="en-US"/>
          </a:p>
        </p:txBody>
      </p:sp>
      <p:sp>
        <p:nvSpPr>
          <p:cNvPr id="5" name="Text Placeholder 4">
            <a:extLst>
              <a:ext uri="{FF2B5EF4-FFF2-40B4-BE49-F238E27FC236}">
                <a16:creationId xmlns:a16="http://schemas.microsoft.com/office/drawing/2014/main" id="{7752D302-AD5A-B142-18D2-D295FCBD5D11}"/>
              </a:ext>
            </a:extLst>
          </p:cNvPr>
          <p:cNvSpPr>
            <a:spLocks noGrp="1"/>
          </p:cNvSpPr>
          <p:nvPr>
            <p:ph type="body" sz="quarter" idx="16"/>
          </p:nvPr>
        </p:nvSpPr>
        <p:spPr>
          <a:xfrm>
            <a:off x="377537" y="896644"/>
            <a:ext cx="3955312" cy="2255265"/>
          </a:xfrm>
        </p:spPr>
        <p:txBody>
          <a:bodyPr/>
          <a:lstStyle/>
          <a:p>
            <a:pPr algn="just"/>
            <a:r>
              <a:rPr lang="en-US" dirty="0">
                <a:hlinkClick r:id="rId3"/>
              </a:rPr>
              <a:t>Public Preview: Creating Web App with a Unique Default Hostname</a:t>
            </a:r>
            <a:endParaRPr lang="en-US" dirty="0"/>
          </a:p>
          <a:p>
            <a:pPr algn="just"/>
            <a:r>
              <a:rPr lang="en-US" dirty="0"/>
              <a:t>App Service allows to create web apps with unique default hostnames to avoid a high-severity threat of subdomain takeover. </a:t>
            </a:r>
          </a:p>
          <a:p>
            <a:pPr algn="just"/>
            <a:r>
              <a:rPr lang="en-US" dirty="0"/>
              <a:t>This feature is currently in Public Preview and is only available for </a:t>
            </a:r>
            <a:r>
              <a:rPr lang="en-US" b="1" dirty="0"/>
              <a:t>web</a:t>
            </a:r>
            <a:r>
              <a:rPr lang="en-US" dirty="0"/>
              <a:t> </a:t>
            </a:r>
            <a:r>
              <a:rPr lang="en-US" b="1" dirty="0"/>
              <a:t>apps</a:t>
            </a:r>
            <a:r>
              <a:rPr lang="en-US" dirty="0"/>
              <a:t> on </a:t>
            </a:r>
            <a:r>
              <a:rPr lang="en-US" b="1" dirty="0"/>
              <a:t>multi-tenants</a:t>
            </a:r>
            <a:r>
              <a:rPr lang="en-US" dirty="0"/>
              <a:t>. App Service Environment (ASE) resources are not supported. </a:t>
            </a:r>
            <a:r>
              <a:rPr lang="en-US" b="1" dirty="0"/>
              <a:t>Functions</a:t>
            </a:r>
            <a:r>
              <a:rPr lang="en-US" dirty="0"/>
              <a:t> and </a:t>
            </a:r>
            <a:r>
              <a:rPr lang="en-US" b="1" dirty="0"/>
              <a:t>Logic Apps (</a:t>
            </a:r>
            <a:r>
              <a:rPr lang="en-US" dirty="0"/>
              <a:t>Standard) are currently out of scope.</a:t>
            </a:r>
          </a:p>
          <a:p>
            <a:pPr algn="just"/>
            <a:r>
              <a:rPr lang="en-US" dirty="0"/>
              <a:t>The unique default hostname will have a different format than the original global default hostname in two ways. The unique default hostname will include: </a:t>
            </a:r>
          </a:p>
          <a:p>
            <a:pPr marL="171450" indent="-171450" algn="just">
              <a:buFont typeface="Arial" panose="020B0604020202020204" pitchFamily="34" charset="0"/>
              <a:buChar char="•"/>
            </a:pPr>
            <a:r>
              <a:rPr lang="en-US" dirty="0"/>
              <a:t>A random hash appended to the web app name with a dash “-”  </a:t>
            </a:r>
          </a:p>
          <a:p>
            <a:pPr marL="171450" indent="-171450" algn="just">
              <a:buFont typeface="Arial" panose="020B0604020202020204" pitchFamily="34" charset="0"/>
              <a:buChar char="•"/>
            </a:pPr>
            <a:r>
              <a:rPr lang="en-US" dirty="0"/>
              <a:t>A region name </a:t>
            </a:r>
          </a:p>
        </p:txBody>
      </p:sp>
      <p:graphicFrame>
        <p:nvGraphicFramePr>
          <p:cNvPr id="6" name="Table 5">
            <a:extLst>
              <a:ext uri="{FF2B5EF4-FFF2-40B4-BE49-F238E27FC236}">
                <a16:creationId xmlns:a16="http://schemas.microsoft.com/office/drawing/2014/main" id="{05B207C8-5A51-7C41-A3B7-928F8E756502}"/>
              </a:ext>
            </a:extLst>
          </p:cNvPr>
          <p:cNvGraphicFramePr>
            <a:graphicFrameLocks noGrp="1"/>
          </p:cNvGraphicFramePr>
          <p:nvPr>
            <p:extLst>
              <p:ext uri="{D42A27DB-BD31-4B8C-83A1-F6EECF244321}">
                <p14:modId xmlns:p14="http://schemas.microsoft.com/office/powerpoint/2010/main" val="3348704091"/>
              </p:ext>
            </p:extLst>
          </p:nvPr>
        </p:nvGraphicFramePr>
        <p:xfrm>
          <a:off x="377537" y="3151909"/>
          <a:ext cx="3702627" cy="1546860"/>
        </p:xfrm>
        <a:graphic>
          <a:graphicData uri="http://schemas.openxmlformats.org/drawingml/2006/table">
            <a:tbl>
              <a:tblPr/>
              <a:tblGrid>
                <a:gridCol w="1234209">
                  <a:extLst>
                    <a:ext uri="{9D8B030D-6E8A-4147-A177-3AD203B41FA5}">
                      <a16:colId xmlns:a16="http://schemas.microsoft.com/office/drawing/2014/main" val="90987654"/>
                    </a:ext>
                  </a:extLst>
                </a:gridCol>
                <a:gridCol w="1234209">
                  <a:extLst>
                    <a:ext uri="{9D8B030D-6E8A-4147-A177-3AD203B41FA5}">
                      <a16:colId xmlns:a16="http://schemas.microsoft.com/office/drawing/2014/main" val="3651305420"/>
                    </a:ext>
                  </a:extLst>
                </a:gridCol>
                <a:gridCol w="1234209">
                  <a:extLst>
                    <a:ext uri="{9D8B030D-6E8A-4147-A177-3AD203B41FA5}">
                      <a16:colId xmlns:a16="http://schemas.microsoft.com/office/drawing/2014/main" val="1997440409"/>
                    </a:ext>
                  </a:extLst>
                </a:gridCol>
              </a:tblGrid>
              <a:tr h="0">
                <a:tc>
                  <a:txBody>
                    <a:bodyPr/>
                    <a:lstStyle/>
                    <a:p>
                      <a:pPr latinLnBrk="0"/>
                      <a:br>
                        <a:rPr lang="en-US" sz="800" b="1">
                          <a:effectLst/>
                          <a:latin typeface="+mj-lt"/>
                        </a:rPr>
                      </a:br>
                      <a:r>
                        <a:rPr lang="en-US" sz="800" b="1">
                          <a:effectLst/>
                          <a:latin typeface="+mj-lt"/>
                        </a:rPr>
                        <a:t>Global (Original)</a:t>
                      </a:r>
                      <a:r>
                        <a:rPr lang="en-US" sz="800">
                          <a:effectLst/>
                          <a:latin typeface="+mj-lt"/>
                        </a:rPr>
                        <a: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b="1">
                          <a:effectLst/>
                          <a:latin typeface="+mj-lt"/>
                        </a:rPr>
                        <a:t>Unique (New)</a:t>
                      </a:r>
                      <a:r>
                        <a:rPr lang="en-US" sz="800">
                          <a:effectLst/>
                          <a:latin typeface="+mj-lt"/>
                        </a:rPr>
                        <a: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endParaRPr lang="en-US" sz="800">
                        <a:latin typeface="+mj-lt"/>
                      </a:endParaRPr>
                    </a:p>
                  </a:txBody>
                  <a:tcPr>
                    <a:lnL w="9525" cap="flat" cmpd="sng" algn="ctr">
                      <a:solidFill>
                        <a:srgbClr val="D1D1D1"/>
                      </a:solidFill>
                      <a:prstDash val="solid"/>
                      <a:round/>
                      <a:headEnd type="none" w="med" len="med"/>
                      <a:tailEnd type="none" w="med" len="med"/>
                    </a:lnL>
                    <a:lnB w="9525" cap="flat" cmpd="sng" algn="ctr">
                      <a:solidFill>
                        <a:srgbClr val="D1D1D1"/>
                      </a:solidFill>
                      <a:prstDash val="solid"/>
                      <a:round/>
                      <a:headEnd type="none" w="med" len="med"/>
                      <a:tailEnd type="none" w="med" len="med"/>
                    </a:lnB>
                  </a:tcPr>
                </a:tc>
                <a:extLst>
                  <a:ext uri="{0D108BD9-81ED-4DB2-BD59-A6C34878D82A}">
                    <a16:rowId xmlns:a16="http://schemas.microsoft.com/office/drawing/2014/main" val="4263419484"/>
                  </a:ext>
                </a:extLst>
              </a:tr>
              <a:tr h="0">
                <a:tc>
                  <a:txBody>
                    <a:bodyPr/>
                    <a:lstStyle/>
                    <a:p>
                      <a:pPr latinLnBrk="0"/>
                      <a:r>
                        <a:rPr lang="en-US" sz="800" b="1">
                          <a:effectLst/>
                          <a:latin typeface="+mj-lt"/>
                        </a:rPr>
                        <a:t>Default Hostname Format</a:t>
                      </a:r>
                      <a:r>
                        <a:rPr lang="en-US" sz="800">
                          <a:effectLst/>
                          <a:latin typeface="+mj-lt"/>
                        </a:rPr>
                        <a: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dirty="0">
                          <a:effectLst/>
                          <a:latin typeface="+mj-lt"/>
                        </a:rPr>
                        <a:t>&lt;</a:t>
                      </a:r>
                      <a:r>
                        <a:rPr lang="en-US" sz="800" dirty="0" err="1">
                          <a:effectLst/>
                          <a:latin typeface="+mj-lt"/>
                        </a:rPr>
                        <a:t>AppName</a:t>
                      </a:r>
                      <a:r>
                        <a:rPr lang="en-US" sz="800" dirty="0">
                          <a:effectLst/>
                          <a:latin typeface="+mj-lt"/>
                        </a:rPr>
                        <a:t>&gt;.azurewebsites.net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a:effectLst/>
                          <a:latin typeface="+mj-lt"/>
                        </a:rPr>
                        <a:t>&lt;AppName&gt;-&lt;RandomHash&gt;.&lt;Region&gt;.azurewebsites.net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73131156"/>
                  </a:ext>
                </a:extLst>
              </a:tr>
              <a:tr h="0">
                <a:tc>
                  <a:txBody>
                    <a:bodyPr/>
                    <a:lstStyle/>
                    <a:p>
                      <a:pPr latinLnBrk="0"/>
                      <a:r>
                        <a:rPr lang="en-US" sz="800" b="1">
                          <a:effectLst/>
                          <a:latin typeface="+mj-lt"/>
                        </a:rPr>
                        <a:t>SCM Endpoint Format</a:t>
                      </a:r>
                      <a:r>
                        <a:rPr lang="en-US" sz="800">
                          <a:effectLst/>
                          <a:latin typeface="+mj-lt"/>
                        </a:rPr>
                        <a: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dirty="0">
                          <a:effectLst/>
                          <a:latin typeface="+mj-lt"/>
                        </a:rPr>
                        <a:t>&lt;</a:t>
                      </a:r>
                      <a:r>
                        <a:rPr lang="en-US" sz="800" dirty="0" err="1">
                          <a:effectLst/>
                          <a:latin typeface="+mj-lt"/>
                        </a:rPr>
                        <a:t>AppName</a:t>
                      </a:r>
                      <a:r>
                        <a:rPr lang="en-US" sz="800" dirty="0">
                          <a:effectLst/>
                          <a:latin typeface="+mj-lt"/>
                        </a:rPr>
                        <a:t>&gt;.scm.azurewebsites.net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dirty="0">
                          <a:effectLst/>
                          <a:latin typeface="+mj-lt"/>
                        </a:rPr>
                        <a:t>&lt;</a:t>
                      </a:r>
                      <a:r>
                        <a:rPr lang="en-US" sz="800" dirty="0" err="1">
                          <a:effectLst/>
                          <a:latin typeface="+mj-lt"/>
                        </a:rPr>
                        <a:t>AppName</a:t>
                      </a:r>
                      <a:r>
                        <a:rPr lang="en-US" sz="800" dirty="0">
                          <a:effectLst/>
                          <a:latin typeface="+mj-lt"/>
                        </a:rPr>
                        <a:t>&gt;-&lt;</a:t>
                      </a:r>
                      <a:r>
                        <a:rPr lang="en-US" sz="800" dirty="0" err="1">
                          <a:effectLst/>
                          <a:latin typeface="+mj-lt"/>
                        </a:rPr>
                        <a:t>RandomHash</a:t>
                      </a:r>
                      <a:r>
                        <a:rPr lang="en-US" sz="800" dirty="0">
                          <a:effectLst/>
                          <a:latin typeface="+mj-lt"/>
                        </a:rPr>
                        <a:t>&gt;.&lt;Region&gt;.scm.azurewebsites.net </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749708598"/>
                  </a:ext>
                </a:extLst>
              </a:tr>
            </a:tbl>
          </a:graphicData>
        </a:graphic>
      </p:graphicFrame>
      <p:pic>
        <p:nvPicPr>
          <p:cNvPr id="2050" name="Picture 2" descr="thumbnail image 1 captioned A screenshot of personal host pool Virtual Machines configuration in Azure Virtual Desktop with vTPM and Integrity monitoring, Virtual machine size is set to ’Standard D2as v5’, hibernate is enabled.">
            <a:extLst>
              <a:ext uri="{FF2B5EF4-FFF2-40B4-BE49-F238E27FC236}">
                <a16:creationId xmlns:a16="http://schemas.microsoft.com/office/drawing/2014/main" id="{83D5C6BD-0BBC-2124-4C97-AEC7EE64C6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7941" y="2814260"/>
            <a:ext cx="2776117" cy="1649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08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icrosoft Build 2024 | Events">
            <a:extLst>
              <a:ext uri="{FF2B5EF4-FFF2-40B4-BE49-F238E27FC236}">
                <a16:creationId xmlns:a16="http://schemas.microsoft.com/office/drawing/2014/main" id="{78078566-4B7E-4A65-CF96-E538B57E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263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C79CC8-0744-4012-2031-30888B2C319D}"/>
              </a:ext>
            </a:extLst>
          </p:cNvPr>
          <p:cNvSpPr>
            <a:spLocks noGrp="1"/>
          </p:cNvSpPr>
          <p:nvPr>
            <p:ph type="body" sz="quarter" idx="10"/>
          </p:nvPr>
        </p:nvSpPr>
        <p:spPr>
          <a:xfrm>
            <a:off x="4433776" y="855081"/>
            <a:ext cx="4365038" cy="1201110"/>
          </a:xfrm>
        </p:spPr>
        <p:txBody>
          <a:bodyPr/>
          <a:lstStyle/>
          <a:p>
            <a:pPr algn="just"/>
            <a:r>
              <a:rPr lang="en-US" sz="1000" dirty="0">
                <a:hlinkClick r:id="rId2"/>
              </a:rPr>
              <a:t>Introducing the new Azure AI infrastructure VM series ND MI300X v5</a:t>
            </a:r>
            <a:endParaRPr lang="en-US" sz="1000" dirty="0"/>
          </a:p>
          <a:p>
            <a:pPr algn="just"/>
            <a:r>
              <a:rPr lang="en-US" sz="1000" dirty="0"/>
              <a:t>Azure is the first cloud service to offer general availability of a new ND MI300X v5 virtual machine (VM) series based on AMD's latest Instinct GPU, MI300X. This new VM series is the first cloud offering of its kind and is designed to give the most high bandwidth memory (HBM) capacity of any available VM with industry-leading speeds, letting customers serve larger models faster, and with fewer GPUs.</a:t>
            </a:r>
          </a:p>
        </p:txBody>
      </p:sp>
      <p:sp>
        <p:nvSpPr>
          <p:cNvPr id="3" name="Title 2">
            <a:extLst>
              <a:ext uri="{FF2B5EF4-FFF2-40B4-BE49-F238E27FC236}">
                <a16:creationId xmlns:a16="http://schemas.microsoft.com/office/drawing/2014/main" id="{FEE9ACFB-F44D-3C20-188C-34DFAA788C50}"/>
              </a:ext>
            </a:extLst>
          </p:cNvPr>
          <p:cNvSpPr>
            <a:spLocks noGrp="1"/>
          </p:cNvSpPr>
          <p:nvPr>
            <p:ph type="title"/>
          </p:nvPr>
        </p:nvSpPr>
        <p:spPr/>
        <p:txBody>
          <a:bodyPr/>
          <a:lstStyle/>
          <a:p>
            <a:r>
              <a:rPr lang="en-US" sz="1600" dirty="0"/>
              <a:t>Azure Compute Updates</a:t>
            </a:r>
            <a:endParaRPr lang="en-US" dirty="0"/>
          </a:p>
        </p:txBody>
      </p:sp>
      <p:sp>
        <p:nvSpPr>
          <p:cNvPr id="4" name="Text Placeholder 3">
            <a:extLst>
              <a:ext uri="{FF2B5EF4-FFF2-40B4-BE49-F238E27FC236}">
                <a16:creationId xmlns:a16="http://schemas.microsoft.com/office/drawing/2014/main" id="{7768F6FC-CBB7-4EA8-45BC-58B976BE5460}"/>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BF6791AD-04E0-BB9F-7EE5-71C55E419A9A}"/>
              </a:ext>
            </a:extLst>
          </p:cNvPr>
          <p:cNvSpPr>
            <a:spLocks noGrp="1"/>
          </p:cNvSpPr>
          <p:nvPr>
            <p:ph type="body" sz="quarter" idx="16"/>
          </p:nvPr>
        </p:nvSpPr>
        <p:spPr/>
        <p:txBody>
          <a:bodyPr/>
          <a:lstStyle/>
          <a:p>
            <a:r>
              <a:rPr lang="en-US" dirty="0">
                <a:hlinkClick r:id="rId3"/>
              </a:rPr>
              <a:t>Azure VMware Solution now available in India Central</a:t>
            </a:r>
            <a:endParaRPr lang="en-US" dirty="0"/>
          </a:p>
          <a:p>
            <a:r>
              <a:rPr lang="en-US" dirty="0"/>
              <a:t>MS announced availability of VMware Solution in India Central. Now in 33 Azure regions.</a:t>
            </a:r>
          </a:p>
          <a:p>
            <a:r>
              <a:rPr lang="en-US" dirty="0"/>
              <a:t>Azure VMware Solution supports:</a:t>
            </a:r>
          </a:p>
          <a:p>
            <a:pPr marL="171450" indent="-171450">
              <a:buFont typeface="Arial" panose="020B0604020202020204" pitchFamily="34" charset="0"/>
              <a:buChar char="•"/>
            </a:pPr>
            <a:r>
              <a:rPr lang="en-US" dirty="0"/>
              <a:t>Rapid cloud migration of </a:t>
            </a:r>
            <a:r>
              <a:rPr lang="en-US" b="1" dirty="0"/>
              <a:t>VMware-based workloads </a:t>
            </a:r>
            <a:r>
              <a:rPr lang="en-US" dirty="0"/>
              <a:t>to Azure without refactoring.</a:t>
            </a:r>
          </a:p>
          <a:p>
            <a:pPr marL="171450" indent="-171450">
              <a:buFont typeface="Arial" panose="020B0604020202020204" pitchFamily="34" charset="0"/>
              <a:buChar char="•"/>
            </a:pPr>
            <a:r>
              <a:rPr lang="en-US" b="1" dirty="0"/>
              <a:t>Datacenter</a:t>
            </a:r>
            <a:r>
              <a:rPr lang="en-US" dirty="0"/>
              <a:t> exit while maintaining operational consistency for the VMware environment.</a:t>
            </a:r>
          </a:p>
          <a:p>
            <a:pPr marL="171450" indent="-171450">
              <a:buFont typeface="Arial" panose="020B0604020202020204" pitchFamily="34" charset="0"/>
              <a:buChar char="•"/>
            </a:pPr>
            <a:r>
              <a:rPr lang="en-US" dirty="0"/>
              <a:t>Business continuity and disaster recovery for on-premises </a:t>
            </a:r>
            <a:r>
              <a:rPr lang="en-US" b="1" dirty="0"/>
              <a:t>VMware environments.</a:t>
            </a:r>
          </a:p>
          <a:p>
            <a:pPr marL="171450" indent="-171450">
              <a:buFont typeface="Arial" panose="020B0604020202020204" pitchFamily="34" charset="0"/>
              <a:buChar char="•"/>
            </a:pPr>
            <a:r>
              <a:rPr lang="en-US" dirty="0"/>
              <a:t>Attach </a:t>
            </a:r>
            <a:r>
              <a:rPr lang="en-US" b="1" dirty="0"/>
              <a:t>Azure services </a:t>
            </a:r>
            <a:r>
              <a:rPr lang="en-US" dirty="0"/>
              <a:t>and innovate applications at your own pace.</a:t>
            </a:r>
          </a:p>
          <a:p>
            <a:pPr marL="171450" indent="-171450">
              <a:buFont typeface="Arial" panose="020B0604020202020204" pitchFamily="34" charset="0"/>
              <a:buChar char="•"/>
            </a:pPr>
            <a:r>
              <a:rPr lang="en-US" dirty="0"/>
              <a:t>Includes the </a:t>
            </a:r>
            <a:r>
              <a:rPr lang="en-US" b="1" dirty="0"/>
              <a:t>VMware technology </a:t>
            </a:r>
            <a:r>
              <a:rPr lang="en-US" dirty="0"/>
              <a:t>stack and lets you leverage existing Microsoft licenses for Windows Server and SQL Server.</a:t>
            </a:r>
          </a:p>
        </p:txBody>
      </p:sp>
      <p:pic>
        <p:nvPicPr>
          <p:cNvPr id="16386" name="Picture 2" descr="thumbnail image 1 of blog post titled &#10; &#10; &#10;  &#10; &#10; &#10; &#10;    &#10;  &#10;   &#10;    &#10;      &#10;       Introducing the new Azure AI infrastructure VM series ND MI300X v5&#10;       &#10;      &#10;     &#10;   &#10;  &#10; &#10;   &#10; &#10; &#10; &#10; &#10; &#10;">
            <a:extLst>
              <a:ext uri="{FF2B5EF4-FFF2-40B4-BE49-F238E27FC236}">
                <a16:creationId xmlns:a16="http://schemas.microsoft.com/office/drawing/2014/main" id="{AD03CC94-A629-83DA-7929-ED8410DA5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803" y="2128761"/>
            <a:ext cx="4402102" cy="183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29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NetApp Files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859669"/>
          </a:xfrm>
        </p:spPr>
        <p:txBody>
          <a:bodyPr/>
          <a:lstStyle/>
          <a:p>
            <a:pPr algn="just"/>
            <a:r>
              <a:rPr lang="en-US" dirty="0">
                <a:hlinkClick r:id="rId2"/>
              </a:rPr>
              <a:t>General availability: Azure NetApp Files support for large volumes up to 500TiB in size</a:t>
            </a:r>
            <a:endParaRPr lang="en-US" dirty="0"/>
          </a:p>
          <a:p>
            <a:pPr algn="just"/>
            <a:r>
              <a:rPr lang="en-US" dirty="0"/>
              <a:t>MS announced the general availability of Azure NetApp Files large volumes feature, allowing the creation of new volumes between </a:t>
            </a:r>
            <a:r>
              <a:rPr lang="en-US" b="1" dirty="0"/>
              <a:t>50TiB</a:t>
            </a:r>
            <a:r>
              <a:rPr lang="en-US" dirty="0"/>
              <a:t> to </a:t>
            </a:r>
            <a:r>
              <a:rPr lang="en-US" b="1" dirty="0"/>
              <a:t>500TiB</a:t>
            </a:r>
            <a:r>
              <a:rPr lang="en-US" dirty="0"/>
              <a:t> in size. Regular Azure NetApp Files volumes are limited to 100TiB in size. Large volumes enable a variety of use cases and workloads that require larger volumes with a single namespace, like High-Performance Computing (HPC) in the EDA and O&amp;G space.</a:t>
            </a:r>
          </a:p>
          <a:p>
            <a:pPr algn="just"/>
            <a:r>
              <a:rPr lang="en-US" dirty="0"/>
              <a:t>Azure NetApp Files large volumes is </a:t>
            </a:r>
            <a:r>
              <a:rPr lang="en-US" b="1" dirty="0"/>
              <a:t>now also supported with cross-zone </a:t>
            </a:r>
            <a:r>
              <a:rPr lang="en-US" dirty="0"/>
              <a:t>and </a:t>
            </a:r>
            <a:r>
              <a:rPr lang="en-US" b="1" dirty="0"/>
              <a:t>cross-region replication. </a:t>
            </a:r>
            <a:r>
              <a:rPr lang="en-US" dirty="0"/>
              <a:t>This capability is particularly beneficial for HPC, AI/ML, and large file content repositories, ensuring data resilience and business continuity across various scenarios.</a:t>
            </a:r>
          </a:p>
          <a:p>
            <a:pPr algn="just"/>
            <a:r>
              <a:rPr lang="en-US" dirty="0"/>
              <a:t>Note: Existing </a:t>
            </a:r>
            <a:r>
              <a:rPr lang="en-US" b="1" dirty="0"/>
              <a:t>regular volumes created cannot be converted </a:t>
            </a:r>
            <a:r>
              <a:rPr lang="en-US" dirty="0"/>
              <a:t>to large volumes and cannot be increased beyond 100TiB. </a:t>
            </a:r>
          </a:p>
          <a:p>
            <a:pPr algn="just"/>
            <a:r>
              <a:rPr lang="en-US" dirty="0"/>
              <a:t> </a:t>
            </a:r>
          </a:p>
        </p:txBody>
      </p:sp>
      <p:sp>
        <p:nvSpPr>
          <p:cNvPr id="2" name="Text Placeholder 13">
            <a:extLst>
              <a:ext uri="{FF2B5EF4-FFF2-40B4-BE49-F238E27FC236}">
                <a16:creationId xmlns:a16="http://schemas.microsoft.com/office/drawing/2014/main" id="{CB7D4549-9F8C-7190-717C-223492C801F2}"/>
              </a:ext>
            </a:extLst>
          </p:cNvPr>
          <p:cNvSpPr txBox="1">
            <a:spLocks/>
          </p:cNvSpPr>
          <p:nvPr/>
        </p:nvSpPr>
        <p:spPr>
          <a:xfrm>
            <a:off x="4570857" y="855080"/>
            <a:ext cx="3955312" cy="36470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Public preview: Azure NetApp Files support for Active Directory connection per NetApp account</a:t>
            </a:r>
            <a:endParaRPr lang="en-US" dirty="0"/>
          </a:p>
          <a:p>
            <a:pPr algn="just"/>
            <a:r>
              <a:rPr lang="en-US" dirty="0"/>
              <a:t>The Azure NetApp Files support for Active Directory connection per NetApp account feature now allows each </a:t>
            </a:r>
            <a:r>
              <a:rPr lang="en-US" b="1" dirty="0"/>
              <a:t>NetApp account to connect to its own Active Directory Forest and Domain</a:t>
            </a:r>
            <a:r>
              <a:rPr lang="en-US" dirty="0"/>
              <a:t>, providing the ability to manage more than one Active Directory connections within a </a:t>
            </a:r>
            <a:r>
              <a:rPr lang="en-US" b="1" dirty="0"/>
              <a:t>single region under a subscription. </a:t>
            </a:r>
            <a:r>
              <a:rPr lang="en-US" dirty="0"/>
              <a:t>This enhancement enables distinct Active Directory connections for each NetApp account.</a:t>
            </a:r>
          </a:p>
          <a:p>
            <a:pPr algn="just"/>
            <a:r>
              <a:rPr lang="en-US" dirty="0"/>
              <a:t>Active Directory connections can be configured multiple times for </a:t>
            </a:r>
            <a:r>
              <a:rPr lang="en-US" b="1" dirty="0"/>
              <a:t>multiple NetApp accounts </a:t>
            </a:r>
            <a:r>
              <a:rPr lang="en-US" dirty="0"/>
              <a:t>to make use of it. With the creation of SMB volumes in </a:t>
            </a:r>
            <a:r>
              <a:rPr lang="en-US" b="1" dirty="0"/>
              <a:t>Azure NetApp Files </a:t>
            </a:r>
            <a:r>
              <a:rPr lang="en-US" dirty="0"/>
              <a:t>now tied to these </a:t>
            </a:r>
            <a:r>
              <a:rPr lang="en-US" b="1" dirty="0"/>
              <a:t>Active Directory connections </a:t>
            </a:r>
            <a:r>
              <a:rPr lang="en-US" dirty="0"/>
              <a:t>in the NetApp account, the management of Active Directory environments becomes more scalable, streamlined and efficient. This feature is now in public preview.</a:t>
            </a:r>
          </a:p>
          <a:p>
            <a:pPr algn="just"/>
            <a:r>
              <a:rPr lang="en-US" dirty="0"/>
              <a:t>Additionally, the public preview for the “Shared AD support for multiple accounts to </a:t>
            </a:r>
            <a:r>
              <a:rPr lang="en-US" b="1" dirty="0"/>
              <a:t>one Active Directory </a:t>
            </a:r>
            <a:r>
              <a:rPr lang="en-US" dirty="0"/>
              <a:t>per region per subscription” feature is concluding, and new registrations will no longer be accepted.</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1DCB39-3ADF-1860-CA9D-9A59186E3B9E}"/>
              </a:ext>
            </a:extLst>
          </p:cNvPr>
          <p:cNvSpPr>
            <a:spLocks noGrp="1"/>
          </p:cNvSpPr>
          <p:nvPr>
            <p:ph type="title"/>
          </p:nvPr>
        </p:nvSpPr>
        <p:spPr/>
        <p:txBody>
          <a:bodyPr/>
          <a:lstStyle/>
          <a:p>
            <a:r>
              <a:rPr lang="en-US" sz="1600" dirty="0"/>
              <a:t>Azure NetApp Files Updates</a:t>
            </a:r>
            <a:endParaRPr lang="en-US" dirty="0"/>
          </a:p>
        </p:txBody>
      </p:sp>
      <p:sp>
        <p:nvSpPr>
          <p:cNvPr id="4" name="Text Placeholder 3">
            <a:extLst>
              <a:ext uri="{FF2B5EF4-FFF2-40B4-BE49-F238E27FC236}">
                <a16:creationId xmlns:a16="http://schemas.microsoft.com/office/drawing/2014/main" id="{429D4EDB-BBE7-817B-4C3D-2A113934F720}"/>
              </a:ext>
            </a:extLst>
          </p:cNvPr>
          <p:cNvSpPr>
            <a:spLocks noGrp="1"/>
          </p:cNvSpPr>
          <p:nvPr>
            <p:ph type="body" sz="quarter" idx="15"/>
          </p:nvPr>
        </p:nvSpPr>
        <p:spPr/>
        <p:txBody>
          <a:bodyPr/>
          <a:lstStyle/>
          <a:p>
            <a:endParaRPr lang="en-US"/>
          </a:p>
        </p:txBody>
      </p:sp>
      <p:sp>
        <p:nvSpPr>
          <p:cNvPr id="6" name="Text Placeholder 1">
            <a:extLst>
              <a:ext uri="{FF2B5EF4-FFF2-40B4-BE49-F238E27FC236}">
                <a16:creationId xmlns:a16="http://schemas.microsoft.com/office/drawing/2014/main" id="{B52F114A-78EC-798D-2D5A-553AB5F75B64}"/>
              </a:ext>
            </a:extLst>
          </p:cNvPr>
          <p:cNvSpPr txBox="1">
            <a:spLocks/>
          </p:cNvSpPr>
          <p:nvPr/>
        </p:nvSpPr>
        <p:spPr>
          <a:xfrm>
            <a:off x="263876" y="855080"/>
            <a:ext cx="4051705"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2"/>
              </a:rPr>
              <a:t>General Availability: Azure NetApp Files backup</a:t>
            </a:r>
            <a:endParaRPr lang="en-US" sz="1000" dirty="0"/>
          </a:p>
          <a:p>
            <a:pPr algn="just"/>
            <a:r>
              <a:rPr lang="en-US" sz="1000" dirty="0"/>
              <a:t>Azure </a:t>
            </a:r>
            <a:r>
              <a:rPr lang="en-US" sz="1000" b="1" dirty="0"/>
              <a:t>Vaulted backup capability</a:t>
            </a:r>
            <a:r>
              <a:rPr lang="en-US" sz="1000" dirty="0"/>
              <a:t>, allows to offload (vault) of Azure NetApp Files snapshots to a Backup Vault in a fast and cost-effective way, further protecting data from accidental deletion. </a:t>
            </a:r>
          </a:p>
          <a:p>
            <a:pPr algn="just"/>
            <a:r>
              <a:rPr lang="en-US" sz="1000" dirty="0"/>
              <a:t>Backup further extends </a:t>
            </a:r>
            <a:r>
              <a:rPr lang="en-US" sz="1000" b="1" dirty="0"/>
              <a:t>Azure NetApp Files’ built-in </a:t>
            </a:r>
            <a:r>
              <a:rPr lang="en-US" sz="1000" dirty="0"/>
              <a:t>snapshot technology; when snapshots are vaulted to a Backup Vault only changed data blocks relative to previously vaulted snapshots are copied and stored, in an efficient format. Vaulted snapshots however are still represented in full and can be restored to a new volume individually and directly, eliminating the need for an iterative full-incremental recovery process. </a:t>
            </a:r>
          </a:p>
          <a:p>
            <a:pPr algn="just"/>
            <a:r>
              <a:rPr lang="en-US" sz="1000" dirty="0"/>
              <a:t>Limitations:</a:t>
            </a:r>
          </a:p>
          <a:p>
            <a:pPr marL="171450" indent="-171450" algn="just">
              <a:buFont typeface="Arial" panose="020B0604020202020204" pitchFamily="34" charset="0"/>
              <a:buChar char="•"/>
            </a:pPr>
            <a:r>
              <a:rPr lang="en-US" sz="1000" b="1" dirty="0"/>
              <a:t>Azure NetApp Files backup </a:t>
            </a:r>
            <a:r>
              <a:rPr lang="en-US" sz="1000" dirty="0"/>
              <a:t>uses the Zone-Redundant storage (ZRS) account</a:t>
            </a:r>
          </a:p>
          <a:p>
            <a:pPr marL="171450" indent="-171450" algn="just">
              <a:buFont typeface="Arial" panose="020B0604020202020204" pitchFamily="34" charset="0"/>
              <a:buChar char="•"/>
            </a:pPr>
            <a:r>
              <a:rPr lang="en-US" sz="1000" b="1" dirty="0"/>
              <a:t>Policy-based (scheduled) Azure NetApp Files </a:t>
            </a:r>
            <a:r>
              <a:rPr lang="en-US" sz="1000" dirty="0"/>
              <a:t>backup is independent from snapshot policy configuration</a:t>
            </a:r>
          </a:p>
          <a:p>
            <a:pPr marL="171450" indent="-171450" algn="just">
              <a:buFont typeface="Arial" panose="020B0604020202020204" pitchFamily="34" charset="0"/>
              <a:buChar char="•"/>
            </a:pPr>
            <a:r>
              <a:rPr lang="en-US" sz="1000" dirty="0"/>
              <a:t>In a </a:t>
            </a:r>
            <a:r>
              <a:rPr lang="en-US" sz="1000" b="1" dirty="0"/>
              <a:t>cross-region replication (CRR) </a:t>
            </a:r>
            <a:r>
              <a:rPr lang="en-US" sz="1000" dirty="0"/>
              <a:t>or </a:t>
            </a:r>
            <a:r>
              <a:rPr lang="en-US" sz="1000" b="1" dirty="0"/>
              <a:t>cross-zone replication (CZR) </a:t>
            </a:r>
            <a:r>
              <a:rPr lang="en-US" sz="1000" dirty="0"/>
              <a:t>setting, Azure NetApp Files backup can be configured on a source volume only</a:t>
            </a:r>
          </a:p>
          <a:p>
            <a:pPr marL="171450" indent="-171450" algn="just">
              <a:buFont typeface="Arial" panose="020B0604020202020204" pitchFamily="34" charset="0"/>
              <a:buChar char="•"/>
            </a:pPr>
            <a:r>
              <a:rPr lang="en-US" sz="1000" dirty="0"/>
              <a:t>The </a:t>
            </a:r>
            <a:r>
              <a:rPr lang="en-US" sz="1000" b="1" dirty="0"/>
              <a:t>Azure NetApp Files backup </a:t>
            </a:r>
            <a:r>
              <a:rPr lang="en-US" sz="1000" dirty="0"/>
              <a:t>feature supports backing up the daily, weekly, and monthly local snapshots to the Azure storage</a:t>
            </a:r>
          </a:p>
          <a:p>
            <a:pPr algn="just"/>
            <a:endParaRPr lang="en-US" sz="1000" dirty="0"/>
          </a:p>
          <a:p>
            <a:pPr algn="just"/>
            <a:endParaRPr lang="en-US" sz="1000" dirty="0"/>
          </a:p>
        </p:txBody>
      </p:sp>
    </p:spTree>
    <p:extLst>
      <p:ext uri="{BB962C8B-B14F-4D97-AF65-F5344CB8AC3E}">
        <p14:creationId xmlns:p14="http://schemas.microsoft.com/office/powerpoint/2010/main" val="257289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A64057-6C3D-835D-D708-2C0C3FB8A8AA}"/>
              </a:ext>
            </a:extLst>
          </p:cNvPr>
          <p:cNvSpPr>
            <a:spLocks noGrp="1"/>
          </p:cNvSpPr>
          <p:nvPr>
            <p:ph type="title"/>
          </p:nvPr>
        </p:nvSpPr>
        <p:spPr/>
        <p:txBody>
          <a:bodyPr/>
          <a:lstStyle/>
          <a:p>
            <a:r>
              <a:rPr lang="en-US" dirty="0"/>
              <a:t>Microsoft Fabric Updates</a:t>
            </a:r>
          </a:p>
        </p:txBody>
      </p:sp>
      <p:sp>
        <p:nvSpPr>
          <p:cNvPr id="4" name="Text Placeholder 3">
            <a:extLst>
              <a:ext uri="{FF2B5EF4-FFF2-40B4-BE49-F238E27FC236}">
                <a16:creationId xmlns:a16="http://schemas.microsoft.com/office/drawing/2014/main" id="{20C2C7E2-128A-B979-9E6E-CF51A3A814ED}"/>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8DFD3AE-0ED2-CF8D-B5CA-4CE7D3AFCA6B}"/>
              </a:ext>
            </a:extLst>
          </p:cNvPr>
          <p:cNvSpPr>
            <a:spLocks noGrp="1"/>
          </p:cNvSpPr>
          <p:nvPr>
            <p:ph type="body" sz="quarter" idx="16"/>
          </p:nvPr>
        </p:nvSpPr>
        <p:spPr>
          <a:xfrm>
            <a:off x="4570857" y="815113"/>
            <a:ext cx="4298212" cy="4103968"/>
          </a:xfrm>
        </p:spPr>
        <p:txBody>
          <a:bodyPr/>
          <a:lstStyle/>
          <a:p>
            <a:pPr algn="just"/>
            <a:r>
              <a:rPr lang="en-US" dirty="0">
                <a:hlinkClick r:id="rId2"/>
              </a:rPr>
              <a:t>Copilot for Real-Time Intelligence</a:t>
            </a:r>
            <a:endParaRPr lang="en-US" dirty="0"/>
          </a:p>
          <a:p>
            <a:pPr algn="just"/>
            <a:r>
              <a:rPr lang="en-US" dirty="0"/>
              <a:t>Copilot for Real-Time Intelligence, helps to express questions about the data in own words and Copilot will help create the KQL queries to answer them.</a:t>
            </a:r>
          </a:p>
          <a:p>
            <a:pPr algn="just"/>
            <a:r>
              <a:rPr lang="en-US" dirty="0">
                <a:hlinkClick r:id="rId3"/>
              </a:rPr>
              <a:t>Announcing General Availability of Fabric Private Links, Trusted Workspace Access, and Managed Private Endpoints</a:t>
            </a:r>
            <a:endParaRPr lang="en-US" dirty="0"/>
          </a:p>
          <a:p>
            <a:pPr marL="171450" indent="-171450" algn="just">
              <a:buFont typeface="Arial" panose="020B0604020202020204" pitchFamily="34" charset="0"/>
              <a:buChar char="•"/>
            </a:pPr>
            <a:r>
              <a:rPr lang="en-US" dirty="0"/>
              <a:t>Private links for Fabric tenant: Announcing Azure Private Link Support for Microsoft Fabric in Public Preview</a:t>
            </a:r>
          </a:p>
          <a:p>
            <a:pPr marL="171450" indent="-171450" algn="just">
              <a:buFont typeface="Arial" panose="020B0604020202020204" pitchFamily="34" charset="0"/>
              <a:buChar char="•"/>
            </a:pPr>
            <a:r>
              <a:rPr lang="en-US" dirty="0"/>
              <a:t>Use trusted workspace access in </a:t>
            </a:r>
            <a:r>
              <a:rPr lang="en-US" dirty="0" err="1"/>
              <a:t>OneLake</a:t>
            </a:r>
            <a:r>
              <a:rPr lang="en-US" dirty="0"/>
              <a:t> Shortcuts: Introducing Trusted Workspace Access for </a:t>
            </a:r>
            <a:r>
              <a:rPr lang="en-US" dirty="0" err="1"/>
              <a:t>OneLake</a:t>
            </a:r>
            <a:r>
              <a:rPr lang="en-US" dirty="0"/>
              <a:t> Shortcuts</a:t>
            </a:r>
          </a:p>
          <a:p>
            <a:pPr marL="171450" indent="-171450" algn="just">
              <a:buFont typeface="Arial" panose="020B0604020202020204" pitchFamily="34" charset="0"/>
              <a:buChar char="•"/>
            </a:pPr>
            <a:r>
              <a:rPr lang="en-US" dirty="0"/>
              <a:t>Managed PEs for Spark: Introducing Managed Private Endpoints for Microsoft Fabric in Public Preview</a:t>
            </a:r>
          </a:p>
          <a:p>
            <a:pPr algn="l"/>
            <a:r>
              <a:rPr lang="en-US" u="sng" dirty="0">
                <a:solidFill>
                  <a:srgbClr val="191919"/>
                </a:solidFill>
                <a:effectLst/>
                <a:highlight>
                  <a:srgbClr val="FFFFFF"/>
                </a:highlight>
              </a:rPr>
              <a:t>Introducing Data workflows in Microsoft Fabric [</a:t>
            </a:r>
            <a:r>
              <a:rPr lang="en-US" u="sng" dirty="0">
                <a:solidFill>
                  <a:srgbClr val="222043"/>
                </a:solidFill>
                <a:effectLst/>
                <a:highlight>
                  <a:srgbClr val="FFFFFF"/>
                </a:highlight>
                <a:hlinkClick r:id="rId4"/>
              </a:rPr>
              <a:t>Announcement</a:t>
            </a:r>
            <a:r>
              <a:rPr lang="en-US" u="sng" dirty="0">
                <a:solidFill>
                  <a:srgbClr val="191919"/>
                </a:solidFill>
                <a:effectLst/>
                <a:highlight>
                  <a:srgbClr val="FFFFFF"/>
                </a:highlight>
              </a:rPr>
              <a:t>]</a:t>
            </a:r>
          </a:p>
          <a:p>
            <a:pPr algn="l"/>
            <a:r>
              <a:rPr lang="en-US" u="sng" dirty="0">
                <a:solidFill>
                  <a:srgbClr val="191919"/>
                </a:solidFill>
                <a:effectLst/>
                <a:highlight>
                  <a:srgbClr val="FFFFFF"/>
                </a:highlight>
              </a:rPr>
              <a:t>Introducing Blob Storage Event Triggers for Data Pipelines [</a:t>
            </a:r>
            <a:r>
              <a:rPr lang="en-US" u="sng" dirty="0">
                <a:solidFill>
                  <a:srgbClr val="222043"/>
                </a:solidFill>
                <a:effectLst/>
                <a:highlight>
                  <a:srgbClr val="FFFFFF"/>
                </a:highlight>
                <a:hlinkClick r:id="rId5"/>
              </a:rPr>
              <a:t>Announcement</a:t>
            </a:r>
            <a:r>
              <a:rPr lang="en-US" u="sng" dirty="0">
                <a:solidFill>
                  <a:srgbClr val="191919"/>
                </a:solidFill>
                <a:effectLst/>
                <a:highlight>
                  <a:srgbClr val="FFFFFF"/>
                </a:highlight>
              </a:rPr>
              <a:t>]</a:t>
            </a:r>
          </a:p>
          <a:p>
            <a:pPr algn="l"/>
            <a:r>
              <a:rPr lang="en-US" u="sng" dirty="0">
                <a:solidFill>
                  <a:srgbClr val="191919"/>
                </a:solidFill>
                <a:effectLst/>
                <a:highlight>
                  <a:srgbClr val="FFFFFF"/>
                </a:highlight>
              </a:rPr>
              <a:t>Modern Get Data experience in Pipelines [</a:t>
            </a:r>
            <a:r>
              <a:rPr lang="en-US" u="sng" dirty="0">
                <a:solidFill>
                  <a:srgbClr val="222043"/>
                </a:solidFill>
                <a:effectLst/>
                <a:highlight>
                  <a:srgbClr val="FFFFFF"/>
                </a:highlight>
                <a:hlinkClick r:id="rId6"/>
              </a:rPr>
              <a:t>Announcement</a:t>
            </a:r>
            <a:r>
              <a:rPr lang="en-US" u="sng" dirty="0">
                <a:solidFill>
                  <a:srgbClr val="191919"/>
                </a:solidFill>
                <a:effectLst/>
                <a:highlight>
                  <a:srgbClr val="FFFFFF"/>
                </a:highlight>
              </a:rPr>
              <a:t>]</a:t>
            </a:r>
          </a:p>
          <a:p>
            <a:pPr algn="l"/>
            <a:r>
              <a:rPr lang="en-US" u="sng" dirty="0">
                <a:solidFill>
                  <a:srgbClr val="191919"/>
                </a:solidFill>
                <a:effectLst/>
                <a:highlight>
                  <a:srgbClr val="FFFFFF"/>
                </a:highlight>
              </a:rPr>
              <a:t>General Availability of the Power Query Connectors SDK for VS Code [</a:t>
            </a:r>
            <a:r>
              <a:rPr lang="en-US" u="sng" dirty="0">
                <a:solidFill>
                  <a:srgbClr val="222043"/>
                </a:solidFill>
                <a:effectLst/>
                <a:highlight>
                  <a:srgbClr val="FFFFFF"/>
                </a:highlight>
                <a:hlinkClick r:id="rId7"/>
              </a:rPr>
              <a:t>Announcement</a:t>
            </a:r>
            <a:r>
              <a:rPr lang="en-US" u="sng" dirty="0">
                <a:solidFill>
                  <a:srgbClr val="191919"/>
                </a:solidFill>
                <a:effectLst/>
                <a:highlight>
                  <a:srgbClr val="FFFFFF"/>
                </a:highlight>
              </a:rPr>
              <a:t>]</a:t>
            </a:r>
          </a:p>
          <a:p>
            <a:pPr algn="l"/>
            <a:r>
              <a:rPr lang="en-US" b="0" i="0" u="sng" dirty="0">
                <a:solidFill>
                  <a:srgbClr val="191919"/>
                </a:solidFill>
                <a:effectLst/>
                <a:highlight>
                  <a:srgbClr val="FFFFFF"/>
                </a:highlight>
              </a:rPr>
              <a:t>New Pipeline activity: HDInsight [</a:t>
            </a:r>
            <a:r>
              <a:rPr lang="en-US" b="0" i="0" u="sng" dirty="0">
                <a:solidFill>
                  <a:srgbClr val="222043"/>
                </a:solidFill>
                <a:effectLst/>
                <a:highlight>
                  <a:srgbClr val="FFFFFF"/>
                </a:highlight>
                <a:hlinkClick r:id="rId8"/>
              </a:rPr>
              <a:t>Announcement</a:t>
            </a:r>
            <a:r>
              <a:rPr lang="en-US" b="0" i="0" u="sng" dirty="0">
                <a:solidFill>
                  <a:srgbClr val="191919"/>
                </a:solidFill>
                <a:effectLst/>
                <a:highlight>
                  <a:srgbClr val="FFFFFF"/>
                </a:highlight>
              </a:rPr>
              <a:t>]</a:t>
            </a:r>
          </a:p>
          <a:p>
            <a:pPr algn="l"/>
            <a:r>
              <a:rPr lang="en-US" b="0" i="0" u="sng" dirty="0">
                <a:solidFill>
                  <a:srgbClr val="191919"/>
                </a:solidFill>
                <a:effectLst/>
                <a:highlight>
                  <a:srgbClr val="FFFFFF"/>
                </a:highlight>
              </a:rPr>
              <a:t>New Pipeline activity: Fabric Spark Job Definition [</a:t>
            </a:r>
            <a:r>
              <a:rPr lang="en-US" b="0" i="0" u="sng" dirty="0">
                <a:solidFill>
                  <a:srgbClr val="222043"/>
                </a:solidFill>
                <a:effectLst/>
                <a:highlight>
                  <a:srgbClr val="FFFFFF"/>
                </a:highlight>
                <a:hlinkClick r:id="rId9"/>
              </a:rPr>
              <a:t>Announcement</a:t>
            </a:r>
            <a:r>
              <a:rPr lang="en-US" b="0" i="0" u="sng" dirty="0">
                <a:solidFill>
                  <a:srgbClr val="191919"/>
                </a:solidFill>
                <a:effectLst/>
                <a:highlight>
                  <a:srgbClr val="FFFFFF"/>
                </a:highlight>
              </a:rPr>
              <a:t>]</a:t>
            </a:r>
          </a:p>
          <a:p>
            <a:pPr algn="l"/>
            <a:r>
              <a:rPr lang="en-US" b="0" i="0" u="sng" dirty="0">
                <a:solidFill>
                  <a:srgbClr val="191919"/>
                </a:solidFill>
                <a:effectLst/>
                <a:highlight>
                  <a:srgbClr val="FFFFFF"/>
                </a:highlight>
              </a:rPr>
              <a:t>Parent/child pipeline pattern monitoring improvements [</a:t>
            </a:r>
            <a:r>
              <a:rPr lang="en-US" b="0" i="0" u="sng" dirty="0">
                <a:solidFill>
                  <a:srgbClr val="222043"/>
                </a:solidFill>
                <a:effectLst/>
                <a:highlight>
                  <a:srgbClr val="FFFFFF"/>
                </a:highlight>
                <a:hlinkClick r:id="rId10"/>
              </a:rPr>
              <a:t>Announcement</a:t>
            </a:r>
            <a:r>
              <a:rPr lang="en-US" b="0" i="0" u="sng" dirty="0">
                <a:solidFill>
                  <a:srgbClr val="191919"/>
                </a:solidFill>
                <a:effectLst/>
                <a:highlight>
                  <a:srgbClr val="FFFFFF"/>
                </a:highlight>
              </a:rPr>
              <a:t>]</a:t>
            </a:r>
          </a:p>
        </p:txBody>
      </p:sp>
      <p:sp>
        <p:nvSpPr>
          <p:cNvPr id="7" name="Text Placeholder 6">
            <a:extLst>
              <a:ext uri="{FF2B5EF4-FFF2-40B4-BE49-F238E27FC236}">
                <a16:creationId xmlns:a16="http://schemas.microsoft.com/office/drawing/2014/main" id="{09C44718-6D37-F71D-1FDA-D17ED665DA48}"/>
              </a:ext>
            </a:extLst>
          </p:cNvPr>
          <p:cNvSpPr>
            <a:spLocks noGrp="1"/>
          </p:cNvSpPr>
          <p:nvPr>
            <p:ph type="body" sz="quarter" idx="10"/>
          </p:nvPr>
        </p:nvSpPr>
        <p:spPr>
          <a:xfrm>
            <a:off x="205819" y="855080"/>
            <a:ext cx="4153305" cy="1641377"/>
          </a:xfrm>
        </p:spPr>
        <p:txBody>
          <a:bodyPr/>
          <a:lstStyle/>
          <a:p>
            <a:pPr algn="just"/>
            <a:r>
              <a:rPr lang="en-US" sz="1000" dirty="0">
                <a:hlinkClick r:id="rId11"/>
              </a:rPr>
              <a:t>Eventhouse is Now Generally Available!</a:t>
            </a:r>
            <a:endParaRPr lang="en-US" sz="1000" dirty="0"/>
          </a:p>
          <a:p>
            <a:pPr algn="just"/>
            <a:r>
              <a:rPr lang="en-US" sz="1000" dirty="0"/>
              <a:t>MS announced that Eventhouse, innovative database workspace designed to manage and store event-based data, is now officially available for general use.</a:t>
            </a:r>
          </a:p>
          <a:p>
            <a:pPr algn="just"/>
            <a:r>
              <a:rPr lang="en-US" sz="1000" dirty="0"/>
              <a:t>Eventhouse is a cutting-edge database workspace meticulously crafted to manage and store event-based data. Engineered to handle data in motion, Eventhouse seamlessly integrates indexing and partitioning into its storing process, accommodating structured, semi-structured, and free text data formats.</a:t>
            </a:r>
          </a:p>
        </p:txBody>
      </p:sp>
      <p:pic>
        <p:nvPicPr>
          <p:cNvPr id="8194" name="Picture 2">
            <a:extLst>
              <a:ext uri="{FF2B5EF4-FFF2-40B4-BE49-F238E27FC236}">
                <a16:creationId xmlns:a16="http://schemas.microsoft.com/office/drawing/2014/main" id="{927C5F7F-6E11-A6DC-639A-6EAFFBBE32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819" y="2571750"/>
            <a:ext cx="4195491" cy="1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7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734E8-ECD7-6A2C-40F1-B693A16C8EAB}"/>
              </a:ext>
            </a:extLst>
          </p:cNvPr>
          <p:cNvSpPr>
            <a:spLocks noGrp="1"/>
          </p:cNvSpPr>
          <p:nvPr>
            <p:ph type="body" sz="quarter" idx="10"/>
          </p:nvPr>
        </p:nvSpPr>
        <p:spPr>
          <a:xfrm>
            <a:off x="4433776" y="855081"/>
            <a:ext cx="4365038" cy="789871"/>
          </a:xfrm>
        </p:spPr>
        <p:txBody>
          <a:bodyPr/>
          <a:lstStyle/>
          <a:p>
            <a:r>
              <a:rPr lang="en-US" sz="1000" dirty="0">
                <a:hlinkClick r:id="rId2"/>
              </a:rPr>
              <a:t>COPY INTO: support for firewall-enabled Storage &amp; </a:t>
            </a:r>
            <a:r>
              <a:rPr lang="en-US" sz="1000" dirty="0" err="1">
                <a:hlinkClick r:id="rId2"/>
              </a:rPr>
              <a:t>EntraID</a:t>
            </a:r>
            <a:r>
              <a:rPr lang="en-US" sz="1000" dirty="0">
                <a:hlinkClick r:id="rId2"/>
              </a:rPr>
              <a:t> Authentication</a:t>
            </a:r>
            <a:endParaRPr lang="en-US" sz="1000" dirty="0"/>
          </a:p>
          <a:p>
            <a:r>
              <a:rPr lang="en-US" sz="1000" dirty="0">
                <a:hlinkClick r:id="rId3"/>
              </a:rPr>
              <a:t>Announcing Public Preview of the Microsoft Fabric Workload Development Kit</a:t>
            </a:r>
            <a:endParaRPr lang="en-US" sz="1000" dirty="0"/>
          </a:p>
          <a:p>
            <a:r>
              <a:rPr lang="en-US" sz="1000" dirty="0">
                <a:hlinkClick r:id="rId4"/>
              </a:rPr>
              <a:t>Introducing Data workflows in Microsoft Fabric</a:t>
            </a:r>
            <a:endParaRPr lang="en-US" sz="1000" dirty="0"/>
          </a:p>
        </p:txBody>
      </p:sp>
      <p:sp>
        <p:nvSpPr>
          <p:cNvPr id="3" name="Title 2">
            <a:extLst>
              <a:ext uri="{FF2B5EF4-FFF2-40B4-BE49-F238E27FC236}">
                <a16:creationId xmlns:a16="http://schemas.microsoft.com/office/drawing/2014/main" id="{E963C4E5-E995-081C-E3A5-7604399FE560}"/>
              </a:ext>
            </a:extLst>
          </p:cNvPr>
          <p:cNvSpPr>
            <a:spLocks noGrp="1"/>
          </p:cNvSpPr>
          <p:nvPr>
            <p:ph type="title"/>
          </p:nvPr>
        </p:nvSpPr>
        <p:spPr/>
        <p:txBody>
          <a:bodyPr/>
          <a:lstStyle/>
          <a:p>
            <a:r>
              <a:rPr lang="en-US" dirty="0"/>
              <a:t>Microsoft Fabric Updates</a:t>
            </a:r>
          </a:p>
        </p:txBody>
      </p:sp>
      <p:sp>
        <p:nvSpPr>
          <p:cNvPr id="4" name="Text Placeholder 3">
            <a:extLst>
              <a:ext uri="{FF2B5EF4-FFF2-40B4-BE49-F238E27FC236}">
                <a16:creationId xmlns:a16="http://schemas.microsoft.com/office/drawing/2014/main" id="{C379B18D-0F6D-D578-12D7-36324879C787}"/>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04450CF-F72D-13F8-6BD2-F57B80C66778}"/>
              </a:ext>
            </a:extLst>
          </p:cNvPr>
          <p:cNvSpPr>
            <a:spLocks noGrp="1"/>
          </p:cNvSpPr>
          <p:nvPr>
            <p:ph type="body" sz="quarter" idx="16"/>
          </p:nvPr>
        </p:nvSpPr>
        <p:spPr>
          <a:xfrm>
            <a:off x="342900" y="855081"/>
            <a:ext cx="3955312" cy="1486558"/>
          </a:xfrm>
        </p:spPr>
        <p:txBody>
          <a:bodyPr/>
          <a:lstStyle/>
          <a:p>
            <a:r>
              <a:rPr lang="en-US" dirty="0">
                <a:hlinkClick r:id="rId5"/>
              </a:rPr>
              <a:t>Easily connect your data with the new modern get data experience for data pipeline</a:t>
            </a:r>
            <a:endParaRPr lang="en-US" dirty="0"/>
          </a:p>
          <a:p>
            <a:r>
              <a:rPr lang="en-US" dirty="0">
                <a:hlinkClick r:id="rId6"/>
              </a:rPr>
              <a:t>Alerting and acting on data from the Real-Time hub</a:t>
            </a:r>
            <a:endParaRPr lang="en-US" dirty="0"/>
          </a:p>
          <a:p>
            <a:r>
              <a:rPr lang="en-US" dirty="0">
                <a:hlinkClick r:id="rId7"/>
              </a:rPr>
              <a:t>Announcing the Public Preview of Copilot for Data Warehouse in Microsoft Fabric</a:t>
            </a:r>
            <a:endParaRPr lang="en-US" dirty="0"/>
          </a:p>
          <a:p>
            <a:r>
              <a:rPr lang="en-US" dirty="0">
                <a:hlinkClick r:id="rId8"/>
              </a:rPr>
              <a:t>Time travel in Fabric Warehouse (Public Preview)</a:t>
            </a:r>
            <a:endParaRPr lang="en-US" dirty="0"/>
          </a:p>
          <a:p>
            <a:r>
              <a:rPr lang="en-US" i="0" dirty="0">
                <a:solidFill>
                  <a:srgbClr val="191919"/>
                </a:solidFill>
                <a:effectLst/>
                <a:highlight>
                  <a:srgbClr val="FFFFFF"/>
                </a:highlight>
                <a:hlinkClick r:id="rId9"/>
              </a:rPr>
              <a:t>Our resource for extending Fabric experiences </a:t>
            </a:r>
            <a:endParaRPr lang="en-US" dirty="0"/>
          </a:p>
          <a:p>
            <a:endParaRPr lang="en-US" dirty="0"/>
          </a:p>
          <a:p>
            <a:endParaRPr lang="en-US" dirty="0"/>
          </a:p>
        </p:txBody>
      </p:sp>
      <p:pic>
        <p:nvPicPr>
          <p:cNvPr id="9218" name="Picture 2">
            <a:extLst>
              <a:ext uri="{FF2B5EF4-FFF2-40B4-BE49-F238E27FC236}">
                <a16:creationId xmlns:a16="http://schemas.microsoft.com/office/drawing/2014/main" id="{F9511D4F-2C07-8D92-314C-0B9A1E81EA6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8462" y="1728191"/>
            <a:ext cx="4390352" cy="246957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 diagram of a company&#10;&#10;Description automatically generated">
            <a:extLst>
              <a:ext uri="{FF2B5EF4-FFF2-40B4-BE49-F238E27FC236}">
                <a16:creationId xmlns:a16="http://schemas.microsoft.com/office/drawing/2014/main" id="{D3805522-FCDF-8A03-B17F-DDA01233A2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263" y="2457448"/>
            <a:ext cx="3410613" cy="208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82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Cosmos DB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561890"/>
          </a:xfrm>
        </p:spPr>
        <p:txBody>
          <a:bodyPr/>
          <a:lstStyle/>
          <a:p>
            <a:pPr algn="just"/>
            <a:r>
              <a:rPr lang="en-US" dirty="0">
                <a:hlinkClick r:id="rId2"/>
              </a:rPr>
              <a:t>Announcing Oracle </a:t>
            </a:r>
            <a:r>
              <a:rPr lang="en-US" dirty="0" err="1">
                <a:hlinkClick r:id="rId2"/>
              </a:rPr>
              <a:t>Database@Azure</a:t>
            </a:r>
            <a:r>
              <a:rPr lang="en-US" dirty="0">
                <a:hlinkClick r:id="rId2"/>
              </a:rPr>
              <a:t> in France Central</a:t>
            </a:r>
            <a:endParaRPr lang="en-US" dirty="0"/>
          </a:p>
          <a:p>
            <a:pPr algn="just"/>
            <a:r>
              <a:rPr lang="en-US" dirty="0"/>
              <a:t>Oracle </a:t>
            </a:r>
            <a:r>
              <a:rPr lang="en-US" dirty="0" err="1"/>
              <a:t>Database@Azure</a:t>
            </a:r>
            <a:r>
              <a:rPr lang="en-US" dirty="0"/>
              <a:t> was expanded to France Central. </a:t>
            </a:r>
          </a:p>
        </p:txBody>
      </p:sp>
      <p:pic>
        <p:nvPicPr>
          <p:cNvPr id="2050" name="Picture 2" descr="Oracle annonce la disponibilité générale d'Oracle Database@Azure">
            <a:extLst>
              <a:ext uri="{FF2B5EF4-FFF2-40B4-BE49-F238E27FC236}">
                <a16:creationId xmlns:a16="http://schemas.microsoft.com/office/drawing/2014/main" id="{56C76E3A-5706-2AD6-24EF-F1C44330F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317" y="1485464"/>
            <a:ext cx="2847975"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A45BB5B7-92CD-2947-DE39-E9DF8E0AC465}"/>
              </a:ext>
            </a:extLst>
          </p:cNvPr>
          <p:cNvSpPr txBox="1">
            <a:spLocks/>
          </p:cNvSpPr>
          <p:nvPr/>
        </p:nvSpPr>
        <p:spPr>
          <a:xfrm>
            <a:off x="4406900" y="787347"/>
            <a:ext cx="3955312" cy="262351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Update Policy for Azure SQL Managed Instance</a:t>
            </a:r>
            <a:endParaRPr lang="en-US" dirty="0"/>
          </a:p>
          <a:p>
            <a:pPr algn="just"/>
            <a:r>
              <a:rPr lang="en-US" dirty="0"/>
              <a:t>MS announced the general availability of the Update Policy feature for Azure SQL Managed Instance. This new configuration option brings more flexibility in getting access to the latest SQL engine features with no additional cost or extra downtime.</a:t>
            </a:r>
          </a:p>
          <a:p>
            <a:pPr algn="just"/>
            <a:r>
              <a:rPr lang="en-US" dirty="0"/>
              <a:t>With the new feature, it is possible to choose between two update policies:</a:t>
            </a:r>
          </a:p>
          <a:p>
            <a:pPr marL="171450" indent="-171450" algn="just">
              <a:buFont typeface="Arial" panose="020B0604020202020204" pitchFamily="34" charset="0"/>
              <a:buChar char="•"/>
            </a:pPr>
            <a:r>
              <a:rPr lang="en-US" b="1" dirty="0"/>
              <a:t>Always-up to date </a:t>
            </a:r>
            <a:r>
              <a:rPr lang="en-US" dirty="0"/>
              <a:t>is a more agile policy, with cloud-native way of delivering new SQL engine features as soon as they are ready in Azure. It enables you to always be at the forefront – to quickly adopt new engine features, benefit from them in everyday operations and keep a competitive edge without waiting for the next major release of SQL Server.</a:t>
            </a:r>
          </a:p>
          <a:p>
            <a:pPr marL="171450" indent="-171450" algn="just">
              <a:buFont typeface="Arial" panose="020B0604020202020204" pitchFamily="34" charset="0"/>
              <a:buChar char="•"/>
            </a:pPr>
            <a:r>
              <a:rPr lang="en-US" b="1" dirty="0"/>
              <a:t>SQL Server 2022 </a:t>
            </a:r>
            <a:r>
              <a:rPr lang="en-US" dirty="0"/>
              <a:t>policy offers a more traditional approach to updates, following the Cumulative Update (CU) releases of SQL Server 2022. </a:t>
            </a:r>
          </a:p>
        </p:txBody>
      </p:sp>
      <p:pic>
        <p:nvPicPr>
          <p:cNvPr id="11266" name="Picture 2" descr="thumbnail image 1 captioned Configuring update policy for an existing managed instance">
            <a:extLst>
              <a:ext uri="{FF2B5EF4-FFF2-40B4-BE49-F238E27FC236}">
                <a16:creationId xmlns:a16="http://schemas.microsoft.com/office/drawing/2014/main" id="{FCF6ECF0-CDF7-15B5-915E-C9D83101CC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2056" y="3428546"/>
            <a:ext cx="3470154" cy="130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GA Import Azure OpenAI endpoints as an APIs in Azure API Management</a:t>
            </a:r>
            <a:endParaRPr lang="en-US" sz="1000" dirty="0"/>
          </a:p>
          <a:p>
            <a:r>
              <a:rPr lang="en-US" sz="1000" dirty="0"/>
              <a:t>MS announced the </a:t>
            </a:r>
            <a:r>
              <a:rPr lang="en-US" sz="1000" b="1" dirty="0"/>
              <a:t>General Availability of the Import Azure OpenAI </a:t>
            </a:r>
            <a:r>
              <a:rPr lang="en-US" sz="1000" dirty="0"/>
              <a:t>as an </a:t>
            </a:r>
            <a:r>
              <a:rPr lang="en-US" sz="1000" b="1" dirty="0"/>
              <a:t>API feature in Azure API Management!</a:t>
            </a:r>
            <a:r>
              <a:rPr lang="en-US" sz="1000" dirty="0"/>
              <a:t> With this new capability, customers can seamlessly import Azure OpenAI endpoints as an API with just a single click, streamlining the entire process.</a:t>
            </a:r>
          </a:p>
          <a:p>
            <a:r>
              <a:rPr lang="en-US" sz="1000" dirty="0"/>
              <a:t>Authentication from </a:t>
            </a:r>
            <a:r>
              <a:rPr lang="en-US" sz="1000" b="1" dirty="0"/>
              <a:t>Azure API Management to Azure OpenAI </a:t>
            </a:r>
            <a:r>
              <a:rPr lang="en-US" sz="1000" dirty="0"/>
              <a:t>is automatically configured, eliminating the need for manual setup through API key or managed identity. Furthermore, the </a:t>
            </a:r>
            <a:r>
              <a:rPr lang="en-US" sz="1000" dirty="0" err="1"/>
              <a:t>OpenAPI</a:t>
            </a:r>
            <a:r>
              <a:rPr lang="en-US" sz="1000" dirty="0"/>
              <a:t> schema for OpenAI is automatically uploaded to the API, simplifying the configuration process even further.</a:t>
            </a:r>
          </a:p>
          <a:p>
            <a:r>
              <a:rPr lang="en-US" sz="1000" b="1" dirty="0"/>
              <a:t>During the import experience, </a:t>
            </a:r>
            <a:r>
              <a:rPr lang="en-US" sz="1000" dirty="0"/>
              <a:t>customers have the option to </a:t>
            </a:r>
            <a:r>
              <a:rPr lang="en-US" sz="1000" b="1" dirty="0"/>
              <a:t>pre-configure Azure OpenAI-related policies</a:t>
            </a:r>
            <a:r>
              <a:rPr lang="en-US" sz="1000" dirty="0"/>
              <a:t>, providing flexibility and customization tailored to their specific requirements. This streamlined approach ensures that customers no longer need to manually upload </a:t>
            </a:r>
            <a:r>
              <a:rPr lang="en-US" sz="1000" dirty="0" err="1"/>
              <a:t>OpenAPI</a:t>
            </a:r>
            <a:r>
              <a:rPr lang="en-US" sz="1000" dirty="0"/>
              <a:t> schema or configure authentication settings, saving valuable time and effort.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API Management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631811"/>
          </a:xfrm>
        </p:spPr>
        <p:txBody>
          <a:bodyPr/>
          <a:lstStyle/>
          <a:p>
            <a:pPr algn="just"/>
            <a:r>
              <a:rPr lang="en-US" dirty="0">
                <a:hlinkClick r:id="rId3"/>
              </a:rPr>
              <a:t>GA OData API type in Azure API Management</a:t>
            </a:r>
            <a:endParaRPr lang="en-US" dirty="0"/>
          </a:p>
          <a:p>
            <a:pPr algn="just"/>
            <a:r>
              <a:rPr lang="en-US" b="0" i="0" dirty="0">
                <a:solidFill>
                  <a:srgbClr val="4C4C51"/>
                </a:solidFill>
                <a:effectLst/>
                <a:highlight>
                  <a:srgbClr val="FFFFFF"/>
                </a:highlight>
              </a:rPr>
              <a:t>MS announced the general availability of the </a:t>
            </a:r>
            <a:r>
              <a:rPr lang="en-US" b="1" i="0" dirty="0">
                <a:solidFill>
                  <a:srgbClr val="4C4C51"/>
                </a:solidFill>
                <a:effectLst/>
                <a:highlight>
                  <a:srgbClr val="FFFFFF"/>
                </a:highlight>
              </a:rPr>
              <a:t>OData API type </a:t>
            </a:r>
            <a:r>
              <a:rPr lang="en-US" b="0" i="0" dirty="0">
                <a:solidFill>
                  <a:srgbClr val="4C4C51"/>
                </a:solidFill>
                <a:effectLst/>
                <a:highlight>
                  <a:srgbClr val="FFFFFF"/>
                </a:highlight>
              </a:rPr>
              <a:t>in Azure API Management. This exciting addition extends </a:t>
            </a:r>
            <a:r>
              <a:rPr lang="en-US" b="1" i="0" dirty="0">
                <a:solidFill>
                  <a:srgbClr val="4C4C51"/>
                </a:solidFill>
                <a:effectLst/>
                <a:highlight>
                  <a:srgbClr val="FFFFFF"/>
                </a:highlight>
              </a:rPr>
              <a:t>Azure API Management's capabilities to include OData APIs</a:t>
            </a:r>
            <a:r>
              <a:rPr lang="en-US" b="0" i="0" dirty="0">
                <a:solidFill>
                  <a:srgbClr val="4C4C51"/>
                </a:solidFill>
                <a:effectLst/>
                <a:highlight>
                  <a:srgbClr val="FFFFFF"/>
                </a:highlight>
              </a:rPr>
              <a:t>, allowing users to apply </a:t>
            </a:r>
            <a:r>
              <a:rPr lang="en-US" b="1" i="0" dirty="0">
                <a:solidFill>
                  <a:srgbClr val="4C4C51"/>
                </a:solidFill>
                <a:effectLst/>
                <a:highlight>
                  <a:srgbClr val="FFFFFF"/>
                </a:highlight>
              </a:rPr>
              <a:t>standard API protections such as authentication, authorization, and rate limiting, alongside OData-specific policies for request validation</a:t>
            </a:r>
            <a:r>
              <a:rPr lang="en-US" b="0" i="0" dirty="0">
                <a:solidFill>
                  <a:srgbClr val="4C4C51"/>
                </a:solidFill>
                <a:effectLst/>
                <a:highlight>
                  <a:srgbClr val="FFFFFF"/>
                </a:highlight>
              </a:rPr>
              <a:t>. With first-class support for OData, it's now easier for customers to leverage Azure API Management for publishing APIs from platforms like SAP, Oracle, Dataverse, and others that expose OData APIs.</a:t>
            </a:r>
            <a:endParaRPr lang="en-US" dirty="0"/>
          </a:p>
        </p:txBody>
      </p:sp>
      <p:sp>
        <p:nvSpPr>
          <p:cNvPr id="2" name="Text Placeholder 13">
            <a:extLst>
              <a:ext uri="{FF2B5EF4-FFF2-40B4-BE49-F238E27FC236}">
                <a16:creationId xmlns:a16="http://schemas.microsoft.com/office/drawing/2014/main" id="{46808C4E-A735-DB50-3D44-D827600D60B3}"/>
              </a:ext>
            </a:extLst>
          </p:cNvPr>
          <p:cNvSpPr txBox="1">
            <a:spLocks/>
          </p:cNvSpPr>
          <p:nvPr/>
        </p:nvSpPr>
        <p:spPr>
          <a:xfrm>
            <a:off x="342900" y="2573482"/>
            <a:ext cx="3955312" cy="163181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GA Circuit Breaker in Azure API Management</a:t>
            </a:r>
            <a:endParaRPr lang="en-US" dirty="0"/>
          </a:p>
          <a:p>
            <a:pPr algn="just"/>
            <a:r>
              <a:rPr lang="en-US" dirty="0"/>
              <a:t>The </a:t>
            </a:r>
            <a:r>
              <a:rPr lang="en-US" b="1" dirty="0"/>
              <a:t>circuit breaker</a:t>
            </a:r>
            <a:r>
              <a:rPr lang="en-US" dirty="0"/>
              <a:t>, now </a:t>
            </a:r>
            <a:r>
              <a:rPr lang="en-US" b="1" dirty="0"/>
              <a:t>generally available in Azure API Management</a:t>
            </a:r>
            <a:r>
              <a:rPr lang="en-US" dirty="0"/>
              <a:t>, is seamlessly integrated to provide customers with an easy-to-use solution for enhancing the resilience of their API environments.</a:t>
            </a:r>
          </a:p>
          <a:p>
            <a:pPr algn="just"/>
            <a:r>
              <a:rPr lang="en-US" dirty="0"/>
              <a:t>With this feature, customers can configure the </a:t>
            </a:r>
            <a:r>
              <a:rPr lang="en-US" b="1" dirty="0"/>
              <a:t>circuit breaker property within backend resources </a:t>
            </a:r>
            <a:r>
              <a:rPr lang="en-US" dirty="0"/>
              <a:t>to protect their backend services from overload due to excessive requests. This allows customers to set specific rules for when the circuit breaker activates, including thresholds for failure occurrences within defined timeframes and identification of specific status codes indicating failures. Additionally, the circuit breaker can dynamically adjust its trip duration based on values extracted from the retry-after header provided by the backend.</a:t>
            </a:r>
          </a:p>
          <a:p>
            <a:pPr algn="just"/>
            <a:endParaRPr lang="en-US" dirty="0"/>
          </a:p>
        </p:txBody>
      </p:sp>
      <p:pic>
        <p:nvPicPr>
          <p:cNvPr id="14338" name="Picture 2" descr="thumbnail image 3 of blog post titled &#10; &#10; &#10;  &#10; &#10; &#10; &#10;    &#10;  &#10;   &#10;    &#10;      &#10;       Introducing GenAI Gateway Capabilities in Azure API Management&#10;       &#10;      &#10;     &#10;   &#10;  &#10; &#10;   &#10; &#10; &#10; &#10; &#10; &#10;">
            <a:extLst>
              <a:ext uri="{FF2B5EF4-FFF2-40B4-BE49-F238E27FC236}">
                <a16:creationId xmlns:a16="http://schemas.microsoft.com/office/drawing/2014/main" id="{B288B03D-2D42-7584-089D-33AC2F5DB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0877" y="3444166"/>
            <a:ext cx="1957794" cy="135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8F22-A9E3-2B6E-58E1-F0D0E1E104E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0409C6D-0E1D-A764-A4B4-2D3FADB4EE00}"/>
              </a:ext>
            </a:extLst>
          </p:cNvPr>
          <p:cNvSpPr>
            <a:spLocks noGrp="1"/>
          </p:cNvSpPr>
          <p:nvPr>
            <p:ph type="body" sz="quarter" idx="10"/>
          </p:nvPr>
        </p:nvSpPr>
        <p:spPr>
          <a:xfrm>
            <a:off x="4433776" y="855081"/>
            <a:ext cx="4365038" cy="2589644"/>
          </a:xfrm>
        </p:spPr>
        <p:txBody>
          <a:bodyPr/>
          <a:lstStyle/>
          <a:p>
            <a:r>
              <a:rPr lang="en-US" sz="1000" dirty="0">
                <a:hlinkClick r:id="rId2"/>
              </a:rPr>
              <a:t>Public Preview Azure OpenAI Semantic Caching policy in Azure API Management</a:t>
            </a:r>
            <a:endParaRPr lang="en-US" sz="1000" dirty="0"/>
          </a:p>
          <a:p>
            <a:pPr algn="just"/>
            <a:r>
              <a:rPr lang="en-US" sz="1000" dirty="0"/>
              <a:t>MS announced the Public Preview for the </a:t>
            </a:r>
            <a:r>
              <a:rPr lang="en-US" sz="1000" b="1" dirty="0"/>
              <a:t>Azure OpenAI Semantic Caching policy </a:t>
            </a:r>
            <a:r>
              <a:rPr lang="en-US" sz="1000" dirty="0"/>
              <a:t>in Azure API Management! This innovative feature empowers customers to optimize token usage by leveraging semantic caching, which intelligently stores completions for prompts with similar meanings. </a:t>
            </a:r>
          </a:p>
          <a:p>
            <a:pPr algn="just"/>
            <a:r>
              <a:rPr lang="en-US" sz="1000" dirty="0"/>
              <a:t>With this policy, customers can easily configure semantic caching for their Azure OpenAI endpoints. This caching mechanism utilizes </a:t>
            </a:r>
            <a:r>
              <a:rPr lang="en-US" sz="1000" b="1" dirty="0"/>
              <a:t>Azure Redis Enterprise </a:t>
            </a:r>
            <a:r>
              <a:rPr lang="en-US" sz="1000" dirty="0"/>
              <a:t>or any other external cache that has been onboarded to APIM, providing flexibility in caching solutions. </a:t>
            </a:r>
          </a:p>
          <a:p>
            <a:pPr algn="just"/>
            <a:r>
              <a:rPr lang="en-US" sz="1000" dirty="0"/>
              <a:t>Customers can configure semantic caching in a centralized manner for multiple API consumers, streamlining management and ensuring consistent caching behavior across </a:t>
            </a:r>
            <a:r>
              <a:rPr lang="en-US" sz="1000" b="1" dirty="0"/>
              <a:t>their API ecosystem</a:t>
            </a:r>
            <a:r>
              <a:rPr lang="en-US" sz="1000" dirty="0"/>
              <a:t>. This capability enables customers to maximize the benefits of caching and optimize token usage, enhancing the scalability and efficiency of their Azure OpenAI integration. </a:t>
            </a:r>
          </a:p>
        </p:txBody>
      </p:sp>
      <p:sp>
        <p:nvSpPr>
          <p:cNvPr id="11" name="Title 10">
            <a:extLst>
              <a:ext uri="{FF2B5EF4-FFF2-40B4-BE49-F238E27FC236}">
                <a16:creationId xmlns:a16="http://schemas.microsoft.com/office/drawing/2014/main" id="{1A1E796A-EE79-410E-046D-1D63E445E96B}"/>
              </a:ext>
            </a:extLst>
          </p:cNvPr>
          <p:cNvSpPr>
            <a:spLocks noGrp="1"/>
          </p:cNvSpPr>
          <p:nvPr>
            <p:ph type="title"/>
          </p:nvPr>
        </p:nvSpPr>
        <p:spPr/>
        <p:txBody>
          <a:bodyPr/>
          <a:lstStyle/>
          <a:p>
            <a:r>
              <a:rPr lang="en-US" sz="1800" dirty="0"/>
              <a:t>Azure API Management Updates</a:t>
            </a:r>
            <a:endParaRPr lang="en-US" dirty="0"/>
          </a:p>
        </p:txBody>
      </p:sp>
      <p:sp>
        <p:nvSpPr>
          <p:cNvPr id="13" name="Text Placeholder 12">
            <a:extLst>
              <a:ext uri="{FF2B5EF4-FFF2-40B4-BE49-F238E27FC236}">
                <a16:creationId xmlns:a16="http://schemas.microsoft.com/office/drawing/2014/main" id="{AED4F9DC-B482-0291-E516-FC62C0D1927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3960749-A6C0-6C05-2CF4-B9E16BFA36F2}"/>
              </a:ext>
            </a:extLst>
          </p:cNvPr>
          <p:cNvSpPr>
            <a:spLocks noGrp="1"/>
          </p:cNvSpPr>
          <p:nvPr>
            <p:ph type="body" sz="quarter" idx="16"/>
          </p:nvPr>
        </p:nvSpPr>
        <p:spPr/>
        <p:txBody>
          <a:bodyPr/>
          <a:lstStyle/>
          <a:p>
            <a:pPr algn="just"/>
            <a:r>
              <a:rPr lang="en-US" dirty="0">
                <a:hlinkClick r:id="rId3"/>
              </a:rPr>
              <a:t>GA Load Balancer in Azure API Management</a:t>
            </a:r>
            <a:endParaRPr lang="en-US" dirty="0"/>
          </a:p>
          <a:p>
            <a:pPr algn="just"/>
            <a:r>
              <a:rPr lang="en-US" dirty="0"/>
              <a:t>The </a:t>
            </a:r>
            <a:r>
              <a:rPr lang="en-US" b="1" dirty="0"/>
              <a:t>General Availability of the Load Balancer feature in Azure API Management</a:t>
            </a:r>
            <a:r>
              <a:rPr lang="en-US" dirty="0"/>
              <a:t>! Now, customers can effortlessly create a pool of backends and efficiently distribute the load across multiple endpoints. By establishing backend pools, users </a:t>
            </a:r>
            <a:r>
              <a:rPr lang="en-US" b="1" dirty="0"/>
              <a:t>can seamlessly balance the load across</a:t>
            </a:r>
            <a:r>
              <a:rPr lang="en-US" dirty="0"/>
              <a:t> various backends when integrating multiple backends for an API.</a:t>
            </a:r>
          </a:p>
          <a:p>
            <a:pPr algn="just"/>
            <a:r>
              <a:rPr lang="en-US" dirty="0"/>
              <a:t>This innovative feature allows customers to spread the load across multiple backends, each potentially equipped with individual backend circuit breakers, ensuring optimal performance and resilience. Additionally, users can seamlessly shift the load from one set of backends to another for upgrades or maintenance purposes, ensuring continuous service availability.</a:t>
            </a:r>
          </a:p>
          <a:p>
            <a:pPr algn="just"/>
            <a:r>
              <a:rPr lang="en-US" dirty="0"/>
              <a:t>With </a:t>
            </a:r>
            <a:r>
              <a:rPr lang="en-US" b="1" dirty="0"/>
              <a:t>support for round-robin, </a:t>
            </a:r>
            <a:r>
              <a:rPr lang="en-US" dirty="0"/>
              <a:t>weighted, and priority-based load balancing, customers have the flexibility to tailor the load distribution strategy according to their specific requirements. This comprehensive load balancing functionality enhances the scalability, reliability, and performance of APIs managed through Azure API Management, providing users with a robust solution for their API management needs.</a:t>
            </a:r>
          </a:p>
        </p:txBody>
      </p:sp>
      <p:pic>
        <p:nvPicPr>
          <p:cNvPr id="15362" name="Picture 2" descr="thumbnail image 5 of blog post titled &#10; &#10; &#10;  &#10; &#10; &#10; &#10;    &#10;  &#10;   &#10;    &#10;      &#10;       Introducing GenAI Gateway Capabilities in Azure API Management&#10;       &#10;      &#10;     &#10;   &#10;  &#10; &#10;   &#10; &#10; &#10; &#10; &#10; &#10;">
            <a:extLst>
              <a:ext uri="{FF2B5EF4-FFF2-40B4-BE49-F238E27FC236}">
                <a16:creationId xmlns:a16="http://schemas.microsoft.com/office/drawing/2014/main" id="{4F9D1B42-A7BD-C1B4-77C8-EE09DC45F5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0297" y="3444725"/>
            <a:ext cx="1511996" cy="1273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027F4-E37F-9EF5-D9EA-7AA6B2B87EEE}"/>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B3499D8-7C6B-2114-C57A-CC1635D22640}"/>
              </a:ext>
            </a:extLst>
          </p:cNvPr>
          <p:cNvSpPr>
            <a:spLocks noGrp="1"/>
          </p:cNvSpPr>
          <p:nvPr>
            <p:ph type="body" sz="quarter" idx="10"/>
          </p:nvPr>
        </p:nvSpPr>
        <p:spPr>
          <a:xfrm>
            <a:off x="4433776" y="855081"/>
            <a:ext cx="4365038" cy="2420310"/>
          </a:xfrm>
        </p:spPr>
        <p:txBody>
          <a:bodyPr/>
          <a:lstStyle/>
          <a:p>
            <a:pPr algn="just"/>
            <a:r>
              <a:rPr lang="en-US" sz="1000" dirty="0">
                <a:hlinkClick r:id="rId2"/>
              </a:rPr>
              <a:t>GA Azure OpenAI Emit Token Metric policy in Azure API Management</a:t>
            </a:r>
            <a:endParaRPr lang="en-US" sz="1000" dirty="0"/>
          </a:p>
          <a:p>
            <a:pPr algn="just"/>
            <a:r>
              <a:rPr lang="en-US" sz="1000" dirty="0"/>
              <a:t>MS announced the </a:t>
            </a:r>
            <a:r>
              <a:rPr lang="en-US" sz="1000" b="1" dirty="0"/>
              <a:t>General Availability of the Azure OpenAI Emit Token Metric policy </a:t>
            </a:r>
            <a:r>
              <a:rPr lang="en-US" sz="1000" dirty="0"/>
              <a:t>in </a:t>
            </a:r>
            <a:r>
              <a:rPr lang="en-US" sz="1000" b="1" dirty="0"/>
              <a:t>Azure API Management! </a:t>
            </a:r>
            <a:r>
              <a:rPr lang="en-US" sz="1000" dirty="0"/>
              <a:t>This new feature enables customers to effortlessly configure token usage metrics to be sent directly to Azure Application Insights, providing insights into the utilization of </a:t>
            </a:r>
            <a:r>
              <a:rPr lang="en-US" sz="1000" b="1" dirty="0"/>
              <a:t>Azure OpenAI models </a:t>
            </a:r>
            <a:r>
              <a:rPr lang="en-US" sz="1000" dirty="0"/>
              <a:t>across various applications and teams.</a:t>
            </a:r>
          </a:p>
          <a:p>
            <a:pPr algn="just"/>
            <a:r>
              <a:rPr lang="en-US" sz="1000" dirty="0"/>
              <a:t>With this feature, customers can easily set up a policy to transmit token usage metrics to </a:t>
            </a:r>
            <a:r>
              <a:rPr lang="en-US" sz="1000" b="1" dirty="0"/>
              <a:t>Application Insights </a:t>
            </a:r>
            <a:r>
              <a:rPr lang="en-US" sz="1000" dirty="0"/>
              <a:t>with a </a:t>
            </a:r>
            <a:r>
              <a:rPr lang="en-US" sz="1000" b="1" dirty="0"/>
              <a:t>straightforward configuration</a:t>
            </a:r>
            <a:r>
              <a:rPr lang="en-US" sz="1000" dirty="0"/>
              <a:t>. The policy captures prompt, completions, and total token usage metrics, offering a comprehensive view of model utilization.</a:t>
            </a:r>
          </a:p>
          <a:p>
            <a:pPr algn="just"/>
            <a:r>
              <a:rPr lang="en-US" sz="1000" dirty="0"/>
              <a:t>Customers </a:t>
            </a:r>
            <a:r>
              <a:rPr lang="en-US" sz="1000" b="1" dirty="0"/>
              <a:t>have the flexibility to specify the Application Insights </a:t>
            </a:r>
            <a:r>
              <a:rPr lang="en-US" sz="1000" dirty="0"/>
              <a:t>namespace to which metrics should be sent, ensuring seamless integration with their existing monitoring infrastructure. </a:t>
            </a:r>
          </a:p>
        </p:txBody>
      </p:sp>
      <p:sp>
        <p:nvSpPr>
          <p:cNvPr id="11" name="Title 10">
            <a:extLst>
              <a:ext uri="{FF2B5EF4-FFF2-40B4-BE49-F238E27FC236}">
                <a16:creationId xmlns:a16="http://schemas.microsoft.com/office/drawing/2014/main" id="{9A87B58C-445F-0F9C-16BF-B45E2CAC6389}"/>
              </a:ext>
            </a:extLst>
          </p:cNvPr>
          <p:cNvSpPr>
            <a:spLocks noGrp="1"/>
          </p:cNvSpPr>
          <p:nvPr>
            <p:ph type="title"/>
          </p:nvPr>
        </p:nvSpPr>
        <p:spPr/>
        <p:txBody>
          <a:bodyPr/>
          <a:lstStyle/>
          <a:p>
            <a:r>
              <a:rPr lang="en-US" sz="1800" dirty="0"/>
              <a:t>Azure API Management Updates</a:t>
            </a:r>
            <a:endParaRPr lang="en-US" dirty="0"/>
          </a:p>
        </p:txBody>
      </p:sp>
      <p:sp>
        <p:nvSpPr>
          <p:cNvPr id="13" name="Text Placeholder 12">
            <a:extLst>
              <a:ext uri="{FF2B5EF4-FFF2-40B4-BE49-F238E27FC236}">
                <a16:creationId xmlns:a16="http://schemas.microsoft.com/office/drawing/2014/main" id="{CD428E81-1DDF-1C0F-CE1C-114C2430C20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256488B-5839-91E1-8F71-2D334A0D3442}"/>
              </a:ext>
            </a:extLst>
          </p:cNvPr>
          <p:cNvSpPr>
            <a:spLocks noGrp="1"/>
          </p:cNvSpPr>
          <p:nvPr>
            <p:ph type="body" sz="quarter" idx="16"/>
          </p:nvPr>
        </p:nvSpPr>
        <p:spPr/>
        <p:txBody>
          <a:bodyPr/>
          <a:lstStyle/>
          <a:p>
            <a:pPr algn="just"/>
            <a:r>
              <a:rPr lang="en-US" dirty="0">
                <a:hlinkClick r:id="rId3"/>
              </a:rPr>
              <a:t>GA Support for </a:t>
            </a:r>
            <a:r>
              <a:rPr lang="en-US" dirty="0" err="1">
                <a:hlinkClick r:id="rId3"/>
              </a:rPr>
              <a:t>gRPC</a:t>
            </a:r>
            <a:r>
              <a:rPr lang="en-US" dirty="0">
                <a:hlinkClick r:id="rId3"/>
              </a:rPr>
              <a:t> APIs in Azure API Management Self-hosted Gateway</a:t>
            </a:r>
            <a:endParaRPr lang="en-US" dirty="0"/>
          </a:p>
          <a:p>
            <a:pPr algn="just"/>
            <a:r>
              <a:rPr lang="en-US" dirty="0"/>
              <a:t>MS announced the general availability of </a:t>
            </a:r>
            <a:r>
              <a:rPr lang="en-US" b="1" dirty="0" err="1"/>
              <a:t>gRPC</a:t>
            </a:r>
            <a:r>
              <a:rPr lang="en-US" b="1" dirty="0"/>
              <a:t> support in Azure API Management through</a:t>
            </a:r>
            <a:r>
              <a:rPr lang="en-US" dirty="0"/>
              <a:t> the self-hosted gateway. This exciting feature empowers customers to seamlessly manage their </a:t>
            </a:r>
            <a:r>
              <a:rPr lang="en-US" dirty="0" err="1"/>
              <a:t>gRPC</a:t>
            </a:r>
            <a:r>
              <a:rPr lang="en-US" dirty="0"/>
              <a:t> services as APIs within Azure API Management.</a:t>
            </a:r>
          </a:p>
          <a:p>
            <a:pPr marL="171450" indent="-171450" algn="just">
              <a:buFont typeface="Arial" panose="020B0604020202020204" pitchFamily="34" charset="0"/>
              <a:buChar char="•"/>
            </a:pPr>
            <a:r>
              <a:rPr lang="en-US" b="1" dirty="0"/>
              <a:t>Full </a:t>
            </a:r>
            <a:r>
              <a:rPr lang="en-US" b="1" dirty="0" err="1"/>
              <a:t>gRPC</a:t>
            </a:r>
            <a:r>
              <a:rPr lang="en-US" b="1" dirty="0"/>
              <a:t> Support: </a:t>
            </a:r>
            <a:r>
              <a:rPr lang="en-US" dirty="0"/>
              <a:t>Conduct unary, client streaming, server streaming, and bidirectional streaming calls. </a:t>
            </a:r>
          </a:p>
          <a:p>
            <a:pPr marL="171450" indent="-171450" algn="just">
              <a:buFont typeface="Arial" panose="020B0604020202020204" pitchFamily="34" charset="0"/>
              <a:buChar char="•"/>
            </a:pPr>
            <a:r>
              <a:rPr lang="en-US" b="1" dirty="0"/>
              <a:t>First-Class Schema Support: </a:t>
            </a:r>
            <a:r>
              <a:rPr lang="en-US" dirty="0"/>
              <a:t>Import and manage </a:t>
            </a:r>
            <a:r>
              <a:rPr lang="en-US" dirty="0" err="1"/>
              <a:t>gRPC</a:t>
            </a:r>
            <a:r>
              <a:rPr lang="en-US" dirty="0"/>
              <a:t> services using their </a:t>
            </a:r>
            <a:r>
              <a:rPr lang="en-US" dirty="0" err="1"/>
              <a:t>protobuf</a:t>
            </a:r>
            <a:r>
              <a:rPr lang="en-US" dirty="0"/>
              <a:t> definitions, letting Azure API Management handle the rest. </a:t>
            </a:r>
          </a:p>
          <a:p>
            <a:pPr marL="171450" indent="-171450" algn="just">
              <a:buFont typeface="Arial" panose="020B0604020202020204" pitchFamily="34" charset="0"/>
              <a:buChar char="•"/>
            </a:pPr>
            <a:r>
              <a:rPr lang="en-US" b="1" dirty="0"/>
              <a:t>Security and Compliance: </a:t>
            </a:r>
            <a:r>
              <a:rPr lang="en-US" dirty="0"/>
              <a:t>Implement standard Azure API Management policies to safeguard your </a:t>
            </a:r>
            <a:r>
              <a:rPr lang="en-US" dirty="0" err="1"/>
              <a:t>gRPC</a:t>
            </a:r>
            <a:r>
              <a:rPr lang="en-US" dirty="0"/>
              <a:t> services. </a:t>
            </a:r>
          </a:p>
          <a:p>
            <a:pPr marL="171450" indent="-171450" algn="just">
              <a:buFont typeface="Arial" panose="020B0604020202020204" pitchFamily="34" charset="0"/>
              <a:buChar char="•"/>
            </a:pPr>
            <a:r>
              <a:rPr lang="en-US" b="1" dirty="0"/>
              <a:t>Unified Management: </a:t>
            </a:r>
            <a:r>
              <a:rPr lang="en-US" dirty="0"/>
              <a:t>Seamlessly manage </a:t>
            </a:r>
            <a:r>
              <a:rPr lang="en-US" dirty="0" err="1"/>
              <a:t>gRPC</a:t>
            </a:r>
            <a:r>
              <a:rPr lang="en-US" dirty="0"/>
              <a:t> APIs alongside other APIs within a single Azure API Management service instance. </a:t>
            </a:r>
          </a:p>
          <a:p>
            <a:pPr marL="171450" indent="-171450" algn="just">
              <a:buFont typeface="Arial" panose="020B0604020202020204" pitchFamily="34" charset="0"/>
              <a:buChar char="•"/>
            </a:pPr>
            <a:r>
              <a:rPr lang="en-US" b="1" dirty="0"/>
              <a:t>Deployment Flexibility: </a:t>
            </a:r>
            <a:r>
              <a:rPr lang="en-US" dirty="0"/>
              <a:t>Securely and efficiently manage APIs on-premises, in Azure, and across other clouds by deploying the self-hosted gateway near your backend services. </a:t>
            </a:r>
          </a:p>
        </p:txBody>
      </p:sp>
      <p:pic>
        <p:nvPicPr>
          <p:cNvPr id="13314" name="Picture 2" descr="thumbnail image 2 of blog post titled &#10; &#10; &#10;  &#10; &#10; &#10; &#10;    &#10;  &#10;   &#10;    &#10;      &#10;       Introducing GenAI Gateway Capabilities in Azure API Management&#10;       &#10;      &#10;     &#10;   &#10;  &#10; &#10;   &#10; &#10; &#10; &#10; &#10; &#10;">
            <a:extLst>
              <a:ext uri="{FF2B5EF4-FFF2-40B4-BE49-F238E27FC236}">
                <a16:creationId xmlns:a16="http://schemas.microsoft.com/office/drawing/2014/main" id="{234E070A-FA04-6244-17C6-2E43D0CAC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3458" y="3157746"/>
            <a:ext cx="2587171" cy="1642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8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214EA-559C-C955-E503-5C746BE36C7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C6A2210-FBF0-0ABB-AD49-79FB8E56E2CE}"/>
              </a:ext>
            </a:extLst>
          </p:cNvPr>
          <p:cNvSpPr>
            <a:spLocks noGrp="1"/>
          </p:cNvSpPr>
          <p:nvPr>
            <p:ph type="body" sz="quarter" idx="10"/>
          </p:nvPr>
        </p:nvSpPr>
        <p:spPr/>
        <p:txBody>
          <a:bodyPr/>
          <a:lstStyle/>
          <a:p>
            <a:pPr algn="just"/>
            <a:r>
              <a:rPr lang="en-US" sz="1000" dirty="0">
                <a:hlinkClick r:id="rId2"/>
              </a:rPr>
              <a:t>General Availability: Azure API Center Extension for VS Code</a:t>
            </a:r>
            <a:endParaRPr lang="en-US" sz="1000" dirty="0"/>
          </a:p>
          <a:p>
            <a:pPr algn="just"/>
            <a:r>
              <a:rPr lang="en-US" sz="1000" dirty="0"/>
              <a:t>The Azure API Center extension for </a:t>
            </a:r>
            <a:r>
              <a:rPr lang="en-US" sz="1000" b="1" dirty="0"/>
              <a:t>Visual Studio Code </a:t>
            </a:r>
            <a:r>
              <a:rPr lang="en-US" sz="1000" dirty="0"/>
              <a:t>is now </a:t>
            </a:r>
            <a:r>
              <a:rPr lang="en-US" sz="1000" b="1" dirty="0"/>
              <a:t>generally available:</a:t>
            </a:r>
            <a:endParaRPr lang="en-US" sz="1000" dirty="0"/>
          </a:p>
          <a:p>
            <a:pPr marL="171450" indent="-171450" algn="just">
              <a:buFont typeface="Arial" panose="020B0604020202020204" pitchFamily="34" charset="0"/>
              <a:buChar char="•"/>
            </a:pPr>
            <a:r>
              <a:rPr lang="en-US" sz="1000" b="1" dirty="0"/>
              <a:t>Build APIs </a:t>
            </a:r>
            <a:r>
              <a:rPr lang="en-US" sz="1000" dirty="0"/>
              <a:t>- Make APIs building discoverable to others by registering them in API center. Shift-left API design conformance checks into Visual Studio Code with integrated linting support. Ensure that new API versions don't break API consumers with breaking change detection. </a:t>
            </a:r>
          </a:p>
          <a:p>
            <a:pPr marL="171450" indent="-171450" algn="just">
              <a:buFont typeface="Arial" panose="020B0604020202020204" pitchFamily="34" charset="0"/>
              <a:buChar char="•"/>
            </a:pPr>
            <a:r>
              <a:rPr lang="en-US" sz="1000" b="1" dirty="0"/>
              <a:t>Discover APIs </a:t>
            </a:r>
            <a:r>
              <a:rPr lang="en-US" sz="1000" dirty="0"/>
              <a:t>- Browse the APIs in API center, and view their details and documentation. </a:t>
            </a:r>
          </a:p>
          <a:p>
            <a:pPr marL="171450" indent="-171450" algn="just">
              <a:buFont typeface="Arial" panose="020B0604020202020204" pitchFamily="34" charset="0"/>
              <a:buChar char="•"/>
            </a:pPr>
            <a:r>
              <a:rPr lang="en-US" sz="1000" b="1" dirty="0"/>
              <a:t>Try APIs </a:t>
            </a:r>
            <a:r>
              <a:rPr lang="en-US" sz="1000" dirty="0"/>
              <a:t>- Use Swagger UI or REST client to explore API requests and responses. </a:t>
            </a:r>
          </a:p>
          <a:p>
            <a:pPr marL="171450" indent="-171450" algn="just">
              <a:buFont typeface="Arial" panose="020B0604020202020204" pitchFamily="34" charset="0"/>
              <a:buChar char="•"/>
            </a:pPr>
            <a:r>
              <a:rPr lang="en-US" sz="1000" b="1" dirty="0"/>
              <a:t>Consume APIs </a:t>
            </a:r>
            <a:r>
              <a:rPr lang="en-US" sz="1000" dirty="0"/>
              <a:t>- Generate API SDK clients for favorite language including JavaScript, TypeScript, .NET, Python, and Java, using the Microsoft </a:t>
            </a:r>
            <a:r>
              <a:rPr lang="en-US" sz="1000" dirty="0" err="1"/>
              <a:t>Kiota</a:t>
            </a:r>
            <a:r>
              <a:rPr lang="en-US" sz="1000" dirty="0"/>
              <a:t> engine that generates SDKs for Microsoft Graph, GitHub, and more.</a:t>
            </a:r>
          </a:p>
        </p:txBody>
      </p:sp>
      <p:sp>
        <p:nvSpPr>
          <p:cNvPr id="11" name="Title 10">
            <a:extLst>
              <a:ext uri="{FF2B5EF4-FFF2-40B4-BE49-F238E27FC236}">
                <a16:creationId xmlns:a16="http://schemas.microsoft.com/office/drawing/2014/main" id="{DF8F79A6-6F3E-8072-B701-2E7F250355E9}"/>
              </a:ext>
            </a:extLst>
          </p:cNvPr>
          <p:cNvSpPr>
            <a:spLocks noGrp="1"/>
          </p:cNvSpPr>
          <p:nvPr>
            <p:ph type="title"/>
          </p:nvPr>
        </p:nvSpPr>
        <p:spPr/>
        <p:txBody>
          <a:bodyPr/>
          <a:lstStyle/>
          <a:p>
            <a:r>
              <a:rPr lang="en-US" sz="1800" dirty="0"/>
              <a:t>Azure API Management Updates</a:t>
            </a:r>
            <a:endParaRPr lang="en-US" dirty="0"/>
          </a:p>
        </p:txBody>
      </p:sp>
      <p:sp>
        <p:nvSpPr>
          <p:cNvPr id="13" name="Text Placeholder 12">
            <a:extLst>
              <a:ext uri="{FF2B5EF4-FFF2-40B4-BE49-F238E27FC236}">
                <a16:creationId xmlns:a16="http://schemas.microsoft.com/office/drawing/2014/main" id="{613C911E-2129-83F0-7798-EF5F805DF66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98429CD6-6C8E-8864-3288-60F201294D57}"/>
              </a:ext>
            </a:extLst>
          </p:cNvPr>
          <p:cNvSpPr>
            <a:spLocks noGrp="1"/>
          </p:cNvSpPr>
          <p:nvPr>
            <p:ph type="body" sz="quarter" idx="16"/>
          </p:nvPr>
        </p:nvSpPr>
        <p:spPr>
          <a:xfrm>
            <a:off x="342900" y="855081"/>
            <a:ext cx="3955312" cy="2352576"/>
          </a:xfrm>
        </p:spPr>
        <p:txBody>
          <a:bodyPr/>
          <a:lstStyle/>
          <a:p>
            <a:pPr algn="just"/>
            <a:r>
              <a:rPr lang="en-US" sz="900" dirty="0">
                <a:hlinkClick r:id="rId3"/>
              </a:rPr>
              <a:t>GA Azure OpenAI Token Limit Policy in Azure API Management</a:t>
            </a:r>
            <a:endParaRPr lang="en-US" sz="900" dirty="0"/>
          </a:p>
          <a:p>
            <a:pPr algn="just"/>
            <a:r>
              <a:rPr lang="en-US" sz="900" dirty="0"/>
              <a:t>MS announced the </a:t>
            </a:r>
            <a:r>
              <a:rPr lang="en-US" sz="900" b="1" dirty="0"/>
              <a:t>General Availability of the Azure OpenAI Token Limit Policy </a:t>
            </a:r>
            <a:r>
              <a:rPr lang="en-US" sz="900" dirty="0"/>
              <a:t>in Azure API Management! </a:t>
            </a:r>
          </a:p>
          <a:p>
            <a:pPr algn="just"/>
            <a:r>
              <a:rPr lang="en-US" sz="900" dirty="0"/>
              <a:t>With this policy, </a:t>
            </a:r>
            <a:r>
              <a:rPr lang="en-US" sz="900" b="1" dirty="0"/>
              <a:t>customers can set limits on API </a:t>
            </a:r>
            <a:r>
              <a:rPr lang="en-US" sz="900" dirty="0"/>
              <a:t>consumers based on </a:t>
            </a:r>
            <a:r>
              <a:rPr lang="en-US" sz="900" b="1" dirty="0"/>
              <a:t>OpenAI token </a:t>
            </a:r>
            <a:r>
              <a:rPr lang="en-US" sz="900" dirty="0"/>
              <a:t>usage, expressed in </a:t>
            </a:r>
            <a:r>
              <a:rPr lang="en-US" sz="900" b="1" dirty="0"/>
              <a:t>tokens-per-minute (TPM). </a:t>
            </a:r>
            <a:r>
              <a:rPr lang="en-US" sz="900" dirty="0"/>
              <a:t>This allows for precise control over token consumption, ensuring fair and efficient utilization of OpenAI resources. </a:t>
            </a:r>
          </a:p>
          <a:p>
            <a:pPr algn="just"/>
            <a:r>
              <a:rPr lang="en-US" sz="900" dirty="0"/>
              <a:t>Customers have the flexibility to assign </a:t>
            </a:r>
            <a:r>
              <a:rPr lang="en-US" sz="900" b="1" dirty="0"/>
              <a:t>token-based limits </a:t>
            </a:r>
            <a:r>
              <a:rPr lang="en-US" sz="900" dirty="0"/>
              <a:t>on any counter key, such as Subscription key, IP Address, etc., tailoring the enforcement to their specific use cases. . </a:t>
            </a:r>
          </a:p>
          <a:p>
            <a:pPr algn="just"/>
            <a:r>
              <a:rPr lang="en-US" sz="900" dirty="0"/>
              <a:t>With the introduction of </a:t>
            </a:r>
            <a:r>
              <a:rPr lang="en-US" sz="900" b="1" dirty="0"/>
              <a:t>the OpenAI Token Limit Policy</a:t>
            </a:r>
            <a:r>
              <a:rPr lang="en-US" sz="900" dirty="0"/>
              <a:t>, customers can now centrally manage limits for multiple API consumers and OpenAI endpoints for both streaming and non-streaming scenarios, streamlining the management process and improving resource utilization efficiency.</a:t>
            </a:r>
          </a:p>
        </p:txBody>
      </p:sp>
      <p:pic>
        <p:nvPicPr>
          <p:cNvPr id="12290" name="Picture 2" descr="thumbnail image 1 of blog post titled &#10; &#10; &#10;  &#10; &#10; &#10; &#10;    &#10;  &#10;   &#10;    &#10;      &#10;       Introducing GenAI Gateway Capabilities in Azure API Management&#10;       &#10;      &#10;     &#10;   &#10;  &#10; &#10;   &#10; &#10; &#10; &#10; &#10; &#10;">
            <a:extLst>
              <a:ext uri="{FF2B5EF4-FFF2-40B4-BE49-F238E27FC236}">
                <a16:creationId xmlns:a16="http://schemas.microsoft.com/office/drawing/2014/main" id="{38E20A6B-8984-DE23-C75B-AAC52D1CA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970" y="3207657"/>
            <a:ext cx="2246888" cy="155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12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D3548B-2380-68E8-0D65-02A5BB792F2C}"/>
              </a:ext>
            </a:extLst>
          </p:cNvPr>
          <p:cNvSpPr>
            <a:spLocks noGrp="1"/>
          </p:cNvSpPr>
          <p:nvPr>
            <p:ph type="body" sz="quarter" idx="10"/>
          </p:nvPr>
        </p:nvSpPr>
        <p:spPr/>
        <p:txBody>
          <a:bodyPr/>
          <a:lstStyle/>
          <a:p>
            <a:pPr algn="just"/>
            <a:r>
              <a:rPr lang="en-US" sz="1000" dirty="0">
                <a:hlinkClick r:id="rId2"/>
              </a:rPr>
              <a:t>Introducing Local Emulator for Azure Event Hubs</a:t>
            </a:r>
            <a:endParaRPr lang="en-US" sz="1000" dirty="0"/>
          </a:p>
          <a:p>
            <a:pPr algn="just"/>
            <a:r>
              <a:rPr lang="en-US" sz="1000" dirty="0"/>
              <a:t>MS announced the rollout the preview release of </a:t>
            </a:r>
            <a:r>
              <a:rPr lang="en-US" sz="1000" b="1" dirty="0"/>
              <a:t>the local emulator for Azure Event Hubs. </a:t>
            </a:r>
            <a:r>
              <a:rPr lang="en-US" sz="1000" dirty="0"/>
              <a:t>Azure Event Hubs emulator is designed to offer a local development experience for Azure Event Hubs, enabling to develop and test code against our services in isolation, free from cloud interference.</a:t>
            </a:r>
          </a:p>
          <a:p>
            <a:pPr algn="just"/>
            <a:r>
              <a:rPr lang="en-US" sz="1000" dirty="0"/>
              <a:t>The emulator is available as a </a:t>
            </a:r>
            <a:r>
              <a:rPr lang="en-US" sz="1000" b="1" dirty="0"/>
              <a:t>Docker image on Microsoft Container Registry </a:t>
            </a:r>
            <a:r>
              <a:rPr lang="en-US" sz="1000" dirty="0"/>
              <a:t>and is platform-agnostic – it can run on </a:t>
            </a:r>
            <a:r>
              <a:rPr lang="en-US" sz="1000" b="1" dirty="0"/>
              <a:t>Windows</a:t>
            </a:r>
            <a:r>
              <a:rPr lang="en-US" sz="1000" dirty="0"/>
              <a:t>, </a:t>
            </a:r>
            <a:r>
              <a:rPr lang="en-US" sz="1000" b="1" dirty="0"/>
              <a:t>macOS</a:t>
            </a:r>
            <a:r>
              <a:rPr lang="en-US" sz="1000" dirty="0"/>
              <a:t>, and </a:t>
            </a:r>
            <a:r>
              <a:rPr lang="en-US" sz="1000" b="1" dirty="0"/>
              <a:t>Linux</a:t>
            </a:r>
            <a:r>
              <a:rPr lang="en-US" sz="1000" dirty="0"/>
              <a:t>. It is possible either use our automated scripts from the Installer repository or spin up the emulator container using the docker compose command.</a:t>
            </a:r>
          </a:p>
          <a:p>
            <a:pPr algn="just"/>
            <a:r>
              <a:rPr lang="en-US" sz="1000" dirty="0"/>
              <a:t> The emulator is compatible with the </a:t>
            </a:r>
            <a:r>
              <a:rPr lang="en-US" sz="1000" b="1" dirty="0"/>
              <a:t>latest Event Hubs SDKs </a:t>
            </a:r>
            <a:r>
              <a:rPr lang="en-US" sz="1000" dirty="0"/>
              <a:t>and supports basic send and receive operations with </a:t>
            </a:r>
            <a:r>
              <a:rPr lang="en-US" sz="1000" b="1" dirty="0"/>
              <a:t>Azure Event Hubs via AMQP.</a:t>
            </a:r>
          </a:p>
          <a:p>
            <a:pPr algn="just"/>
            <a:r>
              <a:rPr lang="en-US" sz="1000" dirty="0"/>
              <a:t>Current version of emulator has the following limitations:</a:t>
            </a:r>
          </a:p>
          <a:p>
            <a:pPr marL="171450" indent="-171450" algn="just">
              <a:buFont typeface="Arial" panose="020B0604020202020204" pitchFamily="34" charset="0"/>
              <a:buChar char="•"/>
            </a:pPr>
            <a:r>
              <a:rPr lang="en-US" sz="1000" dirty="0"/>
              <a:t>It can't stream messages using Kafka protocol.</a:t>
            </a:r>
          </a:p>
          <a:p>
            <a:pPr marL="171450" indent="-171450" algn="just">
              <a:buFont typeface="Arial" panose="020B0604020202020204" pitchFamily="34" charset="0"/>
              <a:buChar char="•"/>
            </a:pPr>
            <a:r>
              <a:rPr lang="en-US" sz="1000" dirty="0"/>
              <a:t>It doesn't support on fly management operations using Client side SDK.</a:t>
            </a:r>
          </a:p>
        </p:txBody>
      </p:sp>
      <p:sp>
        <p:nvSpPr>
          <p:cNvPr id="3" name="Title 2">
            <a:extLst>
              <a:ext uri="{FF2B5EF4-FFF2-40B4-BE49-F238E27FC236}">
                <a16:creationId xmlns:a16="http://schemas.microsoft.com/office/drawing/2014/main" id="{52C2D063-EA26-AA42-E80C-C5140C5A51B8}"/>
              </a:ext>
            </a:extLst>
          </p:cNvPr>
          <p:cNvSpPr>
            <a:spLocks noGrp="1"/>
          </p:cNvSpPr>
          <p:nvPr>
            <p:ph type="title"/>
          </p:nvPr>
        </p:nvSpPr>
        <p:spPr/>
        <p:txBody>
          <a:bodyPr/>
          <a:lstStyle/>
          <a:p>
            <a:r>
              <a:rPr lang="en-US" dirty="0"/>
              <a:t>Azure Event Hub Updates</a:t>
            </a:r>
          </a:p>
        </p:txBody>
      </p:sp>
      <p:sp>
        <p:nvSpPr>
          <p:cNvPr id="4" name="Text Placeholder 3">
            <a:extLst>
              <a:ext uri="{FF2B5EF4-FFF2-40B4-BE49-F238E27FC236}">
                <a16:creationId xmlns:a16="http://schemas.microsoft.com/office/drawing/2014/main" id="{53C3BF98-62A5-B98F-B844-7FB7D369824B}"/>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ED30732-56EE-606F-3AEC-F73C6CA6373D}"/>
              </a:ext>
            </a:extLst>
          </p:cNvPr>
          <p:cNvSpPr>
            <a:spLocks noGrp="1"/>
          </p:cNvSpPr>
          <p:nvPr>
            <p:ph type="body" sz="quarter" idx="16"/>
          </p:nvPr>
        </p:nvSpPr>
        <p:spPr>
          <a:xfrm>
            <a:off x="342900" y="855080"/>
            <a:ext cx="3955312" cy="2690837"/>
          </a:xfrm>
        </p:spPr>
        <p:txBody>
          <a:bodyPr/>
          <a:lstStyle/>
          <a:p>
            <a:pPr algn="just"/>
            <a:r>
              <a:rPr lang="en-US" dirty="0">
                <a:hlinkClick r:id="rId3"/>
              </a:rPr>
              <a:t>Announcing general availability for Kafka compression in Azure Event Hubs</a:t>
            </a:r>
            <a:endParaRPr lang="en-US" dirty="0"/>
          </a:p>
          <a:p>
            <a:pPr algn="just"/>
            <a:r>
              <a:rPr lang="en-US" dirty="0"/>
              <a:t>MS announced that </a:t>
            </a:r>
            <a:r>
              <a:rPr lang="en-US" b="1" dirty="0"/>
              <a:t>compression</a:t>
            </a:r>
            <a:r>
              <a:rPr lang="en-US" dirty="0"/>
              <a:t> for </a:t>
            </a:r>
            <a:r>
              <a:rPr lang="en-US" b="1" dirty="0"/>
              <a:t>Kafka clients is generally available </a:t>
            </a:r>
            <a:r>
              <a:rPr lang="en-US" dirty="0"/>
              <a:t>in </a:t>
            </a:r>
            <a:r>
              <a:rPr lang="en-US" b="1" dirty="0"/>
              <a:t>Azure Event Hubs.</a:t>
            </a:r>
          </a:p>
          <a:p>
            <a:pPr algn="just"/>
            <a:r>
              <a:rPr lang="en-US" b="1" dirty="0"/>
              <a:t>Kafka compression </a:t>
            </a:r>
            <a:r>
              <a:rPr lang="en-US" dirty="0"/>
              <a:t>can help with this by reducing the data payloads that are stored and transmitted across architecture, thus reducing network bandwidth and storage requirements and costs, while still keeping the programming model simple.</a:t>
            </a:r>
          </a:p>
          <a:p>
            <a:pPr algn="just"/>
            <a:r>
              <a:rPr lang="en-US" dirty="0"/>
              <a:t>To utilize Kafka compression, the settings below must be enabled Kafka producer configuration properties:</a:t>
            </a:r>
          </a:p>
          <a:p>
            <a:pPr algn="just"/>
            <a:r>
              <a:rPr lang="en-US" b="1" dirty="0" err="1"/>
              <a:t>compression.type</a:t>
            </a:r>
            <a:r>
              <a:rPr lang="en-US" b="1" dirty="0"/>
              <a:t> = </a:t>
            </a:r>
            <a:r>
              <a:rPr lang="en-US" b="1" dirty="0" err="1"/>
              <a:t>gzip</a:t>
            </a:r>
            <a:endParaRPr lang="en-US" b="1" dirty="0"/>
          </a:p>
          <a:p>
            <a:pPr algn="just"/>
            <a:r>
              <a:rPr lang="en-US" dirty="0"/>
              <a:t>No changes are required on the Kafka consumer side, since the compression information is made available in the message header and the consumer can automagically uncompress these and make it available for processing.</a:t>
            </a:r>
          </a:p>
        </p:txBody>
      </p:sp>
    </p:spTree>
    <p:extLst>
      <p:ext uri="{BB962C8B-B14F-4D97-AF65-F5344CB8AC3E}">
        <p14:creationId xmlns:p14="http://schemas.microsoft.com/office/powerpoint/2010/main" val="369621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35992D-96C4-22F0-E8DC-847FA08BC5B8}"/>
              </a:ext>
            </a:extLst>
          </p:cNvPr>
          <p:cNvSpPr>
            <a:spLocks noGrp="1"/>
          </p:cNvSpPr>
          <p:nvPr>
            <p:ph type="body" sz="quarter" idx="10"/>
          </p:nvPr>
        </p:nvSpPr>
        <p:spPr/>
        <p:txBody>
          <a:bodyPr/>
          <a:lstStyle/>
          <a:p>
            <a:r>
              <a:rPr lang="en-US" sz="1000" dirty="0">
                <a:hlinkClick r:id="rId2" action="ppaction://hlinkfile"/>
              </a:rPr>
              <a:t>Schema Registry updates</a:t>
            </a:r>
            <a:endParaRPr lang="en-US" sz="1000" dirty="0"/>
          </a:p>
          <a:p>
            <a:r>
              <a:rPr lang="en-US" sz="1000" dirty="0"/>
              <a:t>In addition to the exiting AVRO schema support, the Schema Registry has added support for 2 more schema types. </a:t>
            </a:r>
          </a:p>
          <a:p>
            <a:pPr marL="171450" indent="-171450">
              <a:buFont typeface="Arial" panose="020B0604020202020204" pitchFamily="34" charset="0"/>
              <a:buChar char="•"/>
            </a:pPr>
            <a:r>
              <a:rPr lang="en-US" sz="1000" dirty="0"/>
              <a:t>JSON Schema in Schema Registry (GA) – The JSON Schema support is now GA.  </a:t>
            </a:r>
          </a:p>
          <a:p>
            <a:pPr marL="171450" indent="-171450">
              <a:buFont typeface="Arial" panose="020B0604020202020204" pitchFamily="34" charset="0"/>
              <a:buChar char="•"/>
            </a:pPr>
            <a:r>
              <a:rPr lang="en-US" sz="1000" dirty="0" err="1"/>
              <a:t>Protobuf</a:t>
            </a:r>
            <a:r>
              <a:rPr lang="en-US" sz="1000" dirty="0"/>
              <a:t> in Schema Registry (Public Preview) – </a:t>
            </a:r>
            <a:r>
              <a:rPr lang="en-US" sz="1000" dirty="0" err="1"/>
              <a:t>Protobuf</a:t>
            </a:r>
            <a:r>
              <a:rPr lang="en-US" sz="1000" dirty="0"/>
              <a:t> support is now available in preview in the Schema Registry.</a:t>
            </a:r>
          </a:p>
        </p:txBody>
      </p:sp>
      <p:sp>
        <p:nvSpPr>
          <p:cNvPr id="3" name="Title 2">
            <a:extLst>
              <a:ext uri="{FF2B5EF4-FFF2-40B4-BE49-F238E27FC236}">
                <a16:creationId xmlns:a16="http://schemas.microsoft.com/office/drawing/2014/main" id="{21216DA8-34EF-295D-56C2-97CEE2BD3D08}"/>
              </a:ext>
            </a:extLst>
          </p:cNvPr>
          <p:cNvSpPr>
            <a:spLocks noGrp="1"/>
          </p:cNvSpPr>
          <p:nvPr>
            <p:ph type="title"/>
          </p:nvPr>
        </p:nvSpPr>
        <p:spPr/>
        <p:txBody>
          <a:bodyPr/>
          <a:lstStyle/>
          <a:p>
            <a:r>
              <a:rPr lang="en-US" dirty="0"/>
              <a:t>Azure Event Hub Updates</a:t>
            </a:r>
          </a:p>
        </p:txBody>
      </p:sp>
      <p:sp>
        <p:nvSpPr>
          <p:cNvPr id="4" name="Text Placeholder 3">
            <a:extLst>
              <a:ext uri="{FF2B5EF4-FFF2-40B4-BE49-F238E27FC236}">
                <a16:creationId xmlns:a16="http://schemas.microsoft.com/office/drawing/2014/main" id="{84CABF8B-2FD3-BEBE-8508-AEBC0F67448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03F9E1AD-0D4F-3035-4973-D43F8348AEAD}"/>
              </a:ext>
            </a:extLst>
          </p:cNvPr>
          <p:cNvSpPr>
            <a:spLocks noGrp="1"/>
          </p:cNvSpPr>
          <p:nvPr>
            <p:ph type="body" sz="quarter" idx="16"/>
          </p:nvPr>
        </p:nvSpPr>
        <p:spPr/>
        <p:txBody>
          <a:bodyPr/>
          <a:lstStyle/>
          <a:p>
            <a:pPr algn="just"/>
            <a:r>
              <a:rPr lang="en-US" dirty="0">
                <a:hlinkClick r:id="rId3"/>
              </a:rPr>
              <a:t>Announcing Large Message Support for Azure Event Hubs- Public Preview</a:t>
            </a:r>
            <a:endParaRPr lang="en-US" dirty="0"/>
          </a:p>
          <a:p>
            <a:pPr algn="just"/>
            <a:r>
              <a:rPr lang="en-US" dirty="0"/>
              <a:t>MS announced the public preview of large message support </a:t>
            </a:r>
            <a:r>
              <a:rPr lang="en-US" b="1" dirty="0"/>
              <a:t>(up to 20 MB) in Azure Event Hubs. </a:t>
            </a:r>
          </a:p>
          <a:p>
            <a:pPr algn="just"/>
            <a:r>
              <a:rPr lang="en-US" dirty="0"/>
              <a:t>The introduction of </a:t>
            </a:r>
            <a:r>
              <a:rPr lang="en-US" b="1" dirty="0"/>
              <a:t>large message support </a:t>
            </a:r>
            <a:r>
              <a:rPr lang="en-US" dirty="0"/>
              <a:t>is a significant enhancement to our service. Typically, data in streaming scenarios is lightweight, often less than </a:t>
            </a:r>
            <a:r>
              <a:rPr lang="en-US" b="1" dirty="0"/>
              <a:t>1 MB, </a:t>
            </a:r>
            <a:r>
              <a:rPr lang="en-US" dirty="0"/>
              <a:t>and </a:t>
            </a:r>
            <a:r>
              <a:rPr lang="en-US" b="1" dirty="0"/>
              <a:t>characterized by high throughput</a:t>
            </a:r>
            <a:r>
              <a:rPr lang="en-US" dirty="0"/>
              <a:t>. However, there are instances when messages </a:t>
            </a:r>
            <a:r>
              <a:rPr lang="en-US" b="1" dirty="0"/>
              <a:t>cannot be divided into smaller segments </a:t>
            </a:r>
            <a:r>
              <a:rPr lang="en-US" dirty="0"/>
              <a:t>or chunks.</a:t>
            </a:r>
          </a:p>
          <a:p>
            <a:pPr algn="just"/>
            <a:r>
              <a:rPr lang="en-US" dirty="0"/>
              <a:t>With </a:t>
            </a:r>
            <a:r>
              <a:rPr lang="en-US" b="1" dirty="0"/>
              <a:t>the new support for large messages</a:t>
            </a:r>
            <a:r>
              <a:rPr lang="en-US" dirty="0"/>
              <a:t>, </a:t>
            </a:r>
            <a:r>
              <a:rPr lang="en-US" b="1" dirty="0"/>
              <a:t>Event Hubs self-serve scalable Dedicated clusters </a:t>
            </a:r>
            <a:r>
              <a:rPr lang="en-US" dirty="0"/>
              <a:t>can now </a:t>
            </a:r>
            <a:r>
              <a:rPr lang="en-US" b="1" dirty="0"/>
              <a:t>accommodate events up to 20 MB in size </a:t>
            </a:r>
            <a:r>
              <a:rPr lang="en-US" dirty="0"/>
              <a:t>at no additional cost. This capability allows Azure Event Hubs to handle a wide range of message sizes, ensuring uninterrupted business operations.</a:t>
            </a:r>
          </a:p>
        </p:txBody>
      </p:sp>
    </p:spTree>
    <p:extLst>
      <p:ext uri="{BB962C8B-B14F-4D97-AF65-F5344CB8AC3E}">
        <p14:creationId xmlns:p14="http://schemas.microsoft.com/office/powerpoint/2010/main" val="12892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F5C4CE-14FF-FC8F-2C73-6585D4541CC7}"/>
              </a:ext>
            </a:extLst>
          </p:cNvPr>
          <p:cNvSpPr>
            <a:spLocks noGrp="1"/>
          </p:cNvSpPr>
          <p:nvPr>
            <p:ph type="body" sz="quarter" idx="10"/>
          </p:nvPr>
        </p:nvSpPr>
        <p:spPr/>
        <p:txBody>
          <a:bodyPr/>
          <a:lstStyle/>
          <a:p>
            <a:pPr algn="just"/>
            <a:r>
              <a:rPr lang="en-US" sz="1000" dirty="0">
                <a:hlinkClick r:id="rId2"/>
              </a:rPr>
              <a:t>New Azure Event Grid capabilities support IoT solutions, event source</a:t>
            </a:r>
            <a:endParaRPr lang="en-US" sz="1000" dirty="0"/>
          </a:p>
          <a:p>
            <a:pPr algn="just"/>
            <a:r>
              <a:rPr lang="en-US" sz="1000" dirty="0"/>
              <a:t>Azure Event Grid has released new generally available:</a:t>
            </a:r>
          </a:p>
          <a:p>
            <a:pPr marL="171450" indent="-171450" algn="just">
              <a:buFont typeface="Arial" panose="020B0604020202020204" pitchFamily="34" charset="0"/>
              <a:buChar char="•"/>
            </a:pPr>
            <a:r>
              <a:rPr lang="en-US" sz="1000" dirty="0"/>
              <a:t>Use the last will and testament feature in compliance with </a:t>
            </a:r>
            <a:r>
              <a:rPr lang="en-US" sz="1000" b="1" dirty="0"/>
              <a:t>MQTT v5 </a:t>
            </a:r>
            <a:r>
              <a:rPr lang="en-US" sz="1000" dirty="0"/>
              <a:t>and </a:t>
            </a:r>
            <a:r>
              <a:rPr lang="en-US" sz="1000" b="1" dirty="0"/>
              <a:t>MQTT v.3.1.1 specifications</a:t>
            </a:r>
          </a:p>
          <a:p>
            <a:pPr marL="171450" indent="-171450" algn="just">
              <a:buFont typeface="Arial" panose="020B0604020202020204" pitchFamily="34" charset="0"/>
              <a:buChar char="•"/>
            </a:pPr>
            <a:r>
              <a:rPr lang="en-US" sz="1000" dirty="0"/>
              <a:t>Create data integrations that utilize </a:t>
            </a:r>
            <a:r>
              <a:rPr lang="en-US" sz="1000" b="1" dirty="0"/>
              <a:t>both Event Grid Basic resources </a:t>
            </a:r>
            <a:r>
              <a:rPr lang="en-US" sz="1000" dirty="0"/>
              <a:t>and Event Grid Namespace Topics (supported in Event Grid Standard). </a:t>
            </a:r>
          </a:p>
          <a:p>
            <a:pPr marL="171450" indent="-171450" algn="just">
              <a:buFont typeface="Arial" panose="020B0604020202020204" pitchFamily="34" charset="0"/>
              <a:buChar char="•"/>
            </a:pPr>
            <a:r>
              <a:rPr lang="en-US" sz="1000" b="1" dirty="0"/>
              <a:t>Configure event subscriptions on namespace topics </a:t>
            </a:r>
            <a:r>
              <a:rPr lang="en-US" sz="1000" dirty="0"/>
              <a:t>to send messages to Azure Event Hubs. </a:t>
            </a:r>
          </a:p>
          <a:p>
            <a:pPr marL="171450" indent="-171450" algn="just">
              <a:buFont typeface="Arial" panose="020B0604020202020204" pitchFamily="34" charset="0"/>
              <a:buChar char="•"/>
            </a:pPr>
            <a:r>
              <a:rPr lang="en-US" sz="1000" b="1" dirty="0"/>
              <a:t>Support new event sources such as Microsoft Entra ID </a:t>
            </a:r>
            <a:r>
              <a:rPr lang="en-US" sz="1000" dirty="0"/>
              <a:t>and Microsoft Outlook leveraging Event Grid’s support for the Microsoft Graph API. </a:t>
            </a:r>
          </a:p>
        </p:txBody>
      </p:sp>
      <p:sp>
        <p:nvSpPr>
          <p:cNvPr id="3" name="Title 2">
            <a:extLst>
              <a:ext uri="{FF2B5EF4-FFF2-40B4-BE49-F238E27FC236}">
                <a16:creationId xmlns:a16="http://schemas.microsoft.com/office/drawing/2014/main" id="{C0AD9E88-F0DF-0E8C-3E2C-67E181619D32}"/>
              </a:ext>
            </a:extLst>
          </p:cNvPr>
          <p:cNvSpPr>
            <a:spLocks noGrp="1"/>
          </p:cNvSpPr>
          <p:nvPr>
            <p:ph type="title"/>
          </p:nvPr>
        </p:nvSpPr>
        <p:spPr/>
        <p:txBody>
          <a:bodyPr/>
          <a:lstStyle/>
          <a:p>
            <a:r>
              <a:rPr lang="en-US" dirty="0"/>
              <a:t>Integration Updates</a:t>
            </a:r>
          </a:p>
        </p:txBody>
      </p:sp>
      <p:sp>
        <p:nvSpPr>
          <p:cNvPr id="4" name="Text Placeholder 3">
            <a:extLst>
              <a:ext uri="{FF2B5EF4-FFF2-40B4-BE49-F238E27FC236}">
                <a16:creationId xmlns:a16="http://schemas.microsoft.com/office/drawing/2014/main" id="{DF868844-70A7-57CB-3DB5-56B85694FD7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C051F48-F5E8-925F-7291-76FBCEBBC770}"/>
              </a:ext>
            </a:extLst>
          </p:cNvPr>
          <p:cNvSpPr>
            <a:spLocks noGrp="1"/>
          </p:cNvSpPr>
          <p:nvPr>
            <p:ph type="body" sz="quarter" idx="16"/>
          </p:nvPr>
        </p:nvSpPr>
        <p:spPr/>
        <p:txBody>
          <a:bodyPr/>
          <a:lstStyle/>
          <a:p>
            <a:pPr algn="just"/>
            <a:r>
              <a:rPr lang="en-US" dirty="0">
                <a:hlinkClick r:id="rId3"/>
              </a:rPr>
              <a:t>Public Preview Azure Service Bus Enhancements</a:t>
            </a:r>
            <a:endParaRPr lang="en-US" dirty="0"/>
          </a:p>
          <a:p>
            <a:pPr algn="just"/>
            <a:r>
              <a:rPr lang="en-US" b="1" dirty="0"/>
              <a:t>MS </a:t>
            </a:r>
            <a:r>
              <a:rPr lang="en-US" dirty="0"/>
              <a:t>announced a new </a:t>
            </a:r>
            <a:r>
              <a:rPr lang="en-US" b="1" dirty="0"/>
              <a:t>feature to streamline message management </a:t>
            </a:r>
            <a:r>
              <a:rPr lang="en-US" dirty="0"/>
              <a:t>and improve operational efficiency: </a:t>
            </a:r>
            <a:r>
              <a:rPr lang="en-US" b="1" dirty="0"/>
              <a:t>batch delete</a:t>
            </a:r>
            <a:r>
              <a:rPr lang="en-US" dirty="0"/>
              <a:t>. Currently in preview, this feature </a:t>
            </a:r>
            <a:r>
              <a:rPr lang="en-US" b="1" dirty="0"/>
              <a:t>enables customers to delete messages </a:t>
            </a:r>
            <a:r>
              <a:rPr lang="en-US" dirty="0"/>
              <a:t>on </a:t>
            </a:r>
            <a:r>
              <a:rPr lang="en-US" b="1" dirty="0"/>
              <a:t>the service side from an entity or the dead letter queue </a:t>
            </a:r>
            <a:r>
              <a:rPr lang="en-US" dirty="0"/>
              <a:t>in batches of up to </a:t>
            </a:r>
            <a:r>
              <a:rPr lang="en-US" b="1" dirty="0"/>
              <a:t>4,000 messages</a:t>
            </a:r>
            <a:r>
              <a:rPr lang="en-US" dirty="0"/>
              <a:t>.</a:t>
            </a:r>
          </a:p>
          <a:p>
            <a:pPr algn="just"/>
            <a:endParaRPr lang="en-US" dirty="0"/>
          </a:p>
        </p:txBody>
      </p:sp>
    </p:spTree>
    <p:extLst>
      <p:ext uri="{BB962C8B-B14F-4D97-AF65-F5344CB8AC3E}">
        <p14:creationId xmlns:p14="http://schemas.microsoft.com/office/powerpoint/2010/main" val="190569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Machine Learning - General Availability for Build 2024</a:t>
            </a:r>
            <a:endParaRPr lang="en-US" sz="1000" dirty="0"/>
          </a:p>
          <a:p>
            <a:pPr algn="just"/>
            <a:r>
              <a:rPr lang="en-US" sz="1000" dirty="0"/>
              <a:t>Use Language tools and sample flows available </a:t>
            </a:r>
            <a:r>
              <a:rPr lang="en-US" sz="1000" b="1" dirty="0"/>
              <a:t>in Prompt Flow tooling: </a:t>
            </a:r>
            <a:r>
              <a:rPr lang="en-US" sz="1000" dirty="0"/>
              <a:t>It will be possible </a:t>
            </a:r>
            <a:r>
              <a:rPr lang="en-US" sz="1000" b="1" dirty="0"/>
              <a:t>now promptly get bootstrapped </a:t>
            </a:r>
            <a:r>
              <a:rPr lang="en-US" sz="1000" dirty="0"/>
              <a:t>with Language services, significantly reducing your time to market, and confidently deploy solutions with trustworthy evaluations.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Machine Learning - Public Preview for Build 2024</a:t>
            </a:r>
            <a:endParaRPr lang="en-US" dirty="0"/>
          </a:p>
          <a:p>
            <a:pPr marL="171450" indent="-171450" algn="just">
              <a:buFont typeface="Arial" panose="020B0604020202020204" pitchFamily="34" charset="0"/>
              <a:buChar char="•"/>
            </a:pPr>
            <a:r>
              <a:rPr lang="en-US" b="1" dirty="0"/>
              <a:t>Service-side encryption of metadata (Simplified CMK architecture): </a:t>
            </a:r>
            <a:r>
              <a:rPr lang="en-US" dirty="0"/>
              <a:t>It is possible to take advantage of the customer-managed key-encryption workspace’s new architecture, which will ultimately reduce costs and limit the likelihood of running into Azure policy conflicts. </a:t>
            </a:r>
          </a:p>
          <a:p>
            <a:pPr marL="171450" indent="-171450" algn="just">
              <a:buFont typeface="Arial" panose="020B0604020202020204" pitchFamily="34" charset="0"/>
              <a:buChar char="•"/>
            </a:pPr>
            <a:r>
              <a:rPr lang="en-US" b="1" dirty="0"/>
              <a:t>Protect yourself and users from potentially harmful content: </a:t>
            </a:r>
            <a:r>
              <a:rPr lang="en-US" dirty="0"/>
              <a:t>It is possible to guard against potentially harmful content for users, and utilize the flexibility to turn content filtering on or off based on the needs of your business. </a:t>
            </a:r>
          </a:p>
          <a:p>
            <a:pPr marL="171450" indent="-171450" algn="just">
              <a:buFont typeface="Arial" panose="020B0604020202020204" pitchFamily="34" charset="0"/>
              <a:buChar char="•"/>
            </a:pPr>
            <a:r>
              <a:rPr lang="en-US" b="1" dirty="0"/>
              <a:t>Use RAG patterns across multiple data sources in </a:t>
            </a:r>
            <a:r>
              <a:rPr lang="en-US" b="1" dirty="0" err="1"/>
              <a:t>AzureML</a:t>
            </a:r>
            <a:r>
              <a:rPr lang="en-US" b="1" dirty="0"/>
              <a:t> &amp; AI Studio: </a:t>
            </a:r>
            <a:r>
              <a:rPr lang="en-US" dirty="0"/>
              <a:t>It will be soon possible 	to bring your own indexes without having to create them from scratch, allowing you to meet customers where data is already available and giving you the flexibility to use more index types. </a:t>
            </a:r>
          </a:p>
          <a:p>
            <a:pPr algn="just"/>
            <a:endParaRPr lang="en-US" dirty="0"/>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a:xfrm>
            <a:off x="4745182" y="855080"/>
            <a:ext cx="4053632" cy="3774069"/>
          </a:xfrm>
        </p:spPr>
        <p:txBody>
          <a:bodyPr/>
          <a:lstStyle/>
          <a:p>
            <a:pPr algn="just"/>
            <a:r>
              <a:rPr lang="en-US" sz="1000" dirty="0">
                <a:hlinkClick r:id="rId2"/>
              </a:rPr>
              <a:t>Announcing Azure OpenAI Service Assistants Public Preview Refresh</a:t>
            </a:r>
            <a:endParaRPr lang="en-US" sz="1000" dirty="0"/>
          </a:p>
          <a:p>
            <a:pPr algn="just"/>
            <a:r>
              <a:rPr lang="en-US" sz="1000" dirty="0"/>
              <a:t>MS Announced the Public Preview Refresh of Assistants with a range of new features:</a:t>
            </a:r>
          </a:p>
          <a:p>
            <a:pPr marL="171450" indent="-171450" algn="just">
              <a:buFont typeface="Arial" panose="020B0604020202020204" pitchFamily="34" charset="0"/>
              <a:buChar char="•"/>
            </a:pPr>
            <a:r>
              <a:rPr lang="en-US" sz="1000" b="1" dirty="0"/>
              <a:t>File Search (Public Preview):</a:t>
            </a:r>
            <a:r>
              <a:rPr lang="en-US" sz="1000" dirty="0"/>
              <a:t> Enables to easily connect enterprise data sources, enable vector search and implement Retrieval-Augmented Generation (RAG).</a:t>
            </a:r>
          </a:p>
          <a:p>
            <a:pPr marL="171450" indent="-171450" algn="just">
              <a:buFont typeface="Arial" panose="020B0604020202020204" pitchFamily="34" charset="0"/>
              <a:buChar char="•"/>
            </a:pPr>
            <a:r>
              <a:rPr lang="en-US" sz="1000" b="1" dirty="0"/>
              <a:t>Bring Your Indexes to File Search (Public Preview coming in July 2024</a:t>
            </a:r>
            <a:r>
              <a:rPr lang="en-US" sz="1000" dirty="0"/>
              <a:t>): Allows existing users of Azure OpenAI On Your Data, to connect existing On Your Data indexes to the File Search tool. </a:t>
            </a:r>
          </a:p>
          <a:p>
            <a:pPr marL="171450" indent="-171450" algn="just">
              <a:buFont typeface="Arial" panose="020B0604020202020204" pitchFamily="34" charset="0"/>
              <a:buChar char="•"/>
            </a:pPr>
            <a:r>
              <a:rPr lang="en-US" sz="1000" b="1" dirty="0"/>
              <a:t>Browse (Public Preview coming in July 2024): </a:t>
            </a:r>
            <a:r>
              <a:rPr lang="en-US" sz="1000" dirty="0"/>
              <a:t>Enable Assistant to search the web to help answer questions that benefit from the most up-to-date information.</a:t>
            </a:r>
          </a:p>
          <a:p>
            <a:pPr marL="171450" indent="-171450" algn="just">
              <a:buFont typeface="Arial" panose="020B0604020202020204" pitchFamily="34" charset="0"/>
              <a:buChar char="•"/>
            </a:pPr>
            <a:r>
              <a:rPr lang="en-US" sz="1000" b="1" dirty="0"/>
              <a:t>Control Assistants Outputs and Manage Costs (Public Preview): </a:t>
            </a:r>
            <a:r>
              <a:rPr lang="en-US" sz="1000" dirty="0"/>
              <a:t>Allow users to view the input and output tokens used in a thread, message and run, control the maximum number of tokens a run uses in the Assistants API, and set limits on the number of previous messages used in each run. </a:t>
            </a:r>
          </a:p>
          <a:p>
            <a:pPr marL="171450" indent="-171450" algn="just">
              <a:buFont typeface="Arial" panose="020B0604020202020204" pitchFamily="34" charset="0"/>
              <a:buChar char="•"/>
            </a:pPr>
            <a:r>
              <a:rPr lang="en-US" sz="1000" b="1" dirty="0"/>
              <a:t>GPT-4o Support (Public Preview coming in June 2024): </a:t>
            </a:r>
            <a:r>
              <a:rPr lang="en-US" sz="1000" dirty="0"/>
              <a:t>GPT-4o is the latest preview model from OpenAI. GPT-4o integrates text and images in a single model, enabling it to handle multiple data types simultaneously. This multimodal approach enhances accuracy and responsiveness in human-computer interactions. We are announcing support for gpt-4o on Assistants to enable you to create interactive multi-modal experiences.</a:t>
            </a:r>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a:xfrm>
            <a:off x="342900" y="855080"/>
            <a:ext cx="4053632" cy="3774069"/>
          </a:xfrm>
        </p:spPr>
        <p:txBody>
          <a:bodyPr/>
          <a:lstStyle/>
          <a:p>
            <a:pPr algn="just"/>
            <a:r>
              <a:rPr lang="en-US" dirty="0">
                <a:hlinkClick r:id="rId3"/>
              </a:rPr>
              <a:t>Announcing Video Translation &amp; Speech Translation API Enhancements</a:t>
            </a:r>
            <a:endParaRPr lang="en-US" dirty="0"/>
          </a:p>
          <a:p>
            <a:pPr algn="just"/>
            <a:r>
              <a:rPr lang="en-US" dirty="0"/>
              <a:t>MS shared two major updates to the Azure AI Speech Translation product suite – </a:t>
            </a:r>
            <a:r>
              <a:rPr lang="en-US" b="1" dirty="0"/>
              <a:t>Video Translation </a:t>
            </a:r>
            <a:r>
              <a:rPr lang="en-US" dirty="0"/>
              <a:t>and an enhanced </a:t>
            </a:r>
            <a:r>
              <a:rPr lang="en-US" b="1" dirty="0"/>
              <a:t>Realtime Speech Translation API</a:t>
            </a:r>
            <a:r>
              <a:rPr lang="en-US" dirty="0"/>
              <a:t>.</a:t>
            </a:r>
          </a:p>
          <a:p>
            <a:pPr marL="171450" indent="-171450" algn="just">
              <a:buFont typeface="Arial" panose="020B0604020202020204" pitchFamily="34" charset="0"/>
              <a:buChar char="•"/>
            </a:pPr>
            <a:r>
              <a:rPr lang="en-US" dirty="0"/>
              <a:t>Video Translation (Batch) provides:</a:t>
            </a:r>
          </a:p>
          <a:p>
            <a:pPr marL="514350" lvl="1" indent="-171450" algn="just">
              <a:buFont typeface="Arial" panose="020B0604020202020204" pitchFamily="34" charset="0"/>
              <a:buChar char="•"/>
            </a:pPr>
            <a:r>
              <a:rPr lang="en-US" sz="1000" dirty="0">
                <a:latin typeface="+mj-lt"/>
              </a:rPr>
              <a:t>Dialogue extraction and translated subtitles generation</a:t>
            </a:r>
          </a:p>
          <a:p>
            <a:pPr marL="514350" lvl="1" indent="-171450" algn="just">
              <a:buFont typeface="Arial" panose="020B0604020202020204" pitchFamily="34" charset="0"/>
              <a:buChar char="•"/>
            </a:pPr>
            <a:r>
              <a:rPr lang="en-US" sz="1000" dirty="0">
                <a:latin typeface="+mj-lt"/>
              </a:rPr>
              <a:t>GPT reformulation with improved translation quality and automatic time alignment</a:t>
            </a:r>
          </a:p>
          <a:p>
            <a:pPr marL="514350" lvl="1" indent="-171450" algn="just">
              <a:buFont typeface="Arial" panose="020B0604020202020204" pitchFamily="34" charset="0"/>
              <a:buChar char="•"/>
            </a:pPr>
            <a:r>
              <a:rPr lang="en-US" sz="1000" dirty="0">
                <a:latin typeface="+mj-lt"/>
              </a:rPr>
              <a:t>Prebuilt neural voices with content editing for precise alignment and translation preference manually</a:t>
            </a:r>
          </a:p>
          <a:p>
            <a:pPr marL="514350" lvl="1" indent="-171450" algn="just">
              <a:buFont typeface="Arial" panose="020B0604020202020204" pitchFamily="34" charset="0"/>
              <a:buChar char="•"/>
            </a:pPr>
            <a:r>
              <a:rPr lang="en-US" sz="1000" dirty="0">
                <a:latin typeface="+mj-lt"/>
              </a:rPr>
              <a:t>Using the personal voice capability (will be available with limited access restrictions)</a:t>
            </a:r>
          </a:p>
          <a:p>
            <a:pPr marL="171450" indent="-171450" algn="just">
              <a:buFont typeface="Arial" panose="020B0604020202020204" pitchFamily="34" charset="0"/>
              <a:buChar char="•"/>
            </a:pPr>
            <a:r>
              <a:rPr lang="en-US" b="1" dirty="0"/>
              <a:t>Multilingual Speech Translation (Realtime) :  </a:t>
            </a:r>
            <a:r>
              <a:rPr lang="en-US" dirty="0"/>
              <a:t>Multilingual Speech Translation will be offered with input languages. This means these are the languages the API will automatically detect and switch between from the input. The output (target) language can still be any of the languages supported by the Azure Speech Translation Service. The 40 input languages are as follows (along with language code):</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E86-1EBC-4F6B-6E64-6EB5FD91F4A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14285B5-6219-941D-B080-ACB23944E4D0}"/>
              </a:ext>
            </a:extLst>
          </p:cNvPr>
          <p:cNvSpPr>
            <a:spLocks noGrp="1"/>
          </p:cNvSpPr>
          <p:nvPr>
            <p:ph type="body" sz="quarter" idx="10"/>
          </p:nvPr>
        </p:nvSpPr>
        <p:spPr>
          <a:xfrm>
            <a:off x="4433776" y="855080"/>
            <a:ext cx="4365038" cy="1971247"/>
          </a:xfrm>
        </p:spPr>
        <p:txBody>
          <a:bodyPr/>
          <a:lstStyle/>
          <a:p>
            <a:pPr algn="just"/>
            <a:r>
              <a:rPr lang="en-US" sz="1000" dirty="0">
                <a:hlinkClick r:id="rId2"/>
              </a:rPr>
              <a:t>Announcing New Capabilities for Azure OpenAI On Your Data</a:t>
            </a:r>
            <a:endParaRPr lang="en-US" sz="1000" dirty="0"/>
          </a:p>
          <a:p>
            <a:pPr algn="just"/>
            <a:r>
              <a:rPr lang="en-US" sz="1000" dirty="0"/>
              <a:t>Microsoft announced a significant feature expansion of Azure OpenAI Service On Your Data. On Your Data allows users to create personalized copilots tailored to their data, improving user understanding, expediting task completion, and facilitating decision-making. With the addition of new data sources, security enhancements, the latest GPT-4o model, and deployment to Teams, users now can leverage the capabilities of advanced AI models while integrating the advanced features of RAG (Retrieval Augmented Generation) directly onto their data with enterprise-grade security. This state-of-the-art capability revolutionizes how users engage with and contextualize their data, providing enhanced accuracy and speed through a user-friendly conversational interface.</a:t>
            </a:r>
          </a:p>
        </p:txBody>
      </p:sp>
      <p:sp>
        <p:nvSpPr>
          <p:cNvPr id="11" name="Title 10">
            <a:extLst>
              <a:ext uri="{FF2B5EF4-FFF2-40B4-BE49-F238E27FC236}">
                <a16:creationId xmlns:a16="http://schemas.microsoft.com/office/drawing/2014/main" id="{F0107EA6-8DB4-F344-F529-449034C075F0}"/>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DA4EB956-5F49-48E0-B1D6-AE1A636CECB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83DE5A4-66B0-B9DC-0E46-93B58BC9C3FE}"/>
              </a:ext>
            </a:extLst>
          </p:cNvPr>
          <p:cNvSpPr>
            <a:spLocks noGrp="1"/>
          </p:cNvSpPr>
          <p:nvPr>
            <p:ph type="body" sz="quarter" idx="16"/>
          </p:nvPr>
        </p:nvSpPr>
        <p:spPr/>
        <p:txBody>
          <a:bodyPr/>
          <a:lstStyle/>
          <a:p>
            <a:pPr algn="just"/>
            <a:r>
              <a:rPr lang="en-US" dirty="0">
                <a:hlinkClick r:id="rId3"/>
              </a:rPr>
              <a:t>Introducing Model Customization for Azure AI</a:t>
            </a:r>
            <a:endParaRPr lang="en-US" dirty="0"/>
          </a:p>
          <a:p>
            <a:pPr algn="just"/>
            <a:r>
              <a:rPr lang="en-US" dirty="0"/>
              <a:t>MS announced the launch of </a:t>
            </a:r>
            <a:r>
              <a:rPr lang="en-US" b="1" dirty="0"/>
              <a:t>Model Customization for Azure AI</a:t>
            </a:r>
            <a:r>
              <a:rPr lang="en-US" dirty="0"/>
              <a:t>, an engineering service designed to accelerate co-innovation with customers to deliver tailored AI solutions. Custom models can offer significant benefits for enterprises and complement other techniques such as fine-tuning, retrieval-augmented generation (RAG), and prompt engineering by encapsulating specialized domain knowledge and understanding nuanced context in the domain. </a:t>
            </a:r>
          </a:p>
        </p:txBody>
      </p:sp>
      <p:pic>
        <p:nvPicPr>
          <p:cNvPr id="5122" name="Picture 2" descr="thumbnail image 2 of blog post titled &#10; &#10; &#10;  &#10; &#10; &#10; &#10;    &#10;  &#10;   &#10;    &#10;      &#10;       Announcing New Capabilities for Azure OpenAI On Your Data&#10;       &#10;      &#10;     &#10;   &#10;  &#10; &#10;   &#10; &#10; &#10; &#10; &#10; &#10;">
            <a:extLst>
              <a:ext uri="{FF2B5EF4-FFF2-40B4-BE49-F238E27FC236}">
                <a16:creationId xmlns:a16="http://schemas.microsoft.com/office/drawing/2014/main" id="{01CDD9A4-FD2A-36C3-3C29-94C4B07582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9146" y="2826327"/>
            <a:ext cx="3674921" cy="209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627770"/>
          </a:xfrm>
        </p:spPr>
        <p:txBody>
          <a:bodyPr/>
          <a:lstStyle/>
          <a:p>
            <a:pPr algn="just"/>
            <a:r>
              <a:rPr lang="en-US" dirty="0">
                <a:hlinkClick r:id="rId2"/>
              </a:rPr>
              <a:t>Public preview: Azure Load Balancer now supports Admin State</a:t>
            </a:r>
            <a:endParaRPr lang="en-US" dirty="0"/>
          </a:p>
          <a:p>
            <a:pPr algn="just"/>
            <a:r>
              <a:rPr lang="en-US" dirty="0"/>
              <a:t>MS announced the public preview of </a:t>
            </a:r>
            <a:r>
              <a:rPr lang="en-US" b="1" dirty="0"/>
              <a:t>Azure Load Balancer Administrative State (Admin State) </a:t>
            </a:r>
            <a:r>
              <a:rPr lang="en-US" dirty="0"/>
              <a:t>to make managing VMs in the </a:t>
            </a:r>
            <a:r>
              <a:rPr lang="en-US" b="1" dirty="0"/>
              <a:t>backend pool</a:t>
            </a:r>
            <a:r>
              <a:rPr lang="en-US" dirty="0"/>
              <a:t> of Azure Load Balancer simple and effective. </a:t>
            </a:r>
          </a:p>
          <a:p>
            <a:pPr algn="just"/>
            <a:r>
              <a:rPr lang="en-US" b="1" dirty="0"/>
              <a:t>Administrative state (Admin state) </a:t>
            </a:r>
            <a:r>
              <a:rPr lang="en-US" dirty="0"/>
              <a:t>is a feature of </a:t>
            </a:r>
            <a:r>
              <a:rPr lang="en-US" b="1" dirty="0"/>
              <a:t>Azure Load Balancer </a:t>
            </a:r>
            <a:r>
              <a:rPr lang="en-US" dirty="0"/>
              <a:t>that allows to override the Load Balancer’s health probe behavior on a per backend pool instance basis. This feature is useful in scenarios where would like to take down backend instance for maintenance, patching, or testing.</a:t>
            </a:r>
          </a:p>
        </p:txBody>
      </p:sp>
      <p:sp>
        <p:nvSpPr>
          <p:cNvPr id="4" name="AutoShape 2" descr="What is Microsoft Copilot for Security? | Microsoft Learn">
            <a:extLst>
              <a:ext uri="{FF2B5EF4-FFF2-40B4-BE49-F238E27FC236}">
                <a16:creationId xmlns:a16="http://schemas.microsoft.com/office/drawing/2014/main" id="{84448341-4674-FCAD-D003-71093ACF9BD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 Placeholder 13">
            <a:extLst>
              <a:ext uri="{FF2B5EF4-FFF2-40B4-BE49-F238E27FC236}">
                <a16:creationId xmlns:a16="http://schemas.microsoft.com/office/drawing/2014/main" id="{06D884AE-3074-77B9-2821-DC774A2B2C02}"/>
              </a:ext>
            </a:extLst>
          </p:cNvPr>
          <p:cNvSpPr txBox="1">
            <a:spLocks/>
          </p:cNvSpPr>
          <p:nvPr/>
        </p:nvSpPr>
        <p:spPr>
          <a:xfrm>
            <a:off x="4570857" y="603320"/>
            <a:ext cx="3955312" cy="212083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endParaRPr lang="en-US" dirty="0"/>
          </a:p>
        </p:txBody>
      </p:sp>
      <p:pic>
        <p:nvPicPr>
          <p:cNvPr id="1026" name="Picture 2" descr="Diagram of admin state usage and state values.">
            <a:extLst>
              <a:ext uri="{FF2B5EF4-FFF2-40B4-BE49-F238E27FC236}">
                <a16:creationId xmlns:a16="http://schemas.microsoft.com/office/drawing/2014/main" id="{6172339F-BDD7-699F-9F0E-C3549028C3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113" y="2482851"/>
            <a:ext cx="3603842" cy="1149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A235D6ED-E605-EFB5-00D4-391D363F4991}"/>
              </a:ext>
            </a:extLst>
          </p:cNvPr>
          <p:cNvSpPr txBox="1">
            <a:spLocks/>
          </p:cNvSpPr>
          <p:nvPr/>
        </p:nvSpPr>
        <p:spPr>
          <a:xfrm>
            <a:off x="464288" y="3817310"/>
            <a:ext cx="3955312" cy="115675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b="1" dirty="0"/>
              <a:t>Limitations</a:t>
            </a:r>
            <a:r>
              <a:rPr lang="en-US" dirty="0"/>
              <a:t>:</a:t>
            </a:r>
          </a:p>
          <a:p>
            <a:pPr marL="171450" indent="-171450" algn="just">
              <a:buFont typeface="Arial" panose="020B0604020202020204" pitchFamily="34" charset="0"/>
              <a:buChar char="•"/>
            </a:pPr>
            <a:r>
              <a:rPr lang="en-US" dirty="0"/>
              <a:t>Admin state isn't supported with inbound NAT rule.</a:t>
            </a:r>
          </a:p>
          <a:p>
            <a:pPr marL="171450" indent="-171450" algn="just">
              <a:buFont typeface="Arial" panose="020B0604020202020204" pitchFamily="34" charset="0"/>
              <a:buChar char="•"/>
            </a:pPr>
            <a:r>
              <a:rPr lang="en-US" dirty="0"/>
              <a:t>Admin state isn't supported for </a:t>
            </a:r>
            <a:r>
              <a:rPr lang="en-US" dirty="0" err="1"/>
              <a:t>nonprobed</a:t>
            </a:r>
            <a:r>
              <a:rPr lang="en-US" dirty="0"/>
              <a:t> load balancing rules.</a:t>
            </a:r>
          </a:p>
          <a:p>
            <a:pPr marL="171450" indent="-171450" algn="just">
              <a:buFont typeface="Arial" panose="020B0604020202020204" pitchFamily="34" charset="0"/>
              <a:buChar char="•"/>
            </a:pPr>
            <a:r>
              <a:rPr lang="en-US" dirty="0"/>
              <a:t>Admin state can't be set as part of the NIC-based Load Balancer backend pool Create experiences.</a:t>
            </a:r>
          </a:p>
        </p:txBody>
      </p:sp>
      <p:graphicFrame>
        <p:nvGraphicFramePr>
          <p:cNvPr id="3" name="Table 2">
            <a:extLst>
              <a:ext uri="{FF2B5EF4-FFF2-40B4-BE49-F238E27FC236}">
                <a16:creationId xmlns:a16="http://schemas.microsoft.com/office/drawing/2014/main" id="{D6E60D13-E22B-603A-5922-7F32392578C1}"/>
              </a:ext>
            </a:extLst>
          </p:cNvPr>
          <p:cNvGraphicFramePr>
            <a:graphicFrameLocks noGrp="1"/>
          </p:cNvGraphicFramePr>
          <p:nvPr>
            <p:extLst>
              <p:ext uri="{D42A27DB-BD31-4B8C-83A1-F6EECF244321}">
                <p14:modId xmlns:p14="http://schemas.microsoft.com/office/powerpoint/2010/main" val="3689567819"/>
              </p:ext>
            </p:extLst>
          </p:nvPr>
        </p:nvGraphicFramePr>
        <p:xfrm>
          <a:off x="4875657" y="946220"/>
          <a:ext cx="4032567" cy="3793526"/>
        </p:xfrm>
        <a:graphic>
          <a:graphicData uri="http://schemas.openxmlformats.org/drawingml/2006/table">
            <a:tbl>
              <a:tblPr/>
              <a:tblGrid>
                <a:gridCol w="1344189">
                  <a:extLst>
                    <a:ext uri="{9D8B030D-6E8A-4147-A177-3AD203B41FA5}">
                      <a16:colId xmlns:a16="http://schemas.microsoft.com/office/drawing/2014/main" val="351390227"/>
                    </a:ext>
                  </a:extLst>
                </a:gridCol>
                <a:gridCol w="1344189">
                  <a:extLst>
                    <a:ext uri="{9D8B030D-6E8A-4147-A177-3AD203B41FA5}">
                      <a16:colId xmlns:a16="http://schemas.microsoft.com/office/drawing/2014/main" val="1614121277"/>
                    </a:ext>
                  </a:extLst>
                </a:gridCol>
                <a:gridCol w="1344189">
                  <a:extLst>
                    <a:ext uri="{9D8B030D-6E8A-4147-A177-3AD203B41FA5}">
                      <a16:colId xmlns:a16="http://schemas.microsoft.com/office/drawing/2014/main" val="2112956733"/>
                    </a:ext>
                  </a:extLst>
                </a:gridCol>
              </a:tblGrid>
              <a:tr h="189164">
                <a:tc>
                  <a:txBody>
                    <a:bodyPr/>
                    <a:lstStyle/>
                    <a:p>
                      <a:pPr algn="l" fontAlgn="t"/>
                      <a:r>
                        <a:rPr lang="en-US" sz="900" b="1" dirty="0">
                          <a:effectLst/>
                          <a:latin typeface="+mj-lt"/>
                        </a:rPr>
                        <a:t>Admin State</a:t>
                      </a:r>
                      <a:endParaRPr lang="en-US" sz="900" dirty="0">
                        <a:effectLst/>
                        <a:latin typeface="+mj-lt"/>
                      </a:endParaRP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900" b="1">
                          <a:effectLst/>
                          <a:latin typeface="+mj-lt"/>
                        </a:rPr>
                        <a:t>New Connections</a:t>
                      </a:r>
                      <a:endParaRPr lang="en-US" sz="900">
                        <a:effectLst/>
                        <a:latin typeface="+mj-lt"/>
                      </a:endParaRP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900" b="1">
                          <a:effectLst/>
                          <a:latin typeface="+mj-lt"/>
                        </a:rPr>
                        <a:t>Existing Connections</a:t>
                      </a:r>
                      <a:endParaRPr lang="en-US" sz="900">
                        <a:effectLst/>
                        <a:latin typeface="+mj-lt"/>
                      </a:endParaRP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72066731"/>
                  </a:ext>
                </a:extLst>
              </a:tr>
              <a:tr h="974921">
                <a:tc>
                  <a:txBody>
                    <a:bodyPr/>
                    <a:lstStyle/>
                    <a:p>
                      <a:pPr algn="l" fontAlgn="t"/>
                      <a:r>
                        <a:rPr lang="en-US" sz="900" b="1" dirty="0">
                          <a:effectLst/>
                          <a:latin typeface="+mj-lt"/>
                        </a:rPr>
                        <a:t>Up</a:t>
                      </a:r>
                      <a:endParaRPr lang="en-US" sz="900" dirty="0">
                        <a:effectLst/>
                        <a:latin typeface="+mj-lt"/>
                      </a:endParaRP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900" dirty="0">
                          <a:effectLst/>
                          <a:latin typeface="+mj-lt"/>
                        </a:rPr>
                        <a:t>Load balancer ignores the health probe and always considers the backend instance as eligible for new connections.</a:t>
                      </a: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900">
                          <a:effectLst/>
                          <a:latin typeface="+mj-lt"/>
                        </a:rPr>
                        <a:t>Load balancer disregards the configured health probe’s response and always allows existing connections to persist to the backend instance.</a:t>
                      </a: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01865916"/>
                  </a:ext>
                </a:extLst>
              </a:tr>
              <a:tr h="2153557">
                <a:tc>
                  <a:txBody>
                    <a:bodyPr/>
                    <a:lstStyle/>
                    <a:p>
                      <a:pPr algn="l" fontAlgn="t"/>
                      <a:r>
                        <a:rPr lang="en-US" sz="900" b="1">
                          <a:effectLst/>
                          <a:latin typeface="+mj-lt"/>
                        </a:rPr>
                        <a:t>Down</a:t>
                      </a:r>
                      <a:endParaRPr lang="en-US" sz="900">
                        <a:effectLst/>
                        <a:latin typeface="+mj-lt"/>
                      </a:endParaRP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900" dirty="0">
                          <a:effectLst/>
                          <a:latin typeface="+mj-lt"/>
                        </a:rPr>
                        <a:t>Load balancer ignores the health probe and doesn't allow new connections to the backend instance.</a:t>
                      </a: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900" dirty="0">
                          <a:effectLst/>
                          <a:latin typeface="+mj-lt"/>
                        </a:rPr>
                        <a:t>Load balancer ignores the health probe and existing connections are determined according to the following protocols:</a:t>
                      </a:r>
                      <a:br>
                        <a:rPr lang="en-US" sz="900" dirty="0">
                          <a:effectLst/>
                          <a:latin typeface="+mj-lt"/>
                        </a:rPr>
                      </a:br>
                      <a:r>
                        <a:rPr lang="en-US" sz="900" dirty="0">
                          <a:effectLst/>
                          <a:latin typeface="+mj-lt"/>
                        </a:rPr>
                        <a:t>TCP: Established TCP connections to the backend instance persists.</a:t>
                      </a:r>
                      <a:br>
                        <a:rPr lang="en-US" sz="900" dirty="0">
                          <a:effectLst/>
                          <a:latin typeface="+mj-lt"/>
                        </a:rPr>
                      </a:br>
                      <a:r>
                        <a:rPr lang="en-US" sz="900" dirty="0">
                          <a:effectLst/>
                          <a:latin typeface="+mj-lt"/>
                        </a:rPr>
                        <a:t>UDP: Existing UDP flows move to another healthy instance in the backend pool.</a:t>
                      </a:r>
                      <a:br>
                        <a:rPr lang="en-US" sz="900" dirty="0">
                          <a:effectLst/>
                          <a:latin typeface="+mj-lt"/>
                        </a:rPr>
                      </a:br>
                      <a:r>
                        <a:rPr lang="en-US" sz="900" b="1" dirty="0">
                          <a:effectLst/>
                          <a:latin typeface="+mj-lt"/>
                        </a:rPr>
                        <a:t>Note</a:t>
                      </a:r>
                      <a:r>
                        <a:rPr lang="en-US" sz="900" dirty="0">
                          <a:effectLst/>
                          <a:latin typeface="+mj-lt"/>
                        </a:rPr>
                        <a:t>: This is similar to a </a:t>
                      </a:r>
                      <a:r>
                        <a:rPr lang="en-US" sz="900" u="none" strike="noStrike" dirty="0">
                          <a:effectLst/>
                          <a:latin typeface="+mj-lt"/>
                          <a:hlinkClick r:id="rId4"/>
                        </a:rPr>
                        <a:t>Probe Down behavior</a:t>
                      </a:r>
                      <a:r>
                        <a:rPr lang="en-US" sz="900" dirty="0">
                          <a:effectLst/>
                          <a:latin typeface="+mj-lt"/>
                        </a:rPr>
                        <a:t>.</a:t>
                      </a: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63050432"/>
                  </a:ext>
                </a:extLst>
              </a:tr>
              <a:tr h="451083">
                <a:tc>
                  <a:txBody>
                    <a:bodyPr/>
                    <a:lstStyle/>
                    <a:p>
                      <a:pPr algn="l" fontAlgn="t"/>
                      <a:r>
                        <a:rPr lang="en-US" sz="900" b="1">
                          <a:effectLst/>
                          <a:latin typeface="+mj-lt"/>
                        </a:rPr>
                        <a:t>None</a:t>
                      </a:r>
                      <a:endParaRPr lang="en-US" sz="900">
                        <a:effectLst/>
                        <a:latin typeface="+mj-lt"/>
                      </a:endParaRP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900">
                          <a:effectLst/>
                          <a:latin typeface="+mj-lt"/>
                        </a:rPr>
                        <a:t>Load balancer respects the health probe behavior.</a:t>
                      </a: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900" dirty="0">
                          <a:effectLst/>
                          <a:latin typeface="+mj-lt"/>
                        </a:rPr>
                        <a:t>Load balancer respects the health probe behavior.</a:t>
                      </a:r>
                    </a:p>
                  </a:txBody>
                  <a:tcPr marL="58204" marR="58204" marT="29102" marB="2910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17260856"/>
                  </a:ext>
                </a:extLst>
              </a:tr>
            </a:tbl>
          </a:graphicData>
        </a:graphic>
      </p:graphicFrame>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3FAF6-84B0-D549-8E95-C679D68837DE}"/>
              </a:ext>
            </a:extLst>
          </p:cNvPr>
          <p:cNvSpPr>
            <a:spLocks noGrp="1"/>
          </p:cNvSpPr>
          <p:nvPr>
            <p:ph type="title"/>
          </p:nvPr>
        </p:nvSpPr>
        <p:spPr/>
        <p:txBody>
          <a:bodyPr/>
          <a:lstStyle/>
          <a:p>
            <a:r>
              <a:rPr lang="en-US" sz="1600" dirty="0"/>
              <a:t>ML &amp; AI &amp; IOT Updates</a:t>
            </a:r>
            <a:endParaRPr lang="en-US" dirty="0"/>
          </a:p>
        </p:txBody>
      </p:sp>
      <p:sp>
        <p:nvSpPr>
          <p:cNvPr id="4" name="Text Placeholder 3">
            <a:extLst>
              <a:ext uri="{FF2B5EF4-FFF2-40B4-BE49-F238E27FC236}">
                <a16:creationId xmlns:a16="http://schemas.microsoft.com/office/drawing/2014/main" id="{F221DAB9-06BB-817C-C4CF-FDF84006AABD}"/>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03217971-8480-6645-0094-A1214AE59152}"/>
              </a:ext>
            </a:extLst>
          </p:cNvPr>
          <p:cNvSpPr>
            <a:spLocks noGrp="1"/>
          </p:cNvSpPr>
          <p:nvPr>
            <p:ph type="body" sz="quarter" idx="16"/>
          </p:nvPr>
        </p:nvSpPr>
        <p:spPr/>
        <p:txBody>
          <a:bodyPr/>
          <a:lstStyle/>
          <a:p>
            <a:pPr algn="just"/>
            <a:r>
              <a:rPr lang="en-US" dirty="0">
                <a:hlinkClick r:id="rId2"/>
              </a:rPr>
              <a:t>Prompt Shields</a:t>
            </a:r>
            <a:endParaRPr lang="en-US" dirty="0"/>
          </a:p>
          <a:p>
            <a:pPr algn="just"/>
            <a:r>
              <a:rPr lang="en-US" dirty="0"/>
              <a:t>Prompt Shields is a unified API that analyzes LLM inputs and detects User Prompt attacks and Document attacks, which are two common types of adversarial inputs.</a:t>
            </a:r>
          </a:p>
          <a:p>
            <a:pPr marL="171450" indent="-171450" algn="just">
              <a:buFont typeface="Arial" panose="020B0604020202020204" pitchFamily="34" charset="0"/>
              <a:buChar char="•"/>
            </a:pPr>
            <a:r>
              <a:rPr lang="en-US" dirty="0"/>
              <a:t>Prompt Shields for User Prompts:</a:t>
            </a:r>
          </a:p>
          <a:p>
            <a:pPr marL="514350" lvl="1" indent="-171450" algn="just">
              <a:buFont typeface="Arial" panose="020B0604020202020204" pitchFamily="34" charset="0"/>
              <a:buChar char="•"/>
            </a:pPr>
            <a:r>
              <a:rPr lang="en-US" sz="1000" dirty="0">
                <a:latin typeface="+mj-lt"/>
              </a:rPr>
              <a:t>Previously called Jailbreak risk detection, this shield targets User Prompt injection attacks, where users deliberately exploit system vulnerabilities to elicit unauthorized behavior from the LLM. This could lead to inappropriate content generation or violations of system-imposed restrictions.</a:t>
            </a:r>
          </a:p>
          <a:p>
            <a:pPr marL="171450" indent="-171450" algn="just">
              <a:buFont typeface="Arial" panose="020B0604020202020204" pitchFamily="34" charset="0"/>
              <a:buChar char="•"/>
            </a:pPr>
            <a:r>
              <a:rPr lang="en-US" dirty="0"/>
              <a:t>Prompt Shields for Documents</a:t>
            </a:r>
          </a:p>
          <a:p>
            <a:pPr marL="514350" lvl="1" indent="-171450" algn="just">
              <a:buFont typeface="Arial" panose="020B0604020202020204" pitchFamily="34" charset="0"/>
              <a:buChar char="•"/>
            </a:pPr>
            <a:r>
              <a:rPr lang="en-US" sz="1000" dirty="0">
                <a:latin typeface="+mj-lt"/>
              </a:rPr>
              <a:t>This shield aims to safeguard against attacks that use information not directly supplied by the user or developer, such as external documents. Attackers might embed hidden instructions in these materials in order to gain unauthorized control over the LLM session.</a:t>
            </a:r>
          </a:p>
        </p:txBody>
      </p:sp>
      <p:pic>
        <p:nvPicPr>
          <p:cNvPr id="4098" name="Picture 2">
            <a:extLst>
              <a:ext uri="{FF2B5EF4-FFF2-40B4-BE49-F238E27FC236}">
                <a16:creationId xmlns:a16="http://schemas.microsoft.com/office/drawing/2014/main" id="{909938EA-C1D3-F3A3-A14B-A347995A9C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883" y="917725"/>
            <a:ext cx="3214276" cy="371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62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Microsoft Dev Box introduces new ready-to-code and enterprise management capabilities</a:t>
            </a:r>
            <a:endParaRPr lang="en-US" sz="1000" dirty="0"/>
          </a:p>
          <a:p>
            <a:r>
              <a:rPr lang="en-US" sz="1000" dirty="0"/>
              <a:t>Microsoft Dev Box is an Azure service that gives developers self-service access to preconfigured, project-specific developer workstations. </a:t>
            </a:r>
          </a:p>
          <a:p>
            <a:r>
              <a:rPr lang="en-US" sz="1000" dirty="0"/>
              <a:t>New ready-to-code features for developers</a:t>
            </a:r>
          </a:p>
          <a:p>
            <a:pPr marL="171450" indent="-171450">
              <a:buFont typeface="Arial" panose="020B0604020202020204" pitchFamily="34" charset="0"/>
              <a:buChar char="•"/>
            </a:pPr>
            <a:r>
              <a:rPr lang="en-US" sz="1000" b="1" dirty="0"/>
              <a:t>Team customizations (private preview), images (private preview), and project-based catalogs (preview) </a:t>
            </a:r>
          </a:p>
          <a:p>
            <a:pPr marL="171450" indent="-171450">
              <a:buFont typeface="Arial" panose="020B0604020202020204" pitchFamily="34" charset="0"/>
              <a:buChar char="•"/>
            </a:pPr>
            <a:r>
              <a:rPr lang="en-US" sz="1000" b="1" dirty="0"/>
              <a:t>A customization template </a:t>
            </a:r>
            <a:r>
              <a:rPr lang="en-US" sz="1000" dirty="0"/>
              <a:t>for accessibility configurations provides a popular option for the visually impaired community (preview).</a:t>
            </a:r>
          </a:p>
          <a:p>
            <a:pPr marL="171450" indent="-171450">
              <a:buFont typeface="Arial" panose="020B0604020202020204" pitchFamily="34" charset="0"/>
              <a:buChar char="•"/>
            </a:pPr>
            <a:r>
              <a:rPr lang="en-US" sz="1000" b="1" dirty="0"/>
              <a:t>Dev Box in Windows App offers </a:t>
            </a:r>
            <a:r>
              <a:rPr lang="en-US" sz="1000" dirty="0"/>
              <a:t>an improved connection experience and the ability to seamlessly transition between Dev Box and Windows devices,</a:t>
            </a:r>
          </a:p>
          <a:p>
            <a:r>
              <a:rPr lang="en-US" sz="1000" dirty="0"/>
              <a:t>Enterprise management capabilities</a:t>
            </a:r>
          </a:p>
          <a:p>
            <a:pPr marL="171450" indent="-171450">
              <a:buFont typeface="Arial" panose="020B0604020202020204" pitchFamily="34" charset="0"/>
              <a:buChar char="•"/>
            </a:pPr>
            <a:r>
              <a:rPr lang="en-US" sz="1000" b="1" dirty="0"/>
              <a:t>Dev Box connection telemetry is now available through Azure Monitor to </a:t>
            </a:r>
            <a:endParaRPr lang="en-US" sz="1000" dirty="0"/>
          </a:p>
          <a:p>
            <a:pPr marL="171450" indent="-171450">
              <a:buFont typeface="Arial" panose="020B0604020202020204" pitchFamily="34" charset="0"/>
              <a:buChar char="•"/>
            </a:pPr>
            <a:r>
              <a:rPr lang="en-US" sz="1000" b="1" dirty="0"/>
              <a:t>Hibernation on disconnect: </a:t>
            </a:r>
            <a:r>
              <a:rPr lang="en-US" sz="1000" dirty="0"/>
              <a:t>When enabled, dev boxes can hibernate (if there is no active RDP session), helping organizations optimize costs (preview).</a:t>
            </a:r>
          </a:p>
          <a:p>
            <a:pPr marL="171450" indent="-171450">
              <a:buFont typeface="Arial" panose="020B0604020202020204" pitchFamily="34" charset="0"/>
              <a:buChar char="•"/>
            </a:pPr>
            <a:r>
              <a:rPr lang="en-US" sz="1000" b="1" dirty="0"/>
              <a:t>Windows 11 Enterprise image </a:t>
            </a:r>
            <a:r>
              <a:rPr lang="en-US" sz="1000" dirty="0"/>
              <a:t>can be published into Azure Marketplace for use with Microsoft Dev Box: </a:t>
            </a:r>
          </a:p>
          <a:p>
            <a:pPr marL="171450" indent="-171450">
              <a:buFont typeface="Arial" panose="020B0604020202020204" pitchFamily="34" charset="0"/>
              <a:buChar char="•"/>
            </a:pPr>
            <a:r>
              <a:rPr lang="en-US" sz="1000" dirty="0"/>
              <a:t>Dev boxes can now be deployed in South East Asia, South Africa North, Germany West Central, Italy North, Brazil South, Switzerland North, and Sweden Central* (generally available).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Expanding extensibility model to Pulumi in Azure Deployment Environments</a:t>
            </a:r>
            <a:endParaRPr lang="ru-RU" dirty="0"/>
          </a:p>
          <a:p>
            <a:pPr algn="just"/>
            <a:r>
              <a:rPr lang="en-US" dirty="0"/>
              <a:t>Azure Deployment Environments now delivers </a:t>
            </a:r>
            <a:r>
              <a:rPr lang="en-US" b="1" dirty="0"/>
              <a:t>more seamless experience to customers</a:t>
            </a:r>
            <a:r>
              <a:rPr lang="en-US" dirty="0"/>
              <a:t>, enabling them to leverage </a:t>
            </a:r>
            <a:r>
              <a:rPr lang="en-US" b="1" dirty="0"/>
              <a:t>popular Infrastructure-as-Code (IaC) frameworks</a:t>
            </a:r>
            <a:r>
              <a:rPr lang="en-US" dirty="0"/>
              <a:t> quickly and easily with its extensibility model and perform or customize deployments based on their organizational needs. These capabilities give development teams more control to customize environment templates for their team-specific needs and provide platform engineers with additional ways to build templates in their </a:t>
            </a:r>
            <a:r>
              <a:rPr lang="en-US" b="1" dirty="0"/>
              <a:t>preferred IaC format</a:t>
            </a:r>
            <a:r>
              <a:rPr lang="en-US" dirty="0"/>
              <a:t>. Additional updates include:</a:t>
            </a:r>
          </a:p>
          <a:p>
            <a:pPr marL="171450" indent="-171450" algn="just">
              <a:buFont typeface="Arial" panose="020B0604020202020204" pitchFamily="34" charset="0"/>
              <a:buChar char="•"/>
            </a:pPr>
            <a:r>
              <a:rPr lang="en-US" b="1" dirty="0"/>
              <a:t>Support for Pulumi through its new extensibility model: </a:t>
            </a:r>
            <a:r>
              <a:rPr lang="en-US" dirty="0"/>
              <a:t>In addition to being able to use </a:t>
            </a:r>
            <a:r>
              <a:rPr lang="en-US" b="1" dirty="0"/>
              <a:t>Arm, Bicep and Terraform </a:t>
            </a:r>
            <a:r>
              <a:rPr lang="en-US" dirty="0"/>
              <a:t>already, customers can now easily perform deployments using Pulumi, another popular IaC framework Customers can build their own container image by leveraging the published guidance or directly leverage the sample container image published for Pulumi. This is in preview.</a:t>
            </a:r>
          </a:p>
          <a:p>
            <a:pPr marL="171450" indent="-171450" algn="just">
              <a:buFont typeface="Arial" panose="020B0604020202020204" pitchFamily="34" charset="0"/>
              <a:buChar char="•"/>
            </a:pPr>
            <a:r>
              <a:rPr lang="en-US" b="1" dirty="0"/>
              <a:t>Project-based catalogs: </a:t>
            </a:r>
            <a:r>
              <a:rPr lang="en-US" dirty="0"/>
              <a:t>Platform engineers can now provide project-specific templates or enable dev teams to directly customize the templates used to self-serve application infrastructure. This is in preview.</a:t>
            </a:r>
          </a:p>
          <a:p>
            <a:pPr marL="171450" indent="-171450" algn="just">
              <a:buFont typeface="Arial" panose="020B0604020202020204" pitchFamily="34" charset="0"/>
              <a:buChar char="•"/>
            </a:pPr>
            <a:r>
              <a:rPr lang="en-US" b="1" dirty="0"/>
              <a:t>Quick-start template: </a:t>
            </a:r>
            <a:r>
              <a:rPr lang="en-US" dirty="0"/>
              <a:t>Platform engineers can now deploy and configure Azure Deployment Environments with a single click deployment using the quick-start template. This is generally available.</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784C9F-4FC9-1D68-DA5F-3EAB9AE40165}"/>
              </a:ext>
            </a:extLst>
          </p:cNvPr>
          <p:cNvSpPr>
            <a:spLocks noGrp="1"/>
          </p:cNvSpPr>
          <p:nvPr>
            <p:ph type="body" sz="quarter" idx="10"/>
          </p:nvPr>
        </p:nvSpPr>
        <p:spPr/>
        <p:txBody>
          <a:bodyPr/>
          <a:lstStyle/>
          <a:p>
            <a:pPr algn="just"/>
            <a:r>
              <a:rPr lang="en-US" sz="1000" dirty="0">
                <a:hlinkClick r:id="rId2"/>
              </a:rPr>
              <a:t>Generally Available: Azure Chaos Studio supports a new Pause Process fault for Windows virtual machines</a:t>
            </a:r>
            <a:endParaRPr lang="en-US" sz="1000" dirty="0"/>
          </a:p>
          <a:p>
            <a:pPr algn="just"/>
            <a:r>
              <a:rPr lang="en-US" sz="1000" dirty="0"/>
              <a:t>Azure </a:t>
            </a:r>
            <a:r>
              <a:rPr lang="en-US" sz="1000" b="1" dirty="0"/>
              <a:t>Chaos Studio now supports </a:t>
            </a:r>
            <a:r>
              <a:rPr lang="en-US" sz="1000" dirty="0"/>
              <a:t>a new </a:t>
            </a:r>
            <a:r>
              <a:rPr lang="en-US" sz="1000" b="1" dirty="0"/>
              <a:t>agent-based fault action for Windows virtual machines.</a:t>
            </a:r>
          </a:p>
          <a:p>
            <a:pPr marL="171450" indent="-171450" algn="just">
              <a:buFont typeface="Arial" panose="020B0604020202020204" pitchFamily="34" charset="0"/>
              <a:buChar char="•"/>
            </a:pPr>
            <a:r>
              <a:rPr lang="en-US" sz="1000" b="1" dirty="0"/>
              <a:t>Pause Process: </a:t>
            </a:r>
            <a:r>
              <a:rPr lang="en-US" sz="1000" dirty="0"/>
              <a:t>this new agent-based fault allows customers to </a:t>
            </a:r>
            <a:r>
              <a:rPr lang="en-US" sz="1000" b="1" dirty="0"/>
              <a:t>pause a Windows process running </a:t>
            </a:r>
            <a:r>
              <a:rPr lang="en-US" sz="1000" dirty="0"/>
              <a:t>in an Azure virtual machine for a specified duration as part of a Chaos Experiment. This can help test applications inside virtual machines and their resilience to stutters, maintenance events, or resource constraints. This new fault can be used in Azure Chaos Studio by deploying templates, using the REST API, or designing experiments in the Azure portal. </a:t>
            </a:r>
          </a:p>
        </p:txBody>
      </p:sp>
      <p:sp>
        <p:nvSpPr>
          <p:cNvPr id="3" name="Title 2">
            <a:extLst>
              <a:ext uri="{FF2B5EF4-FFF2-40B4-BE49-F238E27FC236}">
                <a16:creationId xmlns:a16="http://schemas.microsoft.com/office/drawing/2014/main" id="{DA91C441-987F-CA07-594E-B56E039CA99C}"/>
              </a:ext>
            </a:extLst>
          </p:cNvPr>
          <p:cNvSpPr>
            <a:spLocks noGrp="1"/>
          </p:cNvSpPr>
          <p:nvPr>
            <p:ph type="title"/>
          </p:nvPr>
        </p:nvSpPr>
        <p:spPr/>
        <p:txBody>
          <a:bodyPr/>
          <a:lstStyle/>
          <a:p>
            <a:r>
              <a:rPr lang="en-US" sz="1600"/>
              <a:t>DevOps &amp; IaC &amp; Automation</a:t>
            </a:r>
            <a:endParaRPr lang="en-US"/>
          </a:p>
        </p:txBody>
      </p:sp>
      <p:sp>
        <p:nvSpPr>
          <p:cNvPr id="4" name="Text Placeholder 3">
            <a:extLst>
              <a:ext uri="{FF2B5EF4-FFF2-40B4-BE49-F238E27FC236}">
                <a16:creationId xmlns:a16="http://schemas.microsoft.com/office/drawing/2014/main" id="{9DAB6A78-8CF9-92E7-63FC-A883003CD73F}"/>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60F3A041-79AC-F9C9-D2DD-0A8ADDBCB6AF}"/>
              </a:ext>
            </a:extLst>
          </p:cNvPr>
          <p:cNvSpPr>
            <a:spLocks noGrp="1"/>
          </p:cNvSpPr>
          <p:nvPr>
            <p:ph type="body" sz="quarter" idx="16"/>
          </p:nvPr>
        </p:nvSpPr>
        <p:spPr>
          <a:xfrm>
            <a:off x="342900" y="855081"/>
            <a:ext cx="3955312" cy="1527902"/>
          </a:xfrm>
        </p:spPr>
        <p:txBody>
          <a:bodyPr/>
          <a:lstStyle/>
          <a:p>
            <a:r>
              <a:rPr lang="en-US" dirty="0">
                <a:hlinkClick r:id="rId3"/>
              </a:rPr>
              <a:t>Introducing GitHub Copilot for Azure: Your Cloud Coding Companion in VS Code!</a:t>
            </a:r>
            <a:endParaRPr lang="en-US" dirty="0"/>
          </a:p>
          <a:p>
            <a:pPr marL="171450" indent="-171450" algn="just">
              <a:buFont typeface="Arial" panose="020B0604020202020204" pitchFamily="34" charset="0"/>
              <a:buChar char="•"/>
            </a:pPr>
            <a:r>
              <a:rPr lang="en-US" b="1" dirty="0"/>
              <a:t>In-Chat Azure Expertise</a:t>
            </a:r>
          </a:p>
          <a:p>
            <a:pPr marL="171450" indent="-171450" algn="just">
              <a:buFont typeface="Arial" panose="020B0604020202020204" pitchFamily="34" charset="0"/>
              <a:buChar char="•"/>
            </a:pPr>
            <a:r>
              <a:rPr lang="en-US" b="1" dirty="0"/>
              <a:t>Personal Resource Management:</a:t>
            </a:r>
          </a:p>
          <a:p>
            <a:pPr marL="171450" indent="-171450" algn="just">
              <a:buFont typeface="Arial" panose="020B0604020202020204" pitchFamily="34" charset="0"/>
              <a:buChar char="•"/>
            </a:pPr>
            <a:r>
              <a:rPr lang="en-US" b="1" dirty="0"/>
              <a:t>Deployment Guidance</a:t>
            </a:r>
          </a:p>
          <a:p>
            <a:pPr marL="171450" indent="-171450" algn="just">
              <a:buFont typeface="Arial" panose="020B0604020202020204" pitchFamily="34" charset="0"/>
              <a:buChar char="•"/>
            </a:pPr>
            <a:r>
              <a:rPr lang="en-US" b="1" dirty="0"/>
              <a:t>Troubleshooting</a:t>
            </a:r>
          </a:p>
          <a:p>
            <a:pPr marL="171450" indent="-171450" algn="just">
              <a:buFont typeface="Arial" panose="020B0604020202020204" pitchFamily="34" charset="0"/>
              <a:buChar char="•"/>
            </a:pPr>
            <a:endParaRPr lang="en-US" dirty="0"/>
          </a:p>
        </p:txBody>
      </p:sp>
      <p:pic>
        <p:nvPicPr>
          <p:cNvPr id="6" name="Picture 2" descr="thumbnail image 1 of blog post titled &#10; &#10; &#10;  &#10; &#10; &#10; &#10;    &#10;  &#10;   &#10;    &#10;      &#10;       Introducing GitHub Copilot for Azure: Your Cloud Coding Companion in VS Code!&#10;       &#10;      &#10;     &#10;   &#10;  &#10; &#10;   &#10; &#10; &#10; &#10; &#10; &#10;">
            <a:extLst>
              <a:ext uri="{FF2B5EF4-FFF2-40B4-BE49-F238E27FC236}">
                <a16:creationId xmlns:a16="http://schemas.microsoft.com/office/drawing/2014/main" id="{225D4CC5-27CD-B133-AA77-56562C23F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84" y="2382983"/>
            <a:ext cx="3571009" cy="89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26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a:p>
            <a:r>
              <a:rPr lang="en-US" dirty="0">
                <a:hlinkClick r:id="rId3"/>
              </a:rPr>
              <a:t>Azure Times Telegram</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C70EA6-96E0-6E19-A53D-995C4C22048B}"/>
              </a:ext>
            </a:extLst>
          </p:cNvPr>
          <p:cNvSpPr>
            <a:spLocks noGrp="1"/>
          </p:cNvSpPr>
          <p:nvPr>
            <p:ph type="title"/>
          </p:nvPr>
        </p:nvSpPr>
        <p:spPr/>
        <p:txBody>
          <a:bodyPr/>
          <a:lstStyle/>
          <a:p>
            <a:r>
              <a:rPr lang="en-US" sz="1600" dirty="0"/>
              <a:t>Networking Updates</a:t>
            </a:r>
            <a:endParaRPr lang="en-US" dirty="0"/>
          </a:p>
        </p:txBody>
      </p:sp>
      <p:sp>
        <p:nvSpPr>
          <p:cNvPr id="4" name="Text Placeholder 3">
            <a:extLst>
              <a:ext uri="{FF2B5EF4-FFF2-40B4-BE49-F238E27FC236}">
                <a16:creationId xmlns:a16="http://schemas.microsoft.com/office/drawing/2014/main" id="{0E3E5DD4-953C-67F8-0ED5-E62A88F08A2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91D439E-27FB-36E9-55E8-F768F8345DF5}"/>
              </a:ext>
            </a:extLst>
          </p:cNvPr>
          <p:cNvSpPr>
            <a:spLocks noGrp="1"/>
          </p:cNvSpPr>
          <p:nvPr>
            <p:ph type="body" sz="quarter" idx="16"/>
          </p:nvPr>
        </p:nvSpPr>
        <p:spPr>
          <a:xfrm>
            <a:off x="342900" y="770440"/>
            <a:ext cx="3955312" cy="1210787"/>
          </a:xfrm>
        </p:spPr>
        <p:txBody>
          <a:bodyPr/>
          <a:lstStyle/>
          <a:p>
            <a:r>
              <a:rPr lang="en-US" dirty="0">
                <a:hlinkClick r:id="rId2"/>
              </a:rPr>
              <a:t>Public preview: Azure Load Balancer health event logs</a:t>
            </a:r>
            <a:endParaRPr lang="en-US" dirty="0"/>
          </a:p>
          <a:p>
            <a:pPr algn="just"/>
            <a:r>
              <a:rPr lang="en-US" dirty="0"/>
              <a:t>MS announced the public preview of Azure Load Balancer health event logs. With health event logs, it is possible to collect, store, and analyze information to help understand the health of your Azure Load Balancer resource. </a:t>
            </a:r>
          </a:p>
          <a:p>
            <a:pPr algn="just"/>
            <a:r>
              <a:rPr lang="en-US" dirty="0"/>
              <a:t>As part of this public preview, the following 5 event types are provided:</a:t>
            </a:r>
          </a:p>
          <a:p>
            <a:pPr algn="just"/>
            <a:endParaRPr lang="en-US" dirty="0"/>
          </a:p>
        </p:txBody>
      </p:sp>
      <p:graphicFrame>
        <p:nvGraphicFramePr>
          <p:cNvPr id="6" name="Table 5">
            <a:extLst>
              <a:ext uri="{FF2B5EF4-FFF2-40B4-BE49-F238E27FC236}">
                <a16:creationId xmlns:a16="http://schemas.microsoft.com/office/drawing/2014/main" id="{BAAD746F-4363-C3DA-9DE7-DE3E7FD7D33C}"/>
              </a:ext>
            </a:extLst>
          </p:cNvPr>
          <p:cNvGraphicFramePr>
            <a:graphicFrameLocks noGrp="1"/>
          </p:cNvGraphicFramePr>
          <p:nvPr>
            <p:extLst>
              <p:ext uri="{D42A27DB-BD31-4B8C-83A1-F6EECF244321}">
                <p14:modId xmlns:p14="http://schemas.microsoft.com/office/powerpoint/2010/main" val="1314521249"/>
              </p:ext>
            </p:extLst>
          </p:nvPr>
        </p:nvGraphicFramePr>
        <p:xfrm>
          <a:off x="342900" y="2056191"/>
          <a:ext cx="3803348" cy="2841406"/>
        </p:xfrm>
        <a:graphic>
          <a:graphicData uri="http://schemas.openxmlformats.org/drawingml/2006/table">
            <a:tbl>
              <a:tblPr/>
              <a:tblGrid>
                <a:gridCol w="1315134">
                  <a:extLst>
                    <a:ext uri="{9D8B030D-6E8A-4147-A177-3AD203B41FA5}">
                      <a16:colId xmlns:a16="http://schemas.microsoft.com/office/drawing/2014/main" val="4025705116"/>
                    </a:ext>
                  </a:extLst>
                </a:gridCol>
                <a:gridCol w="2488214">
                  <a:extLst>
                    <a:ext uri="{9D8B030D-6E8A-4147-A177-3AD203B41FA5}">
                      <a16:colId xmlns:a16="http://schemas.microsoft.com/office/drawing/2014/main" val="4152183153"/>
                    </a:ext>
                  </a:extLst>
                </a:gridCol>
              </a:tblGrid>
              <a:tr h="311551">
                <a:tc>
                  <a:txBody>
                    <a:bodyPr/>
                    <a:lstStyle/>
                    <a:p>
                      <a:pPr latinLnBrk="0"/>
                      <a:r>
                        <a:rPr lang="en-US" sz="600" b="1" dirty="0" err="1">
                          <a:effectLst/>
                          <a:latin typeface="SegoeUI"/>
                        </a:rPr>
                        <a:t>LoadBalancerHealthEventType</a:t>
                      </a:r>
                      <a:endParaRPr lang="en-US" sz="600" dirty="0">
                        <a:effectLst/>
                        <a:latin typeface="SegoeUI"/>
                      </a:endParaRP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b="1" dirty="0">
                          <a:effectLst/>
                          <a:latin typeface="SegoeUI"/>
                        </a:rPr>
                        <a:t>Scenario</a:t>
                      </a:r>
                      <a:endParaRPr lang="en-US" sz="600" dirty="0">
                        <a:effectLst/>
                        <a:latin typeface="SegoeUI"/>
                      </a:endParaRP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253999345"/>
                  </a:ext>
                </a:extLst>
              </a:tr>
              <a:tr h="473318">
                <a:tc>
                  <a:txBody>
                    <a:bodyPr/>
                    <a:lstStyle/>
                    <a:p>
                      <a:pPr latinLnBrk="0"/>
                      <a:r>
                        <a:rPr lang="en-US" sz="600">
                          <a:effectLst/>
                          <a:latin typeface="SegoeUI"/>
                        </a:rPr>
                        <a:t>DataPathAvailabilityWarning</a:t>
                      </a: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a:effectLst/>
                          <a:latin typeface="SegoeUI"/>
                        </a:rPr>
                        <a:t>Detect when the Data Path Availability metric of the frontend IP is less than 90% due to platform issues</a:t>
                      </a: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968197247"/>
                  </a:ext>
                </a:extLst>
              </a:tr>
              <a:tr h="473318">
                <a:tc>
                  <a:txBody>
                    <a:bodyPr/>
                    <a:lstStyle/>
                    <a:p>
                      <a:pPr latinLnBrk="0"/>
                      <a:r>
                        <a:rPr lang="en-US" sz="600" dirty="0" err="1">
                          <a:effectLst/>
                          <a:latin typeface="SegoeUI"/>
                        </a:rPr>
                        <a:t>DataPathAvailabilityCritical</a:t>
                      </a:r>
                      <a:endParaRPr lang="en-US" sz="600" dirty="0">
                        <a:effectLst/>
                        <a:latin typeface="SegoeUI"/>
                      </a:endParaRP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a:effectLst/>
                          <a:latin typeface="SegoeUI"/>
                        </a:rPr>
                        <a:t>Detect when the Data Path Availability metric of the frontend IP is less than 25% due to platform issues</a:t>
                      </a: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16645189"/>
                  </a:ext>
                </a:extLst>
              </a:tr>
              <a:tr h="473318">
                <a:tc>
                  <a:txBody>
                    <a:bodyPr/>
                    <a:lstStyle/>
                    <a:p>
                      <a:pPr latinLnBrk="0"/>
                      <a:r>
                        <a:rPr lang="en-US" sz="600">
                          <a:effectLst/>
                          <a:latin typeface="SegoeUI"/>
                        </a:rPr>
                        <a:t>NoHealthyBackends</a:t>
                      </a: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a:effectLst/>
                          <a:latin typeface="SegoeUI"/>
                        </a:rPr>
                        <a:t>Detect when all backend instances in a pool are not responding to the configured health probes</a:t>
                      </a: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017866276"/>
                  </a:ext>
                </a:extLst>
              </a:tr>
              <a:tr h="473318">
                <a:tc>
                  <a:txBody>
                    <a:bodyPr/>
                    <a:lstStyle/>
                    <a:p>
                      <a:pPr latinLnBrk="0"/>
                      <a:r>
                        <a:rPr lang="en-US" sz="600">
                          <a:effectLst/>
                          <a:latin typeface="SegoeUI"/>
                        </a:rPr>
                        <a:t>HighSnatPortUsage</a:t>
                      </a: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a:effectLst/>
                          <a:latin typeface="SegoeUI"/>
                        </a:rPr>
                        <a:t>Detect when a backend instance utilizes more than 75% of its allocated ports from a single frontend IP</a:t>
                      </a: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400121599"/>
                  </a:ext>
                </a:extLst>
              </a:tr>
              <a:tr h="636583">
                <a:tc>
                  <a:txBody>
                    <a:bodyPr/>
                    <a:lstStyle/>
                    <a:p>
                      <a:pPr latinLnBrk="0"/>
                      <a:r>
                        <a:rPr lang="en-US" sz="600">
                          <a:effectLst/>
                          <a:latin typeface="SegoeUI"/>
                        </a:rPr>
                        <a:t>SnatPortExhaustion</a:t>
                      </a: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600" dirty="0">
                          <a:effectLst/>
                          <a:latin typeface="SegoeUI"/>
                        </a:rPr>
                        <a:t>Detect when a backend instance has exhausted all allocated ports and will fail further outbound connections until ports have been released or more ports are allocated</a:t>
                      </a:r>
                    </a:p>
                  </a:txBody>
                  <a:tcPr marL="78034" marR="78034" marT="78034" marB="78034"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718607955"/>
                  </a:ext>
                </a:extLst>
              </a:tr>
            </a:tbl>
          </a:graphicData>
        </a:graphic>
      </p:graphicFrame>
    </p:spTree>
    <p:extLst>
      <p:ext uri="{BB962C8B-B14F-4D97-AF65-F5344CB8AC3E}">
        <p14:creationId xmlns:p14="http://schemas.microsoft.com/office/powerpoint/2010/main" val="65148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F450DB-56AE-C612-36EB-864938B0A859}"/>
              </a:ext>
            </a:extLst>
          </p:cNvPr>
          <p:cNvSpPr>
            <a:spLocks noGrp="1"/>
          </p:cNvSpPr>
          <p:nvPr>
            <p:ph type="title"/>
          </p:nvPr>
        </p:nvSpPr>
        <p:spPr/>
        <p:txBody>
          <a:bodyPr/>
          <a:lstStyle/>
          <a:p>
            <a:r>
              <a:rPr lang="en-US" sz="1600" dirty="0"/>
              <a:t>Networking Updates</a:t>
            </a:r>
            <a:endParaRPr lang="en-US" dirty="0"/>
          </a:p>
        </p:txBody>
      </p:sp>
      <p:sp>
        <p:nvSpPr>
          <p:cNvPr id="4" name="Text Placeholder 3">
            <a:extLst>
              <a:ext uri="{FF2B5EF4-FFF2-40B4-BE49-F238E27FC236}">
                <a16:creationId xmlns:a16="http://schemas.microsoft.com/office/drawing/2014/main" id="{A6C3424B-4357-F474-E20E-F5FF3622A5B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E2CABDF9-2A21-215D-B65A-7825F60C71F1}"/>
              </a:ext>
            </a:extLst>
          </p:cNvPr>
          <p:cNvSpPr>
            <a:spLocks noGrp="1"/>
          </p:cNvSpPr>
          <p:nvPr>
            <p:ph type="body" sz="quarter" idx="16"/>
          </p:nvPr>
        </p:nvSpPr>
        <p:spPr/>
        <p:txBody>
          <a:bodyPr/>
          <a:lstStyle/>
          <a:p>
            <a:pPr algn="just"/>
            <a:r>
              <a:rPr lang="en-US" dirty="0">
                <a:hlinkClick r:id="rId2"/>
              </a:rPr>
              <a:t>Public preview: Azure Bastion Premium</a:t>
            </a:r>
            <a:endParaRPr lang="en-US" dirty="0"/>
          </a:p>
          <a:p>
            <a:pPr algn="just"/>
            <a:r>
              <a:rPr lang="en-US" b="1" dirty="0"/>
              <a:t>Azure Bastion Premium </a:t>
            </a:r>
            <a:r>
              <a:rPr lang="en-US" dirty="0"/>
              <a:t>is a </a:t>
            </a:r>
            <a:r>
              <a:rPr lang="en-US" b="1" dirty="0"/>
              <a:t>new SKU </a:t>
            </a:r>
            <a:r>
              <a:rPr lang="en-US" dirty="0"/>
              <a:t>to target customers handling highly sensitive virtual machine workloads. Its mission is to offer enhanced security features that ensure customer virtual machines are connected securely and to monitor VMs for any anomalies that may arise.</a:t>
            </a:r>
          </a:p>
          <a:p>
            <a:pPr marL="171450" indent="-171450" algn="just">
              <a:buFont typeface="Arial" panose="020B0604020202020204" pitchFamily="34" charset="0"/>
              <a:buChar char="•"/>
            </a:pPr>
            <a:r>
              <a:rPr lang="en-US" b="1" dirty="0"/>
              <a:t>Private-only deployment</a:t>
            </a:r>
          </a:p>
          <a:p>
            <a:pPr marL="514350" lvl="1" indent="-171450" algn="just">
              <a:buFont typeface="Arial" panose="020B0604020202020204" pitchFamily="34" charset="0"/>
              <a:buChar char="•"/>
            </a:pPr>
            <a:r>
              <a:rPr lang="en-US" sz="1000" dirty="0">
                <a:latin typeface="+mj-lt"/>
              </a:rPr>
              <a:t>Private-only Bastion deployments lock down workloads end-to-end by creating a non-internet routable deployment of Bastion that allows private IP address access. Private-only Bastion deployments don't allow connections to the bastion host via public IP address. </a:t>
            </a:r>
          </a:p>
          <a:p>
            <a:pPr marL="171450" indent="-171450" algn="just">
              <a:buFont typeface="Arial" panose="020B0604020202020204" pitchFamily="34" charset="0"/>
              <a:buChar char="•"/>
            </a:pPr>
            <a:r>
              <a:rPr lang="en-US" b="1" dirty="0"/>
              <a:t>Session recording</a:t>
            </a:r>
          </a:p>
          <a:p>
            <a:pPr marL="514350" lvl="1" indent="-171450" algn="just">
              <a:buFont typeface="Arial" panose="020B0604020202020204" pitchFamily="34" charset="0"/>
              <a:buChar char="•"/>
            </a:pPr>
            <a:r>
              <a:rPr lang="en-US" sz="1000" dirty="0">
                <a:latin typeface="+mj-lt"/>
              </a:rPr>
              <a:t>When the Azure Bastion Session recording feature is enabled, it record the graphical sessions for connections made to virtual machines (RDP and SSH) via the bastion host. After the session is closed or disconnected, recorded sessions are stored in a blob container within your storage account (via SAS URL).</a:t>
            </a:r>
          </a:p>
        </p:txBody>
      </p:sp>
      <p:graphicFrame>
        <p:nvGraphicFramePr>
          <p:cNvPr id="6" name="Table 5">
            <a:extLst>
              <a:ext uri="{FF2B5EF4-FFF2-40B4-BE49-F238E27FC236}">
                <a16:creationId xmlns:a16="http://schemas.microsoft.com/office/drawing/2014/main" id="{449D43AA-36AB-9975-ADC7-FDD91D7D6A16}"/>
              </a:ext>
            </a:extLst>
          </p:cNvPr>
          <p:cNvGraphicFramePr>
            <a:graphicFrameLocks noGrp="1"/>
          </p:cNvGraphicFramePr>
          <p:nvPr>
            <p:extLst>
              <p:ext uri="{D42A27DB-BD31-4B8C-83A1-F6EECF244321}">
                <p14:modId xmlns:p14="http://schemas.microsoft.com/office/powerpoint/2010/main" val="2275387591"/>
              </p:ext>
            </p:extLst>
          </p:nvPr>
        </p:nvGraphicFramePr>
        <p:xfrm>
          <a:off x="4532152" y="855080"/>
          <a:ext cx="4142550" cy="3935373"/>
        </p:xfrm>
        <a:graphic>
          <a:graphicData uri="http://schemas.openxmlformats.org/drawingml/2006/table">
            <a:tbl>
              <a:tblPr/>
              <a:tblGrid>
                <a:gridCol w="828510">
                  <a:extLst>
                    <a:ext uri="{9D8B030D-6E8A-4147-A177-3AD203B41FA5}">
                      <a16:colId xmlns:a16="http://schemas.microsoft.com/office/drawing/2014/main" val="1236971617"/>
                    </a:ext>
                  </a:extLst>
                </a:gridCol>
                <a:gridCol w="828510">
                  <a:extLst>
                    <a:ext uri="{9D8B030D-6E8A-4147-A177-3AD203B41FA5}">
                      <a16:colId xmlns:a16="http://schemas.microsoft.com/office/drawing/2014/main" val="691933676"/>
                    </a:ext>
                  </a:extLst>
                </a:gridCol>
                <a:gridCol w="828510">
                  <a:extLst>
                    <a:ext uri="{9D8B030D-6E8A-4147-A177-3AD203B41FA5}">
                      <a16:colId xmlns:a16="http://schemas.microsoft.com/office/drawing/2014/main" val="4028749438"/>
                    </a:ext>
                  </a:extLst>
                </a:gridCol>
                <a:gridCol w="828510">
                  <a:extLst>
                    <a:ext uri="{9D8B030D-6E8A-4147-A177-3AD203B41FA5}">
                      <a16:colId xmlns:a16="http://schemas.microsoft.com/office/drawing/2014/main" val="1218384693"/>
                    </a:ext>
                  </a:extLst>
                </a:gridCol>
                <a:gridCol w="828510">
                  <a:extLst>
                    <a:ext uri="{9D8B030D-6E8A-4147-A177-3AD203B41FA5}">
                      <a16:colId xmlns:a16="http://schemas.microsoft.com/office/drawing/2014/main" val="136613543"/>
                    </a:ext>
                  </a:extLst>
                </a:gridCol>
              </a:tblGrid>
              <a:tr h="135699">
                <a:tc>
                  <a:txBody>
                    <a:bodyPr/>
                    <a:lstStyle/>
                    <a:p>
                      <a:pPr algn="l" fontAlgn="t"/>
                      <a:r>
                        <a:rPr lang="en-US" sz="600" dirty="0">
                          <a:effectLst/>
                          <a:latin typeface="+mj-lt"/>
                        </a:rPr>
                        <a:t>Feature</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Developer SKU</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Basic SKU</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Standard SKU</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Premium SKU</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04858329"/>
                  </a:ext>
                </a:extLst>
              </a:tr>
              <a:tr h="246725">
                <a:tc>
                  <a:txBody>
                    <a:bodyPr/>
                    <a:lstStyle/>
                    <a:p>
                      <a:pPr algn="l" fontAlgn="t"/>
                      <a:r>
                        <a:rPr lang="en-US" sz="600" dirty="0">
                          <a:effectLst/>
                          <a:latin typeface="+mj-lt"/>
                        </a:rPr>
                        <a:t>Connect to target VMs in same virtual network</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dirty="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60614898"/>
                  </a:ext>
                </a:extLst>
              </a:tr>
              <a:tr h="302238">
                <a:tc>
                  <a:txBody>
                    <a:bodyPr/>
                    <a:lstStyle/>
                    <a:p>
                      <a:pPr algn="l" fontAlgn="t"/>
                      <a:r>
                        <a:rPr lang="en-US" sz="600">
                          <a:effectLst/>
                          <a:latin typeface="+mj-lt"/>
                        </a:rPr>
                        <a:t>Connect to target VMs in peered virtual networks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3"/>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3"/>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3"/>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29034794"/>
                  </a:ext>
                </a:extLst>
              </a:tr>
              <a:tr h="191212">
                <a:tc>
                  <a:txBody>
                    <a:bodyPr/>
                    <a:lstStyle/>
                    <a:p>
                      <a:pPr algn="l" fontAlgn="t"/>
                      <a:r>
                        <a:rPr lang="en-US" sz="600">
                          <a:effectLst/>
                          <a:latin typeface="+mj-lt"/>
                        </a:rPr>
                        <a:t>Support for concurrent connections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dirty="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42161102"/>
                  </a:ext>
                </a:extLst>
              </a:tr>
              <a:tr h="302238">
                <a:tc>
                  <a:txBody>
                    <a:bodyPr/>
                    <a:lstStyle/>
                    <a:p>
                      <a:pPr algn="l" fontAlgn="t"/>
                      <a:r>
                        <a:rPr lang="en-US" sz="600">
                          <a:effectLst/>
                          <a:latin typeface="+mj-lt"/>
                        </a:rPr>
                        <a:t>Access Linux VM Private Keys in Azure Key Vault (AKV)</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dirty="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67311088"/>
                  </a:ext>
                </a:extLst>
              </a:tr>
              <a:tr h="191212">
                <a:tc>
                  <a:txBody>
                    <a:bodyPr/>
                    <a:lstStyle/>
                    <a:p>
                      <a:pPr algn="l" fontAlgn="t"/>
                      <a:r>
                        <a:rPr lang="en-US" sz="600">
                          <a:effectLst/>
                          <a:latin typeface="+mj-lt"/>
                        </a:rPr>
                        <a:t>Connect to Linux VM using SSH</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4"/>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4"/>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dirty="0">
                          <a:effectLst/>
                          <a:latin typeface="+mj-lt"/>
                          <a:hlinkClick r:id="rId4"/>
                        </a:rPr>
                        <a:t>Yes</a:t>
                      </a:r>
                      <a:endParaRPr lang="en-US" sz="600" dirty="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34056269"/>
                  </a:ext>
                </a:extLst>
              </a:tr>
              <a:tr h="191212">
                <a:tc>
                  <a:txBody>
                    <a:bodyPr/>
                    <a:lstStyle/>
                    <a:p>
                      <a:pPr algn="l" fontAlgn="t"/>
                      <a:r>
                        <a:rPr lang="en-US" sz="600">
                          <a:effectLst/>
                          <a:latin typeface="+mj-lt"/>
                        </a:rPr>
                        <a:t>Connect to Windows VM using RDP</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5"/>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5"/>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5"/>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81102238"/>
                  </a:ext>
                </a:extLst>
              </a:tr>
              <a:tr h="191212">
                <a:tc>
                  <a:txBody>
                    <a:bodyPr/>
                    <a:lstStyle/>
                    <a:p>
                      <a:pPr algn="l" fontAlgn="t"/>
                      <a:r>
                        <a:rPr lang="en-US" sz="600">
                          <a:effectLst/>
                          <a:latin typeface="+mj-lt"/>
                        </a:rPr>
                        <a:t>Connect to Linux VM using RDP</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47093675"/>
                  </a:ext>
                </a:extLst>
              </a:tr>
              <a:tr h="191212">
                <a:tc>
                  <a:txBody>
                    <a:bodyPr/>
                    <a:lstStyle/>
                    <a:p>
                      <a:pPr algn="l" fontAlgn="t"/>
                      <a:r>
                        <a:rPr lang="en-US" sz="600">
                          <a:effectLst/>
                          <a:latin typeface="+mj-lt"/>
                        </a:rPr>
                        <a:t>Connect to Windows VM using SSH</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6"/>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dirty="0">
                          <a:effectLst/>
                          <a:latin typeface="+mj-lt"/>
                          <a:hlinkClick r:id="rId6"/>
                        </a:rPr>
                        <a:t>Yes</a:t>
                      </a:r>
                      <a:endParaRPr lang="en-US" sz="600" dirty="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27365808"/>
                  </a:ext>
                </a:extLst>
              </a:tr>
              <a:tr h="191212">
                <a:tc>
                  <a:txBody>
                    <a:bodyPr/>
                    <a:lstStyle/>
                    <a:p>
                      <a:pPr algn="l" fontAlgn="t"/>
                      <a:r>
                        <a:rPr lang="en-US" sz="600">
                          <a:effectLst/>
                          <a:latin typeface="+mj-lt"/>
                        </a:rPr>
                        <a:t>Specify custom inbound port</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7"/>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7"/>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28602377"/>
                  </a:ext>
                </a:extLst>
              </a:tr>
              <a:tr h="191212">
                <a:tc>
                  <a:txBody>
                    <a:bodyPr/>
                    <a:lstStyle/>
                    <a:p>
                      <a:pPr algn="l" fontAlgn="t"/>
                      <a:r>
                        <a:rPr lang="en-US" sz="600">
                          <a:effectLst/>
                          <a:latin typeface="+mj-lt"/>
                        </a:rPr>
                        <a:t>Connect to VMs using Azure CLI</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8"/>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8"/>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05263331"/>
                  </a:ext>
                </a:extLst>
              </a:tr>
              <a:tr h="80186">
                <a:tc>
                  <a:txBody>
                    <a:bodyPr/>
                    <a:lstStyle/>
                    <a:p>
                      <a:pPr algn="l" fontAlgn="t"/>
                      <a:r>
                        <a:rPr lang="en-US" sz="600">
                          <a:effectLst/>
                          <a:latin typeface="+mj-lt"/>
                        </a:rPr>
                        <a:t>Host scaling</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9"/>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9"/>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39321591"/>
                  </a:ext>
                </a:extLst>
              </a:tr>
              <a:tr h="191212">
                <a:tc>
                  <a:txBody>
                    <a:bodyPr/>
                    <a:lstStyle/>
                    <a:p>
                      <a:pPr algn="l" fontAlgn="t"/>
                      <a:r>
                        <a:rPr lang="en-US" sz="600">
                          <a:effectLst/>
                          <a:latin typeface="+mj-lt"/>
                        </a:rPr>
                        <a:t>Upload or download files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0"/>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0"/>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28375001"/>
                  </a:ext>
                </a:extLst>
              </a:tr>
              <a:tr h="191212">
                <a:tc>
                  <a:txBody>
                    <a:bodyPr/>
                    <a:lstStyle/>
                    <a:p>
                      <a:pPr algn="l" fontAlgn="t"/>
                      <a:r>
                        <a:rPr lang="en-US" sz="600">
                          <a:effectLst/>
                          <a:latin typeface="+mj-lt"/>
                        </a:rPr>
                        <a:t>Kerberos authentication</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1"/>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1"/>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1"/>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73962133"/>
                  </a:ext>
                </a:extLst>
              </a:tr>
              <a:tr h="135699">
                <a:tc>
                  <a:txBody>
                    <a:bodyPr/>
                    <a:lstStyle/>
                    <a:p>
                      <a:pPr algn="l" fontAlgn="t"/>
                      <a:r>
                        <a:rPr lang="en-US" sz="600">
                          <a:effectLst/>
                          <a:latin typeface="+mj-lt"/>
                        </a:rPr>
                        <a:t>Shareable link</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2"/>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2"/>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46292033"/>
                  </a:ext>
                </a:extLst>
              </a:tr>
              <a:tr h="191212">
                <a:tc>
                  <a:txBody>
                    <a:bodyPr/>
                    <a:lstStyle/>
                    <a:p>
                      <a:pPr algn="l" fontAlgn="t"/>
                      <a:r>
                        <a:rPr lang="en-US" sz="600">
                          <a:effectLst/>
                          <a:latin typeface="+mj-lt"/>
                        </a:rPr>
                        <a:t>Connect to VMs via IP address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3"/>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3"/>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3626719"/>
                  </a:ext>
                </a:extLst>
              </a:tr>
              <a:tr h="135699">
                <a:tc>
                  <a:txBody>
                    <a:bodyPr/>
                    <a:lstStyle/>
                    <a:p>
                      <a:pPr algn="l" fontAlgn="t"/>
                      <a:r>
                        <a:rPr lang="en-US" sz="600">
                          <a:effectLst/>
                          <a:latin typeface="+mj-lt"/>
                        </a:rPr>
                        <a:t>VM audio output</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97455958"/>
                  </a:ext>
                </a:extLst>
              </a:tr>
              <a:tr h="246725">
                <a:tc>
                  <a:txBody>
                    <a:bodyPr/>
                    <a:lstStyle/>
                    <a:p>
                      <a:pPr algn="l" fontAlgn="t"/>
                      <a:r>
                        <a:rPr lang="en-US" sz="600">
                          <a:effectLst/>
                          <a:latin typeface="+mj-lt"/>
                        </a:rPr>
                        <a:t>Disable copy/paste (web-based clients)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Yes</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13182819"/>
                  </a:ext>
                </a:extLst>
              </a:tr>
              <a:tr h="135699">
                <a:tc>
                  <a:txBody>
                    <a:bodyPr/>
                    <a:lstStyle/>
                    <a:p>
                      <a:pPr algn="l" fontAlgn="t"/>
                      <a:r>
                        <a:rPr lang="en-US" sz="600">
                          <a:effectLst/>
                          <a:latin typeface="+mj-lt"/>
                        </a:rPr>
                        <a:t>Session recording</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a:effectLst/>
                          <a:latin typeface="+mj-lt"/>
                          <a:hlinkClick r:id="rId14"/>
                        </a:rPr>
                        <a:t>Yes</a:t>
                      </a:r>
                      <a:endParaRPr lang="en-US" sz="60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5163650"/>
                  </a:ext>
                </a:extLst>
              </a:tr>
              <a:tr h="135699">
                <a:tc>
                  <a:txBody>
                    <a:bodyPr/>
                    <a:lstStyle/>
                    <a:p>
                      <a:pPr algn="l" fontAlgn="t"/>
                      <a:r>
                        <a:rPr lang="en-US" sz="600">
                          <a:effectLst/>
                          <a:latin typeface="+mj-lt"/>
                        </a:rPr>
                        <a:t>Private-only deployment</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a:effectLst/>
                          <a:latin typeface="+mj-lt"/>
                        </a:rPr>
                        <a:t>No</a:t>
                      </a: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600" u="none" strike="noStrike" dirty="0">
                          <a:effectLst/>
                          <a:latin typeface="+mj-lt"/>
                          <a:hlinkClick r:id="rId15"/>
                        </a:rPr>
                        <a:t>Yes</a:t>
                      </a:r>
                      <a:endParaRPr lang="en-US" sz="600" dirty="0">
                        <a:effectLst/>
                        <a:latin typeface="+mj-lt"/>
                      </a:endParaRPr>
                    </a:p>
                  </a:txBody>
                  <a:tcPr marL="24673" marR="24673" marT="12336" marB="123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66012782"/>
                  </a:ext>
                </a:extLst>
              </a:tr>
            </a:tbl>
          </a:graphicData>
        </a:graphic>
      </p:graphicFrame>
    </p:spTree>
    <p:extLst>
      <p:ext uri="{BB962C8B-B14F-4D97-AF65-F5344CB8AC3E}">
        <p14:creationId xmlns:p14="http://schemas.microsoft.com/office/powerpoint/2010/main" val="373339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83D137-8B70-D253-263F-E2859F46E56A}"/>
              </a:ext>
            </a:extLst>
          </p:cNvPr>
          <p:cNvSpPr>
            <a:spLocks noGrp="1"/>
          </p:cNvSpPr>
          <p:nvPr>
            <p:ph type="body" sz="quarter" idx="10"/>
          </p:nvPr>
        </p:nvSpPr>
        <p:spPr>
          <a:xfrm>
            <a:off x="4496671" y="689429"/>
            <a:ext cx="4365038" cy="4224867"/>
          </a:xfrm>
        </p:spPr>
        <p:txBody>
          <a:bodyPr/>
          <a:lstStyle/>
          <a:p>
            <a:r>
              <a:rPr lang="en-US" sz="1000" b="1" dirty="0"/>
              <a:t>Features:</a:t>
            </a:r>
          </a:p>
          <a:p>
            <a:pPr marL="171450" indent="-171450">
              <a:buFont typeface="Arial" panose="020B0604020202020204" pitchFamily="34" charset="0"/>
              <a:buChar char="•"/>
            </a:pPr>
            <a:r>
              <a:rPr lang="en-US" sz="1000" dirty="0"/>
              <a:t>Network security group (NSG) rules</a:t>
            </a:r>
          </a:p>
          <a:p>
            <a:pPr marL="171450" indent="-171450">
              <a:buFont typeface="Arial" panose="020B0604020202020204" pitchFamily="34" charset="0"/>
              <a:buChar char="•"/>
            </a:pPr>
            <a:r>
              <a:rPr lang="en-US" sz="1000" dirty="0"/>
              <a:t>Application security group (ASG) rules</a:t>
            </a:r>
          </a:p>
          <a:p>
            <a:pPr marL="171450" indent="-171450">
              <a:buFont typeface="Arial" panose="020B0604020202020204" pitchFamily="34" charset="0"/>
              <a:buChar char="•"/>
            </a:pPr>
            <a:r>
              <a:rPr lang="en-US" sz="1000" dirty="0"/>
              <a:t>Azure Virtual Network Manager security admin rules</a:t>
            </a:r>
          </a:p>
          <a:p>
            <a:pPr marL="171450" indent="-171450">
              <a:buFont typeface="Arial" panose="020B0604020202020204" pitchFamily="34" charset="0"/>
              <a:buChar char="•"/>
            </a:pPr>
            <a:r>
              <a:rPr lang="en-US" sz="1000" dirty="0"/>
              <a:t>Azure Virtual Network Manager mesh topology (connected group)</a:t>
            </a:r>
          </a:p>
          <a:p>
            <a:pPr marL="171450" indent="-171450">
              <a:buFont typeface="Arial" panose="020B0604020202020204" pitchFamily="34" charset="0"/>
              <a:buChar char="•"/>
            </a:pPr>
            <a:r>
              <a:rPr lang="en-US" sz="1000" dirty="0"/>
              <a:t>Virtual network peering</a:t>
            </a:r>
          </a:p>
          <a:p>
            <a:pPr marL="171450" indent="-171450">
              <a:buFont typeface="Arial" panose="020B0604020202020204" pitchFamily="34" charset="0"/>
              <a:buChar char="•"/>
            </a:pPr>
            <a:r>
              <a:rPr lang="en-US" sz="1000" dirty="0"/>
              <a:t>Route tables</a:t>
            </a:r>
          </a:p>
          <a:p>
            <a:pPr marL="171450" indent="-171450">
              <a:buFont typeface="Arial" panose="020B0604020202020204" pitchFamily="34" charset="0"/>
              <a:buChar char="•"/>
            </a:pPr>
            <a:r>
              <a:rPr lang="en-US" sz="1000" dirty="0"/>
              <a:t>Service endpoints &amp; access control lists</a:t>
            </a:r>
          </a:p>
          <a:p>
            <a:pPr marL="171450" indent="-171450">
              <a:buFont typeface="Arial" panose="020B0604020202020204" pitchFamily="34" charset="0"/>
              <a:buChar char="•"/>
            </a:pPr>
            <a:r>
              <a:rPr lang="en-US" sz="1000" dirty="0"/>
              <a:t>Private endpoints</a:t>
            </a:r>
          </a:p>
          <a:p>
            <a:pPr marL="171450" indent="-171450">
              <a:buFont typeface="Arial" panose="020B0604020202020204" pitchFamily="34" charset="0"/>
              <a:buChar char="•"/>
            </a:pPr>
            <a:r>
              <a:rPr lang="en-US" sz="1000" dirty="0"/>
              <a:t>Virtual WAN</a:t>
            </a:r>
          </a:p>
          <a:p>
            <a:r>
              <a:rPr lang="en-US" sz="1000" b="1" dirty="0"/>
              <a:t>Limits</a:t>
            </a:r>
          </a:p>
          <a:p>
            <a:pPr marL="171450" indent="-171450">
              <a:buFont typeface="Arial" panose="020B0604020202020204" pitchFamily="34" charset="0"/>
              <a:buChar char="•"/>
            </a:pPr>
            <a:r>
              <a:rPr lang="en-US" sz="1000" dirty="0"/>
              <a:t>A reachability analysis can only be run on a single reachability analysis intent.</a:t>
            </a:r>
          </a:p>
          <a:p>
            <a:pPr marL="171450" indent="-171450">
              <a:buFont typeface="Arial" panose="020B0604020202020204" pitchFamily="34" charset="0"/>
              <a:buChar char="•"/>
            </a:pPr>
            <a:r>
              <a:rPr lang="en-US" sz="1000" dirty="0"/>
              <a:t>Subnets selected as the source and/or destination of a reachability analysis intent must have at least one running virtual machine for a reachability analysis result to be provided.</a:t>
            </a:r>
          </a:p>
          <a:p>
            <a:pPr marL="171450" indent="-171450">
              <a:buFont typeface="Arial" panose="020B0604020202020204" pitchFamily="34" charset="0"/>
              <a:buChar char="•"/>
            </a:pPr>
            <a:r>
              <a:rPr lang="en-US" sz="1000" dirty="0"/>
              <a:t>Reachability analysis results are based on the evaluation of supported Azure services, resources, and policies listed as supported features here. Actual traffic behavior resulting from services not explicitly listed above can vary from the reachability analysis result.</a:t>
            </a:r>
          </a:p>
        </p:txBody>
      </p:sp>
      <p:sp>
        <p:nvSpPr>
          <p:cNvPr id="3" name="Title 2">
            <a:extLst>
              <a:ext uri="{FF2B5EF4-FFF2-40B4-BE49-F238E27FC236}">
                <a16:creationId xmlns:a16="http://schemas.microsoft.com/office/drawing/2014/main" id="{ED0CBFC8-6564-5A83-3456-05E9E2DC1577}"/>
              </a:ext>
            </a:extLst>
          </p:cNvPr>
          <p:cNvSpPr>
            <a:spLocks noGrp="1"/>
          </p:cNvSpPr>
          <p:nvPr>
            <p:ph type="title"/>
          </p:nvPr>
        </p:nvSpPr>
        <p:spPr/>
        <p:txBody>
          <a:bodyPr/>
          <a:lstStyle/>
          <a:p>
            <a:r>
              <a:rPr lang="en-US" sz="1800" dirty="0"/>
              <a:t>Networking Updates</a:t>
            </a:r>
            <a:endParaRPr lang="en-US" dirty="0"/>
          </a:p>
        </p:txBody>
      </p:sp>
      <p:sp>
        <p:nvSpPr>
          <p:cNvPr id="5" name="Text Placeholder 4">
            <a:extLst>
              <a:ext uri="{FF2B5EF4-FFF2-40B4-BE49-F238E27FC236}">
                <a16:creationId xmlns:a16="http://schemas.microsoft.com/office/drawing/2014/main" id="{C4F9DBEB-3A69-67C3-191A-5BEEA0C5675A}"/>
              </a:ext>
            </a:extLst>
          </p:cNvPr>
          <p:cNvSpPr>
            <a:spLocks noGrp="1"/>
          </p:cNvSpPr>
          <p:nvPr>
            <p:ph type="body" sz="quarter" idx="16"/>
          </p:nvPr>
        </p:nvSpPr>
        <p:spPr>
          <a:xfrm>
            <a:off x="342900" y="855080"/>
            <a:ext cx="3955312" cy="2449339"/>
          </a:xfrm>
        </p:spPr>
        <p:txBody>
          <a:bodyPr/>
          <a:lstStyle/>
          <a:p>
            <a:pPr algn="just"/>
            <a:r>
              <a:rPr lang="en-US" dirty="0">
                <a:hlinkClick r:id="rId2"/>
              </a:rPr>
              <a:t>Azure Virtual Network Manager’s virtual network verifier is now in public preview</a:t>
            </a:r>
            <a:endParaRPr lang="en-US" dirty="0"/>
          </a:p>
          <a:p>
            <a:pPr algn="just"/>
            <a:r>
              <a:rPr lang="en-US" b="1" dirty="0"/>
              <a:t>Virtual network verifier </a:t>
            </a:r>
            <a:r>
              <a:rPr lang="en-US" dirty="0"/>
              <a:t>enables to check if network policies allow or disallow traffic between </a:t>
            </a:r>
            <a:r>
              <a:rPr lang="en-US" b="1" dirty="0"/>
              <a:t>Azure network resources</a:t>
            </a:r>
            <a:r>
              <a:rPr lang="en-US" dirty="0"/>
              <a:t>, helping answer simple diagnostic questions, triage why reachability isn’t working as expected, and prove conformance of </a:t>
            </a:r>
            <a:r>
              <a:rPr lang="en-US" b="1" dirty="0"/>
              <a:t>Azure setup </a:t>
            </a:r>
            <a:r>
              <a:rPr lang="en-US" dirty="0"/>
              <a:t>to your organization’s security compliance requirements.</a:t>
            </a:r>
          </a:p>
          <a:p>
            <a:pPr algn="just"/>
            <a:r>
              <a:rPr lang="en-US" dirty="0"/>
              <a:t>Within </a:t>
            </a:r>
            <a:r>
              <a:rPr lang="en-US" b="1" dirty="0"/>
              <a:t>network manager resource, </a:t>
            </a:r>
            <a:r>
              <a:rPr lang="en-US" dirty="0"/>
              <a:t>can access </a:t>
            </a:r>
            <a:r>
              <a:rPr lang="en-US" b="1" dirty="0"/>
              <a:t>Virtual Network Verifier’s </a:t>
            </a:r>
            <a:r>
              <a:rPr lang="en-US" dirty="0"/>
              <a:t>capabilities by creating a verifier workspace, then defining reachability analysis intents that capture the traffic want to evaluate. </a:t>
            </a:r>
          </a:p>
          <a:p>
            <a:pPr algn="just"/>
            <a:r>
              <a:rPr lang="en-US" dirty="0"/>
              <a:t>Virtual network verifier’s reachability analysis evaluates several </a:t>
            </a:r>
            <a:r>
              <a:rPr lang="en-US" b="1" dirty="0"/>
              <a:t>Azure policies and resources within the network manager’s </a:t>
            </a:r>
            <a:r>
              <a:rPr lang="en-US" dirty="0"/>
              <a:t>scope (see the documentation below for supported features). </a:t>
            </a:r>
          </a:p>
        </p:txBody>
      </p:sp>
    </p:spTree>
    <p:extLst>
      <p:ext uri="{BB962C8B-B14F-4D97-AF65-F5344CB8AC3E}">
        <p14:creationId xmlns:p14="http://schemas.microsoft.com/office/powerpoint/2010/main" val="106830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Activity log alerts can now run in EU Data Boundary</a:t>
            </a:r>
            <a:endParaRPr lang="en-US" dirty="0"/>
          </a:p>
          <a:p>
            <a:pPr algn="just"/>
            <a:r>
              <a:rPr lang="en-US" dirty="0"/>
              <a:t>Activity log alert rules can now be saved in one of the following EU Data Boundary regions:</a:t>
            </a:r>
          </a:p>
          <a:p>
            <a:pPr marL="171450" indent="-171450" algn="just">
              <a:buFont typeface="Arial" panose="020B0604020202020204" pitchFamily="34" charset="0"/>
              <a:buChar char="•"/>
            </a:pPr>
            <a:r>
              <a:rPr lang="en-US" b="1" dirty="0"/>
              <a:t>North Europe</a:t>
            </a:r>
          </a:p>
          <a:p>
            <a:pPr marL="171450" indent="-171450" algn="just">
              <a:buFont typeface="Arial" panose="020B0604020202020204" pitchFamily="34" charset="0"/>
              <a:buChar char="•"/>
            </a:pPr>
            <a:r>
              <a:rPr lang="en-US" b="1" dirty="0"/>
              <a:t>West Europe</a:t>
            </a:r>
          </a:p>
          <a:p>
            <a:pPr algn="just"/>
            <a:r>
              <a:rPr lang="en-US" dirty="0"/>
              <a:t>This capability is </a:t>
            </a:r>
            <a:r>
              <a:rPr lang="en-US" dirty="0" err="1"/>
              <a:t>avilable</a:t>
            </a:r>
            <a:r>
              <a:rPr lang="en-US" dirty="0"/>
              <a:t> when creating a new activity log alert rule. Saving the rule in a European regions ensures that the alert rule metadata and its processing remains within </a:t>
            </a:r>
            <a:r>
              <a:rPr lang="en-US" b="1" dirty="0"/>
              <a:t>EU Data Boundary</a:t>
            </a:r>
            <a:r>
              <a:rPr lang="en-US" dirty="0"/>
              <a:t>. </a:t>
            </a:r>
          </a:p>
          <a:p>
            <a:pPr algn="just"/>
            <a:r>
              <a:rPr lang="en-US" dirty="0"/>
              <a:t>Note that action groups can also be saved in </a:t>
            </a:r>
            <a:r>
              <a:rPr lang="en-US" b="1" dirty="0"/>
              <a:t>EU regions</a:t>
            </a:r>
            <a:r>
              <a:rPr lang="en-US" dirty="0"/>
              <a:t>. This means combining an EU-based activity log alert rule with an EU-based action group will ensure an end-to-end experience within Europe, encompassing alert evaluation and actions.</a:t>
            </a:r>
          </a:p>
        </p:txBody>
      </p:sp>
      <p:sp>
        <p:nvSpPr>
          <p:cNvPr id="3" name="Text Placeholder 2">
            <a:extLst>
              <a:ext uri="{FF2B5EF4-FFF2-40B4-BE49-F238E27FC236}">
                <a16:creationId xmlns:a16="http://schemas.microsoft.com/office/drawing/2014/main" id="{48583620-B982-1385-A67B-261CFDEDA232}"/>
              </a:ext>
            </a:extLst>
          </p:cNvPr>
          <p:cNvSpPr>
            <a:spLocks noGrp="1"/>
          </p:cNvSpPr>
          <p:nvPr>
            <p:ph type="body" sz="quarter" idx="10"/>
          </p:nvPr>
        </p:nvSpPr>
        <p:spPr>
          <a:xfrm>
            <a:off x="4433776" y="855081"/>
            <a:ext cx="4365038" cy="1881769"/>
          </a:xfrm>
        </p:spPr>
        <p:txBody>
          <a:bodyPr/>
          <a:lstStyle/>
          <a:p>
            <a:pPr algn="just"/>
            <a:r>
              <a:rPr lang="en-US" sz="1000" dirty="0">
                <a:hlinkClick r:id="rId3"/>
              </a:rPr>
              <a:t>Public Preview: Analyze data using Log Analytics Simple mode</a:t>
            </a:r>
            <a:endParaRPr lang="en-US" sz="1000" dirty="0"/>
          </a:p>
          <a:p>
            <a:pPr algn="just"/>
            <a:r>
              <a:rPr lang="en-US" sz="1000" dirty="0"/>
              <a:t>Azure Monitor Logs is excited to introduce the next leap in log experience: </a:t>
            </a:r>
            <a:r>
              <a:rPr lang="en-US" sz="1000" b="1" dirty="0"/>
              <a:t>Simple</a:t>
            </a:r>
            <a:r>
              <a:rPr lang="en-US" sz="1000" dirty="0"/>
              <a:t> </a:t>
            </a:r>
            <a:r>
              <a:rPr lang="en-US" sz="1000" b="1" dirty="0"/>
              <a:t>mode</a:t>
            </a:r>
            <a:r>
              <a:rPr lang="en-US" sz="1000" dirty="0"/>
              <a:t>.</a:t>
            </a:r>
          </a:p>
          <a:p>
            <a:pPr algn="just"/>
            <a:r>
              <a:rPr lang="en-US" sz="1000" dirty="0"/>
              <a:t>Until now, Azure Monitor Logs relied on KQL for users to express their questions as </a:t>
            </a:r>
            <a:r>
              <a:rPr lang="en-US" sz="1000" b="1" dirty="0"/>
              <a:t>queries</a:t>
            </a:r>
            <a:r>
              <a:rPr lang="en-US" sz="1000" dirty="0"/>
              <a:t>.</a:t>
            </a:r>
          </a:p>
          <a:p>
            <a:pPr algn="just"/>
            <a:r>
              <a:rPr lang="en-US" sz="1000" dirty="0"/>
              <a:t>Simple mode experience was created to bridge this knowledge gap - allowing most popular KQL operators and actions to be utilized using a very simple, point-and-click experience requiring no KQL knowledge at all!  </a:t>
            </a:r>
          </a:p>
          <a:p>
            <a:pPr algn="just"/>
            <a:r>
              <a:rPr lang="en-US" sz="1000" dirty="0"/>
              <a:t>Simple mode is currently an opt-in experience.</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7379</TotalTime>
  <Words>7965</Words>
  <Application>Microsoft Office PowerPoint</Application>
  <PresentationFormat>On-screen Show (16:9)</PresentationFormat>
  <Paragraphs>493</Paragraphs>
  <Slides>46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Human Sans</vt:lpstr>
      <vt:lpstr>Human Sans Regular</vt:lpstr>
      <vt:lpstr>SegoeUI</vt:lpstr>
      <vt:lpstr>Continuum Theme</vt:lpstr>
      <vt:lpstr>Azure Times #122 (Build Edition – Part 2)</vt:lpstr>
      <vt:lpstr>PowerPoint Presentation</vt:lpstr>
      <vt:lpstr>PowerPoint Presentation</vt:lpstr>
      <vt:lpstr>Networking Updates</vt:lpstr>
      <vt:lpstr>Networking Updates</vt:lpstr>
      <vt:lpstr>Networking Updates</vt:lpstr>
      <vt:lpstr>Networking Updates</vt:lpstr>
      <vt:lpstr>PowerPoint Presentation</vt:lpstr>
      <vt:lpstr>Management &amp; Governance Updates</vt:lpstr>
      <vt:lpstr>Management &amp; Governance Updates</vt:lpstr>
      <vt:lpstr>Management &amp; Governance Updates</vt:lpstr>
      <vt:lpstr>Management &amp; Governance Updates</vt:lpstr>
      <vt:lpstr>Management &amp; Governance Updates</vt:lpstr>
      <vt:lpstr>Management &amp; Governance Updates</vt:lpstr>
      <vt:lpstr>PowerPoint Presentation</vt:lpstr>
      <vt:lpstr>Azure Compute Updates</vt:lpstr>
      <vt:lpstr>Azure Compute Updates</vt:lpstr>
      <vt:lpstr>Azure Compute Updates</vt:lpstr>
      <vt:lpstr>Azure Compute Updates</vt:lpstr>
      <vt:lpstr>Azure Compute Updates</vt:lpstr>
      <vt:lpstr>PowerPoint Presentation</vt:lpstr>
      <vt:lpstr>Azure NetApp Files Updates</vt:lpstr>
      <vt:lpstr>Azure NetApp Files Updates</vt:lpstr>
      <vt:lpstr>Microsoft Fabric Updates</vt:lpstr>
      <vt:lpstr>Microsoft Fabric Updates</vt:lpstr>
      <vt:lpstr>PowerPoint Presentation</vt:lpstr>
      <vt:lpstr>Azure Cosmos DB Updates</vt:lpstr>
      <vt:lpstr>PowerPoint Presentation</vt:lpstr>
      <vt:lpstr>Azure API Management Updates</vt:lpstr>
      <vt:lpstr>Azure API Management Updates</vt:lpstr>
      <vt:lpstr>Azure API Management Updates</vt:lpstr>
      <vt:lpstr>Azure API Management Updates</vt:lpstr>
      <vt:lpstr>Azure Event Hub Updates</vt:lpstr>
      <vt:lpstr>Azure Event Hub Updates</vt:lpstr>
      <vt:lpstr>Integration Updates</vt:lpstr>
      <vt:lpstr>PowerPoint Presentation</vt:lpstr>
      <vt:lpstr>ML &amp; AI &amp; IOT Updates</vt:lpstr>
      <vt:lpstr>ML &amp; AI &amp; IOT Updates</vt:lpstr>
      <vt:lpstr>ML &amp; AI &amp; IOT Updates</vt:lpstr>
      <vt:lpstr>ML &amp; AI &amp; IOT Updates</vt:lpstr>
      <vt:lpstr>PowerPoint Presentation</vt:lpstr>
      <vt:lpstr>DevOps &amp; IaC &amp; Automation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731</cp:revision>
  <dcterms:created xsi:type="dcterms:W3CDTF">2018-01-26T19:23:30Z</dcterms:created>
  <dcterms:modified xsi:type="dcterms:W3CDTF">2024-06-01T10:50:00Z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