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8"/>
  </p:notesMasterIdLst>
  <p:handoutMasterIdLst>
    <p:handoutMasterId r:id="rId29"/>
  </p:handoutMasterIdLst>
  <p:sldIdLst>
    <p:sldId id="2142532340" r:id="rId5"/>
    <p:sldId id="2146847045" r:id="rId6"/>
    <p:sldId id="10657" r:id="rId7"/>
    <p:sldId id="2146847046" r:id="rId8"/>
    <p:sldId id="2146847089" r:id="rId9"/>
    <p:sldId id="2146847090" r:id="rId10"/>
    <p:sldId id="2146847091" r:id="rId11"/>
    <p:sldId id="2146847048" r:id="rId12"/>
    <p:sldId id="2146847049" r:id="rId13"/>
    <p:sldId id="2146847092" r:id="rId14"/>
    <p:sldId id="2146847050" r:id="rId15"/>
    <p:sldId id="2146847096" r:id="rId16"/>
    <p:sldId id="2146847052" r:id="rId17"/>
    <p:sldId id="2146847100" r:id="rId18"/>
    <p:sldId id="2146847054" r:id="rId19"/>
    <p:sldId id="2146847103" r:id="rId20"/>
    <p:sldId id="2146847058" r:id="rId21"/>
    <p:sldId id="2146847111" r:id="rId22"/>
    <p:sldId id="2146847062" r:id="rId23"/>
    <p:sldId id="2146847115" r:id="rId24"/>
    <p:sldId id="2146847085" r:id="rId25"/>
    <p:sldId id="2146847084" r:id="rId26"/>
    <p:sldId id="2146847064"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090"/>
            <p14:sldId id="2146847091"/>
          </p14:sldIdLst>
        </p14:section>
        <p14:section name="Management &amp; Governance" id="{34181601-6D48-4406-A525-C7B5A12C6C5B}">
          <p14:sldIdLst>
            <p14:sldId id="2146847048"/>
            <p14:sldId id="2146847049"/>
            <p14:sldId id="2146847092"/>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ldId id="2146847058"/>
            <p14:sldId id="2146847111"/>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008"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azure-monitor-opentelemetrybased-distro-for-dotnet-core/" TargetMode="External"/><Relationship Id="rId2" Type="http://schemas.openxmlformats.org/officeDocument/2006/relationships/hyperlink" Target="https://learn.microsoft.com/en-us/azure/update-manager/whats-new"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pod-security-policy-is-being-deprecated-with-aks-125-and-20230601-api-version/" TargetMode="External"/><Relationship Id="rId2" Type="http://schemas.openxmlformats.org/officeDocument/2006/relationships/hyperlink" Target="https://techcommunity.microsoft.com/t5/azure-virtual-desktop-blog/personal-desktop-autoscale-on-azure-virtual-desktop-generally/ba-p/3993783"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general-availability-azure-netapp-files-support-for-2tib-capacity-pools/" TargetMode="External"/><Relationship Id="rId2" Type="http://schemas.openxmlformats.org/officeDocument/2006/relationships/hyperlink" Target="https://azure.microsoft.com/en-us/updates/public-preview-azure-netapp-files-support-for-1-tib-capacity-pool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t5/azure-sql-blog/sql-server-management-studio-improvements-for-always-encrypted/ba-p/3996729"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azure-object-anchors-retirement/" TargetMode="External"/><Relationship Id="rId2" Type="http://schemas.openxmlformats.org/officeDocument/2006/relationships/hyperlink" Target="https://azure.microsoft.com/en-us/updates/azure-spatial-anchors-retiremen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updates/standard-and-highperformance-vpn-gateway-skus-will-be-retired-on-30-september-2025/"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entra/fundamentals/whats-new#public-preview---lastsuccessfulsignin-property-in-signinactivity-api" TargetMode="External"/><Relationship Id="rId2" Type="http://schemas.openxmlformats.org/officeDocument/2006/relationships/hyperlink" Target="https://learn.microsoft.com/en-us/entra/fundamentals/whats-new#general-availability---guest-governance-inactive-guest-insights"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learn.microsoft.com/en-us/entra/fundamentals/whats-new#general-availability---microsoft-entra-cloud-sync-now-supports-ability-to-enable-exchange-hybrid-configuration-for-exchange-customer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entra/fundamentals/whats-new#general-availability---microsoft-authenticator-on-android-is-fips-140-3-compliant" TargetMode="External"/><Relationship Id="rId2" Type="http://schemas.openxmlformats.org/officeDocument/2006/relationships/hyperlink" Target="https://learn.microsoft.com/en-us/entra/fundamentals/whats-new#general-availability---custom-security-attributes-in-microsoft-entra-id" TargetMode="External"/><Relationship Id="rId1" Type="http://schemas.openxmlformats.org/officeDocument/2006/relationships/slideLayout" Target="../slideLayouts/slideLayout7.xml"/><Relationship Id="rId4" Type="http://schemas.openxmlformats.org/officeDocument/2006/relationships/hyperlink" Target="https://learn.microsoft.com/en-us/entra/fundamentals/whats-new#general-availability---auto-rollout-of-conditional-access-policie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techcommunity.microsoft.com/t5/microsoft-defender-for-cloud/defender-for-cloud-s-agentless-secret-scanning-for-virtual/ba-p/3994018"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azure-automation-powershell7-2-general-availability/" TargetMode="External"/><Relationship Id="rId2" Type="http://schemas.openxmlformats.org/officeDocument/2006/relationships/hyperlink" Target="https://azure.microsoft.com/en-us/updates/in-development-application-insights-availability-tests-tls-13-enablement-2/"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#98</a:t>
            </a:r>
          </a:p>
        </p:txBody>
      </p:sp>
      <p:sp>
        <p:nvSpPr>
          <p:cNvPr id="4" name="Text Placeholder 3"/>
          <p:cNvSpPr>
            <a:spLocks noGrp="1"/>
          </p:cNvSpPr>
          <p:nvPr>
            <p:ph type="body" sz="quarter" idx="11"/>
          </p:nvPr>
        </p:nvSpPr>
        <p:spPr/>
        <p:txBody>
          <a:bodyPr/>
          <a:lstStyle/>
          <a:p>
            <a:r>
              <a:rPr lang="en-US" spc="300" dirty="0"/>
              <a:t>December 6,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3241964"/>
            <a:ext cx="4365038" cy="1387185"/>
          </a:xfrm>
        </p:spPr>
        <p:txBody>
          <a:bodyPr/>
          <a:lstStyle/>
          <a:p>
            <a:r>
              <a:rPr lang="en-US" sz="1000" dirty="0">
                <a:latin typeface="+mj-lt"/>
                <a:hlinkClick r:id="rId2"/>
              </a:rPr>
              <a:t>Azure Update Manager</a:t>
            </a:r>
            <a:endParaRPr lang="en-US" sz="1000" dirty="0">
              <a:latin typeface="+mj-lt"/>
            </a:endParaRPr>
          </a:p>
          <a:p>
            <a:pPr marL="171450" indent="-171450" algn="just">
              <a:buFont typeface="Arial" panose="020B0604020202020204" pitchFamily="34" charset="0"/>
              <a:buChar char="•"/>
            </a:pPr>
            <a:r>
              <a:rPr lang="en-US" sz="1000" dirty="0">
                <a:latin typeface="+mj-lt"/>
              </a:rPr>
              <a:t>Alerting (preview)</a:t>
            </a:r>
          </a:p>
          <a:p>
            <a:pPr marL="514350" lvl="1" indent="-171450" algn="just">
              <a:buFont typeface="Arial" panose="020B0604020202020204" pitchFamily="34" charset="0"/>
              <a:buChar char="•"/>
            </a:pPr>
            <a:r>
              <a:rPr lang="en-US" sz="1000" dirty="0">
                <a:latin typeface="+mj-lt"/>
              </a:rPr>
              <a:t>Azure Update Manager allows you to enable alerts to address events as captured in updates data.</a:t>
            </a:r>
          </a:p>
          <a:p>
            <a:pPr marL="171450" indent="-171450" algn="just">
              <a:buFont typeface="Arial" panose="020B0604020202020204" pitchFamily="34" charset="0"/>
              <a:buChar char="•"/>
            </a:pPr>
            <a:r>
              <a:rPr lang="en-US" sz="1000" dirty="0">
                <a:latin typeface="+mj-lt"/>
              </a:rPr>
              <a:t>Azure Stack HCI patching (preview)</a:t>
            </a:r>
          </a:p>
          <a:p>
            <a:pPr marL="514350" lvl="1" indent="-171450" algn="just">
              <a:buFont typeface="Arial" panose="020B0604020202020204" pitchFamily="34" charset="0"/>
              <a:buChar char="•"/>
            </a:pPr>
            <a:r>
              <a:rPr lang="en-US" sz="1000" dirty="0">
                <a:latin typeface="+mj-lt"/>
              </a:rPr>
              <a:t>Azure Update Manager allows you to patch Azure Stack HCI cluster.</a:t>
            </a: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Azure Monitor </a:t>
            </a:r>
            <a:r>
              <a:rPr lang="en-US" sz="1000" dirty="0" err="1">
                <a:hlinkClick r:id="rId3"/>
              </a:rPr>
              <a:t>OpenTelemetry</a:t>
            </a:r>
            <a:r>
              <a:rPr lang="en-US" sz="1000" dirty="0">
                <a:hlinkClick r:id="rId3"/>
              </a:rPr>
              <a:t>-based Distro for ASP.NET Core Applications</a:t>
            </a:r>
            <a:endParaRPr lang="en-US" sz="1000" dirty="0"/>
          </a:p>
          <a:p>
            <a:pPr algn="just"/>
            <a:r>
              <a:rPr lang="en-US" sz="1000" dirty="0"/>
              <a:t>Azure Monitor application insights is a cloud native application monitoring offering which enables customers to observe failures, bottlenecks, and usage patterns to resolve incidents faster and reduce downtime.</a:t>
            </a:r>
          </a:p>
          <a:p>
            <a:pPr algn="just"/>
            <a:r>
              <a:rPr lang="en-US" sz="1000" dirty="0"/>
              <a:t>With the latest release of </a:t>
            </a:r>
            <a:r>
              <a:rPr lang="en-US" sz="1000" b="1" dirty="0"/>
              <a:t>Azure Monitor </a:t>
            </a:r>
            <a:r>
              <a:rPr lang="en-US" sz="1000" b="1" dirty="0" err="1"/>
              <a:t>OpenTelemetry</a:t>
            </a:r>
            <a:r>
              <a:rPr lang="en-US" sz="1000" b="1" dirty="0"/>
              <a:t>-based </a:t>
            </a:r>
            <a:r>
              <a:rPr lang="en-US" sz="1000" dirty="0"/>
              <a:t>packages for ASP.NET Core Applications, we offer a GA offering that builds on our commitment to open source, vender-neutral instrumentation.</a:t>
            </a:r>
          </a:p>
          <a:p>
            <a:pPr algn="just"/>
            <a:r>
              <a:rPr lang="en-US" sz="1000" dirty="0"/>
              <a:t>The Azure Monitor </a:t>
            </a:r>
            <a:r>
              <a:rPr lang="en-US" sz="1000" dirty="0" err="1"/>
              <a:t>OpenTelemetry</a:t>
            </a:r>
            <a:r>
              <a:rPr lang="en-US" sz="1000" dirty="0"/>
              <a:t> “Distro” includes a thin wrapper that enables to get started with a single line of code, and it includes added Azure-specific capabilities to give you a first-class experience on Azure. The Distro is open and extensible, meaning it is possible to send data to multiple destinations and extend the Distro with </a:t>
            </a:r>
            <a:r>
              <a:rPr lang="en-US" sz="1000" dirty="0" err="1"/>
              <a:t>OpenTelemetry’s</a:t>
            </a:r>
            <a:r>
              <a:rPr lang="en-US" sz="1000" dirty="0"/>
              <a:t> rich set of instrumentation libraries that collect data from a large variety of frameworks and environments.</a:t>
            </a:r>
          </a:p>
          <a:p>
            <a:pPr algn="just"/>
            <a:r>
              <a:rPr lang="en-US" sz="1000" dirty="0"/>
              <a:t>For context, the Azure Monitor </a:t>
            </a:r>
            <a:r>
              <a:rPr lang="en-US" sz="1000" dirty="0" err="1"/>
              <a:t>OpenTelemetry</a:t>
            </a:r>
            <a:r>
              <a:rPr lang="en-US" sz="1000" dirty="0"/>
              <a:t> Java, Node.js, and Python Distros are already Generally Available. We will continue to add capabilities to our </a:t>
            </a:r>
            <a:r>
              <a:rPr lang="en-US" sz="1000" dirty="0" err="1"/>
              <a:t>OpenTelemetry</a:t>
            </a:r>
            <a:r>
              <a:rPr lang="en-US" sz="1000" dirty="0"/>
              <a:t>-based offerings, and we plan for them to reach full feature parity with the Application Insights SDKs.</a:t>
            </a:r>
          </a:p>
        </p:txBody>
      </p:sp>
      <p:pic>
        <p:nvPicPr>
          <p:cNvPr id="1026" name="Picture 2" descr="thumbnail image 1 of blog post titled &#10; &#10; &#10;  &#10; &#10; &#10; &#10;    &#10;  &#10;   &#10;    &#10;      &#10;       Making Azure the Best Place to Observe Your Apps with OpenTelemetry&#10;       &#10;      &#10;     &#10;   &#10;  &#10; &#10;   &#10; &#10; &#10; &#10; &#10; &#10;">
            <a:extLst>
              <a:ext uri="{FF2B5EF4-FFF2-40B4-BE49-F238E27FC236}">
                <a16:creationId xmlns:a16="http://schemas.microsoft.com/office/drawing/2014/main" id="{F82F06E5-4C53-434A-B536-C42D704E4C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1520" y="911568"/>
            <a:ext cx="3929550" cy="210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436760"/>
          </a:xfrm>
        </p:spPr>
        <p:txBody>
          <a:bodyPr/>
          <a:lstStyle/>
          <a:p>
            <a:pPr algn="just"/>
            <a:r>
              <a:rPr lang="en-US" sz="1000" dirty="0">
                <a:latin typeface="+mj-lt"/>
                <a:hlinkClick r:id="rId2"/>
              </a:rPr>
              <a:t>Personal Desktop </a:t>
            </a:r>
            <a:r>
              <a:rPr lang="en-US" sz="1000" dirty="0" err="1">
                <a:latin typeface="+mj-lt"/>
                <a:hlinkClick r:id="rId2"/>
              </a:rPr>
              <a:t>Autoscale</a:t>
            </a:r>
            <a:r>
              <a:rPr lang="en-US" sz="1000" dirty="0">
                <a:latin typeface="+mj-lt"/>
                <a:hlinkClick r:id="rId2"/>
              </a:rPr>
              <a:t> on Azure Virtual Desktop generally available</a:t>
            </a:r>
            <a:endParaRPr lang="en-US" sz="1000" dirty="0">
              <a:latin typeface="+mj-lt"/>
            </a:endParaRPr>
          </a:p>
          <a:p>
            <a:pPr algn="just"/>
            <a:r>
              <a:rPr lang="en-US" sz="1000" dirty="0">
                <a:latin typeface="+mj-lt"/>
              </a:rPr>
              <a:t>MS announced that </a:t>
            </a:r>
            <a:r>
              <a:rPr lang="en-US" sz="1000" b="1" dirty="0">
                <a:latin typeface="+mj-lt"/>
              </a:rPr>
              <a:t>Personal Desktop </a:t>
            </a:r>
            <a:r>
              <a:rPr lang="en-US" sz="1000" b="1" dirty="0" err="1">
                <a:latin typeface="+mj-lt"/>
              </a:rPr>
              <a:t>Autoscale</a:t>
            </a:r>
            <a:r>
              <a:rPr lang="en-US" sz="1000" b="1" dirty="0">
                <a:latin typeface="+mj-lt"/>
              </a:rPr>
              <a:t> on Azure Virtual Desktop is generally available as of November 15, 2023</a:t>
            </a:r>
            <a:r>
              <a:rPr lang="en-US" sz="1000" dirty="0">
                <a:latin typeface="+mj-lt"/>
              </a:rPr>
              <a:t>! With this feature, organizations with personal host pools can optimize costs by shutting down or hibernating idle session hosts, while ensuring that session hosts can be started when needed.</a:t>
            </a:r>
          </a:p>
          <a:p>
            <a:pPr algn="just"/>
            <a:r>
              <a:rPr lang="en-US" sz="1000" dirty="0">
                <a:latin typeface="+mj-lt"/>
              </a:rPr>
              <a:t>Personal Desktop </a:t>
            </a:r>
            <a:r>
              <a:rPr lang="en-US" sz="1000" dirty="0" err="1">
                <a:latin typeface="+mj-lt"/>
              </a:rPr>
              <a:t>Autoscale</a:t>
            </a:r>
            <a:r>
              <a:rPr lang="en-US" sz="1000" dirty="0">
                <a:latin typeface="+mj-lt"/>
              </a:rPr>
              <a:t> is Azure Virtual Desktop’s native scaling solution that automatically starts session host virtual machines according to schedule or using Start VM on Connect and then deallocates or hibernates (in preview) session host virtual machines based on the user session state (log off/disconnect).</a:t>
            </a:r>
          </a:p>
          <a:p>
            <a:pPr algn="just"/>
            <a:r>
              <a:rPr lang="en-US" sz="1000" dirty="0">
                <a:latin typeface="+mj-lt"/>
              </a:rPr>
              <a:t>Hibernation is available as a scaling action. With the Hibernate-Resume feature in public preview, you will have a better experience as session state persists when the virtual machine hibernates. As a result, when the session host virtual machine starts, the user will be able to quickly resume where they left off.</a:t>
            </a:r>
          </a:p>
          <a:p>
            <a:pPr algn="just"/>
            <a:endParaRPr lang="en-US" sz="1000" dirty="0">
              <a:latin typeface="+mj-lt"/>
            </a:endParaRPr>
          </a:p>
          <a:p>
            <a:pPr algn="just"/>
            <a:endParaRPr lang="en-US" sz="1000" dirty="0">
              <a:latin typeface="+mj-lt"/>
            </a:endParaRP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Pod Security Policy is being deprecated with AKS 1.25 and 2023-06-01 API version</a:t>
            </a:r>
            <a:endParaRPr lang="en-US" sz="1000" dirty="0"/>
          </a:p>
          <a:p>
            <a:pPr algn="just"/>
            <a:r>
              <a:rPr lang="en-US" sz="1000" b="1" dirty="0"/>
              <a:t>Pod Security Policy (preview) is removed in AKS version 1.25 and retired on 1st August 2023 with AKS version 1.24 retirement</a:t>
            </a:r>
            <a:r>
              <a:rPr lang="en-US" sz="1000" dirty="0"/>
              <a:t>. </a:t>
            </a:r>
          </a:p>
          <a:p>
            <a:pPr algn="just"/>
            <a:r>
              <a:rPr lang="en-US" sz="1000" dirty="0"/>
              <a:t>An AKS cluster with Pod Security Policy (preview) enabled can not be upgraded to AKS version 1.25+. </a:t>
            </a:r>
          </a:p>
          <a:p>
            <a:pPr algn="just"/>
            <a:r>
              <a:rPr lang="en-US" sz="1000" dirty="0"/>
              <a:t>Required action </a:t>
            </a:r>
          </a:p>
          <a:p>
            <a:pPr algn="just"/>
            <a:r>
              <a:rPr lang="en-US" sz="1000" dirty="0"/>
              <a:t>MS Recommend to migrate to pod security admission controller or Azure policy to stay within Azure support. Pod Security Admission is a built-in policy solution for single cluster implementations. If you are looking for enterprise-grade policy, then Azure policy is a better choice. </a:t>
            </a:r>
          </a:p>
          <a:p>
            <a:pPr algn="just"/>
            <a:r>
              <a:rPr lang="en-US" sz="1000" dirty="0"/>
              <a:t>It is also possible to disable Pod Security Policy (preview) on existing clusters to upgrade to AKS version 1.25+ </a:t>
            </a:r>
          </a:p>
        </p:txBody>
      </p:sp>
      <p:pic>
        <p:nvPicPr>
          <p:cNvPr id="2050" name="Picture 2" descr="thumbnail image 1 captioned A screenshot of a scaling plan in Azure Virtual Desktop called “fullweek_schedule”. The ramp-down is shown as repeating every day of the week at 6:00 PM Beijing time, starting VM on Connect. Disconnect settings are set to hibernate at 30 minutes. Log off settings are set to shut down after 30 minutes.">
            <a:extLst>
              <a:ext uri="{FF2B5EF4-FFF2-40B4-BE49-F238E27FC236}">
                <a16:creationId xmlns:a16="http://schemas.microsoft.com/office/drawing/2014/main" id="{9ECE3CDD-EC80-16C0-4B35-37C112E1B2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3143" y="3283049"/>
            <a:ext cx="3338341" cy="175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Azure NetApp Files support for 1 TiB capacity pools</a:t>
            </a:r>
            <a:endParaRPr lang="en-US" sz="1000" dirty="0">
              <a:latin typeface="+mj-lt"/>
            </a:endParaRPr>
          </a:p>
          <a:p>
            <a:pPr algn="just"/>
            <a:r>
              <a:rPr lang="en-US" sz="1000" dirty="0">
                <a:latin typeface="+mj-lt"/>
              </a:rPr>
              <a:t>It is now possible to choose a minimum size of 1TiB while creating a capacity pool. Capacity pools smaller</a:t>
            </a:r>
            <a:r>
              <a:rPr lang="en-US" sz="1000" b="1" dirty="0">
                <a:latin typeface="+mj-lt"/>
              </a:rPr>
              <a:t> than 2TiB in size can only be used with volumes using standard network features</a:t>
            </a:r>
            <a:r>
              <a:rPr lang="en-US" sz="1000" dirty="0">
                <a:latin typeface="+mj-lt"/>
              </a:rPr>
              <a:t>. This allows customers to start with </a:t>
            </a:r>
            <a:r>
              <a:rPr lang="en-US" sz="1000" b="1" dirty="0">
                <a:latin typeface="+mj-lt"/>
              </a:rPr>
              <a:t>1TiB as a minimum pool size and increase with 1 TiB increments. </a:t>
            </a:r>
            <a:r>
              <a:rPr lang="en-US" sz="1000" dirty="0">
                <a:latin typeface="+mj-lt"/>
              </a:rPr>
              <a:t>For capacities less than 2 TiB, this Azure update saves money by allowing customers to re-evaluate volume planning to take advantage of savings of smaller capacity pools.  </a:t>
            </a:r>
            <a:r>
              <a:rPr lang="en-US" sz="1000" b="1" dirty="0">
                <a:latin typeface="+mj-lt"/>
              </a:rPr>
              <a:t>This feature is supported in all regions with standard network features.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Azure NetApp Files support for 2 TiB capacity pools</a:t>
            </a:r>
            <a:endParaRPr lang="en-US" sz="1000" dirty="0"/>
          </a:p>
          <a:p>
            <a:pPr algn="just"/>
            <a:r>
              <a:rPr lang="en-US" sz="1000" dirty="0"/>
              <a:t>It is now possible to choose a minimum size of 2TiB while creating a capacity pool. Capacity pools </a:t>
            </a:r>
            <a:r>
              <a:rPr lang="en-US" sz="1000" b="1" dirty="0"/>
              <a:t>smaller than 4TiB in size can only be used with volumes using standard network features. </a:t>
            </a:r>
            <a:r>
              <a:rPr lang="en-US" sz="1000" dirty="0"/>
              <a:t>This feature of Azure NetApp Files capacity pool enhancement provides </a:t>
            </a:r>
            <a:r>
              <a:rPr lang="en-US" sz="1000" b="1" dirty="0"/>
              <a:t>a more cost effective solution </a:t>
            </a:r>
            <a:r>
              <a:rPr lang="en-US" sz="1000" dirty="0"/>
              <a:t>for running workloads such </a:t>
            </a:r>
            <a:r>
              <a:rPr lang="en-US" sz="1000" b="1" dirty="0"/>
              <a:t>as SAP shared files and VDI which </a:t>
            </a:r>
            <a:r>
              <a:rPr lang="en-US" sz="1000" dirty="0"/>
              <a:t>require lower capacity pool sizes for their capacity and performance needs. When you have less than 2-4 TiB capacity with proportional performance, this allows customers to start </a:t>
            </a:r>
            <a:r>
              <a:rPr lang="en-US" sz="1000" b="1" dirty="0"/>
              <a:t>with 2TiB as a minimum pool size </a:t>
            </a:r>
            <a:r>
              <a:rPr lang="en-US" sz="1000" dirty="0"/>
              <a:t>and </a:t>
            </a:r>
            <a:r>
              <a:rPr lang="en-US" sz="1000" b="1" dirty="0"/>
              <a:t>increase with 1 TiB increments</a:t>
            </a:r>
            <a:r>
              <a:rPr lang="en-US" sz="1000" dirty="0"/>
              <a:t>. For capacities less than 3 TiB, this Azure update saves money by allowing customers to re-evaluate volume planning to take advantage of savings of smaller capacity pools.  This feature is supported </a:t>
            </a:r>
            <a:r>
              <a:rPr lang="en-US" sz="1000" b="1" dirty="0"/>
              <a:t>in all regions with standard network features.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err="1">
                <a:latin typeface="+mj-lt"/>
              </a:rPr>
              <a:t>DacFx</a:t>
            </a:r>
            <a:r>
              <a:rPr lang="en-US" sz="1000" dirty="0">
                <a:latin typeface="+mj-lt"/>
              </a:rPr>
              <a:t> - While testing a very simple Always Encrypted scenario, encrypting 1 record with the wizard, it was noticed that </a:t>
            </a:r>
            <a:r>
              <a:rPr lang="en-US" sz="1000" dirty="0" err="1">
                <a:latin typeface="+mj-lt"/>
              </a:rPr>
              <a:t>DacFx</a:t>
            </a:r>
            <a:r>
              <a:rPr lang="en-US" sz="1000" dirty="0">
                <a:latin typeface="+mj-lt"/>
              </a:rPr>
              <a:t> sends 3000+ T-SQL calls to the database. Out of these calls only 2-3% were unique statements. These commands not only unnecessarily overload the SQL Server, but it also added considerable delay in the overall encryption process. MS optimized the repeating T-SQL calls and improved the encryption and decryption process with approximately 20%!</a:t>
            </a:r>
          </a:p>
          <a:p>
            <a:pPr marL="171450" indent="-171450" algn="just">
              <a:buFont typeface="Arial" panose="020B0604020202020204" pitchFamily="34" charset="0"/>
              <a:buChar char="•"/>
            </a:pPr>
            <a:r>
              <a:rPr lang="en-US" sz="1000" dirty="0">
                <a:latin typeface="+mj-lt"/>
              </a:rPr>
              <a:t>SSMS and Wizard Fixes</a:t>
            </a:r>
          </a:p>
          <a:p>
            <a:pPr marL="514350" lvl="1" indent="-171450" algn="just">
              <a:buFont typeface="Arial" panose="020B0604020202020204" pitchFamily="34" charset="0"/>
              <a:buChar char="•"/>
            </a:pPr>
            <a:r>
              <a:rPr lang="en-US" sz="1000" dirty="0">
                <a:latin typeface="+mj-lt"/>
              </a:rPr>
              <a:t>We also made some bug fixes in SSMS that were reported to us.</a:t>
            </a:r>
          </a:p>
          <a:p>
            <a:pPr marL="514350" lvl="1" indent="-171450" algn="just">
              <a:buFont typeface="Arial" panose="020B0604020202020204" pitchFamily="34" charset="0"/>
              <a:buChar char="•"/>
            </a:pPr>
            <a:r>
              <a:rPr lang="en-US" sz="1000" dirty="0">
                <a:latin typeface="+mj-lt"/>
              </a:rPr>
              <a:t>SSMS wizard fails if randomly encrypted columns already exist with and index.</a:t>
            </a:r>
          </a:p>
          <a:p>
            <a:pPr marL="514350" lvl="1" indent="-171450" algn="just">
              <a:buFont typeface="Arial" panose="020B0604020202020204" pitchFamily="34" charset="0"/>
              <a:buChar char="•"/>
            </a:pPr>
            <a:r>
              <a:rPr lang="en-US" sz="1000" dirty="0">
                <a:latin typeface="+mj-lt"/>
              </a:rPr>
              <a:t>SSMS should not allow the user to Encrypt Columns of a database that is not in an online state.</a:t>
            </a:r>
          </a:p>
          <a:p>
            <a:pPr marL="514350" lvl="1" indent="-171450" algn="just">
              <a:buFont typeface="Arial" panose="020B0604020202020204" pitchFamily="34" charset="0"/>
              <a:buChar char="•"/>
            </a:pPr>
            <a:r>
              <a:rPr lang="en-US" sz="1000" dirty="0">
                <a:latin typeface="+mj-lt"/>
              </a:rPr>
              <a:t>Cancelling the AE wizard/Set-</a:t>
            </a:r>
            <a:r>
              <a:rPr lang="en-US" sz="1000" dirty="0" err="1">
                <a:latin typeface="+mj-lt"/>
              </a:rPr>
              <a:t>SqlColumnEncryption</a:t>
            </a:r>
            <a:r>
              <a:rPr lang="en-US" sz="1000" dirty="0">
                <a:latin typeface="+mj-lt"/>
              </a:rPr>
              <a:t> cmdlet does not delete temporary tables.</a:t>
            </a:r>
          </a:p>
          <a:p>
            <a:pPr marL="514350" lvl="1" indent="-171450" algn="just">
              <a:buFont typeface="Arial" panose="020B0604020202020204" pitchFamily="34" charset="0"/>
              <a:buChar char="•"/>
            </a:pPr>
            <a:r>
              <a:rPr lang="en-US" sz="1000" dirty="0">
                <a:latin typeface="+mj-lt"/>
              </a:rPr>
              <a:t>The table owner is changed after encryption.</a:t>
            </a:r>
          </a:p>
          <a:p>
            <a:pPr marL="514350" lvl="1" indent="-171450" algn="just">
              <a:buFont typeface="Arial" panose="020B0604020202020204" pitchFamily="34" charset="0"/>
              <a:buChar char="•"/>
            </a:pPr>
            <a:r>
              <a:rPr lang="en-US" sz="1000" dirty="0">
                <a:latin typeface="+mj-lt"/>
              </a:rPr>
              <a:t>Encryption of computed columns should not be allowed.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666447"/>
          </a:xfrm>
        </p:spPr>
        <p:txBody>
          <a:bodyPr/>
          <a:lstStyle/>
          <a:p>
            <a:pPr algn="just"/>
            <a:r>
              <a:rPr lang="en-US" sz="1000" dirty="0">
                <a:hlinkClick r:id="rId2"/>
              </a:rPr>
              <a:t>SQL Server Management Studio improvements for Always Encrypted</a:t>
            </a:r>
            <a:endParaRPr lang="en-US" sz="1000" dirty="0"/>
          </a:p>
          <a:p>
            <a:pPr algn="just"/>
            <a:r>
              <a:rPr lang="en-US" sz="1000" dirty="0"/>
              <a:t>With the </a:t>
            </a:r>
            <a:r>
              <a:rPr lang="en-US" sz="1000" b="1" dirty="0"/>
              <a:t>release of SSMS 19.2 </a:t>
            </a:r>
            <a:r>
              <a:rPr lang="en-US" sz="1000" dirty="0"/>
              <a:t>MS introduced a bunch of extra performance improvements and a big Always Encrypted Wizard enhancement:</a:t>
            </a:r>
          </a:p>
          <a:p>
            <a:pPr marL="171450" indent="-171450" algn="just">
              <a:buFont typeface="Arial" panose="020B0604020202020204" pitchFamily="34" charset="0"/>
              <a:buChar char="•"/>
            </a:pPr>
            <a:r>
              <a:rPr lang="en-US" sz="1000" dirty="0"/>
              <a:t>Always Encrypted Wizard – Enable Secure Enclaves: MS made the wizard smart! When database is not configured with a secure enclave, the wizard will give the opportunity to enable a secure enclave. Using an enclave enables to run cryptographic operations in-place, without moving data out of the database.  To enable the secure enclave, simply click the “Enable Secure Enclaves” button.</a:t>
            </a:r>
          </a:p>
        </p:txBody>
      </p:sp>
      <p:pic>
        <p:nvPicPr>
          <p:cNvPr id="2" name="Picture 1">
            <a:extLst>
              <a:ext uri="{FF2B5EF4-FFF2-40B4-BE49-F238E27FC236}">
                <a16:creationId xmlns:a16="http://schemas.microsoft.com/office/drawing/2014/main" id="{3E68988E-CDCB-F6BA-7C0A-17501DE90902}"/>
              </a:ext>
            </a:extLst>
          </p:cNvPr>
          <p:cNvPicPr>
            <a:picLocks noChangeAspect="1"/>
          </p:cNvPicPr>
          <p:nvPr/>
        </p:nvPicPr>
        <p:blipFill>
          <a:blip r:embed="rId3"/>
          <a:stretch>
            <a:fillRect/>
          </a:stretch>
        </p:blipFill>
        <p:spPr>
          <a:xfrm>
            <a:off x="342900" y="2621974"/>
            <a:ext cx="3956541" cy="1603662"/>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026474"/>
          </a:xfrm>
        </p:spPr>
        <p:txBody>
          <a:bodyPr/>
          <a:lstStyle/>
          <a:p>
            <a:pPr algn="just"/>
            <a:r>
              <a:rPr lang="en-US" sz="1000" dirty="0">
                <a:latin typeface="+mj-lt"/>
                <a:hlinkClick r:id="rId2"/>
              </a:rPr>
              <a:t>Azure Spatial Anchors Retirement</a:t>
            </a:r>
            <a:endParaRPr lang="en-US" sz="1000" dirty="0">
              <a:latin typeface="+mj-lt"/>
            </a:endParaRPr>
          </a:p>
          <a:p>
            <a:pPr algn="just"/>
            <a:r>
              <a:rPr lang="en-US" sz="1000" dirty="0">
                <a:latin typeface="+mj-lt"/>
              </a:rPr>
              <a:t>Please note </a:t>
            </a:r>
            <a:r>
              <a:rPr lang="en-US" sz="1000" b="1" dirty="0">
                <a:latin typeface="+mj-lt"/>
              </a:rPr>
              <a:t>that Azure Spatial Anchors (ASA) will be retired on November 20, 2024.</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07828"/>
          </a:xfrm>
        </p:spPr>
        <p:txBody>
          <a:bodyPr/>
          <a:lstStyle/>
          <a:p>
            <a:pPr algn="just"/>
            <a:r>
              <a:rPr lang="en-US" sz="1000" dirty="0">
                <a:hlinkClick r:id="rId3"/>
              </a:rPr>
              <a:t>Azure Object Anchors Retirement</a:t>
            </a:r>
            <a:endParaRPr lang="en-US" sz="1000" dirty="0"/>
          </a:p>
          <a:p>
            <a:pPr algn="just"/>
            <a:r>
              <a:rPr lang="en-US" sz="1000" dirty="0"/>
              <a:t>Please note that </a:t>
            </a:r>
            <a:r>
              <a:rPr lang="en-US" sz="1000" b="1" dirty="0"/>
              <a:t>Azure Object Anchors (AOA) will be retired on May 20</a:t>
            </a:r>
            <a:r>
              <a:rPr lang="en-US" sz="1000" dirty="0"/>
              <a:t>, 2024. Although MS is retiring the AOA service, object anchoring is generally available (GA) in Dynamics 365 Guides (as a SaaS offering). The capability uses the same technology under the hood. Please see the following link for more details:  Object Anchors is available in Dynamics 365 Guides</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endParaRPr lang="en-US" sz="1200"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Standard and High-Performance VPN Gateway SKUs will be retired on 30 September 2025</a:t>
            </a:r>
            <a:endParaRPr lang="en-US" sz="1000" dirty="0"/>
          </a:p>
          <a:p>
            <a:pPr algn="just"/>
            <a:r>
              <a:rPr lang="en-US" sz="1000" dirty="0"/>
              <a:t>Because of </a:t>
            </a:r>
            <a:r>
              <a:rPr lang="en-US" sz="1000" b="1" dirty="0"/>
              <a:t>the retirement of Basic IP</a:t>
            </a:r>
            <a:r>
              <a:rPr lang="en-US" sz="1000" dirty="0"/>
              <a:t>, which </a:t>
            </a:r>
            <a:r>
              <a:rPr lang="en-US" sz="1000" b="1" dirty="0"/>
              <a:t>Standard and High-Performance SKUs only accept, </a:t>
            </a:r>
            <a:r>
              <a:rPr lang="en-US" sz="1000" dirty="0"/>
              <a:t>MS will retire these </a:t>
            </a:r>
            <a:r>
              <a:rPr lang="en-US" sz="1000" b="1" dirty="0"/>
              <a:t>SKUs on 30 September 2025</a:t>
            </a:r>
            <a:r>
              <a:rPr lang="en-US" sz="1000" dirty="0"/>
              <a:t>. </a:t>
            </a:r>
            <a:r>
              <a:rPr lang="en-US" sz="1000" b="1" dirty="0"/>
              <a:t>Starting 1 December 2023, you will no longer be able to create </a:t>
            </a:r>
            <a:r>
              <a:rPr lang="en-US" sz="1000" dirty="0"/>
              <a:t>a new gateway with these SKUs. </a:t>
            </a:r>
          </a:p>
          <a:p>
            <a:pPr algn="just"/>
            <a:r>
              <a:rPr lang="en-US" sz="1000" dirty="0"/>
              <a:t>If you do not upgrade </a:t>
            </a:r>
            <a:r>
              <a:rPr lang="en-US" sz="1000" b="1" dirty="0"/>
              <a:t>your gateway by August 2025</a:t>
            </a:r>
            <a:r>
              <a:rPr lang="en-US" sz="1000" dirty="0"/>
              <a:t>, your gateway will be automatically </a:t>
            </a:r>
            <a:r>
              <a:rPr lang="en-US" sz="1000" b="1" dirty="0"/>
              <a:t>upgraded to VPNGw1AZ (Standard) or VPNGw2AZ (High-Performance) after 30 September 2025</a:t>
            </a:r>
            <a:r>
              <a:rPr lang="en-US" sz="1000" dirty="0"/>
              <a:t>. </a:t>
            </a:r>
          </a:p>
          <a:p>
            <a:pPr algn="just"/>
            <a:endParaRPr lang="en-US" sz="1000" dirty="0"/>
          </a:p>
          <a:p>
            <a:pPr algn="just"/>
            <a:r>
              <a:rPr lang="en-US" sz="1000" dirty="0"/>
              <a:t>The legacy (old) VPN Gateway SKUs are:</a:t>
            </a:r>
          </a:p>
          <a:p>
            <a:pPr marL="171450" indent="-171450" algn="just">
              <a:buFont typeface="Arial" panose="020B0604020202020204" pitchFamily="34" charset="0"/>
              <a:buChar char="•"/>
            </a:pPr>
            <a:r>
              <a:rPr lang="en-US" sz="1000" dirty="0"/>
              <a:t>Default (Basic)</a:t>
            </a:r>
          </a:p>
          <a:p>
            <a:pPr marL="171450" indent="-171450" algn="just">
              <a:buFont typeface="Arial" panose="020B0604020202020204" pitchFamily="34" charset="0"/>
              <a:buChar char="•"/>
            </a:pPr>
            <a:r>
              <a:rPr lang="en-US" sz="1000" dirty="0"/>
              <a:t>Standard</a:t>
            </a:r>
          </a:p>
          <a:p>
            <a:pPr marL="171450" indent="-171450" algn="just">
              <a:buFont typeface="Arial" panose="020B0604020202020204" pitchFamily="34" charset="0"/>
              <a:buChar char="•"/>
            </a:pPr>
            <a:r>
              <a:rPr lang="en-US" sz="1000" dirty="0"/>
              <a:t>High Performance</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 Guest Governance: Inactive Guest Insights</a:t>
            </a:r>
            <a:endParaRPr lang="en-US" sz="1000" dirty="0">
              <a:latin typeface="+mj-lt"/>
            </a:endParaRPr>
          </a:p>
          <a:p>
            <a:pPr algn="just"/>
            <a:r>
              <a:rPr lang="en-US" sz="1000" dirty="0">
                <a:latin typeface="+mj-lt"/>
              </a:rPr>
              <a:t>Monitor guest accounts at scale with intelligent </a:t>
            </a:r>
            <a:r>
              <a:rPr lang="en-US" sz="1000" b="1" dirty="0">
                <a:latin typeface="+mj-lt"/>
              </a:rPr>
              <a:t>insights into inactive guest users </a:t>
            </a:r>
            <a:r>
              <a:rPr lang="en-US" sz="1000" dirty="0">
                <a:latin typeface="+mj-lt"/>
              </a:rPr>
              <a:t>in organization. Customize the inactivity threshold depending on organization’s needs, narrow down the scope of guest users want to monitor, and identify the guest users that might be inactive.</a:t>
            </a:r>
          </a:p>
          <a:p>
            <a:pPr algn="just"/>
            <a:r>
              <a:rPr lang="en-US" sz="1000" dirty="0">
                <a:latin typeface="+mj-lt"/>
              </a:rPr>
              <a:t>The feature require </a:t>
            </a:r>
            <a:r>
              <a:rPr lang="pt-BR" sz="1000" dirty="0">
                <a:latin typeface="+mj-lt"/>
              </a:rPr>
              <a:t> </a:t>
            </a:r>
            <a:r>
              <a:rPr lang="pt-BR" sz="1000" b="1" dirty="0">
                <a:latin typeface="+mj-lt"/>
              </a:rPr>
              <a:t>Microsoft Entra ID Governance licenses</a:t>
            </a:r>
          </a:p>
          <a:p>
            <a:pPr algn="just"/>
            <a:r>
              <a:rPr lang="en-US" sz="1000" dirty="0">
                <a:latin typeface="+mj-lt"/>
                <a:hlinkClick r:id="rId3"/>
              </a:rPr>
              <a:t>Public Preview - </a:t>
            </a:r>
            <a:r>
              <a:rPr lang="en-US" sz="1000" dirty="0" err="1">
                <a:latin typeface="+mj-lt"/>
                <a:hlinkClick r:id="rId3"/>
              </a:rPr>
              <a:t>lastSuccessfulSignIn</a:t>
            </a:r>
            <a:r>
              <a:rPr lang="en-US" sz="1000" dirty="0">
                <a:latin typeface="+mj-lt"/>
                <a:hlinkClick r:id="rId3"/>
              </a:rPr>
              <a:t> property in </a:t>
            </a:r>
            <a:r>
              <a:rPr lang="en-US" sz="1000" dirty="0" err="1">
                <a:latin typeface="+mj-lt"/>
                <a:hlinkClick r:id="rId3"/>
              </a:rPr>
              <a:t>signInActivity</a:t>
            </a:r>
            <a:r>
              <a:rPr lang="en-US" sz="1000" dirty="0">
                <a:latin typeface="+mj-lt"/>
                <a:hlinkClick r:id="rId3"/>
              </a:rPr>
              <a:t> API</a:t>
            </a:r>
            <a:endParaRPr lang="en-US" sz="1000" dirty="0">
              <a:latin typeface="+mj-lt"/>
            </a:endParaRPr>
          </a:p>
          <a:p>
            <a:pPr algn="just"/>
            <a:r>
              <a:rPr lang="en-US" sz="1000" dirty="0">
                <a:latin typeface="+mj-lt"/>
              </a:rPr>
              <a:t>An extra property </a:t>
            </a:r>
            <a:r>
              <a:rPr lang="en-US" sz="1000" b="1" dirty="0">
                <a:latin typeface="+mj-lt"/>
              </a:rPr>
              <a:t>has been added to </a:t>
            </a:r>
            <a:r>
              <a:rPr lang="en-US" sz="1000" b="1" dirty="0" err="1">
                <a:latin typeface="+mj-lt"/>
              </a:rPr>
              <a:t>signInActivity</a:t>
            </a:r>
            <a:r>
              <a:rPr lang="en-US" sz="1000" b="1" dirty="0">
                <a:latin typeface="+mj-lt"/>
              </a:rPr>
              <a:t> API </a:t>
            </a:r>
            <a:r>
              <a:rPr lang="en-US" sz="1000" dirty="0">
                <a:latin typeface="+mj-lt"/>
              </a:rPr>
              <a:t>to display the last successful sign in time for a specific user, regardless if the sign in was interactive or non-interactive. The data won't be backfilled for this property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601628"/>
          </a:xfrm>
        </p:spPr>
        <p:txBody>
          <a:bodyPr/>
          <a:lstStyle/>
          <a:p>
            <a:pPr algn="just"/>
            <a:r>
              <a:rPr lang="en-US" sz="1000" dirty="0">
                <a:hlinkClick r:id="rId4"/>
              </a:rPr>
              <a:t>General Availability - Microsoft Entra Cloud Sync now supports ability to enable Exchange Hybrid configuration for Exchange customers</a:t>
            </a:r>
            <a:endParaRPr lang="en-US" sz="1000" dirty="0"/>
          </a:p>
          <a:p>
            <a:pPr algn="just"/>
            <a:r>
              <a:rPr lang="en-US" sz="1000" dirty="0"/>
              <a:t>Exchange hybrid capability allows for the </a:t>
            </a:r>
            <a:r>
              <a:rPr lang="en-US" sz="1000" b="1" dirty="0"/>
              <a:t>coexistence of Exchange mailboxes both on-premises and in Microsoft 365. </a:t>
            </a:r>
            <a:r>
              <a:rPr lang="en-US" sz="1000" dirty="0"/>
              <a:t>Microsoft Entra Cloud Sync synchronizes a specific set of Exchange-related attributes from Microsoft Entra ID back into on-premises directory and to any forests that's disconnected (no network trust needed between them). With this capability, existing customers who have this feature enabled </a:t>
            </a:r>
            <a:r>
              <a:rPr lang="en-US" sz="1000" b="1" dirty="0"/>
              <a:t>in Microsoft Entra Connect sync can now migrate, and apply, this feature with Microsoft Entra cloud sync</a:t>
            </a:r>
          </a:p>
          <a:p>
            <a:pPr algn="just"/>
            <a:r>
              <a:rPr lang="en-US" sz="1000" dirty="0"/>
              <a:t>Requirements:</a:t>
            </a:r>
          </a:p>
          <a:p>
            <a:pPr marL="514350" lvl="1" indent="-171450" algn="just">
              <a:buFont typeface="Arial" panose="020B0604020202020204" pitchFamily="34" charset="0"/>
              <a:buChar char="•"/>
            </a:pPr>
            <a:r>
              <a:rPr lang="en-US" sz="1000" dirty="0"/>
              <a:t>The provisioning agent must be version 1.1.1107.0 or later.</a:t>
            </a:r>
          </a:p>
          <a:p>
            <a:pPr marL="514350" lvl="1" indent="-171450" algn="just">
              <a:buFont typeface="Arial" panose="020B0604020202020204" pitchFamily="34" charset="0"/>
              <a:buChar char="•"/>
            </a:pPr>
            <a:r>
              <a:rPr lang="en-US" sz="1000" dirty="0"/>
              <a:t>Your on-premises Active Directory must be extended to contain the Exchange schema</a:t>
            </a:r>
          </a:p>
        </p:txBody>
      </p:sp>
      <p:pic>
        <p:nvPicPr>
          <p:cNvPr id="1026" name="Picture 2" descr="Conceptual image of exchange hybrid scenario.">
            <a:extLst>
              <a:ext uri="{FF2B5EF4-FFF2-40B4-BE49-F238E27FC236}">
                <a16:creationId xmlns:a16="http://schemas.microsoft.com/office/drawing/2014/main" id="{2E3F4E42-7445-448C-CE26-F745328CE83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238" y="3598285"/>
            <a:ext cx="3013636" cy="120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General Availability - Custom security attributes in Microsoft Entra ID</a:t>
            </a:r>
            <a:endParaRPr lang="ru-RU" sz="1000" dirty="0">
              <a:latin typeface="+mj-lt"/>
            </a:endParaRPr>
          </a:p>
          <a:p>
            <a:pPr algn="just"/>
            <a:r>
              <a:rPr lang="en-US" sz="1000" b="1" dirty="0">
                <a:latin typeface="+mj-lt"/>
              </a:rPr>
              <a:t>Custom security attributes in Microsoft Entra ID are business-specific attributes </a:t>
            </a:r>
            <a:r>
              <a:rPr lang="en-US" sz="1000" dirty="0">
                <a:latin typeface="+mj-lt"/>
              </a:rPr>
              <a:t>(key-value pairs) that can define and assign to Microsoft Entra objects. These attributes can be used </a:t>
            </a:r>
            <a:r>
              <a:rPr lang="en-US" sz="1000" b="1" dirty="0">
                <a:latin typeface="+mj-lt"/>
              </a:rPr>
              <a:t>to store information, categorize objects, or enforce fine-grained access control over specific Azure resources. </a:t>
            </a:r>
            <a:r>
              <a:rPr lang="en-US" sz="1000" dirty="0">
                <a:latin typeface="+mj-lt"/>
              </a:rPr>
              <a:t>Custom security attributes can be used with Azure attribute-based access control (Azure ABAC). </a:t>
            </a:r>
          </a:p>
          <a:p>
            <a:pPr algn="just"/>
            <a:r>
              <a:rPr lang="en-US" sz="1000" dirty="0">
                <a:latin typeface="+mj-lt"/>
              </a:rPr>
              <a:t>Changes were made to custom security attribute audit logs for general availability that might impact daily operations. </a:t>
            </a:r>
          </a:p>
          <a:p>
            <a:pPr algn="just"/>
            <a:r>
              <a:rPr lang="en-US" sz="1000" dirty="0">
                <a:latin typeface="+mj-lt"/>
                <a:hlinkClick r:id="rId3"/>
              </a:rPr>
              <a:t>General Availability - Microsoft Authenticator on Android is FIPS 140-3 compliant</a:t>
            </a:r>
            <a:endParaRPr lang="en-US" sz="1000" dirty="0">
              <a:latin typeface="+mj-lt"/>
            </a:endParaRPr>
          </a:p>
          <a:p>
            <a:pPr algn="just"/>
            <a:r>
              <a:rPr lang="en-US" sz="1000" dirty="0">
                <a:latin typeface="+mj-lt"/>
              </a:rPr>
              <a:t>Beginning </a:t>
            </a:r>
            <a:r>
              <a:rPr lang="en-US" sz="1000" b="1" dirty="0">
                <a:latin typeface="+mj-lt"/>
              </a:rPr>
              <a:t>with version 6.2310.7174</a:t>
            </a:r>
            <a:r>
              <a:rPr lang="en-US" sz="1000" dirty="0">
                <a:latin typeface="+mj-lt"/>
              </a:rPr>
              <a:t>, </a:t>
            </a:r>
            <a:r>
              <a:rPr lang="en-US" sz="1000" b="1" dirty="0">
                <a:latin typeface="+mj-lt"/>
              </a:rPr>
              <a:t>Microsoft Authenticator for Android </a:t>
            </a:r>
            <a:r>
              <a:rPr lang="en-US" sz="1000" dirty="0">
                <a:latin typeface="+mj-lt"/>
              </a:rPr>
              <a:t>is compliant with Federal Information Processing Standard </a:t>
            </a:r>
            <a:r>
              <a:rPr lang="en-US" sz="1000" b="1" dirty="0">
                <a:latin typeface="+mj-lt"/>
              </a:rPr>
              <a:t>(FIPS 140-3) </a:t>
            </a:r>
            <a:r>
              <a:rPr lang="en-US" sz="1000" dirty="0">
                <a:latin typeface="+mj-lt"/>
              </a:rPr>
              <a:t>for all Microsoft Entra authentications, including phishing-resistant device-bound passkeys, push multi-factor authentication (MFA), </a:t>
            </a:r>
            <a:r>
              <a:rPr lang="en-US" sz="1000" dirty="0" err="1">
                <a:latin typeface="+mj-lt"/>
              </a:rPr>
              <a:t>passwordless</a:t>
            </a:r>
            <a:r>
              <a:rPr lang="en-US" sz="1000" dirty="0">
                <a:latin typeface="+mj-lt"/>
              </a:rPr>
              <a:t> phone sign-in (PSI) and time-based one-time passcodes (TOTP). For organizations using Intune Company Portal, it is required to have minimum CP version 5.0.6043.0 in addition to Microsoft Authenticator version 6.2310.7174. Microsoft Authenticator on iOS is already FIPS 140 compliant, as announced last year.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4"/>
              </a:rPr>
              <a:t>General Availability - Auto-rollout of Conditional Access policies</a:t>
            </a:r>
            <a:endParaRPr lang="en-US" sz="1000" dirty="0"/>
          </a:p>
          <a:p>
            <a:r>
              <a:rPr lang="en-US" sz="1000" dirty="0"/>
              <a:t>Starting in </a:t>
            </a:r>
            <a:r>
              <a:rPr lang="en-US" sz="1000" b="1" dirty="0"/>
              <a:t>November 2023, Microsoft will begin automatically protecting customers with Microsoft managed Conditional Access policies</a:t>
            </a:r>
            <a:r>
              <a:rPr lang="en-US" sz="1000" dirty="0"/>
              <a:t>. These are policies that Microsoft creates and enables in customer tenants. The following policies are rolled out to all eligible tenants, who will be notified prior to policy creation :</a:t>
            </a:r>
          </a:p>
          <a:p>
            <a:pPr marL="171450" indent="-171450">
              <a:buFont typeface="Arial" panose="020B0604020202020204" pitchFamily="34" charset="0"/>
              <a:buChar char="•"/>
            </a:pPr>
            <a:r>
              <a:rPr lang="en-US" sz="1000" b="1" dirty="0"/>
              <a:t>Multi-factor Authentication for admin portals</a:t>
            </a:r>
            <a:r>
              <a:rPr lang="en-US" sz="1000" dirty="0"/>
              <a:t>: This policy covers privileged admin roles and requires multi-factor authentication when an admin signs into a Microsoft admin portal.</a:t>
            </a:r>
          </a:p>
          <a:p>
            <a:pPr marL="171450" indent="-171450">
              <a:buFont typeface="Arial" panose="020B0604020202020204" pitchFamily="34" charset="0"/>
              <a:buChar char="•"/>
            </a:pPr>
            <a:r>
              <a:rPr lang="en-US" sz="1000" b="1" dirty="0"/>
              <a:t>Multi-factor Authentication for per-user multi-factor authentication users: </a:t>
            </a:r>
            <a:r>
              <a:rPr lang="en-US" sz="1000" dirty="0"/>
              <a:t>This policy covers users with per-user multi-factor authentication and requires multi-factor authentication for all cloud apps.</a:t>
            </a:r>
          </a:p>
          <a:p>
            <a:pPr marL="171450" indent="-171450">
              <a:buFont typeface="Arial" panose="020B0604020202020204" pitchFamily="34" charset="0"/>
              <a:buChar char="•"/>
            </a:pPr>
            <a:r>
              <a:rPr lang="en-US" sz="1000" b="1" dirty="0"/>
              <a:t>Multi-factor authentication for high-risk sign-ins: </a:t>
            </a:r>
            <a:r>
              <a:rPr lang="en-US" sz="1000" dirty="0"/>
              <a:t>This policy covers all users and requires multi-factor authentication and reauthentication for high-risk sign-ins.</a:t>
            </a:r>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Defender for cloud's Agentless secret scanning for virtual machines is now generally available!</a:t>
            </a:r>
            <a:endParaRPr lang="ru-RU" sz="1000" dirty="0"/>
          </a:p>
          <a:p>
            <a:pPr algn="just"/>
            <a:r>
              <a:rPr lang="en-US" sz="1000" dirty="0"/>
              <a:t>MS announced that the </a:t>
            </a:r>
            <a:r>
              <a:rPr lang="en-US" sz="1000" b="1" dirty="0"/>
              <a:t>Agentless secret scanning for virtual machines is now GA for Defender CSPM and Defender for Servers P2 plans.</a:t>
            </a:r>
          </a:p>
          <a:p>
            <a:pPr algn="just"/>
            <a:r>
              <a:rPr lang="en-US" sz="1000" dirty="0"/>
              <a:t>The agentless secret scanning is designed to assist in mitigating the risk of lateral movement. It broadens the coverage of cloud assets, enabling quick detection, prioritization, and remediation of exposed secrets.</a:t>
            </a:r>
          </a:p>
          <a:p>
            <a:pPr algn="just"/>
            <a:r>
              <a:rPr lang="en-US" sz="1000" dirty="0"/>
              <a:t>Utilizing cloud APIs, it captures snapshots of your disks and conducts an out-of-band analysis, ensuring no impact on your virtual machines' performance. In addition, it identifies a variety of secrets across Azure, AWS, and GCP and provides practical suggestions for the following mitigations:</a:t>
            </a:r>
          </a:p>
          <a:p>
            <a:pPr marL="171450" indent="-171450" algn="just">
              <a:buFont typeface="Arial" panose="020B0604020202020204" pitchFamily="34" charset="0"/>
              <a:buChar char="•"/>
            </a:pPr>
            <a:r>
              <a:rPr lang="en-US" sz="1000" dirty="0"/>
              <a:t>Elimination of unnecessary secrets.</a:t>
            </a:r>
          </a:p>
          <a:p>
            <a:pPr marL="171450" indent="-171450" algn="just">
              <a:buFont typeface="Arial" panose="020B0604020202020204" pitchFamily="34" charset="0"/>
              <a:buChar char="•"/>
            </a:pPr>
            <a:r>
              <a:rPr lang="en-US" sz="1000" dirty="0"/>
              <a:t>Apply the Principle of Least Privilege.</a:t>
            </a:r>
          </a:p>
          <a:p>
            <a:pPr marL="171450" indent="-171450" algn="just">
              <a:buFont typeface="Arial" panose="020B0604020202020204" pitchFamily="34" charset="0"/>
              <a:buChar char="•"/>
            </a:pPr>
            <a:r>
              <a:rPr lang="en-US" sz="1000" dirty="0"/>
              <a:t>Strengthening the security of your secrets </a:t>
            </a:r>
          </a:p>
          <a:p>
            <a:pPr marL="171450" indent="-171450" algn="just">
              <a:buFont typeface="Arial" panose="020B0604020202020204" pitchFamily="34" charset="0"/>
              <a:buChar char="•"/>
            </a:pPr>
            <a:r>
              <a:rPr lang="en-US" sz="1000" dirty="0"/>
              <a:t>Usage of short-lived secrets</a:t>
            </a:r>
          </a:p>
        </p:txBody>
      </p:sp>
    </p:spTree>
    <p:extLst>
      <p:ext uri="{BB962C8B-B14F-4D97-AF65-F5344CB8AC3E}">
        <p14:creationId xmlns:p14="http://schemas.microsoft.com/office/powerpoint/2010/main" val="13251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4143640"/>
          </a:xfrm>
        </p:spPr>
        <p:txBody>
          <a:bodyPr/>
          <a:lstStyle/>
          <a:p>
            <a:pPr algn="just"/>
            <a:r>
              <a:rPr lang="en-US" sz="950" u="sng" dirty="0">
                <a:latin typeface="+mj-lt"/>
              </a:rPr>
              <a:t>Azure Blueprints (Preview) deprecation</a:t>
            </a:r>
          </a:p>
          <a:p>
            <a:pPr algn="just"/>
            <a:r>
              <a:rPr lang="en-US" sz="950" dirty="0">
                <a:latin typeface="+mj-lt"/>
              </a:rPr>
              <a:t>On July 11, 2026, </a:t>
            </a:r>
            <a:r>
              <a:rPr lang="en-US" sz="950" b="1" dirty="0">
                <a:latin typeface="+mj-lt"/>
              </a:rPr>
              <a:t>Blueprints (Preview) will be deprecated</a:t>
            </a:r>
            <a:r>
              <a:rPr lang="en-US" sz="950" dirty="0">
                <a:latin typeface="+mj-lt"/>
              </a:rPr>
              <a:t>. Migrate existing blueprint definitions and assignments to </a:t>
            </a:r>
            <a:r>
              <a:rPr lang="en-US" sz="950" b="1" dirty="0">
                <a:latin typeface="+mj-lt"/>
              </a:rPr>
              <a:t>Template Specs and Deployment Stacks</a:t>
            </a:r>
            <a:r>
              <a:rPr lang="en-US" sz="950" dirty="0">
                <a:latin typeface="+mj-lt"/>
              </a:rPr>
              <a:t>. Blueprint artifacts are to be converted to ARM JSON templates or Bicep files used to define deployment stacks.</a:t>
            </a:r>
          </a:p>
          <a:p>
            <a:pPr algn="just"/>
            <a:r>
              <a:rPr lang="en-US" sz="950" dirty="0">
                <a:latin typeface="+mj-lt"/>
                <a:hlinkClick r:id="rId2"/>
              </a:rPr>
              <a:t>Application Insights Availability Tests TLS 1.3 Enablement</a:t>
            </a:r>
            <a:endParaRPr lang="en-US" sz="950" dirty="0">
              <a:latin typeface="+mj-lt"/>
            </a:endParaRPr>
          </a:p>
          <a:p>
            <a:pPr algn="just"/>
            <a:r>
              <a:rPr lang="en-US" sz="950" dirty="0">
                <a:latin typeface="+mj-lt"/>
              </a:rPr>
              <a:t>This update will happen over time, starting with 5 regions between December 2023 and March 2024:</a:t>
            </a:r>
          </a:p>
          <a:p>
            <a:pPr marL="171450" indent="-171450" algn="just">
              <a:buFont typeface="Arial" panose="020B0604020202020204" pitchFamily="34" charset="0"/>
              <a:buChar char="•"/>
            </a:pPr>
            <a:r>
              <a:rPr lang="en-US" sz="950" dirty="0">
                <a:latin typeface="+mj-lt"/>
              </a:rPr>
              <a:t>4 December 2023</a:t>
            </a:r>
          </a:p>
          <a:p>
            <a:pPr marL="514350" lvl="1" indent="-171450" algn="just">
              <a:buFont typeface="Arial" panose="020B0604020202020204" pitchFamily="34" charset="0"/>
              <a:buChar char="•"/>
            </a:pPr>
            <a:r>
              <a:rPr lang="en-US" sz="950" dirty="0">
                <a:latin typeface="+mj-lt"/>
              </a:rPr>
              <a:t>North Central US</a:t>
            </a:r>
          </a:p>
          <a:p>
            <a:pPr marL="171450" indent="-171450" algn="just">
              <a:buFont typeface="Arial" panose="020B0604020202020204" pitchFamily="34" charset="0"/>
              <a:buChar char="•"/>
            </a:pPr>
            <a:r>
              <a:rPr lang="en-US" sz="950" dirty="0">
                <a:latin typeface="+mj-lt"/>
              </a:rPr>
              <a:t>8 January 2024 - 1 March 2024</a:t>
            </a:r>
          </a:p>
          <a:p>
            <a:pPr marL="514350" lvl="1" indent="-171450" algn="just">
              <a:buFont typeface="Arial" panose="020B0604020202020204" pitchFamily="34" charset="0"/>
              <a:buChar char="•"/>
            </a:pPr>
            <a:r>
              <a:rPr lang="en-US" sz="950" dirty="0">
                <a:latin typeface="+mj-lt"/>
              </a:rPr>
              <a:t>Central US</a:t>
            </a:r>
          </a:p>
          <a:p>
            <a:pPr marL="514350" lvl="1" indent="-171450" algn="just">
              <a:buFont typeface="Arial" panose="020B0604020202020204" pitchFamily="34" charset="0"/>
              <a:buChar char="•"/>
            </a:pPr>
            <a:r>
              <a:rPr lang="en-US" sz="950" dirty="0">
                <a:latin typeface="+mj-lt"/>
              </a:rPr>
              <a:t>East US</a:t>
            </a:r>
          </a:p>
          <a:p>
            <a:pPr marL="514350" lvl="1" indent="-171450" algn="just">
              <a:buFont typeface="Arial" panose="020B0604020202020204" pitchFamily="34" charset="0"/>
              <a:buChar char="•"/>
            </a:pPr>
            <a:r>
              <a:rPr lang="en-US" sz="950" dirty="0">
                <a:latin typeface="+mj-lt"/>
              </a:rPr>
              <a:t>South Central US</a:t>
            </a:r>
          </a:p>
          <a:p>
            <a:pPr marL="514350" lvl="1" indent="-171450" algn="just">
              <a:buFont typeface="Arial" panose="020B0604020202020204" pitchFamily="34" charset="0"/>
              <a:buChar char="•"/>
            </a:pPr>
            <a:r>
              <a:rPr lang="en-US" sz="950" dirty="0">
                <a:latin typeface="+mj-lt"/>
              </a:rPr>
              <a:t>West US</a:t>
            </a:r>
          </a:p>
          <a:p>
            <a:pPr algn="just"/>
            <a:r>
              <a:rPr lang="en-US" sz="950" dirty="0">
                <a:latin typeface="+mj-lt"/>
              </a:rPr>
              <a:t>As this update rolls out, you may notice tests start failing due to misconfigured or incorrect TLS implementation on the remote endpoint they are monitoring. The error you receive may include "The request was aborted: Could not create SSL/TLS secure channel"  but there may be other errors which indicate an issue as well. </a:t>
            </a:r>
          </a:p>
          <a:p>
            <a:pPr algn="just"/>
            <a:r>
              <a:rPr lang="en-US" sz="950" dirty="0">
                <a:latin typeface="+mj-lt"/>
              </a:rPr>
              <a:t>To correct this, please ensure that clients running on Windows Server 2022 with TLS 1.3 enabled can connect to your endpoint. </a:t>
            </a:r>
          </a:p>
          <a:p>
            <a:pPr algn="just"/>
            <a:endParaRPr lang="en-US" sz="95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Azure Automation supports PowerShell 7.2 runbooks</a:t>
            </a:r>
            <a:endParaRPr lang="en-US" sz="1000" dirty="0"/>
          </a:p>
          <a:p>
            <a:pPr algn="just"/>
            <a:r>
              <a:rPr lang="en-US" sz="1000" b="1" dirty="0"/>
              <a:t>Azure Automation announces General Availability of PowerShell 7.2 runbooks</a:t>
            </a:r>
            <a:r>
              <a:rPr lang="en-US" sz="1000" dirty="0"/>
              <a:t>. Now it is possible to author runbooks in the long-term supported version of PowerShell, using Azure Automation extension for VS code (powered with GitHub Copilot), and execute them on a secure and reliable platform. </a:t>
            </a:r>
          </a:p>
          <a:p>
            <a:pPr algn="just"/>
            <a:r>
              <a:rPr lang="en-US" sz="1000" dirty="0"/>
              <a:t>Note: PowerShell 7.1 is no longer supported by parent product PowerShell. It is strongly recommended to create PowerShell 7.2 runbooks for long-term support.</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2244</TotalTime>
  <Words>2311</Words>
  <Application>Microsoft Office PowerPoint</Application>
  <PresentationFormat>On-screen Show (16:9)</PresentationFormat>
  <Paragraphs>118</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Human Sans Regular</vt:lpstr>
      <vt:lpstr>Continuum Theme</vt:lpstr>
      <vt:lpstr>Azure Times #98</vt:lpstr>
      <vt:lpstr>PowerPoint Presentation</vt:lpstr>
      <vt:lpstr>Networking Updates</vt:lpstr>
      <vt:lpstr>PowerPoint Presentation</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PowerPoint Presentation</vt:lpstr>
      <vt:lpstr>Storage &amp; Data Updates</vt:lpstr>
      <vt:lpstr>PowerPoint Presentation</vt:lpstr>
      <vt:lpstr>Databases Updates</vt:lpstr>
      <vt:lpstr>PowerPoint Presentation</vt:lpstr>
      <vt:lpstr>ML &amp; AI &amp; IOT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121</cp:revision>
  <dcterms:created xsi:type="dcterms:W3CDTF">2018-01-26T19:23:30Z</dcterms:created>
  <dcterms:modified xsi:type="dcterms:W3CDTF">2023-12-06T07:03:11Z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