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2"/>
  </p:notesMasterIdLst>
  <p:handoutMasterIdLst>
    <p:handoutMasterId r:id="rId43"/>
  </p:handoutMasterIdLst>
  <p:sldIdLst>
    <p:sldId id="2142532340" r:id="rId5"/>
    <p:sldId id="2146847045" r:id="rId6"/>
    <p:sldId id="10657" r:id="rId7"/>
    <p:sldId id="2146847127" r:id="rId8"/>
    <p:sldId id="2146847046" r:id="rId9"/>
    <p:sldId id="2146847089" r:id="rId10"/>
    <p:sldId id="2146847130" r:id="rId11"/>
    <p:sldId id="2146847129" r:id="rId12"/>
    <p:sldId id="2146847159" r:id="rId13"/>
    <p:sldId id="2146847128" r:id="rId14"/>
    <p:sldId id="2146847160" r:id="rId15"/>
    <p:sldId id="2146847048" r:id="rId16"/>
    <p:sldId id="2146847049" r:id="rId17"/>
    <p:sldId id="2146847133" r:id="rId18"/>
    <p:sldId id="2146847132" r:id="rId19"/>
    <p:sldId id="2146847131" r:id="rId20"/>
    <p:sldId id="2146847156" r:id="rId21"/>
    <p:sldId id="2146847158" r:id="rId22"/>
    <p:sldId id="2146847050" r:id="rId23"/>
    <p:sldId id="2146847096" r:id="rId24"/>
    <p:sldId id="2146847134" r:id="rId25"/>
    <p:sldId id="2146847135" r:id="rId26"/>
    <p:sldId id="2146847136" r:id="rId27"/>
    <p:sldId id="2146847157" r:id="rId28"/>
    <p:sldId id="2146847052" r:id="rId29"/>
    <p:sldId id="2146847100" r:id="rId30"/>
    <p:sldId id="2146847058" r:id="rId31"/>
    <p:sldId id="2146847111" r:id="rId32"/>
    <p:sldId id="2146847146" r:id="rId33"/>
    <p:sldId id="2146847119" r:id="rId34"/>
    <p:sldId id="2146847150" r:id="rId35"/>
    <p:sldId id="2146847120" r:id="rId36"/>
    <p:sldId id="2146847062" r:id="rId37"/>
    <p:sldId id="2146847115" r:id="rId38"/>
    <p:sldId id="2146847085" r:id="rId39"/>
    <p:sldId id="2146847084" r:id="rId40"/>
    <p:sldId id="2146847064" r:id="rId4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Lst>
        </p14:section>
        <p14:section name="Security &amp; Identity" id="{1AA42572-B3BD-44F7-813B-C2C647DDBB3C}">
          <p14:sldIdLst>
            <p14:sldId id="2146847046"/>
            <p14:sldId id="2146847089"/>
            <p14:sldId id="2146847130"/>
            <p14:sldId id="2146847129"/>
            <p14:sldId id="2146847159"/>
            <p14:sldId id="2146847128"/>
            <p14:sldId id="2146847160"/>
          </p14:sldIdLst>
        </p14:section>
        <p14:section name="Management &amp; Governance" id="{34181601-6D48-4406-A525-C7B5A12C6C5B}">
          <p14:sldIdLst>
            <p14:sldId id="2146847048"/>
            <p14:sldId id="2146847049"/>
            <p14:sldId id="2146847133"/>
            <p14:sldId id="2146847132"/>
            <p14:sldId id="2146847131"/>
            <p14:sldId id="2146847156"/>
            <p14:sldId id="2146847158"/>
          </p14:sldIdLst>
        </p14:section>
        <p14:section name="Compute" id="{05AA80BB-8802-49AB-8336-A884227CE2F7}">
          <p14:sldIdLst>
            <p14:sldId id="2146847050"/>
            <p14:sldId id="2146847096"/>
            <p14:sldId id="2146847134"/>
            <p14:sldId id="2146847135"/>
            <p14:sldId id="2146847136"/>
            <p14:sldId id="2146847157"/>
          </p14:sldIdLst>
        </p14:section>
        <p14:section name="Storage &amp; Data" id="{1F159046-CE0A-45BC-9D5B-6E6C95980F78}">
          <p14:sldIdLst>
            <p14:sldId id="2146847052"/>
            <p14:sldId id="2146847100"/>
          </p14:sldIdLst>
        </p14:section>
        <p14:section name="Databases" id="{AEAFAE72-AD56-48F3-926B-38BAE269038F}">
          <p14:sldIdLst/>
        </p14:section>
        <p14:section name="Integration" id="{ACBD46A3-6F1C-451B-A154-0A056E0DEFF6}">
          <p14:sldIdLst/>
        </p14:section>
        <p14:section name="ML &amp; AI &amp; IOT" id="{F4E1EAF1-55E9-4CA4-8ADC-28B69C1D66D2}">
          <p14:sldIdLst>
            <p14:sldId id="2146847058"/>
            <p14:sldId id="2146847111"/>
            <p14:sldId id="2146847146"/>
            <p14:sldId id="2146847119"/>
            <p14:sldId id="2146847150"/>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50" d="100"/>
          <a:sy n="150" d="100"/>
        </p:scale>
        <p:origin x="120" y="936"/>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earn.microsoft.com/en-us/entra/fundamentals/whats-new#april-2024"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earn.microsoft.com/en-us/entra/fundamentals/whats-new#april-202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earn.microsoft.com/en-us/azure/backup/whats-new#migration-of-azure-vm-backups-from-standard-to-enhanced-policy-preview"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news.microsoft.com/apac/2024/05/01/microsoft-announces-significant-commitments-to-enable-a-cloud-and-ai-powered-future-for-thailand/" TargetMode="External"/><Relationship Id="rId2" Type="http://schemas.openxmlformats.org/officeDocument/2006/relationships/hyperlink" Target="https://azure.microsoft.com/en-us/updates/azure-governance-update-management-group-update/" TargetMode="Externa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hyperlink" Target="https://techcommunity.microsoft.com/t5/azure-compute-blog/on-demand-capacity-reservation-is-now-available-in-azure-for-us/ba-p/4126530"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migrate/whats-new#update-april-2024" TargetMode="External"/><Relationship Id="rId2" Type="http://schemas.openxmlformats.org/officeDocument/2006/relationships/hyperlink" Target="https://azure.github.io/Azure-Proactive-Resiliency-Library-v2/welcome/"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zure.microsoft.com/en-us/updates/public-preview-azure-monitor-pipeline-at-edge/"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azure.microsoft.com/en-us/updates/public-preview-azure-monitor-pipeline-at-edg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updates/hdinsightmexicocentral/" TargetMode="External"/><Relationship Id="rId2" Type="http://schemas.openxmlformats.org/officeDocument/2006/relationships/hyperlink" Target="https://azure.microsoft.com/en-us/updates/public-preview-host-redeploy/" TargetMode="External"/><Relationship Id="rId1" Type="http://schemas.openxmlformats.org/officeDocument/2006/relationships/slideLayout" Target="../slideLayouts/slideLayout7.xml"/><Relationship Id="rId4" Type="http://schemas.openxmlformats.org/officeDocument/2006/relationships/hyperlink" Target="https://azure.microsoft.com/en-us/updates/hdionaksnewregion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azure-spring-apps-feature-update-q1-2024-save-up-to-47-with-azure-savings-plan/" TargetMode="External"/><Relationship Id="rId2" Type="http://schemas.openxmlformats.org/officeDocument/2006/relationships/hyperlink" Target="https://azure.microsoft.com/en-us/updates/infrastructure-and-quality-enhancements-for-azure-container-registry/"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techcommunity.microsoft.com/t5/linux-and-open-source-blog/azure-linux-now-supports-azure-kubernetes-service-lts/ba-p/4128774" TargetMode="External"/><Relationship Id="rId2" Type="http://schemas.openxmlformats.org/officeDocument/2006/relationships/hyperlink" Target="https://techcommunity.microsoft.com/t5/azure-migration-and/azure-vmware-solution-now-available-in-italy-north-switzerland/ba-p/4129032"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us/blog/introducing-the-vmware-rapid-migration-plan/" TargetMode="External"/><Relationship Id="rId2" Type="http://schemas.openxmlformats.org/officeDocument/2006/relationships/hyperlink" Target="https://techcommunity.microsoft.com/t5/azure-high-performance-computing/public-preview-hibernation-support-extended-to-gpu-and-more/ba-p/4126733"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s://techcommunity.microsoft.com/t5/apps-on-azure-blog/public-preview-app-insights-integration-for-python-apps-on-app/ba-p/4127818" TargetMode="External"/><Relationship Id="rId2" Type="http://schemas.openxmlformats.org/officeDocument/2006/relationships/hyperlink" Target="https://techcommunity.microsoft.com/t5/linux-and-open-source-blog/from-code-to-cloud-unveiling-microsoft-s-innovations-at-red-hat/ba-p/4127912"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zure.microsoft.com/en-us/updates/azure-iot-edge-lts-release/" TargetMode="External"/><Relationship Id="rId2" Type="http://schemas.openxmlformats.org/officeDocument/2006/relationships/hyperlink" Target="https://techcommunity.microsoft.com/t5/copilot-for-microsoft-365/new-languages-supported-in-copilot-for-microsoft-365/ba-p/4126276"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techcommunity.microsoft.com/t5/ai-azure-ai-services-blog/announcing-the-general-availability-of-gpt-4-turbo-with-vision/ba-p/4127916https:/techcommunity.microsoft.com/t5/ai-azure-ai-services-blog/announcing-the-general-availability-of-gpt-4-turbo-with-vision/ba-p/412791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en-us/updates/azure-virtual-network-manager-userdefined-route-udr-management-now-in-public-preview/"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blog/2024-05-02-introducing-artifact-attestations-now-in-public-beta/"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blog/2024-04-29-github-copilot-workspace/" TargetMode="External"/><Relationship Id="rId2" Type="http://schemas.openxmlformats.org/officeDocument/2006/relationships/hyperlink" Target="https://azure.microsoft.com/en-us/updates/generally-available-azure-chaos-studio-supports-resource-tags/"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blogs.windows.com/msedgedev/2024/05/02/control-edge-memory-usage-with-resource-controls/"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learn.microsoft.com/en-us/azure/network-watcher/network-insights-topology" TargetMode="External"/><Relationship Id="rId7" Type="http://schemas.openxmlformats.org/officeDocument/2006/relationships/hyperlink" Target="https://learn.microsoft.com/en-us/azure/network-watcher/network-watcher-overview#network-diagnostic-tools" TargetMode="External"/><Relationship Id="rId2" Type="http://schemas.openxmlformats.org/officeDocument/2006/relationships/hyperlink" Target="https://techcommunity.microsoft.com/t5/azure-networking-blog/new-and-improved-network-topology-experience-in-network-watcher/ba-p/4125625" TargetMode="External"/><Relationship Id="rId1" Type="http://schemas.openxmlformats.org/officeDocument/2006/relationships/slideLayout" Target="../slideLayouts/slideLayout7.xml"/><Relationship Id="rId6" Type="http://schemas.openxmlformats.org/officeDocument/2006/relationships/hyperlink" Target="https://learn.microsoft.com/en-us/azure/network-watcher/traffic-analytics" TargetMode="External"/><Relationship Id="rId5" Type="http://schemas.openxmlformats.org/officeDocument/2006/relationships/hyperlink" Target="https://learn.microsoft.com/en-us/azure/network-watcher/nsg-flow-logs-overview" TargetMode="External"/><Relationship Id="rId10" Type="http://schemas.openxmlformats.org/officeDocument/2006/relationships/image" Target="../media/image4.png"/><Relationship Id="rId4" Type="http://schemas.openxmlformats.org/officeDocument/2006/relationships/hyperlink" Target="https://learn.microsoft.com/en-us/azure/network-watcher/connection-monitor-overview" TargetMode="Externa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entra/identity/hybrid/connect/reference-connect-version-history#2380" TargetMode="External"/><Relationship Id="rId2" Type="http://schemas.openxmlformats.org/officeDocument/2006/relationships/hyperlink" Target="https://github.com/Azure/Enterprise-Scale/wiki/Whats-new#april-2024"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ms.portal.azure.com/#view/Microsoft_Azure_Security/GenericRecommendationDetailsBlade/assessmentKey/13b10b36-aa99-4db6-b00c-dcf87c4761e6" TargetMode="External"/><Relationship Id="rId2" Type="http://schemas.openxmlformats.org/officeDocument/2006/relationships/hyperlink" Target="https://ms.portal.azure.com/#view/Microsoft_Azure_Security/GenericRecommendationDetailsBlade/assessmentKey/f738efb8-005f-680d-3d43-b3db762d6243" TargetMode="External"/><Relationship Id="rId1" Type="http://schemas.openxmlformats.org/officeDocument/2006/relationships/slideLayout" Target="../slideLayouts/slideLayout7.xml"/><Relationship Id="rId4" Type="http://schemas.openxmlformats.org/officeDocument/2006/relationships/hyperlink" Target="https://ms.portal.azure.com/#view/Microsoft_Azure_Security/GenericRecommendationDetailsBlade/assessmentKey/dea5192e-1bb3-101b-b70c-4646546f5e1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learn.microsoft.com/en-us/entra/fundamentals/whats-new#public-preview---fido2-authentication-in-android-web-browser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chcommunity.microsoft.com/t5/microsoft-entra-blog/public-preview-external-authentication-methods-in-microsoft/ba-p/4078808"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#117</a:t>
            </a:r>
          </a:p>
        </p:txBody>
      </p:sp>
      <p:sp>
        <p:nvSpPr>
          <p:cNvPr id="4" name="Text Placeholder 3"/>
          <p:cNvSpPr>
            <a:spLocks noGrp="1"/>
          </p:cNvSpPr>
          <p:nvPr>
            <p:ph type="body" sz="quarter" idx="11"/>
          </p:nvPr>
        </p:nvSpPr>
        <p:spPr/>
        <p:txBody>
          <a:bodyPr/>
          <a:lstStyle/>
          <a:p>
            <a:r>
              <a:rPr lang="en-US" spc="300" dirty="0"/>
              <a:t>May 8,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DDB4-7621-798A-090B-3F48CD980D5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EA49D73-280D-0307-3C1A-932883BD3815}"/>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b="1" dirty="0"/>
              <a:t>Custom Claims Providers enable token claim augmentation from external data sources -</a:t>
            </a:r>
            <a:r>
              <a:rPr lang="en-US" sz="1000" dirty="0"/>
              <a:t> Custom authentication extensions allow you to customize the Microsoft Entra authentication experience by integrating with external systems. A custom claims provider is a type of custom authentication extension that calls a REST API to fetch claims from external systems. A custom claims provider maps claims from external systems into tokens and can be assigned to one or many applications in your directory.</a:t>
            </a:r>
          </a:p>
          <a:p>
            <a:pPr marL="171450" indent="-171450" algn="just">
              <a:buFont typeface="Arial" panose="020B0604020202020204" pitchFamily="34" charset="0"/>
              <a:buChar char="•"/>
            </a:pPr>
            <a:r>
              <a:rPr lang="en-US" sz="1000" b="1" dirty="0"/>
              <a:t>Dynamic Groups quota increased to 15,000 </a:t>
            </a:r>
            <a:r>
              <a:rPr lang="en-US" sz="1000" dirty="0"/>
              <a:t>- Microsoft Entra organizations could previously have a maximum of 5,000 dynamic groups and dynamic administrative units combined. MS increased this quota to 15000. </a:t>
            </a:r>
          </a:p>
          <a:p>
            <a:pPr marL="171450" indent="-171450" algn="just">
              <a:buFont typeface="Arial" panose="020B0604020202020204" pitchFamily="34" charset="0"/>
              <a:buChar char="•"/>
            </a:pPr>
            <a:r>
              <a:rPr lang="en-US" sz="1000" b="1" dirty="0"/>
              <a:t>Lifecycle Workflows: Export workflow history data to CSV files </a:t>
            </a:r>
            <a:r>
              <a:rPr lang="en-US" sz="1000" dirty="0"/>
              <a:t>- in Lifecycle Workflows, IT admins can now export their workflow history data across users, runs, and tasks to CSV files for meeting their organization's reporting and auditing needs.</a:t>
            </a:r>
          </a:p>
          <a:p>
            <a:pPr marL="171450" indent="-171450" algn="just">
              <a:buFont typeface="Arial" panose="020B0604020202020204" pitchFamily="34" charset="0"/>
              <a:buChar char="•"/>
            </a:pPr>
            <a:r>
              <a:rPr lang="en-US" sz="1000" b="1" dirty="0"/>
              <a:t>Maximum workflows limit in Lifecycle workflows is now 100 </a:t>
            </a:r>
            <a:r>
              <a:rPr lang="en-US" sz="1000" dirty="0"/>
              <a:t>- The maximum number of workflows that can be configured in Lifecycle workflows has increased. Now IT admins can create up to 100 workflows in Lifecycle workflows. </a:t>
            </a:r>
          </a:p>
        </p:txBody>
      </p:sp>
      <p:sp>
        <p:nvSpPr>
          <p:cNvPr id="11" name="Title 10">
            <a:extLst>
              <a:ext uri="{FF2B5EF4-FFF2-40B4-BE49-F238E27FC236}">
                <a16:creationId xmlns:a16="http://schemas.microsoft.com/office/drawing/2014/main" id="{9812FFA8-51B7-6884-CF0E-C93CC8AFDF47}"/>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181E9D90-FC8D-4BB4-1192-06287944D69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7653CBA-7798-1DDA-935D-84A87F7469B1}"/>
              </a:ext>
            </a:extLst>
          </p:cNvPr>
          <p:cNvSpPr>
            <a:spLocks noGrp="1"/>
          </p:cNvSpPr>
          <p:nvPr>
            <p:ph type="body" sz="quarter" idx="16"/>
          </p:nvPr>
        </p:nvSpPr>
        <p:spPr/>
        <p:txBody>
          <a:bodyPr/>
          <a:lstStyle/>
          <a:p>
            <a:pPr algn="just"/>
            <a:r>
              <a:rPr lang="en-US" dirty="0">
                <a:hlinkClick r:id="rId2"/>
              </a:rPr>
              <a:t>Entra ID Updates (GA)</a:t>
            </a:r>
            <a:endParaRPr lang="en-US" dirty="0"/>
          </a:p>
          <a:p>
            <a:pPr marL="171450" indent="-171450" algn="just">
              <a:buFont typeface="Arial" panose="020B0604020202020204" pitchFamily="34" charset="0"/>
              <a:buChar char="•"/>
            </a:pPr>
            <a:r>
              <a:rPr lang="en-US" b="1" dirty="0"/>
              <a:t>Security group provisioning to Active Directory using cloud sync </a:t>
            </a:r>
            <a:r>
              <a:rPr lang="en-US" dirty="0"/>
              <a:t>- Security groups provisioning to Active Directory (also known as Group Writeback) is now generally available through Microsoft Entra Cloud Sync in Azure Global and Azure Government clouds. With this new capability, you can easily govern Active Directory based on-premises applications (Kerberos based apps) using Microsoft Entra Governance.</a:t>
            </a:r>
          </a:p>
          <a:p>
            <a:pPr marL="171450" indent="-171450" algn="just">
              <a:buFont typeface="Arial" panose="020B0604020202020204" pitchFamily="34" charset="0"/>
              <a:buChar char="•"/>
            </a:pPr>
            <a:r>
              <a:rPr lang="en-US" b="1" dirty="0"/>
              <a:t>PIM approvals and activations on the Azure mobile app (iOS and Android) are available now</a:t>
            </a:r>
            <a:r>
              <a:rPr lang="en-US" dirty="0"/>
              <a:t> - PIM is now available on the Azure mobile app in both iOS and Android. Customers can now approve or deny incoming PIM activation requests, in addition to activating Microsoft Entra ID and Azure resource role assignments, directly from the app on their phone. </a:t>
            </a:r>
          </a:p>
          <a:p>
            <a:pPr marL="171450" indent="-171450" algn="just">
              <a:buFont typeface="Arial" panose="020B0604020202020204" pitchFamily="34" charset="0"/>
              <a:buChar char="•"/>
            </a:pPr>
            <a:r>
              <a:rPr lang="en-US" b="1" dirty="0"/>
              <a:t>On-premises password reset remediates user risk </a:t>
            </a:r>
            <a:r>
              <a:rPr lang="en-US" dirty="0"/>
              <a:t>- Organizations who enabled password hash synchronization can now allow password changes on-premises to remediate user risk. You can also use this to save hybrid users time and maintain their productivity with automatic self-service remediation in risk-based Conditional Access policies.</a:t>
            </a:r>
          </a:p>
          <a:p>
            <a:pPr marL="171450" indent="-171450" algn="just">
              <a:buFont typeface="Arial" panose="020B0604020202020204" pitchFamily="34" charset="0"/>
              <a:buChar char="•"/>
            </a:pPr>
            <a:r>
              <a:rPr lang="en-US" b="1" dirty="0"/>
              <a:t>Self-service password reset Admin policy expansion to include additional roles </a:t>
            </a:r>
            <a:r>
              <a:rPr lang="en-US" dirty="0"/>
              <a:t>- Self-service password reset (SSPR) policy for Admins has expanded to include 3 additional built-in admin roles related to Teams</a:t>
            </a:r>
          </a:p>
        </p:txBody>
      </p:sp>
    </p:spTree>
    <p:extLst>
      <p:ext uri="{BB962C8B-B14F-4D97-AF65-F5344CB8AC3E}">
        <p14:creationId xmlns:p14="http://schemas.microsoft.com/office/powerpoint/2010/main" val="310771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DDB4-7621-798A-090B-3F48CD980D51}"/>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812FFA8-51B7-6884-CF0E-C93CC8AFDF47}"/>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181E9D90-FC8D-4BB4-1192-06287944D69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7653CBA-7798-1DDA-935D-84A87F7469B1}"/>
              </a:ext>
            </a:extLst>
          </p:cNvPr>
          <p:cNvSpPr>
            <a:spLocks noGrp="1"/>
          </p:cNvSpPr>
          <p:nvPr>
            <p:ph type="body" sz="quarter" idx="16"/>
          </p:nvPr>
        </p:nvSpPr>
        <p:spPr>
          <a:xfrm>
            <a:off x="342900" y="855080"/>
            <a:ext cx="3955312" cy="1249945"/>
          </a:xfrm>
        </p:spPr>
        <p:txBody>
          <a:bodyPr/>
          <a:lstStyle/>
          <a:p>
            <a:pPr algn="just"/>
            <a:r>
              <a:rPr lang="en-US" dirty="0">
                <a:hlinkClick r:id="rId2"/>
              </a:rPr>
              <a:t>Entra ID Updates (GA)</a:t>
            </a:r>
            <a:endParaRPr lang="en-US" dirty="0"/>
          </a:p>
          <a:p>
            <a:pPr marL="171450" indent="-171450" algn="just">
              <a:buFont typeface="Arial" panose="020B0604020202020204" pitchFamily="34" charset="0"/>
              <a:buChar char="•"/>
            </a:pPr>
            <a:r>
              <a:rPr lang="en-US" b="1" dirty="0"/>
              <a:t>Microsoft Entra External ID – </a:t>
            </a:r>
            <a:r>
              <a:rPr lang="en-US" dirty="0"/>
              <a:t>is a  next-generation, developer-friendly customer identity access management (CIAM) solution. It allows to </a:t>
            </a:r>
          </a:p>
          <a:p>
            <a:pPr marL="514350" lvl="1" indent="-171450" algn="just">
              <a:buFont typeface="Arial" panose="020B0604020202020204" pitchFamily="34" charset="0"/>
              <a:buChar char="•"/>
            </a:pPr>
            <a:r>
              <a:rPr lang="en-US" sz="1000" dirty="0">
                <a:latin typeface="+mj-lt"/>
              </a:rPr>
              <a:t>Secure B2B collaboration with partners &amp; guests.  </a:t>
            </a:r>
          </a:p>
          <a:p>
            <a:pPr marL="514350" lvl="1" indent="-171450" algn="just">
              <a:buFont typeface="Arial" panose="020B0604020202020204" pitchFamily="34" charset="0"/>
              <a:buChar char="•"/>
            </a:pPr>
            <a:r>
              <a:rPr lang="en-US" sz="1000" dirty="0">
                <a:latin typeface="+mj-lt"/>
              </a:rPr>
              <a:t>Implement robust Customer Identity and Access Management (CIAM) for your customer-facing applications. </a:t>
            </a:r>
          </a:p>
        </p:txBody>
      </p:sp>
      <p:pic>
        <p:nvPicPr>
          <p:cNvPr id="6148" name="Picture 4" descr="thumbnail image 1 of blog post titled &#10; &#10; &#10;  &#10; &#10; &#10; &#10;    &#10;  &#10;   &#10;    &#10;      &#10;       Announcing General Availability of Microsoft Entra External ID&#10;       &#10;      &#10;     &#10;   &#10;  &#10; &#10;   &#10; &#10; &#10; &#10; &#10; &#10;">
            <a:extLst>
              <a:ext uri="{FF2B5EF4-FFF2-40B4-BE49-F238E27FC236}">
                <a16:creationId xmlns:a16="http://schemas.microsoft.com/office/drawing/2014/main" id="{524B24F7-6FE6-6DE8-183D-AB3C98732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105025"/>
            <a:ext cx="3755509" cy="1594887"/>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989CAC22-2F67-0B60-CDF1-F049FAE88C07}"/>
              </a:ext>
            </a:extLst>
          </p:cNvPr>
          <p:cNvSpPr txBox="1">
            <a:spLocks/>
          </p:cNvSpPr>
          <p:nvPr/>
        </p:nvSpPr>
        <p:spPr>
          <a:xfrm>
            <a:off x="4570857" y="971551"/>
            <a:ext cx="3955312" cy="396875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t>The solutions provides:</a:t>
            </a:r>
          </a:p>
          <a:p>
            <a:pPr marL="171450" indent="-171450" algn="just">
              <a:buFont typeface="Arial" panose="020B0604020202020204" pitchFamily="34" charset="0"/>
              <a:buChar char="•"/>
            </a:pPr>
            <a:r>
              <a:rPr lang="en-US" b="1" dirty="0"/>
              <a:t>Native Authentication Support</a:t>
            </a:r>
          </a:p>
          <a:p>
            <a:pPr marL="171450" indent="-171450" algn="just">
              <a:buFont typeface="Arial" panose="020B0604020202020204" pitchFamily="34" charset="0"/>
              <a:buChar char="•"/>
            </a:pPr>
            <a:r>
              <a:rPr lang="en-US" b="1" dirty="0"/>
              <a:t>Integration with External Systems</a:t>
            </a:r>
          </a:p>
          <a:p>
            <a:pPr marL="171450" indent="-171450" algn="just">
              <a:buFont typeface="Arial" panose="020B0604020202020204" pitchFamily="34" charset="0"/>
              <a:buChar char="•"/>
            </a:pPr>
            <a:r>
              <a:rPr lang="en-US" b="1" dirty="0"/>
              <a:t>Brand Customization for Sign-Up/Sign-In</a:t>
            </a:r>
          </a:p>
          <a:p>
            <a:pPr marL="171450" indent="-171450" algn="just">
              <a:buFont typeface="Arial" panose="020B0604020202020204" pitchFamily="34" charset="0"/>
              <a:buChar char="•"/>
            </a:pPr>
            <a:r>
              <a:rPr lang="en-US" b="1" dirty="0"/>
              <a:t>Seamless Integration with Various Identity Providers</a:t>
            </a:r>
          </a:p>
          <a:p>
            <a:pPr marL="171450" indent="-171450" algn="just">
              <a:buFont typeface="Arial" panose="020B0604020202020204" pitchFamily="34" charset="0"/>
              <a:buChar char="•"/>
            </a:pPr>
            <a:r>
              <a:rPr lang="en-US" b="1" dirty="0"/>
              <a:t>Robust Access Control Measures</a:t>
            </a:r>
          </a:p>
          <a:p>
            <a:pPr marL="171450" indent="-171450" algn="just">
              <a:buFont typeface="Arial" panose="020B0604020202020204" pitchFamily="34" charset="0"/>
              <a:buChar char="•"/>
            </a:pPr>
            <a:r>
              <a:rPr lang="en-US" b="1" dirty="0"/>
              <a:t>Risk-Based Authentication for Enhanced Security</a:t>
            </a:r>
          </a:p>
          <a:p>
            <a:pPr algn="just"/>
            <a:r>
              <a:rPr lang="en-US" dirty="0"/>
              <a:t>Note:</a:t>
            </a:r>
          </a:p>
          <a:p>
            <a:pPr marL="171450" indent="-171450" algn="just">
              <a:buFont typeface="Arial" panose="020B0604020202020204" pitchFamily="34" charset="0"/>
              <a:buChar char="•"/>
            </a:pPr>
            <a:r>
              <a:rPr lang="en-US" b="1" dirty="0"/>
              <a:t>Azure AD B2C </a:t>
            </a:r>
            <a:r>
              <a:rPr lang="en-US" dirty="0"/>
              <a:t>is not going to be replaced so far, no push for the migration yet.</a:t>
            </a:r>
          </a:p>
          <a:p>
            <a:pPr marL="171450" indent="-171450" algn="just">
              <a:buFont typeface="Arial" panose="020B0604020202020204" pitchFamily="34" charset="0"/>
              <a:buChar char="•"/>
            </a:pPr>
            <a:r>
              <a:rPr lang="en-US" sz="1000" dirty="0">
                <a:latin typeface="+mj-lt"/>
              </a:rPr>
              <a:t>Free of charge till </a:t>
            </a:r>
            <a:r>
              <a:rPr lang="en-US" sz="1000" b="1" dirty="0"/>
              <a:t>1 o</a:t>
            </a:r>
            <a:r>
              <a:rPr lang="en-US" b="1" dirty="0"/>
              <a:t>f July 2024</a:t>
            </a:r>
            <a:endParaRPr lang="en-US" sz="1000" b="1" dirty="0"/>
          </a:p>
        </p:txBody>
      </p:sp>
      <p:sp>
        <p:nvSpPr>
          <p:cNvPr id="3" name="Text Placeholder 13">
            <a:extLst>
              <a:ext uri="{FF2B5EF4-FFF2-40B4-BE49-F238E27FC236}">
                <a16:creationId xmlns:a16="http://schemas.microsoft.com/office/drawing/2014/main" id="{C57766B8-22A6-E7DD-7285-B1D0D2022CA0}"/>
              </a:ext>
            </a:extLst>
          </p:cNvPr>
          <p:cNvSpPr txBox="1">
            <a:spLocks/>
          </p:cNvSpPr>
          <p:nvPr/>
        </p:nvSpPr>
        <p:spPr>
          <a:xfrm>
            <a:off x="242998" y="3730465"/>
            <a:ext cx="3955312" cy="124994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t>Microsoft Entra External ID’s primary package is complimentary for up to </a:t>
            </a:r>
            <a:r>
              <a:rPr lang="en-US" b="1" dirty="0"/>
              <a:t>50,000 monthly active users (MAU). </a:t>
            </a:r>
            <a:r>
              <a:rPr lang="en-US" dirty="0"/>
              <a:t>Beyond this threshold, each additional active user incurs a fee of </a:t>
            </a:r>
            <a:r>
              <a:rPr lang="en-US" b="1" dirty="0"/>
              <a:t>$0.03 USD per MAU </a:t>
            </a:r>
            <a:r>
              <a:rPr lang="en-US" dirty="0"/>
              <a:t>(with a discounted rate of $0.01625 USD per MAU until May 2025).</a:t>
            </a:r>
            <a:endParaRPr lang="en-US" sz="1000" dirty="0">
              <a:latin typeface="+mj-lt"/>
            </a:endParaRPr>
          </a:p>
        </p:txBody>
      </p:sp>
    </p:spTree>
    <p:extLst>
      <p:ext uri="{BB962C8B-B14F-4D97-AF65-F5344CB8AC3E}">
        <p14:creationId xmlns:p14="http://schemas.microsoft.com/office/powerpoint/2010/main" val="293719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Migration of Azure VM backups from standard to enhanced policy (preview)</a:t>
            </a:r>
            <a:endParaRPr lang="ru-RU" dirty="0"/>
          </a:p>
          <a:p>
            <a:pPr algn="just"/>
            <a:r>
              <a:rPr lang="en-US" dirty="0"/>
              <a:t>Azure Backup now </a:t>
            </a:r>
            <a:r>
              <a:rPr lang="en-US" b="1" dirty="0"/>
              <a:t>supports migration to the enhanced policy </a:t>
            </a:r>
            <a:r>
              <a:rPr lang="en-US" dirty="0"/>
              <a:t>for Azure VM backups using standard policy. The migration of VM backups to enhanced policy enables to schedule multiple backups per day </a:t>
            </a:r>
            <a:r>
              <a:rPr lang="en-US" b="1" dirty="0"/>
              <a:t>(up to every 4 hours</a:t>
            </a:r>
            <a:r>
              <a:rPr lang="en-US" dirty="0"/>
              <a:t>), retain snapshots for longer duration, and use multi-disk crash consistency for VM backups. Snapshot-tier recovery points (created using enhanced policy) are zonally resilient. The migration of VM backups to enhanced policy also allows to migrate VMs to Trusted Launch and use </a:t>
            </a:r>
            <a:r>
              <a:rPr lang="en-US" b="1" dirty="0"/>
              <a:t>Premium SSD v2 and Ultra-disks </a:t>
            </a:r>
            <a:r>
              <a:rPr lang="en-US" dirty="0"/>
              <a:t>for the VMs without disrupting the existing backups.</a:t>
            </a:r>
            <a:endParaRPr lang="ru-RU" dirty="0"/>
          </a:p>
          <a:p>
            <a:pPr algn="just"/>
            <a:r>
              <a:rPr lang="en-US" dirty="0"/>
              <a:t>Considerations:</a:t>
            </a:r>
          </a:p>
          <a:p>
            <a:pPr marL="171450" indent="-171450" algn="just">
              <a:buFont typeface="Arial" panose="020B0604020202020204" pitchFamily="34" charset="0"/>
              <a:buChar char="•"/>
            </a:pPr>
            <a:r>
              <a:rPr lang="en-US" b="1" dirty="0"/>
              <a:t>Before perform migration</a:t>
            </a:r>
            <a:r>
              <a:rPr lang="en-US" dirty="0"/>
              <a:t>, ensure that there are no ongoing backup jobs for the VM that plan to migrate.</a:t>
            </a:r>
          </a:p>
          <a:p>
            <a:pPr marL="171450" indent="-171450" algn="just">
              <a:buFont typeface="Arial" panose="020B0604020202020204" pitchFamily="34" charset="0"/>
              <a:buChar char="•"/>
            </a:pPr>
            <a:r>
              <a:rPr lang="en-US" b="1" dirty="0"/>
              <a:t>Migration is supported for Managed VMs </a:t>
            </a:r>
            <a:r>
              <a:rPr lang="en-US" dirty="0"/>
              <a:t>only and isn’t supported for Classic or unmanaged VMs.</a:t>
            </a:r>
          </a:p>
          <a:p>
            <a:pPr marL="171450" indent="-171450" algn="just">
              <a:buFont typeface="Arial" panose="020B0604020202020204" pitchFamily="34" charset="0"/>
              <a:buChar char="•"/>
            </a:pPr>
            <a:r>
              <a:rPr lang="en-US" dirty="0"/>
              <a:t>Once the migration is complete, </a:t>
            </a:r>
            <a:r>
              <a:rPr lang="en-US" b="1" dirty="0"/>
              <a:t>it is not possible to change the backup </a:t>
            </a:r>
            <a:r>
              <a:rPr lang="en-US" dirty="0"/>
              <a:t>policy back to standard policy.</a:t>
            </a:r>
          </a:p>
          <a:p>
            <a:pPr marL="171450" indent="-171450" algn="just">
              <a:buFont typeface="Arial" panose="020B0604020202020204" pitchFamily="34" charset="0"/>
              <a:buChar char="•"/>
            </a:pPr>
            <a:r>
              <a:rPr lang="en-US" b="1" dirty="0"/>
              <a:t>Migration operations trigger </a:t>
            </a:r>
            <a:r>
              <a:rPr lang="en-US" dirty="0"/>
              <a:t>a backup job as part of the migration process and might take up to several hours to complete for large VMs.</a:t>
            </a:r>
          </a:p>
          <a:p>
            <a:pPr marL="171450" indent="-171450" algn="just">
              <a:buFont typeface="Arial" panose="020B0604020202020204" pitchFamily="34" charset="0"/>
              <a:buChar char="•"/>
            </a:pPr>
            <a:r>
              <a:rPr lang="en-US" dirty="0"/>
              <a:t>The </a:t>
            </a:r>
            <a:r>
              <a:rPr lang="en-US" b="1" dirty="0"/>
              <a:t>change from standard policy </a:t>
            </a:r>
            <a:r>
              <a:rPr lang="en-US" dirty="0"/>
              <a:t>to enhanced policy can result in additional costs.</a:t>
            </a:r>
          </a:p>
        </p:txBody>
      </p:sp>
      <p:pic>
        <p:nvPicPr>
          <p:cNvPr id="2050" name="Picture 2" descr="Screenshot shows how to change the Azure VM backup policy to enhanced.">
            <a:extLst>
              <a:ext uri="{FF2B5EF4-FFF2-40B4-BE49-F238E27FC236}">
                <a16:creationId xmlns:a16="http://schemas.microsoft.com/office/drawing/2014/main" id="{C30331C0-8F18-37FE-D613-18A0872B4E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6764" y="950329"/>
            <a:ext cx="4352050" cy="2074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2"/>
              </a:rPr>
              <a:t>Azure Governance Update - Management Groups</a:t>
            </a:r>
            <a:endParaRPr lang="en-US" dirty="0"/>
          </a:p>
          <a:p>
            <a:pPr algn="just"/>
            <a:r>
              <a:rPr lang="en-US" dirty="0"/>
              <a:t>Beginning May 3, 2024, Azure will start enabling the </a:t>
            </a:r>
            <a:r>
              <a:rPr lang="en-US" b="1" dirty="0"/>
              <a:t>root management group </a:t>
            </a:r>
            <a:r>
              <a:rPr lang="en-US" dirty="0"/>
              <a:t>for tenants that have not enabled it yet. Using Azure management groups leverages </a:t>
            </a:r>
            <a:r>
              <a:rPr lang="en-US" b="1" dirty="0"/>
              <a:t>best practices </a:t>
            </a:r>
            <a:r>
              <a:rPr lang="en-US" dirty="0"/>
              <a:t>when applying </a:t>
            </a:r>
            <a:r>
              <a:rPr lang="en-US" b="1" dirty="0"/>
              <a:t>Azure Policy </a:t>
            </a:r>
            <a:r>
              <a:rPr lang="en-US" dirty="0"/>
              <a:t>and having it pre-enabled reduces the initial set up work to follow the best practices. </a:t>
            </a:r>
          </a:p>
          <a:p>
            <a:pPr marL="171450" indent="-171450" algn="just">
              <a:buFont typeface="Arial" panose="020B0604020202020204" pitchFamily="34" charset="0"/>
              <a:buChar char="•"/>
            </a:pPr>
            <a:r>
              <a:rPr lang="en-US" b="1" dirty="0"/>
              <a:t>A root management group represents </a:t>
            </a:r>
            <a:r>
              <a:rPr lang="en-US" dirty="0"/>
              <a:t>the top level of the resource hierarchy</a:t>
            </a:r>
          </a:p>
          <a:p>
            <a:pPr marL="171450" indent="-171450" algn="just">
              <a:buFont typeface="Arial" panose="020B0604020202020204" pitchFamily="34" charset="0"/>
              <a:buChar char="•"/>
            </a:pPr>
            <a:r>
              <a:rPr lang="en-US" b="1" dirty="0"/>
              <a:t>No changes will be made to the subscriptions </a:t>
            </a:r>
            <a:r>
              <a:rPr lang="en-US" dirty="0"/>
              <a:t>themselves</a:t>
            </a:r>
          </a:p>
          <a:p>
            <a:pPr marL="171450" indent="-171450" algn="just">
              <a:buFont typeface="Arial" panose="020B0604020202020204" pitchFamily="34" charset="0"/>
              <a:buChar char="•"/>
            </a:pPr>
            <a:r>
              <a:rPr lang="en-US" b="1" dirty="0"/>
              <a:t>No accesses are changed to subscription </a:t>
            </a:r>
            <a:r>
              <a:rPr lang="en-US" dirty="0"/>
              <a:t>or resources with this announcement. </a:t>
            </a:r>
          </a:p>
        </p:txBody>
      </p:sp>
      <p:sp>
        <p:nvSpPr>
          <p:cNvPr id="3" name="Text Placeholder 2">
            <a:extLst>
              <a:ext uri="{FF2B5EF4-FFF2-40B4-BE49-F238E27FC236}">
                <a16:creationId xmlns:a16="http://schemas.microsoft.com/office/drawing/2014/main" id="{6838981A-8FE7-37D3-F515-B445D2A3ACF0}"/>
              </a:ext>
            </a:extLst>
          </p:cNvPr>
          <p:cNvSpPr>
            <a:spLocks noGrp="1"/>
          </p:cNvSpPr>
          <p:nvPr>
            <p:ph type="body" sz="quarter" idx="10"/>
          </p:nvPr>
        </p:nvSpPr>
        <p:spPr>
          <a:xfrm>
            <a:off x="4433776" y="855081"/>
            <a:ext cx="4365038" cy="878470"/>
          </a:xfrm>
        </p:spPr>
        <p:txBody>
          <a:bodyPr/>
          <a:lstStyle/>
          <a:p>
            <a:pPr algn="just"/>
            <a:r>
              <a:rPr lang="en-US" sz="1000" dirty="0">
                <a:hlinkClick r:id="rId3"/>
              </a:rPr>
              <a:t>New Azure Region:</a:t>
            </a:r>
            <a:endParaRPr lang="en-US" sz="1000" dirty="0"/>
          </a:p>
          <a:p>
            <a:pPr algn="just"/>
            <a:r>
              <a:rPr lang="en-US" sz="1000" dirty="0"/>
              <a:t>Microsoft </a:t>
            </a:r>
            <a:r>
              <a:rPr lang="en-US" sz="1000" b="1" dirty="0"/>
              <a:t>Chairman and CEO Satya Nadella </a:t>
            </a:r>
            <a:r>
              <a:rPr lang="en-US" sz="1000" dirty="0"/>
              <a:t>announces a new data center region in Thailand.</a:t>
            </a:r>
          </a:p>
        </p:txBody>
      </p:sp>
      <p:pic>
        <p:nvPicPr>
          <p:cNvPr id="5122" name="Picture 2" descr="Man on stage giving a speech">
            <a:extLst>
              <a:ext uri="{FF2B5EF4-FFF2-40B4-BE49-F238E27FC236}">
                <a16:creationId xmlns:a16="http://schemas.microsoft.com/office/drawing/2014/main" id="{EAF728F8-8ACB-ED0E-AA1F-4AC1BC6E2D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9144" y="1788946"/>
            <a:ext cx="3532321" cy="235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1"/>
            <a:ext cx="4365038" cy="1983370"/>
          </a:xfrm>
        </p:spPr>
        <p:txBody>
          <a:bodyPr/>
          <a:lstStyle/>
          <a:p>
            <a:r>
              <a:rPr lang="en-US" sz="1000" u="sng" dirty="0"/>
              <a:t>Azure Portal Changes</a:t>
            </a:r>
          </a:p>
          <a:p>
            <a:r>
              <a:rPr lang="en-US" sz="1000" dirty="0"/>
              <a:t>MS introduced a few changes in the Azure Portal Experience:</a:t>
            </a:r>
          </a:p>
          <a:p>
            <a:pPr marL="171450" indent="-171450">
              <a:buFont typeface="Arial" panose="020B0604020202020204" pitchFamily="34" charset="0"/>
              <a:buChar char="•"/>
            </a:pPr>
            <a:r>
              <a:rPr lang="en-US" sz="1000" b="1" dirty="0"/>
              <a:t>Menu Behavior</a:t>
            </a:r>
          </a:p>
          <a:p>
            <a:pPr marL="514350" lvl="1" indent="-171450">
              <a:buFont typeface="Arial" panose="020B0604020202020204" pitchFamily="34" charset="0"/>
              <a:buChar char="•"/>
            </a:pPr>
            <a:r>
              <a:rPr lang="en-US" sz="1000" dirty="0">
                <a:latin typeface="+mj-lt"/>
              </a:rPr>
              <a:t>Flyout</a:t>
            </a:r>
          </a:p>
          <a:p>
            <a:pPr marL="514350" lvl="1" indent="-171450">
              <a:buFont typeface="Arial" panose="020B0604020202020204" pitchFamily="34" charset="0"/>
              <a:buChar char="•"/>
            </a:pPr>
            <a:r>
              <a:rPr lang="en-US" sz="1000" dirty="0">
                <a:latin typeface="+mj-lt"/>
              </a:rPr>
              <a:t>Docked</a:t>
            </a:r>
          </a:p>
          <a:p>
            <a:pPr marL="171450" indent="-171450">
              <a:buFont typeface="Arial" panose="020B0604020202020204" pitchFamily="34" charset="0"/>
              <a:buChar char="•"/>
            </a:pPr>
            <a:r>
              <a:rPr lang="en-US" sz="1000" b="1" dirty="0"/>
              <a:t>Service menu</a:t>
            </a:r>
          </a:p>
          <a:p>
            <a:pPr marL="514350" lvl="1" indent="-171450">
              <a:buFont typeface="Arial" panose="020B0604020202020204" pitchFamily="34" charset="0"/>
              <a:buChar char="•"/>
            </a:pPr>
            <a:r>
              <a:rPr lang="en-US" sz="1000" dirty="0">
                <a:latin typeface="+mj-lt"/>
              </a:rPr>
              <a:t>Collapsed</a:t>
            </a:r>
          </a:p>
          <a:p>
            <a:pPr marL="514350" lvl="1" indent="-171450">
              <a:buFont typeface="Arial" panose="020B0604020202020204" pitchFamily="34" charset="0"/>
              <a:buChar char="•"/>
            </a:pPr>
            <a:r>
              <a:rPr lang="en-US" sz="1000" dirty="0">
                <a:latin typeface="+mj-lt"/>
              </a:rPr>
              <a:t>Expanded</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1"/>
            <a:ext cx="3955312" cy="472070"/>
          </a:xfrm>
        </p:spPr>
        <p:txBody>
          <a:bodyPr/>
          <a:lstStyle/>
          <a:p>
            <a:r>
              <a:rPr lang="en-US" u="sng" dirty="0"/>
              <a:t>Azure ARC Enabled Servers Update</a:t>
            </a:r>
          </a:p>
          <a:p>
            <a:pPr marL="171450" indent="-171450">
              <a:buFont typeface="Arial" panose="020B0604020202020204" pitchFamily="34" charset="0"/>
              <a:buChar char="•"/>
            </a:pPr>
            <a:r>
              <a:rPr lang="en-US" b="1" dirty="0"/>
              <a:t>Oracle Linux 9 is </a:t>
            </a:r>
            <a:r>
              <a:rPr lang="en-US" dirty="0"/>
              <a:t>now a supported operating system</a:t>
            </a:r>
          </a:p>
        </p:txBody>
      </p:sp>
      <p:pic>
        <p:nvPicPr>
          <p:cNvPr id="3" name="Picture 2">
            <a:extLst>
              <a:ext uri="{FF2B5EF4-FFF2-40B4-BE49-F238E27FC236}">
                <a16:creationId xmlns:a16="http://schemas.microsoft.com/office/drawing/2014/main" id="{BBA3FE0D-4A11-61CA-C9F1-E6D15E54904E}"/>
              </a:ext>
            </a:extLst>
          </p:cNvPr>
          <p:cNvPicPr>
            <a:picLocks noChangeAspect="1"/>
          </p:cNvPicPr>
          <p:nvPr/>
        </p:nvPicPr>
        <p:blipFill>
          <a:blip r:embed="rId2"/>
          <a:stretch>
            <a:fillRect/>
          </a:stretch>
        </p:blipFill>
        <p:spPr>
          <a:xfrm>
            <a:off x="5174364" y="2686050"/>
            <a:ext cx="2352266" cy="2305049"/>
          </a:xfrm>
          <a:prstGeom prst="rect">
            <a:avLst/>
          </a:prstGeom>
        </p:spPr>
      </p:pic>
      <p:sp>
        <p:nvSpPr>
          <p:cNvPr id="4" name="Text Placeholder 13">
            <a:extLst>
              <a:ext uri="{FF2B5EF4-FFF2-40B4-BE49-F238E27FC236}">
                <a16:creationId xmlns:a16="http://schemas.microsoft.com/office/drawing/2014/main" id="{11BD6024-C096-60AC-164A-17B709776D6C}"/>
              </a:ext>
            </a:extLst>
          </p:cNvPr>
          <p:cNvSpPr txBox="1">
            <a:spLocks/>
          </p:cNvSpPr>
          <p:nvPr/>
        </p:nvSpPr>
        <p:spPr>
          <a:xfrm>
            <a:off x="342900" y="1496432"/>
            <a:ext cx="3955312" cy="139281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u="sng" dirty="0">
                <a:hlinkClick r:id="rId3"/>
              </a:rPr>
              <a:t>On Demand Capacity Reservation is now available in Azure for US Government</a:t>
            </a:r>
            <a:endParaRPr lang="en-US" u="sng" dirty="0"/>
          </a:p>
          <a:p>
            <a:pPr algn="just"/>
            <a:r>
              <a:rPr lang="en-US" dirty="0"/>
              <a:t>MS  announced  the general availability of on demand capacity reservations for </a:t>
            </a:r>
            <a:r>
              <a:rPr lang="en-US" b="1" dirty="0"/>
              <a:t>Azure Virtual Machines </a:t>
            </a:r>
            <a:r>
              <a:rPr lang="en-US" dirty="0"/>
              <a:t>in </a:t>
            </a:r>
            <a:r>
              <a:rPr lang="en-US" b="1" dirty="0"/>
              <a:t>Azure for US Government Cloud </a:t>
            </a:r>
            <a:r>
              <a:rPr lang="en-US" dirty="0"/>
              <a:t>. It is now possible to manage and reserve capacity with guaranteed SLA for VM sizes available on Azure for US Government Cloud.</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p:txBody>
          <a:bodyPr/>
          <a:lstStyle/>
          <a:p>
            <a:pPr algn="just"/>
            <a:r>
              <a:rPr lang="en-US" dirty="0">
                <a:hlinkClick r:id="rId2"/>
              </a:rPr>
              <a:t>Azure Proactive Resiliency Library v2</a:t>
            </a:r>
            <a:endParaRPr lang="en-US" dirty="0"/>
          </a:p>
          <a:p>
            <a:pPr algn="just"/>
            <a:r>
              <a:rPr lang="en-US" b="1" dirty="0"/>
              <a:t>Azure Proactive Resiliency Library v2 (APRL) </a:t>
            </a:r>
            <a:r>
              <a:rPr lang="en-US" dirty="0"/>
              <a:t>provides a curated catalog of resiliency recommendations for workloads running in Azure. Many of the recommendations contain supporting Azure Resource Graph (ARG) queries to help identify non-compliant resources.</a:t>
            </a:r>
          </a:p>
          <a:p>
            <a:pPr algn="just"/>
            <a:r>
              <a:rPr lang="en-US" dirty="0"/>
              <a:t>The site content is organized into four main sections:</a:t>
            </a:r>
          </a:p>
          <a:p>
            <a:pPr marL="171450" indent="-171450" algn="just">
              <a:buFont typeface="Arial" panose="020B0604020202020204" pitchFamily="34" charset="0"/>
              <a:buChar char="•"/>
            </a:pPr>
            <a:r>
              <a:rPr lang="en-US" b="1" dirty="0"/>
              <a:t>Azure Resources</a:t>
            </a:r>
            <a:r>
              <a:rPr lang="en-US" dirty="0"/>
              <a:t>: This section provides recommendations for individual Azure resources. Recommendations are organized by Azure resource provider and resource type.</a:t>
            </a:r>
          </a:p>
          <a:p>
            <a:pPr marL="171450" indent="-171450" algn="just">
              <a:buFont typeface="Arial" panose="020B0604020202020204" pitchFamily="34" charset="0"/>
              <a:buChar char="•"/>
            </a:pPr>
            <a:r>
              <a:rPr lang="en-US" b="1" dirty="0"/>
              <a:t>Specialized Workloads: </a:t>
            </a:r>
            <a:r>
              <a:rPr lang="en-US" dirty="0"/>
              <a:t>This section provides recommendations for popular workload types. The recommendations cover multiple resource types and include workload specific guidance.</a:t>
            </a:r>
          </a:p>
          <a:p>
            <a:pPr marL="171450" indent="-171450" algn="just">
              <a:buFont typeface="Arial" panose="020B0604020202020204" pitchFamily="34" charset="0"/>
              <a:buChar char="•"/>
            </a:pPr>
            <a:r>
              <a:rPr lang="en-US" b="1" dirty="0"/>
              <a:t>Well-Architected Framework: </a:t>
            </a:r>
            <a:r>
              <a:rPr lang="en-US" dirty="0"/>
              <a:t>This section provides resiliency recommendations from the Azure Well-Architected Framework</a:t>
            </a:r>
          </a:p>
          <a:p>
            <a:pPr marL="171450" indent="-171450" algn="just">
              <a:buFont typeface="Arial" panose="020B0604020202020204" pitchFamily="34" charset="0"/>
              <a:buChar char="•"/>
            </a:pPr>
            <a:r>
              <a:rPr lang="en-US" b="1" dirty="0"/>
              <a:t>Tools: </a:t>
            </a:r>
            <a:r>
              <a:rPr lang="en-US" dirty="0"/>
              <a:t>This section provides automation scripts for workload evaluation. The scripts execute the ARG queries and create documents for analysis, reporting, and triage.</a:t>
            </a:r>
          </a:p>
        </p:txBody>
      </p:sp>
      <p:sp>
        <p:nvSpPr>
          <p:cNvPr id="2" name="Text Placeholder 13">
            <a:extLst>
              <a:ext uri="{FF2B5EF4-FFF2-40B4-BE49-F238E27FC236}">
                <a16:creationId xmlns:a16="http://schemas.microsoft.com/office/drawing/2014/main" id="{752AB526-07B6-100B-42E9-FCF7C84A2B96}"/>
              </a:ext>
            </a:extLst>
          </p:cNvPr>
          <p:cNvSpPr txBox="1">
            <a:spLocks/>
          </p:cNvSpPr>
          <p:nvPr/>
        </p:nvSpPr>
        <p:spPr>
          <a:xfrm>
            <a:off x="4635500" y="855080"/>
            <a:ext cx="3955312" cy="13452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Azure Migrate Update</a:t>
            </a:r>
            <a:endParaRPr lang="en-US" dirty="0"/>
          </a:p>
          <a:p>
            <a:pPr marL="171450" indent="-171450" algn="just">
              <a:buFont typeface="Arial" panose="020B0604020202020204" pitchFamily="34" charset="0"/>
              <a:buChar char="•"/>
            </a:pPr>
            <a:r>
              <a:rPr lang="en-US" b="1" dirty="0"/>
              <a:t>Public preview: </a:t>
            </a:r>
            <a:r>
              <a:rPr lang="en-US" dirty="0"/>
              <a:t>Azure Migrate now supports discovery and assessment of </a:t>
            </a:r>
            <a:r>
              <a:rPr lang="en-US" b="1" dirty="0"/>
              <a:t>SAP Systems. </a:t>
            </a:r>
            <a:r>
              <a:rPr lang="en-US" dirty="0"/>
              <a:t>Using this capability, it is now possible to perform </a:t>
            </a:r>
            <a:r>
              <a:rPr lang="en-US" b="1" dirty="0"/>
              <a:t>import-based assessments </a:t>
            </a:r>
            <a:r>
              <a:rPr lang="en-US" dirty="0"/>
              <a:t>for </a:t>
            </a:r>
            <a:r>
              <a:rPr lang="en-US" b="1" dirty="0"/>
              <a:t>on-premises SAP inventory and workloads.</a:t>
            </a:r>
          </a:p>
          <a:p>
            <a:pPr marL="171450" indent="-171450" algn="just">
              <a:buFont typeface="Arial" panose="020B0604020202020204" pitchFamily="34" charset="0"/>
              <a:buChar char="•"/>
            </a:pPr>
            <a:r>
              <a:rPr lang="en-US" b="1" dirty="0"/>
              <a:t>Public Preview: </a:t>
            </a:r>
            <a:r>
              <a:rPr lang="en-US" dirty="0"/>
              <a:t>It is now possible to have the capability to assess Java (Tomcat) web apps to both Azure App Service and Azure Kubernetes Service (AKS).</a:t>
            </a:r>
          </a:p>
          <a:p>
            <a:pPr algn="just"/>
            <a:endParaRPr lang="en-US" dirty="0"/>
          </a:p>
        </p:txBody>
      </p:sp>
      <p:pic>
        <p:nvPicPr>
          <p:cNvPr id="7172" name="Picture 4" descr="Picture background">
            <a:extLst>
              <a:ext uri="{FF2B5EF4-FFF2-40B4-BE49-F238E27FC236}">
                <a16:creationId xmlns:a16="http://schemas.microsoft.com/office/drawing/2014/main" id="{C50D3802-EF15-B14B-4AEA-73AEB43CF1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9583" y="2339184"/>
            <a:ext cx="2189911" cy="128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1"/>
            <a:ext cx="4365038" cy="941969"/>
          </a:xfrm>
        </p:spPr>
        <p:txBody>
          <a:bodyPr/>
          <a:lstStyle/>
          <a:p>
            <a:r>
              <a:rPr lang="en-US" sz="1000" b="1" dirty="0">
                <a:latin typeface="+mj-lt"/>
              </a:rPr>
              <a:t>Azure Monitor pipeline at edge </a:t>
            </a:r>
            <a:r>
              <a:rPr lang="en-US" sz="1000" dirty="0">
                <a:latin typeface="+mj-lt"/>
              </a:rPr>
              <a:t>is designed to facilitate high-scale data ingestion and routing from edge environments to Azure Monitor for observability. It leverages the robust capabilities of the vendor-agnostic tool </a:t>
            </a:r>
            <a:r>
              <a:rPr lang="en-US" sz="1000" b="1" dirty="0">
                <a:latin typeface="+mj-lt"/>
              </a:rPr>
              <a:t>-  </a:t>
            </a:r>
            <a:r>
              <a:rPr lang="en-US" sz="1000" b="1" dirty="0" err="1">
                <a:latin typeface="+mj-lt"/>
              </a:rPr>
              <a:t>OpenTelemetry</a:t>
            </a:r>
            <a:r>
              <a:rPr lang="en-US" sz="1000" b="1" dirty="0">
                <a:latin typeface="+mj-lt"/>
              </a:rPr>
              <a:t> Collector</a:t>
            </a:r>
            <a:r>
              <a:rPr lang="en-US" sz="1000" dirty="0">
                <a:latin typeface="+mj-lt"/>
              </a:rPr>
              <a:t>, which is used by enterprises worldwide to manage high volumes of telemetry each month.</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0"/>
            <a:ext cx="3955312" cy="1716669"/>
          </a:xfrm>
        </p:spPr>
        <p:txBody>
          <a:bodyPr/>
          <a:lstStyle/>
          <a:p>
            <a:pPr algn="just"/>
            <a:r>
              <a:rPr lang="en-US" dirty="0">
                <a:hlinkClick r:id="rId2"/>
              </a:rPr>
              <a:t>Public preview: Azure Monitor pipeline (at edge)</a:t>
            </a:r>
            <a:endParaRPr lang="ru-RU" dirty="0"/>
          </a:p>
          <a:p>
            <a:pPr algn="just"/>
            <a:r>
              <a:rPr lang="en-US" dirty="0"/>
              <a:t>Azure Monitor pipeline, similar to </a:t>
            </a:r>
            <a:r>
              <a:rPr lang="en-US" b="1" dirty="0"/>
              <a:t>ETL (Extract, Transform, Load) </a:t>
            </a:r>
            <a:r>
              <a:rPr lang="en-US" dirty="0"/>
              <a:t>process, enhances traditional data collection methods. It streamlines data collection from various sources through a </a:t>
            </a:r>
            <a:r>
              <a:rPr lang="en-US" b="1" dirty="0"/>
              <a:t>unified ingestion pipeline </a:t>
            </a:r>
            <a:r>
              <a:rPr lang="en-US" dirty="0"/>
              <a:t>and utilizes a standardized configuration approach that is more efficient and scalable. This is particularly beneficial for cloud-based monitoring in Azure.</a:t>
            </a:r>
          </a:p>
          <a:p>
            <a:pPr algn="just"/>
            <a:r>
              <a:rPr lang="en-US" dirty="0"/>
              <a:t>MS is extending </a:t>
            </a:r>
            <a:r>
              <a:rPr lang="en-US" b="1" dirty="0"/>
              <a:t>Azure Monitor pipeline capabilities </a:t>
            </a:r>
            <a:r>
              <a:rPr lang="en-US" dirty="0"/>
              <a:t>from the cloud to the edge, enabling high-scale data ingestion with centralized configuration management.</a:t>
            </a:r>
          </a:p>
        </p:txBody>
      </p:sp>
      <p:sp>
        <p:nvSpPr>
          <p:cNvPr id="4" name="Text Placeholder 13">
            <a:extLst>
              <a:ext uri="{FF2B5EF4-FFF2-40B4-BE49-F238E27FC236}">
                <a16:creationId xmlns:a16="http://schemas.microsoft.com/office/drawing/2014/main" id="{11BD6024-C096-60AC-164A-17B709776D6C}"/>
              </a:ext>
            </a:extLst>
          </p:cNvPr>
          <p:cNvSpPr txBox="1">
            <a:spLocks/>
          </p:cNvSpPr>
          <p:nvPr/>
        </p:nvSpPr>
        <p:spPr>
          <a:xfrm>
            <a:off x="342900" y="1496432"/>
            <a:ext cx="3955312" cy="139281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en-US" dirty="0"/>
          </a:p>
        </p:txBody>
      </p:sp>
      <p:pic>
        <p:nvPicPr>
          <p:cNvPr id="1026" name="Picture 2" descr="thumbnail image 1 of blog post titled &#10; &#10; &#10;  &#10; &#10; &#10; &#10;    &#10;  &#10;   &#10;    &#10;      &#10;       Accelerate your observability journey with Azure Monitor pipeline (preview)&#10;       &#10;      &#10;     &#10;   &#10;  &#10; &#10;   &#10; &#10; &#10; &#10; &#10; &#10;">
            <a:extLst>
              <a:ext uri="{FF2B5EF4-FFF2-40B4-BE49-F238E27FC236}">
                <a16:creationId xmlns:a16="http://schemas.microsoft.com/office/drawing/2014/main" id="{D0EAC242-EAB7-DF88-29CA-E5C7713384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2597891"/>
            <a:ext cx="3619869" cy="1690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umbnail image 2 of blog post titled &#10; &#10; &#10;  &#10; &#10; &#10; &#10;    &#10;  &#10;   &#10;    &#10;      &#10;       Accelerate your observability journey with Azure Monitor pipeline (preview)&#10;       &#10;      &#10;     &#10;   &#10;  &#10; &#10;   &#10; &#10; &#10; &#10; &#10; &#10;">
            <a:extLst>
              <a:ext uri="{FF2B5EF4-FFF2-40B4-BE49-F238E27FC236}">
                <a16:creationId xmlns:a16="http://schemas.microsoft.com/office/drawing/2014/main" id="{414C689C-2663-9143-9526-93F156EBF2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9950" y="1647392"/>
            <a:ext cx="4051300" cy="1090897"/>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948DDC4C-C78F-C834-39C4-E886BE2930E0}"/>
              </a:ext>
            </a:extLst>
          </p:cNvPr>
          <p:cNvSpPr txBox="1">
            <a:spLocks/>
          </p:cNvSpPr>
          <p:nvPr/>
        </p:nvSpPr>
        <p:spPr>
          <a:xfrm>
            <a:off x="4523081" y="2829931"/>
            <a:ext cx="4365038" cy="1615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Arial" panose="020B0604020202020204" pitchFamily="34" charset="0"/>
              <a:buChar char="•"/>
            </a:pPr>
            <a:r>
              <a:rPr lang="en-US" sz="1000" dirty="0"/>
              <a:t> The </a:t>
            </a:r>
            <a:r>
              <a:rPr lang="en-US" sz="1000" b="1" dirty="0"/>
              <a:t>Azure Monitor pipeline at edge is equipped </a:t>
            </a:r>
            <a:r>
              <a:rPr lang="en-US" sz="1000" dirty="0"/>
              <a:t>with out-of-the-box capabilities to receive telemetry from a diverse range of resources and route it to Azure Monitor.</a:t>
            </a:r>
          </a:p>
          <a:p>
            <a:pPr marL="171450" indent="-171450">
              <a:buFont typeface="Arial" panose="020B0604020202020204" pitchFamily="34" charset="0"/>
              <a:buChar char="•"/>
            </a:pPr>
            <a:r>
              <a:rPr lang="en-US" sz="1000" dirty="0"/>
              <a:t>The </a:t>
            </a:r>
            <a:r>
              <a:rPr lang="en-US" sz="1000" b="1" dirty="0"/>
              <a:t>Azure Monitor edge pipeline is a containerized </a:t>
            </a:r>
            <a:r>
              <a:rPr lang="en-US" sz="1000" dirty="0"/>
              <a:t>solution that is deployed on an Arc-enabled Kubernetes cluster</a:t>
            </a:r>
          </a:p>
          <a:p>
            <a:pPr marL="171450" indent="-171450">
              <a:buFont typeface="Arial" panose="020B0604020202020204" pitchFamily="34" charset="0"/>
              <a:buChar char="•"/>
            </a:pPr>
            <a:r>
              <a:rPr lang="en-US" sz="1000" b="1" dirty="0"/>
              <a:t>Private link is supported by edge </a:t>
            </a:r>
            <a:r>
              <a:rPr lang="en-US" sz="1000" dirty="0"/>
              <a:t>pipeline for the connection to the cloud pipeline.</a:t>
            </a:r>
          </a:p>
        </p:txBody>
      </p:sp>
    </p:spTree>
    <p:extLst>
      <p:ext uri="{BB962C8B-B14F-4D97-AF65-F5344CB8AC3E}">
        <p14:creationId xmlns:p14="http://schemas.microsoft.com/office/powerpoint/2010/main" val="38200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46BA65-3EA6-B75A-8EEC-92366FF2ABD6}"/>
              </a:ext>
            </a:extLst>
          </p:cNvPr>
          <p:cNvSpPr>
            <a:spLocks noGrp="1"/>
          </p:cNvSpPr>
          <p:nvPr>
            <p:ph type="body" sz="quarter" idx="10"/>
          </p:nvPr>
        </p:nvSpPr>
        <p:spPr>
          <a:xfrm>
            <a:off x="4433776" y="2667000"/>
            <a:ext cx="4365038" cy="1962149"/>
          </a:xfrm>
        </p:spPr>
        <p:txBody>
          <a:bodyPr/>
          <a:lstStyle/>
          <a:p>
            <a:pPr marL="171450" indent="-171450">
              <a:buFont typeface="Arial" panose="020B0604020202020204" pitchFamily="34" charset="0"/>
              <a:buChar char="•"/>
            </a:pPr>
            <a:r>
              <a:rPr lang="en-US" sz="1000" dirty="0"/>
              <a:t>Client sends data to the edge pipeline receiver</a:t>
            </a:r>
          </a:p>
          <a:p>
            <a:pPr marL="171450" indent="-171450">
              <a:buFont typeface="Arial" panose="020B0604020202020204" pitchFamily="34" charset="0"/>
              <a:buChar char="•"/>
            </a:pPr>
            <a:r>
              <a:rPr lang="en-US" sz="1000" dirty="0"/>
              <a:t>Receiver forwards data to the exporter</a:t>
            </a:r>
          </a:p>
          <a:p>
            <a:pPr marL="171450" indent="-171450">
              <a:buFont typeface="Arial" panose="020B0604020202020204" pitchFamily="34" charset="0"/>
              <a:buChar char="•"/>
            </a:pPr>
            <a:r>
              <a:rPr lang="en-US" sz="1000" dirty="0"/>
              <a:t>Exporter tries to send the data to the cloud pipeline</a:t>
            </a:r>
          </a:p>
          <a:p>
            <a:pPr marL="171450" indent="-171450">
              <a:buFont typeface="Arial" panose="020B0604020202020204" pitchFamily="34" charset="0"/>
              <a:buChar char="•"/>
            </a:pPr>
            <a:r>
              <a:rPr lang="en-US" sz="1000" dirty="0"/>
              <a:t>Exporter stores data in the local cache if it can't connect to the DCE</a:t>
            </a:r>
          </a:p>
        </p:txBody>
      </p:sp>
      <p:sp>
        <p:nvSpPr>
          <p:cNvPr id="3" name="Title 2">
            <a:extLst>
              <a:ext uri="{FF2B5EF4-FFF2-40B4-BE49-F238E27FC236}">
                <a16:creationId xmlns:a16="http://schemas.microsoft.com/office/drawing/2014/main" id="{2DE97911-F72D-C91D-8464-FCDBAD39C6C5}"/>
              </a:ext>
            </a:extLst>
          </p:cNvPr>
          <p:cNvSpPr>
            <a:spLocks noGrp="1"/>
          </p:cNvSpPr>
          <p:nvPr>
            <p:ph type="title"/>
          </p:nvPr>
        </p:nvSpPr>
        <p:spPr/>
        <p:txBody>
          <a:bodyPr/>
          <a:lstStyle/>
          <a:p>
            <a:r>
              <a:rPr lang="en-US" sz="1600" dirty="0"/>
              <a:t>Management &amp; Governance Updates</a:t>
            </a:r>
            <a:endParaRPr lang="en-US" dirty="0"/>
          </a:p>
        </p:txBody>
      </p:sp>
      <p:sp>
        <p:nvSpPr>
          <p:cNvPr id="4" name="Text Placeholder 3">
            <a:extLst>
              <a:ext uri="{FF2B5EF4-FFF2-40B4-BE49-F238E27FC236}">
                <a16:creationId xmlns:a16="http://schemas.microsoft.com/office/drawing/2014/main" id="{13F0E0C9-3501-DE33-BA39-D9CA079DE04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7559573B-1E5C-2930-D94C-DD43409B9BC3}"/>
              </a:ext>
            </a:extLst>
          </p:cNvPr>
          <p:cNvSpPr>
            <a:spLocks noGrp="1"/>
          </p:cNvSpPr>
          <p:nvPr>
            <p:ph type="body" sz="quarter" idx="16"/>
          </p:nvPr>
        </p:nvSpPr>
        <p:spPr>
          <a:xfrm>
            <a:off x="342900" y="855081"/>
            <a:ext cx="3955312" cy="2802520"/>
          </a:xfrm>
        </p:spPr>
        <p:txBody>
          <a:bodyPr/>
          <a:lstStyle/>
          <a:p>
            <a:r>
              <a:rPr lang="en-US" dirty="0">
                <a:hlinkClick r:id="rId2"/>
              </a:rPr>
              <a:t>Public preview: Azure Monitor pipeline (at edge)</a:t>
            </a:r>
            <a:endParaRPr lang="en-US" dirty="0"/>
          </a:p>
          <a:p>
            <a:r>
              <a:rPr lang="en-US" dirty="0"/>
              <a:t>Edge pipeline is supported on the following Kubernetes distributions:</a:t>
            </a:r>
          </a:p>
          <a:p>
            <a:pPr marL="171450" indent="-171450">
              <a:buFont typeface="Arial" panose="020B0604020202020204" pitchFamily="34" charset="0"/>
              <a:buChar char="•"/>
            </a:pPr>
            <a:r>
              <a:rPr lang="en-US" dirty="0"/>
              <a:t>Canonical</a:t>
            </a:r>
          </a:p>
          <a:p>
            <a:pPr marL="171450" indent="-171450">
              <a:buFont typeface="Arial" panose="020B0604020202020204" pitchFamily="34" charset="0"/>
              <a:buChar char="•"/>
            </a:pPr>
            <a:r>
              <a:rPr lang="en-US" dirty="0"/>
              <a:t>Cluster API Provider for Azure</a:t>
            </a:r>
          </a:p>
          <a:p>
            <a:pPr marL="171450" indent="-171450">
              <a:buFont typeface="Arial" panose="020B0604020202020204" pitchFamily="34" charset="0"/>
              <a:buChar char="•"/>
            </a:pPr>
            <a:r>
              <a:rPr lang="en-US" dirty="0"/>
              <a:t>K3</a:t>
            </a:r>
          </a:p>
          <a:p>
            <a:pPr marL="171450" indent="-171450">
              <a:buFont typeface="Arial" panose="020B0604020202020204" pitchFamily="34" charset="0"/>
              <a:buChar char="•"/>
            </a:pPr>
            <a:r>
              <a:rPr lang="en-US" b="1" dirty="0"/>
              <a:t>Rancher Kubernetes Engine</a:t>
            </a:r>
          </a:p>
          <a:p>
            <a:pPr marL="171450" indent="-171450">
              <a:buFont typeface="Arial" panose="020B0604020202020204" pitchFamily="34" charset="0"/>
              <a:buChar char="•"/>
            </a:pPr>
            <a:r>
              <a:rPr lang="en-US" b="1" dirty="0"/>
              <a:t>VMware Tanzu Kubernetes Grid</a:t>
            </a:r>
          </a:p>
          <a:p>
            <a:pPr marL="171450" indent="-171450">
              <a:buFont typeface="Arial" panose="020B0604020202020204" pitchFamily="34" charset="0"/>
              <a:buChar char="•"/>
            </a:pPr>
            <a:r>
              <a:rPr lang="en-US" dirty="0"/>
              <a:t>Supported locations</a:t>
            </a:r>
          </a:p>
          <a:p>
            <a:r>
              <a:rPr lang="en-US" dirty="0"/>
              <a:t>Edge pipeline is supported in the following Azure regions:</a:t>
            </a:r>
          </a:p>
          <a:p>
            <a:pPr marL="171450" indent="-171450">
              <a:buFont typeface="Arial" panose="020B0604020202020204" pitchFamily="34" charset="0"/>
              <a:buChar char="•"/>
            </a:pPr>
            <a:r>
              <a:rPr lang="en-US" b="1" dirty="0"/>
              <a:t>East US2</a:t>
            </a:r>
          </a:p>
          <a:p>
            <a:pPr marL="171450" indent="-171450">
              <a:buFont typeface="Arial" panose="020B0604020202020204" pitchFamily="34" charset="0"/>
              <a:buChar char="•"/>
            </a:pPr>
            <a:r>
              <a:rPr lang="en-US" b="1" dirty="0"/>
              <a:t>West US2</a:t>
            </a:r>
          </a:p>
          <a:p>
            <a:pPr marL="171450" indent="-171450">
              <a:buFont typeface="Arial" panose="020B0604020202020204" pitchFamily="34" charset="0"/>
              <a:buChar char="•"/>
            </a:pPr>
            <a:r>
              <a:rPr lang="en-US" b="1" dirty="0"/>
              <a:t>West Europe</a:t>
            </a:r>
            <a:endParaRPr lang="ru-RU" b="1" dirty="0"/>
          </a:p>
          <a:p>
            <a:endParaRPr lang="en-US" dirty="0"/>
          </a:p>
        </p:txBody>
      </p:sp>
      <p:pic>
        <p:nvPicPr>
          <p:cNvPr id="2050" name="Picture 2" descr="Detailed diagram of the steps and components for data collection using Azure Monitor edge pipeline.">
            <a:extLst>
              <a:ext uri="{FF2B5EF4-FFF2-40B4-BE49-F238E27FC236}">
                <a16:creationId xmlns:a16="http://schemas.microsoft.com/office/drawing/2014/main" id="{A76FA509-AC65-6347-7074-82B65E1671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776" y="753480"/>
            <a:ext cx="4209629" cy="155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88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Azure Dedicated Host – Redeploy</a:t>
            </a:r>
            <a:endParaRPr lang="en-US" sz="1000" dirty="0"/>
          </a:p>
          <a:p>
            <a:pPr algn="just"/>
            <a:r>
              <a:rPr lang="en-US" sz="1000" dirty="0"/>
              <a:t>A dedicated host can encounter issues caused by user configurations or underlying host infrastructure. </a:t>
            </a:r>
            <a:r>
              <a:rPr lang="en-US" sz="1000" b="1" dirty="0"/>
              <a:t>Host ‘Redeploy’ will simplify </a:t>
            </a:r>
            <a:r>
              <a:rPr lang="en-US" sz="1000" dirty="0"/>
              <a:t>the process to move an Azure Dedicated Host and its associated Virtual Machines (VMs) from the current node to a different node of the same hardware generation. This could be considered as user-initiated service healing.</a:t>
            </a:r>
          </a:p>
          <a:p>
            <a:pPr algn="just"/>
            <a:r>
              <a:rPr lang="en-US" sz="1000" dirty="0"/>
              <a:t>After </a:t>
            </a:r>
            <a:r>
              <a:rPr lang="en-US" sz="1000" b="1" dirty="0"/>
              <a:t>redeploy all the properties of the </a:t>
            </a:r>
            <a:r>
              <a:rPr lang="en-US" sz="1000" dirty="0"/>
              <a:t>host will remain unchanged except for 'Asset Id' and also any data on the VMs temporary disks would get deleted.</a:t>
            </a:r>
          </a:p>
          <a:p>
            <a:pPr marL="171450" indent="-171450" algn="just">
              <a:buFont typeface="Arial" panose="020B0604020202020204" pitchFamily="34" charset="0"/>
              <a:buChar char="•"/>
            </a:pPr>
            <a:r>
              <a:rPr lang="en-US" sz="1000" dirty="0"/>
              <a:t>Available in all public regions</a:t>
            </a:r>
          </a:p>
          <a:p>
            <a:pPr marL="171450" indent="-171450" algn="just">
              <a:buFont typeface="Arial" panose="020B0604020202020204" pitchFamily="34" charset="0"/>
              <a:buChar char="•"/>
            </a:pPr>
            <a:r>
              <a:rPr lang="en-US" sz="1000" dirty="0"/>
              <a:t>Can be configured via Portal or CLI.</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2" name="Text Placeholder 11">
            <a:extLst>
              <a:ext uri="{FF2B5EF4-FFF2-40B4-BE49-F238E27FC236}">
                <a16:creationId xmlns:a16="http://schemas.microsoft.com/office/drawing/2014/main" id="{F6EFEF9D-C531-5164-3001-CAB3E530800A}"/>
              </a:ext>
            </a:extLst>
          </p:cNvPr>
          <p:cNvSpPr>
            <a:spLocks noGrp="1"/>
          </p:cNvSpPr>
          <p:nvPr>
            <p:ph type="body" sz="quarter" idx="16"/>
          </p:nvPr>
        </p:nvSpPr>
        <p:spPr>
          <a:xfrm>
            <a:off x="342900" y="855663"/>
            <a:ext cx="3956050" cy="1049338"/>
          </a:xfrm>
        </p:spPr>
        <p:txBody>
          <a:bodyPr/>
          <a:lstStyle/>
          <a:p>
            <a:pPr algn="just"/>
            <a:r>
              <a:rPr lang="en-US" sz="1000" dirty="0">
                <a:hlinkClick r:id="rId3"/>
              </a:rPr>
              <a:t>General availability: Mexico Central region added to Azure HDInsight</a:t>
            </a:r>
            <a:endParaRPr lang="en-US" sz="1000" dirty="0"/>
          </a:p>
          <a:p>
            <a:pPr algn="just"/>
            <a:r>
              <a:rPr lang="en-US" sz="1000" b="1" dirty="0"/>
              <a:t>HDInsight is now generally available </a:t>
            </a:r>
            <a:r>
              <a:rPr lang="en-US" sz="1000" dirty="0"/>
              <a:t>in Mexico Central.  Azure HDInsight is a managed, full-spectrum, open-source analytics service in the cloud for enterprises. You can use open-source frameworks such as Hadoop, Apache Spark, Apache Hive, LLAP, Apache Kafka, and more. </a:t>
            </a:r>
          </a:p>
        </p:txBody>
      </p:sp>
      <p:sp>
        <p:nvSpPr>
          <p:cNvPr id="3" name="Text Placeholder 11">
            <a:extLst>
              <a:ext uri="{FF2B5EF4-FFF2-40B4-BE49-F238E27FC236}">
                <a16:creationId xmlns:a16="http://schemas.microsoft.com/office/drawing/2014/main" id="{FBABC39B-433A-29EE-9422-9EA5CC9CB3EE}"/>
              </a:ext>
            </a:extLst>
          </p:cNvPr>
          <p:cNvSpPr txBox="1">
            <a:spLocks/>
          </p:cNvSpPr>
          <p:nvPr/>
        </p:nvSpPr>
        <p:spPr>
          <a:xfrm>
            <a:off x="342900" y="1905000"/>
            <a:ext cx="3956050" cy="210819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Public Preview: Azure HDInsight on AKS is now available for preview in 7 new regions</a:t>
            </a:r>
            <a:endParaRPr lang="en-US" dirty="0"/>
          </a:p>
          <a:p>
            <a:pPr algn="just"/>
            <a:r>
              <a:rPr lang="en-US" dirty="0"/>
              <a:t>Azure HDInsight on AKS is now available for preview in seven new regions - </a:t>
            </a:r>
            <a:r>
              <a:rPr lang="en-US" b="1" dirty="0"/>
              <a:t>East US 2 EUAP, West US, Japan East, Australia East, Canada Central, North Europe, Brazil South</a:t>
            </a:r>
            <a:r>
              <a:rPr lang="en-US" dirty="0"/>
              <a:t>. Azure HDInsight on AKS is a modern, reliable, secure, and fully managed Platform as a Service (PaaS) that runs on Azure Kubernetes Service (AKS). HDInsight on AKS allows you to deploy popular Open-Source Analytics workloads like Apache Spark™, Apache </a:t>
            </a:r>
            <a:r>
              <a:rPr lang="en-US" dirty="0" err="1"/>
              <a:t>Flink</a:t>
            </a:r>
            <a:r>
              <a:rPr lang="en-US" dirty="0"/>
              <a:t>®️, and Trino without the overhead of managing and monitoring containers.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1"/>
            <a:ext cx="4365038" cy="1640470"/>
          </a:xfrm>
        </p:spPr>
        <p:txBody>
          <a:bodyPr/>
          <a:lstStyle/>
          <a:p>
            <a:r>
              <a:rPr lang="en-US" sz="1000" dirty="0">
                <a:hlinkClick r:id="rId2"/>
              </a:rPr>
              <a:t>Infrastructure and quality enhancements for Azure Container Registry</a:t>
            </a:r>
            <a:endParaRPr lang="en-US" sz="1000" dirty="0"/>
          </a:p>
          <a:p>
            <a:r>
              <a:rPr lang="en-US" sz="1000" dirty="0"/>
              <a:t>MS announced the following significant enhancements to the Azure Container Registry (ACR) infrastructure:</a:t>
            </a:r>
          </a:p>
          <a:p>
            <a:pPr marL="171450" indent="-171450">
              <a:buFont typeface="Arial" panose="020B0604020202020204" pitchFamily="34" charset="0"/>
              <a:buChar char="•"/>
            </a:pPr>
            <a:r>
              <a:rPr lang="en-US" sz="1000" b="1" dirty="0"/>
              <a:t>Increased Registry Size: </a:t>
            </a:r>
            <a:r>
              <a:rPr lang="en-US" sz="1000" dirty="0"/>
              <a:t>Previously capped at 20TiB, ACR’s registry size has now been auto-upgraded to 40TiB for all customers. </a:t>
            </a:r>
          </a:p>
          <a:p>
            <a:pPr marL="171450" indent="-171450">
              <a:buFont typeface="Arial" panose="020B0604020202020204" pitchFamily="34" charset="0"/>
              <a:buChar char="•"/>
            </a:pPr>
            <a:r>
              <a:rPr lang="en-US" sz="1000" b="1" dirty="0"/>
              <a:t>Geo-Replication Expansion: </a:t>
            </a:r>
            <a:r>
              <a:rPr lang="en-US" sz="1000" dirty="0"/>
              <a:t>Geo-replication, a critical feature for redundancy and disaster recovery, can now be enabled for all registries over 20TiB. Additionally, performance was optimized, making it 10x faster than before.</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3"/>
              </a:rPr>
              <a:t>Azure Spring Apps Feature Update Q1 2024: Save up to 47% with Azure savings plan</a:t>
            </a:r>
            <a:endParaRPr lang="en-US" dirty="0"/>
          </a:p>
          <a:p>
            <a:pPr marL="171450" indent="-171450" algn="just">
              <a:buFont typeface="Arial" panose="020B0604020202020204" pitchFamily="34" charset="0"/>
              <a:buChar char="•"/>
            </a:pPr>
            <a:r>
              <a:rPr lang="en-US" b="1" dirty="0"/>
              <a:t>Save up to 47%: Azure Spring Apps Enterprise is now eligible for Azure savings plan:</a:t>
            </a:r>
            <a:r>
              <a:rPr lang="en-US" dirty="0"/>
              <a:t> All Azure Spring Apps regions under the Enterprise plan are eligible for substantial cost savings – </a:t>
            </a:r>
            <a:r>
              <a:rPr lang="en-US" b="1" dirty="0"/>
              <a:t>20% for one year and 47% </a:t>
            </a:r>
            <a:r>
              <a:rPr lang="en-US" dirty="0"/>
              <a:t>for three years.</a:t>
            </a:r>
          </a:p>
          <a:p>
            <a:pPr marL="171450" indent="-171450" algn="just">
              <a:buFont typeface="Arial" panose="020B0604020202020204" pitchFamily="34" charset="0"/>
              <a:buChar char="•"/>
            </a:pPr>
            <a:r>
              <a:rPr lang="en-US" b="1" dirty="0"/>
              <a:t>Azure CLI supports log streaming for Spring Cloud Gateway: </a:t>
            </a:r>
            <a:r>
              <a:rPr lang="en-US" dirty="0"/>
              <a:t>This feature enables to fetch the Spring Cloud Gateway log in real time for diagnosis purposes. </a:t>
            </a:r>
          </a:p>
          <a:p>
            <a:pPr marL="171450" indent="-171450" algn="just">
              <a:buFont typeface="Arial" panose="020B0604020202020204" pitchFamily="34" charset="0"/>
              <a:buChar char="•"/>
            </a:pPr>
            <a:r>
              <a:rPr lang="en-US" b="1" dirty="0"/>
              <a:t>Azure CLI supports log streaming for Application Configuration Service</a:t>
            </a:r>
            <a:r>
              <a:rPr lang="en-US" dirty="0"/>
              <a:t>: The feature enables to retrieve the Application Configuration Service log using the Azure CLI, making it possible to detect any configuration updates.</a:t>
            </a:r>
          </a:p>
          <a:p>
            <a:pPr marL="171450" indent="-171450" algn="just">
              <a:buFont typeface="Arial" panose="020B0604020202020204" pitchFamily="34" charset="0"/>
              <a:buChar char="•"/>
            </a:pPr>
            <a:r>
              <a:rPr lang="en-US" b="1" dirty="0"/>
              <a:t>Shows </a:t>
            </a:r>
            <a:r>
              <a:rPr lang="en-US" b="1" dirty="0" err="1"/>
              <a:t>buildpack</a:t>
            </a:r>
            <a:r>
              <a:rPr lang="en-US" b="1" dirty="0"/>
              <a:t> versions: </a:t>
            </a:r>
            <a:r>
              <a:rPr lang="en-US" dirty="0"/>
              <a:t>The latest feature added to </a:t>
            </a:r>
            <a:r>
              <a:rPr lang="en-US" dirty="0" err="1"/>
              <a:t>buildpacks</a:t>
            </a:r>
            <a:r>
              <a:rPr lang="en-US" dirty="0"/>
              <a:t> assists in comprehending the version used and diagnosing issues associated with the build process.</a:t>
            </a:r>
          </a:p>
          <a:p>
            <a:pPr marL="171450" indent="-171450" algn="just">
              <a:buFont typeface="Arial" panose="020B0604020202020204" pitchFamily="34" charset="0"/>
              <a:buChar char="•"/>
            </a:pPr>
            <a:r>
              <a:rPr lang="en-US" b="1" dirty="0"/>
              <a:t>Enhanced troubleshooting of Application Configuration Service: </a:t>
            </a:r>
            <a:r>
              <a:rPr lang="en-US" dirty="0"/>
              <a:t>Now it is possible to directly view the linked configMap for apps to further assist in troubleshooting issues with unrefreshed configurations.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a:xfrm>
            <a:off x="4433776" y="855081"/>
            <a:ext cx="4365038" cy="1208670"/>
          </a:xfrm>
        </p:spPr>
        <p:txBody>
          <a:bodyPr/>
          <a:lstStyle/>
          <a:p>
            <a:pPr algn="just"/>
            <a:r>
              <a:rPr lang="en-US" sz="1000" dirty="0">
                <a:hlinkClick r:id="rId2"/>
              </a:rPr>
              <a:t>Azure VMware Solution now available in Italy North, Switzerland North and UAE North</a:t>
            </a:r>
            <a:endParaRPr lang="en-US" sz="1000" dirty="0"/>
          </a:p>
          <a:p>
            <a:pPr algn="just"/>
            <a:r>
              <a:rPr lang="en-US" sz="1000" dirty="0"/>
              <a:t>MS announced expansions to three more regions: </a:t>
            </a:r>
            <a:r>
              <a:rPr lang="en-US" sz="1000" b="1" dirty="0"/>
              <a:t>Italy North, Switzerland North and UAE North</a:t>
            </a:r>
            <a:r>
              <a:rPr lang="en-US" sz="1000" dirty="0"/>
              <a:t>. Now in </a:t>
            </a:r>
            <a:r>
              <a:rPr lang="en-US" sz="1000" b="1" dirty="0"/>
              <a:t>32 Azure regions</a:t>
            </a:r>
            <a:r>
              <a:rPr lang="en-US" sz="1000" dirty="0"/>
              <a:t>, Azure VMware Solution empowers to seamlessly extend or migrate existing VMware workloads to Azure without the cost, effort or risk of re-architecting applications or retooling operations. </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3"/>
              </a:rPr>
              <a:t>Azure Linux now supports Azure Kubernetes Service LTS</a:t>
            </a:r>
            <a:endParaRPr lang="en-US" dirty="0"/>
          </a:p>
          <a:p>
            <a:pPr algn="just"/>
            <a:r>
              <a:rPr lang="en-US" dirty="0"/>
              <a:t>Azure Kubernetes Service (AKS) added support for </a:t>
            </a:r>
            <a:r>
              <a:rPr lang="en-US" b="1" dirty="0"/>
              <a:t>Long Term Support (LTS) </a:t>
            </a:r>
            <a:r>
              <a:rPr lang="en-US" dirty="0"/>
              <a:t>for certain </a:t>
            </a:r>
            <a:r>
              <a:rPr lang="en-US" b="1" dirty="0"/>
              <a:t>Kubernetes versions. </a:t>
            </a:r>
            <a:r>
              <a:rPr lang="en-US" dirty="0"/>
              <a:t>Now Azure Linux 2.0 will support AKS LTS for v1.27. With Azure Linux support for </a:t>
            </a:r>
            <a:r>
              <a:rPr lang="en-US" b="1" dirty="0"/>
              <a:t>AKS LTS</a:t>
            </a:r>
            <a:r>
              <a:rPr lang="en-US" dirty="0"/>
              <a:t>, customers benefit from having a stable and regularly serviced node operating system in addition to Kubernetes.</a:t>
            </a:r>
          </a:p>
          <a:p>
            <a:pPr marL="171450" indent="-171450" algn="just">
              <a:buFont typeface="Arial" panose="020B0604020202020204" pitchFamily="34" charset="0"/>
              <a:buChar char="•"/>
            </a:pPr>
            <a:r>
              <a:rPr lang="en-US" dirty="0"/>
              <a:t>Customers can benefit from having a stable Kubernetes version as well as a stable OS version receiving security patches for the whole duration (July 2025).</a:t>
            </a:r>
          </a:p>
          <a:p>
            <a:pPr marL="171450" indent="-171450" algn="just">
              <a:buFont typeface="Arial" panose="020B0604020202020204" pitchFamily="34" charset="0"/>
              <a:buChar char="•"/>
            </a:pPr>
            <a:r>
              <a:rPr lang="en-US" dirty="0"/>
              <a:t>Components like the </a:t>
            </a:r>
            <a:r>
              <a:rPr lang="en-US" b="1" dirty="0"/>
              <a:t>kernel</a:t>
            </a:r>
            <a:r>
              <a:rPr lang="en-US" dirty="0"/>
              <a:t>, </a:t>
            </a:r>
            <a:r>
              <a:rPr lang="en-US" b="1" dirty="0" err="1"/>
              <a:t>containerd</a:t>
            </a:r>
            <a:r>
              <a:rPr lang="en-US" dirty="0"/>
              <a:t>, and </a:t>
            </a:r>
            <a:r>
              <a:rPr lang="en-US" b="1" dirty="0" err="1"/>
              <a:t>systemd</a:t>
            </a:r>
            <a:r>
              <a:rPr lang="en-US" dirty="0"/>
              <a:t> will all remain on stable versions receiving backported patches where necessary.</a:t>
            </a:r>
          </a:p>
          <a:p>
            <a:pPr marL="171450" indent="-171450" algn="just">
              <a:buFont typeface="Arial" panose="020B0604020202020204" pitchFamily="34" charset="0"/>
              <a:buChar char="•"/>
            </a:pPr>
            <a:r>
              <a:rPr lang="en-US" dirty="0"/>
              <a:t>This significantly reduces the risk of breaking changes or compatibility issues that may arise from upgrading critical OS components along with the Kubernetes version.</a:t>
            </a:r>
          </a:p>
        </p:txBody>
      </p:sp>
      <p:pic>
        <p:nvPicPr>
          <p:cNvPr id="1026" name="Picture 2" descr="thumbnail image 1 of blog post titled &#10; &#10; &#10;  &#10; &#10; &#10; &#10;    &#10;  &#10;   &#10;    &#10;      &#10;       Azure VMware Solution now available in Italy North, Switzerland North and UAE North&#10;       &#10;      &#10;     &#10;   &#10;  &#10; &#10;   &#10; &#10; &#10; &#10; &#10; &#10;">
            <a:extLst>
              <a:ext uri="{FF2B5EF4-FFF2-40B4-BE49-F238E27FC236}">
                <a16:creationId xmlns:a16="http://schemas.microsoft.com/office/drawing/2014/main" id="{9F4655A6-654F-E325-7395-D84DE66A38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2218" y="2063751"/>
            <a:ext cx="4066332" cy="1538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r>
              <a:rPr lang="en-US" sz="1000" dirty="0">
                <a:hlinkClick r:id="rId2"/>
              </a:rPr>
              <a:t>Public Preview: Hibernation Support extended to GPU and more General Purpose VM sizes.</a:t>
            </a:r>
            <a:endParaRPr lang="en-US" sz="1000" dirty="0"/>
          </a:p>
          <a:p>
            <a:r>
              <a:rPr lang="en-US" sz="1000" dirty="0"/>
              <a:t>Azure is announced that hibernation support has been extended to the following General Purpose VM sizes up to 64GB RAM:</a:t>
            </a:r>
          </a:p>
          <a:p>
            <a:pPr marL="171450" indent="-171450">
              <a:buFont typeface="Arial" panose="020B0604020202020204" pitchFamily="34" charset="0"/>
              <a:buChar char="•"/>
            </a:pPr>
            <a:r>
              <a:rPr lang="en-US" sz="1000" b="1" dirty="0"/>
              <a:t>Esv5-series </a:t>
            </a:r>
          </a:p>
          <a:p>
            <a:pPr marL="171450" indent="-171450">
              <a:buFont typeface="Arial" panose="020B0604020202020204" pitchFamily="34" charset="0"/>
              <a:buChar char="•"/>
            </a:pPr>
            <a:r>
              <a:rPr lang="en-US" sz="1000" b="1" dirty="0"/>
              <a:t>Edsv5-series </a:t>
            </a:r>
          </a:p>
          <a:p>
            <a:pPr marL="171450" indent="-171450">
              <a:buFont typeface="Arial" panose="020B0604020202020204" pitchFamily="34" charset="0"/>
              <a:buChar char="•"/>
            </a:pPr>
            <a:r>
              <a:rPr lang="en-US" sz="1000" b="1" dirty="0"/>
              <a:t>Easv5-series </a:t>
            </a:r>
          </a:p>
          <a:p>
            <a:pPr marL="171450" indent="-171450">
              <a:buFont typeface="Arial" panose="020B0604020202020204" pitchFamily="34" charset="0"/>
              <a:buChar char="•"/>
            </a:pPr>
            <a:r>
              <a:rPr lang="en-US" sz="1000" b="1" dirty="0"/>
              <a:t>Eadsv5-series </a:t>
            </a:r>
          </a:p>
          <a:p>
            <a:r>
              <a:rPr lang="en-US" sz="1000" dirty="0"/>
              <a:t>In addition, as previously announced in March, select GPU VM sizes now have hibernation support and are available for public preview in all regions.   </a:t>
            </a:r>
          </a:p>
          <a:p>
            <a:r>
              <a:rPr lang="en-US" sz="1000" dirty="0"/>
              <a:t>GPU sizes up to 112GB RAM in the following VM series now support hibernation in Public Preview-:</a:t>
            </a:r>
          </a:p>
          <a:p>
            <a:pPr marL="171450" indent="-171450">
              <a:buFont typeface="Arial" panose="020B0604020202020204" pitchFamily="34" charset="0"/>
              <a:buChar char="•"/>
            </a:pPr>
            <a:r>
              <a:rPr lang="en-US" sz="1000" b="1" dirty="0"/>
              <a:t>NVv4-series</a:t>
            </a:r>
          </a:p>
          <a:p>
            <a:pPr marL="171450" indent="-171450">
              <a:buFont typeface="Arial" panose="020B0604020202020204" pitchFamily="34" charset="0"/>
              <a:buChar char="•"/>
            </a:pPr>
            <a:r>
              <a:rPr lang="en-US" sz="1000" b="1" dirty="0"/>
              <a:t>NVadsA10v5-series</a:t>
            </a:r>
          </a:p>
          <a:p>
            <a:r>
              <a:rPr lang="en-US" sz="1000" dirty="0"/>
              <a:t>This expanded support provides even more opportunities for optimizing compute costs and effectively managing resources on Azure.</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a:xfrm>
            <a:off x="342900" y="855081"/>
            <a:ext cx="3955312" cy="795920"/>
          </a:xfrm>
        </p:spPr>
        <p:txBody>
          <a:bodyPr/>
          <a:lstStyle/>
          <a:p>
            <a:pPr algn="just"/>
            <a:r>
              <a:rPr lang="en-US" dirty="0">
                <a:hlinkClick r:id="rId3"/>
              </a:rPr>
              <a:t>VMware Rapid Migration Plan</a:t>
            </a:r>
            <a:endParaRPr lang="en-US" dirty="0"/>
          </a:p>
          <a:p>
            <a:pPr algn="just"/>
            <a:r>
              <a:rPr lang="en-US" dirty="0"/>
              <a:t>With the VMware Rapid Migration Plan, Microsoft provides a comprehensive set of licensing benefits and programs to give price protection and savings as migrate to Azure VMware Solution.</a:t>
            </a:r>
          </a:p>
          <a:p>
            <a:pPr algn="just"/>
            <a:endParaRPr lang="en-US" dirty="0"/>
          </a:p>
          <a:p>
            <a:pPr algn="just"/>
            <a:endParaRPr lang="en-US" dirty="0"/>
          </a:p>
        </p:txBody>
      </p:sp>
      <p:pic>
        <p:nvPicPr>
          <p:cNvPr id="7" name="Picture 6">
            <a:extLst>
              <a:ext uri="{FF2B5EF4-FFF2-40B4-BE49-F238E27FC236}">
                <a16:creationId xmlns:a16="http://schemas.microsoft.com/office/drawing/2014/main" id="{E463D7AA-7951-F0A5-68E0-ACF7887AB75C}"/>
              </a:ext>
            </a:extLst>
          </p:cNvPr>
          <p:cNvPicPr>
            <a:picLocks noChangeAspect="1"/>
          </p:cNvPicPr>
          <p:nvPr/>
        </p:nvPicPr>
        <p:blipFill>
          <a:blip r:embed="rId4"/>
          <a:stretch>
            <a:fillRect/>
          </a:stretch>
        </p:blipFill>
        <p:spPr>
          <a:xfrm>
            <a:off x="456831" y="1651001"/>
            <a:ext cx="3727450" cy="708216"/>
          </a:xfrm>
          <a:prstGeom prst="rect">
            <a:avLst/>
          </a:prstGeom>
        </p:spPr>
      </p:pic>
      <p:sp>
        <p:nvSpPr>
          <p:cNvPr id="8" name="Text Placeholder 13">
            <a:extLst>
              <a:ext uri="{FF2B5EF4-FFF2-40B4-BE49-F238E27FC236}">
                <a16:creationId xmlns:a16="http://schemas.microsoft.com/office/drawing/2014/main" id="{D2972678-C250-6D2B-E077-CDBCCE7D8AC6}"/>
              </a:ext>
            </a:extLst>
          </p:cNvPr>
          <p:cNvSpPr txBox="1">
            <a:spLocks/>
          </p:cNvSpPr>
          <p:nvPr/>
        </p:nvSpPr>
        <p:spPr>
          <a:xfrm>
            <a:off x="342900" y="2446921"/>
            <a:ext cx="3955312" cy="7959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t>MS offer a 20% discount on Azure VMware Solution when you purchase a new </a:t>
            </a:r>
            <a:r>
              <a:rPr lang="en-US" b="1" dirty="0"/>
              <a:t>one-year Reserved Instance before December 31, 2024</a:t>
            </a:r>
            <a:r>
              <a:rPr lang="en-US" dirty="0"/>
              <a:t>. The </a:t>
            </a:r>
            <a:r>
              <a:rPr lang="en-US" b="1" dirty="0"/>
              <a:t>five-year Reserved Instance for Azure VMware Solution is only available for a limited time and access ends on June 30, 2024.</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31B855-8646-921F-A9C6-14A3A9093150}"/>
              </a:ext>
            </a:extLst>
          </p:cNvPr>
          <p:cNvSpPr>
            <a:spLocks noGrp="1"/>
          </p:cNvSpPr>
          <p:nvPr>
            <p:ph type="body" sz="quarter" idx="10"/>
          </p:nvPr>
        </p:nvSpPr>
        <p:spPr>
          <a:xfrm>
            <a:off x="4433776" y="855081"/>
            <a:ext cx="4365038" cy="1716670"/>
          </a:xfrm>
        </p:spPr>
        <p:txBody>
          <a:bodyPr/>
          <a:lstStyle/>
          <a:p>
            <a:r>
              <a:rPr lang="en-US" sz="1000" dirty="0">
                <a:hlinkClick r:id="rId2"/>
              </a:rPr>
              <a:t>Red Hat Summit Updates</a:t>
            </a:r>
            <a:endParaRPr lang="en-US" sz="1000" dirty="0"/>
          </a:p>
          <a:p>
            <a:pPr marL="171450" indent="-171450">
              <a:buFont typeface="Arial" panose="020B0604020202020204" pitchFamily="34" charset="0"/>
              <a:buChar char="•"/>
            </a:pPr>
            <a:r>
              <a:rPr lang="en-US" sz="1000" dirty="0"/>
              <a:t>Red Hat Enterprise Linux Landing Zone</a:t>
            </a:r>
          </a:p>
          <a:p>
            <a:pPr marL="171450" indent="-171450">
              <a:buFont typeface="Arial" panose="020B0604020202020204" pitchFamily="34" charset="0"/>
              <a:buChar char="•"/>
            </a:pPr>
            <a:r>
              <a:rPr lang="en-US" sz="1000" dirty="0"/>
              <a:t>Availability of RHEL 8.10/9.4/9.4 CVM on Azure Marketplace</a:t>
            </a:r>
          </a:p>
          <a:p>
            <a:pPr marL="171450" indent="-171450">
              <a:buFont typeface="Arial" panose="020B0604020202020204" pitchFamily="34" charset="0"/>
              <a:buChar char="•"/>
            </a:pPr>
            <a:r>
              <a:rPr lang="en-US" sz="1000" dirty="0"/>
              <a:t>AHB in Business Case and Assessment phase in Azure Migrate</a:t>
            </a:r>
          </a:p>
          <a:p>
            <a:pPr marL="171450" indent="-171450">
              <a:buFont typeface="Arial" panose="020B0604020202020204" pitchFamily="34" charset="0"/>
              <a:buChar char="•"/>
            </a:pPr>
            <a:r>
              <a:rPr lang="en-US" sz="1000" dirty="0"/>
              <a:t>Azure Red Hat OpenShift (ARO) Advancements</a:t>
            </a:r>
          </a:p>
          <a:p>
            <a:pPr marL="171450" indent="-171450">
              <a:buFont typeface="Arial" panose="020B0604020202020204" pitchFamily="34" charset="0"/>
              <a:buChar char="•"/>
            </a:pPr>
            <a:r>
              <a:rPr lang="en-US" sz="1000" dirty="0"/>
              <a:t>SQL on Linux Innovations</a:t>
            </a:r>
          </a:p>
        </p:txBody>
      </p:sp>
      <p:sp>
        <p:nvSpPr>
          <p:cNvPr id="3" name="Title 2">
            <a:extLst>
              <a:ext uri="{FF2B5EF4-FFF2-40B4-BE49-F238E27FC236}">
                <a16:creationId xmlns:a16="http://schemas.microsoft.com/office/drawing/2014/main" id="{FA9048FD-E634-A6FC-D166-8BD3B3719BEA}"/>
              </a:ext>
            </a:extLst>
          </p:cNvPr>
          <p:cNvSpPr>
            <a:spLocks noGrp="1"/>
          </p:cNvSpPr>
          <p:nvPr>
            <p:ph type="title"/>
          </p:nvPr>
        </p:nvSpPr>
        <p:spPr/>
        <p:txBody>
          <a:bodyPr/>
          <a:lstStyle/>
          <a:p>
            <a:r>
              <a:rPr lang="en-US" sz="1600"/>
              <a:t>Compute Updates</a:t>
            </a:r>
            <a:endParaRPr lang="en-US"/>
          </a:p>
        </p:txBody>
      </p:sp>
      <p:sp>
        <p:nvSpPr>
          <p:cNvPr id="4" name="Text Placeholder 3">
            <a:extLst>
              <a:ext uri="{FF2B5EF4-FFF2-40B4-BE49-F238E27FC236}">
                <a16:creationId xmlns:a16="http://schemas.microsoft.com/office/drawing/2014/main" id="{2FE99B2A-2C7C-46EA-CD34-DCBAA5CAB23D}"/>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1BA6D39E-335A-EDA7-D06E-CBB8287EA0A7}"/>
              </a:ext>
            </a:extLst>
          </p:cNvPr>
          <p:cNvSpPr>
            <a:spLocks noGrp="1"/>
          </p:cNvSpPr>
          <p:nvPr>
            <p:ph type="body" sz="quarter" idx="16"/>
          </p:nvPr>
        </p:nvSpPr>
        <p:spPr>
          <a:xfrm>
            <a:off x="342900" y="855081"/>
            <a:ext cx="3955312" cy="1837320"/>
          </a:xfrm>
        </p:spPr>
        <p:txBody>
          <a:bodyPr/>
          <a:lstStyle/>
          <a:p>
            <a:pPr algn="just"/>
            <a:r>
              <a:rPr lang="en-US" dirty="0">
                <a:hlinkClick r:id="rId3"/>
              </a:rPr>
              <a:t>Public Preview: App Insights integration for Python apps on App Service</a:t>
            </a:r>
            <a:endParaRPr lang="ru-RU" dirty="0"/>
          </a:p>
          <a:p>
            <a:pPr algn="just"/>
            <a:r>
              <a:rPr lang="en-US" dirty="0"/>
              <a:t>App Services for Python apps is now available for Public Preview. It is possible to easily monitor Python apps on App Service without changing code by leveraging auto-instrumentation that is integrated into the App Services platform.</a:t>
            </a:r>
          </a:p>
          <a:p>
            <a:pPr algn="just"/>
            <a:r>
              <a:rPr lang="en-US" dirty="0"/>
              <a:t>This integration supports App Service deploy as code for Python versions 3.11 and lower. Deploy as container scenarios are not currently supported, but we plan to introduce this capability at a future date.</a:t>
            </a:r>
          </a:p>
        </p:txBody>
      </p:sp>
      <p:pic>
        <p:nvPicPr>
          <p:cNvPr id="2050" name="Picture 2" descr="thumbnail image 1 of blog post titled &#10; &#10; &#10;  &#10; &#10; &#10; &#10;    &#10;  &#10;   &#10;    &#10;      &#10;       Public Preview: App Insights integration for Python apps on App Service&#10;       &#10;      &#10;     &#10;   &#10;  &#10; &#10;   &#10; &#10; &#10; &#10; &#10; &#10;">
            <a:extLst>
              <a:ext uri="{FF2B5EF4-FFF2-40B4-BE49-F238E27FC236}">
                <a16:creationId xmlns:a16="http://schemas.microsoft.com/office/drawing/2014/main" id="{F36FE974-0C0C-0BC4-C1CF-E889704E501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351" y="2571750"/>
            <a:ext cx="3432410" cy="215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0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687970"/>
          </a:xfrm>
        </p:spPr>
        <p:txBody>
          <a:bodyPr/>
          <a:lstStyle/>
          <a:p>
            <a:pPr marL="171450" indent="-171450">
              <a:buFont typeface="Arial" panose="020B0604020202020204" pitchFamily="34" charset="0"/>
              <a:buChar char="•"/>
            </a:pPr>
            <a:r>
              <a:rPr lang="en-US" sz="1000" dirty="0"/>
              <a:t>The </a:t>
            </a:r>
            <a:r>
              <a:rPr lang="en-US" sz="1000" b="1" dirty="0"/>
              <a:t>hosting capacity pool needs to be configured with Manual QoS</a:t>
            </a:r>
            <a:r>
              <a:rPr lang="en-US" sz="1000" dirty="0"/>
              <a:t>.</a:t>
            </a:r>
          </a:p>
          <a:p>
            <a:pPr marL="171450" indent="-171450">
              <a:buFont typeface="Arial" panose="020B0604020202020204" pitchFamily="34" charset="0"/>
              <a:buChar char="•"/>
            </a:pPr>
            <a:r>
              <a:rPr lang="en-US" sz="1000" dirty="0"/>
              <a:t>Data volumes are deployed following anti-affinity rules to ensure they're spread over as many Azure NetApp Files storage endpoints as possible in the selected zone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996320"/>
          </a:xfrm>
        </p:spPr>
        <p:txBody>
          <a:bodyPr/>
          <a:lstStyle/>
          <a:p>
            <a:pPr algn="just"/>
            <a:r>
              <a:rPr lang="en-US" u="sng" dirty="0"/>
              <a:t>Azure NetApp: Application volume group for Oracle (Preview)</a:t>
            </a:r>
          </a:p>
          <a:p>
            <a:pPr algn="just"/>
            <a:r>
              <a:rPr lang="en-US" b="1" dirty="0"/>
              <a:t>Application volume group (AVG) for Oracle enables </a:t>
            </a:r>
            <a:r>
              <a:rPr lang="en-US" dirty="0"/>
              <a:t>to deploy all volumes required to install and </a:t>
            </a:r>
            <a:r>
              <a:rPr lang="en-US" b="1" dirty="0"/>
              <a:t>operate Oracle databases at enterprise scale</a:t>
            </a:r>
            <a:r>
              <a:rPr lang="en-US" dirty="0"/>
              <a:t>, with optimal performance and according to best practices in a single one-step and optimized workflow. The application volume group feature uses the </a:t>
            </a:r>
            <a:r>
              <a:rPr lang="en-US" b="1" dirty="0"/>
              <a:t>Azure NetApp Files ability </a:t>
            </a:r>
            <a:r>
              <a:rPr lang="en-US" dirty="0"/>
              <a:t>to place all volumes in the same availability zone as the VMs to achieve automated, latency-optimized deployments.</a:t>
            </a:r>
          </a:p>
          <a:p>
            <a:pPr algn="just"/>
            <a:r>
              <a:rPr lang="en-US" dirty="0"/>
              <a:t>The application volume group feature supports a wide range of Oracle database layouts from small databases with a single volume up to multi 100-TiB sized databases. It supports up to eight data volumes with latency-optimized performance and is only limited by the database VM's network capabilities.</a:t>
            </a:r>
          </a:p>
          <a:p>
            <a:pPr algn="just"/>
            <a:r>
              <a:rPr lang="en-US" dirty="0"/>
              <a:t>Capabilities:</a:t>
            </a:r>
          </a:p>
          <a:p>
            <a:pPr marL="171450" indent="-171450" algn="just">
              <a:buFont typeface="Arial" panose="020B0604020202020204" pitchFamily="34" charset="0"/>
              <a:buChar char="•"/>
            </a:pPr>
            <a:r>
              <a:rPr lang="en-US" b="1" dirty="0"/>
              <a:t>Supporting a large variation of Oracle </a:t>
            </a:r>
            <a:r>
              <a:rPr lang="en-US" dirty="0"/>
              <a:t>configurations starting with 2 volumes for smaller databases up to 12 volumes for huge databases up to several hundred TiB.</a:t>
            </a:r>
          </a:p>
          <a:p>
            <a:pPr marL="171450" indent="-171450" algn="just">
              <a:buFont typeface="Arial" panose="020B0604020202020204" pitchFamily="34" charset="0"/>
              <a:buChar char="•"/>
            </a:pPr>
            <a:r>
              <a:rPr lang="en-US" b="1" dirty="0"/>
              <a:t>Application volume group for Oracle </a:t>
            </a:r>
            <a:r>
              <a:rPr lang="en-US" dirty="0"/>
              <a:t>is supported in all Azure NetApp Files-enabled regions.</a:t>
            </a:r>
          </a:p>
          <a:p>
            <a:pPr marL="171450" indent="-171450" algn="just">
              <a:buFont typeface="Arial" panose="020B0604020202020204" pitchFamily="34" charset="0"/>
              <a:buChar char="•"/>
            </a:pPr>
            <a:r>
              <a:rPr lang="en-US" b="1" dirty="0"/>
              <a:t>AVG can deploy 1 to 8 data, </a:t>
            </a:r>
            <a:r>
              <a:rPr lang="en-US" dirty="0"/>
              <a:t>log (and optionally, log-mirror), backup, and binary volumes in the selected zone using the same network features setting</a:t>
            </a:r>
          </a:p>
          <a:p>
            <a:pPr algn="just"/>
            <a:endParaRPr lang="en-US" dirty="0"/>
          </a:p>
        </p:txBody>
      </p:sp>
      <p:pic>
        <p:nvPicPr>
          <p:cNvPr id="3074" name="Picture 2" descr="Diagram of dual-zone volume layout.">
            <a:extLst>
              <a:ext uri="{FF2B5EF4-FFF2-40B4-BE49-F238E27FC236}">
                <a16:creationId xmlns:a16="http://schemas.microsoft.com/office/drawing/2014/main" id="{FE96A6A3-FE5D-80F8-D1F1-C028176777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0300" y="1610556"/>
            <a:ext cx="3194050" cy="154711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1FF72CF0-F95A-50CA-AEEA-EB39E074E238}"/>
              </a:ext>
            </a:extLst>
          </p:cNvPr>
          <p:cNvSpPr txBox="1">
            <a:spLocks/>
          </p:cNvSpPr>
          <p:nvPr/>
        </p:nvSpPr>
        <p:spPr>
          <a:xfrm>
            <a:off x="4433776" y="3312530"/>
            <a:ext cx="4365038" cy="167857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Arial" panose="020B0604020202020204" pitchFamily="34" charset="0"/>
              <a:buChar char="•"/>
            </a:pPr>
            <a:r>
              <a:rPr lang="en-US" sz="1000" b="1" dirty="0"/>
              <a:t>The use of application volume group for Oracle for applications </a:t>
            </a:r>
            <a:r>
              <a:rPr lang="en-US" sz="1000" dirty="0"/>
              <a:t>other than Oracle is not supported. </a:t>
            </a:r>
          </a:p>
          <a:p>
            <a:pPr marL="171450" indent="-171450">
              <a:buFont typeface="Arial" panose="020B0604020202020204" pitchFamily="34" charset="0"/>
              <a:buChar char="•"/>
            </a:pPr>
            <a:r>
              <a:rPr lang="en-US" sz="1000" dirty="0"/>
              <a:t>Application volume group for Oracle creates multiple IP addresses--at a minimum four IP addresses for a single database.</a:t>
            </a:r>
          </a:p>
          <a:p>
            <a:pPr marL="171450" indent="-171450">
              <a:buFont typeface="Arial" panose="020B0604020202020204" pitchFamily="34" charset="0"/>
              <a:buChar char="•"/>
            </a:pPr>
            <a:r>
              <a:rPr lang="en-US" sz="1000" dirty="0"/>
              <a:t>Application volume group for Oracle currently only supports platform-managed keys for Azure NetApp Files volume encryption at volume creation.</a:t>
            </a:r>
          </a:p>
          <a:p>
            <a:pPr marL="171450" indent="-171450">
              <a:buFont typeface="Arial" panose="020B0604020202020204" pitchFamily="34" charset="0"/>
              <a:buChar char="•"/>
            </a:pPr>
            <a:r>
              <a:rPr lang="en-US" sz="1000" dirty="0"/>
              <a:t>Application volume group for Oracle volumes are deployed in a selectable availability zone for regions that offer availability zones. </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New languages supported in Copilot for Microsoft 365</a:t>
            </a:r>
            <a:endParaRPr lang="en-US" sz="1000" dirty="0"/>
          </a:p>
          <a:p>
            <a:pPr algn="just"/>
            <a:r>
              <a:rPr lang="en-US" sz="1000" b="1" dirty="0"/>
              <a:t>MS is rolling out support for Copilot for Microsoft 365 </a:t>
            </a:r>
            <a:r>
              <a:rPr lang="en-US" sz="1000" dirty="0"/>
              <a:t>in an additional 16 languages: </a:t>
            </a:r>
            <a:r>
              <a:rPr lang="en-US" sz="1000" b="1" dirty="0"/>
              <a:t>Arabic, Czech, Danish, Dutch, Finnish, Hebrew, Hungarian, Korean, Norwegian (Bokmal), Polish, Portuguese (Portugal), Russian, Swedish, Thai, Turkish, and Ukrainian</a:t>
            </a:r>
            <a:r>
              <a:rPr lang="en-US" sz="1000" dirty="0"/>
              <a:t>. These join the growing list of languages in which Copilot is already supported: Chinese (Simplified)​​, English (US, GB, AU, CA, IN)​​, French (FR, CA)​​, German​​, Italian​​, Japanese​​, Portuguese (BR)​​, and Spanish (ES, MX)​​.</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Azure IoT Edge v1.5.0 (LTS) release</a:t>
            </a:r>
            <a:endParaRPr lang="en-US" dirty="0"/>
          </a:p>
          <a:p>
            <a:pPr algn="just"/>
            <a:r>
              <a:rPr lang="en-US" b="1" dirty="0"/>
              <a:t>The 1.5 version is the latest long-term servicing (LTS) </a:t>
            </a:r>
            <a:r>
              <a:rPr lang="en-US" dirty="0"/>
              <a:t>release for Azure IoT Edge. It will be serviced with fixes for regressions and critical security issues through November 10, 2026 (product lifecycle). Full release notes for IoT Edge v1.5 LTS can be found on the GitHub release page.</a:t>
            </a:r>
          </a:p>
          <a:p>
            <a:pPr marL="171450" indent="-171450" algn="just">
              <a:buFont typeface="Arial" panose="020B0604020202020204" pitchFamily="34" charset="0"/>
              <a:buChar char="•"/>
            </a:pPr>
            <a:r>
              <a:rPr lang="en-US" dirty="0"/>
              <a:t>IoT Edge v1.4 LTS will be supported until November 26, 2024.</a:t>
            </a:r>
          </a:p>
          <a:p>
            <a:pPr algn="just"/>
            <a:r>
              <a:rPr lang="en-US" dirty="0"/>
              <a:t>The companion release of </a:t>
            </a:r>
            <a:r>
              <a:rPr lang="en-US" b="1" dirty="0"/>
              <a:t>Azure IoT Edge for Linux on Windows (EFLOW) 1.5 </a:t>
            </a:r>
            <a:r>
              <a:rPr lang="en-US" dirty="0"/>
              <a:t>LTS will be coming in Q3 of this calendar year. Release notes for EFLOW can be found on the EFLOW GitHub releases page.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pPr algn="just"/>
            <a:r>
              <a:rPr lang="en-US" dirty="0">
                <a:hlinkClick r:id="rId2"/>
              </a:rPr>
              <a:t>Announcing the General Availability of GPT-4 Turbo with Vision on Azure OpenAI Service</a:t>
            </a:r>
            <a:endParaRPr lang="en-US" dirty="0"/>
          </a:p>
          <a:p>
            <a:pPr algn="just"/>
            <a:r>
              <a:rPr lang="en-US" b="1" dirty="0"/>
              <a:t>MS announce the general availability (GA) of GPT-4 Turbo </a:t>
            </a:r>
            <a:r>
              <a:rPr lang="en-US" dirty="0"/>
              <a:t>with Vision on the Azure OpenAI Service. The GA model, gpt-4-turbo-2024-04-09, is a multimodal model capable of processing both text and image inputs to generate text outputs. This model replaces the following preview models:</a:t>
            </a:r>
          </a:p>
          <a:p>
            <a:pPr marL="171450" indent="-171450" algn="just">
              <a:buFont typeface="Arial" panose="020B0604020202020204" pitchFamily="34" charset="0"/>
              <a:buChar char="•"/>
            </a:pPr>
            <a:r>
              <a:rPr lang="en-US" dirty="0"/>
              <a:t>gpt-4-1106-preview</a:t>
            </a:r>
          </a:p>
          <a:p>
            <a:pPr marL="171450" indent="-171450" algn="just">
              <a:buFont typeface="Arial" panose="020B0604020202020204" pitchFamily="34" charset="0"/>
              <a:buChar char="•"/>
            </a:pPr>
            <a:r>
              <a:rPr lang="en-US" dirty="0"/>
              <a:t>gpt-4-0125-preview</a:t>
            </a:r>
          </a:p>
          <a:p>
            <a:pPr marL="171450" indent="-171450" algn="just">
              <a:buFont typeface="Arial" panose="020B0604020202020204" pitchFamily="34" charset="0"/>
              <a:buChar char="•"/>
            </a:pPr>
            <a:r>
              <a:rPr lang="en-US" dirty="0"/>
              <a:t>gpt-4-vision-preview</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t>The following are the limitations of UDR management with Azure Virtual Network Manager:</a:t>
            </a:r>
          </a:p>
          <a:p>
            <a:pPr marL="171450" indent="-171450" algn="just">
              <a:buFont typeface="Arial" panose="020B0604020202020204" pitchFamily="34" charset="0"/>
              <a:buChar char="•"/>
            </a:pPr>
            <a:r>
              <a:rPr lang="en-US" sz="1000" b="1" dirty="0"/>
              <a:t>When conflicting routing rules exist </a:t>
            </a:r>
            <a:r>
              <a:rPr lang="en-US" sz="1000" dirty="0"/>
              <a:t>(rules with same destination but different next hops), they </a:t>
            </a:r>
            <a:r>
              <a:rPr lang="en-US" sz="1000" b="1" dirty="0"/>
              <a:t>aren't supported </a:t>
            </a:r>
            <a:r>
              <a:rPr lang="en-US" sz="1000" dirty="0"/>
              <a:t>within or across rule collections that target the same virtual network or subnet.</a:t>
            </a:r>
          </a:p>
          <a:p>
            <a:pPr marL="171450" indent="-171450" algn="just">
              <a:buFont typeface="Arial" panose="020B0604020202020204" pitchFamily="34" charset="0"/>
              <a:buChar char="•"/>
            </a:pPr>
            <a:r>
              <a:rPr lang="en-US" sz="1000" dirty="0"/>
              <a:t>When you create a route rule with the </a:t>
            </a:r>
            <a:r>
              <a:rPr lang="en-US" sz="1000" b="1" dirty="0"/>
              <a:t>same destination </a:t>
            </a:r>
            <a:r>
              <a:rPr lang="en-US" sz="1000" dirty="0"/>
              <a:t>as an existing route in the route table, the </a:t>
            </a:r>
            <a:r>
              <a:rPr lang="en-US" sz="1000" b="1" dirty="0"/>
              <a:t>routing rule is ignored.</a:t>
            </a:r>
          </a:p>
          <a:p>
            <a:pPr marL="171450" indent="-171450" algn="just">
              <a:buFont typeface="Arial" panose="020B0604020202020204" pitchFamily="34" charset="0"/>
              <a:buChar char="•"/>
            </a:pPr>
            <a:r>
              <a:rPr lang="en-US" sz="1000" dirty="0"/>
              <a:t>When a virtual network </a:t>
            </a:r>
            <a:r>
              <a:rPr lang="en-US" sz="1000" b="1" dirty="0"/>
              <a:t>manager-created UDR is manually modified </a:t>
            </a:r>
            <a:r>
              <a:rPr lang="en-US" sz="1000" dirty="0"/>
              <a:t>in the route table, the </a:t>
            </a:r>
            <a:r>
              <a:rPr lang="en-US" sz="1000" b="1" dirty="0"/>
              <a:t>route isn't up when an empty commit is performed</a:t>
            </a:r>
            <a:r>
              <a:rPr lang="en-US" sz="1000" dirty="0"/>
              <a:t>. Also, any update to the rule isn't reflected in the route with the same destination.</a:t>
            </a:r>
          </a:p>
          <a:p>
            <a:pPr marL="171450" indent="-171450" algn="just">
              <a:buFont typeface="Arial" panose="020B0604020202020204" pitchFamily="34" charset="0"/>
              <a:buChar char="•"/>
            </a:pPr>
            <a:r>
              <a:rPr lang="en-US" sz="1000" dirty="0"/>
              <a:t>Existing Azure services in the </a:t>
            </a:r>
            <a:r>
              <a:rPr lang="en-US" sz="1000" b="1" dirty="0"/>
              <a:t>Hub virtual network maintain their existing limitations </a:t>
            </a:r>
            <a:r>
              <a:rPr lang="en-US" sz="1000" dirty="0"/>
              <a:t>with respect to Route Table and UDRs.</a:t>
            </a:r>
          </a:p>
          <a:p>
            <a:pPr marL="171450" indent="-171450" algn="just">
              <a:buFont typeface="Arial" panose="020B0604020202020204" pitchFamily="34" charset="0"/>
              <a:buChar char="•"/>
            </a:pPr>
            <a:r>
              <a:rPr lang="en-US" sz="1000" b="1" dirty="0"/>
              <a:t>Azure Virtual Network Manager requires a managed resource group to </a:t>
            </a:r>
            <a:r>
              <a:rPr lang="en-US" sz="1000" dirty="0"/>
              <a:t>store the route table. If you need to delete the resource group, deletion must happen before any new deployments are attempted for resources in the same subscription.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567570"/>
          </a:xfrm>
        </p:spPr>
        <p:txBody>
          <a:bodyPr/>
          <a:lstStyle/>
          <a:p>
            <a:pPr algn="just"/>
            <a:r>
              <a:rPr lang="en-US" dirty="0">
                <a:hlinkClick r:id="rId2"/>
              </a:rPr>
              <a:t>Azure Virtual Network Manager user-defined route (UDR) management now in public preview</a:t>
            </a:r>
            <a:endParaRPr lang="en-US" dirty="0"/>
          </a:p>
          <a:p>
            <a:pPr algn="just"/>
            <a:r>
              <a:rPr lang="en-US" dirty="0"/>
              <a:t>This feature enables to describe desired routing behavior </a:t>
            </a:r>
            <a:r>
              <a:rPr lang="en-US" b="1" dirty="0"/>
              <a:t>in Azure Virtual Network Manager </a:t>
            </a:r>
            <a:r>
              <a:rPr lang="en-US" dirty="0"/>
              <a:t>by defining and </a:t>
            </a:r>
            <a:r>
              <a:rPr lang="en-US" b="1" dirty="0"/>
              <a:t>applying routing rules to multiple subnets </a:t>
            </a:r>
            <a:r>
              <a:rPr lang="en-US" dirty="0"/>
              <a:t>and </a:t>
            </a:r>
            <a:r>
              <a:rPr lang="en-US" b="1" dirty="0"/>
              <a:t>virtual networks without manually configuring the route tables </a:t>
            </a:r>
            <a:r>
              <a:rPr lang="en-US" dirty="0"/>
              <a:t>for each subnet. UDR management works by creating a </a:t>
            </a:r>
            <a:r>
              <a:rPr lang="en-US" b="1" dirty="0"/>
              <a:t>routing configuration consisting of routing rules and </a:t>
            </a:r>
            <a:r>
              <a:rPr lang="en-US" dirty="0"/>
              <a:t>applying those routing rules to collections of subnets or virtual networks – achieving the application of different routing behaviors quickly and easily at scale.</a:t>
            </a:r>
          </a:p>
          <a:p>
            <a:pPr algn="just"/>
            <a:r>
              <a:rPr lang="en-US" dirty="0"/>
              <a:t>Routing configurations create UDRs based on what the route rules specify. </a:t>
            </a:r>
          </a:p>
        </p:txBody>
      </p:sp>
      <p:pic>
        <p:nvPicPr>
          <p:cNvPr id="1026" name="Picture 2" descr="Diagram of user-defined rules being applied to virtual networks to route DNS traffic through firewall.">
            <a:extLst>
              <a:ext uri="{FF2B5EF4-FFF2-40B4-BE49-F238E27FC236}">
                <a16:creationId xmlns:a16="http://schemas.microsoft.com/office/drawing/2014/main" id="{AE3BE5B5-75C9-304A-9B6A-25406E722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003" y="2852737"/>
            <a:ext cx="3662283" cy="1738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a:xfrm>
            <a:off x="342900" y="855081"/>
            <a:ext cx="3955312" cy="2243720"/>
          </a:xfrm>
        </p:spPr>
        <p:txBody>
          <a:bodyPr/>
          <a:lstStyle/>
          <a:p>
            <a:pPr algn="just"/>
            <a:r>
              <a:rPr lang="en-US" dirty="0">
                <a:hlinkClick r:id="rId2"/>
              </a:rPr>
              <a:t>Artifact Attestations–now in public beta</a:t>
            </a:r>
            <a:endParaRPr lang="en-US" dirty="0"/>
          </a:p>
          <a:p>
            <a:pPr algn="just"/>
            <a:r>
              <a:rPr lang="en-US" b="1" dirty="0"/>
              <a:t>GitHub announced the public beta </a:t>
            </a:r>
            <a:r>
              <a:rPr lang="en-US" dirty="0"/>
              <a:t>of </a:t>
            </a:r>
            <a:r>
              <a:rPr lang="en-US" b="1" dirty="0"/>
              <a:t>Artifact Attestations</a:t>
            </a:r>
            <a:r>
              <a:rPr lang="en-US" dirty="0"/>
              <a:t>, a new feature that will allow project maintainers to effortlessly create a tamper-proof, unforgeable paper trail linking their software to the process which created it. Downstream consumers of that metadata can then use it as a foundation for new </a:t>
            </a:r>
            <a:r>
              <a:rPr lang="en-US" b="1" dirty="0"/>
              <a:t>security and validity checks </a:t>
            </a:r>
            <a:r>
              <a:rPr lang="en-US" dirty="0"/>
              <a:t>through policy evaluation via tools like </a:t>
            </a:r>
            <a:r>
              <a:rPr lang="en-US" b="1" dirty="0"/>
              <a:t>Rego</a:t>
            </a:r>
            <a:r>
              <a:rPr lang="en-US" dirty="0"/>
              <a:t> and </a:t>
            </a:r>
            <a:r>
              <a:rPr lang="en-US" b="1" dirty="0"/>
              <a:t>Cue</a:t>
            </a:r>
            <a:r>
              <a:rPr lang="en-US" dirty="0"/>
              <a:t>. The verification support is based on GitHub CLI as a starting point</a:t>
            </a:r>
          </a:p>
          <a:p>
            <a:pPr algn="just"/>
            <a:r>
              <a:rPr lang="en-US" dirty="0"/>
              <a:t>Artifact Attestations is powered by </a:t>
            </a:r>
            <a:r>
              <a:rPr lang="en-US" b="1" dirty="0" err="1"/>
              <a:t>Sigstore</a:t>
            </a:r>
            <a:r>
              <a:rPr lang="en-US" dirty="0"/>
              <a:t>, an open-source project for signing and verifying software artifacts. This means open-source maintainers can reduce their project’s exposure to supply chain attacks and increase the security of the broader software ecosystem–no matter where maintainers host their code, or build their artifacts. </a:t>
            </a:r>
          </a:p>
        </p:txBody>
      </p:sp>
      <p:pic>
        <p:nvPicPr>
          <p:cNvPr id="3076" name="Picture 4" descr="Flow chart demonstrating that if a customer Actions workflow is in a public repository, it can be attested with Public Good Sigstore, and stored in a public transparency log. If it is in a private repository, attestation happens with GitHub Sigstore, and the attestation is stored in a private transparency log.">
            <a:extLst>
              <a:ext uri="{FF2B5EF4-FFF2-40B4-BE49-F238E27FC236}">
                <a16:creationId xmlns:a16="http://schemas.microsoft.com/office/drawing/2014/main" id="{CBF35A57-7CA2-81C6-9562-5722399B32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287" y="3098801"/>
            <a:ext cx="3184537" cy="15303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6E94617-D474-966E-8F68-309D313F2F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0857" y="1213119"/>
            <a:ext cx="4160393" cy="152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821320"/>
          </a:xfrm>
        </p:spPr>
        <p:txBody>
          <a:bodyPr/>
          <a:lstStyle/>
          <a:p>
            <a:pPr algn="just"/>
            <a:r>
              <a:rPr lang="en-US" dirty="0">
                <a:hlinkClick r:id="rId2"/>
              </a:rPr>
              <a:t>Generally Available: Azure Chaos Studio supports Resource tags</a:t>
            </a:r>
            <a:endParaRPr lang="en-US" dirty="0"/>
          </a:p>
          <a:p>
            <a:pPr algn="just"/>
            <a:r>
              <a:rPr lang="en-US" b="1" dirty="0"/>
              <a:t>Azure Chaos Studio is a managed service </a:t>
            </a:r>
            <a:r>
              <a:rPr lang="en-US" dirty="0"/>
              <a:t>that uses chaos engineering to help measure, understand, and improve cloud application and service resilience. Chaos Studio now supports Resource tags.</a:t>
            </a:r>
          </a:p>
        </p:txBody>
      </p:sp>
      <p:sp>
        <p:nvSpPr>
          <p:cNvPr id="2" name="Text Placeholder 13">
            <a:extLst>
              <a:ext uri="{FF2B5EF4-FFF2-40B4-BE49-F238E27FC236}">
                <a16:creationId xmlns:a16="http://schemas.microsoft.com/office/drawing/2014/main" id="{BD47C64A-30C7-BF38-06B4-45C2009206FC}"/>
              </a:ext>
            </a:extLst>
          </p:cNvPr>
          <p:cNvSpPr txBox="1">
            <a:spLocks/>
          </p:cNvSpPr>
          <p:nvPr/>
        </p:nvSpPr>
        <p:spPr>
          <a:xfrm>
            <a:off x="4572000" y="855080"/>
            <a:ext cx="3955312" cy="12023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GitHub Copilot Workspace: Copilot-native developer environment</a:t>
            </a:r>
            <a:endParaRPr lang="en-US" dirty="0"/>
          </a:p>
          <a:p>
            <a:pPr algn="just"/>
            <a:r>
              <a:rPr lang="en-US" b="1" dirty="0"/>
              <a:t>Copilot Workspace </a:t>
            </a:r>
            <a:r>
              <a:rPr lang="en-US" dirty="0"/>
              <a:t>allows developers to brainstorm, plan, build, test, and run code in natural language. This new task-centric experience leverages different Copilot-powered agents from start to finish, while giving developers full control over every step of the process.</a:t>
            </a:r>
          </a:p>
          <a:p>
            <a:pPr algn="just"/>
            <a:endParaRPr lang="en-US" dirty="0"/>
          </a:p>
        </p:txBody>
      </p:sp>
      <p:pic>
        <p:nvPicPr>
          <p:cNvPr id="4098" name="Picture 2" descr="GitHub Copilot Workspace: Welcome to the Copilot-native developer environment">
            <a:extLst>
              <a:ext uri="{FF2B5EF4-FFF2-40B4-BE49-F238E27FC236}">
                <a16:creationId xmlns:a16="http://schemas.microsoft.com/office/drawing/2014/main" id="{9C6CDE69-578A-CCAC-6623-002A041ACD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000" y="2057400"/>
            <a:ext cx="3562550" cy="1870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189620"/>
          </a:xfrm>
        </p:spPr>
        <p:txBody>
          <a:bodyPr/>
          <a:lstStyle/>
          <a:p>
            <a:r>
              <a:rPr lang="en-US" dirty="0">
                <a:hlinkClick r:id="rId2"/>
              </a:rPr>
              <a:t>MS EDGE Updates</a:t>
            </a:r>
            <a:endParaRPr lang="en-US" dirty="0"/>
          </a:p>
          <a:p>
            <a:pPr algn="just"/>
            <a:r>
              <a:rPr lang="en-US" dirty="0"/>
              <a:t>Edge already reduces how much of computer resources the browser uses. And now, starting with Microsoft Edge Beta 125 , it is possible to have even more control over how much memory your browser uses, we’re introducing the new resource controls setting to set how much RAM Edge can use.</a:t>
            </a:r>
          </a:p>
        </p:txBody>
      </p:sp>
      <p:pic>
        <p:nvPicPr>
          <p:cNvPr id="4100" name="Picture 4" descr="The Resource controls setting in Edge">
            <a:extLst>
              <a:ext uri="{FF2B5EF4-FFF2-40B4-BE49-F238E27FC236}">
                <a16:creationId xmlns:a16="http://schemas.microsoft.com/office/drawing/2014/main" id="{01BF5FE1-458F-B521-484B-82EF2AF5AF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06" y="1790699"/>
            <a:ext cx="3672894" cy="1944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a:xfrm>
            <a:off x="342900" y="685799"/>
            <a:ext cx="3955312" cy="630745"/>
          </a:xfrm>
        </p:spPr>
        <p:txBody>
          <a:bodyPr/>
          <a:lstStyle/>
          <a:p>
            <a:r>
              <a:rPr lang="en-US" dirty="0">
                <a:hlinkClick r:id="rId2"/>
              </a:rPr>
              <a:t>Azure Network Watcher Topology Updates</a:t>
            </a:r>
            <a:endParaRPr lang="en-US" dirty="0"/>
          </a:p>
          <a:p>
            <a:r>
              <a:rPr lang="en-US" dirty="0"/>
              <a:t>The table below provides an overview:</a:t>
            </a:r>
          </a:p>
        </p:txBody>
      </p:sp>
      <p:graphicFrame>
        <p:nvGraphicFramePr>
          <p:cNvPr id="2" name="Table 1">
            <a:extLst>
              <a:ext uri="{FF2B5EF4-FFF2-40B4-BE49-F238E27FC236}">
                <a16:creationId xmlns:a16="http://schemas.microsoft.com/office/drawing/2014/main" id="{A2E4F64D-CDCE-74DF-DB4F-D19BA803B2E0}"/>
              </a:ext>
            </a:extLst>
          </p:cNvPr>
          <p:cNvGraphicFramePr>
            <a:graphicFrameLocks noGrp="1"/>
          </p:cNvGraphicFramePr>
          <p:nvPr>
            <p:extLst>
              <p:ext uri="{D42A27DB-BD31-4B8C-83A1-F6EECF244321}">
                <p14:modId xmlns:p14="http://schemas.microsoft.com/office/powerpoint/2010/main" val="2137189489"/>
              </p:ext>
            </p:extLst>
          </p:nvPr>
        </p:nvGraphicFramePr>
        <p:xfrm>
          <a:off x="435657" y="1163345"/>
          <a:ext cx="3344322" cy="3436497"/>
        </p:xfrm>
        <a:graphic>
          <a:graphicData uri="http://schemas.openxmlformats.org/drawingml/2006/table">
            <a:tbl>
              <a:tblPr/>
              <a:tblGrid>
                <a:gridCol w="1114774">
                  <a:extLst>
                    <a:ext uri="{9D8B030D-6E8A-4147-A177-3AD203B41FA5}">
                      <a16:colId xmlns:a16="http://schemas.microsoft.com/office/drawing/2014/main" val="1386934747"/>
                    </a:ext>
                  </a:extLst>
                </a:gridCol>
                <a:gridCol w="1114774">
                  <a:extLst>
                    <a:ext uri="{9D8B030D-6E8A-4147-A177-3AD203B41FA5}">
                      <a16:colId xmlns:a16="http://schemas.microsoft.com/office/drawing/2014/main" val="2643511378"/>
                    </a:ext>
                  </a:extLst>
                </a:gridCol>
                <a:gridCol w="1114774">
                  <a:extLst>
                    <a:ext uri="{9D8B030D-6E8A-4147-A177-3AD203B41FA5}">
                      <a16:colId xmlns:a16="http://schemas.microsoft.com/office/drawing/2014/main" val="3989198637"/>
                    </a:ext>
                  </a:extLst>
                </a:gridCol>
              </a:tblGrid>
              <a:tr h="123327">
                <a:tc>
                  <a:txBody>
                    <a:bodyPr/>
                    <a:lstStyle/>
                    <a:p>
                      <a:pPr latinLnBrk="0"/>
                      <a:r>
                        <a:rPr lang="en-US" sz="500" b="1">
                          <a:effectLst/>
                          <a:latin typeface="SegoeUI"/>
                        </a:rPr>
                        <a:t>Capability</a:t>
                      </a:r>
                      <a:r>
                        <a:rPr lang="en-US" sz="500">
                          <a:effectLst/>
                          <a:latin typeface="SegoeUI"/>
                        </a:rPr>
                        <a: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b="1">
                          <a:effectLst/>
                          <a:latin typeface="SegoeUI"/>
                        </a:rPr>
                        <a:t>Classic Topology</a:t>
                      </a:r>
                      <a:r>
                        <a:rPr lang="en-US" sz="500">
                          <a:effectLst/>
                          <a:latin typeface="SegoeUI"/>
                        </a:rPr>
                        <a: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b="1" dirty="0">
                          <a:effectLst/>
                          <a:latin typeface="SegoeUI"/>
                        </a:rPr>
                        <a:t>New Topology</a:t>
                      </a:r>
                      <a:r>
                        <a:rPr lang="en-US" sz="500" dirty="0">
                          <a:effectLst/>
                          <a:latin typeface="SegoeUI"/>
                        </a:rPr>
                        <a: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188251842"/>
                  </a:ext>
                </a:extLst>
              </a:tr>
              <a:tr h="265021">
                <a:tc>
                  <a:txBody>
                    <a:bodyPr/>
                    <a:lstStyle/>
                    <a:p>
                      <a:pPr latinLnBrk="0"/>
                      <a:r>
                        <a:rPr lang="en-US" sz="500" dirty="0">
                          <a:effectLst/>
                          <a:latin typeface="SegoeUI"/>
                        </a:rPr>
                        <a:t>Available at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b="1" dirty="0">
                          <a:effectLst/>
                          <a:latin typeface="SegoeUI"/>
                        </a:rPr>
                        <a:t>Network Watcher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b="1" dirty="0">
                          <a:effectLst/>
                          <a:latin typeface="SegoeUI"/>
                        </a:rPr>
                        <a:t>Network Watcher </a:t>
                      </a:r>
                    </a:p>
                    <a:p>
                      <a:pPr latinLnBrk="0"/>
                      <a:r>
                        <a:rPr lang="en-US" sz="500" b="1" dirty="0">
                          <a:effectLst/>
                          <a:latin typeface="SegoeUI"/>
                        </a:rPr>
                        <a:t>Network Insights </a:t>
                      </a:r>
                    </a:p>
                    <a:p>
                      <a:pPr latinLnBrk="0"/>
                      <a:r>
                        <a:rPr lang="en-US" sz="500" b="1" dirty="0">
                          <a:effectLst/>
                          <a:latin typeface="SegoeUI"/>
                        </a:rPr>
                        <a:t>Virtual Networks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280940564"/>
                  </a:ext>
                </a:extLst>
              </a:tr>
              <a:tr h="194174">
                <a:tc>
                  <a:txBody>
                    <a:bodyPr/>
                    <a:lstStyle/>
                    <a:p>
                      <a:pPr latinLnBrk="0"/>
                      <a:r>
                        <a:rPr lang="en-US" sz="500">
                          <a:effectLst/>
                          <a:latin typeface="SegoeUI"/>
                        </a:rPr>
                        <a:t>Available by default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dirty="0">
                          <a:effectLst/>
                          <a:latin typeface="SegoeUI"/>
                        </a:rPr>
                        <a:t>Yes, no configuration needed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a:effectLst/>
                          <a:latin typeface="SegoeUI"/>
                        </a:rPr>
                        <a:t>Yes, no configuration needed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69005880"/>
                  </a:ext>
                </a:extLst>
              </a:tr>
              <a:tr h="123327">
                <a:tc>
                  <a:txBody>
                    <a:bodyPr/>
                    <a:lstStyle/>
                    <a:p>
                      <a:pPr latinLnBrk="0"/>
                      <a:r>
                        <a:rPr lang="en-US" sz="500">
                          <a:effectLst/>
                          <a:latin typeface="SegoeUI"/>
                        </a:rPr>
                        <a:t>Cross region support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a:effectLst/>
                          <a:latin typeface="SegoeUI"/>
                        </a:rPr>
                        <a:t>No</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dirty="0">
                          <a:effectLst/>
                          <a:latin typeface="SegoeUI"/>
                        </a:rPr>
                        <a:t>Yes</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605051051"/>
                  </a:ext>
                </a:extLst>
              </a:tr>
              <a:tr h="123327">
                <a:tc>
                  <a:txBody>
                    <a:bodyPr/>
                    <a:lstStyle/>
                    <a:p>
                      <a:pPr latinLnBrk="0"/>
                      <a:r>
                        <a:rPr lang="en-US" sz="500">
                          <a:effectLst/>
                          <a:latin typeface="SegoeUI"/>
                        </a:rPr>
                        <a:t>Cross subscription support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dirty="0">
                          <a:effectLst/>
                          <a:latin typeface="SegoeUI"/>
                        </a:rPr>
                        <a:t>No</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a:effectLst/>
                          <a:latin typeface="SegoeUI"/>
                        </a:rPr>
                        <a:t>Yes</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201142750"/>
                  </a:ext>
                </a:extLst>
              </a:tr>
              <a:tr h="194174">
                <a:tc>
                  <a:txBody>
                    <a:bodyPr/>
                    <a:lstStyle/>
                    <a:p>
                      <a:pPr latinLnBrk="0"/>
                      <a:r>
                        <a:rPr lang="en-US" sz="500" dirty="0">
                          <a:effectLst/>
                          <a:latin typeface="SegoeUI"/>
                        </a:rPr>
                        <a:t>Cross resource group support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a:effectLst/>
                          <a:latin typeface="SegoeUI"/>
                        </a:rPr>
                        <a:t>No</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a:effectLst/>
                          <a:latin typeface="SegoeUI"/>
                        </a:rPr>
                        <a:t>Yes</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988967614"/>
                  </a:ext>
                </a:extLst>
              </a:tr>
              <a:tr h="477563">
                <a:tc>
                  <a:txBody>
                    <a:bodyPr/>
                    <a:lstStyle/>
                    <a:p>
                      <a:pPr latinLnBrk="0"/>
                      <a:r>
                        <a:rPr lang="en-US" sz="500">
                          <a:effectLst/>
                          <a:latin typeface="SegoeUI"/>
                        </a:rPr>
                        <a:t>Resource Coverage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a:effectLst/>
                          <a:latin typeface="SegoeUI"/>
                        </a:rPr>
                        <a:t>Limited resources on-boarded (VMs, Virtual Networks, Subnets, Network Interface, Network Security Group) </a:t>
                      </a:r>
                    </a:p>
                    <a:p>
                      <a:pPr latinLnBrk="0"/>
                      <a:r>
                        <a:rPr lang="en-US" sz="500">
                          <a:effectLst/>
                          <a:latin typeface="SegoeUI"/>
                        </a:rPr>
                        <a: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dirty="0">
                          <a:effectLst/>
                          <a:latin typeface="SegoeUI"/>
                        </a:rPr>
                        <a:t>Comprehensive resource support for Azure Networking resources and VMs and VMSS. </a:t>
                      </a:r>
                      <a:r>
                        <a:rPr lang="en-US" sz="500" u="sng" dirty="0">
                          <a:solidFill>
                            <a:srgbClr val="146CAC"/>
                          </a:solidFill>
                          <a:effectLst/>
                          <a:latin typeface="SegoeUI"/>
                          <a:hlinkClick r:id="rId3"/>
                        </a:rPr>
                        <a:t>See the full list.</a:t>
                      </a:r>
                      <a:r>
                        <a:rPr lang="en-US" sz="500" dirty="0">
                          <a:effectLst/>
                          <a:latin typeface="SegoeUI"/>
                        </a:rPr>
                        <a:t> </a:t>
                      </a:r>
                    </a:p>
                    <a:p>
                      <a:pPr latinLnBrk="0"/>
                      <a:r>
                        <a:rPr lang="en-US" sz="500" dirty="0">
                          <a:effectLst/>
                          <a:latin typeface="SegoeUI"/>
                        </a:rPr>
                        <a: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063045075"/>
                  </a:ext>
                </a:extLst>
              </a:tr>
              <a:tr h="194174">
                <a:tc>
                  <a:txBody>
                    <a:bodyPr/>
                    <a:lstStyle/>
                    <a:p>
                      <a:pPr latinLnBrk="0"/>
                      <a:r>
                        <a:rPr lang="en-US" sz="500">
                          <a:effectLst/>
                          <a:latin typeface="SegoeUI"/>
                        </a:rPr>
                        <a:t> Resource health and metrics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b="1" dirty="0">
                          <a:effectLst/>
                          <a:latin typeface="SegoeUI"/>
                        </a:rPr>
                        <a:t>No</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a:effectLst/>
                          <a:latin typeface="SegoeUI"/>
                        </a:rPr>
                        <a:t>Yes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703516345"/>
                  </a:ext>
                </a:extLst>
              </a:tr>
              <a:tr h="335868">
                <a:tc>
                  <a:txBody>
                    <a:bodyPr/>
                    <a:lstStyle/>
                    <a:p>
                      <a:pPr latinLnBrk="0"/>
                      <a:r>
                        <a:rPr lang="en-US" sz="500">
                          <a:effectLst/>
                          <a:latin typeface="SegoeUI"/>
                        </a:rPr>
                        <a:t>Resource cross- connectedness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a:effectLst/>
                          <a:latin typeface="SegoeUI"/>
                        </a:rPr>
                        <a:t>Yes, with limited information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b="1" dirty="0">
                          <a:effectLst/>
                          <a:latin typeface="SegoeUI"/>
                        </a:rPr>
                        <a:t>Overlayed with extensive connectivity, traffic and resource health metrics and insights.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015652835"/>
                  </a:ext>
                </a:extLst>
              </a:tr>
              <a:tr h="335868">
                <a:tc>
                  <a:txBody>
                    <a:bodyPr/>
                    <a:lstStyle/>
                    <a:p>
                      <a:pPr latinLnBrk="0"/>
                      <a:r>
                        <a:rPr lang="en-US" sz="500">
                          <a:effectLst/>
                          <a:latin typeface="SegoeUI"/>
                        </a:rPr>
                        <a:t>Loss, latency and path insights from Network Watcher - </a:t>
                      </a:r>
                      <a:r>
                        <a:rPr lang="en-US" sz="500" u="sng">
                          <a:solidFill>
                            <a:srgbClr val="146CAC"/>
                          </a:solidFill>
                          <a:effectLst/>
                          <a:latin typeface="SegoeUI"/>
                          <a:hlinkClick r:id="rId4"/>
                        </a:rPr>
                        <a:t>Connection Monitor</a:t>
                      </a:r>
                      <a:r>
                        <a:rPr lang="en-US" sz="500">
                          <a:effectLst/>
                          <a:latin typeface="SegoeUI"/>
                        </a:rPr>
                        <a: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b="1">
                          <a:effectLst/>
                          <a:latin typeface="SegoeUI"/>
                        </a:rPr>
                        <a:t>No</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a:effectLst/>
                          <a:latin typeface="SegoeUI"/>
                        </a:rPr>
                        <a:t>Yes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88955146"/>
                  </a:ext>
                </a:extLst>
              </a:tr>
              <a:tr h="265021">
                <a:tc>
                  <a:txBody>
                    <a:bodyPr/>
                    <a:lstStyle/>
                    <a:p>
                      <a:pPr latinLnBrk="0"/>
                      <a:r>
                        <a:rPr lang="en-US" sz="500" u="sng">
                          <a:solidFill>
                            <a:srgbClr val="146CAC"/>
                          </a:solidFill>
                          <a:effectLst/>
                          <a:latin typeface="SegoeUI"/>
                          <a:hlinkClick r:id="rId5"/>
                        </a:rPr>
                        <a:t>Traffic Insights</a:t>
                      </a:r>
                      <a:r>
                        <a:rPr lang="en-US" sz="500">
                          <a:effectLst/>
                          <a:latin typeface="SegoeUI"/>
                        </a:rPr>
                        <a:t> from Network </a:t>
                      </a:r>
                      <a:r>
                        <a:rPr lang="en-US" sz="500" u="sng">
                          <a:solidFill>
                            <a:srgbClr val="146CAC"/>
                          </a:solidFill>
                          <a:effectLst/>
                          <a:latin typeface="SegoeUI"/>
                          <a:hlinkClick r:id="rId6"/>
                        </a:rPr>
                        <a:t>Watcher -Traffic Analytics</a:t>
                      </a:r>
                      <a:r>
                        <a:rPr lang="en-US" sz="500">
                          <a:effectLst/>
                          <a:latin typeface="SegoeUI"/>
                        </a:rPr>
                        <a: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b="1">
                          <a:effectLst/>
                          <a:latin typeface="SegoeUI"/>
                        </a:rPr>
                        <a:t>No</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a:effectLst/>
                          <a:latin typeface="SegoeUI"/>
                        </a:rPr>
                        <a:t>Yes</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094298138"/>
                  </a:ext>
                </a:extLst>
              </a:tr>
              <a:tr h="265021">
                <a:tc>
                  <a:txBody>
                    <a:bodyPr/>
                    <a:lstStyle/>
                    <a:p>
                      <a:pPr latinLnBrk="0"/>
                      <a:r>
                        <a:rPr lang="en-US" sz="500" u="sng">
                          <a:solidFill>
                            <a:srgbClr val="146CAC"/>
                          </a:solidFill>
                          <a:effectLst/>
                          <a:latin typeface="SegoeUI"/>
                          <a:hlinkClick r:id="rId7"/>
                        </a:rPr>
                        <a:t>Troubleshooting capability with network diagnostic tools</a:t>
                      </a:r>
                      <a:r>
                        <a:rPr lang="en-US" sz="500">
                          <a:effectLst/>
                          <a:latin typeface="SegoeUI"/>
                        </a:rPr>
                        <a:t>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b="1">
                          <a:effectLst/>
                          <a:latin typeface="SegoeUI"/>
                        </a:rPr>
                        <a:t>No</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a:effectLst/>
                          <a:latin typeface="SegoeUI"/>
                        </a:rPr>
                        <a:t>Yes</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129918089"/>
                  </a:ext>
                </a:extLst>
              </a:tr>
              <a:tr h="265021">
                <a:tc>
                  <a:txBody>
                    <a:bodyPr/>
                    <a:lstStyle/>
                    <a:p>
                      <a:pPr latinLnBrk="0"/>
                      <a:r>
                        <a:rPr lang="en-US" sz="500">
                          <a:effectLst/>
                          <a:latin typeface="SegoeUI"/>
                        </a:rPr>
                        <a:t>Drill down to smaller scoped views like Virtual Networks, Subnets and resources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b="1">
                          <a:effectLst/>
                          <a:latin typeface="SegoeUI"/>
                        </a:rPr>
                        <a:t>No</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a:effectLst/>
                          <a:latin typeface="SegoeUI"/>
                        </a:rPr>
                        <a:t>Yes</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260511194"/>
                  </a:ext>
                </a:extLst>
              </a:tr>
              <a:tr h="194174">
                <a:tc>
                  <a:txBody>
                    <a:bodyPr/>
                    <a:lstStyle/>
                    <a:p>
                      <a:pPr latinLnBrk="0"/>
                      <a:r>
                        <a:rPr lang="en-US" sz="500">
                          <a:effectLst/>
                          <a:latin typeface="SegoeUI"/>
                        </a:rPr>
                        <a:t>Contextual search for resources </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b="1" dirty="0">
                          <a:effectLst/>
                          <a:latin typeface="SegoeUI"/>
                        </a:rPr>
                        <a:t>No</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500" dirty="0">
                          <a:effectLst/>
                        </a:rPr>
                        <a:t>Yes</a:t>
                      </a:r>
                    </a:p>
                  </a:txBody>
                  <a:tcPr marL="29466" marR="29466" marT="29466" marB="29466"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90267685"/>
                  </a:ext>
                </a:extLst>
              </a:tr>
            </a:tbl>
          </a:graphicData>
        </a:graphic>
      </p:graphicFrame>
      <p:pic>
        <p:nvPicPr>
          <p:cNvPr id="6" name="Picture 5">
            <a:extLst>
              <a:ext uri="{FF2B5EF4-FFF2-40B4-BE49-F238E27FC236}">
                <a16:creationId xmlns:a16="http://schemas.microsoft.com/office/drawing/2014/main" id="{370622F9-2300-DFC0-AC74-2EA1EDF262BE}"/>
              </a:ext>
            </a:extLst>
          </p:cNvPr>
          <p:cNvPicPr>
            <a:picLocks noChangeAspect="1"/>
          </p:cNvPicPr>
          <p:nvPr/>
        </p:nvPicPr>
        <p:blipFill>
          <a:blip r:embed="rId8"/>
          <a:stretch>
            <a:fillRect/>
          </a:stretch>
        </p:blipFill>
        <p:spPr>
          <a:xfrm>
            <a:off x="4438185" y="970313"/>
            <a:ext cx="4182298" cy="1732527"/>
          </a:xfrm>
          <a:prstGeom prst="rect">
            <a:avLst/>
          </a:prstGeom>
        </p:spPr>
      </p:pic>
      <p:pic>
        <p:nvPicPr>
          <p:cNvPr id="8" name="Picture 7">
            <a:extLst>
              <a:ext uri="{FF2B5EF4-FFF2-40B4-BE49-F238E27FC236}">
                <a16:creationId xmlns:a16="http://schemas.microsoft.com/office/drawing/2014/main" id="{2A8B0373-C6AA-7084-3186-E8B343EA7903}"/>
              </a:ext>
            </a:extLst>
          </p:cNvPr>
          <p:cNvPicPr>
            <a:picLocks noChangeAspect="1"/>
          </p:cNvPicPr>
          <p:nvPr/>
        </p:nvPicPr>
        <p:blipFill>
          <a:blip r:embed="rId9"/>
          <a:stretch>
            <a:fillRect/>
          </a:stretch>
        </p:blipFill>
        <p:spPr>
          <a:xfrm>
            <a:off x="4438185" y="2883796"/>
            <a:ext cx="1851676" cy="1467149"/>
          </a:xfrm>
          <a:prstGeom prst="rect">
            <a:avLst/>
          </a:prstGeom>
        </p:spPr>
      </p:pic>
      <p:pic>
        <p:nvPicPr>
          <p:cNvPr id="10" name="Picture 9">
            <a:extLst>
              <a:ext uri="{FF2B5EF4-FFF2-40B4-BE49-F238E27FC236}">
                <a16:creationId xmlns:a16="http://schemas.microsoft.com/office/drawing/2014/main" id="{A7677B48-A1FD-B72C-52B5-088427A38251}"/>
              </a:ext>
            </a:extLst>
          </p:cNvPr>
          <p:cNvPicPr>
            <a:picLocks noChangeAspect="1"/>
          </p:cNvPicPr>
          <p:nvPr/>
        </p:nvPicPr>
        <p:blipFill>
          <a:blip r:embed="rId10"/>
          <a:stretch>
            <a:fillRect/>
          </a:stretch>
        </p:blipFill>
        <p:spPr>
          <a:xfrm>
            <a:off x="6586344" y="2883796"/>
            <a:ext cx="2034139" cy="1499420"/>
          </a:xfrm>
          <a:prstGeom prst="rect">
            <a:avLst/>
          </a:prstGeom>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Enterprise Scale/Azure Landing Zones</a:t>
            </a:r>
            <a:endParaRPr lang="en-US" sz="1000" dirty="0"/>
          </a:p>
          <a:p>
            <a:pPr marL="171450" indent="-171450" algn="just">
              <a:buFont typeface="Arial" panose="020B0604020202020204" pitchFamily="34" charset="0"/>
              <a:buChar char="•"/>
            </a:pPr>
            <a:r>
              <a:rPr lang="en-US" sz="1000" dirty="0"/>
              <a:t>Added </a:t>
            </a:r>
            <a:r>
              <a:rPr lang="en-US" sz="1000" b="1" dirty="0"/>
              <a:t>new AMA Policies </a:t>
            </a:r>
            <a:r>
              <a:rPr lang="en-US" sz="1000" dirty="0"/>
              <a:t>and Initiatives to ALZ Policies documentation.</a:t>
            </a:r>
          </a:p>
          <a:p>
            <a:pPr marL="171450" indent="-171450" algn="just">
              <a:buFont typeface="Arial" panose="020B0604020202020204" pitchFamily="34" charset="0"/>
              <a:buChar char="•"/>
            </a:pPr>
            <a:r>
              <a:rPr lang="en-US" sz="1000" b="1" dirty="0"/>
              <a:t>Updated community </a:t>
            </a:r>
            <a:r>
              <a:rPr lang="en-US" sz="1000" dirty="0"/>
              <a:t>call wiki page with links</a:t>
            </a:r>
          </a:p>
          <a:p>
            <a:pPr marL="171450" indent="-171450" algn="just">
              <a:buFont typeface="Arial" panose="020B0604020202020204" pitchFamily="34" charset="0"/>
              <a:buChar char="•"/>
            </a:pPr>
            <a:r>
              <a:rPr lang="en-US" sz="1000" dirty="0"/>
              <a:t>Tooling</a:t>
            </a:r>
          </a:p>
          <a:p>
            <a:pPr marL="514350" lvl="1" indent="-171450" algn="just">
              <a:buFont typeface="Arial" panose="020B0604020202020204" pitchFamily="34" charset="0"/>
              <a:buChar char="•"/>
            </a:pPr>
            <a:r>
              <a:rPr lang="en-US" sz="1000" dirty="0">
                <a:latin typeface="+mj-lt"/>
              </a:rPr>
              <a:t>Add new </a:t>
            </a:r>
            <a:r>
              <a:rPr lang="en-US" sz="1000" b="1" dirty="0">
                <a:latin typeface="+mj-lt"/>
              </a:rPr>
              <a:t>Regulatory Compliance Policy </a:t>
            </a:r>
            <a:r>
              <a:rPr lang="en-US" sz="1000" dirty="0">
                <a:latin typeface="+mj-lt"/>
              </a:rPr>
              <a:t>Assignment flexibility feature</a:t>
            </a:r>
          </a:p>
          <a:p>
            <a:pPr marL="514350" lvl="1" indent="-171450" algn="just">
              <a:buFont typeface="Arial" panose="020B0604020202020204" pitchFamily="34" charset="0"/>
              <a:buChar char="•"/>
            </a:pPr>
            <a:r>
              <a:rPr lang="en-US" sz="1000" dirty="0">
                <a:latin typeface="+mj-lt"/>
              </a:rPr>
              <a:t>Added ARM template to enable </a:t>
            </a:r>
            <a:r>
              <a:rPr lang="en-US" sz="1000" b="1" dirty="0">
                <a:latin typeface="+mj-lt"/>
              </a:rPr>
              <a:t>Microsoft Defender for Cloud </a:t>
            </a:r>
            <a:r>
              <a:rPr lang="en-US" sz="1000" dirty="0">
                <a:latin typeface="+mj-lt"/>
              </a:rPr>
              <a:t>as part of the deployment. Policies will still remediate additional subscriptions added to ALZ after deployment.</a:t>
            </a:r>
          </a:p>
          <a:p>
            <a:pPr marL="514350" lvl="1" indent="-171450" algn="just">
              <a:buFont typeface="Arial" panose="020B0604020202020204" pitchFamily="34" charset="0"/>
              <a:buChar char="•"/>
            </a:pPr>
            <a:r>
              <a:rPr lang="en-US" sz="1000" b="1" dirty="0">
                <a:latin typeface="+mj-lt"/>
              </a:rPr>
              <a:t>Resolved an issue that prevented </a:t>
            </a:r>
            <a:r>
              <a:rPr lang="en-US" sz="1000" dirty="0">
                <a:latin typeface="+mj-lt"/>
              </a:rPr>
              <a:t>the policy remediation from working properly for VM Insights, Change Tracking, Azure Update Manager policies. The root cause was a too restrictive access configuration for the Managed Identity that performs the remediation tasks.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877971"/>
          </a:xfrm>
        </p:spPr>
        <p:txBody>
          <a:bodyPr/>
          <a:lstStyle/>
          <a:p>
            <a:pPr algn="just"/>
            <a:r>
              <a:rPr lang="en-US" dirty="0">
                <a:hlinkClick r:id="rId3"/>
              </a:rPr>
              <a:t>Microsoft Entra ID Connect Update</a:t>
            </a:r>
            <a:endParaRPr lang="en-US" dirty="0"/>
          </a:p>
          <a:p>
            <a:pPr algn="just"/>
            <a:r>
              <a:rPr lang="en-US" b="1" dirty="0"/>
              <a:t>Entra ID Auto-upgrade</a:t>
            </a:r>
            <a:r>
              <a:rPr lang="en-US" dirty="0"/>
              <a:t> will no longer retry if it detects the machine does not meet the </a:t>
            </a:r>
            <a:r>
              <a:rPr lang="en-US" b="1" dirty="0"/>
              <a:t>OS </a:t>
            </a:r>
            <a:r>
              <a:rPr lang="en-US" dirty="0"/>
              <a:t>or </a:t>
            </a:r>
            <a:r>
              <a:rPr lang="en-US" b="1" dirty="0"/>
              <a:t>.NET runtime </a:t>
            </a:r>
            <a:r>
              <a:rPr lang="en-US" dirty="0"/>
              <a:t>requirements.</a:t>
            </a:r>
          </a:p>
        </p:txBody>
      </p:sp>
      <p:pic>
        <p:nvPicPr>
          <p:cNvPr id="1028" name="Picture 4" descr="Microsoft Entra ID - Wikipedia">
            <a:extLst>
              <a:ext uri="{FF2B5EF4-FFF2-40B4-BE49-F238E27FC236}">
                <a16:creationId xmlns:a16="http://schemas.microsoft.com/office/drawing/2014/main" id="{B11CD469-E415-46C6-5DF8-76FFFE5F84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556" y="1733051"/>
            <a:ext cx="2257794" cy="225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a:xfrm>
            <a:off x="4433776" y="855081"/>
            <a:ext cx="4365038" cy="859420"/>
          </a:xfrm>
        </p:spPr>
        <p:txBody>
          <a:bodyPr/>
          <a:lstStyle/>
          <a:p>
            <a:pPr marL="171450" indent="-171450">
              <a:buFont typeface="Arial" panose="020B0604020202020204" pitchFamily="34" charset="0"/>
              <a:buChar char="•"/>
            </a:pPr>
            <a:r>
              <a:rPr lang="en-US" sz="1000" b="1" dirty="0"/>
              <a:t>Deprecation of Cognitive Services recommendation</a:t>
            </a:r>
          </a:p>
          <a:p>
            <a:pPr marL="514350" lvl="1" indent="-171450">
              <a:buFont typeface="Arial" panose="020B0604020202020204" pitchFamily="34" charset="0"/>
              <a:buChar char="•"/>
            </a:pPr>
            <a:r>
              <a:rPr lang="en-US" sz="1000" dirty="0">
                <a:latin typeface="+mj-lt"/>
              </a:rPr>
              <a:t>The recommendation Public network access should be disabled for Cognitive Services accounts is deprecated. </a:t>
            </a:r>
          </a:p>
          <a:p>
            <a:pPr marL="171450" indent="-171450">
              <a:buFont typeface="Arial" panose="020B0604020202020204" pitchFamily="34" charset="0"/>
              <a:buChar char="•"/>
            </a:pPr>
            <a:r>
              <a:rPr lang="en-US" sz="1000" b="1" dirty="0"/>
              <a:t>Update to recommendations to align with Azure AI Services resources</a:t>
            </a:r>
          </a:p>
          <a:p>
            <a:endParaRPr lang="en-US" sz="1000" dirty="0"/>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p:txBody>
          <a:bodyPr/>
          <a:lstStyle/>
          <a:p>
            <a:r>
              <a:rPr lang="en-US" sz="900" u="sng" dirty="0"/>
              <a:t>Defender for Cloud Updates</a:t>
            </a:r>
          </a:p>
          <a:p>
            <a:pPr marL="171450" indent="-171450">
              <a:buFont typeface="Arial" panose="020B0604020202020204" pitchFamily="34" charset="0"/>
              <a:buChar char="•"/>
            </a:pPr>
            <a:r>
              <a:rPr lang="en-US" sz="900" b="1" dirty="0"/>
              <a:t>Containers </a:t>
            </a:r>
            <a:r>
              <a:rPr lang="en-US" sz="900" b="1" dirty="0" err="1"/>
              <a:t>multicloud</a:t>
            </a:r>
            <a:r>
              <a:rPr lang="en-US" sz="900" b="1" dirty="0"/>
              <a:t> recommendations (GA) </a:t>
            </a:r>
          </a:p>
          <a:p>
            <a:pPr marL="514350" lvl="1" indent="-171450">
              <a:buFont typeface="Arial" panose="020B0604020202020204" pitchFamily="34" charset="0"/>
              <a:buChar char="•"/>
            </a:pPr>
            <a:r>
              <a:rPr lang="en-US" sz="900" b="1" dirty="0">
                <a:latin typeface="+mj-lt"/>
              </a:rPr>
              <a:t>For Azure</a:t>
            </a:r>
          </a:p>
          <a:p>
            <a:pPr marL="857250" lvl="2" indent="-171450">
              <a:buFont typeface="Arial" panose="020B0604020202020204" pitchFamily="34" charset="0"/>
              <a:buChar char="•"/>
            </a:pPr>
            <a:r>
              <a:rPr lang="en-US" sz="900" dirty="0">
                <a:latin typeface="+mj-lt"/>
              </a:rPr>
              <a:t>Azure registry container images should have vulnerabilities resolved</a:t>
            </a:r>
          </a:p>
          <a:p>
            <a:pPr marL="857250" lvl="2" indent="-171450">
              <a:buFont typeface="Arial" panose="020B0604020202020204" pitchFamily="34" charset="0"/>
              <a:buChar char="•"/>
            </a:pPr>
            <a:r>
              <a:rPr lang="en-US" sz="900" dirty="0">
                <a:latin typeface="+mj-lt"/>
              </a:rPr>
              <a:t>Azure running container images should have vulnerabilities resolved</a:t>
            </a:r>
          </a:p>
          <a:p>
            <a:pPr marL="514350" lvl="1" indent="-171450">
              <a:buFont typeface="Arial" panose="020B0604020202020204" pitchFamily="34" charset="0"/>
              <a:buChar char="•"/>
            </a:pPr>
            <a:r>
              <a:rPr lang="en-US" sz="900" b="1" dirty="0">
                <a:latin typeface="+mj-lt"/>
              </a:rPr>
              <a:t>For GCP</a:t>
            </a:r>
          </a:p>
          <a:p>
            <a:pPr marL="857250" lvl="2" indent="-171450">
              <a:buFont typeface="Arial" panose="020B0604020202020204" pitchFamily="34" charset="0"/>
              <a:buChar char="•"/>
            </a:pPr>
            <a:r>
              <a:rPr lang="en-US" sz="900" dirty="0">
                <a:latin typeface="+mj-lt"/>
              </a:rPr>
              <a:t>GCP registry container images should have vulnerability findings resolved (powered by Microsoft Defender Vulnerability Management) - Microsoft Azure</a:t>
            </a:r>
          </a:p>
          <a:p>
            <a:pPr marL="857250" lvl="2" indent="-171450">
              <a:buFont typeface="Arial" panose="020B0604020202020204" pitchFamily="34" charset="0"/>
              <a:buChar char="•"/>
            </a:pPr>
            <a:r>
              <a:rPr lang="en-US" sz="900" dirty="0">
                <a:latin typeface="+mj-lt"/>
              </a:rPr>
              <a:t>GCP running container images should have vulnerability findings resolved (powered by Microsoft Defender Vulnerability Management) - Microsoft Azure</a:t>
            </a:r>
          </a:p>
          <a:p>
            <a:pPr marL="514350" lvl="1" indent="-171450">
              <a:buFont typeface="Arial" panose="020B0604020202020204" pitchFamily="34" charset="0"/>
              <a:buChar char="•"/>
            </a:pPr>
            <a:r>
              <a:rPr lang="en-US" sz="900" b="1" dirty="0">
                <a:latin typeface="+mj-lt"/>
              </a:rPr>
              <a:t>For AWS</a:t>
            </a:r>
          </a:p>
          <a:p>
            <a:pPr marL="857250" lvl="2" indent="-171450">
              <a:buFont typeface="Arial" panose="020B0604020202020204" pitchFamily="34" charset="0"/>
              <a:buChar char="•"/>
            </a:pPr>
            <a:r>
              <a:rPr lang="en-US" sz="900" dirty="0">
                <a:latin typeface="+mj-lt"/>
              </a:rPr>
              <a:t>AWS registry container images should have vulnerability findings resolved (powered by Microsoft Defender Vulnerability Management)</a:t>
            </a:r>
          </a:p>
          <a:p>
            <a:pPr marL="857250" lvl="2" indent="-171450">
              <a:buFont typeface="Arial" panose="020B0604020202020204" pitchFamily="34" charset="0"/>
              <a:buChar char="•"/>
            </a:pPr>
            <a:r>
              <a:rPr lang="en-US" sz="900" dirty="0">
                <a:latin typeface="+mj-lt"/>
              </a:rPr>
              <a:t>AWS running container images should have vulnerability findings resolved (powered by Microsoft Defender Vulnerability Management)</a:t>
            </a:r>
          </a:p>
        </p:txBody>
      </p:sp>
      <p:graphicFrame>
        <p:nvGraphicFramePr>
          <p:cNvPr id="2" name="Table 1">
            <a:extLst>
              <a:ext uri="{FF2B5EF4-FFF2-40B4-BE49-F238E27FC236}">
                <a16:creationId xmlns:a16="http://schemas.microsoft.com/office/drawing/2014/main" id="{EF65A311-F9CF-7BFF-0340-B84D13752428}"/>
              </a:ext>
            </a:extLst>
          </p:cNvPr>
          <p:cNvGraphicFramePr>
            <a:graphicFrameLocks noGrp="1"/>
          </p:cNvGraphicFramePr>
          <p:nvPr>
            <p:extLst>
              <p:ext uri="{D42A27DB-BD31-4B8C-83A1-F6EECF244321}">
                <p14:modId xmlns:p14="http://schemas.microsoft.com/office/powerpoint/2010/main" val="431990200"/>
              </p:ext>
            </p:extLst>
          </p:nvPr>
        </p:nvGraphicFramePr>
        <p:xfrm>
          <a:off x="4569338" y="1779270"/>
          <a:ext cx="4365040" cy="1584960"/>
        </p:xfrm>
        <a:graphic>
          <a:graphicData uri="http://schemas.openxmlformats.org/drawingml/2006/table">
            <a:tbl>
              <a:tblPr/>
              <a:tblGrid>
                <a:gridCol w="2182520">
                  <a:extLst>
                    <a:ext uri="{9D8B030D-6E8A-4147-A177-3AD203B41FA5}">
                      <a16:colId xmlns:a16="http://schemas.microsoft.com/office/drawing/2014/main" val="2001273904"/>
                    </a:ext>
                  </a:extLst>
                </a:gridCol>
                <a:gridCol w="2182520">
                  <a:extLst>
                    <a:ext uri="{9D8B030D-6E8A-4147-A177-3AD203B41FA5}">
                      <a16:colId xmlns:a16="http://schemas.microsoft.com/office/drawing/2014/main" val="3824619614"/>
                    </a:ext>
                  </a:extLst>
                </a:gridCol>
              </a:tblGrid>
              <a:tr h="0">
                <a:tc>
                  <a:txBody>
                    <a:bodyPr/>
                    <a:lstStyle/>
                    <a:p>
                      <a:pPr algn="l" fontAlgn="t"/>
                      <a:r>
                        <a:rPr lang="en-US" sz="1000">
                          <a:effectLst/>
                          <a:latin typeface="+mj-lt"/>
                        </a:rPr>
                        <a:t>Old recommendation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a:effectLst/>
                          <a:latin typeface="+mj-lt"/>
                        </a:rPr>
                        <a:t>Updated recommendation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2667407"/>
                  </a:ext>
                </a:extLst>
              </a:tr>
              <a:tr h="0">
                <a:tc>
                  <a:txBody>
                    <a:bodyPr/>
                    <a:lstStyle/>
                    <a:p>
                      <a:pPr algn="l" fontAlgn="t"/>
                      <a:r>
                        <a:rPr lang="en-US" sz="1000" dirty="0">
                          <a:effectLst/>
                          <a:latin typeface="+mj-lt"/>
                        </a:rPr>
                        <a:t>Cognitive Services accounts should restrict network access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latin typeface="+mj-lt"/>
                          <a:hlinkClick r:id="rId2"/>
                        </a:rPr>
                        <a:t>Azure AI Services resources should restrict network access</a:t>
                      </a:r>
                      <a:endParaRPr lang="en-US" sz="1000" dirty="0">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3882700"/>
                  </a:ext>
                </a:extLst>
              </a:tr>
              <a:tr h="0">
                <a:tc>
                  <a:txBody>
                    <a:bodyPr/>
                    <a:lstStyle/>
                    <a:p>
                      <a:pPr algn="l" fontAlgn="t"/>
                      <a:r>
                        <a:rPr lang="en-US" sz="1000" dirty="0">
                          <a:effectLst/>
                          <a:latin typeface="+mj-lt"/>
                        </a:rPr>
                        <a:t>Cognitive Services accounts should have local authentication methods disabled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latin typeface="+mj-lt"/>
                          <a:hlinkClick r:id="rId3"/>
                        </a:rPr>
                        <a:t>Azure AI Services resources should have key access disabled (disable local authentication)</a:t>
                      </a:r>
                      <a:endParaRPr lang="en-US" sz="1000" dirty="0">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7210946"/>
                  </a:ext>
                </a:extLst>
              </a:tr>
              <a:tr h="0">
                <a:tc>
                  <a:txBody>
                    <a:bodyPr/>
                    <a:lstStyle/>
                    <a:p>
                      <a:pPr algn="l" fontAlgn="t"/>
                      <a:r>
                        <a:rPr lang="en-US" sz="1000">
                          <a:effectLst/>
                          <a:latin typeface="+mj-lt"/>
                        </a:rPr>
                        <a:t>Diagnostic logs in Search services should be enabled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latin typeface="+mj-lt"/>
                          <a:hlinkClick r:id="rId4"/>
                        </a:rPr>
                        <a:t>Diagnostic logs in Azure AI services resources should be enabled</a:t>
                      </a:r>
                      <a:endParaRPr lang="en-US" sz="1000" dirty="0">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1511860"/>
                  </a:ext>
                </a:extLst>
              </a:tr>
            </a:tbl>
          </a:graphicData>
        </a:graphic>
      </p:graphicFrame>
      <p:sp>
        <p:nvSpPr>
          <p:cNvPr id="3" name="Text Placeholder 11">
            <a:extLst>
              <a:ext uri="{FF2B5EF4-FFF2-40B4-BE49-F238E27FC236}">
                <a16:creationId xmlns:a16="http://schemas.microsoft.com/office/drawing/2014/main" id="{ED541C6D-242E-9BE6-E43D-DBACCB85AAE9}"/>
              </a:ext>
            </a:extLst>
          </p:cNvPr>
          <p:cNvSpPr txBox="1">
            <a:spLocks/>
          </p:cNvSpPr>
          <p:nvPr/>
        </p:nvSpPr>
        <p:spPr>
          <a:xfrm>
            <a:off x="4484576" y="3428998"/>
            <a:ext cx="4365038" cy="146050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sz="1000" b="1" dirty="0"/>
              <a:t>Defender for open-source relational databases updates</a:t>
            </a:r>
          </a:p>
          <a:p>
            <a:pPr marL="514350" lvl="1" indent="-171450" algn="just">
              <a:buFont typeface="Arial" panose="020B0604020202020204" pitchFamily="34" charset="0"/>
              <a:buChar char="•"/>
            </a:pPr>
            <a:r>
              <a:rPr lang="nb-NO" sz="1000" dirty="0">
                <a:latin typeface="+mj-lt"/>
              </a:rPr>
              <a:t>Defender for </a:t>
            </a:r>
            <a:r>
              <a:rPr lang="nb-NO" sz="1000" b="1" dirty="0">
                <a:latin typeface="+mj-lt"/>
              </a:rPr>
              <a:t>PostgreSQL Flexible Servers post-GA</a:t>
            </a:r>
            <a:r>
              <a:rPr lang="nb-NO" sz="1000" dirty="0">
                <a:latin typeface="+mj-lt"/>
              </a:rPr>
              <a:t> updates </a:t>
            </a:r>
          </a:p>
          <a:p>
            <a:pPr marL="514350" lvl="1" indent="-171450" algn="just">
              <a:buFont typeface="Arial" panose="020B0604020202020204" pitchFamily="34" charset="0"/>
              <a:buChar char="•"/>
            </a:pPr>
            <a:r>
              <a:rPr lang="en-US" sz="1000" dirty="0">
                <a:latin typeface="+mj-lt"/>
              </a:rPr>
              <a:t>Defender for </a:t>
            </a:r>
            <a:r>
              <a:rPr lang="en-US" sz="1000" b="1" dirty="0">
                <a:latin typeface="+mj-lt"/>
              </a:rPr>
              <a:t>MySQL Flexible Servers </a:t>
            </a:r>
            <a:r>
              <a:rPr lang="en-US" sz="1000" dirty="0">
                <a:latin typeface="+mj-lt"/>
              </a:rPr>
              <a:t>Availability and </a:t>
            </a:r>
            <a:r>
              <a:rPr lang="en-US" sz="1000" b="1" dirty="0">
                <a:latin typeface="+mj-lt"/>
              </a:rPr>
              <a:t>GA</a:t>
            </a:r>
          </a:p>
          <a:p>
            <a:pPr marL="171450" indent="-171450" algn="just">
              <a:buFont typeface="Arial" panose="020B0604020202020204" pitchFamily="34" charset="0"/>
              <a:buChar char="•"/>
            </a:pPr>
            <a:r>
              <a:rPr lang="en-US" sz="1000" b="1" dirty="0">
                <a:latin typeface="+mj-lt"/>
              </a:rPr>
              <a:t>Defender for Containers is now generally available (GA) for AWS and GCP</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3E3FAB3-0EAA-3876-F96C-F85CCCDCCDD7}"/>
              </a:ext>
            </a:extLst>
          </p:cNvPr>
          <p:cNvSpPr>
            <a:spLocks noGrp="1"/>
          </p:cNvSpPr>
          <p:nvPr>
            <p:ph type="body" sz="quarter" idx="10"/>
          </p:nvPr>
        </p:nvSpPr>
        <p:spPr>
          <a:xfrm>
            <a:off x="4433776" y="855081"/>
            <a:ext cx="4365038" cy="1983370"/>
          </a:xfrm>
        </p:spPr>
        <p:txBody>
          <a:bodyPr/>
          <a:lstStyle/>
          <a:p>
            <a:pPr marL="171450" indent="-171450" algn="just">
              <a:buFont typeface="Arial" panose="020B0604020202020204" pitchFamily="34" charset="0"/>
              <a:buChar char="•"/>
            </a:pPr>
            <a:r>
              <a:rPr lang="en-US" sz="1000" b="1" dirty="0"/>
              <a:t>Configure custom workflows to run mover tasks when a user's job profile changes </a:t>
            </a:r>
            <a:r>
              <a:rPr lang="en-US" sz="1000" dirty="0"/>
              <a:t>- Lifecycle Workflows now supports the ability to trigger workflows based on job change events like changes to an employee's department, job role, or location and see them executed on the workflow schedule. </a:t>
            </a:r>
          </a:p>
          <a:p>
            <a:pPr marL="171450" indent="-171450" algn="just">
              <a:buFont typeface="Arial" panose="020B0604020202020204" pitchFamily="34" charset="0"/>
              <a:buChar char="•"/>
            </a:pPr>
            <a:r>
              <a:rPr lang="en-US" sz="1000" b="1" dirty="0"/>
              <a:t>Assign Microsoft Entra roles using Entitlement Management </a:t>
            </a:r>
            <a:r>
              <a:rPr lang="en-US" sz="1000" dirty="0"/>
              <a:t>- By assigning Microsoft Entra roles to employees, and guests, using Entitlement Management, it is possible to look at a user's entitlements to quickly determine which roles are assigned to that user. When you include a Microsoft Entra role as a resource in an access package, you can also specify whether that role assignment is “eligible” or “active”. Assigning Microsoft Entra roles through access packages helps to efficiently manage role assignments at scale and improves the role. </a:t>
            </a:r>
          </a:p>
        </p:txBody>
      </p:sp>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p:txBody>
          <a:bodyPr/>
          <a:lstStyle/>
          <a:p>
            <a:pPr algn="just"/>
            <a:r>
              <a:rPr lang="en-US" dirty="0">
                <a:hlinkClick r:id="rId2"/>
              </a:rPr>
              <a:t>Entra ID Updates (Public Preview)</a:t>
            </a:r>
            <a:endParaRPr lang="en-US" dirty="0"/>
          </a:p>
          <a:p>
            <a:pPr marL="171450" indent="-171450" algn="just">
              <a:buFont typeface="Arial" panose="020B0604020202020204" pitchFamily="34" charset="0"/>
              <a:buChar char="•"/>
            </a:pPr>
            <a:r>
              <a:rPr lang="en-US" b="1" dirty="0"/>
              <a:t>FIDO2 authentication in Android web browsers </a:t>
            </a:r>
            <a:r>
              <a:rPr lang="en-US" dirty="0"/>
              <a:t>- Users can now sign in with a FIDO2 security key in both Chrome, and Microsoft Edge, on Android. This change is applicable to all users who are in scope for the FIDO2 authentication method. FIDO2 registration in Android web browsers isn't available yet.</a:t>
            </a:r>
          </a:p>
          <a:p>
            <a:pPr marL="171450" indent="-171450" algn="just">
              <a:buFont typeface="Arial" panose="020B0604020202020204" pitchFamily="34" charset="0"/>
              <a:buChar char="•"/>
            </a:pPr>
            <a:r>
              <a:rPr lang="en-US" b="1" dirty="0"/>
              <a:t>Native Authentication for Microsoft Entra External ID </a:t>
            </a:r>
            <a:r>
              <a:rPr lang="en-US" dirty="0"/>
              <a:t>- Microsoft </a:t>
            </a:r>
            <a:r>
              <a:rPr lang="en-US" dirty="0" err="1"/>
              <a:t>Entra’s</a:t>
            </a:r>
            <a:r>
              <a:rPr lang="en-US" dirty="0"/>
              <a:t> native authentication allows to have full control over the design of mobile application sign-in experiences. Unlike browser-based solutions, native authentication enables to create visually appealing, pixel-perfect authentication screens that seamlessly blend into your app’s interface.</a:t>
            </a:r>
          </a:p>
          <a:p>
            <a:pPr marL="171450" indent="-171450" algn="just">
              <a:buFont typeface="Arial" panose="020B0604020202020204" pitchFamily="34" charset="0"/>
              <a:buChar char="•"/>
            </a:pPr>
            <a:r>
              <a:rPr lang="en-US" b="1" dirty="0"/>
              <a:t>Passkeys in Microsoft Authenticator - </a:t>
            </a:r>
            <a:r>
              <a:rPr lang="en-US" dirty="0"/>
              <a:t>Users can now create device-bound passkeys in the Microsoft Authenticator to access Entra ID resources. Passkeys in the Authenticator app provide cost-effective, phishing-resistant and seamless authentications to users from their mobile devices.</a:t>
            </a:r>
          </a:p>
          <a:p>
            <a:pPr marL="171450" indent="-171450" algn="just">
              <a:buFont typeface="Arial" panose="020B0604020202020204" pitchFamily="34" charset="0"/>
              <a:buChar char="•"/>
            </a:pPr>
            <a:r>
              <a:rPr lang="en-US" b="1" dirty="0"/>
              <a:t>Conditional Access What If API </a:t>
            </a:r>
            <a:r>
              <a:rPr lang="en-US" dirty="0"/>
              <a:t>- The Conditional access What If API can be used to programmatically test the impact of conditional access policies on user and workload identity </a:t>
            </a:r>
            <a:r>
              <a:rPr lang="en-US" dirty="0" err="1"/>
              <a:t>signins</a:t>
            </a:r>
            <a:r>
              <a:rPr lang="en-US" dirty="0"/>
              <a:t>.</a:t>
            </a:r>
          </a:p>
          <a:p>
            <a:pPr algn="just"/>
            <a:endParaRPr lang="en-US" b="1" dirty="0"/>
          </a:p>
        </p:txBody>
      </p:sp>
      <p:pic>
        <p:nvPicPr>
          <p:cNvPr id="4098" name="Picture 2" descr="Screenshot of adding a resource role to new access package.">
            <a:extLst>
              <a:ext uri="{FF2B5EF4-FFF2-40B4-BE49-F238E27FC236}">
                <a16:creationId xmlns:a16="http://schemas.microsoft.com/office/drawing/2014/main" id="{A9C0C104-38D8-25AF-D94E-0E2B6F398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0245" y="2838451"/>
            <a:ext cx="3036155" cy="1987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D54864-F607-F48D-AC81-72F5ECC4887A}"/>
              </a:ext>
            </a:extLst>
          </p:cNvPr>
          <p:cNvSpPr>
            <a:spLocks noGrp="1"/>
          </p:cNvSpPr>
          <p:nvPr>
            <p:ph type="body" sz="quarter" idx="10"/>
          </p:nvPr>
        </p:nvSpPr>
        <p:spPr>
          <a:xfrm>
            <a:off x="342900" y="855080"/>
            <a:ext cx="4365038" cy="1363240"/>
          </a:xfrm>
        </p:spPr>
        <p:txBody>
          <a:bodyPr/>
          <a:lstStyle/>
          <a:p>
            <a:pPr algn="just"/>
            <a:r>
              <a:rPr lang="en-US" sz="1000" dirty="0">
                <a:hlinkClick r:id="rId2"/>
              </a:rPr>
              <a:t>External authentication methods in Microsoft Entra ID</a:t>
            </a:r>
            <a:endParaRPr lang="en-US" sz="1000" dirty="0"/>
          </a:p>
          <a:p>
            <a:pPr algn="just"/>
            <a:r>
              <a:rPr lang="en-US" sz="1000" dirty="0"/>
              <a:t>External authentication methods can be used to satisfy </a:t>
            </a:r>
            <a:r>
              <a:rPr lang="en-US" sz="1000" b="1" dirty="0"/>
              <a:t>MFA requirements </a:t>
            </a:r>
            <a:r>
              <a:rPr lang="en-US" sz="1000" dirty="0"/>
              <a:t>from Conditional Access Policies, Privileged Identity Management role activation, Identity Protection risk-based polices and </a:t>
            </a:r>
            <a:r>
              <a:rPr lang="en-US" sz="1000" b="1" dirty="0"/>
              <a:t>Microsoft Intune device registration</a:t>
            </a:r>
            <a:r>
              <a:rPr lang="en-US" sz="1000" dirty="0"/>
              <a:t>. They’re created and managed as part of the Entra ID authentication methods policy.  This gives consistent manageability and experience with the built-in methods. </a:t>
            </a:r>
          </a:p>
        </p:txBody>
      </p:sp>
      <p:sp>
        <p:nvSpPr>
          <p:cNvPr id="3" name="Title 2">
            <a:extLst>
              <a:ext uri="{FF2B5EF4-FFF2-40B4-BE49-F238E27FC236}">
                <a16:creationId xmlns:a16="http://schemas.microsoft.com/office/drawing/2014/main" id="{9D015640-A5A1-E305-F090-105F524854D3}"/>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EE427C0E-D063-8307-0C8A-F27486134381}"/>
              </a:ext>
            </a:extLst>
          </p:cNvPr>
          <p:cNvSpPr>
            <a:spLocks noGrp="1"/>
          </p:cNvSpPr>
          <p:nvPr>
            <p:ph type="body" sz="quarter" idx="15"/>
          </p:nvPr>
        </p:nvSpPr>
        <p:spPr/>
        <p:txBody>
          <a:bodyPr/>
          <a:lstStyle/>
          <a:p>
            <a:endParaRPr lang="en-US"/>
          </a:p>
        </p:txBody>
      </p:sp>
      <p:pic>
        <p:nvPicPr>
          <p:cNvPr id="5122" name="Picture 2" descr="thumbnail image 2 captioned Figure 2: External authentication methods are shown next to the built-in methods during sign-in.">
            <a:extLst>
              <a:ext uri="{FF2B5EF4-FFF2-40B4-BE49-F238E27FC236}">
                <a16:creationId xmlns:a16="http://schemas.microsoft.com/office/drawing/2014/main" id="{1FA8698A-1934-392F-8722-1F0B7BD72B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517" y="2106031"/>
            <a:ext cx="3011804" cy="2472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04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1178</TotalTime>
  <Words>4777</Words>
  <Application>Microsoft Office PowerPoint</Application>
  <PresentationFormat>On-screen Show (16:9)</PresentationFormat>
  <Paragraphs>307</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Human Sans</vt:lpstr>
      <vt:lpstr>Human Sans Regular</vt:lpstr>
      <vt:lpstr>SegoeUI</vt:lpstr>
      <vt:lpstr>Continuum Theme</vt:lpstr>
      <vt:lpstr>Azure Times #117</vt:lpstr>
      <vt:lpstr>PowerPoint Presentation</vt:lpstr>
      <vt:lpstr>Networking Updates</vt:lpstr>
      <vt:lpstr>Networking Updates</vt:lpstr>
      <vt:lpstr>PowerPoint Presentation</vt:lpstr>
      <vt:lpstr>Security &amp; Identity Updates</vt:lpstr>
      <vt:lpstr>Security &amp; Identity Updates</vt:lpstr>
      <vt:lpstr>Security &amp; Identity Updates</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PowerPoint Presentation</vt:lpstr>
      <vt:lpstr>Storage &amp; Data Updates</vt:lpstr>
      <vt:lpstr>PowerPoint Presentation</vt:lpstr>
      <vt:lpstr>ML &amp; AI &amp; IOT Updates</vt:lpstr>
      <vt:lpstr>ML &amp; AI &amp; IOT Updates</vt:lpstr>
      <vt:lpstr>PowerPoint Presentation</vt:lpstr>
      <vt:lpstr>DevOps &amp; IaC &amp; Automation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259</cp:revision>
  <dcterms:created xsi:type="dcterms:W3CDTF">2018-01-26T19:23:30Z</dcterms:created>
  <dcterms:modified xsi:type="dcterms:W3CDTF">2024-05-08T05:53:02Z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