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0"/>
  </p:notesMasterIdLst>
  <p:handoutMasterIdLst>
    <p:handoutMasterId r:id="rId41"/>
  </p:handoutMasterIdLst>
  <p:sldIdLst>
    <p:sldId id="2142532340" r:id="rId5"/>
    <p:sldId id="2146847045" r:id="rId6"/>
    <p:sldId id="10657" r:id="rId7"/>
    <p:sldId id="2146847086" r:id="rId8"/>
    <p:sldId id="2146847046" r:id="rId9"/>
    <p:sldId id="2146847089" r:id="rId10"/>
    <p:sldId id="2146847090" r:id="rId11"/>
    <p:sldId id="2146847048" r:id="rId12"/>
    <p:sldId id="2146847049" r:id="rId13"/>
    <p:sldId id="2146847092" r:id="rId14"/>
    <p:sldId id="2146847050" r:id="rId15"/>
    <p:sldId id="2146847096" r:id="rId16"/>
    <p:sldId id="2146847098" r:id="rId17"/>
    <p:sldId id="2146847099" r:id="rId18"/>
    <p:sldId id="2146847051" r:id="rId19"/>
    <p:sldId id="2146847119" r:id="rId20"/>
    <p:sldId id="2146847097" r:id="rId21"/>
    <p:sldId id="2146847120" r:id="rId22"/>
    <p:sldId id="2146847052" r:id="rId23"/>
    <p:sldId id="2146847100" r:id="rId24"/>
    <p:sldId id="2146847054" r:id="rId25"/>
    <p:sldId id="2146847103" r:id="rId26"/>
    <p:sldId id="2146847104" r:id="rId27"/>
    <p:sldId id="2146847105" r:id="rId28"/>
    <p:sldId id="2146847062" r:id="rId29"/>
    <p:sldId id="2146847116" r:id="rId30"/>
    <p:sldId id="2146847117" r:id="rId31"/>
    <p:sldId id="2146847115" r:id="rId32"/>
    <p:sldId id="2146847063" r:id="rId33"/>
    <p:sldId id="2146847121" r:id="rId34"/>
    <p:sldId id="2146847122" r:id="rId35"/>
    <p:sldId id="2146847123" r:id="rId36"/>
    <p:sldId id="2146847085" r:id="rId37"/>
    <p:sldId id="2146847084" r:id="rId38"/>
    <p:sldId id="2146847064" r:id="rId3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6"/>
            <p14:sldId id="2146847098"/>
            <p14:sldId id="2146847099"/>
            <p14:sldId id="2146847051"/>
            <p14:sldId id="2146847119"/>
            <p14:sldId id="2146847097"/>
            <p14:sldId id="2146847120"/>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6"/>
            <p14:sldId id="2146847117"/>
            <p14:sldId id="2146847115"/>
            <p14:sldId id="2146847063"/>
            <p14:sldId id="2146847121"/>
            <p14:sldId id="2146847122"/>
            <p14:sldId id="214684712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azure-virtual-desktop-blog/azure-virtual-desktop-insights-powered-by-the-azure-monitor/ba-p/3937345" TargetMode="External"/><Relationship Id="rId2" Type="http://schemas.openxmlformats.org/officeDocument/2006/relationships/hyperlink" Target="https://techcommunity.microsoft.com/t5/azure-compute-blog/breaking-change-for-vm-amp-vmss-powershell-cli-customers/ba-p/3937037" TargetMode="External"/><Relationship Id="rId1" Type="http://schemas.openxmlformats.org/officeDocument/2006/relationships/slideLayout" Target="../slideLayouts/slideLayout7.xml"/><Relationship Id="rId4" Type="http://schemas.openxmlformats.org/officeDocument/2006/relationships/hyperlink" Target="https://learn.microsoft.com/en-us/azure/azure-monitor/agents/agents-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ga-support-for-python-311-in-azure-functions/" TargetMode="External"/><Relationship Id="rId2" Type="http://schemas.openxmlformats.org/officeDocument/2006/relationships/hyperlink" Target="https://azure.microsoft.com/en-us/updates/generally-available-azure-functions-v4-programming-model-for-nodejs/" TargetMode="External"/><Relationship Id="rId1" Type="http://schemas.openxmlformats.org/officeDocument/2006/relationships/slideLayout" Target="../slideLayouts/slideLayout7.xml"/><Relationship Id="rId6" Type="http://schemas.openxmlformats.org/officeDocument/2006/relationships/hyperlink" Target="https://azure.microsoft.com/en-us/updates/public-preview-azure-functions-extension-for-dapr/" TargetMode="External"/><Relationship Id="rId5" Type="http://schemas.openxmlformats.org/officeDocument/2006/relationships/hyperlink" Target="https://azure.microsoft.com/en-us/updates/public-preview-azure-functions-support-for-nodejs-20/" TargetMode="External"/><Relationship Id="rId4" Type="http://schemas.openxmlformats.org/officeDocument/2006/relationships/hyperlink" Target="https://docs.python.org/3/whatsnew/3.11.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blog/2023/08/15/kubernetes-v1-28-release/#what-s-new-major-themes" TargetMode="External"/><Relationship Id="rId2" Type="http://schemas.openxmlformats.org/officeDocument/2006/relationships/hyperlink" Target="https://azure.microsoft.com/en-us/updates/public-preview-aks-support-for-kubernetes-version-128/"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a-vertical-pod-autoscaling-addon-for-ak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a-aks-image-cleaner/" TargetMode="External"/><Relationship Id="rId2" Type="http://schemas.openxmlformats.org/officeDocument/2006/relationships/hyperlink" Target="https://azure.microsoft.com/en-us/updates/ga-node-os-patching-nodeimage-feature-in-aks/" TargetMode="External"/><Relationship Id="rId1" Type="http://schemas.openxmlformats.org/officeDocument/2006/relationships/slideLayout" Target="../slideLayouts/slideLayout7.xml"/><Relationship Id="rId6" Type="http://schemas.openxmlformats.org/officeDocument/2006/relationships/hyperlink" Target="https://azure.microsoft.com/en-us/updates/ga-dedicated-table-support-for-aks-diagnostics-logs/" TargetMode="External"/><Relationship Id="rId5" Type="http://schemas.openxmlformats.org/officeDocument/2006/relationships/image" Target="../media/image8.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updates/generally-available-azure-load-testing-in-southeast-asia-canada-central-germany-west-central-and-central-india/" TargetMode="External"/><Relationship Id="rId1" Type="http://schemas.openxmlformats.org/officeDocument/2006/relationships/slideLayout" Target="../slideLayouts/slideLayout7.xml"/><Relationship Id="rId4" Type="http://schemas.openxmlformats.org/officeDocument/2006/relationships/hyperlink" Target="https://techcommunity.microsoft.com/t5/apps-on-azure-blog/recently-announced-advanced-clustering-features-for-jboss-eap-on/ba-p/393967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zurestackhcisolutions.azure.microsoft.com/#/catalog?systemType=PremierSolu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a-azure-container-apps-in-azure-china-cloud/" TargetMode="External"/><Relationship Id="rId2" Type="http://schemas.openxmlformats.org/officeDocument/2006/relationships/hyperlink" Target="https://azure.microsoft.com/en-us/updates/generally-available-artifact-cache-for-azure-container-registry/"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t5/azure-migration-and/trusted-launch-for-azure-vmware-solution-virtual-machines/ba-p/3929945"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generally-available-zone-redundant-storage-for-azure-disks-is-now-available-in-more-regions-3/"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public-preview-additional-cache-sizes-for-azure-cache-for-redis-enterprise/" TargetMode="External"/><Relationship Id="rId2" Type="http://schemas.openxmlformats.org/officeDocument/2006/relationships/hyperlink" Target="https://azure.microsoft.com/en-us/updates/generally-available-custom-partitioning-in-azure-synapse-link-for-azure-cosmos-db/"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public-preview-azure-sql-database-free-offer/"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public-preview-azure-database-for-mysql-flexible-maintenance/" TargetMode="External"/><Relationship Id="rId2" Type="http://schemas.openxmlformats.org/officeDocument/2006/relationships/hyperlink" Target="https://azure.microsoft.com/en-us/updates/general-availability-azure-sql-updates-for-lateseptember-202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ka.ms/fallforIA/data-csc" TargetMode="External"/><Relationship Id="rId2" Type="http://schemas.openxmlformats.org/officeDocument/2006/relationships/hyperlink" Target="https://aka.ms/fallforIA/ai-csc" TargetMode="External"/><Relationship Id="rId1" Type="http://schemas.openxmlformats.org/officeDocument/2006/relationships/slideLayout" Target="../slideLayouts/slideLayout7.xml"/><Relationship Id="rId5" Type="http://schemas.openxmlformats.org/officeDocument/2006/relationships/hyperlink" Target="https://aka.ms/fallforIA/CSC" TargetMode="External"/><Relationship Id="rId4" Type="http://schemas.openxmlformats.org/officeDocument/2006/relationships/hyperlink" Target="https://aka.ms/fabriccommunity"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public-preview-azure-communication-services-job-router/" TargetMode="External"/><Relationship Id="rId2" Type="http://schemas.openxmlformats.org/officeDocument/2006/relationships/hyperlink" Target="https://devblogs.microsoft.com/devops/managed-identity-and-service-principal-support-for-azure-devops-now-in-general-availability-ga/" TargetMode="External"/><Relationship Id="rId1" Type="http://schemas.openxmlformats.org/officeDocument/2006/relationships/slideLayout" Target="../slideLayouts/slideLayout7.xml"/><Relationship Id="rId4" Type="http://schemas.openxmlformats.org/officeDocument/2006/relationships/hyperlink" Target="https://azure.microsoft.com/en-us/products/communication-servic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blog/2023-09-26-your-ultimate-guide-to-the-github-universe-23-agenda/" TargetMode="External"/><Relationship Id="rId2" Type="http://schemas.openxmlformats.org/officeDocument/2006/relationships/hyperlink" Target="https://blogs.bing.com/search/september-2023/Expanding-Our-AI-Partnership-with-Meta-(1)"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githubuniverse.com/?utm_source=Blog&amp;utm_medium=GitHub&amp;utm_campaign=schedule"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techcommunity.microsoft.com/t5/microsoft-teams-blog/introducing-town-halls-in-microsoft-teams-and-retiring-microsoft/ba-p/392573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general-availability-domain-fronting-update-on-azure-front-door-and-azure-cdn/" TargetMode="External"/><Relationship Id="rId2" Type="http://schemas.openxmlformats.org/officeDocument/2006/relationships/hyperlink" Target="https://azure.microsoft.com/en-us/updates/general-availability-gateway-load-balancer-ipv6-support/"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azure.microsoft.com/en-us/updates/azure-batch-cli-extensions-will-be-retired-on-30-september-2024/" TargetMode="External"/><Relationship Id="rId13" Type="http://schemas.openxmlformats.org/officeDocument/2006/relationships/hyperlink" Target="https://azure.microsoft.com/en-us/updates/azure-cyclecloud-support-for-beegfs-filesystem-cluster-type-will-be-retired-on-30-september-2024/" TargetMode="External"/><Relationship Id="rId18" Type="http://schemas.openxmlformats.org/officeDocument/2006/relationships/hyperlink" Target="https://azure.microsoft.com/en-us/updates/ai-services-metrics-advisor-will-be-retired-on-1-october-2026/" TargetMode="External"/><Relationship Id="rId3" Type="http://schemas.openxmlformats.org/officeDocument/2006/relationships/hyperlink" Target="https://azure.microsoft.com/en-us/updates/azure-api-for-fhir-retirement/" TargetMode="External"/><Relationship Id="rId7" Type="http://schemas.openxmlformats.org/officeDocument/2006/relationships/hyperlink" Target="https://azure.microsoft.com/en-us/updates/azure-batch-pool-list-usage-metrics-api-will-be-retired-on-30-september-2024/" TargetMode="External"/><Relationship Id="rId12" Type="http://schemas.openxmlformats.org/officeDocument/2006/relationships/hyperlink" Target="https://azure.microsoft.com/en-us/updates/azure-cyclecloud-support-for-htcondor-scheduler-cluster-type-will-be-retired-on-30-september-2024/" TargetMode="External"/><Relationship Id="rId17" Type="http://schemas.openxmlformats.org/officeDocument/2006/relationships/hyperlink" Target="https://azure.microsoft.com/en-us/updates/ai-services-anomaly-detector-will-be-retired-on-1-october-2026/" TargetMode="External"/><Relationship Id="rId2" Type="http://schemas.openxmlformats.org/officeDocument/2006/relationships/hyperlink" Target="https://azure.microsoft.com/en-us/updates/action-required-retirement-of-get-alert-smart-groups-in-azure-monitor-6/" TargetMode="External"/><Relationship Id="rId16" Type="http://schemas.openxmlformats.org/officeDocument/2006/relationships/hyperlink" Target="https://azure.microsoft.com/en-us/updates/azure-ai-translator-s2s4-billing-instances-will-be-retired-on-1-october-2026-transition-to-commitment-tiers-for-discounted-pr/" TargetMode="External"/><Relationship Id="rId20" Type="http://schemas.openxmlformats.org/officeDocument/2006/relationships/hyperlink" Target="https://azure.microsoft.com/en-us/updates/computer-vision-api-retirements-13-9-2026/" TargetMode="External"/><Relationship Id="rId1" Type="http://schemas.openxmlformats.org/officeDocument/2006/relationships/slideLayout" Target="../slideLayouts/slideLayout7.xml"/><Relationship Id="rId6" Type="http://schemas.openxmlformats.org/officeDocument/2006/relationships/hyperlink" Target="https://azure.microsoft.com/en-us/updates/support-for-select-marketplace-images-for-batch-pools-will-be-retired/" TargetMode="External"/><Relationship Id="rId11" Type="http://schemas.openxmlformats.org/officeDocument/2006/relationships/hyperlink" Target="https://azure.microsoft.com/en-us/updates/azure-batch-task-authentication-token-will-be-retired-on-30-september-2024/" TargetMode="External"/><Relationship Id="rId5" Type="http://schemas.openxmlformats.org/officeDocument/2006/relationships/hyperlink" Target="https://azure.microsoft.com/en-us/updates/transition-to-the-containerlogv2-table-by-30-september-2026/" TargetMode="External"/><Relationship Id="rId15" Type="http://schemas.openxmlformats.org/officeDocument/2006/relationships/hyperlink" Target="https://azure.microsoft.com/en-us/updates/ai-services-personalizer-will-be-retired-on-1-october-2026/" TargetMode="External"/><Relationship Id="rId10" Type="http://schemas.openxmlformats.org/officeDocument/2006/relationships/hyperlink" Target="https://azure.microsoft.com/en-us/updates/we-re-ending-support-for-the-20170301ga-api/" TargetMode="External"/><Relationship Id="rId19" Type="http://schemas.openxmlformats.org/officeDocument/2006/relationships/hyperlink" Target="https://azure.microsoft.com/en-us/updates/azure-virtual-desktop-classic-will-be-retired-on-30-september-2026-please-transition-to-azure-virtual-desktop/" TargetMode="External"/><Relationship Id="rId4" Type="http://schemas.openxmlformats.org/officeDocument/2006/relationships/hyperlink" Target="https://azure.microsoft.com/en-us/updates/azure-internet-analyzer-will-be-retired-on-15-march-2024-delete-profiles/" TargetMode="External"/><Relationship Id="rId9" Type="http://schemas.openxmlformats.org/officeDocument/2006/relationships/hyperlink" Target="https://azure.microsoft.com/en-us/updates/action-required-migrate-to-using-arg-query-for-get-alert-summary-in-azure-monitor/" TargetMode="External"/><Relationship Id="rId14" Type="http://schemas.openxmlformats.org/officeDocument/2006/relationships/hyperlink" Target="https://azure.microsoft.com/en-us/updates/azure-cyclecloud-support-for-automatic-configuration-of-lvm-for-azure-cyclecloud-volume-mounts-will-be-retired-on-30-septembe/"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azure.microsoft.com/en-us/updates/retirement-notice-azure-communication-services-network-traversal-turn-public-preview-is-retiring/" TargetMode="External"/><Relationship Id="rId13" Type="http://schemas.openxmlformats.org/officeDocument/2006/relationships/hyperlink" Target="https://azure.microsoft.com/en-us/updates/support-for-the-1x-version-of-azure-functions-ends-14-september-2026/" TargetMode="External"/><Relationship Id="rId3" Type="http://schemas.openxmlformats.org/officeDocument/2006/relationships/hyperlink" Target="https://azure.microsoft.com/en-us/updates/app-service-environment-version-1-and-version-2-will-be-retired-on-31-august-2024-2/" TargetMode="External"/><Relationship Id="rId7" Type="http://schemas.openxmlformats.org/officeDocument/2006/relationships/hyperlink" Target="https://azure.microsoft.com/en-us/updates/php81support/" TargetMode="External"/><Relationship Id="rId12" Type="http://schemas.openxmlformats.org/officeDocument/2006/relationships/hyperlink" Target="https://azure.microsoft.com/en-us/updates/update-to-azure-functions-cosmos-db-extension-version-4x-by-31-august-2024-for-continued-support/" TargetMode="External"/><Relationship Id="rId2" Type="http://schemas.openxmlformats.org/officeDocument/2006/relationships/hyperlink" Target="https://azure.microsoft.com/en-us/updates/python-opencensus-retirement/" TargetMode="External"/><Relationship Id="rId1" Type="http://schemas.openxmlformats.org/officeDocument/2006/relationships/slideLayout" Target="../slideLayouts/slideLayout7.xml"/><Relationship Id="rId6" Type="http://schemas.openxmlformats.org/officeDocument/2006/relationships/hyperlink" Target="https://azure.microsoft.com/en-us/updates/python38support/" TargetMode="External"/><Relationship Id="rId11" Type="http://schemas.openxmlformats.org/officeDocument/2006/relationships/hyperlink" Target="https://azure.microsoft.com/en-us/updates/azure-maps-web-sdk-map-controls-version-1xx-will-be-retired-on-19-september-2026/" TargetMode="External"/><Relationship Id="rId5" Type="http://schemas.openxmlformats.org/officeDocument/2006/relationships/hyperlink" Target="https://azure.microsoft.com/en-us/updates/sap-hana-on-azure-large-instances-will-be-retired-by-30-june-2025-transition-to-virtual-machines/" TargetMode="External"/><Relationship Id="rId15" Type="http://schemas.openxmlformats.org/officeDocument/2006/relationships/hyperlink" Target="https://azure.microsoft.com/en-us/updates/we-re-ending-support-for-the-20170301ga-api/" TargetMode="External"/><Relationship Id="rId10" Type="http://schemas.openxmlformats.org/officeDocument/2006/relationships/hyperlink" Target="https://azure.microsoft.com/en-us/updates/retirement-notice-the-legacy-azure-storage-java-client-libraries-will-be-retired-on-13-september-2024/" TargetMode="External"/><Relationship Id="rId4" Type="http://schemas.openxmlformats.org/officeDocument/2006/relationships/hyperlink" Target="https://azure.microsoft.com/en-us/updates/smart-on-fhir-proxy-feature-in-azure-health-data-services-will-be-retired-on-21st-september-2026-transition-to-smart-on-fhir/" TargetMode="External"/><Relationship Id="rId9" Type="http://schemas.openxmlformats.org/officeDocument/2006/relationships/hyperlink" Target="https://azure.microsoft.com/en-us/updates/retirement-notice-the-azure-storage-android-client-libraries-will-be-retired-on-13-september-2024/" TargetMode="External"/><Relationship Id="rId14" Type="http://schemas.openxmlformats.org/officeDocument/2006/relationships/hyperlink" Target="https://azure.microsoft.com/en-us/updates/upgrade-azure-database-for-mysql-to-mysql-v80-before-support-for-v57-end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azure/virtual-network/ip-services/default-outbound-acces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t5/microsoft-entra-azure-ad-blog/remediate-user-risks-in-microsoft-entra-id-protection-through-on/ba-p/3773129" TargetMode="External"/><Relationship Id="rId2" Type="http://schemas.openxmlformats.org/officeDocument/2006/relationships/hyperlink" Target="https://learn.microsoft.com/en-us/azure/active-directory/hybrid/decommission-connect-sync-v1" TargetMode="External"/><Relationship Id="rId1" Type="http://schemas.openxmlformats.org/officeDocument/2006/relationships/slideLayout" Target="../slideLayouts/slideLayout7.xml"/><Relationship Id="rId6" Type="http://schemas.openxmlformats.org/officeDocument/2006/relationships/hyperlink" Target="https://techcommunity.microsoft.com/t5/system-center-blog/agent-recommendations-for-scom-users/ba-p/3941707"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tools-blog/announcing-template-based-previews-of-azure-cli-and-azure/ba-p/393380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updates/ungated-public-preview-azure-api-cent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#89</a:t>
            </a:r>
          </a:p>
        </p:txBody>
      </p:sp>
      <p:sp>
        <p:nvSpPr>
          <p:cNvPr id="4" name="Text Placeholder 3"/>
          <p:cNvSpPr>
            <a:spLocks noGrp="1"/>
          </p:cNvSpPr>
          <p:nvPr>
            <p:ph type="body" sz="quarter" idx="11"/>
          </p:nvPr>
        </p:nvSpPr>
        <p:spPr/>
        <p:txBody>
          <a:bodyPr/>
          <a:lstStyle/>
          <a:p>
            <a:r>
              <a:rPr lang="en-US" spc="300" dirty="0"/>
              <a:t>October 4,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extLst>
                    <a:ext uri="{A12FA001-AC4F-418D-AE19-62706E023703}">
                      <ahyp:hlinkClr xmlns:ahyp="http://schemas.microsoft.com/office/drawing/2018/hyperlinkcolor" val="tx"/>
                    </a:ext>
                  </a:extLst>
                </a:hlinkClick>
              </a:rPr>
              <a:t>Breaking Change for VM &amp; VMSS PowerShell/CLI Customers</a:t>
            </a:r>
            <a:endParaRPr lang="en-US" sz="1000" dirty="0">
              <a:latin typeface="+mj-lt"/>
            </a:endParaRPr>
          </a:p>
          <a:p>
            <a:pPr algn="just"/>
            <a:r>
              <a:rPr lang="en-US" sz="1000" dirty="0">
                <a:latin typeface="+mj-lt"/>
              </a:rPr>
              <a:t>MS announced the upcoming changes for default security type change to Trusted Launch that will affect new virtual machines (VMs), virtual machine scale sets (VMSS), and OS Disk resource deployment in Azure. The change will set OS image to Trusted Launch (TL) compatible image and set security type as Trusted Launch by default. </a:t>
            </a:r>
          </a:p>
          <a:p>
            <a:pPr algn="just"/>
            <a:r>
              <a:rPr lang="en-US" sz="1000" dirty="0">
                <a:latin typeface="+mj-lt"/>
              </a:rPr>
              <a:t>This change will take effect in Azure PowerShell (PS) &amp; command-line interface (CLI) with the November 2023 release, and will affect all new Azure VMs, VMSS and Managed OS Disks deployments.</a:t>
            </a:r>
          </a:p>
          <a:p>
            <a:pPr algn="just"/>
            <a:r>
              <a:rPr lang="en-US" sz="1000" i="0" dirty="0">
                <a:effectLst/>
                <a:latin typeface="+mj-lt"/>
              </a:rPr>
              <a:t>Trusted Launch VMs provide you with foundational compute security by enabling the following capabilities:</a:t>
            </a:r>
          </a:p>
          <a:p>
            <a:pPr marL="171450" indent="-171450" algn="just">
              <a:buFont typeface="Arial" panose="020B0604020202020204" pitchFamily="34" charset="0"/>
              <a:buChar char="•"/>
            </a:pPr>
            <a:r>
              <a:rPr lang="en-US" sz="1000" i="0" dirty="0">
                <a:effectLst/>
                <a:latin typeface="+mj-lt"/>
              </a:rPr>
              <a:t>Secure Boot: Protects OS against rootkits and boot kits.</a:t>
            </a:r>
          </a:p>
          <a:p>
            <a:pPr marL="171450" indent="-171450" algn="just">
              <a:buFont typeface="Arial" panose="020B0604020202020204" pitchFamily="34" charset="0"/>
              <a:buChar char="•"/>
            </a:pPr>
            <a:r>
              <a:rPr lang="en-US" sz="1000" i="0" dirty="0" err="1">
                <a:effectLst/>
                <a:latin typeface="+mj-lt"/>
              </a:rPr>
              <a:t>vTPM</a:t>
            </a:r>
            <a:r>
              <a:rPr lang="en-US" sz="1000" i="0" dirty="0">
                <a:effectLst/>
                <a:latin typeface="+mj-lt"/>
              </a:rPr>
              <a:t>: It serves as a dedicated secure vault for keys and measurements, enabling attestation by measuring the entire boot chain of your VM.</a:t>
            </a:r>
          </a:p>
          <a:p>
            <a:pPr marL="171450" indent="-171450" algn="just">
              <a:buFont typeface="Arial" panose="020B0604020202020204" pitchFamily="34" charset="0"/>
              <a:buChar char="•"/>
            </a:pPr>
            <a:r>
              <a:rPr lang="en-US" sz="1000" i="0" dirty="0">
                <a:effectLst/>
                <a:latin typeface="+mj-lt"/>
              </a:rPr>
              <a:t>Boot Integrity Monitoring: Guest attestation extension enables proactive attestation and monitoring the boot integrity of your VMs.</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Azure Virtual Desktop Insights Powered by the Azure Monitor Agent</a:t>
            </a:r>
            <a:endParaRPr lang="en-US" sz="1000" dirty="0"/>
          </a:p>
          <a:p>
            <a:pPr algn="just"/>
            <a:r>
              <a:rPr lang="en-US" sz="1000" dirty="0"/>
              <a:t>MS announced that Azure Virtual Desktop Insights (AVDI) using the Azure Monitor Agent (AMA) is now generally available. </a:t>
            </a:r>
          </a:p>
          <a:p>
            <a:pPr algn="just"/>
            <a:r>
              <a:rPr lang="en-US" sz="1000" b="0" i="0">
                <a:solidFill>
                  <a:srgbClr val="333333"/>
                </a:solidFill>
                <a:effectLst/>
              </a:rPr>
              <a:t>MS announced </a:t>
            </a:r>
            <a:r>
              <a:rPr lang="en-US" sz="1000" b="0" i="0" dirty="0">
                <a:solidFill>
                  <a:srgbClr val="333333"/>
                </a:solidFill>
                <a:effectLst/>
              </a:rPr>
              <a:t>that Azure Virtual Desktop Insights (AVDI) using the </a:t>
            </a:r>
            <a:r>
              <a:rPr lang="en-US" sz="1000" b="0" i="0" u="sng" dirty="0">
                <a:solidFill>
                  <a:srgbClr val="146CAC"/>
                </a:solidFill>
                <a:effectLst/>
                <a:hlinkClick r:id="rId4"/>
              </a:rPr>
              <a:t>Azure Monitor Agent</a:t>
            </a:r>
            <a:r>
              <a:rPr lang="en-US" sz="1000" b="0" i="0" dirty="0">
                <a:solidFill>
                  <a:srgbClr val="333333"/>
                </a:solidFill>
                <a:effectLst/>
              </a:rPr>
              <a:t> (AMA) is now generally available. The original version of Azure Virtual Desktop Insights utilizes the Log Analytics Agent, which is scheduled to reach end of life in August of 2024. In anticipation of that, the new default AVD Insights experience for reporting at the host pool level is now powered by the AMA.</a:t>
            </a:r>
          </a:p>
          <a:p>
            <a:pPr algn="just"/>
            <a:r>
              <a:rPr lang="en-US" sz="1000" b="0" i="0" dirty="0">
                <a:solidFill>
                  <a:srgbClr val="333333"/>
                </a:solidFill>
                <a:effectLst/>
              </a:rPr>
              <a:t>The legacy version of AVD Insights using the Log Analytics Agent will continue to be made available and supported up to the deprecation timeframe of August 2024. To ensure a smooth and easy transition, we encourage you to plan your migration to the AMA well in advance.</a:t>
            </a:r>
            <a:endParaRPr lang="en-US" sz="1000" dirty="0"/>
          </a:p>
          <a:p>
            <a:endParaRPr lang="en-US" sz="1000" dirty="0"/>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Functions v4 Programming model for Node.js</a:t>
            </a:r>
            <a:endParaRPr lang="en-US" sz="1000" dirty="0">
              <a:latin typeface="+mj-lt"/>
            </a:endParaRPr>
          </a:p>
          <a:p>
            <a:pPr algn="just"/>
            <a:r>
              <a:rPr lang="en-US" sz="1000" dirty="0">
                <a:latin typeface="+mj-lt"/>
              </a:rPr>
              <a:t>The v4 programming model for Azure Functions using Node.js is now generally available. This programming model is part of Azure Function’s larger effort to provide a flexible and intuitive experience for all supported languages.</a:t>
            </a:r>
          </a:p>
          <a:p>
            <a:pPr algn="just"/>
            <a:r>
              <a:rPr lang="en-US" sz="1000" dirty="0">
                <a:latin typeface="+mj-lt"/>
              </a:rPr>
              <a:t>With the v4 programming model, you will benefit from:</a:t>
            </a:r>
          </a:p>
          <a:p>
            <a:pPr marL="171450" indent="-171450" algn="just">
              <a:buFont typeface="Arial" panose="020B0604020202020204" pitchFamily="34" charset="0"/>
              <a:buChar char="•"/>
            </a:pPr>
            <a:r>
              <a:rPr lang="en-US" sz="1000" dirty="0">
                <a:latin typeface="+mj-lt"/>
              </a:rPr>
              <a:t>Flexible folder structure that allows to organize triggers in a way that makes sense to your Function App</a:t>
            </a:r>
          </a:p>
          <a:p>
            <a:pPr marL="171450" indent="-171450" algn="just">
              <a:buFont typeface="Arial" panose="020B0604020202020204" pitchFamily="34" charset="0"/>
              <a:buChar char="•"/>
            </a:pPr>
            <a:r>
              <a:rPr lang="en-US" sz="1000" dirty="0">
                <a:latin typeface="+mj-lt"/>
              </a:rPr>
              <a:t>Simplified trigger configuration that provides the ability to define functions in code</a:t>
            </a:r>
          </a:p>
          <a:p>
            <a:pPr marL="171450" indent="-171450" algn="just">
              <a:buFont typeface="Arial" panose="020B0604020202020204" pitchFamily="34" charset="0"/>
              <a:buChar char="•"/>
            </a:pPr>
            <a:r>
              <a:rPr lang="en-US" sz="1000" dirty="0">
                <a:latin typeface="+mj-lt"/>
              </a:rPr>
              <a:t>HTTP request and response types are adjusted to be a subset of the fetch standard instead of types unique to Azure Functions</a:t>
            </a:r>
          </a:p>
          <a:p>
            <a:pPr marL="171450" indent="-171450" algn="just">
              <a:buFont typeface="Arial" panose="020B0604020202020204" pitchFamily="34" charset="0"/>
              <a:buChar char="•"/>
            </a:pPr>
            <a:r>
              <a:rPr lang="en-US" sz="1000" dirty="0">
                <a:latin typeface="+mj-lt"/>
              </a:rPr>
              <a:t>Support for IntelliSense for JavaScript, and improvements to IntelliSense for TypeScript.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GA: Support for Python 3.11 in Azure Functions</a:t>
            </a:r>
            <a:endParaRPr lang="en-US" sz="1000" dirty="0"/>
          </a:p>
          <a:p>
            <a:pPr algn="just"/>
            <a:r>
              <a:rPr lang="en-US" sz="1000" dirty="0"/>
              <a:t>Support for Python 3.11 with Azure Functions is now generally available.</a:t>
            </a:r>
          </a:p>
          <a:p>
            <a:pPr algn="just"/>
            <a:r>
              <a:rPr lang="en-US" sz="1000" dirty="0"/>
              <a:t>It is now possible to develop Python 3.11 apps locally and deploy them to all Azure Functions plans. Check </a:t>
            </a:r>
            <a:r>
              <a:rPr lang="en-US" sz="1000" b="0" i="0" u="sng" dirty="0">
                <a:solidFill>
                  <a:srgbClr val="002847"/>
                </a:solidFill>
                <a:effectLst/>
                <a:hlinkClick r:id="rId4"/>
              </a:rPr>
              <a:t>What’s New In Python 3.11.</a:t>
            </a:r>
            <a:endParaRPr lang="en-US" sz="1000" b="0" i="0" u="sng" dirty="0">
              <a:solidFill>
                <a:srgbClr val="002847"/>
              </a:solidFill>
              <a:effectLst/>
            </a:endParaRPr>
          </a:p>
          <a:p>
            <a:pPr algn="just"/>
            <a:r>
              <a:rPr lang="en-US" sz="1000" dirty="0">
                <a:hlinkClick r:id="rId5"/>
              </a:rPr>
              <a:t>Public preview: Azure Functions Support for Node.js 20</a:t>
            </a:r>
            <a:endParaRPr lang="en-US" sz="1000" dirty="0"/>
          </a:p>
          <a:p>
            <a:pPr algn="just"/>
            <a:r>
              <a:rPr lang="en-US" sz="1000" dirty="0"/>
              <a:t>Azure Functions support for Node.js 20 is now in public preview.</a:t>
            </a:r>
          </a:p>
          <a:p>
            <a:pPr algn="just"/>
            <a:r>
              <a:rPr lang="en-US" sz="1000" dirty="0"/>
              <a:t>It is now possible to develop functions using Node.js 20 locally and deploy them to all Azure Functions plans on Linux and Windows.</a:t>
            </a:r>
          </a:p>
          <a:p>
            <a:pPr algn="just"/>
            <a:r>
              <a:rPr lang="en-US" sz="1000" dirty="0">
                <a:hlinkClick r:id="rId6"/>
              </a:rPr>
              <a:t>Public preview: Azure Functions extension for </a:t>
            </a:r>
            <a:r>
              <a:rPr lang="en-US" sz="1000" dirty="0" err="1">
                <a:hlinkClick r:id="rId6"/>
              </a:rPr>
              <a:t>Dapr</a:t>
            </a:r>
            <a:endParaRPr lang="en-US" sz="1000" dirty="0"/>
          </a:p>
          <a:p>
            <a:pPr algn="just"/>
            <a:r>
              <a:rPr lang="en-US" sz="1000" dirty="0"/>
              <a:t>Azure Functions extension for </a:t>
            </a:r>
            <a:r>
              <a:rPr lang="en-US" sz="1000" dirty="0" err="1"/>
              <a:t>Dapr</a:t>
            </a:r>
            <a:r>
              <a:rPr lang="en-US" sz="1000" dirty="0"/>
              <a:t> is now in public preview.</a:t>
            </a:r>
          </a:p>
          <a:p>
            <a:pPr algn="just"/>
            <a:r>
              <a:rPr lang="en-US" sz="1000" dirty="0"/>
              <a:t>It is now possible to use </a:t>
            </a:r>
            <a:r>
              <a:rPr lang="en-US" sz="1000" dirty="0" err="1"/>
              <a:t>Dapr’s</a:t>
            </a:r>
            <a:r>
              <a:rPr lang="en-US" sz="1000" dirty="0"/>
              <a:t> powerful cloud native building block APIs (e.g. Service Invoke with service discovery &amp; </a:t>
            </a:r>
            <a:r>
              <a:rPr lang="en-US" sz="1000" dirty="0" err="1"/>
              <a:t>mTLS</a:t>
            </a:r>
            <a:r>
              <a:rPr lang="en-US" sz="1000" dirty="0"/>
              <a:t>, </a:t>
            </a:r>
            <a:r>
              <a:rPr lang="en-US" sz="1000" dirty="0" err="1"/>
              <a:t>PubSub</a:t>
            </a:r>
            <a:r>
              <a:rPr lang="en-US" sz="1000" dirty="0"/>
              <a:t>, Bindings, Secrets and Actors) and a large array of ecosystem components in the native and friendly Azure Functions triggers &amp; bindings programming model.  The extension is available to run on AKS and ACA services.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AKS support for Kubernetes version 1.28</a:t>
            </a:r>
            <a:endParaRPr lang="en-US" sz="1000" dirty="0">
              <a:latin typeface="+mj-lt"/>
            </a:endParaRPr>
          </a:p>
          <a:p>
            <a:r>
              <a:rPr lang="en-US" sz="1000" dirty="0">
                <a:latin typeface="+mj-lt"/>
              </a:rPr>
              <a:t>AKS now supports Kubernetes version 1.28 in public preview.</a:t>
            </a:r>
          </a:p>
          <a:p>
            <a:r>
              <a:rPr lang="en-US" sz="1000" dirty="0">
                <a:latin typeface="+mj-lt"/>
              </a:rPr>
              <a:t>Among other enhancements, this latest Kubernetes version provides the following:</a:t>
            </a:r>
          </a:p>
          <a:p>
            <a:pPr marL="171450" indent="-171450">
              <a:buFont typeface="Arial" panose="020B0604020202020204" pitchFamily="34" charset="0"/>
              <a:buChar char="•"/>
            </a:pPr>
            <a:r>
              <a:rPr lang="en-US" sz="1000" dirty="0">
                <a:latin typeface="+mj-lt"/>
              </a:rPr>
              <a:t>node components for the oldest supported minor version now work with control plane components for the newest supported minor version</a:t>
            </a:r>
          </a:p>
          <a:p>
            <a:pPr marL="171450" indent="-171450">
              <a:buFont typeface="Arial" panose="020B0604020202020204" pitchFamily="34" charset="0"/>
              <a:buChar char="•"/>
            </a:pPr>
            <a:r>
              <a:rPr lang="en-US" sz="1000" dirty="0">
                <a:latin typeface="+mj-lt"/>
              </a:rPr>
              <a:t>Improvements to </a:t>
            </a:r>
            <a:r>
              <a:rPr lang="en-US" sz="1000" dirty="0" err="1">
                <a:latin typeface="+mj-lt"/>
              </a:rPr>
              <a:t>CustomResourceDefinition</a:t>
            </a:r>
            <a:r>
              <a:rPr lang="en-US" sz="1000" dirty="0">
                <a:latin typeface="+mj-lt"/>
              </a:rPr>
              <a:t> validation rules</a:t>
            </a:r>
          </a:p>
          <a:p>
            <a:pPr marL="171450" indent="-171450">
              <a:buFont typeface="Arial" panose="020B0604020202020204" pitchFamily="34" charset="0"/>
              <a:buChar char="•"/>
            </a:pPr>
            <a:r>
              <a:rPr lang="en-US" sz="1000" dirty="0">
                <a:latin typeface="+mj-lt"/>
              </a:rPr>
              <a:t>Recovery from non-graceful node shutdown</a:t>
            </a:r>
          </a:p>
          <a:p>
            <a:pPr marL="171450" indent="-171450">
              <a:buFont typeface="Arial" panose="020B0604020202020204" pitchFamily="34" charset="0"/>
              <a:buChar char="•"/>
            </a:pPr>
            <a:r>
              <a:rPr lang="en-US" sz="1000" dirty="0">
                <a:latin typeface="+mj-lt"/>
              </a:rPr>
              <a:t>Match conditions for admission webhooks</a:t>
            </a:r>
          </a:p>
          <a:p>
            <a:r>
              <a:rPr lang="en-US" sz="1000" dirty="0">
                <a:latin typeface="+mj-lt"/>
              </a:rPr>
              <a:t>More information is available </a:t>
            </a:r>
            <a:r>
              <a:rPr lang="en-US" sz="1000" dirty="0">
                <a:latin typeface="+mj-lt"/>
                <a:hlinkClick r:id="rId3"/>
              </a:rPr>
              <a:t>here</a:t>
            </a:r>
            <a:endParaRPr lang="en-US" sz="1000" dirty="0">
              <a:latin typeface="+mj-lt"/>
            </a:endParaRP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900" dirty="0">
                <a:hlinkClick r:id="rId4"/>
              </a:rPr>
              <a:t>GA: Vertical Pod Autoscaling add-on for AKS</a:t>
            </a:r>
            <a:endParaRPr lang="en-US" sz="900" dirty="0"/>
          </a:p>
          <a:p>
            <a:pPr algn="just"/>
            <a:r>
              <a:rPr lang="en-US" sz="900" dirty="0"/>
              <a:t>The Vertical Pod Autoscaling (VPA) add-on for AKS is now generally available. Vertical Pod Autoscaling is a Kubernetes open-source project which aims to help right size workloads by setting up to date resource requests and limits for the containers in pods based on past usage, ensuring stability, cost-efficiency, and improved cluster utilization for your workloads.</a:t>
            </a:r>
          </a:p>
          <a:p>
            <a:pPr algn="just"/>
            <a:r>
              <a:rPr lang="en-US" sz="900" dirty="0"/>
              <a:t>Vertical Pod </a:t>
            </a:r>
            <a:r>
              <a:rPr lang="en-US" sz="900" dirty="0" err="1"/>
              <a:t>Autoscaler</a:t>
            </a:r>
            <a:r>
              <a:rPr lang="en-US" sz="900" dirty="0"/>
              <a:t> provides the following benefits:</a:t>
            </a:r>
          </a:p>
          <a:p>
            <a:pPr marL="171450" indent="-171450" algn="just">
              <a:buFont typeface="Arial" panose="020B0604020202020204" pitchFamily="34" charset="0"/>
              <a:buChar char="•"/>
            </a:pPr>
            <a:r>
              <a:rPr lang="en-US" sz="900" dirty="0"/>
              <a:t>It analyzes and adjusts processor and memory resources to right size applications. VPA isn't only responsible for scaling up, but also for scaling down based on their resource use over time.</a:t>
            </a:r>
          </a:p>
          <a:p>
            <a:pPr marL="171450" indent="-171450" algn="just">
              <a:buFont typeface="Arial" panose="020B0604020202020204" pitchFamily="34" charset="0"/>
              <a:buChar char="•"/>
            </a:pPr>
            <a:r>
              <a:rPr lang="en-US" sz="900" dirty="0"/>
              <a:t>A Pod is evicted if it needs to change its resource requests if its scaling mode is set to auto or recreate.</a:t>
            </a:r>
          </a:p>
          <a:p>
            <a:pPr marL="171450" indent="-171450" algn="just">
              <a:buFont typeface="Arial" panose="020B0604020202020204" pitchFamily="34" charset="0"/>
              <a:buChar char="•"/>
            </a:pPr>
            <a:r>
              <a:rPr lang="en-US" sz="900" dirty="0"/>
              <a:t>Set CPU and memory constraints for individual containers by specifying a resource policy</a:t>
            </a:r>
          </a:p>
          <a:p>
            <a:pPr marL="171450" indent="-171450" algn="just">
              <a:buFont typeface="Arial" panose="020B0604020202020204" pitchFamily="34" charset="0"/>
              <a:buChar char="•"/>
            </a:pPr>
            <a:r>
              <a:rPr lang="en-US" sz="900" dirty="0"/>
              <a:t>Ensures nodes have correct resources for pod scheduling</a:t>
            </a:r>
          </a:p>
          <a:p>
            <a:pPr marL="171450" indent="-171450" algn="just">
              <a:buFont typeface="Arial" panose="020B0604020202020204" pitchFamily="34" charset="0"/>
              <a:buChar char="•"/>
            </a:pPr>
            <a:r>
              <a:rPr lang="en-US" sz="900" dirty="0"/>
              <a:t>Configurable logging of any adjustments to processor or memory resources made</a:t>
            </a:r>
          </a:p>
          <a:p>
            <a:pPr marL="171450" indent="-171450" algn="just">
              <a:buFont typeface="Arial" panose="020B0604020202020204" pitchFamily="34" charset="0"/>
              <a:buChar char="•"/>
            </a:pPr>
            <a:r>
              <a:rPr lang="en-US" sz="900" dirty="0"/>
              <a:t>Improve cluster resource utilization and frees up CPU and memory for other pods.</a:t>
            </a:r>
          </a:p>
          <a:p>
            <a:r>
              <a:rPr lang="en-US" sz="900" dirty="0"/>
              <a:t>Limitations</a:t>
            </a:r>
          </a:p>
          <a:p>
            <a:pPr marL="171450" indent="-171450">
              <a:buFont typeface="Arial" panose="020B0604020202020204" pitchFamily="34" charset="0"/>
              <a:buChar char="•"/>
            </a:pPr>
            <a:r>
              <a:rPr lang="en-US" sz="900" dirty="0"/>
              <a:t>Vertical Pod autoscaling supports a maximum of 500 </a:t>
            </a:r>
            <a:r>
              <a:rPr lang="en-US" sz="900" dirty="0" err="1"/>
              <a:t>VerticalPodAutoscaler</a:t>
            </a:r>
            <a:r>
              <a:rPr lang="en-US" sz="900" dirty="0"/>
              <a:t> objects per cluster.</a:t>
            </a:r>
          </a:p>
          <a:p>
            <a:pPr marL="171450" indent="-171450" algn="just">
              <a:buFont typeface="Arial" panose="020B0604020202020204" pitchFamily="34" charset="0"/>
              <a:buChar char="•"/>
            </a:pPr>
            <a:endParaRPr lang="en-US" sz="900" dirty="0"/>
          </a:p>
          <a:p>
            <a:pPr algn="just"/>
            <a:endParaRPr lang="en-US" sz="900" dirty="0"/>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48145"/>
            <a:ext cx="4365038" cy="1149928"/>
          </a:xfrm>
        </p:spPr>
        <p:txBody>
          <a:bodyPr/>
          <a:lstStyle/>
          <a:p>
            <a:pPr algn="just"/>
            <a:r>
              <a:rPr lang="en-US" sz="1000" dirty="0">
                <a:latin typeface="+mj-lt"/>
                <a:hlinkClick r:id="rId2"/>
              </a:rPr>
              <a:t>GA: Node OS patching - </a:t>
            </a:r>
            <a:r>
              <a:rPr lang="en-US" sz="1000" dirty="0" err="1">
                <a:latin typeface="+mj-lt"/>
                <a:hlinkClick r:id="rId2"/>
              </a:rPr>
              <a:t>NodeImage</a:t>
            </a:r>
            <a:r>
              <a:rPr lang="en-US" sz="1000" dirty="0">
                <a:latin typeface="+mj-lt"/>
                <a:hlinkClick r:id="rId2"/>
              </a:rPr>
              <a:t> feature in AKS</a:t>
            </a:r>
            <a:endParaRPr lang="en-US" sz="1000" dirty="0">
              <a:latin typeface="+mj-lt"/>
            </a:endParaRPr>
          </a:p>
          <a:p>
            <a:pPr algn="just"/>
            <a:r>
              <a:rPr lang="en-US" sz="1000" dirty="0">
                <a:latin typeface="+mj-lt"/>
              </a:rPr>
              <a:t>Node OS patching – </a:t>
            </a:r>
            <a:r>
              <a:rPr lang="en-US" sz="1000" dirty="0" err="1">
                <a:latin typeface="+mj-lt"/>
              </a:rPr>
              <a:t>NodeImage</a:t>
            </a:r>
            <a:r>
              <a:rPr lang="en-US" sz="1000" dirty="0">
                <a:latin typeface="+mj-lt"/>
              </a:rPr>
              <a:t> feature is now generally available for AKS.  This feature provides an exclusive channel to control OS security updates for nodes. With this feature, it is possible to have a flexible and customized strategy for node-level OS security updates and a separate plan for cluster-level Kubernetes version auto-upgrades auto-upgrade.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48146"/>
            <a:ext cx="3955312" cy="3881004"/>
          </a:xfrm>
        </p:spPr>
        <p:txBody>
          <a:bodyPr/>
          <a:lstStyle/>
          <a:p>
            <a:pPr algn="just"/>
            <a:r>
              <a:rPr lang="en-US" sz="1000" dirty="0">
                <a:hlinkClick r:id="rId3"/>
              </a:rPr>
              <a:t>GA: AKS image cleaner</a:t>
            </a:r>
            <a:endParaRPr lang="en-US" sz="1000" dirty="0"/>
          </a:p>
          <a:p>
            <a:pPr algn="just"/>
            <a:r>
              <a:rPr lang="en-US" sz="1000" dirty="0"/>
              <a:t>AKS image cleaner feature is now generally available.</a:t>
            </a:r>
          </a:p>
          <a:p>
            <a:pPr algn="just"/>
            <a:r>
              <a:rPr lang="en-US" sz="1000" dirty="0"/>
              <a:t>With image cleaner, all the unused, vulnerable images are detected and removed from the AKS nodes automatically. This allows to save time by no longer needing to manually remove unused images. It also minimized security risks by removing unused and potentially vulnerable images from your AKS clusters.</a:t>
            </a:r>
            <a:endParaRPr lang="ru-RU" sz="1000" dirty="0"/>
          </a:p>
          <a:p>
            <a:r>
              <a:rPr lang="en-US" sz="1000" dirty="0"/>
              <a:t>Limitations</a:t>
            </a:r>
          </a:p>
          <a:p>
            <a:pPr marL="171450" indent="-171450">
              <a:buFont typeface="Arial" panose="020B0604020202020204" pitchFamily="34" charset="0"/>
              <a:buChar char="•"/>
            </a:pPr>
            <a:r>
              <a:rPr lang="en-US" sz="1000" dirty="0"/>
              <a:t>Image Cleaner doesn't yet support Windows node pools or AKS virtual nodes.</a:t>
            </a:r>
          </a:p>
          <a:p>
            <a:pPr algn="just"/>
            <a:endParaRPr lang="en-US" sz="1000" dirty="0"/>
          </a:p>
        </p:txBody>
      </p:sp>
      <p:pic>
        <p:nvPicPr>
          <p:cNvPr id="1028" name="Picture 4" descr="Screenshot of a diagram showing ImageCleaner's workflow. The ImageCleaner pods running on the cluster can generate an ImageList, or manual input can be provided.">
            <a:extLst>
              <a:ext uri="{FF2B5EF4-FFF2-40B4-BE49-F238E27FC236}">
                <a16:creationId xmlns:a16="http://schemas.microsoft.com/office/drawing/2014/main" id="{3488C012-8A6A-373B-C9EC-24526A9A79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99" y="2816146"/>
            <a:ext cx="3737277" cy="21022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EC766F8-4A66-644A-B536-9FE5E2D856EC}"/>
              </a:ext>
            </a:extLst>
          </p:cNvPr>
          <p:cNvPicPr>
            <a:picLocks noChangeAspect="1"/>
          </p:cNvPicPr>
          <p:nvPr/>
        </p:nvPicPr>
        <p:blipFill>
          <a:blip r:embed="rId5"/>
          <a:stretch>
            <a:fillRect/>
          </a:stretch>
        </p:blipFill>
        <p:spPr>
          <a:xfrm>
            <a:off x="4513590" y="3316119"/>
            <a:ext cx="4205410" cy="1602245"/>
          </a:xfrm>
          <a:prstGeom prst="rect">
            <a:avLst/>
          </a:prstGeom>
        </p:spPr>
      </p:pic>
      <p:sp>
        <p:nvSpPr>
          <p:cNvPr id="2" name="Text Placeholder 11">
            <a:extLst>
              <a:ext uri="{FF2B5EF4-FFF2-40B4-BE49-F238E27FC236}">
                <a16:creationId xmlns:a16="http://schemas.microsoft.com/office/drawing/2014/main" id="{E6DD0083-EC2D-485A-C592-F1150EF6E8FF}"/>
              </a:ext>
            </a:extLst>
          </p:cNvPr>
          <p:cNvSpPr txBox="1">
            <a:spLocks/>
          </p:cNvSpPr>
          <p:nvPr/>
        </p:nvSpPr>
        <p:spPr>
          <a:xfrm>
            <a:off x="4433776" y="1827381"/>
            <a:ext cx="4365038" cy="147388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latin typeface="+mj-lt"/>
                <a:hlinkClick r:id="rId6"/>
              </a:rPr>
              <a:t>GA: Dedicated table support for AKS diagnostics logs</a:t>
            </a:r>
            <a:endParaRPr lang="en-US" sz="1000" dirty="0">
              <a:latin typeface="+mj-lt"/>
            </a:endParaRPr>
          </a:p>
          <a:p>
            <a:pPr algn="just"/>
            <a:r>
              <a:rPr lang="en-US" sz="1000" dirty="0">
                <a:latin typeface="+mj-lt"/>
              </a:rPr>
              <a:t>Dedicated table support for AKS diagnostic logs is now generally available. This feature makes it easier and faster to query logs, while also optimizing costs and enhancing query performance. It is now possible to </a:t>
            </a:r>
            <a:r>
              <a:rPr lang="en-US" sz="1000" dirty="0" err="1">
                <a:latin typeface="+mj-lt"/>
              </a:rPr>
              <a:t>sendAKS</a:t>
            </a:r>
            <a:r>
              <a:rPr lang="en-US" sz="1000" dirty="0">
                <a:latin typeface="+mj-lt"/>
              </a:rPr>
              <a:t> diagnostic logs to resource-specific tables in Log Analytics, which allows to take advantage of dedicated schemas that support the “Basic Log” plan. This plan offers reduced data ingestion costs and retention periods, so you can save costs while still getting the insights you need.</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b="0" i="0" dirty="0">
                <a:solidFill>
                  <a:srgbClr val="333333"/>
                </a:solidFill>
                <a:effectLst/>
                <a:latin typeface="+mj-lt"/>
              </a:rPr>
              <a:t>Enabling </a:t>
            </a:r>
            <a:r>
              <a:rPr lang="en-US" sz="1000" b="0" i="0" dirty="0" err="1">
                <a:solidFill>
                  <a:srgbClr val="333333"/>
                </a:solidFill>
                <a:effectLst/>
                <a:latin typeface="+mj-lt"/>
              </a:rPr>
              <a:t>VNet</a:t>
            </a:r>
            <a:r>
              <a:rPr lang="en-US" sz="1000" b="0" i="0" dirty="0">
                <a:solidFill>
                  <a:srgbClr val="333333"/>
                </a:solidFill>
                <a:effectLst/>
                <a:latin typeface="+mj-lt"/>
              </a:rPr>
              <a:t> integration is required for communication between servers that form the cluster. Clustering is enabled automatically but can be disabled using an Application Setting (WEBSITE_DISABLE_CLUSTERING).  It gives:</a:t>
            </a:r>
          </a:p>
          <a:p>
            <a:pPr marL="171450" indent="-171450" algn="just">
              <a:buFont typeface="Arial" panose="020B0604020202020204" pitchFamily="34" charset="0"/>
              <a:buChar char="•"/>
            </a:pPr>
            <a:r>
              <a:rPr lang="en-US" sz="1000" b="0" i="0" dirty="0">
                <a:solidFill>
                  <a:srgbClr val="333333"/>
                </a:solidFill>
                <a:effectLst/>
                <a:latin typeface="+mj-lt"/>
              </a:rPr>
              <a:t>Clustering of web applications, including HTTP session replication, HA (high availability), and Singleton Service. </a:t>
            </a:r>
          </a:p>
          <a:p>
            <a:pPr marL="171450" indent="-171450" algn="just">
              <a:buFont typeface="Arial" panose="020B0604020202020204" pitchFamily="34" charset="0"/>
              <a:buChar char="•"/>
            </a:pPr>
            <a:r>
              <a:rPr lang="en-US" sz="1000" b="0" i="0" dirty="0">
                <a:solidFill>
                  <a:srgbClr val="333333"/>
                </a:solidFill>
                <a:effectLst/>
                <a:latin typeface="+mj-lt"/>
              </a:rPr>
              <a:t>High-availability support </a:t>
            </a:r>
          </a:p>
          <a:p>
            <a:pPr marL="171450" indent="-171450" algn="just">
              <a:buFont typeface="Arial" panose="020B0604020202020204" pitchFamily="34" charset="0"/>
              <a:buChar char="•"/>
            </a:pPr>
            <a:r>
              <a:rPr lang="en-US" sz="1000" b="0" i="0" dirty="0">
                <a:solidFill>
                  <a:srgbClr val="333333"/>
                </a:solidFill>
                <a:effectLst/>
                <a:latin typeface="+mj-lt"/>
              </a:rPr>
              <a:t>Transaction recovery support </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12611"/>
          </a:xfrm>
        </p:spPr>
        <p:txBody>
          <a:bodyPr/>
          <a:lstStyle/>
          <a:p>
            <a:pPr algn="just"/>
            <a:r>
              <a:rPr lang="en-US" sz="1000" dirty="0">
                <a:hlinkClick r:id="rId2"/>
              </a:rPr>
              <a:t>Generally available: Azure Load Testing in Southeast Asia, Canada Central, Germany West Central and Central India</a:t>
            </a:r>
            <a:endParaRPr lang="en-US" sz="1000" dirty="0"/>
          </a:p>
        </p:txBody>
      </p:sp>
      <p:pic>
        <p:nvPicPr>
          <p:cNvPr id="3074" name="Picture 2" descr="thumbnail image 1 of blog post titled &#10; &#10; &#10;  &#10; &#10; &#10; &#10;    &#10;  &#10;   &#10;    &#10;      &#10;       Recently Announced: Advanced Clustering Features for JBoss EAP on Azure App Service&#10;       &#10;      &#10;     &#10;   &#10;  &#10; &#10;   &#10; &#10; &#10; &#10; &#10; &#10;">
            <a:extLst>
              <a:ext uri="{FF2B5EF4-FFF2-40B4-BE49-F238E27FC236}">
                <a16:creationId xmlns:a16="http://schemas.microsoft.com/office/drawing/2014/main" id="{DB2396D8-6901-F948-CDA8-3313424E5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56" y="2655304"/>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B8E5D8FC-05CE-7CD4-DE32-5F6E71F7E189}"/>
              </a:ext>
            </a:extLst>
          </p:cNvPr>
          <p:cNvSpPr txBox="1">
            <a:spLocks/>
          </p:cNvSpPr>
          <p:nvPr/>
        </p:nvSpPr>
        <p:spPr>
          <a:xfrm>
            <a:off x="374354" y="1290631"/>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Advanced Clustering Features for JBoss EAP on Azure App Service</a:t>
            </a:r>
            <a:endParaRPr lang="en-US" sz="1000" dirty="0"/>
          </a:p>
          <a:p>
            <a:pPr algn="just"/>
            <a:r>
              <a:rPr lang="en-US" sz="1000" dirty="0"/>
              <a:t>Previously JBoss EAP integration  with an Azure Virtual Network (</a:t>
            </a:r>
            <a:r>
              <a:rPr lang="en-US" sz="1000" dirty="0" err="1"/>
              <a:t>VNet</a:t>
            </a:r>
            <a:r>
              <a:rPr lang="en-US" sz="1000" dirty="0"/>
              <a:t>) has a   clustering as in option now it isn't just an option, it's a built-in feature that kicks in automatically. </a:t>
            </a:r>
          </a:p>
          <a:p>
            <a:pPr algn="just"/>
            <a:r>
              <a:rPr lang="en-US" sz="1000" dirty="0"/>
              <a:t>One key update in this release is the automatic enablement of clustering when activate </a:t>
            </a:r>
            <a:r>
              <a:rPr lang="en-US" sz="1000" dirty="0" err="1"/>
              <a:t>VNet</a:t>
            </a:r>
            <a:r>
              <a:rPr lang="en-US" sz="1000" dirty="0"/>
              <a:t> Integration for web application. This results in a high-availability setup right from the get-go. </a:t>
            </a:r>
          </a:p>
        </p:txBody>
      </p:sp>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CE7FF3-5613-E232-49E2-0F53131508B2}"/>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A7B92877-07F7-1B8A-2045-A10A59714A2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01D140E-9586-1BCA-E737-6E6E2048A0B7}"/>
              </a:ext>
            </a:extLst>
          </p:cNvPr>
          <p:cNvSpPr>
            <a:spLocks noGrp="1"/>
          </p:cNvSpPr>
          <p:nvPr>
            <p:ph type="body" sz="quarter" idx="16"/>
          </p:nvPr>
        </p:nvSpPr>
        <p:spPr/>
        <p:txBody>
          <a:bodyPr/>
          <a:lstStyle/>
          <a:p>
            <a:pPr algn="just"/>
            <a:r>
              <a:rPr lang="en-US" sz="1000" dirty="0">
                <a:hlinkClick r:id="rId2"/>
              </a:rPr>
              <a:t>Premier Solutions for Azure Stack HCI</a:t>
            </a:r>
            <a:endParaRPr lang="en-US" sz="1000" dirty="0"/>
          </a:p>
          <a:p>
            <a:pPr algn="just"/>
            <a:r>
              <a:rPr lang="en-US" sz="1000" dirty="0"/>
              <a:t>Premier Solutions is a new type of Azure Stack HCI products that offers customers a better operational experience, quicker time to value, and more flexibility with as-a-service purchasing options. </a:t>
            </a:r>
          </a:p>
          <a:p>
            <a:pPr algn="just"/>
            <a:r>
              <a:rPr lang="en-US" sz="1000" dirty="0"/>
              <a:t>All Premier Solutions include:</a:t>
            </a:r>
          </a:p>
          <a:p>
            <a:pPr marL="171450" indent="-171450" algn="just">
              <a:buFont typeface="Arial" panose="020B0604020202020204" pitchFamily="34" charset="0"/>
              <a:buChar char="•"/>
            </a:pPr>
            <a:r>
              <a:rPr lang="en-US" sz="1000" dirty="0"/>
              <a:t>The most complete integration between hardware, software, and cloud services, so customers can reduce time spent managing infrastructure and instead focus on innovation.</a:t>
            </a:r>
          </a:p>
          <a:p>
            <a:pPr marL="171450" indent="-171450" algn="just">
              <a:buFont typeface="Arial" panose="020B0604020202020204" pitchFamily="34" charset="0"/>
              <a:buChar char="•"/>
            </a:pPr>
            <a:r>
              <a:rPr lang="en-US" sz="1000" dirty="0"/>
              <a:t>Continuous testing by Microsoft and our partners to ensure higher reliability and less downtime.</a:t>
            </a:r>
          </a:p>
          <a:p>
            <a:pPr marL="171450" indent="-171450" algn="just">
              <a:buFont typeface="Arial" panose="020B0604020202020204" pitchFamily="34" charset="0"/>
              <a:buChar char="•"/>
            </a:pPr>
            <a:r>
              <a:rPr lang="en-US" sz="1000" dirty="0"/>
              <a:t>End-to-end deployment workflows that make it easy to deploy one cluster, dozens of clusters, or a thousand clusters, repeatedly and reliably.</a:t>
            </a:r>
          </a:p>
          <a:p>
            <a:pPr marL="171450" indent="-171450" algn="just">
              <a:buFont typeface="Arial" panose="020B0604020202020204" pitchFamily="34" charset="0"/>
              <a:buChar char="•"/>
            </a:pPr>
            <a:r>
              <a:rPr lang="en-US" sz="1000" dirty="0"/>
              <a:t>Automated and jointly tested full-stack updates that provide seamless updates with a single click.</a:t>
            </a:r>
          </a:p>
          <a:p>
            <a:pPr marL="171450" indent="-171450" algn="just">
              <a:buFont typeface="Arial" panose="020B0604020202020204" pitchFamily="34" charset="0"/>
              <a:buChar char="•"/>
            </a:pPr>
            <a:r>
              <a:rPr lang="en-US" sz="1000" dirty="0"/>
              <a:t>Flexible purchasing models and a variety of available value-added services to reduce the friction of getting started.</a:t>
            </a:r>
          </a:p>
          <a:p>
            <a:pPr marL="171450" indent="-171450" algn="just">
              <a:buFont typeface="Arial" panose="020B0604020202020204" pitchFamily="34" charset="0"/>
              <a:buChar char="•"/>
            </a:pPr>
            <a:r>
              <a:rPr lang="en-US" sz="1000" dirty="0"/>
              <a:t>Global availability for a consistent solution across a customer’s global estate.</a:t>
            </a:r>
          </a:p>
        </p:txBody>
      </p:sp>
      <p:pic>
        <p:nvPicPr>
          <p:cNvPr id="1026" name="Picture 2" descr="Azure Stack HCI solution categories">
            <a:extLst>
              <a:ext uri="{FF2B5EF4-FFF2-40B4-BE49-F238E27FC236}">
                <a16:creationId xmlns:a16="http://schemas.microsoft.com/office/drawing/2014/main" id="{B2AA7DF8-EED6-4D9E-302E-CC31B4BA3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587" y="1136073"/>
            <a:ext cx="4502840" cy="359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900" dirty="0">
                <a:latin typeface="+mj-lt"/>
                <a:hlinkClick r:id="rId2"/>
              </a:rPr>
              <a:t>Generally Available: Artifact cache for Azure Container Registry</a:t>
            </a:r>
            <a:endParaRPr lang="en-US" sz="900" dirty="0">
              <a:latin typeface="+mj-lt"/>
            </a:endParaRPr>
          </a:p>
          <a:p>
            <a:pPr algn="just"/>
            <a:r>
              <a:rPr lang="en-US" sz="900" b="0" i="0" dirty="0">
                <a:solidFill>
                  <a:srgbClr val="4C4C51"/>
                </a:solidFill>
                <a:effectLst/>
                <a:latin typeface="+mj-lt"/>
              </a:rPr>
              <a:t>Artifact cache feature for Azure Container Registry is now generally available. Artifact cache allows to cache container images and OCI artifacts inside Azure Container Registry.  Caching container images inside Azure Container make pull operations more reliable. </a:t>
            </a:r>
          </a:p>
          <a:p>
            <a:pPr algn="just"/>
            <a:r>
              <a:rPr lang="en-US" sz="900" b="0" i="0" dirty="0">
                <a:solidFill>
                  <a:srgbClr val="4C4C51"/>
                </a:solidFill>
                <a:effectLst/>
                <a:latin typeface="+mj-lt"/>
              </a:rPr>
              <a:t>With the generally available release, MS support seven public registries, as follows: </a:t>
            </a:r>
          </a:p>
          <a:p>
            <a:pPr marL="171450" indent="-171450" algn="just">
              <a:buFont typeface="Arial" panose="020B0604020202020204" pitchFamily="34" charset="0"/>
              <a:buChar char="•"/>
            </a:pPr>
            <a:r>
              <a:rPr lang="en-US" sz="900" b="0" i="0" dirty="0">
                <a:solidFill>
                  <a:srgbClr val="4C4C51"/>
                </a:solidFill>
                <a:effectLst/>
                <a:latin typeface="+mj-lt"/>
              </a:rPr>
              <a:t>Docker Hub </a:t>
            </a:r>
          </a:p>
          <a:p>
            <a:pPr marL="171450" indent="-171450" algn="just">
              <a:buFont typeface="Arial" panose="020B0604020202020204" pitchFamily="34" charset="0"/>
              <a:buChar char="•"/>
            </a:pPr>
            <a:r>
              <a:rPr lang="en-US" sz="900" b="0" i="0" dirty="0">
                <a:solidFill>
                  <a:srgbClr val="4C4C51"/>
                </a:solidFill>
                <a:effectLst/>
                <a:latin typeface="+mj-lt"/>
              </a:rPr>
              <a:t>Microsoft Artifact Registry</a:t>
            </a:r>
          </a:p>
          <a:p>
            <a:pPr marL="171450" indent="-171450" algn="just">
              <a:buFont typeface="Arial" panose="020B0604020202020204" pitchFamily="34" charset="0"/>
              <a:buChar char="•"/>
            </a:pPr>
            <a:r>
              <a:rPr lang="en-US" sz="900" b="0" i="0" dirty="0">
                <a:solidFill>
                  <a:srgbClr val="4C4C51"/>
                </a:solidFill>
                <a:effectLst/>
                <a:latin typeface="+mj-lt"/>
              </a:rPr>
              <a:t>Quay.io</a:t>
            </a:r>
          </a:p>
          <a:p>
            <a:pPr marL="171450" indent="-171450" algn="just">
              <a:buFont typeface="Arial" panose="020B0604020202020204" pitchFamily="34" charset="0"/>
              <a:buChar char="•"/>
            </a:pPr>
            <a:r>
              <a:rPr lang="en-US" sz="900" b="0" i="0" dirty="0">
                <a:solidFill>
                  <a:srgbClr val="4C4C51"/>
                </a:solidFill>
                <a:effectLst/>
                <a:latin typeface="+mj-lt"/>
              </a:rPr>
              <a:t>ECR Public</a:t>
            </a:r>
          </a:p>
          <a:p>
            <a:pPr marL="171450" indent="-171450" algn="just">
              <a:buFont typeface="Arial" panose="020B0604020202020204" pitchFamily="34" charset="0"/>
              <a:buChar char="•"/>
            </a:pPr>
            <a:r>
              <a:rPr lang="en-US" sz="900" b="0" i="0" dirty="0">
                <a:solidFill>
                  <a:srgbClr val="4C4C51"/>
                </a:solidFill>
                <a:effectLst/>
                <a:latin typeface="+mj-lt"/>
              </a:rPr>
              <a:t>GitHub Container Registry</a:t>
            </a:r>
          </a:p>
          <a:p>
            <a:pPr marL="171450" indent="-171450" algn="just">
              <a:buFont typeface="Arial" panose="020B0604020202020204" pitchFamily="34" charset="0"/>
              <a:buChar char="•"/>
            </a:pPr>
            <a:r>
              <a:rPr lang="en-US" sz="900" b="0" i="0" dirty="0">
                <a:solidFill>
                  <a:srgbClr val="4C4C51"/>
                </a:solidFill>
                <a:effectLst/>
                <a:latin typeface="+mj-lt"/>
              </a:rPr>
              <a:t>Nvidia (Azure CLI only)</a:t>
            </a:r>
          </a:p>
          <a:p>
            <a:pPr marL="171450" indent="-171450" algn="just">
              <a:buFont typeface="Arial" panose="020B0604020202020204" pitchFamily="34" charset="0"/>
              <a:buChar char="•"/>
            </a:pPr>
            <a:r>
              <a:rPr lang="en-US" sz="900" b="0" i="0" dirty="0">
                <a:solidFill>
                  <a:srgbClr val="4C4C51"/>
                </a:solidFill>
                <a:effectLst/>
                <a:latin typeface="+mj-lt"/>
              </a:rPr>
              <a:t>registry.k8s.io (Azure CLI only) </a:t>
            </a:r>
          </a:p>
          <a:p>
            <a:pPr algn="just"/>
            <a:r>
              <a:rPr lang="en-US" sz="900" dirty="0">
                <a:solidFill>
                  <a:srgbClr val="4C4C51"/>
                </a:solidFill>
                <a:latin typeface="+mj-lt"/>
              </a:rPr>
              <a:t>Limitations</a:t>
            </a:r>
          </a:p>
          <a:p>
            <a:pPr marL="171450" indent="-171450" algn="just">
              <a:buFont typeface="Arial" panose="020B0604020202020204" pitchFamily="34" charset="0"/>
              <a:buChar char="•"/>
            </a:pPr>
            <a:r>
              <a:rPr lang="en-US" sz="900" dirty="0">
                <a:solidFill>
                  <a:srgbClr val="4C4C51"/>
                </a:solidFill>
                <a:latin typeface="+mj-lt"/>
              </a:rPr>
              <a:t>Artifact Cache feature doesn't support Customer managed key (CMK) enabled registries.</a:t>
            </a:r>
          </a:p>
          <a:p>
            <a:pPr marL="171450" indent="-171450" algn="just">
              <a:buFont typeface="Arial" panose="020B0604020202020204" pitchFamily="34" charset="0"/>
              <a:buChar char="•"/>
            </a:pPr>
            <a:r>
              <a:rPr lang="en-US" sz="900" dirty="0">
                <a:solidFill>
                  <a:srgbClr val="4C4C51"/>
                </a:solidFill>
                <a:latin typeface="+mj-lt"/>
              </a:rPr>
              <a:t>Cache will only occur after at least one image pull is complete on the available container image. For every new image available, a new image pull must be complete. Artifact Cache doesn't automatically pull new tags of images when a new tag is available. It is on the roadmap but not supported in this release.</a:t>
            </a:r>
          </a:p>
          <a:p>
            <a:pPr marL="171450" indent="-171450" algn="just">
              <a:buFont typeface="Arial" panose="020B0604020202020204" pitchFamily="34" charset="0"/>
              <a:buChar char="•"/>
            </a:pPr>
            <a:r>
              <a:rPr lang="en-US" sz="900" dirty="0">
                <a:solidFill>
                  <a:srgbClr val="4C4C51"/>
                </a:solidFill>
                <a:latin typeface="+mj-lt"/>
              </a:rPr>
              <a:t>Artifact Cache only supports 1000 cache rules.</a:t>
            </a:r>
            <a:endParaRPr lang="en-US" sz="900" b="0" i="0" dirty="0">
              <a:solidFill>
                <a:srgbClr val="4C4C51"/>
              </a:solidFill>
              <a:effectLst/>
              <a:latin typeface="+mj-lt"/>
            </a:endParaRPr>
          </a:p>
          <a:p>
            <a:pPr algn="just"/>
            <a:endParaRPr lang="en-US" sz="9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GA: Azure Container Apps in Azure China cloud</a:t>
            </a:r>
            <a:endParaRPr lang="en-US" sz="1000" dirty="0"/>
          </a:p>
          <a:p>
            <a:pPr algn="just"/>
            <a:r>
              <a:rPr lang="en-US" sz="1000" dirty="0"/>
              <a:t>MS announced that Azure Containers Apps is now generally available in the Azure China cloud. Azure Container Apps is a fully managed serverless container service which offers an ideal platform for application developers who want to run microservices, APIs, and more using containers without managing infrastructure. Azure Container Apps is available in the China North 3 region.</a:t>
            </a:r>
          </a:p>
          <a:p>
            <a:pPr algn="just"/>
            <a:r>
              <a:rPr lang="en-US" sz="1000" dirty="0"/>
              <a:t>Container Apps is built on a foundation of powerful open-source technology. Behind the scenes, every container app runs using the Kubernetes API, with KEDA, </a:t>
            </a:r>
            <a:r>
              <a:rPr lang="en-US" sz="1000" dirty="0" err="1"/>
              <a:t>Dapr</a:t>
            </a:r>
            <a:r>
              <a:rPr lang="en-US" sz="1000" dirty="0"/>
              <a:t>, and Envoy baked in. </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Trusted Launch for Azure VMware Solution virtual machines</a:t>
            </a:r>
            <a:endParaRPr lang="en-US" sz="1000" dirty="0"/>
          </a:p>
          <a:p>
            <a:pPr algn="just"/>
            <a:r>
              <a:rPr lang="en-US" sz="1000" dirty="0"/>
              <a:t>Azure VMware Solution introduced Public Preview of Trusted Launch for Virtual Machines. This advanced feature comprises Secure Boot, Virtual Trusted Platform Module (</a:t>
            </a:r>
            <a:r>
              <a:rPr lang="en-US" sz="1000" dirty="0" err="1"/>
              <a:t>vTPM</a:t>
            </a:r>
            <a:r>
              <a:rPr lang="en-US" sz="1000" dirty="0"/>
              <a:t>), and Virtualization-based Security (VBS), collectively forming a formidable defense against modern cyber threats. </a:t>
            </a:r>
          </a:p>
          <a:p>
            <a:pPr algn="just"/>
            <a:r>
              <a:rPr lang="en-US" sz="1000" dirty="0"/>
              <a:t>Azure VMware Solution is a VMware validated first party Azure service from Microsoft that provides private clouds containing VMware vSphere clusters built from dedicated bare-metal Azure infrastructure.</a:t>
            </a:r>
          </a:p>
        </p:txBody>
      </p:sp>
      <p:sp>
        <p:nvSpPr>
          <p:cNvPr id="3" name="Text Placeholder 2">
            <a:extLst>
              <a:ext uri="{FF2B5EF4-FFF2-40B4-BE49-F238E27FC236}">
                <a16:creationId xmlns:a16="http://schemas.microsoft.com/office/drawing/2014/main" id="{6F5651B4-DD70-432B-E379-452B669F6CC2}"/>
              </a:ext>
            </a:extLst>
          </p:cNvPr>
          <p:cNvSpPr>
            <a:spLocks noGrp="1"/>
          </p:cNvSpPr>
          <p:nvPr>
            <p:ph type="body" sz="quarter" idx="10"/>
          </p:nvPr>
        </p:nvSpPr>
        <p:spPr/>
        <p:txBody>
          <a:bodyPr/>
          <a:lstStyle/>
          <a:p>
            <a:endParaRPr lang="en-US" dirty="0"/>
          </a:p>
        </p:txBody>
      </p:sp>
      <p:pic>
        <p:nvPicPr>
          <p:cNvPr id="2050" name="Picture 2" descr="thumbnail image 1 of blog post titled &#10; &#10; &#10;  &#10; &#10; &#10; &#10;    &#10;  &#10;   &#10;    &#10;      &#10;       Trusted Launch for Azure VMware Solution virtual machines&#10;       &#10;      &#10;     &#10;   &#10;  &#10; &#10;   &#10; &#10; &#10; &#10; &#10; &#10;">
            <a:extLst>
              <a:ext uri="{FF2B5EF4-FFF2-40B4-BE49-F238E27FC236}">
                <a16:creationId xmlns:a16="http://schemas.microsoft.com/office/drawing/2014/main" id="{F9492DDA-E818-4D30-F032-C9C82B2A4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521527"/>
            <a:ext cx="3838191" cy="215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7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Zone Redundant Storage for Azure Disks is now available in more regions</a:t>
            </a:r>
            <a:endParaRPr lang="en-US" sz="1000" dirty="0"/>
          </a:p>
          <a:p>
            <a:pPr algn="just"/>
            <a:r>
              <a:rPr lang="en-US" sz="1000" dirty="0"/>
              <a:t>Zone Redundant Storage (ZRS) for Azure Disk Storage is now generally available on Azure Premium SSDs and Standard SSDs in China North 3, India Central, Switzerland North, South Africa North and Sweden Central regions.</a:t>
            </a:r>
          </a:p>
          <a:p>
            <a:pPr algn="just"/>
            <a:r>
              <a:rPr lang="en-US" sz="1000" dirty="0"/>
              <a:t>Disks with ZRS provide synchronous replication of data across three availability zones in a region, enabling disks to tolerate zonal failures without causing disruptions to your application. This feature enables disks to tolerate zonal failures without causing disruptions to application. Additionally, it allows you to maximize virtual machine availability without the need for application-level replication of data across zones.  It is also possible to use ZRS with shared disks to provide higher availability for clustered or distributed applications like SQL FCI, SAP ASCS/SCS, or GFS2.</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Generally available: Custom partitioning in Azure Synapse Link for Azure Cosmos DB</a:t>
            </a:r>
            <a:endParaRPr lang="en-US" sz="1000" dirty="0">
              <a:latin typeface="+mj-lt"/>
            </a:endParaRPr>
          </a:p>
          <a:p>
            <a:pPr algn="just"/>
            <a:r>
              <a:rPr lang="en-US" sz="1000" dirty="0">
                <a:latin typeface="+mj-lt"/>
              </a:rPr>
              <a:t>Partition Azure Cosmos DB analytical data using keys that are critical for business logic to achieve better query and data load performance.</a:t>
            </a:r>
          </a:p>
          <a:p>
            <a:pPr algn="just"/>
            <a:r>
              <a:rPr lang="en-US" sz="1000" dirty="0">
                <a:latin typeface="+mj-lt"/>
              </a:rPr>
              <a:t>Partition pruning results in faster analytical queries and loads, as less data is scanned in the partitioned stores. You can also benefit from the data processing improvements if workloads have a significant number of updates or deletes.</a:t>
            </a:r>
          </a:p>
          <a:p>
            <a:pPr algn="just"/>
            <a:r>
              <a:rPr lang="en-US" sz="1000" dirty="0">
                <a:latin typeface="+mj-lt"/>
              </a:rPr>
              <a:t>This capability is available for Apache Spark in Azure Synapse Analytics, now generally available in all Azure regions.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Additional cache sizes for Azure Cache for Redis Enterprise</a:t>
            </a:r>
            <a:endParaRPr lang="en-US" sz="1000" dirty="0"/>
          </a:p>
          <a:p>
            <a:pPr algn="just"/>
            <a:r>
              <a:rPr lang="en-US" sz="1000" dirty="0"/>
              <a:t>The Enterprise tier of Azure Cache for Redis now offers three additional cache sizes: the E5, E200, and E400 SKUs. These additional sizes allow to optimize the price/performance of cache deployments while providing all the same Enterprise features, like vector search capability and active geo-replication. The E5 SKU is smallest offering, providing a lower price point to get started with the Enterprise tier. The E200 and E400 offerings give even larger options with 200 GB and 400 GB memory sizes, respectively. Because Redis Enterprise can take advantage of the additional vCPUs running on these VMs, the E200 and E400 offerings also provide increased compute performance.</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There are two options for the Behavior when free limit reached setting:</a:t>
            </a:r>
          </a:p>
          <a:p>
            <a:pPr marL="171450" indent="-171450" algn="just">
              <a:buFont typeface="Arial" panose="020B0604020202020204" pitchFamily="34" charset="0"/>
              <a:buChar char="•"/>
            </a:pPr>
            <a:r>
              <a:rPr lang="en-US" sz="1000" dirty="0">
                <a:latin typeface="+mj-lt"/>
              </a:rPr>
              <a:t>Once the monthly limits on vCore activity or storage are met, the database can be auto-paused until the beginning of the next calendar month.</a:t>
            </a:r>
          </a:p>
          <a:p>
            <a:pPr marL="514350" lvl="1" indent="-171450" algn="just">
              <a:buFont typeface="Arial" panose="020B0604020202020204" pitchFamily="34" charset="0"/>
              <a:buChar char="•"/>
            </a:pPr>
            <a:r>
              <a:rPr lang="en-US" sz="1000" dirty="0">
                <a:latin typeface="+mj-lt"/>
              </a:rPr>
              <a:t>This is the Auto-pause the database until next month option.</a:t>
            </a:r>
          </a:p>
          <a:p>
            <a:pPr marL="171450" indent="-171450" algn="just">
              <a:buFont typeface="Arial" panose="020B0604020202020204" pitchFamily="34" charset="0"/>
              <a:buChar char="•"/>
            </a:pPr>
            <a:r>
              <a:rPr lang="en-US" sz="1000" dirty="0">
                <a:latin typeface="+mj-lt"/>
              </a:rPr>
              <a:t>Keep the database online, with vCore usage and storage amount over the free limits charged to your subscription's billing method, at the standard General Purpose tier serverless rates.</a:t>
            </a:r>
          </a:p>
          <a:p>
            <a:pPr marL="514350" lvl="1" indent="-171450" algn="just">
              <a:buFont typeface="Arial" panose="020B0604020202020204" pitchFamily="34" charset="0"/>
              <a:buChar char="•"/>
            </a:pPr>
            <a:r>
              <a:rPr lang="en-US" sz="1000" dirty="0">
                <a:latin typeface="+mj-lt"/>
              </a:rPr>
              <a:t>This is the Continue using database for additional charges option.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SQL Database free offer</a:t>
            </a:r>
            <a:endParaRPr lang="en-US" sz="1000" dirty="0"/>
          </a:p>
          <a:p>
            <a:pPr algn="just"/>
            <a:r>
              <a:rPr lang="en-US" sz="1000" dirty="0"/>
              <a:t>Try Azure SQL Database free of charge for the life of subscription. Power the application to build with just a couple of clicks. With this new offer it is possible to get a </a:t>
            </a:r>
            <a:r>
              <a:rPr lang="en-US" sz="1000" dirty="0" err="1"/>
              <a:t>a</a:t>
            </a:r>
            <a:r>
              <a:rPr lang="en-US" sz="1000" dirty="0"/>
              <a:t> 32 GB General Purpose, serverless Azure SQL database with 100,000 vCore seconds of compute free every month. </a:t>
            </a:r>
          </a:p>
          <a:p>
            <a:pPr algn="just"/>
            <a:r>
              <a:rPr lang="en-US" sz="1000" dirty="0"/>
              <a:t>This is a great starter option for many scenarios, whether you are learning SQL, developing a web app that needs a database, or you simply need an additional database for proof of concept on an application such as </a:t>
            </a:r>
            <a:r>
              <a:rPr lang="en-US" sz="1000" dirty="0" err="1"/>
              <a:t>PowerBI</a:t>
            </a:r>
            <a:r>
              <a:rPr lang="en-US" sz="1000" dirty="0"/>
              <a:t> reporting. This new offer is available  to any Azure subscription type. Every month your free amount will renew, for the life of the subscription. If you want to scale up your database, it's just a few clicks to continue usage for additional charges.</a:t>
            </a:r>
          </a:p>
          <a:p>
            <a:pPr marL="171450" indent="-171450" algn="just">
              <a:buFont typeface="Arial" panose="020B0604020202020204" pitchFamily="34" charset="0"/>
              <a:buChar char="•"/>
            </a:pPr>
            <a:r>
              <a:rPr lang="en-US" sz="1000" dirty="0"/>
              <a:t>This offer is rolling out by region, with new regions added every week. The following regions are currently supported: East US, West Central US, UK South.</a:t>
            </a:r>
          </a:p>
          <a:p>
            <a:pPr marL="171450" indent="-171450" algn="just">
              <a:buFont typeface="Arial" panose="020B0604020202020204" pitchFamily="34" charset="0"/>
              <a:buChar char="•"/>
            </a:pPr>
            <a:r>
              <a:rPr lang="en-US" sz="1000" dirty="0"/>
              <a:t>This offer is available for one database per Azure subscription</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i="0" dirty="0">
                <a:solidFill>
                  <a:srgbClr val="1A1A1F"/>
                </a:solidFill>
                <a:effectLst/>
                <a:latin typeface="+mj-lt"/>
                <a:hlinkClick r:id="rId2"/>
              </a:rPr>
              <a:t>General availability: Azure SQL updates for late-September 2023</a:t>
            </a:r>
            <a:endParaRPr lang="en-US" sz="1000" i="0" dirty="0">
              <a:solidFill>
                <a:srgbClr val="1A1A1F"/>
              </a:solidFill>
              <a:effectLst/>
              <a:latin typeface="+mj-lt"/>
            </a:endParaRPr>
          </a:p>
          <a:p>
            <a:pPr marL="171450" indent="-171450" algn="just">
              <a:buFont typeface="Arial" panose="020B0604020202020204" pitchFamily="34" charset="0"/>
              <a:buChar char="•"/>
            </a:pPr>
            <a:r>
              <a:rPr lang="en-US" sz="1000" dirty="0">
                <a:solidFill>
                  <a:srgbClr val="1A1A1F"/>
                </a:solidFill>
                <a:latin typeface="+mj-lt"/>
              </a:rPr>
              <a:t>M</a:t>
            </a:r>
            <a:r>
              <a:rPr lang="en-US" sz="1000" i="0" dirty="0">
                <a:solidFill>
                  <a:srgbClr val="1A1A1F"/>
                </a:solidFill>
                <a:effectLst/>
                <a:latin typeface="+mj-lt"/>
              </a:rPr>
              <a:t>ax log rate on SQL Managed Instance Business Critical is now doubled: The new limit of 192 MiB/s significantly improves the overall performance for write-intensive user scenarios such as data ingestion and index maintenance and allows instances to manage more workload for the same price</a:t>
            </a:r>
          </a:p>
          <a:p>
            <a:pPr marL="171450" indent="-171450" algn="just">
              <a:buFont typeface="Arial" panose="020B0604020202020204" pitchFamily="34" charset="0"/>
              <a:buChar char="•"/>
            </a:pPr>
            <a:r>
              <a:rPr lang="en-US" sz="1000" i="0" dirty="0">
                <a:solidFill>
                  <a:srgbClr val="1A1A1F"/>
                </a:solidFill>
                <a:effectLst/>
                <a:latin typeface="+mj-lt"/>
              </a:rPr>
              <a:t>Restore backups from Amazon S3 to Azure SQL Managed Instance is now available.  This feature offers users a flexible way of restoring backups and makes database migration to Azure SQL Managed Instance easier.</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Azure Database for MySQL flexible maintenance</a:t>
            </a:r>
            <a:endParaRPr lang="en-US" sz="1000" dirty="0"/>
          </a:p>
          <a:p>
            <a:pPr algn="just"/>
            <a:r>
              <a:rPr lang="en-US" sz="1000" dirty="0"/>
              <a:t>MS introduced the flexible maintenance feature for Azure Database for MySQL. With this update, they provide more control over when maintenance happens, facilitating smoother operations and greater flexibility. Whether you are utilizing a system managed or custom managed window, It is possible to reschedule maintenance to a time that suits you, within the boundaries of earliest and latest permissible timeframes. Please note that this feature is not yet available for the burstable SKU.  </a:t>
            </a:r>
          </a:p>
          <a:p>
            <a:pPr algn="just"/>
            <a:r>
              <a:rPr lang="en-US" sz="1000" dirty="0"/>
              <a:t>Rescheduling isn't confined to fixed time slots; it depends on the earliest and latest permissible times in the current maintenance cycle. Upon rescheduling, a notification will be sent out to confirm the changes, following the standard notification policies.</a:t>
            </a:r>
          </a:p>
          <a:p>
            <a:pPr marL="171450" indent="-171450" algn="just">
              <a:buFont typeface="Arial" panose="020B0604020202020204" pitchFamily="34" charset="0"/>
              <a:buChar char="•"/>
            </a:pPr>
            <a:r>
              <a:rPr lang="en-US" sz="1000" dirty="0"/>
              <a:t>Demand Constraints: Your rescheduled maintenance might be canceled due to a high number of maintenance activities occurring simultaneously in the same region.</a:t>
            </a:r>
          </a:p>
          <a:p>
            <a:pPr marL="171450" indent="-171450" algn="just">
              <a:buFont typeface="Arial" panose="020B0604020202020204" pitchFamily="34" charset="0"/>
              <a:buChar char="•"/>
            </a:pPr>
            <a:r>
              <a:rPr lang="en-US" sz="1000" dirty="0"/>
              <a:t>Lock-in Period: Rescheduling is unavailable 15 minutes prior to the initially scheduled maintenance time to maintain the reliability of the service.</a:t>
            </a:r>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b="0" i="1" u="sng" dirty="0">
                <a:solidFill>
                  <a:srgbClr val="146CAC"/>
                </a:solidFill>
                <a:effectLst/>
                <a:latin typeface="+mj-lt"/>
                <a:hlinkClick r:id="rId2"/>
              </a:rPr>
              <a:t>AI Skills Challenge</a:t>
            </a:r>
            <a:endParaRPr lang="en-US" sz="1000" b="0" i="1" dirty="0">
              <a:solidFill>
                <a:srgbClr val="333333"/>
              </a:solidFill>
              <a:effectLst/>
              <a:latin typeface="+mj-lt"/>
            </a:endParaRPr>
          </a:p>
          <a:p>
            <a:pPr algn="just"/>
            <a:r>
              <a:rPr lang="en-US" sz="1000" b="0" i="0" dirty="0">
                <a:solidFill>
                  <a:srgbClr val="333333"/>
                </a:solidFill>
                <a:effectLst/>
                <a:latin typeface="+mj-lt"/>
              </a:rPr>
              <a:t>Explore how to leverage cognitive services and generative AI models with advanced language and code comprehension to responsibly build innovative apps in this challenge. This Cloud Skills Challenge invites you to uncover the incredible potential of large-scale, generative AI models. Deepen your understanding of language and code to enable groundbreaking applications that are not just cutting-edge but also responsibly designed.</a:t>
            </a:r>
          </a:p>
          <a:p>
            <a:pPr algn="just"/>
            <a:r>
              <a:rPr lang="en-US" sz="1000" b="0" i="0" dirty="0">
                <a:solidFill>
                  <a:srgbClr val="333333"/>
                </a:solidFill>
                <a:effectLst/>
                <a:latin typeface="+mj-lt"/>
              </a:rPr>
              <a:t> </a:t>
            </a:r>
          </a:p>
          <a:p>
            <a:pPr algn="just"/>
            <a:r>
              <a:rPr lang="en-US" sz="1000" b="0" i="1" u="sng" dirty="0">
                <a:solidFill>
                  <a:srgbClr val="146CAC"/>
                </a:solidFill>
                <a:effectLst/>
                <a:latin typeface="+mj-lt"/>
                <a:hlinkClick r:id="rId3"/>
              </a:rPr>
              <a:t>Data Skills Challenge</a:t>
            </a:r>
            <a:endParaRPr lang="en-US" sz="1000" b="0" i="1" dirty="0">
              <a:solidFill>
                <a:srgbClr val="333333"/>
              </a:solidFill>
              <a:effectLst/>
              <a:latin typeface="+mj-lt"/>
            </a:endParaRPr>
          </a:p>
          <a:p>
            <a:pPr algn="just"/>
            <a:r>
              <a:rPr lang="en-US" sz="1000" b="0" i="0" dirty="0">
                <a:solidFill>
                  <a:srgbClr val="333333"/>
                </a:solidFill>
                <a:effectLst/>
                <a:latin typeface="+mj-lt"/>
              </a:rPr>
              <a:t>Data is the lifeblood of intelligent solutions, and it's time to unlock the potential of our vast data stores. In this Cloud Skills Challenge, you'll embark on an exploration of cloud-scale data with Microsoft Fabric. Discover the capabilities that can supercharge your ability to build data-driven intelligent solutions. Join the vibrant Fabric Community as you delve into the fascinating world of data innovation. Connect with fellow learners and experts at </a:t>
            </a:r>
            <a:r>
              <a:rPr lang="en-US" sz="1000" b="0" i="0" u="sng" dirty="0">
                <a:solidFill>
                  <a:srgbClr val="146CAC"/>
                </a:solidFill>
                <a:effectLst/>
                <a:latin typeface="+mj-lt"/>
                <a:hlinkClick r:id="rId4"/>
              </a:rPr>
              <a:t>https://aka.ms/fabriccommunity</a:t>
            </a:r>
            <a:r>
              <a:rPr lang="en-US" sz="1000" b="0" i="0" dirty="0">
                <a:solidFill>
                  <a:srgbClr val="333333"/>
                </a:solidFill>
                <a:effectLst/>
                <a:latin typeface="+mj-lt"/>
              </a:rPr>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b="0" i="0" u="sng" dirty="0">
                <a:solidFill>
                  <a:srgbClr val="146CAC"/>
                </a:solidFill>
                <a:effectLst/>
                <a:hlinkClick r:id="rId5"/>
              </a:rPr>
              <a:t>Fall for Intelligent Apps</a:t>
            </a:r>
            <a:endParaRPr lang="en-US" sz="1000" b="0" i="0" dirty="0">
              <a:solidFill>
                <a:srgbClr val="333333"/>
              </a:solidFill>
              <a:effectLst/>
            </a:endParaRPr>
          </a:p>
          <a:p>
            <a:pPr algn="just"/>
            <a:r>
              <a:rPr lang="en-US" sz="1000" b="0" i="0" dirty="0">
                <a:solidFill>
                  <a:srgbClr val="333333"/>
                </a:solidFill>
                <a:effectLst/>
              </a:rPr>
              <a:t>MS provides an exciting learning journey that will empower you to create highly differentiated digital experiences. From September 18th to October 31st, dive into the realm of intelligent app development with Azure and elevate your skill set.</a:t>
            </a:r>
          </a:p>
          <a:p>
            <a:pPr algn="just"/>
            <a:endParaRPr lang="en-US" sz="1000" dirty="0"/>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900" i="0" dirty="0">
                <a:solidFill>
                  <a:srgbClr val="333333"/>
                </a:solidFill>
                <a:effectLst/>
                <a:latin typeface="+mj-lt"/>
                <a:hlinkClick r:id="rId2"/>
              </a:rPr>
              <a:t>Managed identity and service principal support for Azure DevOps now in General Availability (GA)</a:t>
            </a:r>
            <a:endParaRPr lang="en-US" sz="900" i="0" dirty="0">
              <a:solidFill>
                <a:srgbClr val="333333"/>
              </a:solidFill>
              <a:effectLst/>
              <a:latin typeface="+mj-lt"/>
            </a:endParaRPr>
          </a:p>
          <a:p>
            <a:pPr algn="just"/>
            <a:r>
              <a:rPr lang="en-US" sz="900" i="0" dirty="0">
                <a:solidFill>
                  <a:srgbClr val="333333"/>
                </a:solidFill>
                <a:effectLst/>
                <a:latin typeface="+mj-lt"/>
              </a:rPr>
              <a:t>Service Principals and Managed Identities can now be used to authenticate with Azure DevOps.</a:t>
            </a:r>
          </a:p>
          <a:p>
            <a:pPr algn="just"/>
            <a:r>
              <a:rPr lang="en-US" sz="900" i="0" dirty="0">
                <a:solidFill>
                  <a:srgbClr val="333333"/>
                </a:solidFill>
                <a:effectLst/>
                <a:latin typeface="+mj-lt"/>
              </a:rPr>
              <a:t>Service principals and managed identities provide an exciting new alternative to personal access tokens (PATs), one of our most widely used authentication methods that is tied to the user that created the token. Teams have traditionally relied on PATs to power applications, services, and automation tools to access organizational resources. However, using an authentication method tied to a single person also means relying on a single point-of-failure. When a user leaves the company, the PAT driving the team application will become inaccessible to all other team members.</a:t>
            </a:r>
          </a:p>
          <a:p>
            <a:pPr algn="just"/>
            <a:r>
              <a:rPr lang="en-US" sz="900" i="0" dirty="0">
                <a:solidFill>
                  <a:srgbClr val="333333"/>
                </a:solidFill>
                <a:effectLst/>
                <a:latin typeface="+mj-lt"/>
              </a:rPr>
              <a:t>Additionally, PATs are bearer tokens, which can be leaked easily and fall into the wrong hands. (Remember to always secure your secrets in a key management solution, like Azure Key Vault!) This leaked PAT can then be used to wreak havoc for the remaining duration of the PAT’s lifetime, or until revoked.</a:t>
            </a:r>
          </a:p>
          <a:p>
            <a:pPr algn="just"/>
            <a:r>
              <a:rPr lang="en-US" sz="900" i="0" dirty="0">
                <a:solidFill>
                  <a:srgbClr val="333333"/>
                </a:solidFill>
                <a:effectLst/>
                <a:latin typeface="+mj-lt"/>
              </a:rPr>
              <a:t>GA Updates</a:t>
            </a:r>
            <a:r>
              <a:rPr lang="en-US" sz="900" dirty="0">
                <a:solidFill>
                  <a:srgbClr val="333333"/>
                </a:solidFill>
                <a:latin typeface="+mj-lt"/>
              </a:rPr>
              <a:t>:</a:t>
            </a:r>
          </a:p>
          <a:p>
            <a:pPr marL="171450" indent="-171450" algn="just">
              <a:buFont typeface="Arial" panose="020B0604020202020204" pitchFamily="34" charset="0"/>
              <a:buChar char="•"/>
            </a:pPr>
            <a:r>
              <a:rPr lang="en-US" sz="900" i="0" dirty="0">
                <a:solidFill>
                  <a:srgbClr val="333333"/>
                </a:solidFill>
                <a:effectLst/>
                <a:latin typeface="+mj-lt"/>
              </a:rPr>
              <a:t>Set object-level permissions on service principals and managed identities across the site</a:t>
            </a:r>
          </a:p>
          <a:p>
            <a:pPr marL="171450" indent="-171450" algn="just">
              <a:buFont typeface="Arial" panose="020B0604020202020204" pitchFamily="34" charset="0"/>
              <a:buChar char="•"/>
            </a:pPr>
            <a:r>
              <a:rPr lang="en-US" sz="900" i="0" dirty="0">
                <a:solidFill>
                  <a:srgbClr val="333333"/>
                </a:solidFill>
                <a:effectLst/>
                <a:latin typeface="+mj-lt"/>
              </a:rPr>
              <a:t>Extended capabilities for service principals and managed identities in the Boards space</a:t>
            </a:r>
            <a:endParaRPr lang="en-US" sz="900" dirty="0">
              <a:solidFill>
                <a:srgbClr val="333333"/>
              </a:solidFill>
              <a:latin typeface="+mj-lt"/>
            </a:endParaRPr>
          </a:p>
          <a:p>
            <a:pPr marL="171450" indent="-171450" algn="just">
              <a:buFont typeface="Arial" panose="020B0604020202020204" pitchFamily="34" charset="0"/>
              <a:buChar char="•"/>
            </a:pPr>
            <a:r>
              <a:rPr lang="en-US" sz="900" i="0" dirty="0">
                <a:solidFill>
                  <a:srgbClr val="333333"/>
                </a:solidFill>
                <a:effectLst/>
                <a:latin typeface="+mj-lt"/>
              </a:rPr>
              <a:t>Extended capabilities for service principals and managed identities in the Boards space</a:t>
            </a:r>
          </a:p>
          <a:p>
            <a:pPr algn="just"/>
            <a:endParaRPr lang="en-US" sz="9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79"/>
            <a:ext cx="3955312" cy="3774069"/>
          </a:xfrm>
        </p:spPr>
        <p:txBody>
          <a:bodyPr/>
          <a:lstStyle/>
          <a:p>
            <a:r>
              <a:rPr lang="en-US" sz="900" dirty="0">
                <a:hlinkClick r:id="rId3"/>
              </a:rPr>
              <a:t>Public Preview: Azure Communication Services Job Router</a:t>
            </a:r>
            <a:endParaRPr lang="en-US" sz="900" dirty="0"/>
          </a:p>
          <a:p>
            <a:pPr algn="just"/>
            <a:r>
              <a:rPr lang="en-US" sz="900" b="0" i="0" u="sng" dirty="0">
                <a:solidFill>
                  <a:srgbClr val="0062AD"/>
                </a:solidFill>
                <a:effectLst/>
                <a:hlinkClick r:id="rId4"/>
              </a:rPr>
              <a:t>Azure Communication Services</a:t>
            </a:r>
            <a:r>
              <a:rPr lang="en-US" sz="900" b="0" i="0" dirty="0">
                <a:solidFill>
                  <a:srgbClr val="4C4C51"/>
                </a:solidFill>
                <a:effectLst/>
              </a:rPr>
              <a:t> Job Router is now available in public preview, simplifying the development of routing </a:t>
            </a:r>
            <a:r>
              <a:rPr lang="en-US" sz="900" b="0" i="0" dirty="0" err="1">
                <a:solidFill>
                  <a:srgbClr val="4C4C51"/>
                </a:solidFill>
                <a:effectLst/>
              </a:rPr>
              <a:t>capablities</a:t>
            </a:r>
            <a:r>
              <a:rPr lang="en-US" sz="900" b="0" i="0" dirty="0">
                <a:solidFill>
                  <a:srgbClr val="4C4C51"/>
                </a:solidFill>
                <a:effectLst/>
              </a:rPr>
              <a:t> for inbound customer communications so businesses can focus on what matters most, delivering effective and efficient customer experiences.  </a:t>
            </a:r>
          </a:p>
          <a:p>
            <a:pPr algn="just"/>
            <a:r>
              <a:rPr lang="en-US" sz="900" b="0" i="0" dirty="0">
                <a:solidFill>
                  <a:srgbClr val="4C4C51"/>
                </a:solidFill>
                <a:effectLst/>
              </a:rPr>
              <a:t>Azure Communication Services Job Router acts as a matchmaker, intelligently queueing and steering inbound customer communications, or "jobs", to the most suitable point of contact in a business based on a mix of pre-defined and runtime rules and policies. Whether it is an agent in a contact center with a specific skill set, or an automated service designed to manage routine inquiries, Job Router ensures that every inquiry is pointed to the most appropriate resource available.</a:t>
            </a:r>
          </a:p>
          <a:p>
            <a:pPr algn="just"/>
            <a:r>
              <a:rPr lang="en-US" sz="900" b="0" i="0" dirty="0">
                <a:solidFill>
                  <a:srgbClr val="4C4C51"/>
                </a:solidFill>
                <a:effectLst/>
              </a:rPr>
              <a:t>Here are examples of the routing rules that can be created with Azure Communication Services Job Router: </a:t>
            </a:r>
          </a:p>
          <a:p>
            <a:pPr marL="171450" indent="-171450" algn="just">
              <a:buFont typeface="Arial" panose="020B0604020202020204" pitchFamily="34" charset="0"/>
              <a:buChar char="•"/>
            </a:pPr>
            <a:r>
              <a:rPr lang="en-US" sz="900" b="0" i="0" dirty="0">
                <a:solidFill>
                  <a:srgbClr val="4C4C51"/>
                </a:solidFill>
                <a:effectLst/>
              </a:rPr>
              <a:t>Skills-based routing </a:t>
            </a:r>
          </a:p>
          <a:p>
            <a:pPr marL="171450" indent="-171450" algn="just">
              <a:buFont typeface="Arial" panose="020B0604020202020204" pitchFamily="34" charset="0"/>
              <a:buChar char="•"/>
            </a:pPr>
            <a:r>
              <a:rPr lang="en-US" sz="900" b="0" i="0" dirty="0">
                <a:solidFill>
                  <a:srgbClr val="4C4C51"/>
                </a:solidFill>
                <a:effectLst/>
              </a:rPr>
              <a:t>Priority (label)-based routing </a:t>
            </a:r>
          </a:p>
          <a:p>
            <a:pPr marL="171450" indent="-171450" algn="just">
              <a:buFont typeface="Arial" panose="020B0604020202020204" pitchFamily="34" charset="0"/>
              <a:buChar char="•"/>
            </a:pPr>
            <a:r>
              <a:rPr lang="en-US" sz="900" b="0" i="0" dirty="0">
                <a:solidFill>
                  <a:srgbClr val="4C4C51"/>
                </a:solidFill>
                <a:effectLst/>
              </a:rPr>
              <a:t>Source-based routing </a:t>
            </a:r>
          </a:p>
          <a:p>
            <a:pPr marL="171450" indent="-171450" algn="just">
              <a:buFont typeface="Arial" panose="020B0604020202020204" pitchFamily="34" charset="0"/>
              <a:buChar char="•"/>
            </a:pPr>
            <a:r>
              <a:rPr lang="en-US" sz="900" b="0" i="0" dirty="0">
                <a:solidFill>
                  <a:srgbClr val="4C4C51"/>
                </a:solidFill>
                <a:effectLst/>
              </a:rPr>
              <a:t>Percentage-based routing </a:t>
            </a:r>
          </a:p>
          <a:p>
            <a:pPr marL="171450" indent="-171450" algn="just">
              <a:buFont typeface="Arial" panose="020B0604020202020204" pitchFamily="34" charset="0"/>
              <a:buChar char="•"/>
            </a:pPr>
            <a:r>
              <a:rPr lang="en-US" sz="900" b="0" i="0" dirty="0">
                <a:solidFill>
                  <a:srgbClr val="4C4C51"/>
                </a:solidFill>
                <a:effectLst/>
              </a:rPr>
              <a:t>Time-based routing </a:t>
            </a:r>
          </a:p>
          <a:p>
            <a:pPr marL="171450" indent="-171450" algn="just">
              <a:buFont typeface="Arial" panose="020B0604020202020204" pitchFamily="34" charset="0"/>
              <a:buChar char="•"/>
            </a:pPr>
            <a:r>
              <a:rPr lang="en-US" sz="900" b="0" i="0" dirty="0">
                <a:solidFill>
                  <a:srgbClr val="4C4C51"/>
                </a:solidFill>
                <a:effectLst/>
              </a:rPr>
              <a:t>Longest idle routing </a:t>
            </a:r>
          </a:p>
          <a:p>
            <a:pPr marL="171450" indent="-171450" algn="just">
              <a:buFont typeface="Arial" panose="020B0604020202020204" pitchFamily="34" charset="0"/>
              <a:buChar char="•"/>
            </a:pPr>
            <a:r>
              <a:rPr lang="en-US" sz="900" b="0" i="0" dirty="0">
                <a:solidFill>
                  <a:srgbClr val="4C4C51"/>
                </a:solidFill>
                <a:effectLst/>
              </a:rPr>
              <a:t>Least occupied agent routing </a:t>
            </a:r>
          </a:p>
          <a:p>
            <a:pPr marL="171450" indent="-171450" algn="just">
              <a:buFont typeface="Arial" panose="020B0604020202020204" pitchFamily="34" charset="0"/>
              <a:buChar char="•"/>
            </a:pPr>
            <a:r>
              <a:rPr lang="en-US" sz="900" b="0" i="0" dirty="0">
                <a:solidFill>
                  <a:srgbClr val="4C4C51"/>
                </a:solidFill>
                <a:effectLst/>
              </a:rPr>
              <a:t>Round Robin </a:t>
            </a:r>
          </a:p>
          <a:p>
            <a:endParaRPr lang="en-US" sz="900" dirty="0"/>
          </a:p>
        </p:txBody>
      </p:sp>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Expanding Our AI Partnership with Meta</a:t>
            </a:r>
            <a:endParaRPr lang="en-US" sz="1000" dirty="0"/>
          </a:p>
          <a:p>
            <a:pPr algn="just"/>
            <a:r>
              <a:rPr lang="en-US" sz="1000" dirty="0"/>
              <a:t>MS announced that the have begun to work with Meta to integrate Bing into Meta AI’s chat experiences enabling more timely and up-to-date answers with access to real-time search information. Bing’s integration extends  to Meta AI and a few of Meta’s other AIs available to message with in WhatsApp, Messenger, and Instagram. </a:t>
            </a:r>
          </a:p>
        </p:txBody>
      </p:sp>
      <p:sp>
        <p:nvSpPr>
          <p:cNvPr id="2" name="Text Placeholder 13">
            <a:extLst>
              <a:ext uri="{FF2B5EF4-FFF2-40B4-BE49-F238E27FC236}">
                <a16:creationId xmlns:a16="http://schemas.microsoft.com/office/drawing/2014/main" id="{0387EE23-7009-D01A-5C7A-0858E349B35F}"/>
              </a:ext>
            </a:extLst>
          </p:cNvPr>
          <p:cNvSpPr txBox="1">
            <a:spLocks/>
          </p:cNvSpPr>
          <p:nvPr/>
        </p:nvSpPr>
        <p:spPr>
          <a:xfrm>
            <a:off x="4644736"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3"/>
              </a:rPr>
              <a:t>The GitHub Universe 23</a:t>
            </a:r>
            <a:endParaRPr lang="en-US" sz="1000" dirty="0"/>
          </a:p>
          <a:p>
            <a:r>
              <a:rPr lang="en-US" sz="1000" dirty="0">
                <a:solidFill>
                  <a:srgbClr val="24292F"/>
                </a:solidFill>
              </a:rPr>
              <a:t> GitHub Universe will take place between November 8-9, you still can register </a:t>
            </a:r>
            <a:r>
              <a:rPr lang="en-US" sz="1000" dirty="0">
                <a:hlinkClick r:id="rId4"/>
              </a:rPr>
              <a:t>here</a:t>
            </a:r>
            <a:r>
              <a:rPr lang="en-US" sz="1000" dirty="0">
                <a:solidFill>
                  <a:srgbClr val="24292F"/>
                </a:solidFill>
              </a:rPr>
              <a:t>.</a:t>
            </a:r>
            <a:endParaRPr lang="en-US" sz="1000" dirty="0"/>
          </a:p>
        </p:txBody>
      </p:sp>
      <p:pic>
        <p:nvPicPr>
          <p:cNvPr id="3" name="Picture 2">
            <a:extLst>
              <a:ext uri="{FF2B5EF4-FFF2-40B4-BE49-F238E27FC236}">
                <a16:creationId xmlns:a16="http://schemas.microsoft.com/office/drawing/2014/main" id="{6726C980-0BEF-3277-975F-515153F98419}"/>
              </a:ext>
            </a:extLst>
          </p:cNvPr>
          <p:cNvPicPr>
            <a:picLocks noChangeAspect="1"/>
          </p:cNvPicPr>
          <p:nvPr/>
        </p:nvPicPr>
        <p:blipFill>
          <a:blip r:embed="rId5"/>
          <a:stretch>
            <a:fillRect/>
          </a:stretch>
        </p:blipFill>
        <p:spPr>
          <a:xfrm>
            <a:off x="4700154" y="1565564"/>
            <a:ext cx="3258227" cy="1335748"/>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At the same time MS is going to retire Teams Live Events, where the Teams Live Events platform for commercial customers will continue to be supported over the next 12 months and fully retire by September 30, 2024</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Introducing Town Halls in Microsoft Teams and Retiring Microsoft Teams Live Events</a:t>
            </a:r>
            <a:endParaRPr lang="en-US" sz="1000" dirty="0"/>
          </a:p>
          <a:p>
            <a:pPr algn="just"/>
            <a:r>
              <a:rPr lang="en-US" sz="1000" dirty="0"/>
              <a:t>MS announced, ‘Town hall,’ a new virtual event experience that will replace Teams Live Events and will be generally available for commercial customers starting October 5, 2023.</a:t>
            </a:r>
          </a:p>
          <a:p>
            <a:pPr marL="171450" indent="-171450" algn="just">
              <a:buFont typeface="Arial" panose="020B0604020202020204" pitchFamily="34" charset="0"/>
              <a:buChar char="•"/>
            </a:pPr>
            <a:r>
              <a:rPr lang="en-US" sz="1000" b="1" i="0" dirty="0">
                <a:solidFill>
                  <a:srgbClr val="333333"/>
                </a:solidFill>
                <a:effectLst/>
              </a:rPr>
              <a:t>Attendee capacity:</a:t>
            </a:r>
            <a:r>
              <a:rPr lang="en-US" sz="1000" b="0" i="0" dirty="0">
                <a:solidFill>
                  <a:srgbClr val="333333"/>
                </a:solidFill>
                <a:effectLst/>
              </a:rPr>
              <a:t> Town hall capacity in Office and Microsoft 365 offerings will host up to 10,000 attendees and up to 20,000 attendees in Teams Premium.</a:t>
            </a:r>
          </a:p>
          <a:p>
            <a:pPr marL="171450" indent="-171450" algn="just">
              <a:buFont typeface="Arial" panose="020B0604020202020204" pitchFamily="34" charset="0"/>
              <a:buChar char="•"/>
            </a:pPr>
            <a:r>
              <a:rPr lang="en-US" sz="1000" b="1" i="0" dirty="0">
                <a:solidFill>
                  <a:srgbClr val="333333"/>
                </a:solidFill>
                <a:effectLst/>
              </a:rPr>
              <a:t>Event concurrency:</a:t>
            </a:r>
            <a:r>
              <a:rPr lang="en-US" sz="1000" b="0" i="0" dirty="0">
                <a:solidFill>
                  <a:srgbClr val="333333"/>
                </a:solidFill>
                <a:effectLst/>
              </a:rPr>
              <a:t> Town hall in Office and Microsoft 365 offerings will support up to 15 events hosted simultaneously across a tenant and up to 50 concurrent events in Teams Premium.</a:t>
            </a:r>
          </a:p>
          <a:p>
            <a:pPr marL="171450" indent="-171450" algn="just">
              <a:buFont typeface="Arial" panose="020B0604020202020204" pitchFamily="34" charset="0"/>
              <a:buChar char="•"/>
            </a:pPr>
            <a:r>
              <a:rPr lang="en-US" sz="1000" b="1" i="0" dirty="0">
                <a:solidFill>
                  <a:srgbClr val="333333"/>
                </a:solidFill>
                <a:effectLst/>
              </a:rPr>
              <a:t>Event duration:</a:t>
            </a:r>
            <a:r>
              <a:rPr lang="en-US" sz="1000" b="0" i="0" dirty="0">
                <a:solidFill>
                  <a:srgbClr val="333333"/>
                </a:solidFill>
                <a:effectLst/>
              </a:rPr>
              <a:t> As Town hall will be integrated as a part of the Teams meeting experience, events duration will be the same as meetings duration, which is up to 30 hours and will be the same for Office and Microsoft 365 offerings and Teams Premium.</a:t>
            </a:r>
          </a:p>
          <a:p>
            <a:pPr marL="171450" indent="-171450" algn="just">
              <a:buFont typeface="Arial" panose="020B0604020202020204" pitchFamily="34" charset="0"/>
              <a:buChar char="•"/>
            </a:pPr>
            <a:r>
              <a:rPr lang="en-US" sz="1000" b="1" dirty="0">
                <a:solidFill>
                  <a:srgbClr val="333333"/>
                </a:solidFill>
              </a:rPr>
              <a:t>Event roles</a:t>
            </a:r>
          </a:p>
          <a:p>
            <a:pPr marL="171450" indent="-171450" algn="just">
              <a:buFont typeface="Arial" panose="020B0604020202020204" pitchFamily="34" charset="0"/>
              <a:buChar char="•"/>
            </a:pPr>
            <a:r>
              <a:rPr lang="en-US" sz="1000" b="1" dirty="0">
                <a:solidFill>
                  <a:srgbClr val="333333"/>
                </a:solidFill>
              </a:rPr>
              <a:t>External presenter</a:t>
            </a:r>
          </a:p>
          <a:p>
            <a:pPr marL="171450" indent="-171450" algn="just">
              <a:buFont typeface="Arial" panose="020B0604020202020204" pitchFamily="34" charset="0"/>
              <a:buChar char="•"/>
            </a:pPr>
            <a:r>
              <a:rPr lang="en-US" sz="1000" b="1" dirty="0">
                <a:solidFill>
                  <a:srgbClr val="333333"/>
                </a:solidFill>
              </a:rPr>
              <a:t>Viva Engage integration</a:t>
            </a:r>
          </a:p>
        </p:txBody>
      </p:sp>
    </p:spTree>
    <p:extLst>
      <p:ext uri="{BB962C8B-B14F-4D97-AF65-F5344CB8AC3E}">
        <p14:creationId xmlns:p14="http://schemas.microsoft.com/office/powerpoint/2010/main" val="319662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Gateway Load Balancer IPv6 Support</a:t>
            </a:r>
            <a:endParaRPr lang="en-US" sz="1000" dirty="0">
              <a:latin typeface="+mj-lt"/>
            </a:endParaRPr>
          </a:p>
          <a:p>
            <a:pPr algn="just"/>
            <a:r>
              <a:rPr lang="en-US" sz="1000" dirty="0">
                <a:latin typeface="+mj-lt"/>
              </a:rPr>
              <a:t>Azure Gateway Load Balancer now supports IPv6 traffic, enabling to distribute IPv6 traffic through Gateway Load Balancer before it reaches dual-stack applications. </a:t>
            </a:r>
          </a:p>
          <a:p>
            <a:pPr algn="just"/>
            <a:r>
              <a:rPr lang="en-US" sz="1000" dirty="0">
                <a:latin typeface="+mj-lt"/>
              </a:rPr>
              <a:t>With this support, it is now possible to add IPv6 frontend IP addresses and backend pools to Gateway Load Balancer. This allows to inspect, protect, or mirror both IPv4 and IPv6 traffic flows using third-party or custom network virtual appliances (NVAs). Both internet inbound and outbound IPv6 traffic flows can now be routed through Gateway Load Balancer. </a:t>
            </a:r>
          </a:p>
          <a:p>
            <a:pPr algn="just"/>
            <a:r>
              <a:rPr lang="en-US" sz="1000" dirty="0">
                <a:latin typeface="+mj-lt"/>
              </a:rPr>
              <a:t>This feature is now generally available in all public regions, Azure China cloud regions, and Azure Government cloud regions.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883175"/>
          </a:xfrm>
        </p:spPr>
        <p:txBody>
          <a:bodyPr/>
          <a:lstStyle/>
          <a:p>
            <a:pPr algn="just"/>
            <a:r>
              <a:rPr lang="en-US" sz="1000" dirty="0">
                <a:hlinkClick r:id="rId3"/>
              </a:rPr>
              <a:t>General availability: Domain fronting update on Azure Front Door and Azure CDN</a:t>
            </a:r>
            <a:endParaRPr lang="en-US" sz="1000" dirty="0"/>
          </a:p>
          <a:p>
            <a:pPr algn="just"/>
            <a:r>
              <a:rPr lang="en-US" sz="1000" b="0" i="0" dirty="0">
                <a:solidFill>
                  <a:srgbClr val="161616"/>
                </a:solidFill>
                <a:effectLst/>
              </a:rPr>
              <a:t>Domain fronting is a technique that allows an attacker to hide the true destination of a malicious request by using a different domain name in the TLS handshake and the HTTP host header.</a:t>
            </a:r>
          </a:p>
          <a:p>
            <a:pPr algn="just"/>
            <a:r>
              <a:rPr lang="en-US" sz="1000" b="0" i="0" dirty="0">
                <a:solidFill>
                  <a:srgbClr val="161616"/>
                </a:solidFill>
                <a:effectLst/>
              </a:rPr>
              <a:t>As part of ongoing efforts to enhance the security and performance of services, MS implemented the following changes:</a:t>
            </a:r>
          </a:p>
          <a:p>
            <a:pPr marL="171450" indent="-171450" algn="just">
              <a:buFont typeface="Arial" panose="020B0604020202020204" pitchFamily="34" charset="0"/>
              <a:buChar char="•"/>
            </a:pPr>
            <a:r>
              <a:rPr lang="en-US" sz="1000" b="0" i="0" dirty="0">
                <a:solidFill>
                  <a:srgbClr val="161616"/>
                </a:solidFill>
                <a:effectLst/>
              </a:rPr>
              <a:t>Starting from November 8, 2022, MS blocked any new Azure Front Door (Standard, Premium and Classic tier) or Azure CDN Standard from Microsoft (classic) .Any request that has a host header mismatching the original TLS SNI extension used during the TLS negotiation gets rejected.</a:t>
            </a:r>
          </a:p>
          <a:p>
            <a:pPr marL="171450" indent="-171450" algn="just">
              <a:buFont typeface="Arial" panose="020B0604020202020204" pitchFamily="34" charset="0"/>
              <a:buChar char="•"/>
            </a:pPr>
            <a:r>
              <a:rPr lang="en-US" sz="1000" b="0" i="0" dirty="0">
                <a:solidFill>
                  <a:srgbClr val="161616"/>
                </a:solidFill>
                <a:effectLst/>
              </a:rPr>
              <a:t>Starting from September 25, 2023, MS updated the domain fronting blocking restrictions based on feedback from customers. Instead of blocking a request when the SNI and host headers don't match, MS allow the mismatch as long as the two domains are added to the same subscription. </a:t>
            </a:r>
          </a:p>
          <a:p>
            <a:pPr marL="171450" indent="-171450" algn="just">
              <a:buFont typeface="Arial" panose="020B0604020202020204" pitchFamily="34" charset="0"/>
              <a:buChar char="•"/>
            </a:pPr>
            <a:r>
              <a:rPr lang="en-US" sz="1000" b="0" i="0" dirty="0">
                <a:solidFill>
                  <a:srgbClr val="161616"/>
                </a:solidFill>
                <a:effectLst/>
              </a:rPr>
              <a:t>Starting from November 8, 2023, MS Will enforce domain fronting blocking on all existing domains.</a:t>
            </a:r>
          </a:p>
          <a:p>
            <a:pPr algn="just"/>
            <a:r>
              <a:rPr lang="en-US" sz="1000" b="0" i="0" dirty="0">
                <a:solidFill>
                  <a:srgbClr val="161616"/>
                </a:solidFill>
                <a:effectLst/>
              </a:rPr>
              <a:t>Once domain fronting gets blocked, Azure Front Door and Azure CDN Standard from Microsoft (classic) resources block any HTTP/HTTPS requests that exhibit this behavior.</a:t>
            </a:r>
          </a:p>
        </p:txBody>
      </p:sp>
      <p:pic>
        <p:nvPicPr>
          <p:cNvPr id="4" name="Picture 3">
            <a:extLst>
              <a:ext uri="{FF2B5EF4-FFF2-40B4-BE49-F238E27FC236}">
                <a16:creationId xmlns:a16="http://schemas.microsoft.com/office/drawing/2014/main" id="{18B4F26E-EB57-D9E3-0938-64693D95D89A}"/>
              </a:ext>
            </a:extLst>
          </p:cNvPr>
          <p:cNvPicPr>
            <a:picLocks noChangeAspect="1"/>
          </p:cNvPicPr>
          <p:nvPr/>
        </p:nvPicPr>
        <p:blipFill>
          <a:blip r:embed="rId4"/>
          <a:stretch>
            <a:fillRect/>
          </a:stretch>
        </p:blipFill>
        <p:spPr>
          <a:xfrm>
            <a:off x="4904509" y="2869622"/>
            <a:ext cx="3200846" cy="2038634"/>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Retirement</a:t>
            </a:r>
          </a:p>
        </p:txBody>
      </p:sp>
    </p:spTree>
    <p:extLst>
      <p:ext uri="{BB962C8B-B14F-4D97-AF65-F5344CB8AC3E}">
        <p14:creationId xmlns:p14="http://schemas.microsoft.com/office/powerpoint/2010/main" val="351597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190500" y="600075"/>
            <a:ext cx="4277591" cy="4034270"/>
          </a:xfrm>
        </p:spPr>
        <p:txBody>
          <a:bodyPr/>
          <a:lstStyle/>
          <a:p>
            <a:pPr marL="171450" indent="-171450" algn="just">
              <a:buFont typeface="Arial" panose="020B0604020202020204" pitchFamily="34" charset="0"/>
              <a:buChar char="•"/>
            </a:pPr>
            <a:r>
              <a:rPr lang="en-US" sz="1000" dirty="0">
                <a:latin typeface="+mj-lt"/>
                <a:hlinkClick r:id="rId2"/>
              </a:rPr>
              <a:t>Action required: Retirement of “Get Alert Smart groups” in Azure Monitor</a:t>
            </a:r>
            <a:endParaRPr lang="ru-RU" sz="1000" dirty="0">
              <a:latin typeface="+mj-lt"/>
            </a:endParaRPr>
          </a:p>
          <a:p>
            <a:pPr marL="171450" indent="-171450" algn="just">
              <a:buFont typeface="Arial" panose="020B0604020202020204" pitchFamily="34" charset="0"/>
              <a:buChar char="•"/>
            </a:pPr>
            <a:r>
              <a:rPr lang="en-US" sz="1000" dirty="0">
                <a:latin typeface="+mj-lt"/>
                <a:hlinkClick r:id="rId3"/>
              </a:rPr>
              <a:t>Azure API for FHIR retiring on 30 September 2026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4"/>
              </a:rPr>
              <a:t>Azure Internet Analyzer will be retired on 15 March 2024 – delete profiles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5"/>
              </a:rPr>
              <a:t>Transition to the ContainerLogV2 table by 30 September 2026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6"/>
              </a:rPr>
              <a:t>Support for select marketplace images for Batch pools will be retired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7"/>
              </a:rPr>
              <a:t>Azure Batch pool list usage metrics API will be retired on 30 September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8"/>
              </a:rPr>
              <a:t>Azure Batch CLI extensions will be retired on 30 September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9"/>
              </a:rPr>
              <a:t>Action required: Migrate to using ARG query for “Get Alert Summary” in Azure Monitor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0"/>
              </a:rPr>
              <a:t>We’re ending support for the 2017-03-01-GA API.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1"/>
              </a:rPr>
              <a:t>Azure Batch task authentication token will be retired on 30 September 2024 | Azure updates | Microsoft Azure</a:t>
            </a:r>
            <a:endParaRPr lang="en-US" sz="1000" dirty="0">
              <a:latin typeface="+mj-lt"/>
            </a:endParaRPr>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a:xfrm>
            <a:off x="342900" y="171451"/>
            <a:ext cx="8455914" cy="342900"/>
          </a:xfrm>
        </p:spPr>
        <p:txBody>
          <a:bodyPr/>
          <a:lstStyle/>
          <a:p>
            <a:r>
              <a:rPr lang="en-US" sz="1800" dirty="0"/>
              <a:t>Retirement</a:t>
            </a:r>
          </a:p>
        </p:txBody>
      </p:sp>
      <p:sp>
        <p:nvSpPr>
          <p:cNvPr id="4" name="Text Placeholder 1">
            <a:extLst>
              <a:ext uri="{FF2B5EF4-FFF2-40B4-BE49-F238E27FC236}">
                <a16:creationId xmlns:a16="http://schemas.microsoft.com/office/drawing/2014/main" id="{325A046D-00F7-A27D-DCE0-D0961AA7287E}"/>
              </a:ext>
            </a:extLst>
          </p:cNvPr>
          <p:cNvSpPr txBox="1">
            <a:spLocks/>
          </p:cNvSpPr>
          <p:nvPr/>
        </p:nvSpPr>
        <p:spPr>
          <a:xfrm>
            <a:off x="4814455" y="600075"/>
            <a:ext cx="4139045" cy="394334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latin typeface="+mj-lt"/>
                <a:hlinkClick r:id="rId12"/>
              </a:rPr>
              <a:t>Azure </a:t>
            </a:r>
            <a:r>
              <a:rPr lang="en-US" sz="1000" dirty="0" err="1">
                <a:latin typeface="+mj-lt"/>
                <a:hlinkClick r:id="rId12"/>
              </a:rPr>
              <a:t>CycleCloud</a:t>
            </a:r>
            <a:r>
              <a:rPr lang="en-US" sz="1000" dirty="0">
                <a:latin typeface="+mj-lt"/>
                <a:hlinkClick r:id="rId12"/>
              </a:rPr>
              <a:t> support for </a:t>
            </a:r>
            <a:r>
              <a:rPr lang="en-US" sz="1000" dirty="0" err="1">
                <a:latin typeface="+mj-lt"/>
                <a:hlinkClick r:id="rId12"/>
              </a:rPr>
              <a:t>HTCondor</a:t>
            </a:r>
            <a:r>
              <a:rPr lang="en-US" sz="1000" dirty="0">
                <a:latin typeface="+mj-lt"/>
                <a:hlinkClick r:id="rId12"/>
              </a:rPr>
              <a:t> scheduler cluster type will be retired on 30 September 2024 | Azure updates | Microsoft Azure</a:t>
            </a:r>
            <a:endParaRPr lang="ru-RU" sz="1000" dirty="0">
              <a:latin typeface="+mj-lt"/>
            </a:endParaRPr>
          </a:p>
          <a:p>
            <a:pPr algn="just"/>
            <a:r>
              <a:rPr lang="en-US" sz="1000" dirty="0">
                <a:latin typeface="+mj-lt"/>
                <a:hlinkClick r:id="rId13"/>
              </a:rPr>
              <a:t>Azure </a:t>
            </a:r>
            <a:r>
              <a:rPr lang="en-US" sz="1000" dirty="0" err="1">
                <a:latin typeface="+mj-lt"/>
                <a:hlinkClick r:id="rId13"/>
              </a:rPr>
              <a:t>CycleCloud</a:t>
            </a:r>
            <a:r>
              <a:rPr lang="en-US" sz="1000" dirty="0">
                <a:latin typeface="+mj-lt"/>
                <a:hlinkClick r:id="rId13"/>
              </a:rPr>
              <a:t> support for </a:t>
            </a:r>
            <a:r>
              <a:rPr lang="en-US" sz="1000" dirty="0" err="1">
                <a:latin typeface="+mj-lt"/>
                <a:hlinkClick r:id="rId13"/>
              </a:rPr>
              <a:t>BeeGFS</a:t>
            </a:r>
            <a:r>
              <a:rPr lang="en-US" sz="1000" dirty="0">
                <a:latin typeface="+mj-lt"/>
                <a:hlinkClick r:id="rId13"/>
              </a:rPr>
              <a:t> filesystem cluster type will be retired on 30 September 2024 | Azure updates | Microsoft Azure</a:t>
            </a:r>
            <a:endParaRPr lang="ru-RU" sz="1000" dirty="0">
              <a:latin typeface="+mj-lt"/>
            </a:endParaRPr>
          </a:p>
          <a:p>
            <a:pPr algn="just"/>
            <a:r>
              <a:rPr lang="en-US" sz="1000" dirty="0">
                <a:latin typeface="+mj-lt"/>
                <a:hlinkClick r:id="rId14"/>
              </a:rPr>
              <a:t>Azure </a:t>
            </a:r>
            <a:r>
              <a:rPr lang="en-US" sz="1000" dirty="0" err="1">
                <a:latin typeface="+mj-lt"/>
                <a:hlinkClick r:id="rId14"/>
              </a:rPr>
              <a:t>CycleCloud</a:t>
            </a:r>
            <a:r>
              <a:rPr lang="en-US" sz="1000" dirty="0">
                <a:latin typeface="+mj-lt"/>
                <a:hlinkClick r:id="rId14"/>
              </a:rPr>
              <a:t> support for automatic configuration of LVM for Azure </a:t>
            </a:r>
            <a:r>
              <a:rPr lang="en-US" sz="1000" dirty="0" err="1">
                <a:latin typeface="+mj-lt"/>
                <a:hlinkClick r:id="rId14"/>
              </a:rPr>
              <a:t>CycleCloud</a:t>
            </a:r>
            <a:r>
              <a:rPr lang="en-US" sz="1000" dirty="0">
                <a:latin typeface="+mj-lt"/>
                <a:hlinkClick r:id="rId14"/>
              </a:rPr>
              <a:t> volume mounts will be retired on 30 September 2024 | Azure updates | Microsoft Azure</a:t>
            </a:r>
            <a:endParaRPr lang="ru-RU" sz="1000" dirty="0">
              <a:latin typeface="+mj-lt"/>
            </a:endParaRPr>
          </a:p>
          <a:p>
            <a:pPr algn="just"/>
            <a:r>
              <a:rPr lang="en-US" sz="1000" dirty="0">
                <a:latin typeface="+mj-lt"/>
                <a:hlinkClick r:id="rId15"/>
              </a:rPr>
              <a:t>AI Services Personalizer will be retired on 1 October 2026 | Azure updates | Microsoft Azure</a:t>
            </a:r>
            <a:endParaRPr lang="ru-RU" sz="1000" dirty="0">
              <a:latin typeface="+mj-lt"/>
            </a:endParaRPr>
          </a:p>
          <a:p>
            <a:pPr algn="just"/>
            <a:r>
              <a:rPr lang="en-US" sz="1000" dirty="0">
                <a:latin typeface="+mj-lt"/>
                <a:hlinkClick r:id="rId16"/>
              </a:rPr>
              <a:t>Azure AI Translator S2-S4 billing instances will be retired on 1 October 2026 – transition to Commitment Tiers for discounted pricing. | Azure updates | Microsoft Azure</a:t>
            </a:r>
            <a:endParaRPr lang="ru-RU" sz="1000" dirty="0">
              <a:latin typeface="+mj-lt"/>
            </a:endParaRPr>
          </a:p>
          <a:p>
            <a:pPr algn="just"/>
            <a:r>
              <a:rPr lang="en-US" sz="1000" dirty="0">
                <a:latin typeface="+mj-lt"/>
                <a:hlinkClick r:id="rId17"/>
              </a:rPr>
              <a:t>AI Services Anomaly Detector will be retired on 1 October 2026 | Azure updates | Microsoft Azure</a:t>
            </a:r>
            <a:endParaRPr lang="ru-RU" sz="1000" dirty="0">
              <a:latin typeface="+mj-lt"/>
            </a:endParaRPr>
          </a:p>
          <a:p>
            <a:pPr algn="just"/>
            <a:r>
              <a:rPr lang="en-US" sz="1000" dirty="0">
                <a:latin typeface="+mj-lt"/>
                <a:hlinkClick r:id="rId18"/>
              </a:rPr>
              <a:t>AI Services Metrics Advisor will be retired on 1 October 2026 | Azure updates | Microsoft Azure</a:t>
            </a:r>
            <a:endParaRPr lang="ru-RU" sz="1000" dirty="0">
              <a:latin typeface="+mj-lt"/>
            </a:endParaRPr>
          </a:p>
          <a:p>
            <a:pPr algn="just"/>
            <a:r>
              <a:rPr lang="en-US" sz="1000" dirty="0">
                <a:latin typeface="+mj-lt"/>
                <a:hlinkClick r:id="rId19"/>
              </a:rPr>
              <a:t>Azure Virtual Desktop (classic) will be retired on 30 September 2026 - Please transition to Azure Virtual Desktop | Azure updates | Microsoft Azure</a:t>
            </a:r>
            <a:endParaRPr lang="ru-RU" sz="1000" dirty="0">
              <a:latin typeface="+mj-lt"/>
            </a:endParaRPr>
          </a:p>
          <a:p>
            <a:pPr algn="just"/>
            <a:r>
              <a:rPr lang="en-US" sz="1000" dirty="0">
                <a:latin typeface="+mj-lt"/>
                <a:hlinkClick r:id="rId20"/>
              </a:rPr>
              <a:t>Computer Vision v1.0, v2.0, v2.1, v3.0, and v3.1 APIs will be retired on 13 September 2026 | Azure updates | Microsoft Azure</a:t>
            </a:r>
            <a:endParaRPr lang="en-US" sz="1000" dirty="0">
              <a:latin typeface="+mj-lt"/>
            </a:endParaRPr>
          </a:p>
        </p:txBody>
      </p:sp>
    </p:spTree>
    <p:extLst>
      <p:ext uri="{BB962C8B-B14F-4D97-AF65-F5344CB8AC3E}">
        <p14:creationId xmlns:p14="http://schemas.microsoft.com/office/powerpoint/2010/main" val="148381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190500" y="600075"/>
            <a:ext cx="4277591" cy="4034270"/>
          </a:xfrm>
        </p:spPr>
        <p:txBody>
          <a:bodyPr/>
          <a:lstStyle/>
          <a:p>
            <a:pPr marL="171450" indent="-171450" algn="just">
              <a:buFont typeface="Arial" panose="020B0604020202020204" pitchFamily="34" charset="0"/>
              <a:buChar char="•"/>
            </a:pPr>
            <a:r>
              <a:rPr lang="en-US" sz="1000" dirty="0">
                <a:latin typeface="+mj-lt"/>
                <a:hlinkClick r:id="rId2"/>
              </a:rPr>
              <a:t>Azure Monitor support for </a:t>
            </a:r>
            <a:r>
              <a:rPr lang="en-US" sz="1000" dirty="0" err="1">
                <a:latin typeface="+mj-lt"/>
                <a:hlinkClick r:id="rId2"/>
              </a:rPr>
              <a:t>OpenCensus</a:t>
            </a:r>
            <a:r>
              <a:rPr lang="en-US" sz="1000" dirty="0">
                <a:latin typeface="+mj-lt"/>
                <a:hlinkClick r:id="rId2"/>
              </a:rPr>
              <a:t> will end on 30 September 2024 - transition to using Azure Monitor </a:t>
            </a:r>
            <a:r>
              <a:rPr lang="en-US" sz="1000" dirty="0" err="1">
                <a:latin typeface="+mj-lt"/>
                <a:hlinkClick r:id="rId2"/>
              </a:rPr>
              <a:t>OpenTelemetry</a:t>
            </a:r>
            <a:r>
              <a:rPr lang="en-US" sz="1000" dirty="0">
                <a:latin typeface="+mj-lt"/>
                <a:hlinkClick r:id="rId2"/>
              </a:rPr>
              <a:t> Python Distro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3"/>
              </a:rPr>
              <a:t>App Service Environment version 1 and version 2 will be retired on 31 August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4"/>
              </a:rPr>
              <a:t>SMART on FHIR proxy feature in Azure Health Data Services will be retired on 21st September 2026 - Transition to SMART on FHIR (Enhanced).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5"/>
              </a:rPr>
              <a:t>SAP HANA on Azure Large Instances will be retired by 30 June 2025 – transition to Virtual Machines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6"/>
              </a:rPr>
              <a:t>Extended support for Python 3.8 ends on October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7"/>
              </a:rPr>
              <a:t>Extended support for PHP 8.1 ends on 25 November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8"/>
              </a:rPr>
              <a:t>Retirement notice: Azure Communication Services Network Traversal (TURN) Public Preview is retiring.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9"/>
              </a:rPr>
              <a:t>Retirement notice: The Azure Storage Android client libraries will be retired on 13 September 2024 | Azure updates | Microsoft Azure</a:t>
            </a:r>
            <a:endParaRPr lang="en-US" sz="1000" dirty="0">
              <a:latin typeface="+mj-lt"/>
            </a:endParaRPr>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a:xfrm>
            <a:off x="342900" y="171451"/>
            <a:ext cx="8455914" cy="342900"/>
          </a:xfrm>
        </p:spPr>
        <p:txBody>
          <a:bodyPr/>
          <a:lstStyle/>
          <a:p>
            <a:r>
              <a:rPr lang="en-US" sz="1800" dirty="0"/>
              <a:t>Retirement</a:t>
            </a:r>
          </a:p>
        </p:txBody>
      </p:sp>
      <p:sp>
        <p:nvSpPr>
          <p:cNvPr id="4" name="Text Placeholder 1">
            <a:extLst>
              <a:ext uri="{FF2B5EF4-FFF2-40B4-BE49-F238E27FC236}">
                <a16:creationId xmlns:a16="http://schemas.microsoft.com/office/drawing/2014/main" id="{325A046D-00F7-A27D-DCE0-D0961AA7287E}"/>
              </a:ext>
            </a:extLst>
          </p:cNvPr>
          <p:cNvSpPr txBox="1">
            <a:spLocks/>
          </p:cNvSpPr>
          <p:nvPr/>
        </p:nvSpPr>
        <p:spPr>
          <a:xfrm>
            <a:off x="4814455" y="600075"/>
            <a:ext cx="4139045" cy="394334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000" dirty="0">
              <a:latin typeface="+mj-lt"/>
            </a:endParaRPr>
          </a:p>
        </p:txBody>
      </p:sp>
      <p:sp>
        <p:nvSpPr>
          <p:cNvPr id="6" name="TextBox 5">
            <a:extLst>
              <a:ext uri="{FF2B5EF4-FFF2-40B4-BE49-F238E27FC236}">
                <a16:creationId xmlns:a16="http://schemas.microsoft.com/office/drawing/2014/main" id="{20F4CBE2-9A6C-0110-A97D-570F8C584ACB}"/>
              </a:ext>
            </a:extLst>
          </p:cNvPr>
          <p:cNvSpPr txBox="1"/>
          <p:nvPr/>
        </p:nvSpPr>
        <p:spPr>
          <a:xfrm>
            <a:off x="4570857" y="514351"/>
            <a:ext cx="4572000" cy="2092881"/>
          </a:xfrm>
          <a:prstGeom prst="rect">
            <a:avLst/>
          </a:prstGeom>
          <a:noFill/>
        </p:spPr>
        <p:txBody>
          <a:bodyPr wrap="square">
            <a:spAutoFit/>
          </a:bodyPr>
          <a:lstStyle/>
          <a:p>
            <a:pPr marL="171450" indent="-171450" algn="just">
              <a:buFont typeface="Arial" panose="020B0604020202020204" pitchFamily="34" charset="0"/>
              <a:buChar char="•"/>
            </a:pPr>
            <a:r>
              <a:rPr lang="en-US" sz="1000" dirty="0">
                <a:latin typeface="+mj-lt"/>
                <a:hlinkClick r:id="rId10"/>
              </a:rPr>
              <a:t>Retirement notice: The legacy Azure Storage Java client libraries will be retired on 13 September 2024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1"/>
              </a:rPr>
              <a:t>Azure Maps Web SDK Map Controls Version 1.xx will be retired on 19 September 2026 – transition to Azure Maps Web SDK Map Controls Version 3.xx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2"/>
              </a:rPr>
              <a:t>Update to Azure Functions Cosmos DB extension version 4.x by 31 August 2024 for continued support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3"/>
              </a:rPr>
              <a:t>Support for the 1.x version of Azure Functions ends 14 September 2026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4"/>
              </a:rPr>
              <a:t>Upgrade Azure Database for MySQL to MySQL v8.0 before support for v5.7 ends | Azure updates | Microsoft Azure</a:t>
            </a:r>
            <a:endParaRPr lang="ru-RU" sz="1000" dirty="0">
              <a:latin typeface="+mj-lt"/>
            </a:endParaRPr>
          </a:p>
          <a:p>
            <a:pPr marL="171450" indent="-171450" algn="just">
              <a:buFont typeface="Arial" panose="020B0604020202020204" pitchFamily="34" charset="0"/>
              <a:buChar char="•"/>
            </a:pPr>
            <a:r>
              <a:rPr lang="en-US" sz="1000" dirty="0">
                <a:latin typeface="+mj-lt"/>
                <a:hlinkClick r:id="rId15"/>
              </a:rPr>
              <a:t>We’re ending support for the 2017-03-01-GA API. | Azure updates | Microsoft Azure</a:t>
            </a:r>
            <a:endParaRPr lang="en-US" sz="1000" dirty="0">
              <a:latin typeface="+mj-lt"/>
            </a:endParaRPr>
          </a:p>
        </p:txBody>
      </p:sp>
    </p:spTree>
    <p:extLst>
      <p:ext uri="{BB962C8B-B14F-4D97-AF65-F5344CB8AC3E}">
        <p14:creationId xmlns:p14="http://schemas.microsoft.com/office/powerpoint/2010/main" val="2115660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Default outbound access in Azure</a:t>
            </a:r>
            <a:endParaRPr lang="en-US" sz="1000" dirty="0"/>
          </a:p>
          <a:p>
            <a:pPr algn="just"/>
            <a:r>
              <a:rPr lang="en-US" sz="1000" dirty="0"/>
              <a:t>In Azure, virtual machines created in a virtual network without explicit outbound connectivity defined are assigned a default outbound public IP address. This IP address enables outbound connectivity from the resources to the Internet. This access is referred to as default outbound access.</a:t>
            </a:r>
          </a:p>
          <a:p>
            <a:pPr algn="just"/>
            <a:r>
              <a:rPr lang="en-US" sz="1000" dirty="0"/>
              <a:t>On 30 September 2025, default outbound access connectivity for VMs in Azure will be retired.</a:t>
            </a:r>
          </a:p>
          <a:p>
            <a:pPr algn="just"/>
            <a:r>
              <a:rPr lang="en-US" sz="1000" dirty="0"/>
              <a:t>After this date, all new VMs that require internet access will need to use an explicit method of outbound connectivity such as Azure NAT Gateway, Azure Load Balancer outbound rules, or a directly attached Azure public IP address. Existing VMs that use default outbound access will still have internet connectivity, however, explicit outbound methods improve reliability.</a:t>
            </a:r>
          </a:p>
        </p:txBody>
      </p:sp>
      <p:pic>
        <p:nvPicPr>
          <p:cNvPr id="4" name="Picture 3">
            <a:extLst>
              <a:ext uri="{FF2B5EF4-FFF2-40B4-BE49-F238E27FC236}">
                <a16:creationId xmlns:a16="http://schemas.microsoft.com/office/drawing/2014/main" id="{F67C108C-3473-7DE9-013D-6ABBBC8A28DD}"/>
              </a:ext>
            </a:extLst>
          </p:cNvPr>
          <p:cNvPicPr>
            <a:picLocks noChangeAspect="1"/>
          </p:cNvPicPr>
          <p:nvPr/>
        </p:nvPicPr>
        <p:blipFill>
          <a:blip r:embed="rId3"/>
          <a:stretch>
            <a:fillRect/>
          </a:stretch>
        </p:blipFill>
        <p:spPr>
          <a:xfrm>
            <a:off x="4684146" y="855080"/>
            <a:ext cx="4278339" cy="3640282"/>
          </a:xfrm>
          <a:prstGeom prst="rect">
            <a:avLst/>
          </a:prstGeom>
        </p:spPr>
      </p:pic>
      <p:pic>
        <p:nvPicPr>
          <p:cNvPr id="7" name="Picture 6">
            <a:extLst>
              <a:ext uri="{FF2B5EF4-FFF2-40B4-BE49-F238E27FC236}">
                <a16:creationId xmlns:a16="http://schemas.microsoft.com/office/drawing/2014/main" id="{90D4ED18-4561-C26F-FCC1-B1BDF23551DE}"/>
              </a:ext>
            </a:extLst>
          </p:cNvPr>
          <p:cNvPicPr>
            <a:picLocks noChangeAspect="1"/>
          </p:cNvPicPr>
          <p:nvPr/>
        </p:nvPicPr>
        <p:blipFill>
          <a:blip r:embed="rId4"/>
          <a:stretch>
            <a:fillRect/>
          </a:stretch>
        </p:blipFill>
        <p:spPr>
          <a:xfrm>
            <a:off x="593438" y="3376456"/>
            <a:ext cx="3454235" cy="1252693"/>
          </a:xfrm>
          <a:prstGeom prst="rect">
            <a:avLst/>
          </a:prstGeom>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849029"/>
          </a:xfrm>
        </p:spPr>
        <p:txBody>
          <a:bodyPr/>
          <a:lstStyle/>
          <a:p>
            <a:pPr algn="just"/>
            <a:r>
              <a:rPr lang="en-US" sz="1000" i="0" dirty="0">
                <a:solidFill>
                  <a:srgbClr val="161616"/>
                </a:solidFill>
                <a:effectLst/>
                <a:latin typeface="+mj-lt"/>
                <a:hlinkClick r:id="rId2"/>
              </a:rPr>
              <a:t>Azure AD Connect V1 is retired</a:t>
            </a:r>
            <a:endParaRPr lang="en-US" sz="1000" i="0" dirty="0">
              <a:solidFill>
                <a:srgbClr val="161616"/>
              </a:solidFill>
              <a:effectLst/>
              <a:latin typeface="+mj-lt"/>
            </a:endParaRPr>
          </a:p>
          <a:p>
            <a:pPr algn="just"/>
            <a:r>
              <a:rPr lang="en-US" sz="1000" i="0" dirty="0">
                <a:solidFill>
                  <a:srgbClr val="161616"/>
                </a:solidFill>
                <a:effectLst/>
                <a:latin typeface="+mj-lt"/>
              </a:rPr>
              <a:t>On October 1, 2023, Azure AD cloud services will stop accepting connections from Azure AD Connect V1 servers, and identities will no longer synchronize.</a:t>
            </a:r>
          </a:p>
          <a:p>
            <a:pPr algn="just"/>
            <a:r>
              <a:rPr lang="en-US" sz="1000" i="0" dirty="0">
                <a:solidFill>
                  <a:srgbClr val="161616"/>
                </a:solidFill>
                <a:effectLst/>
                <a:latin typeface="+mj-lt"/>
              </a:rPr>
              <a:t>If you are still using Azure AD Connect V1 you must take action immediately.</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Remediate User Risks in Microsoft Entra ID Protection Through On-premises Password Changes</a:t>
            </a:r>
            <a:endParaRPr lang="en-US" sz="1000" dirty="0"/>
          </a:p>
          <a:p>
            <a:pPr algn="just"/>
            <a:r>
              <a:rPr lang="en-US" sz="1000" dirty="0"/>
              <a:t>MS made</a:t>
            </a:r>
            <a:r>
              <a:rPr lang="en-US" sz="1000" i="0" dirty="0">
                <a:solidFill>
                  <a:srgbClr val="333333"/>
                </a:solidFill>
                <a:effectLst/>
              </a:rPr>
              <a:t> it easier to manage user risk in hybrid environments in Microsoft Entra ID Protection where on-premises password change can now automatically remediate user risk.</a:t>
            </a:r>
          </a:p>
          <a:p>
            <a:pPr algn="just"/>
            <a:r>
              <a:rPr lang="en-US" sz="1000" dirty="0"/>
              <a:t>Users’ risks will be automatically remediated when their passwords are changed on-premises, and customers can confidently deploy user risk policy to effectively protect their hybrid users.</a:t>
            </a:r>
          </a:p>
          <a:p>
            <a:pPr algn="just"/>
            <a:endParaRPr lang="en-US" sz="1000" dirty="0"/>
          </a:p>
        </p:txBody>
      </p:sp>
      <p:pic>
        <p:nvPicPr>
          <p:cNvPr id="4100" name="Picture 4" descr="thumbnail image 1 captioned Change settings to allow on-premises password changes to reset user risk.">
            <a:extLst>
              <a:ext uri="{FF2B5EF4-FFF2-40B4-BE49-F238E27FC236}">
                <a16:creationId xmlns:a16="http://schemas.microsoft.com/office/drawing/2014/main" id="{D52797E2-9B86-94FE-0E54-227FB5B19A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254" y="2411983"/>
            <a:ext cx="3028564" cy="26180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3C72408-6C53-8DF0-5B03-3C343032A97D}"/>
              </a:ext>
            </a:extLst>
          </p:cNvPr>
          <p:cNvPicPr>
            <a:picLocks noChangeAspect="1"/>
          </p:cNvPicPr>
          <p:nvPr/>
        </p:nvPicPr>
        <p:blipFill>
          <a:blip r:embed="rId5"/>
          <a:stretch>
            <a:fillRect/>
          </a:stretch>
        </p:blipFill>
        <p:spPr>
          <a:xfrm>
            <a:off x="4570857" y="2742114"/>
            <a:ext cx="4103664" cy="2074951"/>
          </a:xfrm>
          <a:prstGeom prst="rect">
            <a:avLst/>
          </a:prstGeom>
        </p:spPr>
      </p:pic>
      <p:sp>
        <p:nvSpPr>
          <p:cNvPr id="2" name="Text Placeholder 11">
            <a:extLst>
              <a:ext uri="{FF2B5EF4-FFF2-40B4-BE49-F238E27FC236}">
                <a16:creationId xmlns:a16="http://schemas.microsoft.com/office/drawing/2014/main" id="{4BB9FB2D-A9B9-CE3E-699C-799AA208E0EC}"/>
              </a:ext>
            </a:extLst>
          </p:cNvPr>
          <p:cNvSpPr txBox="1">
            <a:spLocks/>
          </p:cNvSpPr>
          <p:nvPr/>
        </p:nvSpPr>
        <p:spPr>
          <a:xfrm>
            <a:off x="4440170" y="1704110"/>
            <a:ext cx="4365038" cy="97674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latin typeface="+mj-lt"/>
                <a:hlinkClick r:id="rId6"/>
              </a:rPr>
              <a:t>Agent SCOM Recommendations</a:t>
            </a:r>
            <a:endParaRPr lang="en-US" sz="1000" dirty="0">
              <a:latin typeface="+mj-lt"/>
            </a:endParaRPr>
          </a:p>
          <a:p>
            <a:pPr algn="just"/>
            <a:r>
              <a:rPr lang="en-US" sz="1000" dirty="0">
                <a:latin typeface="+mj-lt"/>
              </a:rPr>
              <a:t>A SCOM user can currently use SCOM agent or Log Analytics agent (aka MMA) to monitor Virtual machines &amp; send data to SCOM servers and optionally, send the data to Azure Log Analytics workspace. As the deprecation data of August 31, 2024, MS provides the following High-Level Recommendations:</a:t>
            </a:r>
          </a:p>
          <a:p>
            <a:pPr algn="just"/>
            <a:endParaRPr lang="en-US" sz="1000" dirty="0">
              <a:latin typeface="+mj-lt"/>
            </a:endParaRP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template-based previews of Azure CLI and Azure PowerShell for Key Vault deployments</a:t>
            </a:r>
            <a:endParaRPr lang="en-US" sz="1000" dirty="0"/>
          </a:p>
          <a:p>
            <a:pPr algn="just"/>
            <a:r>
              <a:rPr lang="en-US" sz="1000" dirty="0"/>
              <a:t>MS switched to the ARM template mechanism for the Key Vault command line. Compared with the previous implementation, calling REST API through SDKs, this implementation scheme has the following advantages that users can benefit from.</a:t>
            </a:r>
          </a:p>
          <a:p>
            <a:pPr marL="171450" indent="-171450" algn="just">
              <a:buFont typeface="Arial" panose="020B0604020202020204" pitchFamily="34" charset="0"/>
              <a:buChar char="•"/>
            </a:pPr>
            <a:r>
              <a:rPr lang="en-US" sz="1000" dirty="0"/>
              <a:t>Consistency. Ensure consistent behavior and defaults between Azure CLI, Azure PowerShell, and Portal. </a:t>
            </a:r>
          </a:p>
          <a:p>
            <a:pPr marL="171450" indent="-171450" algn="just">
              <a:buFont typeface="Arial" panose="020B0604020202020204" pitchFamily="34" charset="0"/>
              <a:buChar char="•"/>
            </a:pPr>
            <a:r>
              <a:rPr lang="en-US" sz="1000" dirty="0"/>
              <a:t>What-If. Support a ‘what if’ option to predict the impact of a deployment before the command is executed.  </a:t>
            </a:r>
          </a:p>
          <a:p>
            <a:pPr marL="171450" indent="-171450" algn="just">
              <a:buFont typeface="Arial" panose="020B0604020202020204" pitchFamily="34" charset="0"/>
              <a:buChar char="•"/>
            </a:pPr>
            <a:r>
              <a:rPr lang="en-US" sz="1000" dirty="0"/>
              <a:t>Idempotency. Sending the same request multiple times will produce the same result, regardless of resource state.</a:t>
            </a:r>
          </a:p>
        </p:txBody>
      </p:sp>
      <p:pic>
        <p:nvPicPr>
          <p:cNvPr id="4098" name="Picture 2" descr="thumbnail image 6 of blog post titled &#10; &#10; &#10;  &#10; &#10; &#10; &#10;    &#10;  &#10;   &#10;    &#10;      &#10;       Announcing template-based previews of Azure CLI and Azure PowerShell for Key Vault deployments&#10;       &#10;      &#10;     &#10;   &#10;  &#10; &#10;   &#10; &#10; &#10; &#10; &#10; &#10;">
            <a:extLst>
              <a:ext uri="{FF2B5EF4-FFF2-40B4-BE49-F238E27FC236}">
                <a16:creationId xmlns:a16="http://schemas.microsoft.com/office/drawing/2014/main" id="{07209614-FA50-AC38-54C2-389809E68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127" y="3101290"/>
            <a:ext cx="2784042" cy="169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Key capabilities of API Center preview include:</a:t>
            </a:r>
          </a:p>
          <a:p>
            <a:pPr marL="171450" indent="-171450" algn="just">
              <a:buFont typeface="Arial" panose="020B0604020202020204" pitchFamily="34" charset="0"/>
              <a:buChar char="•"/>
            </a:pPr>
            <a:r>
              <a:rPr lang="en-US" sz="1000" dirty="0">
                <a:latin typeface="+mj-lt"/>
              </a:rPr>
              <a:t>API inventory management: Inventory all APIs in organization in a centralized place. APIs can be of any type (e.g., REST, </a:t>
            </a:r>
            <a:r>
              <a:rPr lang="en-US" sz="1000" dirty="0" err="1">
                <a:latin typeface="+mj-lt"/>
              </a:rPr>
              <a:t>GraphQL</a:t>
            </a:r>
            <a:r>
              <a:rPr lang="en-US" sz="1000" dirty="0">
                <a:latin typeface="+mj-lt"/>
              </a:rPr>
              <a:t>, </a:t>
            </a:r>
            <a:r>
              <a:rPr lang="en-US" sz="1000" dirty="0" err="1">
                <a:latin typeface="+mj-lt"/>
              </a:rPr>
              <a:t>gRPC</a:t>
            </a:r>
            <a:r>
              <a:rPr lang="en-US" sz="1000" dirty="0">
                <a:latin typeface="+mj-lt"/>
              </a:rPr>
              <a:t>), lifecycle stage (e.g., development, production, deprecated), or deployment location (e.g., Azure cloud, on-premises data centers, other clouds). </a:t>
            </a:r>
          </a:p>
          <a:p>
            <a:pPr marL="171450" indent="-171450" algn="just">
              <a:buFont typeface="Arial" panose="020B0604020202020204" pitchFamily="34" charset="0"/>
              <a:buChar char="•"/>
            </a:pPr>
            <a:r>
              <a:rPr lang="en-US" sz="1000" dirty="0">
                <a:latin typeface="+mj-lt"/>
              </a:rPr>
              <a:t>Real-world API representation: Capture and present comprehensive information about APIs, including versions, specifications, deployments, and deployment environments.</a:t>
            </a:r>
          </a:p>
          <a:p>
            <a:pPr marL="171450" indent="-171450" algn="just">
              <a:buFont typeface="Arial" panose="020B0604020202020204" pitchFamily="34" charset="0"/>
              <a:buChar char="•"/>
            </a:pPr>
            <a:r>
              <a:rPr lang="en-US" sz="1000" dirty="0">
                <a:latin typeface="+mj-lt"/>
              </a:rPr>
              <a:t>Metadata properties: Organize and enrich cataloged APIs, environments, and deployments with unified built-in and custom metadata across the whole asset portfolio for enhanced governance and discoverability. </a:t>
            </a:r>
          </a:p>
          <a:p>
            <a:pPr marL="171450" indent="-171450" algn="just">
              <a:buFont typeface="Arial" panose="020B0604020202020204" pitchFamily="34" charset="0"/>
              <a:buChar char="•"/>
            </a:pPr>
            <a:r>
              <a:rPr lang="en-US" sz="1000" dirty="0">
                <a:latin typeface="+mj-lt"/>
              </a:rPr>
              <a:t>Workspaces: Manage administrative access to APIs and other assets with role-based access control. Use workspaces to scope permissions to teams.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Ungated Public Preview: Azure API Center</a:t>
            </a:r>
            <a:endParaRPr lang="en-US" sz="1000" dirty="0"/>
          </a:p>
          <a:p>
            <a:pPr algn="just"/>
            <a:r>
              <a:rPr lang="en-US" sz="1000" dirty="0"/>
              <a:t>Azure API Center is a new Azure service that is part of the Azure API Management platform. It is the central hub where you can effortlessly keep track of all APIs company-wide, making them readily discoverable, reusable, and manageable. </a:t>
            </a:r>
          </a:p>
          <a:p>
            <a:pPr algn="just"/>
            <a:r>
              <a:rPr lang="en-US" sz="1000" dirty="0"/>
              <a:t>During this ungated public preview phase, the following advantages and capabilities can be gotten:</a:t>
            </a:r>
          </a:p>
          <a:p>
            <a:pPr marL="171450" indent="-171450" algn="just">
              <a:buFont typeface="Arial" panose="020B0604020202020204" pitchFamily="34" charset="0"/>
              <a:buChar char="•"/>
            </a:pPr>
            <a:r>
              <a:rPr lang="en-US" sz="1000" dirty="0"/>
              <a:t>Create an Azure API Center service </a:t>
            </a:r>
          </a:p>
          <a:p>
            <a:pPr marL="171450" indent="-171450" algn="just">
              <a:buFont typeface="Arial" panose="020B0604020202020204" pitchFamily="34" charset="0"/>
              <a:buChar char="•"/>
            </a:pPr>
            <a:r>
              <a:rPr lang="en-US" sz="1000" dirty="0"/>
              <a:t>Register new APIs into your API Center </a:t>
            </a:r>
          </a:p>
          <a:p>
            <a:pPr marL="171450" indent="-171450" algn="just">
              <a:buFont typeface="Arial" panose="020B0604020202020204" pitchFamily="34" charset="0"/>
              <a:buChar char="•"/>
            </a:pPr>
            <a:r>
              <a:rPr lang="en-US" sz="1000" dirty="0"/>
              <a:t>View, create, edit, or delete API versions and associate API versions with environments </a:t>
            </a:r>
          </a:p>
          <a:p>
            <a:pPr marL="171450" indent="-171450" algn="just">
              <a:buFont typeface="Arial" panose="020B0604020202020204" pitchFamily="34" charset="0"/>
              <a:buChar char="•"/>
            </a:pPr>
            <a:r>
              <a:rPr lang="en-US" sz="1000" dirty="0"/>
              <a:t>Define and manage custom metadata schema for your APIs </a:t>
            </a:r>
          </a:p>
          <a:p>
            <a:pPr marL="171450" indent="-171450" algn="just">
              <a:buFont typeface="Arial" panose="020B0604020202020204" pitchFamily="34" charset="0"/>
              <a:buChar char="•"/>
            </a:pPr>
            <a:r>
              <a:rPr lang="en-US" sz="1000" dirty="0"/>
              <a:t>Browse, filter and search APIs based on their metadata in the Azure Portal</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2027</TotalTime>
  <Words>5429</Words>
  <Application>Microsoft Office PowerPoint</Application>
  <PresentationFormat>On-screen Show (16:9)</PresentationFormat>
  <Paragraphs>271</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Human Sans Regular</vt:lpstr>
      <vt:lpstr>Continuum Theme</vt:lpstr>
      <vt:lpstr>Azure Times #89</vt:lpstr>
      <vt:lpstr>PowerPoint Presentation</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Miscellaneous Updates</vt:lpstr>
      <vt:lpstr>Miscellaneous Updates</vt:lpstr>
      <vt:lpstr>Miscellaneous Updates</vt:lpstr>
      <vt:lpstr>Miscellaneous Updates</vt:lpstr>
      <vt:lpstr>PowerPoint Presentation</vt:lpstr>
      <vt:lpstr>Retirement</vt:lpstr>
      <vt:lpstr>Retirement</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181</cp:revision>
  <dcterms:created xsi:type="dcterms:W3CDTF">2018-01-26T19:23:30Z</dcterms:created>
  <dcterms:modified xsi:type="dcterms:W3CDTF">2023-10-04T05:28:42Z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