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4"/>
  </p:notesMasterIdLst>
  <p:handoutMasterIdLst>
    <p:handoutMasterId r:id="rId25"/>
  </p:handoutMasterIdLst>
  <p:sldIdLst>
    <p:sldId id="2142532340" r:id="rId5"/>
    <p:sldId id="2146847046" r:id="rId6"/>
    <p:sldId id="2146847089" r:id="rId7"/>
    <p:sldId id="2146847048" r:id="rId8"/>
    <p:sldId id="2146847049" r:id="rId9"/>
    <p:sldId id="2146847090" r:id="rId10"/>
    <p:sldId id="2146847092" r:id="rId11"/>
    <p:sldId id="2146847093" r:id="rId12"/>
    <p:sldId id="2146847050" r:id="rId13"/>
    <p:sldId id="2146847096" r:id="rId14"/>
    <p:sldId id="2146847052" r:id="rId15"/>
    <p:sldId id="2146847100" r:id="rId16"/>
    <p:sldId id="2146847119" r:id="rId17"/>
    <p:sldId id="2146847120" r:id="rId18"/>
    <p:sldId id="2146847062" r:id="rId19"/>
    <p:sldId id="2146847115" r:id="rId20"/>
    <p:sldId id="2146847085" r:id="rId21"/>
    <p:sldId id="2146847084" r:id="rId22"/>
    <p:sldId id="2146847064"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090"/>
            <p14:sldId id="2146847092"/>
            <p14:sldId id="2146847093"/>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2" autoAdjust="0"/>
    <p:restoredTop sz="94694"/>
  </p:normalViewPr>
  <p:slideViewPr>
    <p:cSldViewPr snapToGrid="0">
      <p:cViewPr varScale="1">
        <p:scale>
          <a:sx n="153" d="100"/>
          <a:sy n="153" d="100"/>
        </p:scale>
        <p:origin x="150" y="90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en-us/updates/update-kusto-db/"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pt-br/updates/general-availability-edit-network-features-for-azure-netapp-files/" TargetMode="External"/><Relationship Id="rId2" Type="http://schemas.openxmlformats.org/officeDocument/2006/relationships/hyperlink" Target="https://learn.microsoft.com/en-us/azure/storage-actions/overview"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en-us/updates/public-preview-configascode-customizations-in-microsoft-dev-box/"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icrosoft.com/en-us/microsoft-fabric/blog/2024/02/20/dive-into-the-future-of-cloud-analytics-with-the-fabric-career-hub/" TargetMode="External"/><Relationship Id="rId2" Type="http://schemas.openxmlformats.org/officeDocument/2006/relationships/hyperlink" Target="https://pcmanager.microsoft.com/en-us" TargetMode="Externa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general-availability-trusted-launch-for-azure-vms-in-china-regions/" TargetMode="External"/><Relationship Id="rId2" Type="http://schemas.openxmlformats.org/officeDocument/2006/relationships/hyperlink" Target="https://learn.microsoft.com/en-us/entra/identity/hybrid/connect/reference-connect-version-histor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updates/public-preview-regional-disaster-recovery-by-azure-backup-for-aks/" TargetMode="External"/><Relationship Id="rId2" Type="http://schemas.openxmlformats.org/officeDocument/2006/relationships/hyperlink" Target="https://azure.microsoft.com/en-us/updates/execute-azure-monitor-logs-connector-on-exact-time-range-provided-dynamically/"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updates/ultra-disk-backup-support-ga/" TargetMode="External"/><Relationship Id="rId2" Type="http://schemas.openxmlformats.org/officeDocument/2006/relationships/hyperlink" Target="https://azure.microsoft.com/en-us/updates/premium-ssd-v2-backup-support-g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updates/sending-a-log-search-alert-with-cross-tenant-target-resource-will-no-longer-be-supported/" TargetMode="External"/><Relationship Id="rId2" Type="http://schemas.openxmlformats.org/officeDocument/2006/relationships/hyperlink" Target="https://learn.microsoft.com/en-us/azure/architecture/icons/"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s://techcommunity.microsoft.com/t5/system-center-blog/manage-the-latest-versions-of-azure-stack-hci-with-scvmm/ba-p/406188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#107</a:t>
            </a:r>
          </a:p>
        </p:txBody>
      </p:sp>
      <p:sp>
        <p:nvSpPr>
          <p:cNvPr id="4" name="Text Placeholder 3"/>
          <p:cNvSpPr>
            <a:spLocks noGrp="1"/>
          </p:cNvSpPr>
          <p:nvPr>
            <p:ph type="body" sz="quarter" idx="11"/>
          </p:nvPr>
        </p:nvSpPr>
        <p:spPr/>
        <p:txBody>
          <a:bodyPr/>
          <a:lstStyle/>
          <a:p>
            <a:r>
              <a:rPr lang="en-US" spc="300" dirty="0"/>
              <a:t>February 28,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Update records in a Kusto Database (public preview)</a:t>
            </a:r>
            <a:endParaRPr lang="en-US" sz="1000" dirty="0"/>
          </a:p>
          <a:p>
            <a:pPr algn="just"/>
            <a:r>
              <a:rPr lang="en-US" sz="1000" dirty="0"/>
              <a:t>Kusto databases, either in Azure Data Explorer or in Fabric KQL Database, are optimize for append ingestion.</a:t>
            </a:r>
          </a:p>
          <a:p>
            <a:pPr algn="just"/>
            <a:r>
              <a:rPr lang="en-US" sz="1000" dirty="0"/>
              <a:t>In recent years, MS introduced the .delete command allowing to selectively delete records.</a:t>
            </a:r>
          </a:p>
          <a:p>
            <a:pPr algn="just"/>
            <a:r>
              <a:rPr lang="en-US" sz="1000" dirty="0"/>
              <a:t>Now MS introduced the .update command.  This command allows to update records by deleting existing records and appending new ones in a single transaction.</a:t>
            </a:r>
          </a:p>
          <a:p>
            <a:pPr algn="just"/>
            <a:r>
              <a:rPr lang="en-US" sz="1000" dirty="0"/>
              <a:t>This new command gives an alternative for data pipelines.  Many loading scenarios involve updating records.  For instance, ingesting new data in a staging table to then update the records of a main table with those new records.  This is now possible with the .update command.</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763647"/>
          </a:xfrm>
        </p:spPr>
        <p:txBody>
          <a:bodyPr/>
          <a:lstStyle/>
          <a:p>
            <a:pPr algn="just"/>
            <a:r>
              <a:rPr lang="en-US" sz="1000" dirty="0">
                <a:latin typeface="+mj-lt"/>
                <a:hlinkClick r:id="rId2"/>
              </a:rPr>
              <a:t>Azure Storage Actions Preview</a:t>
            </a:r>
            <a:endParaRPr lang="en-US" sz="1000" dirty="0">
              <a:latin typeface="+mj-lt"/>
            </a:endParaRPr>
          </a:p>
          <a:p>
            <a:pPr algn="just"/>
            <a:r>
              <a:rPr lang="en-US" sz="1000" dirty="0">
                <a:latin typeface="+mj-lt"/>
              </a:rPr>
              <a:t>Azure Storage Actions is a serverless framework that can be used to perform common data operations on millions of objects across multiple storage accounts.</a:t>
            </a:r>
          </a:p>
          <a:p>
            <a:pPr algn="just"/>
            <a:r>
              <a:rPr lang="en-US" sz="1000" dirty="0">
                <a:latin typeface="+mj-lt"/>
              </a:rPr>
              <a:t>The preview release of Azure Storage Actions enables to create storage tasks that can perform operations on blobs in Azure Storage accounts based on a set of conditions that you define. Storage tasks can process millions of objects in a storage account without provisioning additional compute capacity and without requiring you to write code.</a:t>
            </a:r>
          </a:p>
          <a:p>
            <a:pPr algn="just"/>
            <a:r>
              <a:rPr lang="en-US" sz="1000" dirty="0">
                <a:latin typeface="+mj-lt"/>
              </a:rPr>
              <a:t>A storage task contains a set of conditions, operations, and assignments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Azure NetApp Files Standard Network Features - Edit Volumes</a:t>
            </a:r>
            <a:endParaRPr lang="en-US" sz="1000" dirty="0"/>
          </a:p>
          <a:p>
            <a:pPr algn="just"/>
            <a:r>
              <a:rPr lang="en-US" sz="1000" dirty="0"/>
              <a:t>It is now possible to edit existing Azure NetApp Files volumes and upgrade Basic network features to Standard network features.  </a:t>
            </a:r>
          </a:p>
          <a:p>
            <a:pPr marL="171450" indent="-171450" algn="just">
              <a:buFont typeface="Arial" panose="020B0604020202020204" pitchFamily="34" charset="0"/>
              <a:buChar char="•"/>
            </a:pPr>
            <a:r>
              <a:rPr lang="en-US" sz="1000" dirty="0"/>
              <a:t>Increased IP limits for the </a:t>
            </a:r>
            <a:r>
              <a:rPr lang="en-US" sz="1000" dirty="0" err="1"/>
              <a:t>VNets</a:t>
            </a:r>
            <a:r>
              <a:rPr lang="en-US" sz="1000" dirty="0"/>
              <a:t> with Azure NetApp Files volumes</a:t>
            </a:r>
          </a:p>
          <a:p>
            <a:pPr marL="171450" indent="-171450" algn="just">
              <a:buFont typeface="Arial" panose="020B0604020202020204" pitchFamily="34" charset="0"/>
              <a:buChar char="•"/>
            </a:pPr>
            <a:r>
              <a:rPr lang="en-US" sz="1000" dirty="0"/>
              <a:t>Enhanced network security with support for Network Security Groups (NSGs) on the Azure NetApp Files delegated subnet. </a:t>
            </a:r>
          </a:p>
          <a:p>
            <a:pPr marL="171450" indent="-171450" algn="just">
              <a:buFont typeface="Arial" panose="020B0604020202020204" pitchFamily="34" charset="0"/>
              <a:buChar char="•"/>
            </a:pPr>
            <a:r>
              <a:rPr lang="en-US" sz="1000" dirty="0"/>
              <a:t>Enhanced network control with support for User-defined routes (UDRs) to and from Azure NetApp Files delegated subnets. </a:t>
            </a:r>
          </a:p>
          <a:p>
            <a:pPr marL="171450" indent="-171450" algn="just">
              <a:buFont typeface="Arial" panose="020B0604020202020204" pitchFamily="34" charset="0"/>
              <a:buChar char="•"/>
            </a:pPr>
            <a:r>
              <a:rPr lang="en-US" sz="1000" dirty="0"/>
              <a:t>Connectivity over Active/Active VPN gateway setup for highly available connectivity to ANF from on-prem. </a:t>
            </a:r>
          </a:p>
          <a:p>
            <a:pPr marL="171450" indent="-171450" algn="just">
              <a:buFont typeface="Arial" panose="020B0604020202020204" pitchFamily="34" charset="0"/>
              <a:buChar char="•"/>
            </a:pPr>
            <a:r>
              <a:rPr lang="en-US" sz="1000" dirty="0"/>
              <a:t>ExpressRoute FastPath connectivity to Azure NetApp Files. </a:t>
            </a:r>
          </a:p>
          <a:p>
            <a:pPr algn="just"/>
            <a:endParaRPr lang="en-US" sz="1000" dirty="0"/>
          </a:p>
        </p:txBody>
      </p:sp>
      <p:pic>
        <p:nvPicPr>
          <p:cNvPr id="1026" name="Picture 2" descr="Screenshot of conditions tab of the storage task create experience.">
            <a:extLst>
              <a:ext uri="{FF2B5EF4-FFF2-40B4-BE49-F238E27FC236}">
                <a16:creationId xmlns:a16="http://schemas.microsoft.com/office/drawing/2014/main" id="{4915D53A-2CEC-25D9-9CD8-C2C85F9842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1678" y="2725846"/>
            <a:ext cx="2492906" cy="2074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24620"/>
          </a:xfrm>
        </p:spPr>
        <p:txBody>
          <a:bodyPr/>
          <a:lstStyle/>
          <a:p>
            <a:pPr algn="just"/>
            <a:r>
              <a:rPr lang="en-US" sz="1000" dirty="0">
                <a:hlinkClick r:id="rId2"/>
              </a:rPr>
              <a:t>Public preview: Configuration-as-code customizations in Microsoft Dev Box</a:t>
            </a:r>
            <a:endParaRPr lang="en-US" sz="1000" dirty="0"/>
          </a:p>
          <a:p>
            <a:pPr algn="just"/>
            <a:r>
              <a:rPr lang="en-US" sz="1000" dirty="0"/>
              <a:t>Speed up developer onboarding by further automating the setup of development environments on Dev Box. Defining what’s needed on a dev box can now be as easy as submitting a code change.</a:t>
            </a:r>
          </a:p>
          <a:p>
            <a:pPr algn="just"/>
            <a:r>
              <a:rPr lang="en-US" sz="1000" dirty="0"/>
              <a:t>Customization enables developers to efficiently configure workstations to their exact project requirements, within guardrails set by admins that enforce governance and security policies.</a:t>
            </a:r>
          </a:p>
          <a:p>
            <a:pPr algn="just"/>
            <a:r>
              <a:rPr lang="en-US" sz="1000" dirty="0"/>
              <a:t>Customization now also supports the use of secrets from a private Azure Key Vault in a configuration-as-code file. </a:t>
            </a:r>
          </a:p>
        </p:txBody>
      </p:sp>
      <p:pic>
        <p:nvPicPr>
          <p:cNvPr id="3" name="Picture 2">
            <a:extLst>
              <a:ext uri="{FF2B5EF4-FFF2-40B4-BE49-F238E27FC236}">
                <a16:creationId xmlns:a16="http://schemas.microsoft.com/office/drawing/2014/main" id="{53BF3160-5EF4-13E3-45F7-F7B1D6A13E7A}"/>
              </a:ext>
            </a:extLst>
          </p:cNvPr>
          <p:cNvPicPr>
            <a:picLocks noChangeAspect="1"/>
          </p:cNvPicPr>
          <p:nvPr/>
        </p:nvPicPr>
        <p:blipFill>
          <a:blip r:embed="rId3"/>
          <a:stretch>
            <a:fillRect/>
          </a:stretch>
        </p:blipFill>
        <p:spPr>
          <a:xfrm>
            <a:off x="445011" y="2571750"/>
            <a:ext cx="3751089" cy="2057399"/>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632031"/>
          </a:xfrm>
        </p:spPr>
        <p:txBody>
          <a:bodyPr/>
          <a:lstStyle/>
          <a:p>
            <a:r>
              <a:rPr lang="en-US" sz="1000" dirty="0">
                <a:latin typeface="+mj-lt"/>
                <a:hlinkClick r:id="rId2"/>
              </a:rPr>
              <a:t>Microsoft PC Manager is designed to keep your PC running smooth through several maintenance and security features.</a:t>
            </a:r>
            <a:endParaRPr lang="en-US" sz="1000" dirty="0">
              <a:latin typeface="+mj-lt"/>
            </a:endParaRPr>
          </a:p>
          <a:p>
            <a:pPr marL="171450" indent="-171450">
              <a:buFont typeface="Arial" panose="020B0604020202020204" pitchFamily="34" charset="0"/>
              <a:buChar char="•"/>
            </a:pPr>
            <a:r>
              <a:rPr lang="en-US" sz="1000" dirty="0">
                <a:latin typeface="+mj-lt"/>
              </a:rPr>
              <a:t>The Boost feature cleans temporary files and improves your memory usage.</a:t>
            </a:r>
          </a:p>
          <a:p>
            <a:pPr marL="171450" indent="-171450">
              <a:buFont typeface="Arial" panose="020B0604020202020204" pitchFamily="34" charset="0"/>
              <a:buChar char="•"/>
            </a:pPr>
            <a:r>
              <a:rPr lang="en-US" sz="1000" dirty="0">
                <a:latin typeface="+mj-lt"/>
              </a:rPr>
              <a:t>Health Check allows you to clear system logs and recent files and you can also disable unwanted startup apps to save resources.</a:t>
            </a:r>
          </a:p>
          <a:p>
            <a:pPr marL="171450" indent="-171450">
              <a:buFont typeface="Arial" panose="020B0604020202020204" pitchFamily="34" charset="0"/>
              <a:buChar char="•"/>
            </a:pPr>
            <a:r>
              <a:rPr lang="en-US" sz="1000" dirty="0">
                <a:latin typeface="+mj-lt"/>
              </a:rPr>
              <a:t>Store Management has four options:</a:t>
            </a:r>
          </a:p>
          <a:p>
            <a:pPr marL="171450" indent="-171450">
              <a:buFont typeface="Arial" panose="020B0604020202020204" pitchFamily="34" charset="0"/>
              <a:buChar char="•"/>
            </a:pPr>
            <a:r>
              <a:rPr lang="en-US" sz="1000" dirty="0">
                <a:latin typeface="+mj-lt"/>
              </a:rPr>
              <a:t>Deep cleanup - Perform a full cleanup scan</a:t>
            </a:r>
          </a:p>
          <a:p>
            <a:pPr marL="171450" indent="-171450">
              <a:buFont typeface="Arial" panose="020B0604020202020204" pitchFamily="34" charset="0"/>
              <a:buChar char="•"/>
            </a:pPr>
            <a:r>
              <a:rPr lang="en-US" sz="1000" dirty="0">
                <a:latin typeface="+mj-lt"/>
              </a:rPr>
              <a:t>Manage large files - Look for large files in drive</a:t>
            </a:r>
          </a:p>
          <a:p>
            <a:pPr marL="171450" indent="-171450">
              <a:buFont typeface="Arial" panose="020B0604020202020204" pitchFamily="34" charset="0"/>
              <a:buChar char="•"/>
            </a:pPr>
            <a:r>
              <a:rPr lang="en-US" sz="1000" dirty="0">
                <a:latin typeface="+mj-lt"/>
              </a:rPr>
              <a:t>Manage apps - Remove rarely used apps to save space</a:t>
            </a:r>
          </a:p>
          <a:p>
            <a:pPr marL="171450" indent="-171450">
              <a:buFont typeface="Arial" panose="020B0604020202020204" pitchFamily="34" charset="0"/>
              <a:buChar char="•"/>
            </a:pPr>
            <a:r>
              <a:rPr lang="en-US" sz="1000" dirty="0">
                <a:latin typeface="+mj-lt"/>
              </a:rPr>
              <a:t>Storage Senes - Automatically clean up temporary files</a:t>
            </a:r>
          </a:p>
          <a:p>
            <a:pPr marL="171450" indent="-171450">
              <a:buFont typeface="Arial" panose="020B0604020202020204" pitchFamily="34" charset="0"/>
              <a:buChar char="•"/>
            </a:pPr>
            <a:r>
              <a:rPr lang="en-US" sz="1000" dirty="0">
                <a:latin typeface="+mj-lt"/>
              </a:rPr>
              <a:t>Process </a:t>
            </a:r>
            <a:r>
              <a:rPr lang="en-US" sz="1000" dirty="0" err="1">
                <a:latin typeface="+mj-lt"/>
              </a:rPr>
              <a:t>Manangement</a:t>
            </a:r>
            <a:r>
              <a:rPr lang="en-US" sz="1000" dirty="0">
                <a:latin typeface="+mj-lt"/>
              </a:rPr>
              <a:t> - End unused processes to make your system run faster</a:t>
            </a:r>
          </a:p>
          <a:p>
            <a:pPr marL="171450" indent="-171450">
              <a:buFont typeface="Arial" panose="020B0604020202020204" pitchFamily="34" charset="0"/>
              <a:buChar char="•"/>
            </a:pPr>
            <a:r>
              <a:rPr lang="en-US" sz="1000" dirty="0">
                <a:latin typeface="+mj-lt"/>
              </a:rPr>
              <a:t>Startup Apps - Manage apps the run automatically at log in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23408"/>
          </a:xfrm>
        </p:spPr>
        <p:txBody>
          <a:bodyPr/>
          <a:lstStyle/>
          <a:p>
            <a:pPr algn="just"/>
            <a:r>
              <a:rPr lang="en-US" sz="1000" dirty="0">
                <a:hlinkClick r:id="rId3"/>
              </a:rPr>
              <a:t>Fabric Community Hub</a:t>
            </a:r>
            <a:endParaRPr lang="en-US" sz="1000" dirty="0"/>
          </a:p>
          <a:p>
            <a:pPr algn="just"/>
            <a:r>
              <a:rPr lang="en-US" sz="1000" dirty="0"/>
              <a:t>Microsoft Fabric is offering a one-stop solution for cloud analytics—a central hub that unites multiple Microsoft services like Power BI, Data Factory, and Synapse Analytics under one umbrella.</a:t>
            </a:r>
          </a:p>
        </p:txBody>
      </p:sp>
      <p:pic>
        <p:nvPicPr>
          <p:cNvPr id="3" name="Picture 2">
            <a:extLst>
              <a:ext uri="{FF2B5EF4-FFF2-40B4-BE49-F238E27FC236}">
                <a16:creationId xmlns:a16="http://schemas.microsoft.com/office/drawing/2014/main" id="{9718B682-2A49-457D-C1D2-3649763B4A96}"/>
              </a:ext>
            </a:extLst>
          </p:cNvPr>
          <p:cNvPicPr>
            <a:picLocks noChangeAspect="1"/>
          </p:cNvPicPr>
          <p:nvPr/>
        </p:nvPicPr>
        <p:blipFill>
          <a:blip r:embed="rId4"/>
          <a:stretch>
            <a:fillRect/>
          </a:stretch>
        </p:blipFill>
        <p:spPr>
          <a:xfrm>
            <a:off x="280850" y="1734855"/>
            <a:ext cx="3910447" cy="2632031"/>
          </a:xfrm>
          <a:prstGeom prst="rect">
            <a:avLst/>
          </a:prstGeom>
        </p:spPr>
      </p:pic>
      <p:pic>
        <p:nvPicPr>
          <p:cNvPr id="2050" name="Picture 2" descr="Microsoft PC Manager - Microsoft Apps">
            <a:extLst>
              <a:ext uri="{FF2B5EF4-FFF2-40B4-BE49-F238E27FC236}">
                <a16:creationId xmlns:a16="http://schemas.microsoft.com/office/drawing/2014/main" id="{1C891389-15F4-C613-20A2-0A96A8036F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2919" y="3487111"/>
            <a:ext cx="2596884" cy="145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Entra Connect Sync Updates</a:t>
            </a:r>
            <a:endParaRPr lang="en-US" sz="1000" dirty="0">
              <a:latin typeface="+mj-lt"/>
            </a:endParaRPr>
          </a:p>
          <a:p>
            <a:pPr algn="just"/>
            <a:r>
              <a:rPr lang="en-US" sz="1000" dirty="0">
                <a:latin typeface="+mj-lt"/>
              </a:rPr>
              <a:t>Starting with Entra Connect Sync v2.3.6.0, Entra Connect Sync's Automatic Upgrade functionality will no longer retry if it detects the host does not meet the Operating System (OS) or .NET Framework requirements.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945520"/>
          </a:xfrm>
        </p:spPr>
        <p:txBody>
          <a:bodyPr/>
          <a:lstStyle/>
          <a:p>
            <a:pPr algn="just"/>
            <a:r>
              <a:rPr lang="en-US" sz="1000" dirty="0">
                <a:hlinkClick r:id="rId3"/>
              </a:rPr>
              <a:t>General Availability: Trusted launch for Azure VMs in China regions</a:t>
            </a:r>
            <a:endParaRPr lang="en-US" sz="1000" dirty="0"/>
          </a:p>
          <a:p>
            <a:pPr algn="just"/>
            <a:r>
              <a:rPr lang="en-US" sz="1000" dirty="0"/>
              <a:t>MS Announced the Trusted Launch for Azure virtual machines general availability in all Azure for China regions: China East, China East 2, China East 3, China North, China North 2, and China North 3. Trusted launch for Azure VMs allows you to bolster the security posture of an Azure Virtual Machine in the following ways.</a:t>
            </a:r>
          </a:p>
          <a:p>
            <a:pPr marL="171450" indent="-171450" algn="just">
              <a:buFont typeface="Arial" panose="020B0604020202020204" pitchFamily="34" charset="0"/>
              <a:buChar char="•"/>
            </a:pPr>
            <a:r>
              <a:rPr lang="en-US" sz="1000" dirty="0"/>
              <a:t>Improve foundational security of virtual machine by booting to a defined and trusted state.  </a:t>
            </a:r>
          </a:p>
          <a:p>
            <a:pPr marL="171450" indent="-171450" algn="just">
              <a:buFont typeface="Arial" panose="020B0604020202020204" pitchFamily="34" charset="0"/>
              <a:buChar char="•"/>
            </a:pPr>
            <a:r>
              <a:rPr lang="en-US" sz="1000" dirty="0"/>
              <a:t>Reduce persistent malware such as boot kits and rootkits that are so sophisticated that they can run with the same kernel-mode privileges as the operating system they infect.   </a:t>
            </a:r>
          </a:p>
          <a:p>
            <a:pPr marL="171450" indent="-171450" algn="just">
              <a:buFont typeface="Arial" panose="020B0604020202020204" pitchFamily="34" charset="0"/>
              <a:buChar char="•"/>
            </a:pPr>
            <a:r>
              <a:rPr lang="en-US" sz="1000" dirty="0"/>
              <a:t>Enable Credential guard (isolate &amp; protect secrets, such as user passwords, and prevent compromise of the user’s credentials. Also protects derived domain credentials) backed by secure boot, and Virtualization based security and </a:t>
            </a:r>
            <a:r>
              <a:rPr lang="en-US" sz="1000" dirty="0" err="1"/>
              <a:t>vTPM</a:t>
            </a:r>
            <a:r>
              <a:rPr lang="en-US" sz="1000" dirty="0"/>
              <a:t>, pre-requisites for domain controllers.  </a:t>
            </a:r>
          </a:p>
          <a:p>
            <a:pPr marL="171450" indent="-171450" algn="just">
              <a:buFont typeface="Arial" panose="020B0604020202020204" pitchFamily="34" charset="0"/>
              <a:buChar char="•"/>
            </a:pPr>
            <a:r>
              <a:rPr lang="en-US" sz="1000" dirty="0"/>
              <a:t>Gain continuous insights into your virtual machines for health state and boot chain integrity, plus remediate attestation (Microsoft Azure Attestation) failures via Microsoft Defender for Cloud.   </a:t>
            </a:r>
          </a:p>
          <a:p>
            <a:pPr marL="171450" indent="-171450" algn="just">
              <a:buFont typeface="Arial" panose="020B0604020202020204" pitchFamily="34" charset="0"/>
              <a:buChar char="•"/>
            </a:pPr>
            <a:r>
              <a:rPr lang="en-US" sz="1000" dirty="0"/>
              <a:t>Strengthen your Windows 11 virtual machines with UEFI, secure boot, and </a:t>
            </a:r>
            <a:r>
              <a:rPr lang="en-US" sz="1000" dirty="0" err="1"/>
              <a:t>vTPM</a:t>
            </a:r>
            <a:r>
              <a:rPr lang="en-US" sz="1000" dirty="0"/>
              <a:t> to prevent lower layer malware. (UEFI, and </a:t>
            </a:r>
            <a:r>
              <a:rPr lang="en-US" sz="1000" dirty="0" err="1"/>
              <a:t>vTPM</a:t>
            </a:r>
            <a:r>
              <a:rPr lang="en-US" sz="1000" dirty="0"/>
              <a:t> are pre-requisites for Windows 11) </a:t>
            </a:r>
          </a:p>
          <a:p>
            <a:pPr algn="just"/>
            <a:endParaRPr lang="en-US" sz="1000" dirty="0"/>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434220"/>
          </a:xfrm>
        </p:spPr>
        <p:txBody>
          <a:bodyPr/>
          <a:lstStyle/>
          <a:p>
            <a:pPr algn="just"/>
            <a:r>
              <a:rPr lang="en-US" sz="1000" dirty="0">
                <a:latin typeface="+mj-lt"/>
                <a:hlinkClick r:id="rId2"/>
              </a:rPr>
              <a:t>Execute Azure Monitor Logs connector on exact time range provided dynamically (preview)</a:t>
            </a:r>
            <a:endParaRPr lang="en-US" sz="1000" dirty="0">
              <a:latin typeface="+mj-lt"/>
            </a:endParaRPr>
          </a:p>
          <a:p>
            <a:pPr algn="just"/>
            <a:r>
              <a:rPr lang="en-US" sz="1000" dirty="0">
                <a:latin typeface="+mj-lt"/>
              </a:rPr>
              <a:t>Azure Monitor Logs connector </a:t>
            </a:r>
            <a:r>
              <a:rPr lang="en-US" sz="1000" dirty="0" err="1">
                <a:latin typeface="+mj-lt"/>
              </a:rPr>
              <a:t>allos</a:t>
            </a:r>
            <a:r>
              <a:rPr lang="en-US" sz="1000" dirty="0">
                <a:latin typeface="+mj-lt"/>
              </a:rPr>
              <a:t> to query data in Log Analytics workspace or Application Insights components per Logic App trigger or schedule, and list or visualize results. The Time range property in the connector provides filtering for query execution scope and relevant results, and up to now, could be either Set in query when time filter appears in query, or set with relative value such as last hour, last 12 hour, etc..</a:t>
            </a:r>
          </a:p>
          <a:p>
            <a:pPr algn="just"/>
            <a:r>
              <a:rPr lang="en-US" sz="1000" dirty="0">
                <a:latin typeface="+mj-lt"/>
              </a:rPr>
              <a:t>The Time range in Azure Monitor Logs connector (preview) includes Exact time range option to let you pass the start-time and end-time dynamically, and satisfy scenarios such as alert diagnosis - When connector is triggered by alert, Azure Monitor Logs connector can be provided with the alert’s time range dynamically, to replicate the results triggered the alert and allow effective investigation.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Regional Disaster Recovery by Azure Backup for AKS</a:t>
            </a:r>
            <a:endParaRPr lang="en-US" sz="1000" dirty="0"/>
          </a:p>
          <a:p>
            <a:pPr algn="just"/>
            <a:r>
              <a:rPr lang="en-US" sz="1000" dirty="0"/>
              <a:t>Azure Backup supports storing AKS backups offsite, which is protected against tenant compromise, malicious attacks and ransomware threats. Along with backup stored in a vault, it is also possible to use the backups in a regional disaster scenario and recover backups.</a:t>
            </a:r>
          </a:p>
          <a:p>
            <a:pPr algn="just"/>
            <a:r>
              <a:rPr lang="en-US" sz="1000" dirty="0"/>
              <a:t>Once the feature is enabled, snapshot-based AKS backups stored in Operational Tier are converted into blobs and moved to a Vault-standard tier outside of tenant. </a:t>
            </a:r>
          </a:p>
          <a:p>
            <a:pPr algn="just"/>
            <a:r>
              <a:rPr lang="en-US" sz="1000" dirty="0"/>
              <a:t>This feature also allows to back up data for long term storage as per the compliance and regulatory requirements. With this feature, it is also possible to enable a Backup vault to be Globally redundant with Cross Region Restore, and then vaulted backups will be available in an Azure Paired region for restore. In case of primary region outage, it is possible to use these backups to restore your AKS clusters in a secondary region.</a:t>
            </a:r>
          </a:p>
          <a:p>
            <a:pPr algn="just"/>
            <a:endParaRPr lang="en-US" sz="1000" dirty="0"/>
          </a:p>
        </p:txBody>
      </p:sp>
      <p:pic>
        <p:nvPicPr>
          <p:cNvPr id="1028" name="Picture 4">
            <a:extLst>
              <a:ext uri="{FF2B5EF4-FFF2-40B4-BE49-F238E27FC236}">
                <a16:creationId xmlns:a16="http://schemas.microsoft.com/office/drawing/2014/main" id="{791E0DDC-BE2C-5CF9-CBCE-F750655816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3232" y="3218871"/>
            <a:ext cx="3286125" cy="192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Support for Azure VMs using Premium SSD v2 in Azure Backup</a:t>
            </a:r>
            <a:endParaRPr lang="en-US" sz="1000" dirty="0">
              <a:latin typeface="+mj-lt"/>
            </a:endParaRPr>
          </a:p>
          <a:p>
            <a:pPr algn="just"/>
            <a:r>
              <a:rPr lang="en-US" sz="1000" dirty="0">
                <a:latin typeface="+mj-lt"/>
              </a:rPr>
              <a:t>MS announced the general availability of enabling Azure Backup on Azure VMs using Premium SSD v2. Premium SSD v2 offering provides the most advanced block storage solution designed for a broad range of IO-intensive enterprise production workloads that require sub-millisecond disk latencies as well as high IOPS and throughput — at a low cost. Using them enable you to meet the ever-growing demands of your production workloads such as - SQL Server, Oracle, MariaDB, SAP, Cassandra, Mongo DB, big data, analytics, gaming, on virtual machines, or stateful containers. With this feature, we aim to address a key ask from customers, who are looking to enable Azure Backup on Azure VMs running on Premium SSD v2. </a:t>
            </a:r>
          </a:p>
          <a:p>
            <a:pPr marL="171450" indent="-171450" algn="just">
              <a:buFont typeface="Arial" panose="020B0604020202020204" pitchFamily="34" charset="0"/>
              <a:buChar char="•"/>
            </a:pPr>
            <a:r>
              <a:rPr lang="en-US" sz="1000" dirty="0">
                <a:latin typeface="+mj-lt"/>
              </a:rPr>
              <a:t>Enabling backup on VMs using Premium SSD v2 is available in all regions where creation of Premium SSD v2 disks is supported.</a:t>
            </a:r>
          </a:p>
          <a:p>
            <a:pPr marL="171450" indent="-171450" algn="just">
              <a:buFont typeface="Arial" panose="020B0604020202020204" pitchFamily="34" charset="0"/>
              <a:buChar char="•"/>
            </a:pPr>
            <a:r>
              <a:rPr lang="en-US" sz="1000" dirty="0">
                <a:latin typeface="+mj-lt"/>
              </a:rPr>
              <a:t>Configuration of Premium SSD v2 disk protection is supported via Recovery Services vault and via virtual machine blade.</a:t>
            </a:r>
          </a:p>
          <a:p>
            <a:pPr marL="171450" indent="-171450" algn="just">
              <a:buFont typeface="Arial" panose="020B0604020202020204" pitchFamily="34" charset="0"/>
              <a:buChar char="•"/>
            </a:pPr>
            <a:r>
              <a:rPr lang="en-US" sz="1000" dirty="0">
                <a:latin typeface="+mj-lt"/>
              </a:rPr>
              <a:t>Cross-region restore is currently not supported for machines using Premium v2 disks and GRS type vaults cannot be used for enabling backup.</a:t>
            </a:r>
          </a:p>
          <a:p>
            <a:pPr marL="171450" indent="-171450" algn="just">
              <a:buFont typeface="Arial" panose="020B0604020202020204" pitchFamily="34" charset="0"/>
              <a:buChar char="•"/>
            </a:pPr>
            <a:r>
              <a:rPr lang="en-US" sz="1000" dirty="0">
                <a:latin typeface="+mj-lt"/>
              </a:rPr>
              <a:t>File-level restore is currently not supported for machines using Premium SSD v2 disks.</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Support for Azure VMs using Ultra disks in Azure Backup</a:t>
            </a:r>
            <a:endParaRPr lang="en-US" sz="1000" dirty="0"/>
          </a:p>
          <a:p>
            <a:pPr algn="just"/>
            <a:r>
              <a:rPr lang="en-US" sz="1000" dirty="0"/>
              <a:t>MS announced the general availability of enabling Azure Backup on Azure VMs using Ultra disks. Ultra disks enable customers to run mission critical, I/O demanding, enterprise applications on the cloud including applications like SAP HANA, top tier SQL databases, as well as NoSQL databases. With this feature, we aim to address a key ask from customers, who are looking to enable Azure Backup on Azure VMs running on Ultra disks. It will allow you to ensure business continuity for your virtual machines and to recover from any disasters or ransomware attacks.</a:t>
            </a:r>
          </a:p>
          <a:p>
            <a:pPr marL="171450" indent="-171450" algn="just">
              <a:buFont typeface="Arial" panose="020B0604020202020204" pitchFamily="34" charset="0"/>
              <a:buChar char="•"/>
            </a:pPr>
            <a:r>
              <a:rPr lang="en-US" sz="1000" dirty="0"/>
              <a:t>Enabling backup on VMs using Ultra disks is available in all regions where creation of Ultra disks is supported. </a:t>
            </a:r>
          </a:p>
          <a:p>
            <a:pPr marL="171450" indent="-171450" algn="just">
              <a:buFont typeface="Arial" panose="020B0604020202020204" pitchFamily="34" charset="0"/>
              <a:buChar char="•"/>
            </a:pPr>
            <a:r>
              <a:rPr lang="en-US" sz="1000" dirty="0"/>
              <a:t>Configuration of Ultra disk protection is supported via Recovery Services vault and via virtual machine blade.</a:t>
            </a:r>
          </a:p>
          <a:p>
            <a:pPr marL="171450" indent="-171450" algn="just">
              <a:buFont typeface="Arial" panose="020B0604020202020204" pitchFamily="34" charset="0"/>
              <a:buChar char="•"/>
            </a:pPr>
            <a:r>
              <a:rPr lang="en-US" sz="1000" dirty="0"/>
              <a:t>Cross-region restore is currently not supported for machines using Ultra disks.</a:t>
            </a:r>
          </a:p>
          <a:p>
            <a:pPr marL="171450" indent="-171450" algn="just">
              <a:buFont typeface="Arial" panose="020B0604020202020204" pitchFamily="34" charset="0"/>
              <a:buChar char="•"/>
            </a:pPr>
            <a:r>
              <a:rPr lang="en-US" sz="1000" dirty="0"/>
              <a:t>GRS type vaults cannot be used for enabling backup.</a:t>
            </a:r>
          </a:p>
          <a:p>
            <a:pPr marL="171450" indent="-171450" algn="just">
              <a:buFont typeface="Arial" panose="020B0604020202020204" pitchFamily="34" charset="0"/>
              <a:buChar char="•"/>
            </a:pPr>
            <a:r>
              <a:rPr lang="en-US" sz="1000" dirty="0"/>
              <a:t>File-level restore is currently not supported for machines using Ultra disks.</a:t>
            </a:r>
          </a:p>
          <a:p>
            <a:pPr algn="just"/>
            <a:endParaRPr lang="en-US" sz="1000" dirty="0"/>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698147"/>
          </a:xfrm>
        </p:spPr>
        <p:txBody>
          <a:bodyPr/>
          <a:lstStyle/>
          <a:p>
            <a:r>
              <a:rPr lang="en-US" sz="1000" dirty="0">
                <a:latin typeface="+mj-lt"/>
                <a:hlinkClick r:id="rId2"/>
              </a:rPr>
              <a:t>Azure architecture icons</a:t>
            </a:r>
            <a:endParaRPr lang="en-US" sz="1000" dirty="0">
              <a:latin typeface="+mj-lt"/>
            </a:endParaRPr>
          </a:p>
          <a:p>
            <a:r>
              <a:rPr lang="en-US" sz="1000" dirty="0">
                <a:latin typeface="+mj-lt"/>
              </a:rPr>
              <a:t>Over 40 new icons for various services and components such as AI (including Azure OpenAI), Azure Operator, Microsoft Entra ID, and Azure networking.</a:t>
            </a: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Sending a log search alert with cross tenant target resource will no longer be supported</a:t>
            </a:r>
            <a:endParaRPr lang="en-US" sz="1000" dirty="0"/>
          </a:p>
          <a:p>
            <a:pPr algn="just"/>
            <a:r>
              <a:rPr lang="en-US" sz="1000" dirty="0"/>
              <a:t>Log search alerts are a feature of Azure Monitor that allow to create alert rules based on the results of log queries. It is possible to specify a target resource for each alert rule, which is the resource that will receive the alert notification and the alert context.</a:t>
            </a:r>
          </a:p>
          <a:p>
            <a:pPr algn="just"/>
            <a:r>
              <a:rPr lang="en-US" sz="1000" dirty="0"/>
              <a:t>Currently, if you configure a log search alert rule with a cross tenant target resource, the alert is generated and sent to the target resource even though there are no permissions to investigate this alert.</a:t>
            </a:r>
          </a:p>
          <a:p>
            <a:pPr algn="just"/>
            <a:r>
              <a:rPr lang="en-US" sz="1000" dirty="0"/>
              <a:t>As of March 15, 2024, this behavior will change and sending a log search alert with a cross tenant target resource (except for the lighthouse case) will no longer be supported. Alerts will not be sent to unauthorized target resources, and log search alert rules with an unauthorized target will be ignored. This will ensure that only authorized users can receive and investigate log search alerts.</a:t>
            </a:r>
          </a:p>
          <a:p>
            <a:pPr algn="just"/>
            <a:r>
              <a:rPr lang="en-US" sz="1000" dirty="0"/>
              <a:t>If you have any log search alert rules with cross tenant target resources, you should update them before March 15, 2024 to avoid losing alert notifications. You can either change the target resource, or use the lighthouse feature to delegate access to the target resource.</a:t>
            </a:r>
          </a:p>
        </p:txBody>
      </p:sp>
      <p:pic>
        <p:nvPicPr>
          <p:cNvPr id="3" name="Picture 2">
            <a:extLst>
              <a:ext uri="{FF2B5EF4-FFF2-40B4-BE49-F238E27FC236}">
                <a16:creationId xmlns:a16="http://schemas.microsoft.com/office/drawing/2014/main" id="{3BF08D0D-A219-7812-7A5E-5D7655859794}"/>
              </a:ext>
            </a:extLst>
          </p:cNvPr>
          <p:cNvPicPr>
            <a:picLocks noChangeAspect="1"/>
          </p:cNvPicPr>
          <p:nvPr/>
        </p:nvPicPr>
        <p:blipFill>
          <a:blip r:embed="rId4"/>
          <a:stretch>
            <a:fillRect/>
          </a:stretch>
        </p:blipFill>
        <p:spPr>
          <a:xfrm>
            <a:off x="4298212" y="1539147"/>
            <a:ext cx="4451218" cy="366720"/>
          </a:xfrm>
          <a:prstGeom prst="rect">
            <a:avLst/>
          </a:prstGeom>
        </p:spPr>
      </p:pic>
      <p:pic>
        <p:nvPicPr>
          <p:cNvPr id="5" name="Picture 4">
            <a:extLst>
              <a:ext uri="{FF2B5EF4-FFF2-40B4-BE49-F238E27FC236}">
                <a16:creationId xmlns:a16="http://schemas.microsoft.com/office/drawing/2014/main" id="{F6A8991C-C4FF-A620-4928-9415958F59CD}"/>
              </a:ext>
            </a:extLst>
          </p:cNvPr>
          <p:cNvPicPr>
            <a:picLocks noChangeAspect="1"/>
          </p:cNvPicPr>
          <p:nvPr/>
        </p:nvPicPr>
        <p:blipFill>
          <a:blip r:embed="rId5"/>
          <a:stretch>
            <a:fillRect/>
          </a:stretch>
        </p:blipFill>
        <p:spPr>
          <a:xfrm>
            <a:off x="4433776" y="2060273"/>
            <a:ext cx="4298210" cy="346301"/>
          </a:xfrm>
          <a:prstGeom prst="rect">
            <a:avLst/>
          </a:prstGeom>
        </p:spPr>
      </p:pic>
      <p:pic>
        <p:nvPicPr>
          <p:cNvPr id="7" name="Picture 6">
            <a:extLst>
              <a:ext uri="{FF2B5EF4-FFF2-40B4-BE49-F238E27FC236}">
                <a16:creationId xmlns:a16="http://schemas.microsoft.com/office/drawing/2014/main" id="{2A243F01-CB81-0A28-FF83-2D6A5B3D03E6}"/>
              </a:ext>
            </a:extLst>
          </p:cNvPr>
          <p:cNvPicPr>
            <a:picLocks noChangeAspect="1"/>
          </p:cNvPicPr>
          <p:nvPr/>
        </p:nvPicPr>
        <p:blipFill>
          <a:blip r:embed="rId6"/>
          <a:stretch>
            <a:fillRect/>
          </a:stretch>
        </p:blipFill>
        <p:spPr>
          <a:xfrm>
            <a:off x="4451218" y="2557123"/>
            <a:ext cx="4298210" cy="376325"/>
          </a:xfrm>
          <a:prstGeom prst="rect">
            <a:avLst/>
          </a:prstGeom>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SCVMM management for Azure Stack HCI 23H2</a:t>
            </a:r>
            <a:endParaRPr lang="en-US" sz="1000" dirty="0"/>
          </a:p>
          <a:p>
            <a:pPr algn="just"/>
            <a:r>
              <a:rPr lang="en-US" sz="1000" dirty="0"/>
              <a:t>The following scenarios will be supported in SCVMM to manage Azure Stack HCI 23H2: </a:t>
            </a:r>
          </a:p>
          <a:p>
            <a:pPr marL="171450" indent="-171450" algn="just">
              <a:buFont typeface="Arial" panose="020B0604020202020204" pitchFamily="34" charset="0"/>
              <a:buChar char="•"/>
            </a:pPr>
            <a:r>
              <a:rPr lang="en-US" sz="1000" dirty="0"/>
              <a:t>Addition, creation and management of Azure Stack HCI clusters.  </a:t>
            </a:r>
          </a:p>
          <a:p>
            <a:pPr marL="171450" indent="-171450" algn="just">
              <a:buFont typeface="Arial" panose="020B0604020202020204" pitchFamily="34" charset="0"/>
              <a:buChar char="•"/>
            </a:pPr>
            <a:r>
              <a:rPr lang="en-US" sz="1000" dirty="0"/>
              <a:t>Ability to provision and deploy Virtual Machines (VMs) on the Azure Stack HCI clusters and perform VM lifecycle operations.  </a:t>
            </a:r>
          </a:p>
          <a:p>
            <a:pPr marL="171450" indent="-171450" algn="just">
              <a:buFont typeface="Arial" panose="020B0604020202020204" pitchFamily="34" charset="0"/>
              <a:buChar char="•"/>
            </a:pPr>
            <a:r>
              <a:rPr lang="en-US" sz="1000" dirty="0"/>
              <a:t>Set up networking on Azure Stack HCI clusters. </a:t>
            </a:r>
          </a:p>
          <a:p>
            <a:pPr marL="171450" indent="-171450" algn="just">
              <a:buFont typeface="Arial" panose="020B0604020202020204" pitchFamily="34" charset="0"/>
              <a:buChar char="•"/>
            </a:pPr>
            <a:r>
              <a:rPr lang="en-US" sz="1000" dirty="0"/>
              <a:t>Deployment and management of SDN network controller on Azure Stack HCI clusters. </a:t>
            </a:r>
          </a:p>
          <a:p>
            <a:pPr marL="171450" indent="-171450" algn="just">
              <a:buFont typeface="Arial" panose="020B0604020202020204" pitchFamily="34" charset="0"/>
              <a:buChar char="•"/>
            </a:pPr>
            <a:r>
              <a:rPr lang="en-US" sz="1000" dirty="0"/>
              <a:t>Management of storage pool settings, creation of virtual disks, creation of cluster shared volumes (CSVs) and application of QoS settings. </a:t>
            </a:r>
          </a:p>
          <a:p>
            <a:pPr marL="171450" indent="-171450" algn="just">
              <a:buFont typeface="Arial" panose="020B0604020202020204" pitchFamily="34" charset="0"/>
              <a:buChar char="•"/>
            </a:pPr>
            <a:r>
              <a:rPr lang="en-US" sz="1000" dirty="0"/>
              <a:t>Migration of VMware and Windows Server based workloads to Azure Stack HCI.  </a:t>
            </a:r>
          </a:p>
          <a:p>
            <a:pPr marL="171450" indent="-171450" algn="just">
              <a:buFont typeface="Arial" panose="020B0604020202020204" pitchFamily="34" charset="0"/>
              <a:buChar char="•"/>
            </a:pPr>
            <a:r>
              <a:rPr lang="en-US" sz="1000" dirty="0"/>
              <a:t>Management of Azure Stack HCI clusters using the same PowerShell cmdlets used to manage Windows Server clusters. </a:t>
            </a:r>
          </a:p>
          <a:p>
            <a:pPr marL="171450" indent="-171450" algn="just">
              <a:buFont typeface="Arial" panose="020B0604020202020204" pitchFamily="34" charset="0"/>
              <a:buChar char="•"/>
            </a:pPr>
            <a:r>
              <a:rPr lang="en-US" sz="1000" dirty="0"/>
              <a:t>Azure based VM self-serve capabilities and Azure management services through Azure Arc-enabled SCVMM.</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655</TotalTime>
  <Words>2045</Words>
  <Application>Microsoft Office PowerPoint</Application>
  <PresentationFormat>On-screen Show (16:9)</PresentationFormat>
  <Paragraphs>100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Human Sans</vt:lpstr>
      <vt:lpstr>Human Sans Regular</vt:lpstr>
      <vt:lpstr>Continuum Theme</vt:lpstr>
      <vt:lpstr>Azure Times #107</vt:lpstr>
      <vt:lpstr>PowerPoint Presentation</vt:lpstr>
      <vt:lpstr>Security &amp; Identity Updates</vt:lpstr>
      <vt:lpstr>PowerPoint Presentation</vt:lpstr>
      <vt:lpstr>Management &amp; Governance Updates</vt:lpstr>
      <vt:lpstr>Security &amp; Identity Updates</vt:lpstr>
      <vt:lpstr>Management &amp; Governance Updates</vt:lpstr>
      <vt:lpstr>Management &amp; Governance Updates</vt:lpstr>
      <vt:lpstr>PowerPoint Presentation</vt:lpstr>
      <vt:lpstr>Compute Updates</vt:lpstr>
      <vt:lpstr>PowerPoint Presentation</vt:lpstr>
      <vt:lpstr>Storage &amp; Data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88</cp:revision>
  <dcterms:created xsi:type="dcterms:W3CDTF">2018-01-26T19:23:30Z</dcterms:created>
  <dcterms:modified xsi:type="dcterms:W3CDTF">2024-02-27T16:50:44Z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