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6"/>
  </p:notesMasterIdLst>
  <p:handoutMasterIdLst>
    <p:handoutMasterId r:id="rId47"/>
  </p:handoutMasterIdLst>
  <p:sldIdLst>
    <p:sldId id="2142532340" r:id="rId5"/>
    <p:sldId id="2146847045" r:id="rId6"/>
    <p:sldId id="10657" r:id="rId7"/>
    <p:sldId id="2146847046" r:id="rId8"/>
    <p:sldId id="2146847089" r:id="rId9"/>
    <p:sldId id="2146847129" r:id="rId10"/>
    <p:sldId id="2146847048" r:id="rId11"/>
    <p:sldId id="2146847049" r:id="rId12"/>
    <p:sldId id="2146847092" r:id="rId13"/>
    <p:sldId id="2146847093" r:id="rId14"/>
    <p:sldId id="2146847050" r:id="rId15"/>
    <p:sldId id="2146847097" r:id="rId16"/>
    <p:sldId id="2146847096" r:id="rId17"/>
    <p:sldId id="2146847099" r:id="rId18"/>
    <p:sldId id="2146847098" r:id="rId19"/>
    <p:sldId id="2146847051" r:id="rId20"/>
    <p:sldId id="2146847052" r:id="rId21"/>
    <p:sldId id="2146847100" r:id="rId22"/>
    <p:sldId id="2146847101" r:id="rId23"/>
    <p:sldId id="2146847102" r:id="rId24"/>
    <p:sldId id="2146847054" r:id="rId25"/>
    <p:sldId id="2146847103" r:id="rId26"/>
    <p:sldId id="2146847105" r:id="rId27"/>
    <p:sldId id="2146847104" r:id="rId28"/>
    <p:sldId id="2146847056" r:id="rId29"/>
    <p:sldId id="2146847107" r:id="rId30"/>
    <p:sldId id="2146847058" r:id="rId31"/>
    <p:sldId id="2146847111" r:id="rId32"/>
    <p:sldId id="2146847119" r:id="rId33"/>
    <p:sldId id="2146847120" r:id="rId34"/>
    <p:sldId id="2146847062" r:id="rId35"/>
    <p:sldId id="2146847115" r:id="rId36"/>
    <p:sldId id="2146847116" r:id="rId37"/>
    <p:sldId id="2146847124" r:id="rId38"/>
    <p:sldId id="2146847125" r:id="rId39"/>
    <p:sldId id="2146847126" r:id="rId40"/>
    <p:sldId id="2146847128" r:id="rId41"/>
    <p:sldId id="2146847127" r:id="rId42"/>
    <p:sldId id="2146847085" r:id="rId43"/>
    <p:sldId id="2146847084" r:id="rId44"/>
    <p:sldId id="2146847064" r:id="rId4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129"/>
          </p14:sldIdLst>
        </p14:section>
        <p14:section name="Management &amp; Governance" id="{34181601-6D48-4406-A525-C7B5A12C6C5B}">
          <p14:sldIdLst>
            <p14:sldId id="2146847048"/>
            <p14:sldId id="2146847049"/>
            <p14:sldId id="2146847092"/>
            <p14:sldId id="2146847093"/>
          </p14:sldIdLst>
        </p14:section>
        <p14:section name="Compute" id="{05AA80BB-8802-49AB-8336-A884227CE2F7}">
          <p14:sldIdLst>
            <p14:sldId id="2146847050"/>
            <p14:sldId id="2146847097"/>
            <p14:sldId id="2146847096"/>
            <p14:sldId id="2146847099"/>
            <p14:sldId id="2146847098"/>
            <p14:sldId id="2146847051"/>
          </p14:sldIdLst>
        </p14:section>
        <p14:section name="Storage &amp; Data" id="{1F159046-CE0A-45BC-9D5B-6E6C95980F78}">
          <p14:sldIdLst>
            <p14:sldId id="2146847052"/>
            <p14:sldId id="2146847100"/>
            <p14:sldId id="2146847101"/>
            <p14:sldId id="2146847102"/>
          </p14:sldIdLst>
        </p14:section>
        <p14:section name="Databases" id="{AEAFAE72-AD56-48F3-926B-38BAE269038F}">
          <p14:sldIdLst>
            <p14:sldId id="2146847054"/>
            <p14:sldId id="2146847103"/>
            <p14:sldId id="2146847105"/>
            <p14:sldId id="2146847104"/>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 id="2146847116"/>
            <p14:sldId id="2146847124"/>
            <p14:sldId id="2146847125"/>
            <p14:sldId id="2146847126"/>
            <p14:sldId id="2146847128"/>
            <p14:sldId id="2146847127"/>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99" d="100"/>
          <a:sy n="199" d="100"/>
        </p:scale>
        <p:origin x="3228" y="15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azure/backup/whats-new#azure-files-vaulted-backup-preview" TargetMode="External"/><Relationship Id="rId2" Type="http://schemas.openxmlformats.org/officeDocument/2006/relationships/hyperlink" Target="https://learn.microsoft.com/en-us/azure/backup/whats-new#support-for-long-term-retention-for-azure-database-for-mysql---flexible-server-preview"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public-preview-support-for-key-vault-certificates/" TargetMode="External"/><Relationship Id="rId2" Type="http://schemas.openxmlformats.org/officeDocument/2006/relationships/hyperlink" Target="https://azure.microsoft.com/en-us/updates/generally-available-free-managed-certificates-on-azure-container-app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ga-azure-logic-apps-designer-for-consumption/" TargetMode="External"/><Relationship Id="rId2" Type="http://schemas.openxmlformats.org/officeDocument/2006/relationships/hyperlink" Target="https://azure.microsoft.com/en-us/updates/ga-azure-sql-trigger-for-azure-functions-2/"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azure.microsoft.com/en-us/updates/general-availability-of-the-automatic-scaling-featur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public-preview-powershell-74-support-for-azure-functions/" TargetMode="External"/><Relationship Id="rId2" Type="http://schemas.openxmlformats.org/officeDocument/2006/relationships/hyperlink" Target="https://azure.microsoft.com/en-us/updates/azure-static-web-apps-distributed-functions-capability-now-in-public-preview/"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techcommunity.microsoft.com/t5/azure-integration-services-blog/introducing-the-new-azure-logic-apps-designer-for-consumption/ba-p/4095261" TargetMode="External"/><Relationship Id="rId2" Type="http://schemas.openxmlformats.org/officeDocument/2006/relationships/hyperlink" Target="https://azure.microsoft.com/en-us/updates/public-preview-azure-kubernetes-service-aks-on-vmwar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ga-improved-throughput-performance-on-azure-disks-standard-ssd/" TargetMode="External"/><Relationship Id="rId2" Type="http://schemas.openxmlformats.org/officeDocument/2006/relationships/hyperlink" Target="https://azure.microsoft.com/en-us/updates/general-availability-availability-zone-volume-placement-for-azure-netapp-fil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preview-new-features-in-azure-container-storage/" TargetMode="External"/><Relationship Id="rId2" Type="http://schemas.openxmlformats.org/officeDocument/2006/relationships/hyperlink" Target="https://techcommunity.microsoft.com/t5/azure-storage-blog/public-preview-use-azure-blob-storage-on-windows-as-a-file-share/ba-p/4097273"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echcommunity.microsoft.com/t5/azure-data-factory-blog/data-factory-increases-maximum-activities-per-pipeline-to-80/ba-p/4096418"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general-availability-migration-service-in-azure-database-for-postgresql/" TargetMode="External"/><Relationship Id="rId2" Type="http://schemas.openxmlformats.org/officeDocument/2006/relationships/hyperlink" Target="https://azure.microsoft.com/en-us/updates/public-preview-realtime-text-translation-using-the-azureai-extension-in-azure-database-for-postgresql/" TargetMode="External"/><Relationship Id="rId1" Type="http://schemas.openxmlformats.org/officeDocument/2006/relationships/slideLayout" Target="../slideLayouts/slideLayout7.xml"/><Relationship Id="rId4" Type="http://schemas.openxmlformats.org/officeDocument/2006/relationships/hyperlink" Target="https://azure.microsoft.com/en-us/updates/public-preview-invoke-azure-machine-learning-models-using-the-azureai-extensio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techcommunity.microsoft.com/t5/azure-sql-blog/public-preview-maintenance-window-support-for-azure-sql-database/ba-p/4097682" TargetMode="External"/><Relationship Id="rId2" Type="http://schemas.openxmlformats.org/officeDocument/2006/relationships/hyperlink" Target="https://azure.microsoft.com/en-us/updates/public-preview-azure-sql-updates-for-latemarch-2024/"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azure.microsoft.com/en-us/updates/general-availability-azure-sql-updates-for-latemarch-2024/" TargetMode="External"/><Relationship Id="rId4" Type="http://schemas.openxmlformats.org/officeDocument/2006/relationships/hyperlink" Target="https://azure.microsoft.com/en-us/updates/public-preview-azure-sql-database-mirroring-in-microsoft-fabric/"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azure.microsoft.com/en-us/updates/public-preview-change-partition-key-of-a-container-in-azure-cosmos-db-nosql-api/"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zure.microsoft.com/en-us/updates/breaking-changes-to-azure-api-management-workspace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en-us/updates/azure-sphere-version-2403-is-now-available/" TargetMode="External"/><Relationship Id="rId2" Type="http://schemas.openxmlformats.org/officeDocument/2006/relationships/hyperlink" Target="https://azure.microsoft.com/en-us/updates/azure-ai-studio-safety-evaluation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updates/azure-front-door-classic-will-be-retired-on-31-march-2027/" TargetMode="External"/><Relationship Id="rId2" Type="http://schemas.openxmlformats.org/officeDocument/2006/relationships/hyperlink" Target="https://azure.microsoft.com/en-us/updates/rate-limiting-on-expressroute-direct-circuit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azure.microsoft.com/en-us/updates/generally-available-microsoft-dev-box-in-southeast-asia-brazil-south-south-africa-north-and-switzerland-north/"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echcommunity.microsoft.com/t5/microsoft-learn-blog/microsoft-credentials-roundup-blog-post-march-2024/ba-p/4022636" TargetMode="External"/><Relationship Id="rId2" Type="http://schemas.openxmlformats.org/officeDocument/2006/relationships/hyperlink" Target="https://techcommunity.microsoft.com/t5/azure-integration-services-blog/announcing-the-microsoft-automation-and-integration-day-in/ba-p/4090783"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hyperlink" Target="https://techcommunity.microsoft.com/t5/microsoft-teams-blog/enhancing-screen-sharing-with-av1-in-microsoft-teams/ba-p/4096056" TargetMode="External"/><Relationship Id="rId2" Type="http://schemas.openxmlformats.org/officeDocument/2006/relationships/hyperlink" Target="https://techcommunity.microsoft.com/t5/microsoft-teams-blog/introducing-the-queues-app-enabling-customer-engagement-in/ba-p/4095971" TargetMode="Externa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azure.microsoft.com/en-us/updates/azure-maps-web-sdk-map-control-version-20x-and-azure-maps-service-module-will-be-retired-on-30-september-2026/" TargetMode="External"/><Relationship Id="rId7" Type="http://schemas.openxmlformats.org/officeDocument/2006/relationships/hyperlink" Target="https://azure.microsoft.com/en-us/updates/long-audio-api-will-be-retired-on-31-march-2027-migrate-to-the-new-batch-synthesis-api/" TargetMode="External"/><Relationship Id="rId2" Type="http://schemas.openxmlformats.org/officeDocument/2006/relationships/hyperlink" Target="https://azure.microsoft.com/en-us/updates/ws2022-retirement-aks/" TargetMode="External"/><Relationship Id="rId1" Type="http://schemas.openxmlformats.org/officeDocument/2006/relationships/slideLayout" Target="../slideLayouts/slideLayout7.xml"/><Relationship Id="rId6" Type="http://schemas.openxmlformats.org/officeDocument/2006/relationships/hyperlink" Target="https://azure.microsoft.com/en-us/updates/retirement-notice-the-legacy-azure-storage-c-client-libraries-will-be-retired-on-29-march-2025/" TargetMode="External"/><Relationship Id="rId5" Type="http://schemas.openxmlformats.org/officeDocument/2006/relationships/hyperlink" Target="https://azure.microsoft.com/en-us/updates/custom-net-deserializer-for-azure-stream-analytics-will-be-retired-on-30-september-2024/" TargetMode="External"/><Relationship Id="rId4" Type="http://schemas.openxmlformats.org/officeDocument/2006/relationships/hyperlink" Target="https://azure.microsoft.com/en-us/updates/migrate-your-git-repository-to-automated-deployments-with-apiops-by-15-march-2025/"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azure.microsoft.com/en-us/updates/retirement-support-for-net-6-ends-on-12-november-2024-upgrade-your-azure-functions-apps-to-net-8/" TargetMode="External"/><Relationship Id="rId2" Type="http://schemas.openxmlformats.org/officeDocument/2006/relationships/hyperlink" Target="https://azure.microsoft.com/en-us/updates/retirement-support-for-the-inprocess-model-for-net-apps-in-azure-functions-ends-10-november-2026/" TargetMode="External"/><Relationship Id="rId1" Type="http://schemas.openxmlformats.org/officeDocument/2006/relationships/slideLayout" Target="../slideLayouts/slideLayout7.xml"/><Relationship Id="rId6" Type="http://schemas.openxmlformats.org/officeDocument/2006/relationships/hyperlink" Target="https://azure.microsoft.com/en-us/updates/migrate-to-azure-ai-document-intelligence-v31-ga-version/" TargetMode="External"/><Relationship Id="rId5" Type="http://schemas.openxmlformats.org/officeDocument/2006/relationships/hyperlink" Target="https://azure.microsoft.com/en-us/updates/standardnc24rsv3-virtual-machines-will-be-retired-on-march-31st-2025/" TargetMode="External"/><Relationship Id="rId4" Type="http://schemas.openxmlformats.org/officeDocument/2006/relationships/hyperlink" Target="https://azure.microsoft.com/en-us/updates/standardnc6sv3-standardnc12sv3-and-standardnc24sv3-azure-virtual-machines-will-be-retired-on-september-30-202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azure.microsoft.com/en-us/updates/support-for-basic-and-standard-aseries-vm-families-support-will-be-retired-on-31-august-2024-for-batch-pools/" TargetMode="External"/><Relationship Id="rId2" Type="http://schemas.openxmlformats.org/officeDocument/2006/relationships/hyperlink" Target="https://azure.microsoft.com/en-us/updates/everywrite-aof-persistence-on-azure-cache-for-redis-enterprise-and-enterprise-flash-will-be-retired-on-1-april-2025/" TargetMode="External"/><Relationship Id="rId1" Type="http://schemas.openxmlformats.org/officeDocument/2006/relationships/slideLayout" Target="../slideLayouts/slideLayout7.xml"/><Relationship Id="rId4" Type="http://schemas.openxmlformats.org/officeDocument/2006/relationships/hyperlink" Target="https://azure.microsoft.com/en-us/updates/support-for-ubuntu-2004-lts-for-batch-pools-will-be-retired-on-23-april-2025/"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azure.microsoft.com/en-us/updates/azure-cyclecloud-support-for-chef-runlists-and-cookbooks-in-clusterinit-projects-is-ending-on-31-march-2025/" TargetMode="External"/><Relationship Id="rId2" Type="http://schemas.openxmlformats.org/officeDocument/2006/relationships/hyperlink" Target="https://azure.microsoft.com/en-us/updates/were-retiring-memory-optimized-data-flows-in-azure-data-factory-use-general-purpose-for-better-performance-at-a-lower-price/" TargetMode="External"/><Relationship Id="rId1" Type="http://schemas.openxmlformats.org/officeDocument/2006/relationships/slideLayout" Target="../slideLayouts/slideLayout7.xml"/><Relationship Id="rId6" Type="http://schemas.openxmlformats.org/officeDocument/2006/relationships/hyperlink" Target="https://azure.microsoft.com/en-us/updates/begin-using-azure-monitor-based-dashboards-in-azure-api-management-before-the-builtin-analytics-dashboards-are-retired-on-15/" TargetMode="External"/><Relationship Id="rId5" Type="http://schemas.openxmlformats.org/officeDocument/2006/relationships/hyperlink" Target="https://azure.microsoft.com/en-us/updates/hdinsight5retire/" TargetMode="External"/><Relationship Id="rId4" Type="http://schemas.openxmlformats.org/officeDocument/2006/relationships/hyperlink" Target="https://azure.microsoft.com/en-us/updates/custom-net-deserializer-for-azure-stream-analytics-will-be-retired-on-30-september-2024-2/"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defender-for-cloud/release-notes#servicenow-integration-is-now-generally-available-ga" TargetMode="External"/><Relationship Id="rId2" Type="http://schemas.openxmlformats.org/officeDocument/2006/relationships/hyperlink" Target="https://learn.microsoft.com/en-us/azure/defender-for-cloud/release-notes#inclusion-of-devops-recommendations-in-the-microsoft-cloud-security-benchmark" TargetMode="External"/><Relationship Id="rId1" Type="http://schemas.openxmlformats.org/officeDocument/2006/relationships/slideLayout" Target="../slideLayouts/slideLayout7.xml"/><Relationship Id="rId5" Type="http://schemas.openxmlformats.org/officeDocument/2006/relationships/hyperlink" Target="https://learn.microsoft.com/en-us/azure/defender-for-cloud/release-notes#continuous-export-now-includes-attack-path-data" TargetMode="External"/><Relationship Id="rId4" Type="http://schemas.openxmlformats.org/officeDocument/2006/relationships/hyperlink" Target="https://learn.microsoft.com/en-us/azure/defender-for-cloud/release-notes#defender-for-cloud-containers-vulnerability-assessment-powered-by-qualys-retirement"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techcommunity.microsoft.com/t5/microsoft-defender-for-cloud/microsoft-defender-for-api-security-estimate-your-plan-cost/ba-p/409967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azure/migrate/whats-new#update-march-2024" TargetMode="External"/><Relationship Id="rId2" Type="http://schemas.openxmlformats.org/officeDocument/2006/relationships/hyperlink" Target="https://azure.microsoft.com/en-us/updates/public-preview-azure-container-apps-open-telemetry-collector-support/" TargetMode="External"/><Relationship Id="rId1" Type="http://schemas.openxmlformats.org/officeDocument/2006/relationships/slideLayout" Target="../slideLayouts/slideLayout7.xml"/><Relationship Id="rId4" Type="http://schemas.openxmlformats.org/officeDocument/2006/relationships/hyperlink" Target="https://azure.microsoft.com/en-us/updates/capacity-reservation-for-specialty-sku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azure/backup/backup-azure-vms-agentless-multi-disk-crash-consistent-overview" TargetMode="External"/><Relationship Id="rId2" Type="http://schemas.openxmlformats.org/officeDocument/2006/relationships/hyperlink" Target="https://azure.microsoft.com/en-us/updates/mdcc-publicpreview/"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#112</a:t>
            </a:r>
          </a:p>
        </p:txBody>
      </p:sp>
      <p:sp>
        <p:nvSpPr>
          <p:cNvPr id="4" name="Text Placeholder 3"/>
          <p:cNvSpPr>
            <a:spLocks noGrp="1"/>
          </p:cNvSpPr>
          <p:nvPr>
            <p:ph type="body" sz="quarter" idx="11"/>
          </p:nvPr>
        </p:nvSpPr>
        <p:spPr/>
        <p:txBody>
          <a:bodyPr/>
          <a:lstStyle/>
          <a:p>
            <a:r>
              <a:rPr lang="en-US" spc="300" dirty="0"/>
              <a:t>April 3,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342926"/>
          </a:xfrm>
        </p:spPr>
        <p:txBody>
          <a:bodyPr/>
          <a:lstStyle/>
          <a:p>
            <a:pPr algn="just"/>
            <a:r>
              <a:rPr lang="en-US" sz="1000" dirty="0">
                <a:hlinkClick r:id="rId2"/>
              </a:rPr>
              <a:t>Support for long-term Retention for Azure Database for MySQL - Flexible Server (preview)</a:t>
            </a:r>
            <a:endParaRPr lang="en-US" sz="1000" dirty="0"/>
          </a:p>
          <a:p>
            <a:pPr algn="just"/>
            <a:r>
              <a:rPr lang="en-US" sz="1000" b="1" dirty="0"/>
              <a:t>Azure Backup and Azure Database Services provide </a:t>
            </a:r>
            <a:r>
              <a:rPr lang="en-US" sz="1000" dirty="0"/>
              <a:t>a new backup solution for the MySQL - Flexible Servers that support retaining backups for up to 10 years. This feature provides you with access to:</a:t>
            </a:r>
          </a:p>
          <a:p>
            <a:pPr marL="171450" indent="-171450" algn="just">
              <a:buFont typeface="Arial" panose="020B0604020202020204" pitchFamily="34" charset="0"/>
              <a:buChar char="•"/>
            </a:pPr>
            <a:r>
              <a:rPr lang="en-US" sz="1000" b="1" dirty="0"/>
              <a:t>Comprehensive data protection </a:t>
            </a:r>
            <a:r>
              <a:rPr lang="en-US" sz="1000" dirty="0"/>
              <a:t>for different levels of data loss due to accidental deletions or ransomware attacks.</a:t>
            </a:r>
          </a:p>
          <a:p>
            <a:pPr marL="171450" indent="-171450" algn="just">
              <a:buFont typeface="Arial" panose="020B0604020202020204" pitchFamily="34" charset="0"/>
              <a:buChar char="•"/>
            </a:pPr>
            <a:r>
              <a:rPr lang="en-US" sz="1000" b="1" dirty="0"/>
              <a:t>Customer</a:t>
            </a:r>
            <a:r>
              <a:rPr lang="en-US" sz="1000" dirty="0"/>
              <a:t> controlled scheduled and on-demand backups.</a:t>
            </a:r>
          </a:p>
          <a:p>
            <a:pPr marL="171450" indent="-171450" algn="just">
              <a:buFont typeface="Arial" panose="020B0604020202020204" pitchFamily="34" charset="0"/>
              <a:buChar char="•"/>
            </a:pPr>
            <a:r>
              <a:rPr lang="en-US" sz="1000" b="1" dirty="0"/>
              <a:t>Isolated backups </a:t>
            </a:r>
            <a:r>
              <a:rPr lang="en-US" sz="1000" dirty="0"/>
              <a:t>stored in a separate security and fault domain.</a:t>
            </a:r>
          </a:p>
          <a:p>
            <a:pPr marL="171450" indent="-171450" algn="just">
              <a:buFont typeface="Arial" panose="020B0604020202020204" pitchFamily="34" charset="0"/>
              <a:buChar char="•"/>
            </a:pPr>
            <a:r>
              <a:rPr lang="en-US" sz="1000" b="1" dirty="0"/>
              <a:t>Long-term retention of backups</a:t>
            </a:r>
            <a:r>
              <a:rPr lang="en-US" sz="1000" dirty="0"/>
              <a:t>.</a:t>
            </a:r>
          </a:p>
          <a:p>
            <a:pPr marL="171450" indent="-171450" algn="just">
              <a:buFont typeface="Arial" panose="020B0604020202020204" pitchFamily="34" charset="0"/>
              <a:buChar char="•"/>
            </a:pPr>
            <a:r>
              <a:rPr lang="en-US" sz="1000" b="1" dirty="0"/>
              <a:t>Centralized</a:t>
            </a:r>
            <a:r>
              <a:rPr lang="en-US" sz="1000" dirty="0"/>
              <a:t> monitoring of all backup operations and jobs.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Files vaulted backup (preview)</a:t>
            </a:r>
            <a:endParaRPr lang="en-US" dirty="0"/>
          </a:p>
          <a:p>
            <a:pPr algn="just"/>
            <a:r>
              <a:rPr lang="en-US" dirty="0"/>
              <a:t>Azure Backup now </a:t>
            </a:r>
            <a:r>
              <a:rPr lang="en-US" b="1" dirty="0"/>
              <a:t>allows vaulted backup of Azure Files </a:t>
            </a:r>
            <a:r>
              <a:rPr lang="en-US" dirty="0"/>
              <a:t>to protect data from ransomware attacks or source data loss due to a malicious actor or rogue admin. It is possible to define the schedule and retention of backups by using a backup policy. Azure Backup creates and manages the recovery points as per the schedule and retention defined in the backup policy.</a:t>
            </a:r>
          </a:p>
          <a:p>
            <a:pPr algn="just"/>
            <a:r>
              <a:rPr lang="en-US" dirty="0"/>
              <a:t>By using </a:t>
            </a:r>
            <a:r>
              <a:rPr lang="en-US" b="1" dirty="0"/>
              <a:t>vaulted backups, Azure Backup copies and stores data in the Recovery Services vault</a:t>
            </a:r>
            <a:r>
              <a:rPr lang="en-US" dirty="0"/>
              <a:t>. This creates an offsite copy of data that can retain for up to </a:t>
            </a:r>
            <a:r>
              <a:rPr lang="en-US" b="1" dirty="0"/>
              <a:t>99</a:t>
            </a:r>
            <a:r>
              <a:rPr lang="en-US" dirty="0"/>
              <a:t> years. If any data loss occurs on the source account, it is possible to trigger a restore operation to an alternate account and access data. Additionally, you can use Backup center to manage the vaulted backups at scale and monitor the backup operations by using the rich Alerting and Reporting capabilities of Azure Backup.</a:t>
            </a:r>
          </a:p>
          <a:p>
            <a:pPr algn="just"/>
            <a:r>
              <a:rPr lang="en-US" b="1" dirty="0"/>
              <a:t>Vaulted backup (preview) currently </a:t>
            </a:r>
            <a:r>
              <a:rPr lang="en-US" dirty="0"/>
              <a:t>doesn't support restore to a file share registered with File sync service.	</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Free managed certificates on Azure Container Apps</a:t>
            </a:r>
            <a:endParaRPr lang="en-US" sz="1000" dirty="0"/>
          </a:p>
          <a:p>
            <a:pPr algn="just"/>
            <a:r>
              <a:rPr lang="en-US" sz="1000" dirty="0"/>
              <a:t>Free managed certificates on Azure Container Apps is now generally available!</a:t>
            </a:r>
          </a:p>
          <a:p>
            <a:pPr algn="just"/>
            <a:r>
              <a:rPr lang="en-US" sz="1000" dirty="0"/>
              <a:t>Getting a </a:t>
            </a:r>
            <a:r>
              <a:rPr lang="en-US" sz="1000" b="1" dirty="0"/>
              <a:t>certificate free of cost </a:t>
            </a:r>
            <a:r>
              <a:rPr lang="en-US" sz="1000" dirty="0"/>
              <a:t>for apps and without having to worry about the management of the certificate’s </a:t>
            </a:r>
            <a:r>
              <a:rPr lang="en-US" sz="1000" b="1" dirty="0"/>
              <a:t>life cycle </a:t>
            </a:r>
            <a:r>
              <a:rPr lang="en-US" sz="1000" dirty="0"/>
              <a:t>has now become a standard that customers expect from services. Azure Container Apps now provides a free managed certificate for custom domain. Without any action required </a:t>
            </a:r>
            <a:r>
              <a:rPr lang="en-US" sz="1000" b="1" dirty="0"/>
              <a:t>TLS/SSL server </a:t>
            </a:r>
            <a:r>
              <a:rPr lang="en-US" sz="1000" dirty="0"/>
              <a:t>certificate is automatically renewed as long as app continues to meet the requirements for managed certificates.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Support for Key Vault Certificates in Azure Container Apps</a:t>
            </a:r>
            <a:endParaRPr lang="en-US" dirty="0"/>
          </a:p>
          <a:p>
            <a:pPr algn="just"/>
            <a:r>
              <a:rPr lang="en-US" dirty="0"/>
              <a:t>It is now possible to </a:t>
            </a:r>
            <a:r>
              <a:rPr lang="en-US" b="1" dirty="0"/>
              <a:t>use Azure Key Vault </a:t>
            </a:r>
            <a:r>
              <a:rPr lang="en-US" dirty="0"/>
              <a:t>to store and </a:t>
            </a:r>
            <a:r>
              <a:rPr lang="en-US" b="1" dirty="0"/>
              <a:t>manage own TLS/SSL certificates</a:t>
            </a:r>
            <a:r>
              <a:rPr lang="en-US" dirty="0"/>
              <a:t> for use with Azure Container Apps at the app and environment level. This follows security best practices by leveraging managed identities and simplifies management tasks like auto-rotation.</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GA: Azure SQL Trigger support for Azure Functions</a:t>
            </a:r>
            <a:endParaRPr lang="en-US" sz="1000" dirty="0"/>
          </a:p>
          <a:p>
            <a:pPr algn="just"/>
            <a:r>
              <a:rPr lang="en-US" sz="1000" b="1" dirty="0"/>
              <a:t>Azure SQL trigger </a:t>
            </a:r>
            <a:r>
              <a:rPr lang="en-US" sz="1000" dirty="0"/>
              <a:t>for </a:t>
            </a:r>
            <a:r>
              <a:rPr lang="en-US" sz="1000" b="1" dirty="0"/>
              <a:t>Azure Functions </a:t>
            </a:r>
            <a:r>
              <a:rPr lang="en-US" sz="1000" dirty="0"/>
              <a:t>is now </a:t>
            </a:r>
            <a:r>
              <a:rPr lang="en-US" sz="1000" b="1" dirty="0"/>
              <a:t>generally available</a:t>
            </a:r>
            <a:r>
              <a:rPr lang="en-US" sz="1000" dirty="0"/>
              <a:t>.  </a:t>
            </a:r>
          </a:p>
          <a:p>
            <a:pPr algn="just"/>
            <a:r>
              <a:rPr lang="en-US" sz="1000" dirty="0"/>
              <a:t>It is now possible to build an application logic in azure function apps which can be driven by the data from Azure SQL database. Azure SQL trigger for Azure Functions allows to use nearly any SQL database enabled with change tracking to develop and scale event-driven applications using Azure Functions.</a:t>
            </a:r>
          </a:p>
          <a:p>
            <a:pPr algn="just"/>
            <a:r>
              <a:rPr lang="en-US" sz="1000" dirty="0"/>
              <a:t>Invoking an </a:t>
            </a:r>
            <a:r>
              <a:rPr lang="en-US" sz="1000" b="1" dirty="0"/>
              <a:t>Azure Function from changes to an Azure SQL </a:t>
            </a:r>
            <a:r>
              <a:rPr lang="en-US" sz="1000" dirty="0"/>
              <a:t>table is now possible through the Azure SQL trigger for </a:t>
            </a:r>
            <a:r>
              <a:rPr lang="en-US" sz="1000" b="1" dirty="0"/>
              <a:t>Azure Functions in Elastic Premium and Dedicated  plans</a:t>
            </a:r>
            <a:r>
              <a:rPr lang="en-US" sz="1000" dirty="0"/>
              <a:t> for Azure Functions supported languages.</a:t>
            </a:r>
          </a:p>
          <a:p>
            <a:pPr algn="just"/>
            <a:r>
              <a:rPr lang="en-US" sz="1000" dirty="0"/>
              <a:t>Azure SQL trigger for Azure Functions will allow to develop and scale event-driven applications using Azure Functions. The Azure SQL trigger is compatible with </a:t>
            </a:r>
            <a:r>
              <a:rPr lang="en-US" sz="1000" b="1" dirty="0"/>
              <a:t>Azure SQL Database</a:t>
            </a:r>
            <a:r>
              <a:rPr lang="en-US" sz="1000" dirty="0"/>
              <a:t>, </a:t>
            </a:r>
            <a:r>
              <a:rPr lang="en-US" sz="1000" b="1" dirty="0"/>
              <a:t>Azure SQL Managed Instance</a:t>
            </a:r>
            <a:r>
              <a:rPr lang="en-US" sz="1000" dirty="0"/>
              <a:t>, </a:t>
            </a:r>
            <a:r>
              <a:rPr lang="en-US" sz="1000" b="1" dirty="0"/>
              <a:t>and SQL Server and </a:t>
            </a:r>
            <a:r>
              <a:rPr lang="en-US" sz="1000" dirty="0"/>
              <a:t>can be developed with all Azure Functions supported languages for </a:t>
            </a:r>
            <a:r>
              <a:rPr lang="en-US" sz="1000" b="1" dirty="0"/>
              <a:t>Elastic Premium </a:t>
            </a:r>
            <a:r>
              <a:rPr lang="en-US" sz="1000" dirty="0"/>
              <a:t>and </a:t>
            </a:r>
            <a:r>
              <a:rPr lang="en-US" sz="1000" b="1" dirty="0"/>
              <a:t>Dedicated plans.</a:t>
            </a:r>
          </a:p>
          <a:p>
            <a:pPr algn="just"/>
            <a:r>
              <a:rPr lang="en-US" sz="1000" dirty="0"/>
              <a:t>With input and output bindings for SQL already in GA, it is possible to quickly write Azure Functions that read and write from databases. Together with triggers and input/output bindings, the SQL extension for Azure Functions provides you improved efficiency with low-code/no-code database interactions and enables those who are looking to migrate their applications to Azure the ability to participate in modern architectures.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GA: Azure Logic Apps Designer for Consumption</a:t>
            </a:r>
            <a:endParaRPr lang="en-US" dirty="0"/>
          </a:p>
          <a:p>
            <a:pPr algn="just"/>
            <a:r>
              <a:rPr lang="en-US" dirty="0"/>
              <a:t>MS announced the general availability of the new </a:t>
            </a:r>
            <a:r>
              <a:rPr lang="en-US" b="1" dirty="0"/>
              <a:t>Azure Logic Apps Designer </a:t>
            </a:r>
            <a:r>
              <a:rPr lang="en-US" dirty="0"/>
              <a:t>for </a:t>
            </a:r>
            <a:r>
              <a:rPr lang="en-US" b="1" dirty="0"/>
              <a:t>Consumption</a:t>
            </a:r>
            <a:r>
              <a:rPr lang="en-US" dirty="0"/>
              <a:t>, revolutionizing workflow experience with unparalleled speed, smoothness, and reliability. Unifying the designer experience across all supported platforms, including standard </a:t>
            </a:r>
            <a:r>
              <a:rPr lang="en-US" b="1" dirty="0"/>
              <a:t>Azure Logic Apps</a:t>
            </a:r>
            <a:r>
              <a:rPr lang="en-US" dirty="0"/>
              <a:t>, the </a:t>
            </a:r>
            <a:r>
              <a:rPr lang="en-US" b="1" dirty="0"/>
              <a:t>Azure Logic Apps Visual Studio Code extension</a:t>
            </a:r>
            <a:r>
              <a:rPr lang="en-US" dirty="0"/>
              <a:t>, and consumption Azure Logic Apps in the portal, ensures seamless usability and familiarity wherever you work.</a:t>
            </a:r>
          </a:p>
          <a:p>
            <a:pPr algn="just"/>
            <a:r>
              <a:rPr lang="en-US" dirty="0"/>
              <a:t>Key Benefits:</a:t>
            </a:r>
          </a:p>
          <a:p>
            <a:pPr marL="171450" indent="-171450" algn="just">
              <a:buFont typeface="Arial" panose="020B0604020202020204" pitchFamily="34" charset="0"/>
              <a:buChar char="•"/>
            </a:pPr>
            <a:r>
              <a:rPr lang="en-US" b="1" dirty="0"/>
              <a:t>Enhanced Speed</a:t>
            </a:r>
          </a:p>
          <a:p>
            <a:pPr marL="171450" indent="-171450" algn="just">
              <a:buFont typeface="Arial" panose="020B0604020202020204" pitchFamily="34" charset="0"/>
              <a:buChar char="•"/>
            </a:pPr>
            <a:r>
              <a:rPr lang="en-US" b="1" dirty="0"/>
              <a:t>Simplified Workflow Management</a:t>
            </a:r>
          </a:p>
          <a:p>
            <a:pPr marL="171450" indent="-171450" algn="just">
              <a:buFont typeface="Arial" panose="020B0604020202020204" pitchFamily="34" charset="0"/>
              <a:buChar char="•"/>
            </a:pPr>
            <a:r>
              <a:rPr lang="en-US" b="1" dirty="0"/>
              <a:t>Intuitive Interface</a:t>
            </a:r>
          </a:p>
          <a:p>
            <a:pPr marL="171450" indent="-171450" algn="just">
              <a:buFont typeface="Arial" panose="020B0604020202020204" pitchFamily="34" charset="0"/>
              <a:buChar char="•"/>
            </a:pPr>
            <a:r>
              <a:rPr lang="en-US" b="1" dirty="0"/>
              <a:t>Innovative Features</a:t>
            </a:r>
          </a:p>
          <a:p>
            <a:pPr marL="171450" indent="-171450" algn="just">
              <a:buFont typeface="Arial" panose="020B0604020202020204" pitchFamily="34" charset="0"/>
              <a:buChar char="•"/>
            </a:pPr>
            <a:r>
              <a:rPr lang="en-US" b="1" dirty="0"/>
              <a:t>Accessibility</a:t>
            </a:r>
          </a:p>
          <a:p>
            <a:pPr marL="171450" indent="-171450" algn="just">
              <a:buFont typeface="Arial" panose="020B0604020202020204" pitchFamily="34" charset="0"/>
              <a:buChar char="•"/>
            </a:pPr>
            <a:r>
              <a:rPr lang="en-US" b="1" dirty="0"/>
              <a:t>Community Collaboration</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t>In addition to these enhanced capabilities please remember that the automatic scaling feature continues to support following key capabilities:</a:t>
            </a:r>
          </a:p>
          <a:p>
            <a:pPr marL="171450" indent="-171450" algn="just">
              <a:buFont typeface="Arial" panose="020B0604020202020204" pitchFamily="34" charset="0"/>
              <a:buChar char="•"/>
            </a:pPr>
            <a:r>
              <a:rPr lang="en-US" sz="1000" dirty="0"/>
              <a:t>The </a:t>
            </a:r>
            <a:r>
              <a:rPr lang="en-US" sz="1000" b="1" dirty="0"/>
              <a:t>App Service platform </a:t>
            </a:r>
            <a:r>
              <a:rPr lang="en-US" sz="1000" dirty="0"/>
              <a:t>will automatically scale out the number of running instances of application to keep up with the flow of incoming HTTP requests, and automatically scale in application by reducing the number of running instances when incoming request traffic slows down.</a:t>
            </a:r>
          </a:p>
          <a:p>
            <a:pPr marL="171450" indent="-171450" algn="just">
              <a:buFont typeface="Arial" panose="020B0604020202020204" pitchFamily="34" charset="0"/>
              <a:buChar char="•"/>
            </a:pPr>
            <a:r>
              <a:rPr lang="en-US" sz="1000" dirty="0"/>
              <a:t>Developers can define per web app scaling and control the minimum number of running instances per web app.</a:t>
            </a:r>
          </a:p>
          <a:p>
            <a:pPr marL="171450" indent="-171450" algn="just">
              <a:buFont typeface="Arial" panose="020B0604020202020204" pitchFamily="34" charset="0"/>
              <a:buChar char="•"/>
            </a:pPr>
            <a:r>
              <a:rPr lang="en-US" sz="1000" b="1" dirty="0"/>
              <a:t>Developers can control the maximum number </a:t>
            </a:r>
            <a:r>
              <a:rPr lang="en-US" sz="1000" dirty="0"/>
              <a:t>of instances that an underlying app service plan can scale out to. This ensures that connected resources like databases do not become a bottleneck once automatic scaling is triggered.</a:t>
            </a:r>
          </a:p>
          <a:p>
            <a:pPr marL="171450" indent="-171450" algn="just">
              <a:buFont typeface="Arial" panose="020B0604020202020204" pitchFamily="34" charset="0"/>
              <a:buChar char="•"/>
            </a:pPr>
            <a:r>
              <a:rPr lang="en-US" sz="1000" dirty="0"/>
              <a:t>Enable or disable automatic scaling for existing app service plans, as well as apps within these plans.</a:t>
            </a:r>
          </a:p>
          <a:p>
            <a:pPr marL="171450" indent="-171450" algn="just">
              <a:buFont typeface="Arial" panose="020B0604020202020204" pitchFamily="34" charset="0"/>
              <a:buChar char="•"/>
            </a:pPr>
            <a:r>
              <a:rPr lang="en-US" sz="1000" b="1" dirty="0"/>
              <a:t>Address cold start issues for your </a:t>
            </a:r>
            <a:r>
              <a:rPr lang="en-US" sz="1000" dirty="0"/>
              <a:t>web apps with pre-warmed instances. These instances act as a buffer when scaling out your web apps.</a:t>
            </a:r>
          </a:p>
          <a:p>
            <a:pPr marL="171450" indent="-171450" algn="just">
              <a:buFont typeface="Arial" panose="020B0604020202020204" pitchFamily="34" charset="0"/>
              <a:buChar char="•"/>
            </a:pPr>
            <a:r>
              <a:rPr lang="en-US" sz="1000" dirty="0"/>
              <a:t>Automatic scaling is billed on per second basis and uses the existing Pv2 and Pv3 billing meters.</a:t>
            </a:r>
          </a:p>
          <a:p>
            <a:pPr marL="171450" indent="-171450" algn="just">
              <a:buFont typeface="Arial" panose="020B0604020202020204" pitchFamily="34" charset="0"/>
              <a:buChar char="•"/>
            </a:pPr>
            <a:r>
              <a:rPr lang="en-US" sz="1000" dirty="0"/>
              <a:t>Pre-warmed instances are also charged on per second basis using the existing Pv2 and Pv3 billing meters once it's allocated for use by your web app.</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Automatic Scaling for App Service Web Apps</a:t>
            </a:r>
            <a:endParaRPr lang="en-US" dirty="0"/>
          </a:p>
          <a:p>
            <a:pPr algn="just"/>
            <a:r>
              <a:rPr lang="en-US" dirty="0"/>
              <a:t>Azure App Service is pleased to announce general availability of the "Automatic Scaling" feature. </a:t>
            </a:r>
          </a:p>
          <a:p>
            <a:pPr marL="171450" indent="-171450" algn="just">
              <a:buFont typeface="Arial" panose="020B0604020202020204" pitchFamily="34" charset="0"/>
              <a:buChar char="•"/>
            </a:pPr>
            <a:r>
              <a:rPr lang="en-US" dirty="0"/>
              <a:t>Automatic scaling is available for b(P1V2, P2V2, P3V2) and Premium V3 (P0V3, P1V3, P2V3, P3V3, P1MV3, P2MV3, P3MV3, P4MV3, P5MV3) pricing tiers, and supported for all app types: Windows, Linux, and Windows container. </a:t>
            </a:r>
          </a:p>
          <a:p>
            <a:pPr marL="171450" indent="-171450" algn="just">
              <a:buFont typeface="Arial" panose="020B0604020202020204" pitchFamily="34" charset="0"/>
              <a:buChar char="•"/>
            </a:pPr>
            <a:r>
              <a:rPr lang="en-US" dirty="0"/>
              <a:t>A new metric viz. "</a:t>
            </a:r>
            <a:r>
              <a:rPr lang="en-US" b="1" dirty="0"/>
              <a:t>Automatic Scaling Instance Count</a:t>
            </a:r>
            <a:r>
              <a:rPr lang="en-US" dirty="0"/>
              <a:t>" is now available for web apps where Automatic Scaling is enabled. </a:t>
            </a:r>
            <a:r>
              <a:rPr lang="en-US" dirty="0" err="1"/>
              <a:t>AutomaticScalingInstanceCount</a:t>
            </a:r>
            <a:r>
              <a:rPr lang="en-US" dirty="0"/>
              <a:t> will report the number of virtual machines on which the app is running including the pre-warmed instance if it is deployed.</a:t>
            </a:r>
          </a:p>
        </p:txBody>
      </p:sp>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fade">
                                      <p:cBhvr>
                                        <p:cTn id="18" dur="500"/>
                                        <p:tgtEl>
                                          <p:spTgt spid="12">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500"/>
                                        <p:tgtEl>
                                          <p:spTgt spid="12">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Effect transition="in" filter="fade">
                                      <p:cBhvr>
                                        <p:cTn id="24" dur="500"/>
                                        <p:tgtEl>
                                          <p:spTgt spid="12">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xEl>
                                              <p:pRg st="5" end="5"/>
                                            </p:txEl>
                                          </p:spTgt>
                                        </p:tgtEl>
                                        <p:attrNameLst>
                                          <p:attrName>style.visibility</p:attrName>
                                        </p:attrNameLst>
                                      </p:cBhvr>
                                      <p:to>
                                        <p:strVal val="visible"/>
                                      </p:to>
                                    </p:set>
                                    <p:animEffect transition="in" filter="fade">
                                      <p:cBhvr>
                                        <p:cTn id="30" dur="500"/>
                                        <p:tgtEl>
                                          <p:spTgt spid="12">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Effect transition="in" filter="fade">
                                      <p:cBhvr>
                                        <p:cTn id="33" dur="500"/>
                                        <p:tgtEl>
                                          <p:spTgt spid="12">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animEffect transition="in" filter="fade">
                                      <p:cBhvr>
                                        <p:cTn id="36"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342900" y="759830"/>
            <a:ext cx="4365038" cy="3774069"/>
          </a:xfrm>
        </p:spPr>
        <p:txBody>
          <a:bodyPr/>
          <a:lstStyle/>
          <a:p>
            <a:pPr algn="just"/>
            <a:r>
              <a:rPr lang="en-US" sz="1000" dirty="0">
                <a:hlinkClick r:id="rId2"/>
              </a:rPr>
              <a:t>Azure Static Web Apps distributed functions capability now in Public Preview</a:t>
            </a:r>
            <a:endParaRPr lang="ru-RU" sz="1000" dirty="0"/>
          </a:p>
          <a:p>
            <a:pPr algn="just"/>
            <a:r>
              <a:rPr lang="en-US" sz="1000" dirty="0"/>
              <a:t>Distributed functions </a:t>
            </a:r>
            <a:r>
              <a:rPr lang="en-US" sz="1000" b="1" dirty="0"/>
              <a:t>for Azure Static Web Apps is a new capability that can </a:t>
            </a:r>
            <a:r>
              <a:rPr lang="en-US" sz="1000" dirty="0"/>
              <a:t>reduce network </a:t>
            </a:r>
            <a:r>
              <a:rPr lang="en-US" sz="1000" b="1" dirty="0"/>
              <a:t>latency by up to 70% </a:t>
            </a:r>
            <a:r>
              <a:rPr lang="en-US" sz="1000" dirty="0"/>
              <a:t>for requests to backend managed functions, improving performance globally for full-stack web apps.</a:t>
            </a:r>
          </a:p>
          <a:p>
            <a:pPr algn="just"/>
            <a:r>
              <a:rPr lang="en-US" sz="1000" b="1" dirty="0"/>
              <a:t>Currently in Public Preview, </a:t>
            </a:r>
            <a:r>
              <a:rPr lang="en-US" sz="1000" dirty="0"/>
              <a:t>this feature automatically </a:t>
            </a:r>
            <a:r>
              <a:rPr lang="en-US" sz="1000" b="1" dirty="0"/>
              <a:t>distributes Static Web Apps’ managed functions to regions of high demand</a:t>
            </a:r>
            <a:r>
              <a:rPr lang="en-US" sz="1000" dirty="0"/>
              <a:t>.  When an Azure Static Web App host in a different region receives a significant amount of traffic to the managed functions, the distributed functions capability will deploy a copy of managed functions to that region and route the traffic to this new managed function backend.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5054600" y="696330"/>
            <a:ext cx="3955312" cy="1234070"/>
          </a:xfrm>
        </p:spPr>
        <p:txBody>
          <a:bodyPr/>
          <a:lstStyle/>
          <a:p>
            <a:pPr algn="just"/>
            <a:r>
              <a:rPr lang="en-US" dirty="0">
                <a:hlinkClick r:id="rId3"/>
              </a:rPr>
              <a:t>Public preview: PowerShell 7.4 support for Azure Functions</a:t>
            </a:r>
            <a:endParaRPr lang="en-US" dirty="0"/>
          </a:p>
          <a:p>
            <a:pPr algn="just"/>
            <a:r>
              <a:rPr lang="en-US" dirty="0"/>
              <a:t>It is now possible to develop apps using </a:t>
            </a:r>
            <a:r>
              <a:rPr lang="en-US" b="1" dirty="0"/>
              <a:t>PowerShell 7.4 </a:t>
            </a:r>
            <a:r>
              <a:rPr lang="en-US" dirty="0"/>
              <a:t>locally and deploy them to all Azure Functions plans except Linux consumption plans. To learn more about the release, see What’s New in PowerShell 7.4. </a:t>
            </a:r>
          </a:p>
          <a:p>
            <a:pPr algn="just"/>
            <a:r>
              <a:rPr lang="en-US" dirty="0"/>
              <a:t>Please note that </a:t>
            </a:r>
            <a:r>
              <a:rPr lang="en-US" b="1" dirty="0"/>
              <a:t>PowerShell 7.4 support for Linux </a:t>
            </a:r>
            <a:r>
              <a:rPr lang="en-US" dirty="0"/>
              <a:t>consumption plans will be released in the near future.</a:t>
            </a:r>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Public preview of azure Kubernetes service on VMware</a:t>
            </a:r>
            <a:endParaRPr lang="en-US" sz="1000" dirty="0"/>
          </a:p>
          <a:p>
            <a:r>
              <a:rPr lang="en-US" sz="1000" dirty="0"/>
              <a:t>It is now possible to deploy </a:t>
            </a:r>
            <a:r>
              <a:rPr lang="en-US" sz="1000" b="1" dirty="0"/>
              <a:t>AKS clusters </a:t>
            </a:r>
            <a:r>
              <a:rPr lang="en-US" sz="1000" dirty="0"/>
              <a:t>on the </a:t>
            </a:r>
            <a:r>
              <a:rPr lang="en-US" sz="1000" b="1" dirty="0"/>
              <a:t>Arc-Enabled VMware </a:t>
            </a:r>
            <a:r>
              <a:rPr lang="en-US" sz="1000" dirty="0"/>
              <a:t>platform on-prem via ARM management plane</a:t>
            </a:r>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New Azure Logic Apps Designer for Consumption: Faster, Smoother, and More Reliable</a:t>
            </a:r>
            <a:endParaRPr lang="en-US" dirty="0"/>
          </a:p>
          <a:p>
            <a:pPr algn="just"/>
            <a:r>
              <a:rPr lang="en-US" dirty="0"/>
              <a:t>MS have unified the designer experience for all our supported platforms with the general availability of the new designer for consumption. This covers standard Azure Logic Apps, the standard Azure Logic Apps Visual Studio Code extension, and our consumption Azure Logic Apps experience in portal.</a:t>
            </a:r>
          </a:p>
          <a:p>
            <a:pPr algn="just"/>
            <a:r>
              <a:rPr lang="en-US" b="1" dirty="0"/>
              <a:t>Newly designed consumption interface provides numerous advanced features compared to its predecessor:</a:t>
            </a:r>
          </a:p>
          <a:p>
            <a:pPr marL="171450" indent="-171450" algn="just">
              <a:buFont typeface="Arial" panose="020B0604020202020204" pitchFamily="34" charset="0"/>
              <a:buChar char="•"/>
            </a:pPr>
            <a:r>
              <a:rPr lang="en-US" dirty="0"/>
              <a:t>Enhanced Speed</a:t>
            </a:r>
          </a:p>
          <a:p>
            <a:pPr marL="171450" indent="-171450" algn="just">
              <a:buFont typeface="Arial" panose="020B0604020202020204" pitchFamily="34" charset="0"/>
              <a:buChar char="•"/>
            </a:pPr>
            <a:r>
              <a:rPr lang="en-US" dirty="0"/>
              <a:t>Complex Workflow Support</a:t>
            </a:r>
          </a:p>
          <a:p>
            <a:pPr marL="171450" indent="-171450" algn="just">
              <a:buFont typeface="Arial" panose="020B0604020202020204" pitchFamily="34" charset="0"/>
              <a:buChar char="•"/>
            </a:pPr>
            <a:r>
              <a:rPr lang="en-US" dirty="0"/>
              <a:t>Intuitive User Interface</a:t>
            </a:r>
          </a:p>
          <a:p>
            <a:pPr marL="171450" indent="-171450" algn="just">
              <a:buFont typeface="Arial" panose="020B0604020202020204" pitchFamily="34" charset="0"/>
              <a:buChar char="•"/>
            </a:pPr>
            <a:r>
              <a:rPr lang="en-US" dirty="0"/>
              <a:t>Accessibility</a:t>
            </a:r>
          </a:p>
          <a:p>
            <a:pPr marL="171450" indent="-171450" algn="just">
              <a:buFont typeface="Arial" panose="020B0604020202020204" pitchFamily="34" charset="0"/>
              <a:buChar char="•"/>
            </a:pPr>
            <a:r>
              <a:rPr lang="en-US" dirty="0"/>
              <a:t>Future Enhancements</a:t>
            </a:r>
          </a:p>
        </p:txBody>
      </p:sp>
    </p:spTree>
    <p:extLst>
      <p:ext uri="{BB962C8B-B14F-4D97-AF65-F5344CB8AC3E}">
        <p14:creationId xmlns:p14="http://schemas.microsoft.com/office/powerpoint/2010/main" val="130070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 availability: Availability zone volume placement for Azure NetApp Files</a:t>
            </a:r>
            <a:endParaRPr lang="en-US" sz="1000" dirty="0"/>
          </a:p>
          <a:p>
            <a:pPr algn="just"/>
            <a:r>
              <a:rPr lang="en-US" sz="1000" dirty="0"/>
              <a:t>Azure NetApp Files </a:t>
            </a:r>
            <a:r>
              <a:rPr lang="en-US" sz="1000" b="1" dirty="0"/>
              <a:t>availability zone volume placement feature </a:t>
            </a:r>
            <a:r>
              <a:rPr lang="en-US" sz="1000" dirty="0"/>
              <a:t>is now generally available. This feature lets deploy </a:t>
            </a:r>
            <a:r>
              <a:rPr lang="en-US" sz="1000" b="1" dirty="0"/>
              <a:t>new volumes </a:t>
            </a:r>
            <a:r>
              <a:rPr lang="en-US" sz="1000" dirty="0"/>
              <a:t>in the </a:t>
            </a:r>
            <a:r>
              <a:rPr lang="en-US" sz="1000" b="1" dirty="0"/>
              <a:t>logical availability zone </a:t>
            </a:r>
            <a:r>
              <a:rPr lang="en-US" sz="1000" dirty="0"/>
              <a:t>of choice to support enterprise, mission-critical high availability (HA) deployments across multiple availability zones.</a:t>
            </a:r>
          </a:p>
          <a:p>
            <a:pPr algn="just"/>
            <a:r>
              <a:rPr lang="en-US" sz="1000" dirty="0"/>
              <a:t>It is possible to use this feature to create cross-zone replication of volumes to improve resiliency in case of zonal failures. </a:t>
            </a:r>
            <a:r>
              <a:rPr lang="en-US" sz="1000" b="1" dirty="0"/>
              <a:t>This feature is now generally available </a:t>
            </a:r>
            <a:r>
              <a:rPr lang="en-US" sz="1000" dirty="0"/>
              <a:t>in all availability zone-enabled regions with Azure NetApp Files presence.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61120"/>
          </a:xfrm>
        </p:spPr>
        <p:txBody>
          <a:bodyPr/>
          <a:lstStyle/>
          <a:p>
            <a:pPr algn="just"/>
            <a:r>
              <a:rPr lang="en-US" dirty="0">
                <a:hlinkClick r:id="rId3"/>
              </a:rPr>
              <a:t>GA: Improved throughput performance on Azure Disks’ Standard SSD</a:t>
            </a:r>
            <a:endParaRPr lang="en-US" dirty="0"/>
          </a:p>
          <a:p>
            <a:pPr algn="just"/>
            <a:r>
              <a:rPr lang="en-US" dirty="0"/>
              <a:t>MS announced that </a:t>
            </a:r>
            <a:r>
              <a:rPr lang="en-US" b="1" dirty="0"/>
              <a:t>Standard SSD Disks </a:t>
            </a:r>
            <a:r>
              <a:rPr lang="en-US" dirty="0"/>
              <a:t>sizes </a:t>
            </a:r>
            <a:r>
              <a:rPr lang="en-US" b="1" dirty="0"/>
              <a:t>E50</a:t>
            </a:r>
            <a:r>
              <a:rPr lang="en-US" dirty="0"/>
              <a:t> and </a:t>
            </a:r>
            <a:r>
              <a:rPr lang="en-US" b="1" dirty="0"/>
              <a:t>below</a:t>
            </a:r>
            <a:r>
              <a:rPr lang="en-US" dirty="0"/>
              <a:t> now have increased throughput limits of </a:t>
            </a:r>
            <a:r>
              <a:rPr lang="en-US" b="1" dirty="0"/>
              <a:t>100 MB/s</a:t>
            </a:r>
            <a:r>
              <a:rPr lang="en-US" dirty="0"/>
              <a:t>. This means Standard SSD Disks sized with 8191 GBs capacity and below now have 100 MB/s, an increase from 60 MB/s. The increased throughput is beneficial for workloads that require higher throughput, such </a:t>
            </a:r>
            <a:r>
              <a:rPr lang="en-US" b="1" dirty="0"/>
              <a:t>as big data processing</a:t>
            </a:r>
            <a:r>
              <a:rPr lang="en-US" dirty="0"/>
              <a:t>, online analytical processing (OLAP), </a:t>
            </a:r>
            <a:r>
              <a:rPr lang="en-US" b="1" dirty="0"/>
              <a:t>high-performance computing (HPC), </a:t>
            </a:r>
            <a:r>
              <a:rPr lang="en-US" dirty="0"/>
              <a:t>and artificial intelligence/machine learning (AI/ML). No additional steps are required to access this enhanced performance, and it's accessible across all regions. The bursting performance for the Standard SSD Disk tiers remains unchanged.</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378188" y="783301"/>
            <a:ext cx="4365038" cy="3088270"/>
          </a:xfrm>
        </p:spPr>
        <p:txBody>
          <a:bodyPr/>
          <a:lstStyle/>
          <a:p>
            <a:pPr algn="just"/>
            <a:r>
              <a:rPr lang="en-US" sz="800" dirty="0">
                <a:hlinkClick r:id="rId2"/>
              </a:rPr>
              <a:t>Public Preview: Use Azure Blob Storage on Windows as a file share using Network File System(NFS) 3.0</a:t>
            </a:r>
            <a:endParaRPr lang="en-US" sz="800" dirty="0"/>
          </a:p>
          <a:p>
            <a:pPr algn="just"/>
            <a:r>
              <a:rPr lang="en-US" sz="800" dirty="0"/>
              <a:t>Azure Blob Storage team is announcing the Public Preview of the capability to use Blob storage on Windows using Network File System (NFS) 3.0 protocol, while capability to access Blob Storage using NFS on Linux is generally available (GA).</a:t>
            </a:r>
          </a:p>
          <a:p>
            <a:pPr algn="just"/>
            <a:r>
              <a:rPr lang="en-US" sz="800" dirty="0"/>
              <a:t>Mounting Blob Storage as a file share using NFS has following advantages:</a:t>
            </a:r>
          </a:p>
          <a:p>
            <a:pPr marL="171450" indent="-171450" algn="just">
              <a:buFont typeface="Arial" panose="020B0604020202020204" pitchFamily="34" charset="0"/>
              <a:buChar char="•"/>
            </a:pPr>
            <a:r>
              <a:rPr lang="en-US" sz="800" b="1" dirty="0"/>
              <a:t>Works with existing applications </a:t>
            </a:r>
            <a:r>
              <a:rPr lang="en-US" sz="800" dirty="0"/>
              <a:t>- Customer can take advantage of widely used NFS protocol with POSIX compliance on top of Blob Storage on cloud without refactoring their existing applications. They can easily replace the path of on-premises file share with path of Blob Storage mounted as a file share using NFS.</a:t>
            </a:r>
          </a:p>
          <a:p>
            <a:pPr marL="171450" indent="-171450" algn="just">
              <a:buFont typeface="Arial" panose="020B0604020202020204" pitchFamily="34" charset="0"/>
              <a:buChar char="•"/>
            </a:pPr>
            <a:r>
              <a:rPr lang="en-US" sz="800" b="1" dirty="0"/>
              <a:t>Open &amp; Interoperable </a:t>
            </a:r>
            <a:r>
              <a:rPr lang="en-US" sz="800" dirty="0"/>
              <a:t>- Customer can bring data via. rest or sftp protocol and operate on the same data using NFS and vice versa.</a:t>
            </a:r>
          </a:p>
          <a:p>
            <a:pPr marL="171450" indent="-171450" algn="just">
              <a:buFont typeface="Arial" panose="020B0604020202020204" pitchFamily="34" charset="0"/>
              <a:buChar char="•"/>
            </a:pPr>
            <a:r>
              <a:rPr lang="en-US" sz="800" b="1" dirty="0"/>
              <a:t>Scalable &amp; Performant </a:t>
            </a:r>
            <a:r>
              <a:rPr lang="en-US" sz="800" dirty="0"/>
              <a:t>– Offers petabyte scale and high throughput as it is built on top of Azure Blob Storage.</a:t>
            </a:r>
          </a:p>
          <a:p>
            <a:pPr marL="171450" indent="-171450" algn="just">
              <a:buFont typeface="Arial" panose="020B0604020202020204" pitchFamily="34" charset="0"/>
              <a:buChar char="•"/>
            </a:pPr>
            <a:r>
              <a:rPr lang="en-US" sz="800" b="1" dirty="0"/>
              <a:t>Durable &amp; Available </a:t>
            </a:r>
            <a:r>
              <a:rPr lang="en-US" sz="800" dirty="0"/>
              <a:t>– Multiple redundancy options to protect customers from disaster and data loss.</a:t>
            </a:r>
          </a:p>
          <a:p>
            <a:pPr marL="171450" indent="-171450" algn="just">
              <a:buFont typeface="Arial" panose="020B0604020202020204" pitchFamily="34" charset="0"/>
              <a:buChar char="•"/>
            </a:pPr>
            <a:r>
              <a:rPr lang="en-US" sz="800" b="1" dirty="0"/>
              <a:t>Manageable and Secure </a:t>
            </a:r>
            <a:r>
              <a:rPr lang="en-US" sz="800" dirty="0"/>
              <a:t>- Data management and security features such as lifecycle management, immutable storage, customer-managed key for encryption.</a:t>
            </a:r>
          </a:p>
          <a:p>
            <a:pPr marL="171450" indent="-171450" algn="just">
              <a:buFont typeface="Arial" panose="020B0604020202020204" pitchFamily="34" charset="0"/>
              <a:buChar char="•"/>
            </a:pPr>
            <a:r>
              <a:rPr lang="en-US" sz="800" b="1" dirty="0"/>
              <a:t>Cost efficient </a:t>
            </a:r>
            <a:r>
              <a:rPr lang="en-US" sz="800" dirty="0"/>
              <a:t>- Flexible pay-as-you-go blob pricing model allows for cost-optimizations and low total cost of ownership (TCO). Data is billed at the same rate as Azure Blob Storage capacity charges.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Preview: New Features in Azure Container Storage</a:t>
            </a:r>
            <a:endParaRPr lang="en-US" dirty="0"/>
          </a:p>
          <a:p>
            <a:pPr algn="just"/>
            <a:r>
              <a:rPr lang="en-US" b="1" dirty="0"/>
              <a:t>Azure Container Storage (in preview) </a:t>
            </a:r>
            <a:r>
              <a:rPr lang="en-US" dirty="0"/>
              <a:t>is a fully managed, cost-efficient volume orchestration service built natively for Kubernetes. </a:t>
            </a:r>
            <a:r>
              <a:rPr lang="en-US" b="1" dirty="0"/>
              <a:t>Azure Container Storage offers Azure Kubernetes Service (AKS)-integrated block </a:t>
            </a:r>
            <a:r>
              <a:rPr lang="en-US" dirty="0"/>
              <a:t>storage volumes for production-scale stateful container applications on Azure. By packing multiple persistent volumes in a single disk, Azure Container Storage helps you achieve better price performance. </a:t>
            </a:r>
          </a:p>
          <a:p>
            <a:pPr marL="171450" indent="-171450" algn="just">
              <a:buFont typeface="Arial" panose="020B0604020202020204" pitchFamily="34" charset="0"/>
              <a:buChar char="•"/>
            </a:pPr>
            <a:r>
              <a:rPr lang="en-US" b="1" dirty="0"/>
              <a:t>Simplify volume management </a:t>
            </a:r>
            <a:r>
              <a:rPr lang="en-US" dirty="0"/>
              <a:t>by leveraging a new ephemeral backing storage option, Temp SSD, to enhance efficiency for use cases like caching</a:t>
            </a:r>
          </a:p>
          <a:p>
            <a:pPr marL="171450" indent="-171450" algn="just">
              <a:buFont typeface="Arial" panose="020B0604020202020204" pitchFamily="34" charset="0"/>
              <a:buChar char="•"/>
            </a:pPr>
            <a:r>
              <a:rPr lang="en-US" b="1" dirty="0"/>
              <a:t>Achieve reduced TCO </a:t>
            </a:r>
            <a:r>
              <a:rPr lang="en-US" dirty="0"/>
              <a:t>with resource optimization with updates to the AKS Command Line Interface (CLI) installation process</a:t>
            </a:r>
          </a:p>
          <a:p>
            <a:pPr marL="171450" indent="-171450" algn="just">
              <a:buFont typeface="Arial" panose="020B0604020202020204" pitchFamily="34" charset="0"/>
              <a:buChar char="•"/>
            </a:pPr>
            <a:r>
              <a:rPr lang="en-US" b="1" dirty="0"/>
              <a:t>Scale your backing storage </a:t>
            </a:r>
            <a:r>
              <a:rPr lang="en-US" dirty="0"/>
              <a:t>up and on demand to meet your workload’s storage needs in a cost-efficient manner without downtime</a:t>
            </a:r>
          </a:p>
        </p:txBody>
      </p:sp>
      <p:pic>
        <p:nvPicPr>
          <p:cNvPr id="5122" name="Picture 2" descr="Architectural diagram of the WSLBlobNFS setup">
            <a:extLst>
              <a:ext uri="{FF2B5EF4-FFF2-40B4-BE49-F238E27FC236}">
                <a16:creationId xmlns:a16="http://schemas.microsoft.com/office/drawing/2014/main" id="{404CD734-3BB9-F5F5-2324-C11D484BCC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3012" y="3717216"/>
            <a:ext cx="4248150" cy="114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500"/>
                                        <p:tgtEl>
                                          <p:spTgt spid="12">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fade">
                                      <p:cBhvr>
                                        <p:cTn id="25" dur="500"/>
                                        <p:tgtEl>
                                          <p:spTgt spid="12">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500"/>
                                        <p:tgtEl>
                                          <p:spTgt spid="12">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500"/>
                                        <p:tgtEl>
                                          <p:spTgt spid="12">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xEl>
                                              <p:pRg st="5" end="5"/>
                                            </p:txEl>
                                          </p:spTgt>
                                        </p:tgtEl>
                                        <p:attrNameLst>
                                          <p:attrName>style.visibility</p:attrName>
                                        </p:attrNameLst>
                                      </p:cBhvr>
                                      <p:to>
                                        <p:strVal val="visible"/>
                                      </p:to>
                                    </p:set>
                                    <p:animEffect transition="in" filter="fade">
                                      <p:cBhvr>
                                        <p:cTn id="34" dur="500"/>
                                        <p:tgtEl>
                                          <p:spTgt spid="12">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fade">
                                      <p:cBhvr>
                                        <p:cTn id="37" dur="500"/>
                                        <p:tgtEl>
                                          <p:spTgt spid="12">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7" end="7"/>
                                            </p:txEl>
                                          </p:spTgt>
                                        </p:tgtEl>
                                        <p:attrNameLst>
                                          <p:attrName>style.visibility</p:attrName>
                                        </p:attrNameLst>
                                      </p:cBhvr>
                                      <p:to>
                                        <p:strVal val="visible"/>
                                      </p:to>
                                    </p:set>
                                    <p:animEffect transition="in" filter="fade">
                                      <p:cBhvr>
                                        <p:cTn id="40" dur="500"/>
                                        <p:tgtEl>
                                          <p:spTgt spid="12">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Effect transition="in" filter="fade">
                                      <p:cBhvr>
                                        <p:cTn id="43" dur="500"/>
                                        <p:tgtEl>
                                          <p:spTgt spid="12">
                                            <p:txEl>
                                              <p:pRg st="8" end="8"/>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Data Factory Increases Maximum Activities Per Pipeline to 80</a:t>
            </a:r>
            <a:endParaRPr lang="en-US" dirty="0"/>
          </a:p>
          <a:p>
            <a:pPr algn="just"/>
            <a:r>
              <a:rPr lang="en-US" b="1" dirty="0"/>
              <a:t>Data Factory is a platform </a:t>
            </a:r>
            <a:r>
              <a:rPr lang="en-US" dirty="0"/>
              <a:t>service that is shared across ADF, Synapse, and Fabric, and it was limiting the number of activities in a single pipeline to 40 as a way to avoid resource exhaustion.</a:t>
            </a:r>
          </a:p>
          <a:p>
            <a:pPr algn="just"/>
            <a:r>
              <a:rPr lang="en-US" dirty="0"/>
              <a:t>However, just this week</a:t>
            </a:r>
            <a:r>
              <a:rPr lang="en-US" b="1" dirty="0"/>
              <a:t>, MS doubled the limit </a:t>
            </a:r>
            <a:r>
              <a:rPr lang="en-US" dirty="0"/>
              <a:t>on number of activities may define in a pipeline, from 40 to 80. </a:t>
            </a:r>
          </a:p>
        </p:txBody>
      </p:sp>
    </p:spTree>
    <p:extLst>
      <p:ext uri="{BB962C8B-B14F-4D97-AF65-F5344CB8AC3E}">
        <p14:creationId xmlns:p14="http://schemas.microsoft.com/office/powerpoint/2010/main" val="99870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329320"/>
          </a:xfrm>
        </p:spPr>
        <p:txBody>
          <a:bodyPr/>
          <a:lstStyle/>
          <a:p>
            <a:pPr algn="just"/>
            <a:r>
              <a:rPr lang="en-US" sz="1000" dirty="0">
                <a:hlinkClick r:id="rId2"/>
              </a:rPr>
              <a:t>Public Preview: Real-time text translation using the </a:t>
            </a:r>
            <a:r>
              <a:rPr lang="en-US" sz="1000" dirty="0" err="1">
                <a:hlinkClick r:id="rId2"/>
              </a:rPr>
              <a:t>azure_ai</a:t>
            </a:r>
            <a:r>
              <a:rPr lang="en-US" sz="1000" dirty="0">
                <a:hlinkClick r:id="rId2"/>
              </a:rPr>
              <a:t> extension in Azure Database for PostgreSQL</a:t>
            </a:r>
            <a:endParaRPr lang="en-US" sz="1000" dirty="0"/>
          </a:p>
          <a:p>
            <a:pPr algn="just"/>
            <a:r>
              <a:rPr lang="en-US" sz="1000" dirty="0"/>
              <a:t>The </a:t>
            </a:r>
            <a:r>
              <a:rPr lang="en-US" sz="1000" dirty="0" err="1"/>
              <a:t>azure_ai</a:t>
            </a:r>
            <a:r>
              <a:rPr lang="en-US" sz="1000" dirty="0"/>
              <a:t> extension on Azure Database for PostgreSQL now has </a:t>
            </a:r>
            <a:r>
              <a:rPr lang="en-US" sz="1000" b="1" dirty="0"/>
              <a:t>text translation </a:t>
            </a:r>
            <a:r>
              <a:rPr lang="en-US" sz="1000" dirty="0"/>
              <a:t>capabilities in </a:t>
            </a:r>
            <a:r>
              <a:rPr lang="en-US" sz="1000" b="1" dirty="0"/>
              <a:t>public preview</a:t>
            </a:r>
            <a:r>
              <a:rPr lang="en-US" sz="1000" dirty="0"/>
              <a:t>. Using </a:t>
            </a:r>
            <a:r>
              <a:rPr lang="en-US" sz="1000" b="1" dirty="0"/>
              <a:t>Azure AI translator</a:t>
            </a:r>
            <a:r>
              <a:rPr lang="en-US" sz="1000" dirty="0"/>
              <a:t>, real-time text translations enables building intelligent multilingual applications on Azure Database for PostgreSQL. The extension automatically </a:t>
            </a:r>
            <a:r>
              <a:rPr lang="en-US" sz="1000" b="1" dirty="0"/>
              <a:t>detects the source language </a:t>
            </a:r>
            <a:r>
              <a:rPr lang="en-US" sz="1000" dirty="0"/>
              <a:t>and </a:t>
            </a:r>
            <a:r>
              <a:rPr lang="en-US" sz="1000" b="1" dirty="0"/>
              <a:t>translates to over 100 languages in real time including </a:t>
            </a:r>
            <a:r>
              <a:rPr lang="en-US" sz="1000" dirty="0"/>
              <a:t>the ability to filter profanities.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availability: Migration service in Azure Database for PostgreSQL</a:t>
            </a:r>
            <a:endParaRPr lang="en-US" dirty="0"/>
          </a:p>
          <a:p>
            <a:pPr algn="just"/>
            <a:r>
              <a:rPr lang="en-US" dirty="0"/>
              <a:t>MS announced a new migration service within Azure Database for PostgreSQL designed to streamline the transfer of </a:t>
            </a:r>
            <a:r>
              <a:rPr lang="en-US" b="1" dirty="0"/>
              <a:t>PostgreSQL workloads </a:t>
            </a:r>
            <a:r>
              <a:rPr lang="en-US" dirty="0"/>
              <a:t>to </a:t>
            </a:r>
            <a:r>
              <a:rPr lang="en-US" b="1" dirty="0"/>
              <a:t>Azure</a:t>
            </a:r>
            <a:r>
              <a:rPr lang="en-US" dirty="0"/>
              <a:t>. This fully managed service offers a straight-forward migration process, expertly managing the transfer of schemas and data regardless of size. Eliminate complex setup procedures and embrace a solution that scales with your needs, ensuring a smooth transition. </a:t>
            </a:r>
          </a:p>
          <a:p>
            <a:pPr algn="just"/>
            <a:r>
              <a:rPr lang="en-US" dirty="0"/>
              <a:t>By choosing to </a:t>
            </a:r>
            <a:r>
              <a:rPr lang="en-US" b="1" dirty="0"/>
              <a:t>migrate</a:t>
            </a:r>
            <a:r>
              <a:rPr lang="en-US" dirty="0"/>
              <a:t>, benefit </a:t>
            </a:r>
            <a:r>
              <a:rPr lang="en-US" b="1" dirty="0"/>
              <a:t>from enhanced performance</a:t>
            </a:r>
            <a:r>
              <a:rPr lang="en-US" dirty="0"/>
              <a:t>, strengthened security, and simplified database management. Our service ensures minimal downtime, so operations continue uninterrupted. Plus, with Azure's global infrastructure, data is always close to users</a:t>
            </a:r>
            <a:r>
              <a:rPr lang="en-US" b="1" dirty="0"/>
              <a:t>, reducing latency </a:t>
            </a:r>
            <a:r>
              <a:rPr lang="en-US" dirty="0"/>
              <a:t>and improving user experience. </a:t>
            </a:r>
          </a:p>
          <a:p>
            <a:pPr algn="just"/>
            <a:r>
              <a:rPr lang="en-US" dirty="0"/>
              <a:t>Start migration journey today and transform </a:t>
            </a:r>
            <a:r>
              <a:rPr lang="en-US" b="1" dirty="0"/>
              <a:t>database</a:t>
            </a:r>
            <a:r>
              <a:rPr lang="en-US" dirty="0"/>
              <a:t> </a:t>
            </a:r>
            <a:r>
              <a:rPr lang="en-US" b="1" dirty="0"/>
              <a:t>management</a:t>
            </a:r>
            <a:r>
              <a:rPr lang="en-US" dirty="0"/>
              <a:t> with Azure. Discover how our migration service can help achieve a more secure, efficient, and scalable data environment. </a:t>
            </a:r>
          </a:p>
        </p:txBody>
      </p:sp>
      <p:sp>
        <p:nvSpPr>
          <p:cNvPr id="2" name="Text Placeholder 11">
            <a:extLst>
              <a:ext uri="{FF2B5EF4-FFF2-40B4-BE49-F238E27FC236}">
                <a16:creationId xmlns:a16="http://schemas.microsoft.com/office/drawing/2014/main" id="{FFEF8DB4-CBDE-4976-9685-CC136D267363}"/>
              </a:ext>
            </a:extLst>
          </p:cNvPr>
          <p:cNvSpPr txBox="1">
            <a:spLocks/>
          </p:cNvSpPr>
          <p:nvPr/>
        </p:nvSpPr>
        <p:spPr>
          <a:xfrm>
            <a:off x="4433776" y="2182232"/>
            <a:ext cx="4365038" cy="272631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Public Preview: Invoke Azure Machine Learning models using the </a:t>
            </a:r>
            <a:r>
              <a:rPr lang="en-US" sz="1000" dirty="0" err="1">
                <a:hlinkClick r:id="rId4"/>
              </a:rPr>
              <a:t>azure_ai</a:t>
            </a:r>
            <a:r>
              <a:rPr lang="en-US" sz="1000" dirty="0">
                <a:hlinkClick r:id="rId4"/>
              </a:rPr>
              <a:t> extension</a:t>
            </a:r>
            <a:endParaRPr lang="en-US" sz="1000" dirty="0"/>
          </a:p>
          <a:p>
            <a:pPr algn="just"/>
            <a:r>
              <a:rPr lang="en-US" sz="1000" dirty="0"/>
              <a:t>Traditionally, </a:t>
            </a:r>
            <a:r>
              <a:rPr lang="en-US" sz="1000" b="1" dirty="0"/>
              <a:t>integrating machine learning models </a:t>
            </a:r>
            <a:r>
              <a:rPr lang="en-US" sz="1000" dirty="0"/>
              <a:t>with databases has been a complex and cumbersome process. With the new </a:t>
            </a:r>
            <a:r>
              <a:rPr lang="en-US" sz="1000" dirty="0" err="1"/>
              <a:t>azure_ai</a:t>
            </a:r>
            <a:r>
              <a:rPr lang="en-US" sz="1000" dirty="0"/>
              <a:t> extension, now in public preview, it is possible to perform real-time inferences or predictions with low latency right from within the database with a single line of SQL.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355496"/>
          </a:xfrm>
        </p:spPr>
        <p:txBody>
          <a:bodyPr/>
          <a:lstStyle/>
          <a:p>
            <a:pPr algn="just"/>
            <a:r>
              <a:rPr lang="en-US" sz="1000" dirty="0">
                <a:hlinkClick r:id="rId2"/>
              </a:rPr>
              <a:t>Public Preview: Azure SQL updates for late-March 2024</a:t>
            </a:r>
            <a:endParaRPr lang="en-US" sz="1000" dirty="0"/>
          </a:p>
          <a:p>
            <a:pPr marL="171450" indent="-171450" algn="just">
              <a:buFont typeface="Arial" panose="020B0604020202020204" pitchFamily="34" charset="0"/>
              <a:buChar char="•"/>
            </a:pPr>
            <a:r>
              <a:rPr lang="en-US" sz="1000" dirty="0">
                <a:hlinkClick r:id="rId3"/>
              </a:rPr>
              <a:t>Configure a maintenance window for Azure SQL Database Hyperscale elastic pools to make maintenance events predictable and less disruptive on workload. </a:t>
            </a:r>
            <a:endParaRPr lang="en-US" sz="1000" dirty="0"/>
          </a:p>
          <a:p>
            <a:pPr marL="171450" indent="-171450" algn="just">
              <a:buFont typeface="Arial" panose="020B0604020202020204" pitchFamily="34" charset="0"/>
              <a:buChar char="•"/>
            </a:pPr>
            <a:r>
              <a:rPr lang="en-US" sz="1000" dirty="0"/>
              <a:t>The public preview of Azure SQL Database Hyperscale elastic pools is now available in Azure U.S. government regions. </a:t>
            </a:r>
          </a:p>
          <a:p>
            <a:pPr algn="just"/>
            <a:r>
              <a:rPr lang="en-US" sz="1000" dirty="0">
                <a:hlinkClick r:id="rId4"/>
              </a:rPr>
              <a:t>Public Preview: Azure SQL Database Mirroring in Microsoft Fabric</a:t>
            </a:r>
            <a:endParaRPr lang="en-US" sz="1000" dirty="0"/>
          </a:p>
          <a:p>
            <a:pPr algn="just"/>
            <a:r>
              <a:rPr lang="en-US" sz="1000" dirty="0"/>
              <a:t>It is now possible to </a:t>
            </a:r>
            <a:r>
              <a:rPr lang="en-US" sz="1000" b="1" dirty="0"/>
              <a:t>mirror Azure SQL Database in Microsoft Fabric </a:t>
            </a:r>
            <a:r>
              <a:rPr lang="en-US" sz="1000" dirty="0"/>
              <a:t>to easily replicate data residing in Azure SQL databases in near real-time directly into Fabric's </a:t>
            </a:r>
            <a:r>
              <a:rPr lang="en-US" sz="1000" dirty="0" err="1"/>
              <a:t>OneLake</a:t>
            </a:r>
            <a:r>
              <a:rPr lang="en-US" sz="1000" dirty="0"/>
              <a:t>. This new </a:t>
            </a:r>
            <a:r>
              <a:rPr lang="en-US" sz="1000" b="1" dirty="0"/>
              <a:t>feature helps avoid complex ETL (Extract Transform Load) </a:t>
            </a:r>
            <a:r>
              <a:rPr lang="en-US" sz="1000" dirty="0"/>
              <a:t>processes and reduces total cost of ownership. It also enables faster time to insights in Fabric by unlocking powerful business intelligence, artificial intelligence, data Engineering, data Science, and data sharing scenarios in Fabric.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5"/>
              </a:rPr>
              <a:t>General availability: Azure SQL updates for late-March 2024</a:t>
            </a:r>
            <a:endParaRPr lang="en-US" dirty="0"/>
          </a:p>
          <a:p>
            <a:pPr algn="just"/>
            <a:r>
              <a:rPr lang="en-US" dirty="0"/>
              <a:t>Advance notifications are available for databases configured to use a nondefault maintenance window. </a:t>
            </a:r>
            <a:r>
              <a:rPr lang="en-US" b="1" dirty="0"/>
              <a:t>Advance notifications </a:t>
            </a:r>
            <a:r>
              <a:rPr lang="en-US" dirty="0"/>
              <a:t>enable customers to configure notifications to be sent </a:t>
            </a:r>
            <a:r>
              <a:rPr lang="en-US" b="1" dirty="0"/>
              <a:t>up to 24 hours </a:t>
            </a:r>
            <a:r>
              <a:rPr lang="en-US" dirty="0"/>
              <a:t>in advance of any planned event.</a:t>
            </a:r>
          </a:p>
          <a:p>
            <a:pPr algn="just"/>
            <a:r>
              <a:rPr lang="en-US" dirty="0"/>
              <a:t>Notifications can be configured to get texts, emails, Azure push notifications, and voicemails when planned maintenance is due to begin in the next 24 hours. Follow-up notifications are sent when maintenance begins and when maintenance ends.</a:t>
            </a:r>
          </a:p>
        </p:txBody>
      </p:sp>
      <p:pic>
        <p:nvPicPr>
          <p:cNvPr id="4098" name="Picture 2" descr="thumbnail image 1 of blog post titled &#10; &#10; &#10;  &#10; &#10; &#10; &#10;    &#10;  &#10;   &#10;    &#10;      &#10;       Announcing Mirroring Azure SQL Database in Fabric for Public Preview&#10;       &#10;      &#10;     &#10;   &#10;  &#10; &#10;   &#10; &#10; &#10; &#10; &#10; &#10;">
            <a:extLst>
              <a:ext uri="{FF2B5EF4-FFF2-40B4-BE49-F238E27FC236}">
                <a16:creationId xmlns:a16="http://schemas.microsoft.com/office/drawing/2014/main" id="{F7675A5B-9BEB-2004-C85B-C2EDD1CC76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6200" y="3210576"/>
            <a:ext cx="3105150" cy="168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92820"/>
          </a:xfrm>
        </p:spPr>
        <p:txBody>
          <a:bodyPr/>
          <a:lstStyle/>
          <a:p>
            <a:pPr algn="just"/>
            <a:r>
              <a:rPr lang="en-US" dirty="0">
                <a:hlinkClick r:id="rId2"/>
              </a:rPr>
              <a:t>Public preview: Change partition key of a container in Azure Cosmos DB (NoSQL API)</a:t>
            </a:r>
            <a:endParaRPr lang="en-US" dirty="0"/>
          </a:p>
          <a:p>
            <a:pPr algn="just"/>
            <a:r>
              <a:rPr lang="en-US" dirty="0"/>
              <a:t>MS announced the introduction of the capability to change the partition key of a container </a:t>
            </a:r>
            <a:r>
              <a:rPr lang="en-US" b="1" dirty="0"/>
              <a:t>in Azure Cosmos DB for the NoSQL </a:t>
            </a:r>
            <a:r>
              <a:rPr lang="en-US" dirty="0"/>
              <a:t>API. It is possible now to efficiently create a new partition key for a container and transfer data from the old to the new container seamlessly through the </a:t>
            </a:r>
            <a:r>
              <a:rPr lang="en-US" b="1" dirty="0"/>
              <a:t>Azure Portal</a:t>
            </a:r>
            <a:r>
              <a:rPr lang="en-US" dirty="0"/>
              <a:t>, utilizing the </a:t>
            </a:r>
            <a:r>
              <a:rPr lang="en-US" b="1" dirty="0"/>
              <a:t>offline container </a:t>
            </a:r>
            <a:r>
              <a:rPr lang="en-US" dirty="0"/>
              <a:t>copy process with only a few clicks.</a:t>
            </a:r>
          </a:p>
          <a:p>
            <a:pPr algn="just"/>
            <a:endParaRPr lang="en-US" dirty="0"/>
          </a:p>
        </p:txBody>
      </p:sp>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142120"/>
          </a:xfrm>
        </p:spPr>
        <p:txBody>
          <a:bodyPr/>
          <a:lstStyle/>
          <a:p>
            <a:pPr marL="171450" indent="-171450">
              <a:buFont typeface="Arial" panose="020B0604020202020204" pitchFamily="34" charset="0"/>
              <a:buChar char="•"/>
            </a:pPr>
            <a:r>
              <a:rPr lang="en-US" sz="1000" dirty="0"/>
              <a:t>Please note that the built-in </a:t>
            </a:r>
            <a:r>
              <a:rPr lang="en-US" sz="1000" b="1" dirty="0"/>
              <a:t>Guests and Developer groups will continue </a:t>
            </a:r>
            <a:r>
              <a:rPr lang="en-US" sz="1000" dirty="0"/>
              <a:t>to be accessible within workspaces. </a:t>
            </a:r>
          </a:p>
          <a:p>
            <a:pPr marL="171450" indent="-171450">
              <a:buFont typeface="Arial" panose="020B0604020202020204" pitchFamily="34" charset="0"/>
              <a:buChar char="•"/>
            </a:pPr>
            <a:r>
              <a:rPr lang="en-US" sz="1000" dirty="0"/>
              <a:t>Changes to Supported Context Objects: The following context objects will no longer be supported in workspace policies or in the all-APIs policy at the service level: </a:t>
            </a:r>
          </a:p>
          <a:p>
            <a:pPr marL="514350" lvl="1" indent="-171450">
              <a:buFont typeface="Arial" panose="020B0604020202020204" pitchFamily="34" charset="0"/>
              <a:buChar char="•"/>
            </a:pPr>
            <a:r>
              <a:rPr lang="en-US" sz="1000" dirty="0" err="1">
                <a:latin typeface="+mj-lt"/>
              </a:rPr>
              <a:t>context.Api.Workspace</a:t>
            </a:r>
            <a:r>
              <a:rPr lang="en-US" sz="1000" dirty="0">
                <a:latin typeface="+mj-lt"/>
              </a:rPr>
              <a:t> 	</a:t>
            </a:r>
          </a:p>
          <a:p>
            <a:pPr marL="514350" lvl="1" indent="-171450">
              <a:buFont typeface="Arial" panose="020B0604020202020204" pitchFamily="34" charset="0"/>
              <a:buChar char="•"/>
            </a:pPr>
            <a:r>
              <a:rPr lang="en-US" sz="1000" dirty="0" err="1">
                <a:latin typeface="+mj-lt"/>
              </a:rPr>
              <a:t>context.Product.Workspace</a:t>
            </a:r>
            <a:r>
              <a:rPr lang="en-US" sz="1000" dirty="0">
                <a:latin typeface="+mj-lt"/>
              </a:rPr>
              <a:t> </a:t>
            </a:r>
          </a:p>
          <a:p>
            <a:pPr marL="171450" indent="-171450">
              <a:buFont typeface="Arial" panose="020B0604020202020204" pitchFamily="34" charset="0"/>
              <a:buChar char="•"/>
            </a:pPr>
            <a:r>
              <a:rPr lang="en-US" sz="1000" dirty="0"/>
              <a:t>You can still reference users from the service level in the context object within workspace-level policies.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Breaking Changes to Azure API Management Workspaces</a:t>
            </a:r>
            <a:endParaRPr lang="en-US" dirty="0"/>
          </a:p>
          <a:p>
            <a:pPr algn="just"/>
            <a:r>
              <a:rPr lang="en-US" dirty="0"/>
              <a:t>MS is implementing several critical breaking changes </a:t>
            </a:r>
            <a:r>
              <a:rPr lang="en-US" b="1" dirty="0"/>
              <a:t>effective June 14, 2024</a:t>
            </a:r>
            <a:r>
              <a:rPr lang="en-US" dirty="0"/>
              <a:t>. These changes are designed to </a:t>
            </a:r>
            <a:r>
              <a:rPr lang="en-US" b="1" dirty="0"/>
              <a:t>streamline functionality and improve overall performance. </a:t>
            </a:r>
          </a:p>
          <a:p>
            <a:pPr marL="171450" indent="-171450" algn="just">
              <a:buFont typeface="Arial" panose="020B0604020202020204" pitchFamily="34" charset="0"/>
              <a:buChar char="•"/>
            </a:pPr>
            <a:r>
              <a:rPr lang="en-US" dirty="0"/>
              <a:t>Change to </a:t>
            </a:r>
            <a:r>
              <a:rPr lang="en-US" b="1" dirty="0"/>
              <a:t>Supported Service Tiers</a:t>
            </a:r>
            <a:r>
              <a:rPr lang="en-US" dirty="0"/>
              <a:t>: Workspaces will no longer be supported in the Standard and Developer tiers. They will be available exclusively in the Premium tier.</a:t>
            </a:r>
          </a:p>
          <a:p>
            <a:pPr marL="171450" indent="-171450" algn="just">
              <a:buFont typeface="Arial" panose="020B0604020202020204" pitchFamily="34" charset="0"/>
              <a:buChar char="•"/>
            </a:pPr>
            <a:r>
              <a:rPr lang="en-US" dirty="0"/>
              <a:t>Changes to </a:t>
            </a:r>
            <a:r>
              <a:rPr lang="en-US" b="1" dirty="0"/>
              <a:t>Support for Assigning Service-Level </a:t>
            </a:r>
            <a:r>
              <a:rPr lang="en-US" dirty="0"/>
              <a:t>Entities in Workspaces: Several assignments of workspace entities to service-level entities will no longer be supported, including: </a:t>
            </a:r>
          </a:p>
          <a:p>
            <a:pPr marL="514350" lvl="1" indent="-171450" algn="just">
              <a:buFont typeface="Arial" panose="020B0604020202020204" pitchFamily="34" charset="0"/>
              <a:buChar char="•"/>
            </a:pPr>
            <a:r>
              <a:rPr lang="en-US" sz="1000" dirty="0">
                <a:latin typeface="+mj-lt"/>
              </a:rPr>
              <a:t>Assigning workspace APIs to service-level products </a:t>
            </a:r>
          </a:p>
          <a:p>
            <a:pPr marL="514350" lvl="1" indent="-171450" algn="just">
              <a:buFont typeface="Arial" panose="020B0604020202020204" pitchFamily="34" charset="0"/>
              <a:buChar char="•"/>
            </a:pPr>
            <a:r>
              <a:rPr lang="en-US" sz="1000" dirty="0">
                <a:latin typeface="+mj-lt"/>
              </a:rPr>
              <a:t>Assigning workspace APIs to service-level tags </a:t>
            </a:r>
          </a:p>
          <a:p>
            <a:pPr marL="514350" lvl="1" indent="-171450" algn="just">
              <a:buFont typeface="Arial" panose="020B0604020202020204" pitchFamily="34" charset="0"/>
              <a:buChar char="•"/>
            </a:pPr>
            <a:r>
              <a:rPr lang="en-US" sz="1000" dirty="0">
                <a:latin typeface="+mj-lt"/>
              </a:rPr>
              <a:t>Assigning workspace products to service-level tags </a:t>
            </a:r>
          </a:p>
          <a:p>
            <a:pPr marL="514350" lvl="1" indent="-171450" algn="just">
              <a:buFont typeface="Arial" panose="020B0604020202020204" pitchFamily="34" charset="0"/>
              <a:buChar char="•"/>
            </a:pPr>
            <a:r>
              <a:rPr lang="en-US" sz="1000" dirty="0">
                <a:latin typeface="+mj-lt"/>
              </a:rPr>
              <a:t>Assigning service-level groups to workspace products for visibility controls </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Safety evaluations for generative AI applications in Azure AI Studio</a:t>
            </a:r>
            <a:endParaRPr lang="en-US" sz="1000" dirty="0"/>
          </a:p>
          <a:p>
            <a:pPr algn="just"/>
            <a:r>
              <a:rPr lang="en-US" sz="1000" dirty="0"/>
              <a:t>MS announced the public preview of automated safety evaluations in Azure AI Studio. These safety evaluations measure an application’s susceptibility to jailbreak attempts and to </a:t>
            </a:r>
            <a:r>
              <a:rPr lang="en-US" sz="1000" b="1" dirty="0"/>
              <a:t>producing violent, sexual, self-harm, and hateful content. </a:t>
            </a:r>
            <a:r>
              <a:rPr lang="en-US" sz="1000" dirty="0"/>
              <a:t>They also provide natural language explanations for each measurement to help inform appropriate mitigations. Developers can evaluate an application using their own test dataset or simply generate a </a:t>
            </a:r>
            <a:r>
              <a:rPr lang="en-US" sz="1000" b="1" dirty="0"/>
              <a:t>high-quality</a:t>
            </a:r>
            <a:r>
              <a:rPr lang="en-US" sz="1000" dirty="0"/>
              <a:t> test dataset using adversarial prompt templates developed by </a:t>
            </a:r>
            <a:r>
              <a:rPr lang="en-US" sz="1000" b="1" dirty="0"/>
              <a:t>Microsoft Research</a:t>
            </a:r>
            <a:r>
              <a:rPr lang="en-US" sz="1000" dirty="0"/>
              <a:t>. With this capability, </a:t>
            </a:r>
            <a:r>
              <a:rPr lang="en-US" sz="1000" b="1" dirty="0"/>
              <a:t>Azure AI Studio</a:t>
            </a:r>
            <a:r>
              <a:rPr lang="en-US" sz="1000" dirty="0"/>
              <a:t> can also help augment and accelerate manual red teaming efforts by enabling red teams to generate and automate adversarial prompts at scale.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Sphere version 24.03 and Azure Sphere (Integrated) are now generally available</a:t>
            </a:r>
            <a:endParaRPr lang="ru-RU" dirty="0"/>
          </a:p>
          <a:p>
            <a:pPr algn="just"/>
            <a:r>
              <a:rPr lang="en-US" dirty="0"/>
              <a:t>The Azure Sphere 24.03 feature release is now available and includes the following components: </a:t>
            </a:r>
          </a:p>
          <a:p>
            <a:pPr marL="171450" indent="-171450" algn="just">
              <a:buFont typeface="Arial" panose="020B0604020202020204" pitchFamily="34" charset="0"/>
              <a:buChar char="•"/>
            </a:pPr>
            <a:r>
              <a:rPr lang="en-US" b="1" dirty="0"/>
              <a:t>General availability of Azure Sphere (Integrated)  </a:t>
            </a:r>
          </a:p>
          <a:p>
            <a:pPr marL="171450" indent="-171450" algn="just">
              <a:buFont typeface="Arial" panose="020B0604020202020204" pitchFamily="34" charset="0"/>
              <a:buChar char="•"/>
            </a:pPr>
            <a:r>
              <a:rPr lang="en-US" b="1" dirty="0"/>
              <a:t>Updated Azure Sphere OS  </a:t>
            </a:r>
          </a:p>
          <a:p>
            <a:pPr marL="171450" indent="-171450" algn="just">
              <a:buFont typeface="Arial" panose="020B0604020202020204" pitchFamily="34" charset="0"/>
              <a:buChar char="•"/>
            </a:pPr>
            <a:r>
              <a:rPr lang="en-US" b="1" dirty="0"/>
              <a:t>Updated Azure Sphere SDK for Windows and for Linux  </a:t>
            </a:r>
          </a:p>
          <a:p>
            <a:pPr marL="171450" indent="-171450" algn="just">
              <a:buFont typeface="Arial" panose="020B0604020202020204" pitchFamily="34" charset="0"/>
              <a:buChar char="•"/>
            </a:pPr>
            <a:r>
              <a:rPr lang="en-US" b="1" dirty="0"/>
              <a:t>Updated Azure Sphere extensions for Visual Studio and for Visual Studio Code </a:t>
            </a:r>
          </a:p>
          <a:p>
            <a:pPr algn="just"/>
            <a:r>
              <a:rPr lang="en-US" dirty="0"/>
              <a:t>Updated Samples </a:t>
            </a:r>
          </a:p>
          <a:p>
            <a:pPr algn="just"/>
            <a:r>
              <a:rPr lang="en-US" dirty="0"/>
              <a:t>If devices are connected to the internet, they will receive the updated OS from the cloud. For information on how to update the SDK and extensions, and for more information about features included in this release, visit What’s new in 24.03 in our customer documentation.</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 availability: Rate Limiting on ExpressRoute Direct Circuits</a:t>
            </a:r>
            <a:endParaRPr lang="en-US" sz="1000" dirty="0"/>
          </a:p>
          <a:p>
            <a:pPr algn="just"/>
            <a:r>
              <a:rPr lang="en-US" sz="1000" dirty="0"/>
              <a:t>MS announced the general availability of </a:t>
            </a:r>
            <a:r>
              <a:rPr lang="en-US" sz="1000" b="1" dirty="0"/>
              <a:t>Rate Limiting </a:t>
            </a:r>
            <a:r>
              <a:rPr lang="en-US" sz="1000" dirty="0"/>
              <a:t>over ExpressRoute Direct port circuits. This essential </a:t>
            </a:r>
            <a:r>
              <a:rPr lang="en-US" sz="1000" b="1" dirty="0"/>
              <a:t>Quality of Service (QoS) </a:t>
            </a:r>
            <a:r>
              <a:rPr lang="en-US" sz="1000" dirty="0"/>
              <a:t>feature provides enhanced control over </a:t>
            </a:r>
            <a:r>
              <a:rPr lang="en-US" sz="1000" b="1" dirty="0"/>
              <a:t>bandwidth usage</a:t>
            </a:r>
            <a:r>
              <a:rPr lang="en-US" sz="1000" dirty="0"/>
              <a:t>. Without this feature, all circuits, regardless of their configured bandwidth, can burst up to the </a:t>
            </a:r>
            <a:r>
              <a:rPr lang="en-US" sz="1000" b="1" dirty="0"/>
              <a:t>port pair bandwidth</a:t>
            </a:r>
            <a:r>
              <a:rPr lang="en-US" sz="1000" dirty="0"/>
              <a:t>. Circuits bursting beyond their configured bandwidth can potentially impact the performance and reliability of the network. With Rate Limiting, </a:t>
            </a:r>
            <a:r>
              <a:rPr lang="en-US" sz="1000" b="1" dirty="0"/>
              <a:t>users can throttle traffic throughput in line with the configured bandwidth of their circuits</a:t>
            </a:r>
            <a:r>
              <a:rPr lang="en-US" sz="1000" dirty="0"/>
              <a:t>.</a:t>
            </a:r>
          </a:p>
          <a:p>
            <a:pPr algn="just"/>
            <a:r>
              <a:rPr lang="en-US" sz="1000" dirty="0"/>
              <a:t>Rate-limiting can be enabled for each </a:t>
            </a:r>
            <a:r>
              <a:rPr lang="en-US" sz="1000" b="1" dirty="0"/>
              <a:t>circuit</a:t>
            </a:r>
            <a:r>
              <a:rPr lang="en-US" sz="1000" dirty="0"/>
              <a:t> individually, providing flexibility to prioritize certain circuits over others within your direct port. This feature can be enabled </a:t>
            </a:r>
            <a:r>
              <a:rPr lang="en-US" sz="1000" b="1" dirty="0"/>
              <a:t>during</a:t>
            </a:r>
            <a:r>
              <a:rPr lang="en-US" sz="1000" dirty="0"/>
              <a:t> or </a:t>
            </a:r>
            <a:r>
              <a:rPr lang="en-US" sz="1000" b="1" dirty="0"/>
              <a:t>after</a:t>
            </a:r>
            <a:r>
              <a:rPr lang="en-US" sz="1000" dirty="0"/>
              <a:t> the </a:t>
            </a:r>
            <a:r>
              <a:rPr lang="en-US" sz="1000" b="1" dirty="0"/>
              <a:t>creation of the ExpressRoute Direct circuit</a:t>
            </a:r>
            <a:r>
              <a:rPr lang="en-US" sz="1000" dirty="0"/>
              <a:t>.</a:t>
            </a:r>
          </a:p>
          <a:p>
            <a:pPr algn="just"/>
            <a:r>
              <a:rPr lang="en-US" sz="1000" dirty="0"/>
              <a:t>The general availability of Rate Limiting includes:</a:t>
            </a:r>
          </a:p>
          <a:p>
            <a:pPr marL="171450" indent="-171450" algn="just">
              <a:buFont typeface="Arial" panose="020B0604020202020204" pitchFamily="34" charset="0"/>
              <a:buChar char="•"/>
            </a:pPr>
            <a:r>
              <a:rPr lang="en-US" sz="1000" dirty="0"/>
              <a:t>The option to enable rate-limiting during the circuit creation process, with the flexibility to modify it after the circuit has been created.</a:t>
            </a:r>
          </a:p>
          <a:p>
            <a:pPr marL="171450" indent="-171450" algn="just">
              <a:buFont typeface="Arial" panose="020B0604020202020204" pitchFamily="34" charset="0"/>
              <a:buChar char="•"/>
            </a:pPr>
            <a:r>
              <a:rPr lang="en-US" sz="1000" b="1" dirty="0"/>
              <a:t>Rate limiting </a:t>
            </a:r>
            <a:r>
              <a:rPr lang="en-US" sz="1000" dirty="0"/>
              <a:t>on both Private Peering and Microsoft Peering.</a:t>
            </a:r>
          </a:p>
          <a:p>
            <a:pPr marL="171450" indent="-171450" algn="just">
              <a:buFont typeface="Arial" panose="020B0604020202020204" pitchFamily="34" charset="0"/>
              <a:buChar char="•"/>
            </a:pPr>
            <a:r>
              <a:rPr lang="en-US" sz="1000" b="1" dirty="0"/>
              <a:t>Rate limiting </a:t>
            </a:r>
            <a:r>
              <a:rPr lang="en-US" sz="1000" dirty="0"/>
              <a:t>in both ingress and egress directions.</a:t>
            </a:r>
          </a:p>
          <a:p>
            <a:pPr marL="171450" indent="-171450" algn="just">
              <a:buFont typeface="Arial" panose="020B0604020202020204" pitchFamily="34" charset="0"/>
              <a:buChar char="•"/>
            </a:pPr>
            <a:r>
              <a:rPr lang="en-US" sz="1000" dirty="0"/>
              <a:t>The availability of these features in all Azure regions of the public cloud.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Front Door (classic) will be retired on 31 March 2027</a:t>
            </a:r>
            <a:endParaRPr lang="en-US" dirty="0"/>
          </a:p>
          <a:p>
            <a:pPr algn="just"/>
            <a:r>
              <a:rPr lang="en-US" dirty="0"/>
              <a:t>On 31 March 2027, </a:t>
            </a:r>
            <a:r>
              <a:rPr lang="en-US" b="1" dirty="0"/>
              <a:t>Azure Front Door (classic) </a:t>
            </a:r>
            <a:r>
              <a:rPr lang="en-US" dirty="0"/>
              <a:t>will be retired for the public cloud, and it is required to migrate to Front Door Standard or Premium by that date.</a:t>
            </a:r>
          </a:p>
          <a:p>
            <a:pPr algn="just"/>
            <a:r>
              <a:rPr lang="en-US" dirty="0"/>
              <a:t>Beginning </a:t>
            </a:r>
            <a:r>
              <a:rPr lang="en-US" b="1" dirty="0"/>
              <a:t>1 April 2025</a:t>
            </a:r>
            <a:r>
              <a:rPr lang="en-US" dirty="0"/>
              <a:t>, it will no longer be possible to create new Front Door (classic) resources via the Azure portal, Terraform, or any command line tools. However, it will be possible to continue to make modifications to existing resources until Front Door (classic) is fully retired.</a:t>
            </a:r>
          </a:p>
          <a:p>
            <a:pPr algn="just"/>
            <a:r>
              <a:rPr lang="en-US" b="1" dirty="0"/>
              <a:t>Azure Front Door Standard and Premium </a:t>
            </a:r>
            <a:r>
              <a:rPr lang="en-US" dirty="0"/>
              <a:t>combine the capabilities of static and dynamic content delivery with turnkey security, enhanced DevOps experiences, simplified pricing, and better Azure integrations. </a:t>
            </a:r>
          </a:p>
          <a:p>
            <a:pPr marL="171450" indent="-171450" algn="just">
              <a:buFont typeface="Arial" panose="020B0604020202020204" pitchFamily="34" charset="0"/>
              <a:buChar char="•"/>
            </a:pPr>
            <a:r>
              <a:rPr lang="en-US" b="1" dirty="0"/>
              <a:t>Required action</a:t>
            </a:r>
          </a:p>
          <a:p>
            <a:pPr algn="just"/>
            <a:r>
              <a:rPr lang="en-US" dirty="0"/>
              <a:t>To avoid potential disruptions in service, MS recommends to migrate to </a:t>
            </a:r>
            <a:r>
              <a:rPr lang="en-US" b="1" dirty="0"/>
              <a:t>Azure Front Door </a:t>
            </a:r>
            <a:r>
              <a:rPr lang="en-US" dirty="0"/>
              <a:t>Standard or Premium by 31 March 2027. </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84820"/>
          </a:xfrm>
        </p:spPr>
        <p:txBody>
          <a:bodyPr/>
          <a:lstStyle/>
          <a:p>
            <a:pPr algn="just"/>
            <a:r>
              <a:rPr lang="en-US" dirty="0">
                <a:hlinkClick r:id="rId2"/>
              </a:rPr>
              <a:t>Generally available: Microsoft Dev Box in Southeast Asia, Brazil South, South Africa North, and Switzerland North </a:t>
            </a:r>
            <a:endParaRPr lang="en-US" dirty="0"/>
          </a:p>
          <a:p>
            <a:pPr algn="just"/>
            <a:r>
              <a:rPr lang="en-US" dirty="0"/>
              <a:t>Deploy </a:t>
            </a:r>
            <a:r>
              <a:rPr lang="en-US" b="1" dirty="0"/>
              <a:t>ready-to-code, secure cloud-based workstations </a:t>
            </a:r>
            <a:r>
              <a:rPr lang="en-US" dirty="0"/>
              <a:t>optimized for developers. </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700671"/>
          </a:xfrm>
        </p:spPr>
        <p:txBody>
          <a:bodyPr/>
          <a:lstStyle/>
          <a:p>
            <a:r>
              <a:rPr lang="en-US" sz="1000" dirty="0">
                <a:hlinkClick r:id="rId2"/>
              </a:rPr>
              <a:t>Announcing the Microsoft Automation and Integration day in Toronto!</a:t>
            </a:r>
            <a:endParaRPr lang="en-US" sz="1000" dirty="0"/>
          </a:p>
          <a:p>
            <a:r>
              <a:rPr lang="en-US" sz="1000" dirty="0"/>
              <a:t>On April 25th, 2024 there is a unique opportunity to hear the latest about Power Automate and Azure Integration Services in a local event.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700670"/>
          </a:xfrm>
        </p:spPr>
        <p:txBody>
          <a:bodyPr/>
          <a:lstStyle/>
          <a:p>
            <a:pPr algn="just"/>
            <a:r>
              <a:rPr lang="en-US" dirty="0">
                <a:hlinkClick r:id="rId3"/>
              </a:rPr>
              <a:t>Microsoft Applied Skills</a:t>
            </a:r>
            <a:endParaRPr lang="ru-RU" dirty="0"/>
          </a:p>
          <a:p>
            <a:pPr algn="just"/>
            <a:r>
              <a:rPr lang="en-US" dirty="0"/>
              <a:t>Microsoft Applied Skills credentials validate ability to solve real-world problems by using Microsoft technologies. </a:t>
            </a:r>
            <a:endParaRPr lang="ru-RU" dirty="0"/>
          </a:p>
          <a:p>
            <a:pPr algn="just"/>
            <a:endParaRPr lang="en-US" dirty="0"/>
          </a:p>
        </p:txBody>
      </p:sp>
      <p:pic>
        <p:nvPicPr>
          <p:cNvPr id="1026" name="Picture 2" descr="thumbnail image 1 of blog post titled &#10; &#10; &#10;  &#10; &#10; &#10; &#10;    &#10;  &#10;   &#10;    &#10;      &#10;       Microsoft Credentials roundup blog post: March 2024&#10;       &#10;      &#10;     &#10;   &#10;  &#10; &#10;   &#10; &#10; &#10; &#10; &#10; &#10;">
            <a:extLst>
              <a:ext uri="{FF2B5EF4-FFF2-40B4-BE49-F238E27FC236}">
                <a16:creationId xmlns:a16="http://schemas.microsoft.com/office/drawing/2014/main" id="{BFF2C3C6-1C0B-74EE-9544-12AA5A5C40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921" y="1511300"/>
            <a:ext cx="3367269" cy="1894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1 of blog post titled &#10; &#10; &#10;  &#10; &#10; &#10; &#10;    &#10;  &#10;   &#10;    &#10;      &#10;       Announcing the Microsoft Automation and Integration day in Toronto!&#10;       &#10;      &#10;     &#10;   &#10;  &#10; &#10;   &#10; &#10; &#10; &#10; &#10; &#10;">
            <a:extLst>
              <a:ext uri="{FF2B5EF4-FFF2-40B4-BE49-F238E27FC236}">
                <a16:creationId xmlns:a16="http://schemas.microsoft.com/office/drawing/2014/main" id="{FD35DA54-C959-0BF6-462B-5ACB08213F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0857" y="1555751"/>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846720"/>
          </a:xfrm>
        </p:spPr>
        <p:txBody>
          <a:bodyPr/>
          <a:lstStyle/>
          <a:p>
            <a:pPr algn="just"/>
            <a:r>
              <a:rPr lang="en-US" sz="1000" dirty="0">
                <a:hlinkClick r:id="rId2"/>
              </a:rPr>
              <a:t>Introducing the Queues app: Enabling customer engagement in Microsoft Teams</a:t>
            </a:r>
            <a:endParaRPr lang="en-US" sz="1000" dirty="0"/>
          </a:p>
          <a:p>
            <a:pPr algn="just"/>
            <a:r>
              <a:rPr lang="en-US" sz="1000" dirty="0"/>
              <a:t>MS announced the Queues app, a Teams-native solution that empowers organizations to efficiently manage customer engagements, starting with calls.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Enhancing Screen Sharing with AV1 in Microsoft Teams</a:t>
            </a:r>
            <a:endParaRPr lang="en-US" dirty="0"/>
          </a:p>
          <a:p>
            <a:pPr algn="just"/>
            <a:r>
              <a:rPr lang="en-US" dirty="0"/>
              <a:t>AV1, an open video coding format, is known for its high compression efficiency , which means it can deliver high-quality video streams using less bandwidth. MS has leveraged it for screensharing transmissions in Teams, where clarity and fluidity are paramount. Using AV1, users can experience lowered bandwidth for Teams screensharing by 63% compared to the H.264 video codec, as measured by A/B tests. For instance, sharing static content usually requires less than 200Kbps bandwidth, while sharing content that moves, such as when scrolling, needs about 1.2Mbps. It provides:</a:t>
            </a:r>
          </a:p>
          <a:p>
            <a:pPr marL="171450" indent="-171450" algn="just">
              <a:buFont typeface="Arial" panose="020B0604020202020204" pitchFamily="34" charset="0"/>
              <a:buChar char="•"/>
            </a:pPr>
            <a:r>
              <a:rPr lang="en-US" b="1" dirty="0"/>
              <a:t>Sharper Visuals and Fluid Motion</a:t>
            </a:r>
          </a:p>
          <a:p>
            <a:pPr marL="171450" indent="-171450" algn="just">
              <a:buFont typeface="Arial" panose="020B0604020202020204" pitchFamily="34" charset="0"/>
              <a:buChar char="•"/>
            </a:pPr>
            <a:r>
              <a:rPr lang="en-US" b="1" dirty="0"/>
              <a:t>Bandwidth Efficiency: Cost savings for organizations</a:t>
            </a:r>
          </a:p>
          <a:p>
            <a:pPr marL="171450" indent="-171450" algn="just">
              <a:buFont typeface="Arial" panose="020B0604020202020204" pitchFamily="34" charset="0"/>
              <a:buChar char="•"/>
            </a:pPr>
            <a:r>
              <a:rPr lang="en-US" b="1" dirty="0"/>
              <a:t>Sustainability and the Future</a:t>
            </a:r>
          </a:p>
          <a:p>
            <a:pPr marL="171450" indent="-171450" algn="just">
              <a:buFont typeface="Arial" panose="020B0604020202020204" pitchFamily="34" charset="0"/>
              <a:buChar char="•"/>
            </a:pPr>
            <a:r>
              <a:rPr lang="en-US" b="1" dirty="0"/>
              <a:t>AV1’s Role in the Future of Collaboration</a:t>
            </a:r>
          </a:p>
        </p:txBody>
      </p:sp>
      <p:pic>
        <p:nvPicPr>
          <p:cNvPr id="3074" name="Picture 2" descr="thumbnail image 1 of blog post titled &#10; &#10; &#10;  &#10; &#10; &#10; &#10;    &#10;  &#10;   &#10;    &#10;      &#10;       Introducing the Queues app: Enabling customer engagement in Microsoft Teams&#10;       &#10;      &#10;     &#10;   &#10;  &#10; &#10;   &#10; &#10; &#10; &#10; &#10; &#10;">
            <a:extLst>
              <a:ext uri="{FF2B5EF4-FFF2-40B4-BE49-F238E27FC236}">
                <a16:creationId xmlns:a16="http://schemas.microsoft.com/office/drawing/2014/main" id="{948B4D56-D7FA-921B-2FE6-FBF49B61C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428" y="1619250"/>
            <a:ext cx="4368798" cy="245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15ED5-3A42-D2AB-883D-386CFF5AEC7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07AF34F-A7A3-39C9-B012-FF9B9D340D85}"/>
              </a:ext>
            </a:extLst>
          </p:cNvPr>
          <p:cNvSpPr>
            <a:spLocks noGrp="1"/>
          </p:cNvSpPr>
          <p:nvPr>
            <p:ph type="body" sz="quarter" idx="13"/>
          </p:nvPr>
        </p:nvSpPr>
        <p:spPr>
          <a:xfrm>
            <a:off x="252845" y="1285875"/>
            <a:ext cx="4748646" cy="1714500"/>
          </a:xfrm>
        </p:spPr>
        <p:txBody>
          <a:bodyPr/>
          <a:lstStyle/>
          <a:p>
            <a:r>
              <a:rPr lang="en-US" sz="4000" dirty="0"/>
              <a:t>Retirement</a:t>
            </a:r>
          </a:p>
        </p:txBody>
      </p:sp>
    </p:spTree>
    <p:extLst>
      <p:ext uri="{BB962C8B-B14F-4D97-AF65-F5344CB8AC3E}">
        <p14:creationId xmlns:p14="http://schemas.microsoft.com/office/powerpoint/2010/main" val="3307992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96803-80B4-4E2C-785D-1731BA637BF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05AC198-1A4D-D427-D2E0-4C75B749315E}"/>
              </a:ext>
            </a:extLst>
          </p:cNvPr>
          <p:cNvSpPr>
            <a:spLocks noGrp="1"/>
          </p:cNvSpPr>
          <p:nvPr>
            <p:ph type="body" sz="quarter" idx="10"/>
          </p:nvPr>
        </p:nvSpPr>
        <p:spPr/>
        <p:txBody>
          <a:bodyPr/>
          <a:lstStyle/>
          <a:p>
            <a:pPr algn="just"/>
            <a:r>
              <a:rPr lang="en-US" sz="1000" dirty="0">
                <a:hlinkClick r:id="rId2"/>
              </a:rPr>
              <a:t>Retirement notice: Windows Server 2022 will retire with k8s 1.34 in March 2027</a:t>
            </a:r>
            <a:endParaRPr lang="en-US" sz="1000" dirty="0"/>
          </a:p>
          <a:p>
            <a:pPr algn="just"/>
            <a:r>
              <a:rPr lang="en-US" sz="1000" dirty="0"/>
              <a:t>On 15 March 2027, Windows Server 2022 will be retired when Kubernetes 1.34 reaches the end of platform support. You will not be able to create new Windows Server 2022 node pools on Kubernetes 1.35 and above. We encourage you to make the switch before 15 March 2027 to gain the richer benefits of Windows Server 2025 or Windows Server Annual Channel. These new Windows OS versions will be supported on AKS before Windows Server 2022 is retired. For more updates, see our AKS public roadmap.  </a:t>
            </a:r>
          </a:p>
          <a:p>
            <a:pPr algn="just"/>
            <a:r>
              <a:rPr lang="en-US" sz="1000" dirty="0">
                <a:hlinkClick r:id="rId3"/>
              </a:rPr>
              <a:t>Azure Maps Web SDK Map Control version 2.0.x and Azure Maps Service Module will be retired on 30 September 2026</a:t>
            </a:r>
            <a:endParaRPr lang="en-US" sz="1000" dirty="0"/>
          </a:p>
          <a:p>
            <a:pPr algn="just"/>
            <a:r>
              <a:rPr lang="en-US" sz="1000" dirty="0"/>
              <a:t>Azure Maps Web SDK Map Control version 2.0.x and Azure Maps Service Module will be retired on 30 September 2026. Please transition to Azure Maps Web SDK Map Control version 3 if you’re on Azure Maps Web SDK control version 2.0.x and Azure Maps JavaScript REST SDK if you are currently using Azure Maps Service Module by 30 September 2026. </a:t>
            </a:r>
          </a:p>
          <a:p>
            <a:pPr algn="just"/>
            <a:r>
              <a:rPr lang="en-US" sz="1000" dirty="0">
                <a:hlinkClick r:id="rId4"/>
              </a:rPr>
              <a:t>Migrate your Git Repository to automated deployments with </a:t>
            </a:r>
            <a:r>
              <a:rPr lang="en-US" sz="1000" dirty="0" err="1">
                <a:hlinkClick r:id="rId4"/>
              </a:rPr>
              <a:t>APIOps</a:t>
            </a:r>
            <a:r>
              <a:rPr lang="en-US" sz="1000" dirty="0">
                <a:hlinkClick r:id="rId4"/>
              </a:rPr>
              <a:t> by 15 March 2025</a:t>
            </a:r>
            <a:endParaRPr lang="en-US" sz="1000" dirty="0"/>
          </a:p>
          <a:p>
            <a:pPr algn="just"/>
            <a:r>
              <a:rPr lang="en-US" sz="1000" dirty="0"/>
              <a:t>The Git repository capability in Azure API Management will be retired effective on 15 March 2025.MS now provides a similar functionality called </a:t>
            </a:r>
            <a:r>
              <a:rPr lang="en-US" sz="1000" dirty="0" err="1"/>
              <a:t>APIOps</a:t>
            </a:r>
            <a:r>
              <a:rPr lang="en-US" sz="1000" dirty="0"/>
              <a:t> based on the ARM-based REST API and ARM RBAC.  </a:t>
            </a:r>
          </a:p>
        </p:txBody>
      </p:sp>
      <p:sp>
        <p:nvSpPr>
          <p:cNvPr id="11" name="Title 10">
            <a:extLst>
              <a:ext uri="{FF2B5EF4-FFF2-40B4-BE49-F238E27FC236}">
                <a16:creationId xmlns:a16="http://schemas.microsoft.com/office/drawing/2014/main" id="{1D874E2C-35DB-D71C-86E3-D3EDB2E416D8}"/>
              </a:ext>
            </a:extLst>
          </p:cNvPr>
          <p:cNvSpPr>
            <a:spLocks noGrp="1"/>
          </p:cNvSpPr>
          <p:nvPr>
            <p:ph type="title"/>
          </p:nvPr>
        </p:nvSpPr>
        <p:spPr/>
        <p:txBody>
          <a:bodyPr/>
          <a:lstStyle/>
          <a:p>
            <a:r>
              <a:rPr lang="en-US" sz="1600" dirty="0"/>
              <a:t>Retirement</a:t>
            </a:r>
          </a:p>
        </p:txBody>
      </p:sp>
      <p:sp>
        <p:nvSpPr>
          <p:cNvPr id="13" name="Text Placeholder 12">
            <a:extLst>
              <a:ext uri="{FF2B5EF4-FFF2-40B4-BE49-F238E27FC236}">
                <a16:creationId xmlns:a16="http://schemas.microsoft.com/office/drawing/2014/main" id="{C753FA5F-4386-66C9-9582-CF021E831D89}"/>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7158D2C1-CFE9-7CFD-4004-60A0F88B9648}"/>
              </a:ext>
            </a:extLst>
          </p:cNvPr>
          <p:cNvSpPr>
            <a:spLocks noGrp="1"/>
          </p:cNvSpPr>
          <p:nvPr>
            <p:ph type="body" sz="quarter" idx="16"/>
          </p:nvPr>
        </p:nvSpPr>
        <p:spPr/>
        <p:txBody>
          <a:bodyPr/>
          <a:lstStyle/>
          <a:p>
            <a:pPr algn="just"/>
            <a:r>
              <a:rPr lang="en-US" dirty="0">
                <a:hlinkClick r:id="rId5"/>
              </a:rPr>
              <a:t>Custom </a:t>
            </a:r>
            <a:r>
              <a:rPr lang="en-US" dirty="0" err="1">
                <a:hlinkClick r:id="rId5"/>
              </a:rPr>
              <a:t>.net</a:t>
            </a:r>
            <a:r>
              <a:rPr lang="en-US" dirty="0">
                <a:hlinkClick r:id="rId5"/>
              </a:rPr>
              <a:t> </a:t>
            </a:r>
            <a:r>
              <a:rPr lang="en-US" dirty="0" err="1">
                <a:hlinkClick r:id="rId5"/>
              </a:rPr>
              <a:t>deserializer</a:t>
            </a:r>
            <a:r>
              <a:rPr lang="en-US" dirty="0">
                <a:hlinkClick r:id="rId5"/>
              </a:rPr>
              <a:t> for Azure Stream Analytics will be retired on 30 September 2024</a:t>
            </a:r>
            <a:endParaRPr lang="en-US" dirty="0"/>
          </a:p>
          <a:p>
            <a:pPr algn="just"/>
            <a:r>
              <a:rPr lang="en-US" dirty="0"/>
              <a:t>Custom </a:t>
            </a:r>
            <a:r>
              <a:rPr lang="en-US" dirty="0" err="1"/>
              <a:t>.net</a:t>
            </a:r>
            <a:r>
              <a:rPr lang="en-US" dirty="0"/>
              <a:t> </a:t>
            </a:r>
            <a:r>
              <a:rPr lang="en-US" dirty="0" err="1"/>
              <a:t>deserializer</a:t>
            </a:r>
            <a:r>
              <a:rPr lang="en-US" dirty="0"/>
              <a:t> for Azure Stream Analytics will be retired on 30 September 2024. After that date, it won't be possible to use the feature. Please transition to a JSON, AVRO, or CSV built-in </a:t>
            </a:r>
            <a:r>
              <a:rPr lang="en-US" dirty="0" err="1"/>
              <a:t>deserializer</a:t>
            </a:r>
            <a:r>
              <a:rPr lang="en-US" dirty="0"/>
              <a:t> by that date.</a:t>
            </a:r>
          </a:p>
          <a:p>
            <a:pPr algn="just"/>
            <a:r>
              <a:rPr lang="en-US" dirty="0">
                <a:hlinkClick r:id="rId6"/>
              </a:rPr>
              <a:t>Retirement notice: The legacy Azure Storage C++ client libraries will be retired on 29 March 2025</a:t>
            </a:r>
            <a:endParaRPr lang="en-US" dirty="0"/>
          </a:p>
          <a:p>
            <a:pPr algn="just"/>
            <a:r>
              <a:rPr lang="en-US" dirty="0"/>
              <a:t>Legacy Azure Storage C++ client libraries will be retired on 29 March 2025. Before that date, it is required to transition to the latest version of the Azure Storage C++ client libraries. </a:t>
            </a:r>
          </a:p>
          <a:p>
            <a:pPr algn="just"/>
            <a:r>
              <a:rPr lang="en-US" dirty="0"/>
              <a:t>After 29 March 2025, the older client libraries can still be used, but any associated updates will no longer be issued by Microsoft. If you choose not to switch to the latest version of the Azure Storage C++ client libraries, you can find the source code for the legacy Azure Storage C++ client libraries on GitHub as an open-source resource.</a:t>
            </a:r>
          </a:p>
          <a:p>
            <a:pPr algn="just"/>
            <a:r>
              <a:rPr lang="en-US" dirty="0">
                <a:hlinkClick r:id="rId7"/>
              </a:rPr>
              <a:t>Long Audio API will be retired on 31 March 2027 – Migrate to the new batch synthesis API</a:t>
            </a:r>
            <a:endParaRPr lang="en-US" dirty="0"/>
          </a:p>
          <a:p>
            <a:pPr algn="just"/>
            <a:r>
              <a:rPr lang="en-US" dirty="0"/>
              <a:t>On 31/03/2027 the Long Audio API of Azure AI Speech will be retired. Please transition to the new batch synthesis API by that date. </a:t>
            </a:r>
          </a:p>
          <a:p>
            <a:pPr algn="just"/>
            <a:endParaRPr lang="en-US" dirty="0"/>
          </a:p>
        </p:txBody>
      </p:sp>
    </p:spTree>
    <p:extLst>
      <p:ext uri="{BB962C8B-B14F-4D97-AF65-F5344CB8AC3E}">
        <p14:creationId xmlns:p14="http://schemas.microsoft.com/office/powerpoint/2010/main" val="272872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8BE71-5E1E-3C35-D4AF-7F40B917079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E5A8FB6-EA30-198C-A7A5-FE6FDC5018EE}"/>
              </a:ext>
            </a:extLst>
          </p:cNvPr>
          <p:cNvSpPr>
            <a:spLocks noGrp="1"/>
          </p:cNvSpPr>
          <p:nvPr>
            <p:ph type="body" sz="quarter" idx="10"/>
          </p:nvPr>
        </p:nvSpPr>
        <p:spPr/>
        <p:txBody>
          <a:bodyPr/>
          <a:lstStyle/>
          <a:p>
            <a:pPr algn="just"/>
            <a:r>
              <a:rPr lang="en-US" sz="1000" dirty="0">
                <a:hlinkClick r:id="rId2"/>
              </a:rPr>
              <a:t>Retirement: Support for the in-process model for .NET apps in Azure Functions ends 10 November 2026.</a:t>
            </a:r>
            <a:endParaRPr lang="en-US" sz="1000" dirty="0"/>
          </a:p>
          <a:p>
            <a:pPr algn="just"/>
            <a:r>
              <a:rPr lang="en-US" sz="1000" dirty="0"/>
              <a:t>Beginning 10 November 2026, the in-process model for .NET apps in Azure Functions will no longer be supported. To ensure that your apps that use this model continue being supported, you'll need to transition to the isolated worker model by that date.</a:t>
            </a:r>
          </a:p>
          <a:p>
            <a:pPr algn="just"/>
            <a:r>
              <a:rPr lang="en-US" sz="1000" dirty="0">
                <a:hlinkClick r:id="rId3"/>
              </a:rPr>
              <a:t>Retirement: Support for .NET 6 ends on 12 November 2024—upgrade your Azure Functions apps to .NET 8</a:t>
            </a:r>
            <a:endParaRPr lang="en-US" sz="1000" dirty="0"/>
          </a:p>
          <a:p>
            <a:pPr algn="just"/>
            <a:r>
              <a:rPr lang="en-US" sz="1000" dirty="0"/>
              <a:t>In alignment with the end of community support, on 12 November 2024, support for .NET 6 in Azure Functions will end. Your apps that are hosted on Functions will continue to run, but security updates will no longer be available, and we'll no longer provide customer service for .NET 6. Learn more about Azure Functions stack version support.</a:t>
            </a:r>
          </a:p>
        </p:txBody>
      </p:sp>
      <p:sp>
        <p:nvSpPr>
          <p:cNvPr id="11" name="Title 10">
            <a:extLst>
              <a:ext uri="{FF2B5EF4-FFF2-40B4-BE49-F238E27FC236}">
                <a16:creationId xmlns:a16="http://schemas.microsoft.com/office/drawing/2014/main" id="{A549DBFA-B47E-8E2D-33F7-05E553B14ABA}"/>
              </a:ext>
            </a:extLst>
          </p:cNvPr>
          <p:cNvSpPr>
            <a:spLocks noGrp="1"/>
          </p:cNvSpPr>
          <p:nvPr>
            <p:ph type="title"/>
          </p:nvPr>
        </p:nvSpPr>
        <p:spPr/>
        <p:txBody>
          <a:bodyPr/>
          <a:lstStyle/>
          <a:p>
            <a:r>
              <a:rPr lang="en-US" sz="1600" dirty="0"/>
              <a:t>Retirement</a:t>
            </a:r>
          </a:p>
        </p:txBody>
      </p:sp>
      <p:sp>
        <p:nvSpPr>
          <p:cNvPr id="13" name="Text Placeholder 12">
            <a:extLst>
              <a:ext uri="{FF2B5EF4-FFF2-40B4-BE49-F238E27FC236}">
                <a16:creationId xmlns:a16="http://schemas.microsoft.com/office/drawing/2014/main" id="{CD331226-955B-AA37-00E1-2C42CF5F346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2618C67-BFFF-80CB-FFC7-43A74D86AC79}"/>
              </a:ext>
            </a:extLst>
          </p:cNvPr>
          <p:cNvSpPr>
            <a:spLocks noGrp="1"/>
          </p:cNvSpPr>
          <p:nvPr>
            <p:ph type="body" sz="quarter" idx="16"/>
          </p:nvPr>
        </p:nvSpPr>
        <p:spPr/>
        <p:txBody>
          <a:bodyPr/>
          <a:lstStyle/>
          <a:p>
            <a:pPr algn="just"/>
            <a:r>
              <a:rPr lang="en-US" dirty="0">
                <a:hlinkClick r:id="rId4"/>
              </a:rPr>
              <a:t>Standard_NC6s_v3, Standard_NC12s_v3 and Standard_NC24s_v3 Azure virtual machines will be retired on September 30, 2025</a:t>
            </a:r>
            <a:endParaRPr lang="en-US" dirty="0"/>
          </a:p>
          <a:p>
            <a:pPr algn="just"/>
            <a:r>
              <a:rPr lang="en-US" dirty="0"/>
              <a:t>On September 30th, 2025, Microsoft Azure will retire the Standard_NC6s_v3, Standard_NC12s_v3 and Standard_NC24s_v3 virtual machines (VMs) in NCv3-series virtual machines (VMs). To avoid any disruption to service </a:t>
            </a:r>
            <a:r>
              <a:rPr lang="en-US" dirty="0" err="1"/>
              <a:t>ms</a:t>
            </a:r>
            <a:r>
              <a:rPr lang="en-US" dirty="0"/>
              <a:t> recommends to change the VM sizing for workloads from the current NCv3-series VMs to the newer VM series in the same NC product line. </a:t>
            </a:r>
          </a:p>
          <a:p>
            <a:pPr algn="just"/>
            <a:r>
              <a:rPr lang="en-US" dirty="0">
                <a:hlinkClick r:id="rId5"/>
              </a:rPr>
              <a:t>Standard_NC24rs_v3 virtual machines will be retired on March 31st, 2025</a:t>
            </a:r>
            <a:endParaRPr lang="en-US" dirty="0"/>
          </a:p>
          <a:p>
            <a:pPr algn="just"/>
            <a:r>
              <a:rPr lang="en-US" dirty="0"/>
              <a:t>On March 31st, 2025, Microsoft Azure will retire the Standard_NC24rs_v3 virtual machine (VM) size in NCv3-series virtual machines (VMs). To avoid any disruption to your service we recommend that you change the VM sizing for your workloads from the current Standard_NC24rs_v3 to the newer VM series in the same NC product line.</a:t>
            </a:r>
          </a:p>
          <a:p>
            <a:pPr algn="just"/>
            <a:r>
              <a:rPr lang="en-US" dirty="0">
                <a:hlinkClick r:id="rId6"/>
              </a:rPr>
              <a:t>Migrate to Azure AI Document Intelligence v3.1 GA version</a:t>
            </a:r>
            <a:endParaRPr lang="en-US" dirty="0"/>
          </a:p>
          <a:p>
            <a:pPr algn="just"/>
            <a:r>
              <a:rPr lang="en-US" dirty="0"/>
              <a:t>On August 31st, 2026 Azure AI Document Intelligence v2.0 API will be retired. Please transition to Azure AI Document Intelligence v3.1 API by that date.</a:t>
            </a:r>
          </a:p>
        </p:txBody>
      </p:sp>
    </p:spTree>
    <p:extLst>
      <p:ext uri="{BB962C8B-B14F-4D97-AF65-F5344CB8AC3E}">
        <p14:creationId xmlns:p14="http://schemas.microsoft.com/office/powerpoint/2010/main" val="307469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E95FB-6740-80AB-6F34-0642020D02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1BE683F6-A953-2F39-8B6E-49109BD012BC}"/>
              </a:ext>
            </a:extLst>
          </p:cNvPr>
          <p:cNvSpPr>
            <a:spLocks noGrp="1"/>
          </p:cNvSpPr>
          <p:nvPr>
            <p:ph type="body" sz="quarter" idx="10"/>
          </p:nvPr>
        </p:nvSpPr>
        <p:spPr/>
        <p:txBody>
          <a:bodyPr/>
          <a:lstStyle/>
          <a:p>
            <a:pPr algn="just"/>
            <a:r>
              <a:rPr lang="en-US" sz="1000" dirty="0">
                <a:hlinkClick r:id="rId2"/>
              </a:rPr>
              <a:t>Every-write AOF persistence on Azure Cache for Redis Enterprise and Enterprise Flash will be retired on 1 April 2025</a:t>
            </a:r>
            <a:endParaRPr lang="en-US" sz="1000" dirty="0"/>
          </a:p>
          <a:p>
            <a:pPr algn="just"/>
            <a:r>
              <a:rPr lang="en-US" sz="1000" dirty="0"/>
              <a:t>The Enterprise and Enterprise Flash tiers of Azure Cache for Redis currently offer a data persistence feature in preview. During the preview period, we discovered that there were potential data loss events when using the AOF persistence feature. While we have a fix for this issue, it requires significant degradation to the performance of AOF persistence if used with the every-write setting.</a:t>
            </a:r>
          </a:p>
          <a:p>
            <a:pPr algn="just"/>
            <a:r>
              <a:rPr lang="en-US" sz="1000" dirty="0"/>
              <a:t>As a result, we are retiring the every-write AOF feature as it doesn’t provide performance to meet our bar for GA. The option to use AOF every second will remain and be available when the feature reaches GA.</a:t>
            </a:r>
          </a:p>
          <a:p>
            <a:pPr algn="just"/>
            <a:r>
              <a:rPr lang="en-US" sz="1000" dirty="0"/>
              <a:t>Every-write AOF will be retired on 1 April 2025, and all instances using the feature will automatically switch to use every-second AOF instead.</a:t>
            </a:r>
          </a:p>
        </p:txBody>
      </p:sp>
      <p:sp>
        <p:nvSpPr>
          <p:cNvPr id="11" name="Title 10">
            <a:extLst>
              <a:ext uri="{FF2B5EF4-FFF2-40B4-BE49-F238E27FC236}">
                <a16:creationId xmlns:a16="http://schemas.microsoft.com/office/drawing/2014/main" id="{3BA70BCA-01A0-2777-8095-5B25157C97A9}"/>
              </a:ext>
            </a:extLst>
          </p:cNvPr>
          <p:cNvSpPr>
            <a:spLocks noGrp="1"/>
          </p:cNvSpPr>
          <p:nvPr>
            <p:ph type="title"/>
          </p:nvPr>
        </p:nvSpPr>
        <p:spPr/>
        <p:txBody>
          <a:bodyPr/>
          <a:lstStyle/>
          <a:p>
            <a:r>
              <a:rPr lang="en-US" sz="1600" dirty="0"/>
              <a:t>Retirement</a:t>
            </a:r>
          </a:p>
        </p:txBody>
      </p:sp>
      <p:sp>
        <p:nvSpPr>
          <p:cNvPr id="13" name="Text Placeholder 12">
            <a:extLst>
              <a:ext uri="{FF2B5EF4-FFF2-40B4-BE49-F238E27FC236}">
                <a16:creationId xmlns:a16="http://schemas.microsoft.com/office/drawing/2014/main" id="{823993FC-1C1F-FDBB-A869-F16F6A4AAE8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EFE38769-B0E0-7EF4-3B0E-7A3122412C97}"/>
              </a:ext>
            </a:extLst>
          </p:cNvPr>
          <p:cNvSpPr>
            <a:spLocks noGrp="1"/>
          </p:cNvSpPr>
          <p:nvPr>
            <p:ph type="body" sz="quarter" idx="16"/>
          </p:nvPr>
        </p:nvSpPr>
        <p:spPr/>
        <p:txBody>
          <a:bodyPr/>
          <a:lstStyle/>
          <a:p>
            <a:pPr algn="just"/>
            <a:r>
              <a:rPr lang="en-US" dirty="0">
                <a:hlinkClick r:id="rId3"/>
              </a:rPr>
              <a:t>Support for Basic and Standard A-series VM families support will be retired on 31 August 2024 for Batch pools</a:t>
            </a:r>
            <a:endParaRPr lang="en-US" dirty="0"/>
          </a:p>
          <a:p>
            <a:pPr algn="just"/>
            <a:r>
              <a:rPr lang="en-US" dirty="0"/>
              <a:t>On 31 August 2024, we'll retire support for Basic and Standard A-series VMs in Batch pools. Please refer to the original Azure retirement announcement regarding these VM families. </a:t>
            </a:r>
          </a:p>
          <a:p>
            <a:pPr algn="just"/>
            <a:r>
              <a:rPr lang="en-US" dirty="0"/>
              <a:t>From now to 31 August 2024, you'll need to migrate your Batch pools to Av2-series VMs, which provide more memory per vCPU and faster storage on solid-state drives (SSDs). You may also migrate to a different Batch-supported VM size. </a:t>
            </a:r>
          </a:p>
          <a:p>
            <a:pPr algn="just"/>
            <a:r>
              <a:rPr lang="en-US" dirty="0">
                <a:hlinkClick r:id="rId4"/>
              </a:rPr>
              <a:t>Support for Ubuntu 20.04 LTS for Batch pools will be retired on 23 April 2025</a:t>
            </a:r>
            <a:endParaRPr lang="en-US" dirty="0"/>
          </a:p>
          <a:p>
            <a:pPr algn="just"/>
            <a:r>
              <a:rPr lang="en-US" dirty="0"/>
              <a:t>Stop using Ubuntu 20.04 LTS based VM images for Batch pools before 23 April 2025. Please migrate your Batch pools to a VM image based on Ubuntu 22.04 or later, or the </a:t>
            </a:r>
            <a:r>
              <a:rPr lang="en-US" dirty="0" err="1"/>
              <a:t>microsoft-dsvm</a:t>
            </a:r>
            <a:r>
              <a:rPr lang="en-US" dirty="0"/>
              <a:t> ubuntu-</a:t>
            </a:r>
            <a:r>
              <a:rPr lang="en-US" dirty="0" err="1"/>
              <a:t>hpc</a:t>
            </a:r>
            <a:r>
              <a:rPr lang="en-US" dirty="0"/>
              <a:t> 2204 (or later) image for container and/or workloads requiring </a:t>
            </a:r>
            <a:r>
              <a:rPr lang="en-US" dirty="0" err="1"/>
              <a:t>Infiniband</a:t>
            </a:r>
            <a:r>
              <a:rPr lang="en-US" dirty="0"/>
              <a:t>/GPU support.</a:t>
            </a:r>
          </a:p>
        </p:txBody>
      </p:sp>
    </p:spTree>
    <p:extLst>
      <p:ext uri="{BB962C8B-B14F-4D97-AF65-F5344CB8AC3E}">
        <p14:creationId xmlns:p14="http://schemas.microsoft.com/office/powerpoint/2010/main" val="184490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55748-AAE0-0B1D-3BDD-7F36C34B810E}"/>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ED85C89-A1BE-078E-F108-F4170FE602A3}"/>
              </a:ext>
            </a:extLst>
          </p:cNvPr>
          <p:cNvSpPr>
            <a:spLocks noGrp="1"/>
          </p:cNvSpPr>
          <p:nvPr>
            <p:ph type="body" sz="quarter" idx="10"/>
          </p:nvPr>
        </p:nvSpPr>
        <p:spPr/>
        <p:txBody>
          <a:bodyPr/>
          <a:lstStyle/>
          <a:p>
            <a:pPr algn="just"/>
            <a:r>
              <a:rPr lang="en-US" sz="1000" dirty="0">
                <a:hlinkClick r:id="rId2"/>
              </a:rPr>
              <a:t>MS is retiring Memory Optimized Data Flows in Azure Data Factory - use General Purpose for better performance at a lower price</a:t>
            </a:r>
            <a:endParaRPr lang="en-US" sz="1000" dirty="0"/>
          </a:p>
          <a:p>
            <a:pPr algn="just"/>
            <a:r>
              <a:rPr lang="en-US" sz="1000" dirty="0"/>
              <a:t>To avoid disruptions, MS recommend these actions: </a:t>
            </a:r>
          </a:p>
          <a:p>
            <a:pPr marL="171450" indent="-171450" algn="just">
              <a:buFont typeface="Arial" panose="020B0604020202020204" pitchFamily="34" charset="0"/>
              <a:buChar char="•"/>
            </a:pPr>
            <a:r>
              <a:rPr lang="en-US" sz="1000" dirty="0"/>
              <a:t>Existing pipelines can continue to use existing memory optimized data flows, but can't create new Azure Integration Runtimes using Memory Optimized. </a:t>
            </a:r>
          </a:p>
          <a:p>
            <a:pPr marL="171450" indent="-171450" algn="just">
              <a:buFont typeface="Arial" panose="020B0604020202020204" pitchFamily="34" charset="0"/>
              <a:buChar char="•"/>
            </a:pPr>
            <a:r>
              <a:rPr lang="en-US" sz="1000" dirty="0"/>
              <a:t>To create new data flows, create a new Azure Integration Runtime using Memory Optimized instead of General Purpose. </a:t>
            </a:r>
          </a:p>
          <a:p>
            <a:pPr marL="171450" indent="-171450" algn="just">
              <a:buFont typeface="Arial" panose="020B0604020202020204" pitchFamily="34" charset="0"/>
              <a:buChar char="•"/>
            </a:pPr>
            <a:r>
              <a:rPr lang="en-US" sz="1000" dirty="0"/>
              <a:t>User will then assign general purpose IRs to existing and new data flows instead of using Memory Optimized, which will provide better performance at a lower price. </a:t>
            </a:r>
          </a:p>
        </p:txBody>
      </p:sp>
      <p:sp>
        <p:nvSpPr>
          <p:cNvPr id="11" name="Title 10">
            <a:extLst>
              <a:ext uri="{FF2B5EF4-FFF2-40B4-BE49-F238E27FC236}">
                <a16:creationId xmlns:a16="http://schemas.microsoft.com/office/drawing/2014/main" id="{939D5FB7-7135-98B1-FAD5-DE52BCA2B52E}"/>
              </a:ext>
            </a:extLst>
          </p:cNvPr>
          <p:cNvSpPr>
            <a:spLocks noGrp="1"/>
          </p:cNvSpPr>
          <p:nvPr>
            <p:ph type="title"/>
          </p:nvPr>
        </p:nvSpPr>
        <p:spPr/>
        <p:txBody>
          <a:bodyPr/>
          <a:lstStyle/>
          <a:p>
            <a:r>
              <a:rPr lang="en-US" sz="1600" dirty="0"/>
              <a:t>Retirement</a:t>
            </a:r>
          </a:p>
        </p:txBody>
      </p:sp>
      <p:sp>
        <p:nvSpPr>
          <p:cNvPr id="13" name="Text Placeholder 12">
            <a:extLst>
              <a:ext uri="{FF2B5EF4-FFF2-40B4-BE49-F238E27FC236}">
                <a16:creationId xmlns:a16="http://schemas.microsoft.com/office/drawing/2014/main" id="{B2E6612A-D3C3-6864-A9CD-3B8279443FA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C24B065-80A2-30A1-070C-BA93B750449C}"/>
              </a:ext>
            </a:extLst>
          </p:cNvPr>
          <p:cNvSpPr>
            <a:spLocks noGrp="1"/>
          </p:cNvSpPr>
          <p:nvPr>
            <p:ph type="body" sz="quarter" idx="16"/>
          </p:nvPr>
        </p:nvSpPr>
        <p:spPr/>
        <p:txBody>
          <a:bodyPr/>
          <a:lstStyle/>
          <a:p>
            <a:pPr algn="just"/>
            <a:r>
              <a:rPr lang="en-US" dirty="0">
                <a:hlinkClick r:id="rId3"/>
              </a:rPr>
              <a:t>Azure </a:t>
            </a:r>
            <a:r>
              <a:rPr lang="en-US" dirty="0" err="1">
                <a:hlinkClick r:id="rId3"/>
              </a:rPr>
              <a:t>CycleCloud</a:t>
            </a:r>
            <a:r>
              <a:rPr lang="en-US" dirty="0">
                <a:hlinkClick r:id="rId3"/>
              </a:rPr>
              <a:t> support for Chef </a:t>
            </a:r>
            <a:r>
              <a:rPr lang="en-US" dirty="0" err="1">
                <a:hlinkClick r:id="rId3"/>
              </a:rPr>
              <a:t>run_lists</a:t>
            </a:r>
            <a:r>
              <a:rPr lang="en-US" dirty="0">
                <a:hlinkClick r:id="rId3"/>
              </a:rPr>
              <a:t> and cookbooks in cluster-</a:t>
            </a:r>
            <a:r>
              <a:rPr lang="en-US" dirty="0" err="1">
                <a:hlinkClick r:id="rId3"/>
              </a:rPr>
              <a:t>init</a:t>
            </a:r>
            <a:r>
              <a:rPr lang="en-US" dirty="0">
                <a:hlinkClick r:id="rId3"/>
              </a:rPr>
              <a:t> projects is ending on 31 March 2025</a:t>
            </a:r>
            <a:endParaRPr lang="en-US" dirty="0"/>
          </a:p>
          <a:p>
            <a:pPr algn="just"/>
            <a:r>
              <a:rPr lang="en-US" dirty="0"/>
              <a:t>Stop using Chef </a:t>
            </a:r>
            <a:r>
              <a:rPr lang="en-US" dirty="0" err="1"/>
              <a:t>run_lists</a:t>
            </a:r>
            <a:r>
              <a:rPr lang="en-US" dirty="0"/>
              <a:t> and cookbooks in </a:t>
            </a:r>
            <a:r>
              <a:rPr lang="en-US" dirty="0" err="1"/>
              <a:t>CycleCloud</a:t>
            </a:r>
            <a:r>
              <a:rPr lang="en-US" dirty="0"/>
              <a:t> cluster-</a:t>
            </a:r>
            <a:r>
              <a:rPr lang="en-US" dirty="0" err="1"/>
              <a:t>init</a:t>
            </a:r>
            <a:r>
              <a:rPr lang="en-US" dirty="0"/>
              <a:t> projects. You can use shell script driven configuration in your cluster-</a:t>
            </a:r>
            <a:r>
              <a:rPr lang="en-US" dirty="0" err="1"/>
              <a:t>init</a:t>
            </a:r>
            <a:r>
              <a:rPr lang="en-US" dirty="0"/>
              <a:t> projects after 31 March 2025. </a:t>
            </a:r>
          </a:p>
          <a:p>
            <a:pPr algn="just"/>
            <a:r>
              <a:rPr lang="en-US" dirty="0">
                <a:hlinkClick r:id="rId4"/>
              </a:rPr>
              <a:t>Custom </a:t>
            </a:r>
            <a:r>
              <a:rPr lang="en-US" dirty="0" err="1">
                <a:hlinkClick r:id="rId4"/>
              </a:rPr>
              <a:t>.Net</a:t>
            </a:r>
            <a:r>
              <a:rPr lang="en-US" dirty="0">
                <a:hlinkClick r:id="rId4"/>
              </a:rPr>
              <a:t> </a:t>
            </a:r>
            <a:r>
              <a:rPr lang="en-US" dirty="0" err="1">
                <a:hlinkClick r:id="rId4"/>
              </a:rPr>
              <a:t>deserializer</a:t>
            </a:r>
            <a:r>
              <a:rPr lang="en-US" dirty="0">
                <a:hlinkClick r:id="rId4"/>
              </a:rPr>
              <a:t> for Azure Stream Analytics will be retired on 30 September 2024.</a:t>
            </a:r>
            <a:endParaRPr lang="en-US" dirty="0"/>
          </a:p>
          <a:p>
            <a:pPr algn="just"/>
            <a:r>
              <a:rPr lang="en-US" dirty="0"/>
              <a:t>Custom </a:t>
            </a:r>
            <a:r>
              <a:rPr lang="en-US" dirty="0" err="1"/>
              <a:t>.Net</a:t>
            </a:r>
            <a:r>
              <a:rPr lang="en-US" dirty="0"/>
              <a:t> </a:t>
            </a:r>
            <a:r>
              <a:rPr lang="en-US" dirty="0" err="1"/>
              <a:t>Deserializer</a:t>
            </a:r>
            <a:r>
              <a:rPr lang="en-US" dirty="0"/>
              <a:t> for Azure Stream Analytics will retire on the 30th of September 2024. After that date, it will not be possible to use the feature. </a:t>
            </a:r>
          </a:p>
          <a:p>
            <a:pPr algn="just"/>
            <a:r>
              <a:rPr lang="en-US" dirty="0">
                <a:hlinkClick r:id="rId5"/>
              </a:rPr>
              <a:t>Azure HDInsight 5.0 will be retired on 31 March 2025</a:t>
            </a:r>
            <a:endParaRPr lang="en-US" dirty="0"/>
          </a:p>
          <a:p>
            <a:pPr algn="just"/>
            <a:r>
              <a:rPr lang="en-US" dirty="0"/>
              <a:t>Migrate your HDInsight 5.0 clusters to HDInsight 5.1</a:t>
            </a:r>
          </a:p>
          <a:p>
            <a:pPr algn="just"/>
            <a:r>
              <a:rPr lang="en-US" dirty="0">
                <a:hlinkClick r:id="rId6"/>
              </a:rPr>
              <a:t>Begin using Azure Monitor–based dashboards in Azure API Management before the built-in analytics dashboards are retired on 15 March 2027</a:t>
            </a:r>
            <a:endParaRPr lang="en-US" dirty="0"/>
          </a:p>
          <a:p>
            <a:pPr algn="just"/>
            <a:r>
              <a:rPr lang="en-US" dirty="0"/>
              <a:t>On 15 March 2027, the analytics dashboards that are built into Azure API Management will be retired</a:t>
            </a:r>
          </a:p>
        </p:txBody>
      </p:sp>
    </p:spTree>
    <p:extLst>
      <p:ext uri="{BB962C8B-B14F-4D97-AF65-F5344CB8AC3E}">
        <p14:creationId xmlns:p14="http://schemas.microsoft.com/office/powerpoint/2010/main" val="263453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Inclusion of DevOps recommendations in the Microsoft cloud security benchmark</a:t>
            </a:r>
            <a:endParaRPr lang="en-US" sz="1000" dirty="0"/>
          </a:p>
          <a:p>
            <a:pPr algn="just"/>
            <a:r>
              <a:rPr lang="en-US" sz="1000" dirty="0"/>
              <a:t>MS announced support of monitoring for </a:t>
            </a:r>
            <a:r>
              <a:rPr lang="en-US" sz="1000" b="1" dirty="0"/>
              <a:t>DevOps security </a:t>
            </a:r>
            <a:r>
              <a:rPr lang="en-US" sz="1000" dirty="0"/>
              <a:t>and </a:t>
            </a:r>
            <a:r>
              <a:rPr lang="en-US" sz="1000" b="1" dirty="0"/>
              <a:t>compliance</a:t>
            </a:r>
            <a:r>
              <a:rPr lang="en-US" sz="1000" dirty="0"/>
              <a:t> posture in the Microsoft cloud security benchmark (MCSB) in addition to </a:t>
            </a:r>
            <a:r>
              <a:rPr lang="en-US" sz="1000" b="1" dirty="0"/>
              <a:t>Azure, AWS, and GCP</a:t>
            </a:r>
            <a:r>
              <a:rPr lang="en-US" sz="1000" dirty="0"/>
              <a:t>. DevOps assessments are part of the DevOps Security control in the MCSB.</a:t>
            </a:r>
          </a:p>
          <a:p>
            <a:pPr algn="just"/>
            <a:r>
              <a:rPr lang="en-US" sz="1000" dirty="0">
                <a:hlinkClick r:id="rId3"/>
              </a:rPr>
              <a:t>ServiceNow integration is now generally available (GA)</a:t>
            </a:r>
            <a:endParaRPr lang="en-US" sz="1000" dirty="0"/>
          </a:p>
          <a:p>
            <a:pPr algn="just"/>
            <a:r>
              <a:rPr lang="en-US" sz="1000" dirty="0"/>
              <a:t>As part of the integration, it is possible to create and monitor tickets in ServiceNow directly from Defender for Cloud:</a:t>
            </a:r>
          </a:p>
          <a:p>
            <a:pPr marL="171450" indent="-171450" algn="just">
              <a:buFont typeface="Arial" panose="020B0604020202020204" pitchFamily="34" charset="0"/>
              <a:buChar char="•"/>
            </a:pPr>
            <a:r>
              <a:rPr lang="en-US" sz="1000" b="1" dirty="0"/>
              <a:t>Incident</a:t>
            </a:r>
          </a:p>
          <a:p>
            <a:pPr marL="171450" indent="-171450" algn="just">
              <a:buFont typeface="Arial" panose="020B0604020202020204" pitchFamily="34" charset="0"/>
              <a:buChar char="•"/>
            </a:pPr>
            <a:r>
              <a:rPr lang="en-US" sz="1000" b="1" dirty="0"/>
              <a:t>Problem</a:t>
            </a:r>
          </a:p>
          <a:p>
            <a:pPr marL="171450" indent="-171450" algn="just">
              <a:buFont typeface="Arial" panose="020B0604020202020204" pitchFamily="34" charset="0"/>
              <a:buChar char="•"/>
            </a:pPr>
            <a:r>
              <a:rPr lang="en-US" sz="1000" b="1" dirty="0"/>
              <a:t>Change</a:t>
            </a:r>
          </a:p>
          <a:p>
            <a:pPr algn="just"/>
            <a:r>
              <a:rPr lang="en-US" sz="1000" dirty="0"/>
              <a:t>It is a bi-directional synchronization and occurs every 24 hours</a:t>
            </a:r>
          </a:p>
          <a:p>
            <a:pPr algn="just"/>
            <a:r>
              <a:rPr lang="en-US" sz="1000" dirty="0">
                <a:hlinkClick r:id="rId4"/>
              </a:rPr>
              <a:t>Defender for Cloud Containers Vulnerability Assessment powered by Qualys retirement</a:t>
            </a:r>
            <a:endParaRPr lang="en-US" sz="1000" dirty="0"/>
          </a:p>
          <a:p>
            <a:pPr algn="just"/>
            <a:r>
              <a:rPr lang="en-US" sz="1000" dirty="0"/>
              <a:t>The Defender for Cloud Containers Vulnerability Assessment powered by </a:t>
            </a:r>
            <a:r>
              <a:rPr lang="en-US" sz="1000" b="1" dirty="0"/>
              <a:t>Qualys is being retired</a:t>
            </a:r>
            <a:r>
              <a:rPr lang="en-US" sz="1000" dirty="0"/>
              <a:t>. The retirement will be completed </a:t>
            </a:r>
            <a:r>
              <a:rPr lang="en-US" sz="1000" b="1" dirty="0"/>
              <a:t>by March </a:t>
            </a:r>
            <a:r>
              <a:rPr lang="en-US" sz="1000" dirty="0"/>
              <a:t>6, and until that time partial results may still appear both in </a:t>
            </a:r>
            <a:r>
              <a:rPr lang="en-US" sz="1000" b="1" dirty="0"/>
              <a:t>the Qualys recommendations, and Qualys results in the security graph. </a:t>
            </a:r>
            <a:r>
              <a:rPr lang="en-US" sz="1000" dirty="0"/>
              <a:t>Any customers who were previously using this assessment should upgrade to Vulnerability assessments for Azure with Microsoft Defender Vulnerability Management.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5"/>
              </a:rPr>
              <a:t>Continuous export now includes attack path data</a:t>
            </a:r>
            <a:endParaRPr lang="en-US" dirty="0"/>
          </a:p>
          <a:p>
            <a:pPr algn="just"/>
            <a:r>
              <a:rPr lang="en-US" dirty="0"/>
              <a:t>MS announced that </a:t>
            </a:r>
            <a:r>
              <a:rPr lang="en-US" b="1" dirty="0"/>
              <a:t>continuous export </a:t>
            </a:r>
            <a:r>
              <a:rPr lang="en-US" dirty="0"/>
              <a:t>now includes </a:t>
            </a:r>
            <a:r>
              <a:rPr lang="en-US" b="1" dirty="0"/>
              <a:t>attack path data</a:t>
            </a:r>
            <a:r>
              <a:rPr lang="en-US" dirty="0"/>
              <a:t>. This feature allows to stream security data to Log Analytics in Azure Monitor, to Azure Event Hubs, or to another </a:t>
            </a:r>
            <a:r>
              <a:rPr lang="en-US" b="1" dirty="0"/>
              <a:t>Security Information and Event Management (SIEM), Security Orchestration Automated Response (SOAR), </a:t>
            </a:r>
            <a:r>
              <a:rPr lang="en-US" dirty="0"/>
              <a:t>or IT classic deployment model solution.</a:t>
            </a:r>
          </a:p>
          <a:p>
            <a:pPr algn="just"/>
            <a:r>
              <a:rPr lang="en-US" dirty="0">
                <a:hlinkClick r:id="rId5"/>
              </a:rPr>
              <a:t>Agentless scanning supports CMK encrypted VMs in Azure</a:t>
            </a:r>
            <a:endParaRPr lang="en-US" dirty="0"/>
          </a:p>
          <a:p>
            <a:pPr algn="just"/>
            <a:r>
              <a:rPr lang="en-US" dirty="0"/>
              <a:t>Until now agentless scanning </a:t>
            </a:r>
            <a:r>
              <a:rPr lang="en-US" b="1" dirty="0"/>
              <a:t>covered CMK encrypted VMs in AWS </a:t>
            </a:r>
            <a:r>
              <a:rPr lang="en-US" dirty="0"/>
              <a:t>and </a:t>
            </a:r>
            <a:r>
              <a:rPr lang="en-US" b="1" dirty="0"/>
              <a:t>GCP</a:t>
            </a:r>
            <a:r>
              <a:rPr lang="en-US" dirty="0"/>
              <a:t>. With this release, MS added support for Azure as well. The capability employs a unique scanning approach for </a:t>
            </a:r>
            <a:r>
              <a:rPr lang="en-US" b="1" dirty="0"/>
              <a:t>CMK in Azure</a:t>
            </a:r>
            <a:r>
              <a:rPr lang="en-US" dirty="0"/>
              <a:t>:</a:t>
            </a:r>
          </a:p>
          <a:p>
            <a:pPr marL="171450" indent="-171450" algn="just">
              <a:buFont typeface="Arial" panose="020B0604020202020204" pitchFamily="34" charset="0"/>
              <a:buChar char="•"/>
            </a:pPr>
            <a:r>
              <a:rPr lang="en-US" dirty="0"/>
              <a:t>Defender for Cloud does not handle the key or decryption process. Key handling and decryption are seamlessly handled by Azure Compute and is transparent to Defender for Cloud's agentless scanning service.</a:t>
            </a:r>
          </a:p>
          <a:p>
            <a:pPr marL="171450" indent="-171450" algn="just">
              <a:buFont typeface="Arial" panose="020B0604020202020204" pitchFamily="34" charset="0"/>
              <a:buChar char="•"/>
            </a:pPr>
            <a:r>
              <a:rPr lang="en-US" dirty="0"/>
              <a:t>The unencrypted VM disk data is never copied or re-encrypted with another key.</a:t>
            </a:r>
          </a:p>
          <a:p>
            <a:pPr marL="171450" indent="-171450" algn="just">
              <a:buFont typeface="Arial" panose="020B0604020202020204" pitchFamily="34" charset="0"/>
              <a:buChar char="•"/>
            </a:pPr>
            <a:r>
              <a:rPr lang="en-US" dirty="0"/>
              <a:t>The original key is not replicated during the process. Purging it eradicates the data on both your production VM and Defender for Cloud’s temporary snapshot.</a:t>
            </a:r>
          </a:p>
          <a:p>
            <a:pPr algn="just"/>
            <a:r>
              <a:rPr lang="en-US" dirty="0"/>
              <a:t>During public preview, this capability is not automatically enabled.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F38782-4ECA-72EE-5FE3-8A573C224578}"/>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E048E118-7507-95B1-24A1-399995364A0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4A1B757-31B6-229C-CC44-3D4A29BF9FF4}"/>
              </a:ext>
            </a:extLst>
          </p:cNvPr>
          <p:cNvSpPr>
            <a:spLocks noGrp="1"/>
          </p:cNvSpPr>
          <p:nvPr>
            <p:ph type="body" sz="quarter" idx="16"/>
          </p:nvPr>
        </p:nvSpPr>
        <p:spPr/>
        <p:txBody>
          <a:bodyPr/>
          <a:lstStyle/>
          <a:p>
            <a:r>
              <a:rPr lang="en-US" sz="1000" dirty="0">
                <a:hlinkClick r:id="rId2"/>
              </a:rPr>
              <a:t>Microsoft Defender for APIs' plans </a:t>
            </a:r>
            <a:endParaRPr lang="en-US" sz="1000" dirty="0"/>
          </a:p>
          <a:p>
            <a:pPr marL="171450" indent="-171450">
              <a:buFont typeface="Arial" panose="020B0604020202020204" pitchFamily="34" charset="0"/>
              <a:buChar char="•"/>
            </a:pPr>
            <a:r>
              <a:rPr lang="en-US" sz="1000" dirty="0"/>
              <a:t>Defender for </a:t>
            </a:r>
            <a:r>
              <a:rPr lang="en-US" sz="1000" b="1" dirty="0"/>
              <a:t>APIs Plan 1</a:t>
            </a:r>
            <a:r>
              <a:rPr lang="en-US" sz="1000" dirty="0"/>
              <a:t>: Priced at </a:t>
            </a:r>
            <a:r>
              <a:rPr lang="en-US" sz="1000" b="1" dirty="0"/>
              <a:t>$200 per month </a:t>
            </a:r>
            <a:r>
              <a:rPr lang="en-US" sz="1000" dirty="0"/>
              <a:t>for up to 1 million API calls. For usage exceeding this limit, an overage price of $0.00020 per API transaction is applied.</a:t>
            </a:r>
          </a:p>
          <a:p>
            <a:pPr marL="171450" indent="-171450">
              <a:buFont typeface="Arial" panose="020B0604020202020204" pitchFamily="34" charset="0"/>
              <a:buChar char="•"/>
            </a:pPr>
            <a:r>
              <a:rPr lang="en-US" sz="1000" dirty="0"/>
              <a:t>Microsoft Defender for </a:t>
            </a:r>
            <a:r>
              <a:rPr lang="en-US" sz="1000" b="1" dirty="0"/>
              <a:t>APIs Plan 2</a:t>
            </a:r>
            <a:r>
              <a:rPr lang="en-US" sz="1000" dirty="0"/>
              <a:t>: Available at </a:t>
            </a:r>
            <a:r>
              <a:rPr lang="en-US" sz="1000" b="1" dirty="0"/>
              <a:t>$700 per month</a:t>
            </a:r>
            <a:r>
              <a:rPr lang="en-US" sz="1000" dirty="0"/>
              <a:t>, this plan covers up to 5 million API calls. Should your subscription exceed this entitlement, you'll be charged an overage rate of $0.00014 per API transaction.</a:t>
            </a:r>
          </a:p>
          <a:p>
            <a:pPr marL="171450" indent="-171450">
              <a:buFont typeface="Arial" panose="020B0604020202020204" pitchFamily="34" charset="0"/>
              <a:buChar char="•"/>
            </a:pPr>
            <a:r>
              <a:rPr lang="en-US" sz="1000" dirty="0"/>
              <a:t>Microsoft Defender for </a:t>
            </a:r>
            <a:r>
              <a:rPr lang="en-US" sz="1000" b="1" dirty="0"/>
              <a:t>APIs Plan 3</a:t>
            </a:r>
            <a:r>
              <a:rPr lang="en-US" sz="1000" dirty="0"/>
              <a:t>: This plan is set at </a:t>
            </a:r>
            <a:r>
              <a:rPr lang="en-US" sz="1000" b="1" dirty="0"/>
              <a:t>$5,000 per month</a:t>
            </a:r>
            <a:r>
              <a:rPr lang="en-US" sz="1000" dirty="0"/>
              <a:t>, accommodating up to 50 million API calls. For any amount over this cap, the overage cost is $0.00010 per API transaction.</a:t>
            </a:r>
          </a:p>
          <a:p>
            <a:pPr marL="171450" indent="-171450">
              <a:buFont typeface="Arial" panose="020B0604020202020204" pitchFamily="34" charset="0"/>
              <a:buChar char="•"/>
            </a:pPr>
            <a:r>
              <a:rPr lang="en-US" sz="1000" dirty="0"/>
              <a:t>Microsoft Defender for </a:t>
            </a:r>
            <a:r>
              <a:rPr lang="en-US" sz="1000" b="1" dirty="0"/>
              <a:t>APIs Plan 4</a:t>
            </a:r>
            <a:r>
              <a:rPr lang="en-US" sz="1000" dirty="0"/>
              <a:t>: At </a:t>
            </a:r>
            <a:r>
              <a:rPr lang="en-US" sz="1000" b="1" dirty="0"/>
              <a:t>$7,000 per month</a:t>
            </a:r>
            <a:r>
              <a:rPr lang="en-US" sz="1000" dirty="0"/>
              <a:t>, this plan allows for up to 100 million API calls, with an overage charge of $0.00007 per API transaction for volumes beyond the plan's entitlement.</a:t>
            </a:r>
          </a:p>
          <a:p>
            <a:pPr marL="171450" indent="-171450">
              <a:buFont typeface="Arial" panose="020B0604020202020204" pitchFamily="34" charset="0"/>
              <a:buChar char="•"/>
            </a:pPr>
            <a:r>
              <a:rPr lang="en-US" sz="1000" dirty="0"/>
              <a:t>Microsoft Defender for </a:t>
            </a:r>
            <a:r>
              <a:rPr lang="en-US" sz="1000" b="1" dirty="0"/>
              <a:t>APIs Plan 5</a:t>
            </a:r>
            <a:r>
              <a:rPr lang="en-US" sz="1000" dirty="0"/>
              <a:t>: The most extensive plan, priced at </a:t>
            </a:r>
            <a:r>
              <a:rPr lang="en-US" sz="1000" b="1" dirty="0"/>
              <a:t>$50,000 per month</a:t>
            </a:r>
            <a:r>
              <a:rPr lang="en-US" sz="1000" dirty="0"/>
              <a:t>, supports up to 1 billion API calls. Exceeding this limit incurs an overage fee of $0.00005 per API transaction.</a:t>
            </a:r>
          </a:p>
        </p:txBody>
      </p:sp>
    </p:spTree>
    <p:extLst>
      <p:ext uri="{BB962C8B-B14F-4D97-AF65-F5344CB8AC3E}">
        <p14:creationId xmlns:p14="http://schemas.microsoft.com/office/powerpoint/2010/main" val="254452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3008379"/>
          </a:xfrm>
        </p:spPr>
        <p:txBody>
          <a:bodyPr/>
          <a:lstStyle/>
          <a:p>
            <a:pPr algn="just"/>
            <a:r>
              <a:rPr lang="en-US" sz="1000" dirty="0">
                <a:hlinkClick r:id="rId2"/>
              </a:rPr>
              <a:t>Public Preview: Azure Container Apps </a:t>
            </a:r>
            <a:r>
              <a:rPr lang="en-US" sz="1000" dirty="0" err="1">
                <a:hlinkClick r:id="rId2"/>
              </a:rPr>
              <a:t>OpenTelemetry</a:t>
            </a:r>
            <a:r>
              <a:rPr lang="en-US" sz="1000" dirty="0">
                <a:hlinkClick r:id="rId2"/>
              </a:rPr>
              <a:t> collector support</a:t>
            </a:r>
            <a:endParaRPr lang="en-US" sz="1000" dirty="0"/>
          </a:p>
          <a:p>
            <a:pPr algn="just"/>
            <a:r>
              <a:rPr lang="en-US" sz="1000" dirty="0"/>
              <a:t>Azure Container Apps now supports a managed </a:t>
            </a:r>
            <a:r>
              <a:rPr lang="en-US" sz="1000" b="1" dirty="0" err="1"/>
              <a:t>OpenTelemetry</a:t>
            </a:r>
            <a:r>
              <a:rPr lang="en-US" sz="1000" dirty="0"/>
              <a:t> </a:t>
            </a:r>
            <a:r>
              <a:rPr lang="en-US" sz="1000" b="1" dirty="0"/>
              <a:t>collector</a:t>
            </a:r>
            <a:r>
              <a:rPr lang="en-US" sz="1000" dirty="0"/>
              <a:t>. Available in public preview, this feature allows to use open-source standards to send app’s data. It is possible to use the managed collector to choose where to send logs, metrics, and traces.</a:t>
            </a:r>
          </a:p>
          <a:p>
            <a:pPr algn="just"/>
            <a:r>
              <a:rPr lang="en-US" sz="1000" dirty="0"/>
              <a:t>Data can currently be sent </a:t>
            </a:r>
            <a:r>
              <a:rPr lang="en-US" sz="1000" b="1" dirty="0"/>
              <a:t>to Azure Monitor Application Insights </a:t>
            </a:r>
            <a:r>
              <a:rPr lang="en-US" sz="1000" dirty="0"/>
              <a:t>(logs, traces) or 3rd party product Datadog (metrics, traces).</a:t>
            </a:r>
          </a:p>
          <a:p>
            <a:pPr algn="just"/>
            <a:r>
              <a:rPr lang="en-US" sz="1000" dirty="0">
                <a:hlinkClick r:id="rId3"/>
              </a:rPr>
              <a:t>Public preview: </a:t>
            </a:r>
            <a:r>
              <a:rPr lang="en-US" sz="1000" dirty="0" err="1">
                <a:hlinkClick r:id="rId3"/>
              </a:rPr>
              <a:t>Springboot</a:t>
            </a:r>
            <a:r>
              <a:rPr lang="en-US" sz="1000" dirty="0">
                <a:hlinkClick r:id="rId3"/>
              </a:rPr>
              <a:t> Apps discovery and assessment is now available using Packaged solution to deploy Kubernetes appliance. </a:t>
            </a:r>
            <a:endParaRPr lang="en-US" sz="1000" dirty="0"/>
          </a:p>
          <a:p>
            <a:pPr algn="just"/>
            <a:r>
              <a:rPr lang="en-US" sz="1000" dirty="0"/>
              <a:t>Public preview: </a:t>
            </a:r>
            <a:r>
              <a:rPr lang="en-US" sz="1000" b="1" dirty="0" err="1"/>
              <a:t>Springboot</a:t>
            </a:r>
            <a:r>
              <a:rPr lang="en-US" sz="1000" dirty="0"/>
              <a:t> </a:t>
            </a:r>
            <a:r>
              <a:rPr lang="en-US" sz="1000" b="1" dirty="0"/>
              <a:t>Apps</a:t>
            </a:r>
            <a:r>
              <a:rPr lang="en-US" sz="1000" dirty="0"/>
              <a:t> </a:t>
            </a:r>
            <a:r>
              <a:rPr lang="en-US" sz="1000" b="1" dirty="0"/>
              <a:t>discovery</a:t>
            </a:r>
            <a:r>
              <a:rPr lang="en-US" sz="1000" dirty="0"/>
              <a:t> and assessment is now available using Packaged solution to deploy Kubernetes appliance.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4"/>
              </a:rPr>
              <a:t>Public Preview: On-demand capacity reservations for Specialty SKUs</a:t>
            </a:r>
            <a:endParaRPr lang="en-US" dirty="0"/>
          </a:p>
          <a:p>
            <a:pPr algn="just"/>
            <a:r>
              <a:rPr lang="en-US" dirty="0"/>
              <a:t>On-demand capacity reservation for </a:t>
            </a:r>
            <a:r>
              <a:rPr lang="en-US" b="1" dirty="0"/>
              <a:t>specialty SKUs </a:t>
            </a:r>
            <a:r>
              <a:rPr lang="en-US" dirty="0"/>
              <a:t>in now in Public Preview. </a:t>
            </a:r>
          </a:p>
          <a:p>
            <a:pPr marL="171450" indent="-171450" algn="just">
              <a:buFont typeface="Arial" panose="020B0604020202020204" pitchFamily="34" charset="0"/>
              <a:buChar char="•"/>
            </a:pPr>
            <a:r>
              <a:rPr lang="en-US" b="1" dirty="0"/>
              <a:t>Mv3</a:t>
            </a:r>
            <a:r>
              <a:rPr lang="en-US" dirty="0"/>
              <a:t> series</a:t>
            </a:r>
          </a:p>
          <a:p>
            <a:pPr marL="171450" indent="-171450" algn="just">
              <a:buFont typeface="Arial" panose="020B0604020202020204" pitchFamily="34" charset="0"/>
              <a:buChar char="•"/>
            </a:pPr>
            <a:r>
              <a:rPr lang="en-US" b="1" dirty="0"/>
              <a:t>NC-series</a:t>
            </a:r>
            <a:r>
              <a:rPr lang="en-US" dirty="0"/>
              <a:t>, v3 and newer</a:t>
            </a:r>
          </a:p>
          <a:p>
            <a:pPr marL="171450" indent="-171450" algn="just">
              <a:buFont typeface="Arial" panose="020B0604020202020204" pitchFamily="34" charset="0"/>
              <a:buChar char="•"/>
            </a:pPr>
            <a:r>
              <a:rPr lang="en-US" b="1" dirty="0"/>
              <a:t>NV-series</a:t>
            </a:r>
            <a:r>
              <a:rPr lang="en-US" dirty="0"/>
              <a:t>, v2 and newer</a:t>
            </a:r>
          </a:p>
          <a:p>
            <a:pPr marL="171450" indent="-171450" algn="just">
              <a:buFont typeface="Arial" panose="020B0604020202020204" pitchFamily="34" charset="0"/>
              <a:buChar char="•"/>
            </a:pPr>
            <a:r>
              <a:rPr lang="en-US" b="1" dirty="0"/>
              <a:t>Lsv2</a:t>
            </a:r>
            <a:r>
              <a:rPr lang="en-US" dirty="0"/>
              <a:t> series</a:t>
            </a:r>
          </a:p>
          <a:p>
            <a:pPr algn="just"/>
            <a:r>
              <a:rPr lang="en-US" dirty="0"/>
              <a:t>For the above mentioned additional supported series for N, at VM deployment</a:t>
            </a:r>
            <a:r>
              <a:rPr lang="en-US" b="1" dirty="0"/>
              <a:t>, Fault Domain (FD) </a:t>
            </a:r>
            <a:r>
              <a:rPr lang="en-US" dirty="0"/>
              <a:t>count of 1 can be set using Virtual Machines Scale Sets. A deployment with more than 1 will fail to deploy against a Capacity Reservation. FD&gt;1 will be supported at future release.</a:t>
            </a:r>
          </a:p>
          <a:p>
            <a:pPr algn="just"/>
            <a:r>
              <a:rPr lang="en-US" dirty="0"/>
              <a:t>On-demand capacity reservations for </a:t>
            </a:r>
            <a:r>
              <a:rPr lang="en-US" b="1" dirty="0"/>
              <a:t>Azure Virtual Machines </a:t>
            </a:r>
            <a:r>
              <a:rPr lang="en-US" dirty="0"/>
              <a:t>let deploy and manage the compute capacity required to run Azure Virtual Machines separately from the virtual machines (VMs) themselves. This new feature enables your IT organization to reserve compute capacity for a VM size. The reservation can be for any length of time in any public Azure region or availability zone and supports most VM series. You can create and cancel an on-demand capacity reservation at any time, no commitment is required.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269120"/>
          </a:xfrm>
        </p:spPr>
        <p:txBody>
          <a:bodyPr/>
          <a:lstStyle/>
          <a:p>
            <a:pPr algn="just"/>
            <a:r>
              <a:rPr lang="en-US" dirty="0">
                <a:hlinkClick r:id="rId2"/>
              </a:rPr>
              <a:t>Public Preview: Agentless multi-disk crash consistent backup by Azure Backup for VM</a:t>
            </a:r>
            <a:endParaRPr lang="en-US" dirty="0"/>
          </a:p>
          <a:p>
            <a:pPr algn="just"/>
            <a:r>
              <a:rPr lang="en-US" dirty="0"/>
              <a:t>Azure VM backup now </a:t>
            </a:r>
            <a:r>
              <a:rPr lang="en-US" b="1" dirty="0"/>
              <a:t>supports agentless multi-disk crash consistent backups in public preview.</a:t>
            </a:r>
          </a:p>
          <a:p>
            <a:pPr algn="just"/>
            <a:r>
              <a:rPr lang="en-US" dirty="0"/>
              <a:t>Agentless multi-disk crash consistent backups for Azure VM backup allows to take VM backups without installing additional software like the VM agent or snapshot extension in your VM. If the workload is performance sensitive and can recover from </a:t>
            </a:r>
            <a:r>
              <a:rPr lang="en-US" b="1" dirty="0"/>
              <a:t>crash-consistent backups</a:t>
            </a:r>
            <a:r>
              <a:rPr lang="en-US" dirty="0"/>
              <a:t>, this feature can help reduce the quiesce time during backup. It also can be used for operating system that are not supported for application or file-system consistent backup.</a:t>
            </a:r>
          </a:p>
          <a:p>
            <a:pPr algn="just"/>
            <a:r>
              <a:rPr lang="en-US" dirty="0"/>
              <a:t>Using agentless </a:t>
            </a:r>
            <a:r>
              <a:rPr lang="en-US" b="1" dirty="0">
                <a:hlinkClick r:id="rId3"/>
              </a:rPr>
              <a:t>crash-consistent backup </a:t>
            </a:r>
            <a:r>
              <a:rPr lang="en-US" dirty="0"/>
              <a:t>is as simple as setting the Consistency Type in the Azure VM Backup policy.</a:t>
            </a:r>
          </a:p>
        </p:txBody>
      </p:sp>
      <p:pic>
        <p:nvPicPr>
          <p:cNvPr id="2050" name="Picture 2">
            <a:extLst>
              <a:ext uri="{FF2B5EF4-FFF2-40B4-BE49-F238E27FC236}">
                <a16:creationId xmlns:a16="http://schemas.microsoft.com/office/drawing/2014/main" id="{B8DD7D7E-580A-3FF0-4BB1-796AE1AFD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3917" y="939800"/>
            <a:ext cx="4091885" cy="246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Covers</Template>
  <TotalTime>1778</TotalTime>
  <Words>6222</Words>
  <Application>Microsoft Office PowerPoint</Application>
  <PresentationFormat>On-screen Show (16:9)</PresentationFormat>
  <Paragraphs>280</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Human Sans</vt:lpstr>
      <vt:lpstr>Human Sans Regular</vt:lpstr>
      <vt:lpstr>Continuum Theme</vt:lpstr>
      <vt:lpstr>Azure Times #112</vt:lpstr>
      <vt:lpstr>PowerPoint Presentation</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Storage &amp; Data Updates</vt:lpstr>
      <vt:lpstr>PowerPoint Presentation</vt:lpstr>
      <vt:lpstr>Databases Updates</vt:lpstr>
      <vt:lpstr>Databases Updates</vt:lpstr>
      <vt:lpstr>Databases Updates</vt:lpstr>
      <vt:lpstr>PowerPoint Presentation</vt:lpstr>
      <vt:lpstr>Integration Updates</vt:lpstr>
      <vt:lpstr>PowerPoint Presentation</vt:lpstr>
      <vt:lpstr>ML &amp; AI &amp; IOT Updates</vt:lpstr>
      <vt:lpstr>PowerPoint Presentation</vt:lpstr>
      <vt:lpstr>DevOps &amp; IaC &amp; Automation</vt:lpstr>
      <vt:lpstr>PowerPoint Presentation</vt:lpstr>
      <vt:lpstr>Miscellaneous Updates</vt:lpstr>
      <vt:lpstr>Miscellaneous Updates</vt:lpstr>
      <vt:lpstr>PowerPoint Presentation</vt:lpstr>
      <vt:lpstr>Retirement</vt:lpstr>
      <vt:lpstr>Retirement</vt:lpstr>
      <vt:lpstr>Retirement</vt:lpstr>
      <vt:lpstr>Retirement</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298</cp:revision>
  <dcterms:created xsi:type="dcterms:W3CDTF">2018-01-26T19:23:30Z</dcterms:created>
  <dcterms:modified xsi:type="dcterms:W3CDTF">2024-04-03T06:19:08Z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