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6" r:id="rId6"/>
    <p:sldId id="2146847089" r:id="rId7"/>
    <p:sldId id="2146847090" r:id="rId8"/>
    <p:sldId id="2146847048" r:id="rId9"/>
    <p:sldId id="2146847049" r:id="rId10"/>
    <p:sldId id="2146847092" r:id="rId11"/>
    <p:sldId id="2146847093" r:id="rId12"/>
    <p:sldId id="2146847094" r:id="rId13"/>
    <p:sldId id="2146847095" r:id="rId14"/>
    <p:sldId id="2146847050" r:id="rId15"/>
    <p:sldId id="2146847096" r:id="rId16"/>
    <p:sldId id="2146847097" r:id="rId17"/>
    <p:sldId id="2146847098" r:id="rId18"/>
    <p:sldId id="2146847052" r:id="rId19"/>
    <p:sldId id="2146847100" r:id="rId20"/>
    <p:sldId id="2146847058" r:id="rId21"/>
    <p:sldId id="2146847111" r:id="rId22"/>
    <p:sldId id="2146847119" r:id="rId23"/>
    <p:sldId id="2146847120" r:id="rId24"/>
    <p:sldId id="2146847121" r:id="rId25"/>
    <p:sldId id="2146847122" r:id="rId26"/>
    <p:sldId id="2146847062" r:id="rId27"/>
    <p:sldId id="2146847115" r:id="rId28"/>
    <p:sldId id="2146847116" r:id="rId29"/>
    <p:sldId id="2146847124" r:id="rId30"/>
    <p:sldId id="2146847117" r:id="rId31"/>
    <p:sldId id="2146847118" r:id="rId32"/>
    <p:sldId id="2146847123"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090"/>
          </p14:sldIdLst>
        </p14:section>
        <p14:section name="Management &amp; Governance" id="{34181601-6D48-4406-A525-C7B5A12C6C5B}">
          <p14:sldIdLst>
            <p14:sldId id="2146847048"/>
            <p14:sldId id="2146847049"/>
            <p14:sldId id="2146847092"/>
            <p14:sldId id="2146847093"/>
            <p14:sldId id="2146847094"/>
            <p14:sldId id="2146847095"/>
          </p14:sldIdLst>
        </p14:section>
        <p14:section name="Compute" id="{05AA80BB-8802-49AB-8336-A884227CE2F7}">
          <p14:sldIdLst>
            <p14:sldId id="2146847050"/>
            <p14:sldId id="2146847096"/>
            <p14:sldId id="2146847097"/>
            <p14:sldId id="2146847098"/>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 id="2146847121"/>
            <p14:sldId id="2146847122"/>
          </p14:sldIdLst>
        </p14:section>
        <p14:section name="Miscellaneous" id="{A1456D7A-93BE-4023-90AA-7269D2F177BA}">
          <p14:sldIdLst>
            <p14:sldId id="2146847062"/>
            <p14:sldId id="2146847115"/>
            <p14:sldId id="2146847116"/>
            <p14:sldId id="2146847124"/>
            <p14:sldId id="2146847117"/>
            <p14:sldId id="2146847118"/>
            <p14:sldId id="214684712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9" d="100"/>
          <a:sy n="109" d="100"/>
        </p:scale>
        <p:origin x="101"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en-us/updates/general-availability-share-images-publicly-with-azure-compute-gallery-feature-community-gallery/"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azure-service-fabric-100-release/" TargetMode="External"/><Relationship Id="rId2" Type="http://schemas.openxmlformats.org/officeDocument/2006/relationships/hyperlink" Target="https://techcommunity.microsoft.com/t5/azure-compute-blog/announcing-public-preview-of-nvme-enabled-ebsv5-vms-offering/ba-p/3925601"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public-preview-web-pubsub-support-for-socketio/" TargetMode="External"/><Relationship Id="rId2" Type="http://schemas.openxmlformats.org/officeDocument/2006/relationships/hyperlink" Target="https://techcommunity.microsoft.com/t5/azure-virtual-desktop/version-1-2-4582-of-the-windows-desktop-client-for-avd-has-been/m-p/3934696#M11437"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t5/azure-virtual-desktop-blog/announcing-general-availability-of-azure-virtual-desktop-custom/ba-p/3909907"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t5/azure-storage-blog/azure-storage-tls-changes-intermediate-certificate-renewals/ba-p/3929149"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azure.microsoft.com/en-us/updates/generally-available-application-insights-integration-for-the-azure-functions-net-worker/" TargetMode="External"/><Relationship Id="rId3" Type="http://schemas.openxmlformats.org/officeDocument/2006/relationships/hyperlink" Target="https://www.nuget.org/packages/Microsoft.Azure.WebJobs.Extensions.EventHubs" TargetMode="External"/><Relationship Id="rId7" Type="http://schemas.openxmlformats.org/officeDocument/2006/relationships/hyperlink" Target="https://azure.microsoft.com/en-us/updates/public-preview-azure-functions-net-8-support-in-linux-plans/" TargetMode="External"/><Relationship Id="rId12" Type="http://schemas.openxmlformats.org/officeDocument/2006/relationships/hyperlink" Target="https://azure.microsoft.com/en-us/updates/openai-whisper-model-in-preview-in-azure-openai-service-and-azure-ai-speech/" TargetMode="External"/><Relationship Id="rId2" Type="http://schemas.openxmlformats.org/officeDocument/2006/relationships/hyperlink" Target="https://techcommunity.microsoft.com/t5/apps-on-azure-blog/azure-functions-newsletter-september-2023/ba-p/3930787" TargetMode="External"/><Relationship Id="rId1" Type="http://schemas.openxmlformats.org/officeDocument/2006/relationships/slideLayout" Target="../slideLayouts/slideLayout7.xml"/><Relationship Id="rId6" Type="http://schemas.openxmlformats.org/officeDocument/2006/relationships/hyperlink" Target="https://techcommunity.microsoft.com/t5/apps-on-azure-blog/net-on-azure-functions-august-2023-roadmap-update/ba-p/3910098" TargetMode="External"/><Relationship Id="rId11" Type="http://schemas.openxmlformats.org/officeDocument/2006/relationships/hyperlink" Target="https://azure.microsoft.com/en-us/updates/public-preview-azure-functions-net-worker-cold-start-improvements/" TargetMode="External"/><Relationship Id="rId5" Type="http://schemas.openxmlformats.org/officeDocument/2006/relationships/hyperlink" Target="https://azure.microsoft.com/en-us/updates/generally-available-durable-functions-for-python-v2-programming-model/" TargetMode="External"/><Relationship Id="rId10" Type="http://schemas.openxmlformats.org/officeDocument/2006/relationships/hyperlink" Target="https://azure.microsoft.com/en-us/updates/generally-available-aspnet-core-integration-in-azure-functions/" TargetMode="External"/><Relationship Id="rId4" Type="http://schemas.openxmlformats.org/officeDocument/2006/relationships/hyperlink" Target="https://azure.microsoft.com/en-us/updates/generally-available-higher-default-value-for-azure-functions-event-hubs-max-batch-size/" TargetMode="External"/><Relationship Id="rId9" Type="http://schemas.openxmlformats.org/officeDocument/2006/relationships/hyperlink" Target="https://azure.microsoft.com/en-us/updates/generally-available-sdk-type-bindings-in-azure-func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en-us/updates/retirement-notice-the-azure-storage-ruby-client-libraries-will-be-retired-on-13-september-2024/" TargetMode="External"/><Relationship Id="rId2" Type="http://schemas.openxmlformats.org/officeDocument/2006/relationships/hyperlink" Target="https://azure.microsoft.com/en-us/updates/retirement-http-application-routing-addon-preview-for-aks-will-retire-03032025/" TargetMode="External"/><Relationship Id="rId1" Type="http://schemas.openxmlformats.org/officeDocument/2006/relationships/slideLayout" Target="../slideLayouts/slideLayout7.xml"/><Relationship Id="rId5" Type="http://schemas.openxmlformats.org/officeDocument/2006/relationships/hyperlink" Target="https://azure.microsoft.com/en-us/updates/retirement-notice-the-legacy-azure-storage-python-client-libraries-will-be-retired-on-13-september-2024/" TargetMode="External"/><Relationship Id="rId4" Type="http://schemas.openxmlformats.org/officeDocument/2006/relationships/hyperlink" Target="https://azure.microsoft.com/en-us/updates/azure-maps-render-v1-apis-will-be-retired-on-17-september-202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retirement-notice-the-legacy-azure-storage-go-client-libraries-will-be-retired-on-13-september-2024/" TargetMode="External"/><Relationship Id="rId2" Type="http://schemas.openxmlformats.org/officeDocument/2006/relationships/hyperlink" Target="https://azure.microsoft.com/en-us/updates/azure-database-for-mariadb-will-be-retired-on-19-september-2025-migrate-to-azure-database-for-mysql-flexible-server/"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ideoindexer-2/"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en-us/updates/azure-monitor-for-aksengine-will-not-be-supported-on-14-september-2026/" TargetMode="External"/><Relationship Id="rId2" Type="http://schemas.openxmlformats.org/officeDocument/2006/relationships/hyperlink" Target="https://azure.microsoft.com/en-us/updates/transition-to-using-standard-tests-for-singlestep-availability-testing-in-azure-monitor-application-insights-by-30-september/" TargetMode="External"/><Relationship Id="rId1" Type="http://schemas.openxmlformats.org/officeDocument/2006/relationships/slideLayout" Target="../slideLayouts/slideLayout7.xml"/><Relationship Id="rId5" Type="http://schemas.openxmlformats.org/officeDocument/2006/relationships/hyperlink" Target="https://azure.microsoft.com/en-us/updates/azure-monitor-data-collection-api-retirement/" TargetMode="External"/><Relationship Id="rId4" Type="http://schemas.openxmlformats.org/officeDocument/2006/relationships/hyperlink" Target="https://azure.microsoft.com/en-us/updates/azure-maps-data-v1-v2-apis-will-be-retired-on-16-september-202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azure-migration-and/join-microsoft-at-oracle-cloudworld-in-las-vegas/ba-p/3925714" TargetMode="External"/><Relationship Id="rId2" Type="http://schemas.openxmlformats.org/officeDocument/2006/relationships/hyperlink" Target="https://techcommunity.microsoft.com/t5/exchange-team-blog/retirement-of-exchange-web-services-in-exchange-online/ba-p/3924440"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hyperlink" Target="https://innovationgraph.github.com/" TargetMode="External"/><Relationship Id="rId2" Type="http://schemas.openxmlformats.org/officeDocument/2006/relationships/hyperlink" Target="https://github.blog/2023-09-21-announcing-the-github-innovation-graph/" TargetMode="External"/><Relationship Id="rId1" Type="http://schemas.openxmlformats.org/officeDocument/2006/relationships/slideLayout" Target="../slideLayouts/slideLayout7.xml"/><Relationship Id="rId5" Type="http://schemas.openxmlformats.org/officeDocument/2006/relationships/hyperlink" Target="https://github.blog/2023-09-18-switching-from-bitbucket-server-and-bamboo-to-github-just-got-easier/" TargetMode="External"/><Relationship Id="rId4" Type="http://schemas.openxmlformats.org/officeDocument/2006/relationships/hyperlink" Target="https://github.com/github/innovationgraph"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blog/2023-09-20-github-copilot-chat-beta-now-available-for-all-individuals/" TargetMode="External"/><Relationship Id="rId2" Type="http://schemas.openxmlformats.org/officeDocument/2006/relationships/hyperlink" Target="https://github.blog/2023-09-21-passkeys-are-generally-available/"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evblogs.microsoft.com/commandline/windows-subsystem-for-linux-september-2023-update/"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general-availability-malware-scanning-in-defender-for-storage-2/"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chcommunity.microsoft.com/t5/microsoft-entra-azure-ad-blog/azure-ad-rename-rollout-and-resources/ba-p/2520432" TargetMode="External"/><Relationship Id="rId7" Type="http://schemas.openxmlformats.org/officeDocument/2006/relationships/image" Target="../media/image5.png"/><Relationship Id="rId2" Type="http://schemas.openxmlformats.org/officeDocument/2006/relationships/hyperlink" Target="https://techcommunity.microsoft.com/t5/microsoft-defender-for-cloud/how-to-keep-track-of-defender-for-cloud-coverage/ba-p/3932602" TargetMode="Externa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learn.microsoft.com/en-us/azure/active-directory/fundamentals/how-to-rename-azure-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t5/azure-arc-blog/generally-available-windows-server-2012-and-2012-r2-extended/ba-p/3930712"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updates/azure-monitor-opentelemetrybased-distro-for-nodejs-and-python/" TargetMode="External"/><Relationship Id="rId2" Type="http://schemas.openxmlformats.org/officeDocument/2006/relationships/hyperlink" Target="https://azure.microsoft.com/en-us/updates/public-preview-timeline-view-for-azure-monitor-alerts/"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updates/general-availability-github-advanced-security-for-azure-devops/" TargetMode="External"/><Relationship Id="rId2" Type="http://schemas.openxmlformats.org/officeDocument/2006/relationships/hyperlink" Target="https://azure.microsoft.com/en-us/updates/authenticate-azure-monitor-logs-connector/"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t5/azure-governance-and-management/generally-available-azure-update-manager/ba-p/392887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#88</a:t>
            </a:r>
          </a:p>
        </p:txBody>
      </p:sp>
      <p:sp>
        <p:nvSpPr>
          <p:cNvPr id="4" name="Text Placeholder 3"/>
          <p:cNvSpPr>
            <a:spLocks noGrp="1"/>
          </p:cNvSpPr>
          <p:nvPr>
            <p:ph type="body" sz="quarter" idx="11"/>
          </p:nvPr>
        </p:nvSpPr>
        <p:spPr/>
        <p:txBody>
          <a:bodyPr/>
          <a:lstStyle/>
          <a:p>
            <a:r>
              <a:rPr lang="en-US" spc="300" dirty="0"/>
              <a:t>September 27,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 Availability: Share VM images publicly with community gallery - Azure Compute Gallery feature</a:t>
            </a:r>
            <a:endParaRPr lang="en-US" sz="1000" dirty="0">
              <a:latin typeface="+mj-lt"/>
            </a:endParaRPr>
          </a:p>
          <a:p>
            <a:pPr algn="just"/>
            <a:r>
              <a:rPr lang="en-US" sz="1000" dirty="0">
                <a:latin typeface="+mj-lt"/>
              </a:rPr>
              <a:t>With community gallery, a new feature of Azure Compute Gallery, it is possible to easily share VM images with the wider Azure community. By setting up a 'community gallery', group images and make them available to other Azure customers. As a result, any Azure customer can utilize images from the community gallery to create resources such as virtual machines (VMs) and VM scale sets.</a:t>
            </a:r>
          </a:p>
          <a:p>
            <a:pPr algn="just"/>
            <a:r>
              <a:rPr lang="en-US" sz="1000" dirty="0">
                <a:latin typeface="+mj-lt"/>
              </a:rPr>
              <a:t>Azure customers can then deploy VMs and VM scale sets using the portal, CLI, rest API, and PowerShell with the images you published and shared.</a:t>
            </a:r>
          </a:p>
          <a:p>
            <a:pPr algn="just"/>
            <a:r>
              <a:rPr lang="en-US" sz="1000" dirty="0">
                <a:latin typeface="+mj-lt"/>
              </a:rPr>
              <a:t>Additionally, Fedora, CentOS Stream, </a:t>
            </a:r>
            <a:r>
              <a:rPr lang="en-US" sz="1000" dirty="0" err="1">
                <a:latin typeface="+mj-lt"/>
              </a:rPr>
              <a:t>AlmaLinux</a:t>
            </a:r>
            <a:r>
              <a:rPr lang="en-US" sz="1000" dirty="0">
                <a:latin typeface="+mj-lt"/>
              </a:rPr>
              <a:t>, FreeBSD, </a:t>
            </a:r>
            <a:r>
              <a:rPr lang="en-US" sz="1000" dirty="0" err="1">
                <a:latin typeface="+mj-lt"/>
              </a:rPr>
              <a:t>RockyLinux</a:t>
            </a:r>
            <a:r>
              <a:rPr lang="en-US" sz="1000" dirty="0">
                <a:latin typeface="+mj-lt"/>
              </a:rPr>
              <a:t> and other publishers will be able to share their non-commercial images and software packages with their customers using community galleries on Azure Compute Gallery.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u="sng" dirty="0"/>
              <a:t>Azure Policy Exemptions Added to Resource Graph</a:t>
            </a:r>
          </a:p>
          <a:p>
            <a:pPr algn="just"/>
            <a:r>
              <a:rPr lang="en-US" sz="1000" dirty="0"/>
              <a:t>Azure Policy Graph was extended by including the policy exception. Previously we had to use the API to get such information bit now it is possible to use KQL to get this data</a:t>
            </a:r>
          </a:p>
          <a:p>
            <a:pPr lvl="1" algn="just"/>
            <a:r>
              <a:rPr lang="en-US" sz="1000" dirty="0" err="1">
                <a:latin typeface="+mj-lt"/>
              </a:rPr>
              <a:t>policyresources</a:t>
            </a:r>
            <a:endParaRPr lang="en-US" sz="1000" dirty="0">
              <a:latin typeface="+mj-lt"/>
            </a:endParaRPr>
          </a:p>
          <a:p>
            <a:pPr lvl="1" algn="just"/>
            <a:r>
              <a:rPr lang="en-US" sz="1000" dirty="0">
                <a:latin typeface="+mj-lt"/>
              </a:rPr>
              <a:t>| where type =~ '</a:t>
            </a:r>
            <a:r>
              <a:rPr lang="en-US" sz="1000" dirty="0" err="1">
                <a:latin typeface="+mj-lt"/>
              </a:rPr>
              <a:t>microsoft.authorization</a:t>
            </a:r>
            <a:r>
              <a:rPr lang="en-US" sz="1000" dirty="0">
                <a:latin typeface="+mj-lt"/>
              </a:rPr>
              <a:t>/</a:t>
            </a:r>
            <a:r>
              <a:rPr lang="en-US" sz="1000" dirty="0" err="1">
                <a:latin typeface="+mj-lt"/>
              </a:rPr>
              <a:t>policyexemptions</a:t>
            </a:r>
            <a:r>
              <a:rPr lang="en-US" sz="1000" dirty="0">
                <a:latin typeface="+mj-lt"/>
              </a:rPr>
              <a:t>'</a:t>
            </a:r>
          </a:p>
        </p:txBody>
      </p:sp>
    </p:spTree>
    <p:extLst>
      <p:ext uri="{BB962C8B-B14F-4D97-AF65-F5344CB8AC3E}">
        <p14:creationId xmlns:p14="http://schemas.microsoft.com/office/powerpoint/2010/main" val="375120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 calcmode="lin" valueType="num">
                                      <p:cBhvr additive="base">
                                        <p:cTn id="2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 calcmode="lin" valueType="num">
                                      <p:cBhvr additive="base">
                                        <p:cTn id="3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anim calcmode="lin" valueType="num">
                                      <p:cBhvr additive="base">
                                        <p:cTn id="37"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of </a:t>
            </a:r>
            <a:r>
              <a:rPr lang="en-US" sz="1000" dirty="0" err="1">
                <a:latin typeface="+mj-lt"/>
                <a:hlinkClick r:id="rId2"/>
              </a:rPr>
              <a:t>NVMe</a:t>
            </a:r>
            <a:r>
              <a:rPr lang="en-US" sz="1000" dirty="0">
                <a:latin typeface="+mj-lt"/>
                <a:hlinkClick r:id="rId2"/>
              </a:rPr>
              <a:t>-enabled Ebsv5 VMs</a:t>
            </a:r>
            <a:endParaRPr lang="en-US" sz="1000" dirty="0">
              <a:latin typeface="+mj-lt"/>
            </a:endParaRPr>
          </a:p>
          <a:p>
            <a:pPr algn="just"/>
            <a:r>
              <a:rPr lang="en-US" sz="1000" dirty="0">
                <a:latin typeface="+mj-lt"/>
              </a:rPr>
              <a:t>MS released a Public Preview of accelerated remote storage performance using Azure Premium SSD v2 or Ultra disk and selected sizes within the existing </a:t>
            </a:r>
            <a:r>
              <a:rPr lang="en-US" sz="1000" dirty="0" err="1">
                <a:latin typeface="+mj-lt"/>
              </a:rPr>
              <a:t>NVMe</a:t>
            </a:r>
            <a:r>
              <a:rPr lang="en-US" sz="1000" dirty="0">
                <a:latin typeface="+mj-lt"/>
              </a:rPr>
              <a:t>-enabled Ebsv5 family. The higher storage performance is offered on the E96bsv5 and E112ibsv5 VM sizes and delivers up to 400K IOPS (I/O operations per second) and 10GBps of remote disk storage throughput.</a:t>
            </a:r>
          </a:p>
          <a:p>
            <a:pPr algn="just"/>
            <a:r>
              <a:rPr lang="en-US" sz="1000" dirty="0">
                <a:latin typeface="+mj-lt"/>
              </a:rPr>
              <a:t>This Public Preview of accelerated NVMe-Ebsv5 with increased remote storage performance is part of the Azure Boost family, which upgrades the fleet with these new capabilities.</a:t>
            </a:r>
          </a:p>
          <a:p>
            <a:pPr algn="just"/>
            <a:r>
              <a:rPr lang="en-US" sz="1000" dirty="0">
                <a:latin typeface="+mj-lt"/>
              </a:rPr>
              <a:t>This Public Preview is initially available in the US East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Service Fabric 10.0 Release</a:t>
            </a:r>
            <a:endParaRPr lang="en-US" sz="1000" dirty="0"/>
          </a:p>
          <a:p>
            <a:pPr algn="just"/>
            <a:r>
              <a:rPr lang="en-US" sz="1000" dirty="0"/>
              <a:t>MS announced that 10.0 release of the Service Fabric runtime has completed rolling out to the various Azure regions along with tooling and SDK updates. The updates for .NET SDK, Java SDK, and Service Fabric runtimes can be downloaded from the links provided in Release Notes.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 calcmode="lin" valueType="num">
                                      <p:cBhvr additive="base">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Version 1.2.4582 of the Windows Desktop client for AVD has been released to all users! </a:t>
            </a:r>
            <a:endParaRPr lang="en-US" sz="1000" dirty="0">
              <a:latin typeface="+mj-lt"/>
            </a:endParaRPr>
          </a:p>
          <a:p>
            <a:pPr marL="171450" indent="-171450" algn="just">
              <a:buFont typeface="Arial" panose="020B0604020202020204" pitchFamily="34" charset="0"/>
              <a:buChar char="•"/>
            </a:pPr>
            <a:r>
              <a:rPr lang="en-US" sz="1000" dirty="0">
                <a:latin typeface="+mj-lt"/>
              </a:rPr>
              <a:t>Fixed an issue when using the default display settings and a change is made to the system display settings, where the bar does not show when hovering over top of screen after it is hidden.</a:t>
            </a:r>
          </a:p>
          <a:p>
            <a:pPr marL="171450" indent="-171450" algn="just">
              <a:buFont typeface="Arial" panose="020B0604020202020204" pitchFamily="34" charset="0"/>
              <a:buChar char="•"/>
            </a:pPr>
            <a:r>
              <a:rPr lang="en-US" sz="1000" dirty="0">
                <a:latin typeface="+mj-lt"/>
              </a:rPr>
              <a:t>Improved client logging, diagnostics, and error classification to help admins troubleshoot connection and feed issues.</a:t>
            </a:r>
          </a:p>
          <a:p>
            <a:pPr marL="171450" indent="-171450" algn="just">
              <a:buFont typeface="Arial" panose="020B0604020202020204" pitchFamily="34" charset="0"/>
              <a:buChar char="•"/>
            </a:pPr>
            <a:r>
              <a:rPr lang="en-US" sz="1000" dirty="0">
                <a:latin typeface="+mj-lt"/>
              </a:rPr>
              <a:t>Accessibility improvements:</a:t>
            </a:r>
          </a:p>
          <a:p>
            <a:pPr marL="171450" indent="-171450" algn="just">
              <a:buFont typeface="Arial" panose="020B0604020202020204" pitchFamily="34" charset="0"/>
              <a:buChar char="•"/>
            </a:pPr>
            <a:r>
              <a:rPr lang="en-US" sz="1000" dirty="0">
                <a:latin typeface="+mj-lt"/>
              </a:rPr>
              <a:t>Narrator now announces the view mode selector as "View combo box", instead of "Tile view combo box" or "List view combo box".</a:t>
            </a:r>
          </a:p>
          <a:p>
            <a:pPr marL="171450" indent="-171450" algn="just">
              <a:buFont typeface="Arial" panose="020B0604020202020204" pitchFamily="34" charset="0"/>
              <a:buChar char="•"/>
            </a:pPr>
            <a:r>
              <a:rPr lang="en-US" sz="1000" dirty="0">
                <a:latin typeface="+mj-lt"/>
              </a:rPr>
              <a:t>Narrator now focuses on and announces Learn more hyperlinks.</a:t>
            </a:r>
          </a:p>
          <a:p>
            <a:pPr marL="171450" indent="-171450" algn="just">
              <a:buFont typeface="Arial" panose="020B0604020202020204" pitchFamily="34" charset="0"/>
              <a:buChar char="•"/>
            </a:pPr>
            <a:r>
              <a:rPr lang="en-US" sz="1000" dirty="0">
                <a:latin typeface="+mj-lt"/>
              </a:rPr>
              <a:t>Keyboard focus is now set correctly when a warning dialog loads.</a:t>
            </a:r>
          </a:p>
          <a:p>
            <a:pPr marL="171450" indent="-171450" algn="just">
              <a:buFont typeface="Arial" panose="020B0604020202020204" pitchFamily="34" charset="0"/>
              <a:buChar char="•"/>
            </a:pPr>
            <a:r>
              <a:rPr lang="en-US" sz="1000" dirty="0">
                <a:latin typeface="+mj-lt"/>
              </a:rPr>
              <a:t>Tooltip for the close button on the About panel now dismisses when keyboard focus moves.</a:t>
            </a:r>
          </a:p>
          <a:p>
            <a:pPr marL="171450" indent="-171450" algn="just">
              <a:buFont typeface="Arial" panose="020B0604020202020204" pitchFamily="34" charset="0"/>
              <a:buChar char="•"/>
            </a:pPr>
            <a:r>
              <a:rPr lang="en-US" sz="1000" dirty="0">
                <a:latin typeface="+mj-lt"/>
              </a:rPr>
              <a:t>Keyboard focus is now properly displayed for certain drop-down selectors in the Settings panel for published desktops.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3"/>
              </a:rPr>
              <a:t>Public Preview: Web </a:t>
            </a:r>
            <a:r>
              <a:rPr lang="en-US" sz="1000" dirty="0" err="1">
                <a:hlinkClick r:id="rId3"/>
              </a:rPr>
              <a:t>PubSub</a:t>
            </a:r>
            <a:r>
              <a:rPr lang="en-US" sz="1000" dirty="0">
                <a:hlinkClick r:id="rId3"/>
              </a:rPr>
              <a:t> support for Socket.IO</a:t>
            </a:r>
            <a:endParaRPr lang="en-US" sz="1000" dirty="0"/>
          </a:p>
          <a:p>
            <a:pPr algn="just"/>
            <a:r>
              <a:rPr lang="en-US" sz="1000" dirty="0"/>
              <a:t>Azure Web </a:t>
            </a:r>
            <a:r>
              <a:rPr lang="en-US" sz="1000" dirty="0" err="1"/>
              <a:t>PubSub</a:t>
            </a:r>
            <a:r>
              <a:rPr lang="en-US" sz="1000" dirty="0"/>
              <a:t> for Socket.IO is a new capability that manages client connections for an application using the Socket.IO library.  This means it is not needed to manage multiple Socket.IO servers or adapters, and don't need to develop expertise in distributed systems - instead, it is possible to focus on building real-time experiences.</a:t>
            </a:r>
          </a:p>
          <a:p>
            <a:pPr algn="just"/>
            <a:r>
              <a:rPr lang="en-US" sz="1000" dirty="0"/>
              <a:t>Now it is easily to migrate from self-hosted Socket.IO to a fully managed solution through Web </a:t>
            </a:r>
            <a:r>
              <a:rPr lang="en-US" sz="1000" dirty="0" err="1"/>
              <a:t>PubSub</a:t>
            </a:r>
            <a:r>
              <a:rPr lang="en-US" sz="1000" dirty="0"/>
              <a:t> for Socket.IO.</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anim calcmode="lin" valueType="num">
                                      <p:cBhvr>
                                        <p:cTn id="22"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fade">
                                      <p:cBhvr>
                                        <p:cTn id="26" dur="1000"/>
                                        <p:tgtEl>
                                          <p:spTgt spid="12">
                                            <p:txEl>
                                              <p:pRg st="1" end="1"/>
                                            </p:txEl>
                                          </p:spTgt>
                                        </p:tgtEl>
                                      </p:cBhvr>
                                    </p:animEffect>
                                    <p:anim calcmode="lin" valueType="num">
                                      <p:cBhvr>
                                        <p:cTn id="27"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fade">
                                      <p:cBhvr>
                                        <p:cTn id="31" dur="1000"/>
                                        <p:tgtEl>
                                          <p:spTgt spid="12">
                                            <p:txEl>
                                              <p:pRg st="2" end="2"/>
                                            </p:txEl>
                                          </p:spTgt>
                                        </p:tgtEl>
                                      </p:cBhvr>
                                    </p:animEffect>
                                    <p:anim calcmode="lin" valueType="num">
                                      <p:cBhvr>
                                        <p:cTn id="32"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2">
                                            <p:txEl>
                                              <p:pRg st="3" end="3"/>
                                            </p:txEl>
                                          </p:spTgt>
                                        </p:tgtEl>
                                        <p:attrNameLst>
                                          <p:attrName>style.visibility</p:attrName>
                                        </p:attrNameLst>
                                      </p:cBhvr>
                                      <p:to>
                                        <p:strVal val="visible"/>
                                      </p:to>
                                    </p:set>
                                    <p:animEffect transition="in" filter="fade">
                                      <p:cBhvr>
                                        <p:cTn id="36" dur="1000"/>
                                        <p:tgtEl>
                                          <p:spTgt spid="12">
                                            <p:txEl>
                                              <p:pRg st="3" end="3"/>
                                            </p:txEl>
                                          </p:spTgt>
                                        </p:tgtEl>
                                      </p:cBhvr>
                                    </p:animEffect>
                                    <p:anim calcmode="lin" valueType="num">
                                      <p:cBhvr>
                                        <p:cTn id="37"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animEffect transition="in" filter="fade">
                                      <p:cBhvr>
                                        <p:cTn id="41" dur="1000"/>
                                        <p:tgtEl>
                                          <p:spTgt spid="12">
                                            <p:txEl>
                                              <p:pRg st="4" end="4"/>
                                            </p:txEl>
                                          </p:spTgt>
                                        </p:tgtEl>
                                      </p:cBhvr>
                                    </p:animEffect>
                                    <p:anim calcmode="lin" valueType="num">
                                      <p:cBhvr>
                                        <p:cTn id="42"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xEl>
                                              <p:pRg st="5" end="5"/>
                                            </p:txEl>
                                          </p:spTgt>
                                        </p:tgtEl>
                                        <p:attrNameLst>
                                          <p:attrName>style.visibility</p:attrName>
                                        </p:attrNameLst>
                                      </p:cBhvr>
                                      <p:to>
                                        <p:strVal val="visible"/>
                                      </p:to>
                                    </p:set>
                                    <p:animEffect transition="in" filter="fade">
                                      <p:cBhvr>
                                        <p:cTn id="46" dur="1000"/>
                                        <p:tgtEl>
                                          <p:spTgt spid="12">
                                            <p:txEl>
                                              <p:pRg st="5" end="5"/>
                                            </p:txEl>
                                          </p:spTgt>
                                        </p:tgtEl>
                                      </p:cBhvr>
                                    </p:animEffect>
                                    <p:anim calcmode="lin" valueType="num">
                                      <p:cBhvr>
                                        <p:cTn id="47"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2">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animEffect transition="in" filter="fade">
                                      <p:cBhvr>
                                        <p:cTn id="51" dur="1000"/>
                                        <p:tgtEl>
                                          <p:spTgt spid="12">
                                            <p:txEl>
                                              <p:pRg st="6" end="6"/>
                                            </p:txEl>
                                          </p:spTgt>
                                        </p:tgtEl>
                                      </p:cBhvr>
                                    </p:animEffect>
                                    <p:anim calcmode="lin" valueType="num">
                                      <p:cBhvr>
                                        <p:cTn id="52"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12">
                                            <p:txEl>
                                              <p:pRg st="7" end="7"/>
                                            </p:txEl>
                                          </p:spTgt>
                                        </p:tgtEl>
                                        <p:attrNameLst>
                                          <p:attrName>style.visibility</p:attrName>
                                        </p:attrNameLst>
                                      </p:cBhvr>
                                      <p:to>
                                        <p:strVal val="visible"/>
                                      </p:to>
                                    </p:set>
                                    <p:animEffect transition="in" filter="fade">
                                      <p:cBhvr>
                                        <p:cTn id="56" dur="1000"/>
                                        <p:tgtEl>
                                          <p:spTgt spid="12">
                                            <p:txEl>
                                              <p:pRg st="7" end="7"/>
                                            </p:txEl>
                                          </p:spTgt>
                                        </p:tgtEl>
                                      </p:cBhvr>
                                    </p:animEffect>
                                    <p:anim calcmode="lin" valueType="num">
                                      <p:cBhvr>
                                        <p:cTn id="57"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12">
                                            <p:txEl>
                                              <p:pRg st="8" end="8"/>
                                            </p:txEl>
                                          </p:spTgt>
                                        </p:tgtEl>
                                        <p:attrNameLst>
                                          <p:attrName>style.visibility</p:attrName>
                                        </p:attrNameLst>
                                      </p:cBhvr>
                                      <p:to>
                                        <p:strVal val="visible"/>
                                      </p:to>
                                    </p:set>
                                    <p:animEffect transition="in" filter="fade">
                                      <p:cBhvr>
                                        <p:cTn id="61" dur="1000"/>
                                        <p:tgtEl>
                                          <p:spTgt spid="12">
                                            <p:txEl>
                                              <p:pRg st="8" end="8"/>
                                            </p:txEl>
                                          </p:spTgt>
                                        </p:tgtEl>
                                      </p:cBhvr>
                                    </p:animEffect>
                                    <p:anim calcmode="lin" valueType="num">
                                      <p:cBhvr>
                                        <p:cTn id="62"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This feature is a wrapper for the Azure Image Builder (AIB) service. Azure Virtual Desktop passes it to the AIB service. AIB will then distribute the resulting image to either a managed image or to the Azure Compute Gallery which supports capabilities such as automated versioning and image replication across any Azure region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pt-BR" sz="1000" dirty="0">
                <a:hlinkClick r:id="rId2"/>
              </a:rPr>
              <a:t>Azure Virtual Desktop Custom Image Templates</a:t>
            </a:r>
            <a:endParaRPr lang="pt-BR" sz="1000" dirty="0"/>
          </a:p>
          <a:p>
            <a:pPr algn="just"/>
            <a:r>
              <a:rPr lang="en-US" sz="1000" dirty="0"/>
              <a:t>MS Announced that Azure Virtual Desktop Custom image templates is now general available in Azure Public Cloud and entering public preview in Azure Government Cloud and China. </a:t>
            </a:r>
          </a:p>
          <a:p>
            <a:pPr algn="just"/>
            <a:r>
              <a:rPr lang="en-US" sz="1000" dirty="0"/>
              <a:t>Custom image templates allow admins to build a custom “golden image” using the Azure Virtual Desktop management user interface. Leverage a variety of built-in customizations or add own customization scripts to install applications or configurations.</a:t>
            </a:r>
          </a:p>
        </p:txBody>
      </p:sp>
      <p:pic>
        <p:nvPicPr>
          <p:cNvPr id="2050" name="Picture 2" descr="thumbnail image 1 of blog post titled &#10; &#10; &#10;  &#10; &#10; &#10; &#10;    &#10;  &#10;   &#10;    &#10;      &#10;       Announcing general availability of Azure Virtual Desktop Custom Image Templates&#10;       &#10;      &#10;     &#10;   &#10;  &#10; &#10;   &#10; &#10; &#10; &#10; &#10; &#10;">
            <a:extLst>
              <a:ext uri="{FF2B5EF4-FFF2-40B4-BE49-F238E27FC236}">
                <a16:creationId xmlns:a16="http://schemas.microsoft.com/office/drawing/2014/main" id="{126519D7-861E-1F83-2B22-872753BB3A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315" y="2398130"/>
            <a:ext cx="3312319"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0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500"/>
                                        <p:tgtEl>
                                          <p:spTgt spid="205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fade">
                                      <p:cBhvr>
                                        <p:cTn id="1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Storage TLS changes: Intermediate certificate renewals</a:t>
            </a:r>
            <a:endParaRPr lang="en-US" sz="1000" dirty="0"/>
          </a:p>
          <a:p>
            <a:pPr algn="just"/>
            <a:r>
              <a:rPr lang="en-US" sz="1000" dirty="0"/>
              <a:t>Azure Storage uses some intermediate certificates that are set to expire on 27th June,2024. MS will be rolling out new certificates for the expiring intermediate certificates starting March 2024.</a:t>
            </a:r>
          </a:p>
          <a:p>
            <a:pPr algn="just"/>
            <a:r>
              <a:rPr lang="en-US" sz="1000" dirty="0"/>
              <a:t>The most of the Azure Storage customers will not be impacted; however, application may be impacted if explicitly specify a list of acceptable CAs (a practice known as “certificate pinning”). </a:t>
            </a:r>
          </a:p>
          <a:p>
            <a:pPr algn="just"/>
            <a:r>
              <a:rPr lang="en-US" sz="1000" dirty="0"/>
              <a:t>This change is limited to public Azure cloud and US Government cloud. There are no changes in other sovereign clouds like Azure China.</a:t>
            </a:r>
          </a:p>
          <a:p>
            <a:pPr algn="just"/>
            <a:r>
              <a:rPr lang="en-US" sz="1000" dirty="0"/>
              <a:t>Action Required</a:t>
            </a:r>
          </a:p>
          <a:p>
            <a:pPr marL="171450" indent="-171450" algn="just">
              <a:buFont typeface="Arial" panose="020B0604020202020204" pitchFamily="34" charset="0"/>
              <a:buChar char="•"/>
            </a:pPr>
            <a:r>
              <a:rPr lang="en-US" sz="1000" dirty="0"/>
              <a:t>If client application has pinned to the intermediate CAs, please make sure the Issuing CAs are added to your trusted root store by end of Feb 2024.</a:t>
            </a:r>
          </a:p>
          <a:p>
            <a:pPr marL="171450" indent="-171450" algn="just">
              <a:buFont typeface="Arial" panose="020B0604020202020204" pitchFamily="34" charset="0"/>
              <a:buChar char="•"/>
            </a:pPr>
            <a:r>
              <a:rPr lang="en-US" sz="1000" dirty="0"/>
              <a:t>Keep using the current root or intermediate CAs in your applications or devices until the transition period is completed (necessary to prevent connection interruption).</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Azure Functions – September Updates</a:t>
            </a:r>
            <a:endParaRPr lang="en-US" sz="1000" dirty="0">
              <a:latin typeface="+mj-lt"/>
            </a:endParaRPr>
          </a:p>
          <a:p>
            <a:pPr marL="171450" indent="-171450" algn="l">
              <a:buFont typeface="Wingdings" panose="05000000000000000000" pitchFamily="2" charset="2"/>
              <a:buChar char="§"/>
            </a:pPr>
            <a:r>
              <a:rPr lang="en-US" sz="1000" b="0" i="0" dirty="0">
                <a:effectLst/>
                <a:latin typeface="+mj-lt"/>
              </a:rPr>
              <a:t>Starting with version 6.0.0 of the </a:t>
            </a:r>
            <a:r>
              <a:rPr lang="en-US" sz="1000" b="0" i="0" u="sng" dirty="0">
                <a:effectLst/>
                <a:latin typeface="+mj-lt"/>
                <a:hlinkClick r:id="rId3">
                  <a:extLst>
                    <a:ext uri="{A12FA001-AC4F-418D-AE19-62706E023703}">
                      <ahyp:hlinkClr xmlns:ahyp="http://schemas.microsoft.com/office/drawing/2018/hyperlinkcolor" val="tx"/>
                    </a:ext>
                  </a:extLst>
                </a:hlinkClick>
              </a:rPr>
              <a:t>Azure Functions Event Hubs extension</a:t>
            </a:r>
            <a:r>
              <a:rPr lang="en-US" sz="1000" b="0" i="0" dirty="0">
                <a:effectLst/>
                <a:latin typeface="+mj-lt"/>
              </a:rPr>
              <a:t>, a higher default value of 100 will be used for the </a:t>
            </a:r>
            <a:r>
              <a:rPr lang="en-US" sz="1000" b="0" i="1" dirty="0" err="1">
                <a:effectLst/>
                <a:latin typeface="+mj-lt"/>
              </a:rPr>
              <a:t>maxEventBatchSize</a:t>
            </a:r>
            <a:r>
              <a:rPr lang="en-US" sz="1000" b="0" i="0" dirty="0">
                <a:effectLst/>
                <a:latin typeface="+mj-lt"/>
              </a:rPr>
              <a:t> configuration setting for improved performance. </a:t>
            </a:r>
            <a:r>
              <a:rPr lang="en-US" sz="1000" b="0" i="0" u="sng" dirty="0">
                <a:effectLst/>
                <a:latin typeface="+mj-lt"/>
                <a:hlinkClick r:id="rId4">
                  <a:extLst>
                    <a:ext uri="{A12FA001-AC4F-418D-AE19-62706E023703}">
                      <ahyp:hlinkClr xmlns:ahyp="http://schemas.microsoft.com/office/drawing/2018/hyperlinkcolor" val="tx"/>
                    </a:ext>
                  </a:extLst>
                </a:hlinkClick>
              </a:rPr>
              <a:t>Learn more here</a:t>
            </a:r>
            <a:r>
              <a:rPr lang="en-US" sz="1000" b="0" i="0" dirty="0">
                <a:effectLst/>
                <a:latin typeface="+mj-lt"/>
              </a:rPr>
              <a:t>. </a:t>
            </a:r>
          </a:p>
          <a:p>
            <a:pPr marL="171450" indent="-171450" algn="l">
              <a:buFont typeface="Wingdings" panose="05000000000000000000" pitchFamily="2" charset="2"/>
              <a:buChar char="§"/>
            </a:pPr>
            <a:r>
              <a:rPr lang="en-US" sz="1000" b="0" i="0" u="sng" dirty="0">
                <a:effectLst/>
                <a:latin typeface="+mj-lt"/>
                <a:hlinkClick r:id="rId5">
                  <a:extLst>
                    <a:ext uri="{A12FA001-AC4F-418D-AE19-62706E023703}">
                      <ahyp:hlinkClr xmlns:ahyp="http://schemas.microsoft.com/office/drawing/2018/hyperlinkcolor" val="tx"/>
                    </a:ext>
                  </a:extLst>
                </a:hlinkClick>
              </a:rPr>
              <a:t>Durable Functions for Python v2 Programming Model now generally available</a:t>
            </a:r>
            <a:endParaRPr lang="en-US" sz="1000" b="0" i="0" dirty="0">
              <a:effectLst/>
              <a:latin typeface="+mj-lt"/>
            </a:endParaRPr>
          </a:p>
          <a:p>
            <a:pPr marL="171450" indent="-171450" algn="l">
              <a:buFont typeface="Wingdings" panose="05000000000000000000" pitchFamily="2" charset="2"/>
              <a:buChar char="§"/>
            </a:pPr>
            <a:r>
              <a:rPr lang="en-US" sz="1000" b="0" i="0" dirty="0">
                <a:effectLst/>
                <a:latin typeface="+mj-lt"/>
              </a:rPr>
              <a:t>.NET Updates:</a:t>
            </a:r>
          </a:p>
          <a:p>
            <a:pPr marL="628650" lvl="1" indent="-171450" algn="l">
              <a:buFont typeface="Wingdings" panose="05000000000000000000" pitchFamily="2" charset="2"/>
              <a:buChar char="§"/>
            </a:pPr>
            <a:r>
              <a:rPr lang="en-US" sz="1000" b="0" i="0" u="sng" dirty="0">
                <a:effectLst/>
                <a:latin typeface="+mj-lt"/>
                <a:hlinkClick r:id="rId6">
                  <a:extLst>
                    <a:ext uri="{A12FA001-AC4F-418D-AE19-62706E023703}">
                      <ahyp:hlinkClr xmlns:ahyp="http://schemas.microsoft.com/office/drawing/2018/hyperlinkcolor" val="tx"/>
                    </a:ext>
                  </a:extLst>
                </a:hlinkClick>
              </a:rPr>
              <a:t>.NET on Azure Functions – August 2023 roadmap update</a:t>
            </a:r>
            <a:endParaRPr lang="en-US" sz="1000" b="0" i="0" dirty="0">
              <a:effectLst/>
              <a:latin typeface="+mj-lt"/>
            </a:endParaRPr>
          </a:p>
          <a:p>
            <a:pPr marL="628650" lvl="1" indent="-171450" algn="l">
              <a:buFont typeface="Wingdings" panose="05000000000000000000" pitchFamily="2" charset="2"/>
              <a:buChar char="§"/>
            </a:pPr>
            <a:r>
              <a:rPr lang="en-US" sz="1000" b="0" i="0" u="sng" dirty="0">
                <a:effectLst/>
                <a:latin typeface="+mj-lt"/>
                <a:hlinkClick r:id="rId7">
                  <a:extLst>
                    <a:ext uri="{A12FA001-AC4F-418D-AE19-62706E023703}">
                      <ahyp:hlinkClr xmlns:ahyp="http://schemas.microsoft.com/office/drawing/2018/hyperlinkcolor" val="tx"/>
                    </a:ext>
                  </a:extLst>
                </a:hlinkClick>
              </a:rPr>
              <a:t>Azure Functions .NET 8 support in Linux plans in preview</a:t>
            </a:r>
            <a:endParaRPr lang="en-US" sz="1000" b="0" i="0" dirty="0">
              <a:effectLst/>
              <a:latin typeface="+mj-lt"/>
            </a:endParaRPr>
          </a:p>
          <a:p>
            <a:pPr marL="628650" lvl="1" indent="-171450" algn="l">
              <a:buFont typeface="Wingdings" panose="05000000000000000000" pitchFamily="2" charset="2"/>
              <a:buChar char="§"/>
            </a:pPr>
            <a:r>
              <a:rPr lang="en-US" sz="1000" b="0" i="0" u="sng" dirty="0">
                <a:effectLst/>
                <a:latin typeface="+mj-lt"/>
                <a:hlinkClick r:id="rId8">
                  <a:extLst>
                    <a:ext uri="{A12FA001-AC4F-418D-AE19-62706E023703}">
                      <ahyp:hlinkClr xmlns:ahyp="http://schemas.microsoft.com/office/drawing/2018/hyperlinkcolor" val="tx"/>
                    </a:ext>
                  </a:extLst>
                </a:hlinkClick>
              </a:rPr>
              <a:t>Application Insights integration for the Azure Functions .NET worker generally available</a:t>
            </a:r>
            <a:endParaRPr lang="en-US" sz="1000" b="0" i="0" dirty="0">
              <a:effectLst/>
              <a:latin typeface="+mj-lt"/>
            </a:endParaRPr>
          </a:p>
          <a:p>
            <a:pPr marL="628650" lvl="1" indent="-171450" algn="l">
              <a:buFont typeface="Wingdings" panose="05000000000000000000" pitchFamily="2" charset="2"/>
              <a:buChar char="§"/>
            </a:pPr>
            <a:r>
              <a:rPr lang="en-US" sz="1000" b="0" i="0" u="sng" dirty="0">
                <a:effectLst/>
                <a:latin typeface="+mj-lt"/>
                <a:hlinkClick r:id="rId9">
                  <a:extLst>
                    <a:ext uri="{A12FA001-AC4F-418D-AE19-62706E023703}">
                      <ahyp:hlinkClr xmlns:ahyp="http://schemas.microsoft.com/office/drawing/2018/hyperlinkcolor" val="tx"/>
                    </a:ext>
                  </a:extLst>
                </a:hlinkClick>
              </a:rPr>
              <a:t>SDK type bindings in Azure Functions generally available</a:t>
            </a:r>
            <a:endParaRPr lang="en-US" sz="1000" b="0" i="0" dirty="0">
              <a:effectLst/>
              <a:latin typeface="+mj-lt"/>
            </a:endParaRPr>
          </a:p>
          <a:p>
            <a:pPr marL="628650" lvl="1" indent="-171450" algn="l">
              <a:buFont typeface="Wingdings" panose="05000000000000000000" pitchFamily="2" charset="2"/>
              <a:buChar char="§"/>
            </a:pPr>
            <a:r>
              <a:rPr lang="en-US" sz="1000" b="0" i="0" u="sng" dirty="0">
                <a:effectLst/>
                <a:latin typeface="+mj-lt"/>
                <a:hlinkClick r:id="rId10">
                  <a:extLst>
                    <a:ext uri="{A12FA001-AC4F-418D-AE19-62706E023703}">
                      <ahyp:hlinkClr xmlns:ahyp="http://schemas.microsoft.com/office/drawing/2018/hyperlinkcolor" val="tx"/>
                    </a:ext>
                  </a:extLst>
                </a:hlinkClick>
              </a:rPr>
              <a:t>ASP.NET Core integration in Azure Functions generally available</a:t>
            </a:r>
            <a:endParaRPr lang="en-US" sz="1000" b="0" i="0" dirty="0">
              <a:effectLst/>
              <a:latin typeface="+mj-lt"/>
            </a:endParaRPr>
          </a:p>
          <a:p>
            <a:pPr marL="628650" lvl="1" indent="-171450" algn="l">
              <a:buFont typeface="Wingdings" panose="05000000000000000000" pitchFamily="2" charset="2"/>
              <a:buChar char="§"/>
            </a:pPr>
            <a:r>
              <a:rPr lang="en-US" sz="1000" b="0" i="0" u="sng" dirty="0">
                <a:effectLst/>
                <a:latin typeface="+mj-lt"/>
                <a:hlinkClick r:id="rId11">
                  <a:extLst>
                    <a:ext uri="{A12FA001-AC4F-418D-AE19-62706E023703}">
                      <ahyp:hlinkClr xmlns:ahyp="http://schemas.microsoft.com/office/drawing/2018/hyperlinkcolor" val="tx"/>
                    </a:ext>
                  </a:extLst>
                </a:hlinkClick>
              </a:rPr>
              <a:t>Azure Functions .NET worker cold start improvements in preview</a:t>
            </a:r>
            <a:endParaRPr lang="en-US" sz="1000" b="0" i="0" dirty="0">
              <a:effectLst/>
              <a:latin typeface="+mj-lt"/>
            </a:endParaRPr>
          </a:p>
          <a:p>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12"/>
              </a:rPr>
              <a:t>OpenAI Whisper model in preview in Azure OpenAI service and Azure AI Speech</a:t>
            </a:r>
            <a:endParaRPr lang="en-US" sz="1000" dirty="0"/>
          </a:p>
          <a:p>
            <a:pPr algn="just"/>
            <a:r>
              <a:rPr lang="en-US" sz="1000" dirty="0"/>
              <a:t>Azure OpenAI Service and Azure AI Speech now offer the OpenAI Whisper model in preview. The OpenAI Whisper model has multi-lingual capabilities that offer precise and efficient transcription of human speech in 57 languages, and translation into English. It also creates transcripts with enhanced readability.</a:t>
            </a:r>
          </a:p>
          <a:p>
            <a:pPr algn="just"/>
            <a:endParaRPr lang="en-US" sz="1000"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 calcmode="lin" valueType="num">
                                      <p:cBhvr additive="base">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 calcmode="lin" valueType="num">
                                      <p:cBhvr additive="base">
                                        <p:cTn id="3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 calcmode="lin" valueType="num">
                                      <p:cBhvr additive="base">
                                        <p:cTn id="4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2">
                                            <p:txEl>
                                              <p:pRg st="9" end="9"/>
                                            </p:txEl>
                                          </p:spTgt>
                                        </p:tgtEl>
                                        <p:attrNameLst>
                                          <p:attrName>style.visibility</p:attrName>
                                        </p:attrNameLst>
                                      </p:cBhvr>
                                      <p:to>
                                        <p:strVal val="visible"/>
                                      </p:to>
                                    </p:set>
                                    <p:anim calcmode="lin" valueType="num">
                                      <p:cBhvr additive="base">
                                        <p:cTn id="5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Retirement</a:t>
            </a:r>
          </a:p>
        </p:txBody>
      </p:sp>
    </p:spTree>
    <p:extLst>
      <p:ext uri="{BB962C8B-B14F-4D97-AF65-F5344CB8AC3E}">
        <p14:creationId xmlns:p14="http://schemas.microsoft.com/office/powerpoint/2010/main" val="112319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Retirement: HTTP application routing add-on (preview) for AKS will retire 03/03/2025</a:t>
            </a:r>
            <a:endParaRPr lang="en-US" sz="1000" dirty="0">
              <a:latin typeface="+mj-lt"/>
            </a:endParaRPr>
          </a:p>
          <a:p>
            <a:pPr algn="just"/>
            <a:r>
              <a:rPr lang="en-US" sz="1000" dirty="0">
                <a:latin typeface="+mj-lt"/>
              </a:rPr>
              <a:t>HTTP application routing add-on (preview) for Azure Kubernetes Service (AKS) will be retired on 03 March 2025. Please transition ingresses to the Web Application Routing add-on by that date.  </a:t>
            </a:r>
          </a:p>
          <a:p>
            <a:pPr algn="just"/>
            <a:r>
              <a:rPr lang="en-US" sz="1000" dirty="0">
                <a:latin typeface="+mj-lt"/>
              </a:rPr>
              <a:t>The HTTP Application Routing add-on is only supported up to Kubernetes version 1.22 which has already reached end of life, according to the Azure Kubernetes Service support policy. Transition ingresses to use the Web Application Routing add-on for a better experience. The Web Application Routing add-on provides monitoring through Prometheus metrics, Azure DNS zone management, and SSL termination through certificates stored in Azure Key Vault. </a:t>
            </a:r>
          </a:p>
          <a:p>
            <a:pPr algn="just"/>
            <a:r>
              <a:rPr lang="en-US" sz="1000" dirty="0">
                <a:latin typeface="+mj-lt"/>
                <a:hlinkClick r:id="rId3"/>
              </a:rPr>
              <a:t>Retirement notice: The Azure Storage Ruby client libraries will be retired on 13 September 2024</a:t>
            </a:r>
            <a:endParaRPr lang="en-US" sz="1000" dirty="0">
              <a:latin typeface="+mj-lt"/>
            </a:endParaRPr>
          </a:p>
          <a:p>
            <a:pPr algn="just"/>
            <a:r>
              <a:rPr lang="en-US" sz="1000" dirty="0">
                <a:latin typeface="+mj-lt"/>
              </a:rPr>
              <a:t>Azure Storage Ruby client libraries will be retired on 13 September 2024. Before that date, please transition to calling the Azure Storage REST API directly from Ruby applications.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Retirement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Azure Maps Render V1 APIs will be retired on 17 September 2026 – transition to Azure Maps Render V2 APIs </a:t>
            </a:r>
            <a:endParaRPr lang="en-US" sz="1000" dirty="0"/>
          </a:p>
          <a:p>
            <a:pPr algn="just"/>
            <a:r>
              <a:rPr lang="en-US" sz="1000" dirty="0"/>
              <a:t>Azure Maps Render V1 APIs will be retired on 17 September 2026, please transition to Azure Maps Render V2 APIs by that date.   </a:t>
            </a:r>
          </a:p>
          <a:p>
            <a:pPr algn="just"/>
            <a:r>
              <a:rPr lang="en-US" sz="1000" dirty="0"/>
              <a:t>Azure Maps team is retiring Azure Maps Render V1 APIs services. In lieu, Azure Maps has deployed Azure Maps Render V2 APIs. The Azure Maps Render V2 APIs offers enhanced data quality and performance. </a:t>
            </a:r>
          </a:p>
          <a:p>
            <a:pPr algn="just"/>
            <a:r>
              <a:rPr lang="en-US" sz="1000" dirty="0">
                <a:hlinkClick r:id="rId5"/>
              </a:rPr>
              <a:t>Retirement notice: The legacy Azure Storage Python client libraries will be retired on 13 September 2024</a:t>
            </a:r>
            <a:endParaRPr lang="en-US" sz="1000" dirty="0"/>
          </a:p>
          <a:p>
            <a:pPr algn="just"/>
            <a:r>
              <a:rPr lang="en-US" sz="1000" dirty="0"/>
              <a:t>Legacy Azure Storage Python client libraries will be retired on 13 September 2024. Before that date, please transition to the latest version of the Azure Storage Python client libraries.</a:t>
            </a:r>
          </a:p>
          <a:p>
            <a:pPr algn="just"/>
            <a:r>
              <a:rPr lang="en-US" sz="1000" dirty="0"/>
              <a:t>After 13 September 2024, the older client libraries can still be used, but any associated updates will no longer be issued by Microsoft. </a:t>
            </a:r>
          </a:p>
        </p:txBody>
      </p:sp>
    </p:spTree>
    <p:extLst>
      <p:ext uri="{BB962C8B-B14F-4D97-AF65-F5344CB8AC3E}">
        <p14:creationId xmlns:p14="http://schemas.microsoft.com/office/powerpoint/2010/main" val="365999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 calcmode="lin" valueType="num">
                                      <p:cBhvr additive="base">
                                        <p:cTn id="3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anim calcmode="lin" valueType="num">
                                      <p:cBhvr additive="base">
                                        <p:cTn id="39"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anim calcmode="lin" valueType="num">
                                      <p:cBhvr additive="base">
                                        <p:cTn id="43"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Effect transition="in" filter="fade">
                                      <p:cBhvr>
                                        <p:cTn id="49" dur="1000"/>
                                        <p:tgtEl>
                                          <p:spTgt spid="12">
                                            <p:txEl>
                                              <p:pRg st="3" end="3"/>
                                            </p:txEl>
                                          </p:spTgt>
                                        </p:tgtEl>
                                      </p:cBhvr>
                                    </p:animEffect>
                                    <p:anim calcmode="lin" valueType="num">
                                      <p:cBhvr>
                                        <p:cTn id="50"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xEl>
                                              <p:pRg st="4" end="4"/>
                                            </p:txEl>
                                          </p:spTgt>
                                        </p:tgtEl>
                                        <p:attrNameLst>
                                          <p:attrName>style.visibility</p:attrName>
                                        </p:attrNameLst>
                                      </p:cBhvr>
                                      <p:to>
                                        <p:strVal val="visible"/>
                                      </p:to>
                                    </p:set>
                                    <p:animEffect transition="in" filter="fade">
                                      <p:cBhvr>
                                        <p:cTn id="54" dur="1000"/>
                                        <p:tgtEl>
                                          <p:spTgt spid="12">
                                            <p:txEl>
                                              <p:pRg st="4" end="4"/>
                                            </p:txEl>
                                          </p:spTgt>
                                        </p:tgtEl>
                                      </p:cBhvr>
                                    </p:animEffect>
                                    <p:anim calcmode="lin" valueType="num">
                                      <p:cBhvr>
                                        <p:cTn id="55"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Database for MariaDB will be retired on 19 September 2025 – Migrate to Azure Database for MySQL Flexible Server</a:t>
            </a:r>
            <a:endParaRPr lang="en-US" sz="1000" dirty="0">
              <a:latin typeface="+mj-lt"/>
            </a:endParaRPr>
          </a:p>
          <a:p>
            <a:pPr algn="just"/>
            <a:r>
              <a:rPr lang="en-US" sz="1000" dirty="0">
                <a:latin typeface="+mj-lt"/>
              </a:rPr>
              <a:t>Azure Database for MariaDB will be retired on 19 September 2025, please migrate to Azure Database for MySQL Flexible Server by that date.</a:t>
            </a:r>
          </a:p>
          <a:p>
            <a:pPr algn="just"/>
            <a:r>
              <a:rPr lang="en-US" sz="1000" dirty="0">
                <a:latin typeface="+mj-lt"/>
              </a:rPr>
              <a:t>Azure Database for MySQL Flexible Server has better features, performance, improved architecture, and more controls to manage costs across all service tiers compared to Azure Database for MariaDB. It provides:</a:t>
            </a:r>
          </a:p>
          <a:p>
            <a:pPr marL="171450" indent="-171450" algn="just">
              <a:buFont typeface="Arial" panose="020B0604020202020204" pitchFamily="34" charset="0"/>
              <a:buChar char="•"/>
            </a:pPr>
            <a:r>
              <a:rPr lang="en-US" sz="1000" dirty="0">
                <a:latin typeface="+mj-lt"/>
              </a:rPr>
              <a:t>More ways to optimize costs, including support for burstable tier compute options.</a:t>
            </a:r>
          </a:p>
          <a:p>
            <a:pPr marL="171450" indent="-171450" algn="just">
              <a:buFont typeface="Arial" panose="020B0604020202020204" pitchFamily="34" charset="0"/>
              <a:buChar char="•"/>
            </a:pPr>
            <a:r>
              <a:rPr lang="en-US" sz="1000" dirty="0">
                <a:latin typeface="+mj-lt"/>
              </a:rPr>
              <a:t>Improved performance for business-critical production workloads that require low latency, high concurrency, fast failover, and high scalability.</a:t>
            </a:r>
          </a:p>
          <a:p>
            <a:pPr marL="171450" indent="-171450" algn="just">
              <a:buFont typeface="Arial" panose="020B0604020202020204" pitchFamily="34" charset="0"/>
              <a:buChar char="•"/>
            </a:pPr>
            <a:r>
              <a:rPr lang="en-US" sz="1000" dirty="0">
                <a:latin typeface="+mj-lt"/>
              </a:rPr>
              <a:t>Improved uptime with the ability to configure a hot standby on the same or a different zone, and a one-hour time window for planned server maintenance.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Retirement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228600" y="855080"/>
            <a:ext cx="4069612" cy="3774069"/>
          </a:xfrm>
        </p:spPr>
        <p:txBody>
          <a:bodyPr/>
          <a:lstStyle/>
          <a:p>
            <a:pPr algn="just"/>
            <a:r>
              <a:rPr lang="en-US" sz="1000" dirty="0">
                <a:hlinkClick r:id="rId3"/>
              </a:rPr>
              <a:t>Retirement notice: The legacy Azure Storage Go client libraries will be retired on 13 September 2024</a:t>
            </a:r>
            <a:endParaRPr lang="en-US" sz="1000" dirty="0"/>
          </a:p>
          <a:p>
            <a:pPr algn="just"/>
            <a:r>
              <a:rPr lang="en-US" sz="1000" dirty="0"/>
              <a:t>Legacy Azure Storage Go client libraries will be retired on 13 September 2024. Before that date, please transition to the latest version of the Azure Storage Go client libraries.</a:t>
            </a:r>
          </a:p>
          <a:p>
            <a:pPr algn="just"/>
            <a:r>
              <a:rPr lang="en-US" sz="1000" dirty="0"/>
              <a:t>After 13 September 2024, the older client libraries can still be used, but any associated updates will no longer be issued by Microsoft</a:t>
            </a:r>
          </a:p>
          <a:p>
            <a:pPr algn="just"/>
            <a:r>
              <a:rPr lang="en-US" sz="1000" dirty="0">
                <a:hlinkClick r:id="rId4"/>
              </a:rPr>
              <a:t>Azure AI Video Indexer features adjustments following Media Services Retirement</a:t>
            </a:r>
            <a:endParaRPr lang="en-US" sz="1000" dirty="0"/>
          </a:p>
          <a:p>
            <a:pPr algn="just"/>
            <a:r>
              <a:rPr lang="en-US" sz="1000" dirty="0"/>
              <a:t>Due to the Retirement notice of Azure Media Services, Azure AI Video Indexer is removing all dependencies related to Azure Media Services: </a:t>
            </a:r>
          </a:p>
          <a:p>
            <a:pPr marL="171450" indent="-171450" algn="just">
              <a:buFont typeface="Arial" panose="020B0604020202020204" pitchFamily="34" charset="0"/>
              <a:buChar char="•"/>
            </a:pPr>
            <a:r>
              <a:rPr lang="en-US" sz="1000" dirty="0"/>
              <a:t>On 15 January 2024 Azure AI Video Indexer will no longer support creation of new classic accounts.</a:t>
            </a:r>
          </a:p>
          <a:p>
            <a:pPr marL="171450" indent="-171450" algn="just">
              <a:buFont typeface="Arial" panose="020B0604020202020204" pitchFamily="34" charset="0"/>
              <a:buChar char="•"/>
            </a:pPr>
            <a:r>
              <a:rPr lang="en-US" sz="1000" dirty="0"/>
              <a:t>On 30 June 2024 Azure AI Video Indexer will no longer support update or deletion of classic accounts or adaptive bitrates for newly uploaded videos and APIs which are using Azure Media services will be retired, replaced by the updated set of APIs which do not depends on AMS.</a:t>
            </a:r>
          </a:p>
        </p:txBody>
      </p:sp>
    </p:spTree>
    <p:extLst>
      <p:ext uri="{BB962C8B-B14F-4D97-AF65-F5344CB8AC3E}">
        <p14:creationId xmlns:p14="http://schemas.microsoft.com/office/powerpoint/2010/main" val="96496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Effect transition="in" filter="fade">
                                      <p:cBhvr>
                                        <p:cTn id="21" dur="1000"/>
                                        <p:tgtEl>
                                          <p:spTgt spid="14">
                                            <p:txEl>
                                              <p:pRg st="3" end="3"/>
                                            </p:txEl>
                                          </p:spTgt>
                                        </p:tgtEl>
                                      </p:cBhvr>
                                    </p:animEffect>
                                    <p:anim calcmode="lin" valueType="num">
                                      <p:cBhvr>
                                        <p:cTn id="22"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4">
                                            <p:txEl>
                                              <p:pRg st="4" end="4"/>
                                            </p:txEl>
                                          </p:spTgt>
                                        </p:tgtEl>
                                        <p:attrNameLst>
                                          <p:attrName>style.visibility</p:attrName>
                                        </p:attrNameLst>
                                      </p:cBhvr>
                                      <p:to>
                                        <p:strVal val="visible"/>
                                      </p:to>
                                    </p:set>
                                    <p:animEffect transition="in" filter="fade">
                                      <p:cBhvr>
                                        <p:cTn id="26" dur="1000"/>
                                        <p:tgtEl>
                                          <p:spTgt spid="14">
                                            <p:txEl>
                                              <p:pRg st="4" end="4"/>
                                            </p:txEl>
                                          </p:spTgt>
                                        </p:tgtEl>
                                      </p:cBhvr>
                                    </p:animEffect>
                                    <p:anim calcmode="lin" valueType="num">
                                      <p:cBhvr>
                                        <p:cTn id="27"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Effect transition="in" filter="fade">
                                      <p:cBhvr>
                                        <p:cTn id="31" dur="1000"/>
                                        <p:tgtEl>
                                          <p:spTgt spid="14">
                                            <p:txEl>
                                              <p:pRg st="5" end="5"/>
                                            </p:txEl>
                                          </p:spTgt>
                                        </p:tgtEl>
                                      </p:cBhvr>
                                    </p:animEffect>
                                    <p:anim calcmode="lin" valueType="num">
                                      <p:cBhvr>
                                        <p:cTn id="32"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xEl>
                                              <p:pRg st="6" end="6"/>
                                            </p:txEl>
                                          </p:spTgt>
                                        </p:tgtEl>
                                        <p:attrNameLst>
                                          <p:attrName>style.visibility</p:attrName>
                                        </p:attrNameLst>
                                      </p:cBhvr>
                                      <p:to>
                                        <p:strVal val="visible"/>
                                      </p:to>
                                    </p:set>
                                    <p:animEffect transition="in" filter="fade">
                                      <p:cBhvr>
                                        <p:cTn id="36" dur="1000"/>
                                        <p:tgtEl>
                                          <p:spTgt spid="14">
                                            <p:txEl>
                                              <p:pRg st="6" end="6"/>
                                            </p:txEl>
                                          </p:spTgt>
                                        </p:tgtEl>
                                      </p:cBhvr>
                                    </p:animEffect>
                                    <p:anim calcmode="lin" valueType="num">
                                      <p:cBhvr>
                                        <p:cTn id="37"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1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Effect transition="in" filter="fade">
                                      <p:cBhvr>
                                        <p:cTn id="43" dur="1000"/>
                                        <p:tgtEl>
                                          <p:spTgt spid="12">
                                            <p:txEl>
                                              <p:pRg st="0" end="0"/>
                                            </p:txEl>
                                          </p:spTgt>
                                        </p:tgtEl>
                                      </p:cBhvr>
                                    </p:animEffect>
                                    <p:anim calcmode="lin" valueType="num">
                                      <p:cBhvr>
                                        <p:cTn id="44"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2">
                                            <p:txEl>
                                              <p:pRg st="1" end="1"/>
                                            </p:txEl>
                                          </p:spTgt>
                                        </p:tgtEl>
                                        <p:attrNameLst>
                                          <p:attrName>style.visibility</p:attrName>
                                        </p:attrNameLst>
                                      </p:cBhvr>
                                      <p:to>
                                        <p:strVal val="visible"/>
                                      </p:to>
                                    </p:set>
                                    <p:animEffect transition="in" filter="fade">
                                      <p:cBhvr>
                                        <p:cTn id="48" dur="1000"/>
                                        <p:tgtEl>
                                          <p:spTgt spid="12">
                                            <p:txEl>
                                              <p:pRg st="1" end="1"/>
                                            </p:txEl>
                                          </p:spTgt>
                                        </p:tgtEl>
                                      </p:cBhvr>
                                    </p:animEffect>
                                    <p:anim calcmode="lin" valueType="num">
                                      <p:cBhvr>
                                        <p:cTn id="49"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50"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animEffect transition="in" filter="fade">
                                      <p:cBhvr>
                                        <p:cTn id="53" dur="1000"/>
                                        <p:tgtEl>
                                          <p:spTgt spid="12">
                                            <p:txEl>
                                              <p:pRg st="2" end="2"/>
                                            </p:txEl>
                                          </p:spTgt>
                                        </p:tgtEl>
                                      </p:cBhvr>
                                    </p:animEffect>
                                    <p:anim calcmode="lin" valueType="num">
                                      <p:cBhvr>
                                        <p:cTn id="54"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5" dur="1000" fill="hold"/>
                                        <p:tgtEl>
                                          <p:spTgt spid="12">
                                            <p:txEl>
                                              <p:pRg st="2" end="2"/>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
                                            <p:txEl>
                                              <p:pRg st="3" end="3"/>
                                            </p:txEl>
                                          </p:spTgt>
                                        </p:tgtEl>
                                        <p:attrNameLst>
                                          <p:attrName>style.visibility</p:attrName>
                                        </p:attrNameLst>
                                      </p:cBhvr>
                                      <p:to>
                                        <p:strVal val="visible"/>
                                      </p:to>
                                    </p:set>
                                    <p:animEffect transition="in" filter="fade">
                                      <p:cBhvr>
                                        <p:cTn id="58" dur="1000"/>
                                        <p:tgtEl>
                                          <p:spTgt spid="12">
                                            <p:txEl>
                                              <p:pRg st="3" end="3"/>
                                            </p:txEl>
                                          </p:spTgt>
                                        </p:tgtEl>
                                      </p:cBhvr>
                                    </p:animEffect>
                                    <p:anim calcmode="lin" valueType="num">
                                      <p:cBhvr>
                                        <p:cTn id="59" dur="10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12">
                                            <p:txEl>
                                              <p:pRg st="3" end="3"/>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2">
                                            <p:txEl>
                                              <p:pRg st="4" end="4"/>
                                            </p:txEl>
                                          </p:spTgt>
                                        </p:tgtEl>
                                        <p:attrNameLst>
                                          <p:attrName>style.visibility</p:attrName>
                                        </p:attrNameLst>
                                      </p:cBhvr>
                                      <p:to>
                                        <p:strVal val="visible"/>
                                      </p:to>
                                    </p:set>
                                    <p:animEffect transition="in" filter="fade">
                                      <p:cBhvr>
                                        <p:cTn id="63" dur="1000"/>
                                        <p:tgtEl>
                                          <p:spTgt spid="12">
                                            <p:txEl>
                                              <p:pRg st="4" end="4"/>
                                            </p:txEl>
                                          </p:spTgt>
                                        </p:tgtEl>
                                      </p:cBhvr>
                                    </p:animEffect>
                                    <p:anim calcmode="lin" valueType="num">
                                      <p:cBhvr>
                                        <p:cTn id="64"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4" end="4"/>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2">
                                            <p:txEl>
                                              <p:pRg st="5" end="5"/>
                                            </p:txEl>
                                          </p:spTgt>
                                        </p:tgtEl>
                                        <p:attrNameLst>
                                          <p:attrName>style.visibility</p:attrName>
                                        </p:attrNameLst>
                                      </p:cBhvr>
                                      <p:to>
                                        <p:strVal val="visible"/>
                                      </p:to>
                                    </p:set>
                                    <p:animEffect transition="in" filter="fade">
                                      <p:cBhvr>
                                        <p:cTn id="68" dur="1000"/>
                                        <p:tgtEl>
                                          <p:spTgt spid="12">
                                            <p:txEl>
                                              <p:pRg st="5" end="5"/>
                                            </p:txEl>
                                          </p:spTgt>
                                        </p:tgtEl>
                                      </p:cBhvr>
                                    </p:animEffect>
                                    <p:anim calcmode="lin" valueType="num">
                                      <p:cBhvr>
                                        <p:cTn id="69"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70"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Transition to using standard tests for single-step availability testing in Azure Monitor application insights by 30 September 2026</a:t>
            </a:r>
            <a:endParaRPr lang="en-US" sz="1000" dirty="0">
              <a:latin typeface="+mj-lt"/>
            </a:endParaRPr>
          </a:p>
          <a:p>
            <a:pPr algn="just"/>
            <a:r>
              <a:rPr lang="en-US" sz="1000" dirty="0">
                <a:latin typeface="+mj-lt"/>
              </a:rPr>
              <a:t>On 30 September 2026, the URL ping test capability of the application insights feature of Azure Monitor will be retired and ping tests will be removed from resources. Before that date, please transition to using standard tests, which also provide:</a:t>
            </a:r>
          </a:p>
          <a:p>
            <a:pPr marL="171450" indent="-171450" algn="just">
              <a:buFont typeface="Arial" panose="020B0604020202020204" pitchFamily="34" charset="0"/>
              <a:buChar char="•"/>
            </a:pPr>
            <a:r>
              <a:rPr lang="en-US" sz="1000" dirty="0">
                <a:latin typeface="+mj-lt"/>
              </a:rPr>
              <a:t>SSL certificate validity</a:t>
            </a:r>
          </a:p>
          <a:p>
            <a:pPr marL="171450" indent="-171450" algn="just">
              <a:buFont typeface="Arial" panose="020B0604020202020204" pitchFamily="34" charset="0"/>
              <a:buChar char="•"/>
            </a:pPr>
            <a:r>
              <a:rPr lang="en-US" sz="1000" dirty="0">
                <a:latin typeface="+mj-lt"/>
              </a:rPr>
              <a:t>Proactive lifetime check</a:t>
            </a:r>
          </a:p>
          <a:p>
            <a:pPr marL="171450" indent="-171450" algn="just">
              <a:buFont typeface="Arial" panose="020B0604020202020204" pitchFamily="34" charset="0"/>
              <a:buChar char="•"/>
            </a:pPr>
            <a:r>
              <a:rPr lang="en-US" sz="1000" dirty="0">
                <a:latin typeface="+mj-lt"/>
              </a:rPr>
              <a:t>HTTP request verb (such as GET, HEAD, POST)</a:t>
            </a:r>
          </a:p>
          <a:p>
            <a:pPr marL="171450" indent="-171450" algn="just">
              <a:buFont typeface="Arial" panose="020B0604020202020204" pitchFamily="34" charset="0"/>
              <a:buChar char="•"/>
            </a:pPr>
            <a:r>
              <a:rPr lang="en-US" sz="1000" dirty="0">
                <a:latin typeface="+mj-lt"/>
              </a:rPr>
              <a:t>Custom headers and custom data associated with HTTP requests</a:t>
            </a:r>
          </a:p>
          <a:p>
            <a:pPr algn="just"/>
            <a:r>
              <a:rPr lang="en-US" sz="1000" dirty="0">
                <a:latin typeface="+mj-lt"/>
                <a:hlinkClick r:id="rId3"/>
              </a:rPr>
              <a:t>Azure Monitor for AKS-Engine will not be supported on 14 September 2026</a:t>
            </a:r>
            <a:endParaRPr lang="en-US" sz="1000" dirty="0">
              <a:latin typeface="+mj-lt"/>
            </a:endParaRPr>
          </a:p>
          <a:p>
            <a:pPr algn="just"/>
            <a:r>
              <a:rPr lang="en-US" sz="1000" dirty="0">
                <a:latin typeface="+mj-lt"/>
              </a:rPr>
              <a:t>On 14 September 2026, AKS-Engine will be retired. With this retirement, Azure Monitor users will no longer have access to the UX support, portal experience, or monitoring agent for any applications hosted on AKS-Engine.  </a:t>
            </a:r>
          </a:p>
          <a:p>
            <a:pPr algn="just"/>
            <a:r>
              <a:rPr lang="en-US" sz="1000" dirty="0">
                <a:latin typeface="+mj-lt"/>
              </a:rPr>
              <a:t>Required action </a:t>
            </a:r>
          </a:p>
          <a:p>
            <a:pPr marL="171450" indent="-171450" algn="just">
              <a:buFont typeface="Arial" panose="020B0604020202020204" pitchFamily="34" charset="0"/>
              <a:buChar char="•"/>
            </a:pPr>
            <a:r>
              <a:rPr lang="en-US" sz="1000" dirty="0">
                <a:latin typeface="+mj-lt"/>
              </a:rPr>
              <a:t>To avoid monitoring disruption, please enable Azure Monitor when migrate to AKS before 14 September 2026.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Retirement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4"/>
              </a:rPr>
              <a:t>Azure Maps Data V1 / V2 APIs will be retired on 16 September 2024 – transition to Azure Maps Data Registry APIs </a:t>
            </a:r>
            <a:endParaRPr lang="en-US" sz="1000" dirty="0"/>
          </a:p>
          <a:p>
            <a:pPr algn="just"/>
            <a:r>
              <a:rPr lang="en-US" sz="1000" dirty="0"/>
              <a:t>Azure Maps Data V1 / V2 APIs will be retired on 16 September 2024 , please transition to Azure Maps Data Registry APIs by that date. </a:t>
            </a:r>
          </a:p>
          <a:p>
            <a:pPr algn="just"/>
            <a:r>
              <a:rPr lang="en-US" sz="1000" dirty="0"/>
              <a:t>Azure Maps team is retiring Data V1 / V2 APIs. In lieu, Azure Maps has deployed Data Registry APIs. The Data Registry APIs offer enhanced data security.</a:t>
            </a:r>
          </a:p>
          <a:p>
            <a:pPr algn="just"/>
            <a:r>
              <a:rPr lang="en-US" sz="1000" dirty="0">
                <a:hlinkClick r:id="rId5"/>
              </a:rPr>
              <a:t>Azure Monitor Data Collection API Retirement </a:t>
            </a:r>
            <a:endParaRPr lang="en-US" sz="1000" dirty="0"/>
          </a:p>
          <a:p>
            <a:pPr algn="just"/>
            <a:r>
              <a:rPr lang="en-US" sz="1000" dirty="0"/>
              <a:t>On 14 September 2026, we’ll retire Data Collector API for ingesting custom logs to Azure Monitor logs. Before that date, please transition to the Data Collection Rules based log ingestion API that provides all the functionality of the Data Collector API, as well as new ones, including: </a:t>
            </a:r>
          </a:p>
          <a:p>
            <a:pPr marL="171450" indent="-171450" algn="just">
              <a:buFont typeface="Arial" panose="020B0604020202020204" pitchFamily="34" charset="0"/>
              <a:buChar char="•"/>
            </a:pPr>
            <a:r>
              <a:rPr lang="en-US" sz="1000" dirty="0"/>
              <a:t>Secure token-based authentication </a:t>
            </a:r>
          </a:p>
          <a:p>
            <a:pPr marL="171450" indent="-171450" algn="just">
              <a:buFont typeface="Arial" panose="020B0604020202020204" pitchFamily="34" charset="0"/>
              <a:buChar char="•"/>
            </a:pPr>
            <a:r>
              <a:rPr lang="en-US" sz="1000" dirty="0"/>
              <a:t>Full control over the shape of the destination table </a:t>
            </a:r>
          </a:p>
          <a:p>
            <a:pPr marL="171450" indent="-171450" algn="just">
              <a:buFont typeface="Arial" panose="020B0604020202020204" pitchFamily="34" charset="0"/>
              <a:buChar char="•"/>
            </a:pPr>
            <a:r>
              <a:rPr lang="en-US" sz="1000" dirty="0"/>
              <a:t>Ability to filter and transform data during ingestion </a:t>
            </a:r>
          </a:p>
        </p:txBody>
      </p:sp>
    </p:spTree>
    <p:extLst>
      <p:ext uri="{BB962C8B-B14F-4D97-AF65-F5344CB8AC3E}">
        <p14:creationId xmlns:p14="http://schemas.microsoft.com/office/powerpoint/2010/main" val="987058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anim calcmode="lin" valueType="num">
                                      <p:cBhvr additive="base">
                                        <p:cTn id="21"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anim calcmode="lin" valueType="num">
                                      <p:cBhvr additive="base">
                                        <p:cTn id="25"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anim calcmode="lin" valueType="num">
                                      <p:cBhvr additive="base">
                                        <p:cTn id="29"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anim calcmode="lin" valueType="num">
                                      <p:cBhvr additive="base">
                                        <p:cTn id="33"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 calcmode="lin" valueType="num">
                                      <p:cBhvr additive="base">
                                        <p:cTn id="37"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anim calcmode="lin" valueType="num">
                                      <p:cBhvr additive="base">
                                        <p:cTn id="4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2">
                                            <p:txEl>
                                              <p:pRg st="1" end="1"/>
                                            </p:txEl>
                                          </p:spTgt>
                                        </p:tgtEl>
                                        <p:attrNameLst>
                                          <p:attrName>style.visibility</p:attrName>
                                        </p:attrNameLst>
                                      </p:cBhvr>
                                      <p:to>
                                        <p:strVal val="visible"/>
                                      </p:to>
                                    </p:set>
                                    <p:anim calcmode="lin" valueType="num">
                                      <p:cBhvr additive="base">
                                        <p:cTn id="4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anim calcmode="lin" valueType="num">
                                      <p:cBhvr additive="base">
                                        <p:cTn id="51"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2">
                                            <p:txEl>
                                              <p:pRg st="3" end="3"/>
                                            </p:txEl>
                                          </p:spTgt>
                                        </p:tgtEl>
                                        <p:attrNameLst>
                                          <p:attrName>style.visibility</p:attrName>
                                        </p:attrNameLst>
                                      </p:cBhvr>
                                      <p:to>
                                        <p:strVal val="visible"/>
                                      </p:to>
                                    </p:set>
                                    <p:anim calcmode="lin" valueType="num">
                                      <p:cBhvr additive="base">
                                        <p:cTn id="5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2">
                                            <p:txEl>
                                              <p:pRg st="4" end="4"/>
                                            </p:txEl>
                                          </p:spTgt>
                                        </p:tgtEl>
                                        <p:attrNameLst>
                                          <p:attrName>style.visibility</p:attrName>
                                        </p:attrNameLst>
                                      </p:cBhvr>
                                      <p:to>
                                        <p:strVal val="visible"/>
                                      </p:to>
                                    </p:set>
                                    <p:anim calcmode="lin" valueType="num">
                                      <p:cBhvr additive="base">
                                        <p:cTn id="59"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2">
                                            <p:txEl>
                                              <p:pRg st="5" end="5"/>
                                            </p:txEl>
                                          </p:spTgt>
                                        </p:tgtEl>
                                        <p:attrNameLst>
                                          <p:attrName>style.visibility</p:attrName>
                                        </p:attrNameLst>
                                      </p:cBhvr>
                                      <p:to>
                                        <p:strVal val="visible"/>
                                      </p:to>
                                    </p:set>
                                    <p:anim calcmode="lin" valueType="num">
                                      <p:cBhvr additive="base">
                                        <p:cTn id="6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12">
                                            <p:txEl>
                                              <p:pRg st="6" end="6"/>
                                            </p:txEl>
                                          </p:spTgt>
                                        </p:tgtEl>
                                        <p:attrNameLst>
                                          <p:attrName>style.visibility</p:attrName>
                                        </p:attrNameLst>
                                      </p:cBhvr>
                                      <p:to>
                                        <p:strVal val="visible"/>
                                      </p:to>
                                    </p:set>
                                    <p:animEffect transition="in" filter="fade">
                                      <p:cBhvr>
                                        <p:cTn id="69" dur="1000"/>
                                        <p:tgtEl>
                                          <p:spTgt spid="12">
                                            <p:txEl>
                                              <p:pRg st="6" end="6"/>
                                            </p:txEl>
                                          </p:spTgt>
                                        </p:tgtEl>
                                      </p:cBhvr>
                                    </p:animEffect>
                                    <p:anim calcmode="lin" valueType="num">
                                      <p:cBhvr>
                                        <p:cTn id="70"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71" dur="1000" fill="hold"/>
                                        <p:tgtEl>
                                          <p:spTgt spid="12">
                                            <p:txEl>
                                              <p:pRg st="6" end="6"/>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2">
                                            <p:txEl>
                                              <p:pRg st="7" end="7"/>
                                            </p:txEl>
                                          </p:spTgt>
                                        </p:tgtEl>
                                        <p:attrNameLst>
                                          <p:attrName>style.visibility</p:attrName>
                                        </p:attrNameLst>
                                      </p:cBhvr>
                                      <p:to>
                                        <p:strVal val="visible"/>
                                      </p:to>
                                    </p:set>
                                    <p:animEffect transition="in" filter="fade">
                                      <p:cBhvr>
                                        <p:cTn id="74" dur="1000"/>
                                        <p:tgtEl>
                                          <p:spTgt spid="12">
                                            <p:txEl>
                                              <p:pRg st="7" end="7"/>
                                            </p:txEl>
                                          </p:spTgt>
                                        </p:tgtEl>
                                      </p:cBhvr>
                                    </p:animEffect>
                                    <p:anim calcmode="lin" valueType="num">
                                      <p:cBhvr>
                                        <p:cTn id="75" dur="1000" fill="hold"/>
                                        <p:tgtEl>
                                          <p:spTgt spid="12">
                                            <p:txEl>
                                              <p:pRg st="7" end="7"/>
                                            </p:txEl>
                                          </p:spTgt>
                                        </p:tgtEl>
                                        <p:attrNameLst>
                                          <p:attrName>ppt_x</p:attrName>
                                        </p:attrNameLst>
                                      </p:cBhvr>
                                      <p:tavLst>
                                        <p:tav tm="0">
                                          <p:val>
                                            <p:strVal val="#ppt_x"/>
                                          </p:val>
                                        </p:tav>
                                        <p:tav tm="100000">
                                          <p:val>
                                            <p:strVal val="#ppt_x"/>
                                          </p:val>
                                        </p:tav>
                                      </p:tavLst>
                                    </p:anim>
                                    <p:anim calcmode="lin" valueType="num">
                                      <p:cBhvr>
                                        <p:cTn id="76" dur="1000" fill="hold"/>
                                        <p:tgtEl>
                                          <p:spTgt spid="12">
                                            <p:txEl>
                                              <p:pRg st="7" end="7"/>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12">
                                            <p:txEl>
                                              <p:pRg st="8" end="8"/>
                                            </p:txEl>
                                          </p:spTgt>
                                        </p:tgtEl>
                                        <p:attrNameLst>
                                          <p:attrName>style.visibility</p:attrName>
                                        </p:attrNameLst>
                                      </p:cBhvr>
                                      <p:to>
                                        <p:strVal val="visible"/>
                                      </p:to>
                                    </p:set>
                                    <p:animEffect transition="in" filter="fade">
                                      <p:cBhvr>
                                        <p:cTn id="79" dur="1000"/>
                                        <p:tgtEl>
                                          <p:spTgt spid="12">
                                            <p:txEl>
                                              <p:pRg st="8" end="8"/>
                                            </p:txEl>
                                          </p:spTgt>
                                        </p:tgtEl>
                                      </p:cBhvr>
                                    </p:animEffect>
                                    <p:anim calcmode="lin" valueType="num">
                                      <p:cBhvr>
                                        <p:cTn id="80"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81" dur="1000" fill="hold"/>
                                        <p:tgtEl>
                                          <p:spTgt spid="12">
                                            <p:txEl>
                                              <p:pRg st="8" end="8"/>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2">
                                            <p:txEl>
                                              <p:pRg st="9" end="9"/>
                                            </p:txEl>
                                          </p:spTgt>
                                        </p:tgtEl>
                                        <p:attrNameLst>
                                          <p:attrName>style.visibility</p:attrName>
                                        </p:attrNameLst>
                                      </p:cBhvr>
                                      <p:to>
                                        <p:strVal val="visible"/>
                                      </p:to>
                                    </p:set>
                                    <p:animEffect transition="in" filter="fade">
                                      <p:cBhvr>
                                        <p:cTn id="84" dur="1000"/>
                                        <p:tgtEl>
                                          <p:spTgt spid="12">
                                            <p:txEl>
                                              <p:pRg st="9" end="9"/>
                                            </p:txEl>
                                          </p:spTgt>
                                        </p:tgtEl>
                                      </p:cBhvr>
                                    </p:animEffect>
                                    <p:anim calcmode="lin" valueType="num">
                                      <p:cBhvr>
                                        <p:cTn id="85" dur="1000" fill="hold"/>
                                        <p:tgtEl>
                                          <p:spTgt spid="12">
                                            <p:txEl>
                                              <p:pRg st="9" end="9"/>
                                            </p:txEl>
                                          </p:spTgt>
                                        </p:tgtEl>
                                        <p:attrNameLst>
                                          <p:attrName>ppt_x</p:attrName>
                                        </p:attrNameLst>
                                      </p:cBhvr>
                                      <p:tavLst>
                                        <p:tav tm="0">
                                          <p:val>
                                            <p:strVal val="#ppt_x"/>
                                          </p:val>
                                        </p:tav>
                                        <p:tav tm="100000">
                                          <p:val>
                                            <p:strVal val="#ppt_x"/>
                                          </p:val>
                                        </p:tav>
                                      </p:tavLst>
                                    </p:anim>
                                    <p:anim calcmode="lin" valueType="num">
                                      <p:cBhvr>
                                        <p:cTn id="86" dur="1000" fill="hold"/>
                                        <p:tgtEl>
                                          <p:spTgt spid="1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Retirement of Exchange Web Services in Exchange Online</a:t>
            </a:r>
            <a:endParaRPr lang="en-US" sz="1000" dirty="0">
              <a:latin typeface="+mj-lt"/>
            </a:endParaRPr>
          </a:p>
          <a:p>
            <a:r>
              <a:rPr lang="en-US" sz="1000" dirty="0">
                <a:latin typeface="+mj-lt"/>
              </a:rPr>
              <a:t>MS announced that on October 1, 2026, MS will start blocking EWS requests from non-Microsoft apps to Exchange Online.</a:t>
            </a:r>
          </a:p>
          <a:p>
            <a:r>
              <a:rPr lang="en-US" sz="1000" dirty="0">
                <a:latin typeface="+mj-lt"/>
              </a:rPr>
              <a:t>If the you use the EWS, please consider the migration to the MS Graph</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200" dirty="0">
                <a:hlinkClick r:id="rId3"/>
              </a:rPr>
              <a:t>Microsoft at Oracle </a:t>
            </a:r>
            <a:r>
              <a:rPr lang="en-US" sz="1200" dirty="0" err="1">
                <a:hlinkClick r:id="rId3"/>
              </a:rPr>
              <a:t>CloudWorld</a:t>
            </a:r>
            <a:r>
              <a:rPr lang="en-US" sz="1200" dirty="0">
                <a:hlinkClick r:id="rId3"/>
              </a:rPr>
              <a:t> in Las Vegas</a:t>
            </a:r>
            <a:endParaRPr lang="en-US" sz="1200" dirty="0"/>
          </a:p>
          <a:p>
            <a:endParaRPr lang="en-US" sz="1200" dirty="0"/>
          </a:p>
        </p:txBody>
      </p:sp>
      <p:pic>
        <p:nvPicPr>
          <p:cNvPr id="2050" name="Picture 2" descr="thumbnail image 1 of blog post titled &#10; &#10; &#10;  &#10; &#10; &#10; &#10;    &#10;  &#10;   &#10;    &#10;      &#10;       Join Microsoft at Oracle CloudWorld in Las Vegas&#10;       &#10;      &#10;     &#10;   &#10;  &#10; &#10;   &#10; &#10; &#10; &#10; &#10; &#10;">
            <a:extLst>
              <a:ext uri="{FF2B5EF4-FFF2-40B4-BE49-F238E27FC236}">
                <a16:creationId xmlns:a16="http://schemas.microsoft.com/office/drawing/2014/main" id="{64BF2AE5-5F1F-F7D3-AC12-646C3A8268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125" y="1260763"/>
            <a:ext cx="2639913" cy="137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1000"/>
                                        <p:tgtEl>
                                          <p:spTgt spid="12">
                                            <p:txEl>
                                              <p:pRg st="0" end="0"/>
                                            </p:txEl>
                                          </p:spTgt>
                                        </p:tgtEl>
                                      </p:cBhvr>
                                    </p:animEffect>
                                    <p:anim calcmode="lin" valueType="num">
                                      <p:cBhvr>
                                        <p:cTn id="1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1000"/>
                                        <p:tgtEl>
                                          <p:spTgt spid="12">
                                            <p:txEl>
                                              <p:pRg st="1" end="1"/>
                                            </p:txEl>
                                          </p:spTgt>
                                        </p:tgtEl>
                                      </p:cBhvr>
                                    </p:animEffect>
                                    <p:anim calcmode="lin" valueType="num">
                                      <p:cBhvr>
                                        <p:cTn id="23"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1000"/>
                                        <p:tgtEl>
                                          <p:spTgt spid="12">
                                            <p:txEl>
                                              <p:pRg st="2" end="2"/>
                                            </p:txEl>
                                          </p:spTgt>
                                        </p:tgtEl>
                                      </p:cBhvr>
                                    </p:animEffect>
                                    <p:anim calcmode="lin" valueType="num">
                                      <p:cBhvr>
                                        <p:cTn id="28"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Announcing the GitHub Innovation Graph</a:t>
            </a:r>
            <a:endParaRPr lang="en-US" sz="1000" dirty="0">
              <a:latin typeface="+mj-lt"/>
            </a:endParaRPr>
          </a:p>
          <a:p>
            <a:pPr algn="just"/>
            <a:r>
              <a:rPr lang="en-US" sz="1000" b="0" i="0" dirty="0">
                <a:solidFill>
                  <a:srgbClr val="24292F"/>
                </a:solidFill>
                <a:effectLst/>
                <a:latin typeface="+mj-lt"/>
              </a:rPr>
              <a:t>The Innovation Graph includes longitudinal metrics on software development for economies around the world. It has a dedicated </a:t>
            </a:r>
            <a:r>
              <a:rPr lang="en-US" sz="1000" b="0" i="0" u="none" strike="noStrike" dirty="0">
                <a:effectLst/>
                <a:latin typeface="+mj-lt"/>
                <a:hlinkClick r:id="rId3"/>
              </a:rPr>
              <a:t>webpage</a:t>
            </a:r>
            <a:r>
              <a:rPr lang="en-US" sz="1000" b="0" i="0" dirty="0">
                <a:solidFill>
                  <a:srgbClr val="24292F"/>
                </a:solidFill>
                <a:effectLst/>
                <a:latin typeface="+mj-lt"/>
              </a:rPr>
              <a:t> and </a:t>
            </a:r>
            <a:r>
              <a:rPr lang="en-US" sz="1000" b="0" i="0" u="none" strike="noStrike" dirty="0">
                <a:effectLst/>
                <a:latin typeface="+mj-lt"/>
                <a:hlinkClick r:id="rId4"/>
              </a:rPr>
              <a:t>repository</a:t>
            </a:r>
            <a:r>
              <a:rPr lang="en-US" sz="1000" b="0" i="0" dirty="0">
                <a:solidFill>
                  <a:srgbClr val="24292F"/>
                </a:solidFill>
                <a:effectLst/>
                <a:latin typeface="+mj-lt"/>
              </a:rPr>
              <a:t>, it provides quarterly data on Git pushes, developers, organizations, repositories, languages, licenses, topics, and economy collaborators, dating back to 2020. The platform offers a number of data visualizations, and repository outlines our methodology. </a:t>
            </a:r>
          </a:p>
          <a:p>
            <a:pPr algn="just"/>
            <a:r>
              <a:rPr lang="en-US" sz="1000" dirty="0">
                <a:latin typeface="+mj-lt"/>
              </a:rPr>
              <a:t>Innovation Graph might be useful for researchers, policymakers, and developers.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5"/>
              </a:rPr>
              <a:t>GitHub Enterprise Importer (GEI)  support t for the GitHub Enterprise Importer (GEI) </a:t>
            </a:r>
            <a:endParaRPr lang="en-US" sz="1000" dirty="0"/>
          </a:p>
          <a:p>
            <a:pPr algn="just"/>
            <a:r>
              <a:rPr lang="en-US" sz="1000" dirty="0"/>
              <a:t>Starting from February 15, 2024, Atlassian will no longer offer technical support, security updates or vulnerability fixes for their Server products like Bitbucket Server and Bamboo Server.</a:t>
            </a:r>
          </a:p>
          <a:p>
            <a:pPr algn="just"/>
            <a:r>
              <a:rPr lang="en-US" sz="1000" dirty="0"/>
              <a:t>GitHub Enterprise Importer (GEI) now supports migrations from Bitbucket Server and Bitbucket Data Center, and GitHub Actions Importer now allows to move from any of Atlassian’s CI/CD products–Bitbucket, Bamboo Server, and Bamboo Data Center–to GitHub Actions.</a:t>
            </a:r>
          </a:p>
          <a:p>
            <a:pPr algn="just"/>
            <a:r>
              <a:rPr lang="en-US" sz="1000" dirty="0"/>
              <a:t>GitHub Actions Importer uses a phased approach to simplify the migration process:</a:t>
            </a:r>
          </a:p>
          <a:p>
            <a:pPr marL="171450" indent="-171450" algn="just">
              <a:buFont typeface="Arial" panose="020B0604020202020204" pitchFamily="34" charset="0"/>
              <a:buChar char="•"/>
            </a:pPr>
            <a:r>
              <a:rPr lang="en-US" sz="1000" dirty="0"/>
              <a:t>Planning. In this phase, analyzes of existing CI/CD usage is performed to build a roadmap for migration.</a:t>
            </a:r>
          </a:p>
          <a:p>
            <a:pPr marL="171450" indent="-171450" algn="just">
              <a:buFont typeface="Arial" panose="020B0604020202020204" pitchFamily="34" charset="0"/>
              <a:buChar char="•"/>
            </a:pPr>
            <a:r>
              <a:rPr lang="en-US" sz="1000" dirty="0"/>
              <a:t>Testing. Dry-run migrations to validate that the converted workflows function the same as existing pipelines. GitHub Actions Importer supports unlimited iterations in this step to ensure any custom behavior is accurately encapsulated in your new GitHub Actions workflows.</a:t>
            </a:r>
          </a:p>
          <a:p>
            <a:pPr marL="171450" indent="-171450" algn="just">
              <a:buFont typeface="Arial" panose="020B0604020202020204" pitchFamily="34" charset="0"/>
              <a:buChar char="•"/>
            </a:pPr>
            <a:r>
              <a:rPr lang="en-US" sz="1000" dirty="0"/>
              <a:t>Migration. In this last phase, GitHub Actions Importer generates validated workflows and opens pull requests to add them to your GitHub repository. </a:t>
            </a:r>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 calcmode="lin" valueType="num">
                                      <p:cBhvr additive="base">
                                        <p:cTn id="4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 calcmode="lin" valueType="num">
                                      <p:cBhvr additive="base">
                                        <p:cTn id="4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Passkeys are generally available</a:t>
            </a:r>
            <a:endParaRPr lang="en-US" sz="1000" dirty="0">
              <a:latin typeface="+mj-lt"/>
            </a:endParaRPr>
          </a:p>
          <a:p>
            <a:pPr algn="just"/>
            <a:r>
              <a:rPr lang="en-US" sz="1000" dirty="0">
                <a:latin typeface="+mj-lt"/>
              </a:rPr>
              <a:t>Passkeys are a new form of sign-in and phishing resistant credential that make it easier to protect your GitHub account by reducing use of passwords and other, more easily </a:t>
            </a:r>
            <a:r>
              <a:rPr lang="en-US" sz="1000" dirty="0" err="1">
                <a:latin typeface="+mj-lt"/>
              </a:rPr>
              <a:t>phishable</a:t>
            </a:r>
            <a:r>
              <a:rPr lang="en-US" sz="1000" dirty="0">
                <a:latin typeface="+mj-lt"/>
              </a:rPr>
              <a:t> authentication methods.</a:t>
            </a:r>
          </a:p>
          <a:p>
            <a:pPr algn="just"/>
            <a:r>
              <a:rPr lang="en-US" sz="1000" dirty="0">
                <a:latin typeface="+mj-lt"/>
              </a:rPr>
              <a:t>Passkeys allow to sign in securely to GitHub.com, without having to input password. Passkeys satisfy both password and 2FA requirements, so it is possible to complete sign in with a single step. It is also possible to use passkeys for </a:t>
            </a:r>
            <a:r>
              <a:rPr lang="en-US" sz="1000" dirty="0" err="1">
                <a:latin typeface="+mj-lt"/>
              </a:rPr>
              <a:t>sudo</a:t>
            </a:r>
            <a:r>
              <a:rPr lang="en-US" sz="1000" dirty="0">
                <a:latin typeface="+mj-lt"/>
              </a:rPr>
              <a:t> mode and resetting your password.</a:t>
            </a:r>
          </a:p>
          <a:p>
            <a:pPr algn="just"/>
            <a:r>
              <a:rPr lang="en-US" sz="1000" dirty="0">
                <a:latin typeface="+mj-lt"/>
              </a:rPr>
              <a:t>Passkeys are pairs of cryptographic keys (a public key and a private key) that are stored by an authenticator you control. The authenticator can prove that a user is present and is authorized to use the passkey. Authenticators prove authorization with a PIN, passcode, biometric, or device password, depending on the authenticator's capabilities and configuration. Authenticators come in many forms, such as an iPhone or Android device, Windows Hello, a FIDO2 hardware security key, or a password manager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GitHub Copilot Chat beta now available for all individuals</a:t>
            </a:r>
            <a:endParaRPr lang="en-US" sz="1000" dirty="0"/>
          </a:p>
          <a:p>
            <a:pPr algn="just"/>
            <a:r>
              <a:rPr lang="en-US" sz="1000" dirty="0"/>
              <a:t>All GitHub Copilot for Individuals users now have access to GitHub Copilot Chat beta, bringing natural language-powered coding to every developer in all languages.</a:t>
            </a:r>
          </a:p>
          <a:p>
            <a:pPr algn="just"/>
            <a:r>
              <a:rPr lang="en-US" sz="1000" dirty="0"/>
              <a:t>GitHub Copilot Chat’s other powerful features:</a:t>
            </a:r>
          </a:p>
          <a:p>
            <a:pPr marL="171450" indent="-171450" algn="just">
              <a:buFont typeface="Arial" panose="020B0604020202020204" pitchFamily="34" charset="0"/>
              <a:buChar char="•"/>
            </a:pPr>
            <a:r>
              <a:rPr lang="en-US" sz="1000" dirty="0"/>
              <a:t>Real-time guidance</a:t>
            </a:r>
          </a:p>
          <a:p>
            <a:pPr marL="171450" indent="-171450" algn="just">
              <a:buFont typeface="Arial" panose="020B0604020202020204" pitchFamily="34" charset="0"/>
              <a:buChar char="•"/>
            </a:pPr>
            <a:r>
              <a:rPr lang="en-US" sz="1000" dirty="0"/>
              <a:t>Code analysis. </a:t>
            </a:r>
          </a:p>
          <a:p>
            <a:pPr marL="171450" indent="-171450" algn="just">
              <a:buFont typeface="Arial" panose="020B0604020202020204" pitchFamily="34" charset="0"/>
              <a:buChar char="•"/>
            </a:pPr>
            <a:r>
              <a:rPr lang="en-US" sz="1000" dirty="0"/>
              <a:t>Fixing security issues</a:t>
            </a:r>
          </a:p>
          <a:p>
            <a:pPr marL="171450" indent="-171450" algn="just">
              <a:buFont typeface="Arial" panose="020B0604020202020204" pitchFamily="34" charset="0"/>
              <a:buChar char="•"/>
            </a:pPr>
            <a:r>
              <a:rPr lang="en-US" sz="1000" dirty="0"/>
              <a:t>Simple troubleshooting</a:t>
            </a:r>
          </a:p>
        </p:txBody>
      </p:sp>
    </p:spTree>
    <p:extLst>
      <p:ext uri="{BB962C8B-B14F-4D97-AF65-F5344CB8AC3E}">
        <p14:creationId xmlns:p14="http://schemas.microsoft.com/office/powerpoint/2010/main" val="109030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 calcmode="lin" valueType="num">
                                      <p:cBhvr additive="base">
                                        <p:cTn id="3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
                                            <p:txEl>
                                              <p:pRg st="1" end="1"/>
                                            </p:txEl>
                                          </p:spTgt>
                                        </p:tgtEl>
                                        <p:attrNameLst>
                                          <p:attrName>style.visibility</p:attrName>
                                        </p:attrNameLst>
                                      </p:cBhvr>
                                      <p:to>
                                        <p:strVal val="visible"/>
                                      </p:to>
                                    </p:set>
                                    <p:anim calcmode="lin" valueType="num">
                                      <p:cBhvr additive="base">
                                        <p:cTn id="4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2">
                                            <p:txEl>
                                              <p:pRg st="2" end="2"/>
                                            </p:txEl>
                                          </p:spTgt>
                                        </p:tgtEl>
                                        <p:attrNameLst>
                                          <p:attrName>style.visibility</p:attrName>
                                        </p:attrNameLst>
                                      </p:cBhvr>
                                      <p:to>
                                        <p:strVal val="visible"/>
                                      </p:to>
                                    </p:set>
                                    <p:anim calcmode="lin" valueType="num">
                                      <p:cBhvr additive="base">
                                        <p:cTn id="4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 calcmode="lin" valueType="num">
                                      <p:cBhvr additive="base">
                                        <p:cTn id="4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b="1" dirty="0">
                <a:latin typeface="+mj-lt"/>
              </a:rPr>
              <a:t>Fixes and improvements</a:t>
            </a:r>
          </a:p>
          <a:p>
            <a:r>
              <a:rPr lang="en-US" sz="1000" dirty="0">
                <a:latin typeface="+mj-lt"/>
              </a:rPr>
              <a:t>This release also has some significant bug fixes:</a:t>
            </a:r>
          </a:p>
          <a:p>
            <a:pPr marL="171450" indent="-171450">
              <a:buFont typeface="Arial" panose="020B0604020202020204" pitchFamily="34" charset="0"/>
              <a:buChar char="•"/>
            </a:pPr>
            <a:r>
              <a:rPr lang="en-US" sz="1000" dirty="0">
                <a:latin typeface="+mj-lt"/>
              </a:rPr>
              <a:t>GH 9231 Store WSL isn’t accessible from Session 0</a:t>
            </a:r>
          </a:p>
          <a:p>
            <a:pPr marL="171450" indent="-171450">
              <a:buFont typeface="Arial" panose="020B0604020202020204" pitchFamily="34" charset="0"/>
              <a:buChar char="•"/>
            </a:pPr>
            <a:r>
              <a:rPr lang="en-US" sz="1000" dirty="0">
                <a:latin typeface="+mj-lt"/>
              </a:rPr>
              <a:t>WSL GUI apps now have Windows snapping with the keyboard (Press WIN + an arrow key to snap to the side)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Windows Subsystem for Linux</a:t>
            </a:r>
            <a:endParaRPr lang="en-US" sz="1000" dirty="0"/>
          </a:p>
          <a:p>
            <a:pPr algn="just"/>
            <a:r>
              <a:rPr lang="en-US" sz="1000" b="1" dirty="0"/>
              <a:t>Added support for new opt-in experimental features</a:t>
            </a:r>
          </a:p>
          <a:p>
            <a:pPr marL="171450" indent="-171450" algn="just">
              <a:buFont typeface="Arial" panose="020B0604020202020204" pitchFamily="34" charset="0"/>
              <a:buChar char="•"/>
            </a:pPr>
            <a:r>
              <a:rPr lang="en-US" sz="1000" dirty="0" err="1"/>
              <a:t>autoMemoryReclaim</a:t>
            </a:r>
            <a:r>
              <a:rPr lang="en-US" sz="1000" dirty="0"/>
              <a:t> – Makes the WSL VM shrink in memory as you use it by reclaiming cached memory</a:t>
            </a:r>
          </a:p>
          <a:p>
            <a:pPr marL="171450" indent="-171450" algn="just">
              <a:buFont typeface="Arial" panose="020B0604020202020204" pitchFamily="34" charset="0"/>
              <a:buChar char="•"/>
            </a:pPr>
            <a:r>
              <a:rPr lang="en-US" sz="1000" dirty="0"/>
              <a:t>Sparse VHD – Automatically shrinks the WSL virtual hard disk (VHD) </a:t>
            </a:r>
          </a:p>
          <a:p>
            <a:pPr marL="171450" indent="-171450" algn="just">
              <a:buFont typeface="Arial" panose="020B0604020202020204" pitchFamily="34" charset="0"/>
              <a:buChar char="•"/>
            </a:pPr>
            <a:r>
              <a:rPr lang="en-US" sz="1000" dirty="0"/>
              <a:t>Mirrored mode networking – A new networking mode for WSL that adds new features and improves network compatibility</a:t>
            </a:r>
          </a:p>
          <a:p>
            <a:pPr marL="171450" indent="-171450" algn="just">
              <a:buFont typeface="Arial" panose="020B0604020202020204" pitchFamily="34" charset="0"/>
              <a:buChar char="•"/>
            </a:pPr>
            <a:r>
              <a:rPr lang="en-US" sz="1000" dirty="0" err="1"/>
              <a:t>dnsTunneling</a:t>
            </a:r>
            <a:r>
              <a:rPr lang="en-US" sz="1000" dirty="0"/>
              <a:t> – Changes how WSL resolves DNS requests to improve network compatibility</a:t>
            </a:r>
          </a:p>
          <a:p>
            <a:pPr marL="171450" indent="-171450" algn="just">
              <a:buFont typeface="Arial" panose="020B0604020202020204" pitchFamily="34" charset="0"/>
              <a:buChar char="•"/>
            </a:pPr>
            <a:r>
              <a:rPr lang="en-US" sz="1000" dirty="0"/>
              <a:t>firewall – Applies Windows firewall rules to WSL, and allows for advanced firewall controls for the WSL VM</a:t>
            </a:r>
          </a:p>
          <a:p>
            <a:pPr marL="171450" indent="-171450" algn="just">
              <a:buFont typeface="Arial" panose="020B0604020202020204" pitchFamily="34" charset="0"/>
              <a:buChar char="•"/>
            </a:pPr>
            <a:r>
              <a:rPr lang="en-US" sz="1000" dirty="0" err="1"/>
              <a:t>autoProxy</a:t>
            </a:r>
            <a:r>
              <a:rPr lang="en-US" sz="1000" dirty="0"/>
              <a:t> – Makes WSL automatically use the proxy information from Windows to improve network compatibility</a:t>
            </a:r>
          </a:p>
        </p:txBody>
      </p:sp>
    </p:spTree>
    <p:extLst>
      <p:ext uri="{BB962C8B-B14F-4D97-AF65-F5344CB8AC3E}">
        <p14:creationId xmlns:p14="http://schemas.microsoft.com/office/powerpoint/2010/main" val="22317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Effect transition="in" filter="fade">
                                      <p:cBhvr>
                                        <p:cTn id="23" dur="1000"/>
                                        <p:tgtEl>
                                          <p:spTgt spid="14">
                                            <p:txEl>
                                              <p:pRg st="0" end="0"/>
                                            </p:txEl>
                                          </p:spTgt>
                                        </p:tgtEl>
                                      </p:cBhvr>
                                    </p:animEffect>
                                    <p:anim calcmode="lin" valueType="num">
                                      <p:cBhvr>
                                        <p:cTn id="24" dur="1000" fill="hold"/>
                                        <p:tgtEl>
                                          <p:spTgt spid="1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14">
                                            <p:txEl>
                                              <p:pRg st="0" end="0"/>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fade">
                                      <p:cBhvr>
                                        <p:cTn id="28" dur="1000"/>
                                        <p:tgtEl>
                                          <p:spTgt spid="14">
                                            <p:txEl>
                                              <p:pRg st="1" end="1"/>
                                            </p:txEl>
                                          </p:spTgt>
                                        </p:tgtEl>
                                      </p:cBhvr>
                                    </p:animEffect>
                                    <p:anim calcmode="lin" valueType="num">
                                      <p:cBhvr>
                                        <p:cTn id="29"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fade">
                                      <p:cBhvr>
                                        <p:cTn id="33" dur="1000"/>
                                        <p:tgtEl>
                                          <p:spTgt spid="14">
                                            <p:txEl>
                                              <p:pRg st="2" end="2"/>
                                            </p:txEl>
                                          </p:spTgt>
                                        </p:tgtEl>
                                      </p:cBhvr>
                                    </p:animEffect>
                                    <p:anim calcmode="lin" valueType="num">
                                      <p:cBhvr>
                                        <p:cTn id="34"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4">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4">
                                            <p:txEl>
                                              <p:pRg st="3" end="3"/>
                                            </p:txEl>
                                          </p:spTgt>
                                        </p:tgtEl>
                                        <p:attrNameLst>
                                          <p:attrName>style.visibility</p:attrName>
                                        </p:attrNameLst>
                                      </p:cBhvr>
                                      <p:to>
                                        <p:strVal val="visible"/>
                                      </p:to>
                                    </p:set>
                                    <p:animEffect transition="in" filter="fade">
                                      <p:cBhvr>
                                        <p:cTn id="38" dur="1000"/>
                                        <p:tgtEl>
                                          <p:spTgt spid="14">
                                            <p:txEl>
                                              <p:pRg st="3" end="3"/>
                                            </p:txEl>
                                          </p:spTgt>
                                        </p:tgtEl>
                                      </p:cBhvr>
                                    </p:animEffect>
                                    <p:anim calcmode="lin" valueType="num">
                                      <p:cBhvr>
                                        <p:cTn id="39" dur="1000" fill="hold"/>
                                        <p:tgtEl>
                                          <p:spTgt spid="14">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4">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animEffect transition="in" filter="fade">
                                      <p:cBhvr>
                                        <p:cTn id="43" dur="1000"/>
                                        <p:tgtEl>
                                          <p:spTgt spid="14">
                                            <p:txEl>
                                              <p:pRg st="4" end="4"/>
                                            </p:txEl>
                                          </p:spTgt>
                                        </p:tgtEl>
                                      </p:cBhvr>
                                    </p:animEffect>
                                    <p:anim calcmode="lin" valueType="num">
                                      <p:cBhvr>
                                        <p:cTn id="44" dur="1000" fill="hold"/>
                                        <p:tgtEl>
                                          <p:spTgt spid="14">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14">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4">
                                            <p:txEl>
                                              <p:pRg st="5" end="5"/>
                                            </p:txEl>
                                          </p:spTgt>
                                        </p:tgtEl>
                                        <p:attrNameLst>
                                          <p:attrName>style.visibility</p:attrName>
                                        </p:attrNameLst>
                                      </p:cBhvr>
                                      <p:to>
                                        <p:strVal val="visible"/>
                                      </p:to>
                                    </p:set>
                                    <p:animEffect transition="in" filter="fade">
                                      <p:cBhvr>
                                        <p:cTn id="48" dur="1000"/>
                                        <p:tgtEl>
                                          <p:spTgt spid="14">
                                            <p:txEl>
                                              <p:pRg st="5" end="5"/>
                                            </p:txEl>
                                          </p:spTgt>
                                        </p:tgtEl>
                                      </p:cBhvr>
                                    </p:animEffect>
                                    <p:anim calcmode="lin" valueType="num">
                                      <p:cBhvr>
                                        <p:cTn id="49" dur="1000" fill="hold"/>
                                        <p:tgtEl>
                                          <p:spTgt spid="1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14">
                                            <p:txEl>
                                              <p:pRg st="5" end="5"/>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4">
                                            <p:txEl>
                                              <p:pRg st="6" end="6"/>
                                            </p:txEl>
                                          </p:spTgt>
                                        </p:tgtEl>
                                        <p:attrNameLst>
                                          <p:attrName>style.visibility</p:attrName>
                                        </p:attrNameLst>
                                      </p:cBhvr>
                                      <p:to>
                                        <p:strVal val="visible"/>
                                      </p:to>
                                    </p:set>
                                    <p:animEffect transition="in" filter="fade">
                                      <p:cBhvr>
                                        <p:cTn id="53" dur="1000"/>
                                        <p:tgtEl>
                                          <p:spTgt spid="14">
                                            <p:txEl>
                                              <p:pRg st="6" end="6"/>
                                            </p:txEl>
                                          </p:spTgt>
                                        </p:tgtEl>
                                      </p:cBhvr>
                                    </p:animEffect>
                                    <p:anim calcmode="lin" valueType="num">
                                      <p:cBhvr>
                                        <p:cTn id="54" dur="1000" fill="hold"/>
                                        <p:tgtEl>
                                          <p:spTgt spid="14">
                                            <p:txEl>
                                              <p:pRg st="6" end="6"/>
                                            </p:txEl>
                                          </p:spTgt>
                                        </p:tgtEl>
                                        <p:attrNameLst>
                                          <p:attrName>ppt_x</p:attrName>
                                        </p:attrNameLst>
                                      </p:cBhvr>
                                      <p:tavLst>
                                        <p:tav tm="0">
                                          <p:val>
                                            <p:strVal val="#ppt_x"/>
                                          </p:val>
                                        </p:tav>
                                        <p:tav tm="100000">
                                          <p:val>
                                            <p:strVal val="#ppt_x"/>
                                          </p:val>
                                        </p:tav>
                                      </p:tavLst>
                                    </p:anim>
                                    <p:anim calcmode="lin" valueType="num">
                                      <p:cBhvr>
                                        <p:cTn id="55" dur="1000" fill="hold"/>
                                        <p:tgtEl>
                                          <p:spTgt spid="14">
                                            <p:txEl>
                                              <p:pRg st="6" end="6"/>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4">
                                            <p:txEl>
                                              <p:pRg st="7" end="7"/>
                                            </p:txEl>
                                          </p:spTgt>
                                        </p:tgtEl>
                                        <p:attrNameLst>
                                          <p:attrName>style.visibility</p:attrName>
                                        </p:attrNameLst>
                                      </p:cBhvr>
                                      <p:to>
                                        <p:strVal val="visible"/>
                                      </p:to>
                                    </p:set>
                                    <p:animEffect transition="in" filter="fade">
                                      <p:cBhvr>
                                        <p:cTn id="58" dur="1000"/>
                                        <p:tgtEl>
                                          <p:spTgt spid="14">
                                            <p:txEl>
                                              <p:pRg st="7" end="7"/>
                                            </p:txEl>
                                          </p:spTgt>
                                        </p:tgtEl>
                                      </p:cBhvr>
                                    </p:animEffect>
                                    <p:anim calcmode="lin" valueType="num">
                                      <p:cBhvr>
                                        <p:cTn id="59"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60"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opilot logo">
            <a:extLst>
              <a:ext uri="{FF2B5EF4-FFF2-40B4-BE49-F238E27FC236}">
                <a16:creationId xmlns:a16="http://schemas.microsoft.com/office/drawing/2014/main" id="{9711D1B5-1F89-3DC0-4ED0-F9E84A508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06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Windows 11 Updates</a:t>
            </a:r>
          </a:p>
          <a:p>
            <a:pPr marL="171450" indent="-171450" algn="just">
              <a:buFont typeface="Arial" panose="020B0604020202020204" pitchFamily="34" charset="0"/>
              <a:buChar char="•"/>
            </a:pPr>
            <a:r>
              <a:rPr lang="en-US" sz="1000" dirty="0">
                <a:latin typeface="+mj-lt"/>
              </a:rPr>
              <a:t>Copilot in Windows (in preview) </a:t>
            </a:r>
          </a:p>
          <a:p>
            <a:pPr marL="171450" indent="-171450" algn="just">
              <a:buFont typeface="Arial" panose="020B0604020202020204" pitchFamily="34" charset="0"/>
              <a:buChar char="•"/>
            </a:pPr>
            <a:r>
              <a:rPr lang="en-US" sz="1000" dirty="0">
                <a:latin typeface="+mj-lt"/>
              </a:rPr>
              <a:t>Paint has been enhanced with AI for drawing and digital creation with the addition of background removal and layers as well as a preview of Cocreator that brings the power of generative AI to the Paint app.</a:t>
            </a:r>
          </a:p>
          <a:p>
            <a:pPr marL="171450" indent="-171450" algn="just">
              <a:buFont typeface="Arial" panose="020B0604020202020204" pitchFamily="34" charset="0"/>
              <a:buChar char="•"/>
            </a:pPr>
            <a:r>
              <a:rPr lang="en-US" sz="1000" dirty="0">
                <a:latin typeface="+mj-lt"/>
              </a:rPr>
              <a:t>Photos has also been enhanced with AI including new features to make editing photos a breeze. </a:t>
            </a:r>
          </a:p>
          <a:p>
            <a:pPr marL="171450" indent="-171450" algn="just">
              <a:buFont typeface="Arial" panose="020B0604020202020204" pitchFamily="34" charset="0"/>
              <a:buChar char="•"/>
            </a:pPr>
            <a:r>
              <a:rPr lang="en-US" sz="1000" dirty="0">
                <a:latin typeface="+mj-lt"/>
              </a:rPr>
              <a:t>Snipping Tool now offers more ways to capture content on screen</a:t>
            </a:r>
          </a:p>
          <a:p>
            <a:pPr marL="171450" indent="-171450" algn="just">
              <a:buFont typeface="Arial" panose="020B0604020202020204" pitchFamily="34" charset="0"/>
              <a:buChar char="•"/>
            </a:pPr>
            <a:r>
              <a:rPr lang="en-US" sz="1000" dirty="0">
                <a:latin typeface="+mj-lt"/>
              </a:rPr>
              <a:t>Clipchamp, now with auto compose, helps with scenes suggestions, edits and narratives based on images and footage automatically</a:t>
            </a:r>
          </a:p>
          <a:p>
            <a:pPr marL="171450" indent="-171450" algn="just">
              <a:buFont typeface="Arial" panose="020B0604020202020204" pitchFamily="34" charset="0"/>
              <a:buChar char="•"/>
            </a:pPr>
            <a:r>
              <a:rPr lang="en-US" sz="1000" dirty="0">
                <a:latin typeface="+mj-lt"/>
              </a:rPr>
              <a:t>Notepad will start automatically saving session state allowing to close Notepad without any interrupting dialogs and then pick up where left off when return. </a:t>
            </a:r>
          </a:p>
          <a:p>
            <a:pPr marL="171450" indent="-171450" algn="just">
              <a:buFont typeface="Arial" panose="020B0604020202020204" pitchFamily="34" charset="0"/>
              <a:buChar char="•"/>
            </a:pPr>
            <a:r>
              <a:rPr lang="en-US" sz="1000" dirty="0">
                <a:latin typeface="+mj-lt"/>
              </a:rPr>
              <a:t>With the new Outlook for Windows, it is possible to connect and coordinate various accounts (including Gmail, Yahoo, iCloud, and more) in one app. </a:t>
            </a:r>
          </a:p>
          <a:p>
            <a:pPr marL="171450" indent="-171450" algn="just">
              <a:buFont typeface="Arial" panose="020B0604020202020204" pitchFamily="34" charset="0"/>
              <a:buChar char="•"/>
            </a:pPr>
            <a:r>
              <a:rPr lang="en-US" sz="1000" dirty="0">
                <a:latin typeface="+mj-lt"/>
              </a:rPr>
              <a:t>Modernized File Explorer, MS is introducing a modernized File Explorer home, address bar and search box all designed to help more easily access important and relevant content, stay up to date with file activity and collaborate without even opening a file. </a:t>
            </a:r>
          </a:p>
          <a:p>
            <a:pPr marL="171450" indent="-171450" algn="just">
              <a:buFont typeface="Arial" panose="020B0604020202020204" pitchFamily="34" charset="0"/>
              <a:buChar char="•"/>
            </a:pPr>
            <a:r>
              <a:rPr lang="en-US" sz="1000" dirty="0">
                <a:latin typeface="+mj-lt"/>
              </a:rPr>
              <a:t>Windows Backup makes moving to a new Windows 11 PC easier than ever.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t>Copilot will begin to roll out in its early form as part of our free update to Windows 11, starting Sept. 26 — and across Bing, Edge, and Microsoft 365 Copilot this fall. Updates:</a:t>
            </a:r>
          </a:p>
          <a:p>
            <a:pPr marL="171450" indent="-171450" algn="just">
              <a:buFont typeface="Arial" panose="020B0604020202020204" pitchFamily="34" charset="0"/>
              <a:buChar char="•"/>
            </a:pPr>
            <a:r>
              <a:rPr lang="en-US" sz="1000" dirty="0"/>
              <a:t>With over 150 new features, the next Windows 11 update is one of our most ambitious yet, bringing the power of Copilot and new AI powered experiences to apps like Paint, Photos, Clipchamp and more right to your Windows PC.</a:t>
            </a:r>
          </a:p>
          <a:p>
            <a:pPr marL="171450" indent="-171450" algn="just">
              <a:buFont typeface="Arial" panose="020B0604020202020204" pitchFamily="34" charset="0"/>
              <a:buChar char="•"/>
            </a:pPr>
            <a:r>
              <a:rPr lang="en-US" sz="1000" dirty="0"/>
              <a:t>Bing will add support for the latest DALL.E 3 model from OpenAI and deliver more personalized answers based on your search history, a new AI-powered shopping experience, and updates to Bing Chat Enterprise, making it more mobile and visual.</a:t>
            </a:r>
          </a:p>
          <a:p>
            <a:pPr marL="171450" indent="-171450" algn="just">
              <a:buFont typeface="Arial" panose="020B0604020202020204" pitchFamily="34" charset="0"/>
              <a:buChar char="•"/>
            </a:pPr>
            <a:r>
              <a:rPr lang="en-US" sz="1000" dirty="0"/>
              <a:t>Microsoft 365 Copilot will be generally available for enterprise customers on Nov. 1, 2023, along with Microsoft 365 Chat, a new AI assistant that will completely transform the way you work.</a:t>
            </a:r>
          </a:p>
          <a:p>
            <a:pPr marL="171450" indent="-171450" algn="just">
              <a:buFont typeface="Arial" panose="020B0604020202020204" pitchFamily="34" charset="0"/>
              <a:buChar char="•"/>
            </a:pPr>
            <a:r>
              <a:rPr lang="en-US" sz="1000" dirty="0"/>
              <a:t>Additionally, MS introduced powerful new Surface devices that bring all these AI experiences to life, and they are available for pre-order beginning today.</a:t>
            </a:r>
          </a:p>
        </p:txBody>
      </p:sp>
    </p:spTree>
    <p:extLst>
      <p:ext uri="{BB962C8B-B14F-4D97-AF65-F5344CB8AC3E}">
        <p14:creationId xmlns:p14="http://schemas.microsoft.com/office/powerpoint/2010/main" val="237055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 calcmode="lin" valueType="num">
                                      <p:cBhvr additive="base">
                                        <p:cTn id="1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anim calcmode="lin" valueType="num">
                                      <p:cBhvr additive="base">
                                        <p:cTn id="1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 calcmode="lin" valueType="num">
                                      <p:cBhvr additive="base">
                                        <p:cTn id="1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anim calcmode="lin" valueType="num">
                                      <p:cBhvr additive="base">
                                        <p:cTn id="2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 calcmode="lin" valueType="num">
                                      <p:cBhvr additive="base">
                                        <p:cTn id="2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anim calcmode="lin" valueType="num">
                                      <p:cBhvr additive="base">
                                        <p:cTn id="3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anim calcmode="lin" valueType="num">
                                      <p:cBhvr additive="base">
                                        <p:cTn id="3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anim calcmode="lin" valueType="num">
                                      <p:cBhvr additive="base">
                                        <p:cTn id="3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anim calcmode="lin" valueType="num">
                                      <p:cBhvr additive="base">
                                        <p:cTn id="4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 calcmode="lin" valueType="num">
                                      <p:cBhvr additive="base">
                                        <p:cTn id="4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xEl>
                                              <p:pRg st="1" end="1"/>
                                            </p:txEl>
                                          </p:spTgt>
                                        </p:tgtEl>
                                        <p:attrNameLst>
                                          <p:attrName>style.visibility</p:attrName>
                                        </p:attrNameLst>
                                      </p:cBhvr>
                                      <p:to>
                                        <p:strVal val="visible"/>
                                      </p:to>
                                    </p:set>
                                    <p:anim calcmode="lin" valueType="num">
                                      <p:cBhvr additive="base">
                                        <p:cTn id="5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xEl>
                                              <p:pRg st="2" end="2"/>
                                            </p:txEl>
                                          </p:spTgt>
                                        </p:tgtEl>
                                        <p:attrNameLst>
                                          <p:attrName>style.visibility</p:attrName>
                                        </p:attrNameLst>
                                      </p:cBhvr>
                                      <p:to>
                                        <p:strVal val="visible"/>
                                      </p:to>
                                    </p:set>
                                    <p:anim calcmode="lin" valueType="num">
                                      <p:cBhvr additive="base">
                                        <p:cTn id="5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4">
                                            <p:txEl>
                                              <p:pRg st="3" end="3"/>
                                            </p:txEl>
                                          </p:spTgt>
                                        </p:tgtEl>
                                        <p:attrNameLst>
                                          <p:attrName>style.visibility</p:attrName>
                                        </p:attrNameLst>
                                      </p:cBhvr>
                                      <p:to>
                                        <p:strVal val="visible"/>
                                      </p:to>
                                    </p:set>
                                    <p:anim calcmode="lin" valueType="num">
                                      <p:cBhvr additive="base">
                                        <p:cTn id="5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xEl>
                                              <p:pRg st="4" end="4"/>
                                            </p:txEl>
                                          </p:spTgt>
                                        </p:tgtEl>
                                        <p:attrNameLst>
                                          <p:attrName>style.visibility</p:attrName>
                                        </p:attrNameLst>
                                      </p:cBhvr>
                                      <p:to>
                                        <p:strVal val="visible"/>
                                      </p:to>
                                    </p:set>
                                    <p:anim calcmode="lin" valueType="num">
                                      <p:cBhvr additive="base">
                                        <p:cTn id="6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rPr>
              <a:t>Unsupported features and services</a:t>
            </a:r>
          </a:p>
          <a:p>
            <a:pPr marL="171450" indent="-171450" algn="just">
              <a:buFont typeface="Arial" panose="020B0604020202020204" pitchFamily="34" charset="0"/>
              <a:buChar char="•"/>
            </a:pPr>
            <a:r>
              <a:rPr lang="en-US" sz="1000" dirty="0">
                <a:latin typeface="+mj-lt"/>
              </a:rPr>
              <a:t>Unsupported storage accounts: Legacy v1 storage accounts aren't supported by malware scanning.</a:t>
            </a:r>
          </a:p>
          <a:p>
            <a:pPr marL="171450" indent="-171450" algn="just">
              <a:buFont typeface="Arial" panose="020B0604020202020204" pitchFamily="34" charset="0"/>
              <a:buChar char="•"/>
            </a:pPr>
            <a:r>
              <a:rPr lang="en-US" sz="1000" dirty="0">
                <a:latin typeface="+mj-lt"/>
              </a:rPr>
              <a:t>Unsupported service: Azure Files isn't supported by malware scanning.</a:t>
            </a:r>
          </a:p>
          <a:p>
            <a:pPr marL="171450" indent="-171450" algn="just">
              <a:buFont typeface="Arial" panose="020B0604020202020204" pitchFamily="34" charset="0"/>
              <a:buChar char="•"/>
            </a:pPr>
            <a:r>
              <a:rPr lang="en-US" sz="1000" dirty="0">
                <a:latin typeface="+mj-lt"/>
              </a:rPr>
              <a:t>Unsupported blob types: Append and Page blobs aren't supported for Malware Scanning.</a:t>
            </a:r>
          </a:p>
          <a:p>
            <a:pPr marL="171450" indent="-171450" algn="just">
              <a:buFont typeface="Arial" panose="020B0604020202020204" pitchFamily="34" charset="0"/>
              <a:buChar char="•"/>
            </a:pPr>
            <a:r>
              <a:rPr lang="en-US" sz="1000" dirty="0">
                <a:latin typeface="+mj-lt"/>
              </a:rPr>
              <a:t>Unsupported encryption: Client-side encrypted blobs aren't supported as they can't be decrypted before scanning by the service.</a:t>
            </a:r>
          </a:p>
          <a:p>
            <a:pPr marL="171450" indent="-171450" algn="just">
              <a:buFont typeface="Arial" panose="020B0604020202020204" pitchFamily="34" charset="0"/>
              <a:buChar char="•"/>
            </a:pPr>
            <a:r>
              <a:rPr lang="en-US" sz="1000" dirty="0">
                <a:latin typeface="+mj-lt"/>
              </a:rPr>
              <a:t>Unsupported index tag results: Index tag scan result isn't supported in storage accounts with Hierarchical namespace enabled (Azure Data Lake Storage Gen2).</a:t>
            </a:r>
          </a:p>
          <a:p>
            <a:pPr marL="171450" indent="-171450" algn="just">
              <a:buFont typeface="Arial" panose="020B0604020202020204" pitchFamily="34" charset="0"/>
              <a:buChar char="•"/>
            </a:pPr>
            <a:r>
              <a:rPr lang="en-US" sz="1000" dirty="0">
                <a:latin typeface="+mj-lt"/>
              </a:rPr>
              <a:t>Event Grid: Event Grid topics that don't have public network access enabled (i.e. private endpoint connections) are not supported by malware scanning in Defender for Storage</a:t>
            </a:r>
          </a:p>
          <a:p>
            <a:pPr marL="171450" indent="-171450" algn="just">
              <a:buFont typeface="Arial" panose="020B0604020202020204" pitchFamily="34" charset="0"/>
              <a:buChar char="•"/>
            </a:pPr>
            <a:r>
              <a:rPr lang="en-US" sz="1000" dirty="0">
                <a:latin typeface="+mj-lt"/>
              </a:rPr>
              <a:t>Scan throughput rate limit: Malware Scanning can process up to 2 GB per minute for each storage account</a:t>
            </a:r>
          </a:p>
          <a:p>
            <a:pPr marL="171450" indent="-171450" algn="just">
              <a:buFont typeface="Arial" panose="020B0604020202020204" pitchFamily="34" charset="0"/>
              <a:buChar char="•"/>
            </a:pPr>
            <a:r>
              <a:rPr lang="en-US" sz="1000" dirty="0">
                <a:latin typeface="+mj-lt"/>
              </a:rPr>
              <a:t>Blob scan limit: Malware Scanning can process up to 2,000 files per minute for each storage account. </a:t>
            </a:r>
          </a:p>
          <a:p>
            <a:pPr marL="171450" indent="-171450" algn="just">
              <a:buFont typeface="Arial" panose="020B0604020202020204" pitchFamily="34" charset="0"/>
              <a:buChar char="•"/>
            </a:pPr>
            <a:r>
              <a:rPr lang="en-US" sz="1000" dirty="0">
                <a:latin typeface="+mj-lt"/>
              </a:rPr>
              <a:t>Blob size limit: The maximum size limit for a single blob to be scanned is 2 GB.</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General Availability: Malware Scanning in Defender for Storage</a:t>
            </a:r>
            <a:endParaRPr lang="en-US" sz="1000" dirty="0"/>
          </a:p>
          <a:p>
            <a:pPr algn="just"/>
            <a:r>
              <a:rPr lang="en-US" sz="1000" dirty="0"/>
              <a:t>Malware Scanning helps overcome traditional challenges in non-compute malware protection, providing a scalable solution tailored for high-compliance industries. Malware Scanning is available as an add-on to Defender for Storage and is a significant enhancement to Microsoft Defender for Cloud’s security offerings for Azure Blob Storage. Malware Scanning offers: </a:t>
            </a:r>
          </a:p>
          <a:p>
            <a:pPr marL="171450" indent="-171450" algn="just">
              <a:buFont typeface="Arial" panose="020B0604020202020204" pitchFamily="34" charset="0"/>
              <a:buChar char="•"/>
            </a:pPr>
            <a:r>
              <a:rPr lang="en-US" sz="1000" dirty="0"/>
              <a:t>Near real-time agentless protection: full malware scan on uploaded content in near real time, using Microsoft Defender Antivirus capabilities. </a:t>
            </a:r>
          </a:p>
          <a:p>
            <a:pPr marL="171450" indent="-171450" algn="just">
              <a:buFont typeface="Arial" panose="020B0604020202020204" pitchFamily="34" charset="0"/>
              <a:buChar char="•"/>
            </a:pPr>
            <a:r>
              <a:rPr lang="en-US" sz="1000" dirty="0"/>
              <a:t>Cost-effective security</a:t>
            </a:r>
          </a:p>
          <a:p>
            <a:pPr marL="171450" indent="-171450" algn="just">
              <a:buFont typeface="Arial" panose="020B0604020202020204" pitchFamily="34" charset="0"/>
              <a:buChar char="•"/>
            </a:pPr>
            <a:r>
              <a:rPr lang="en-US" sz="1000" dirty="0"/>
              <a:t>Simple enablement at scale</a:t>
            </a:r>
          </a:p>
          <a:p>
            <a:pPr marL="171450" indent="-171450" algn="just">
              <a:buFont typeface="Arial" panose="020B0604020202020204" pitchFamily="34" charset="0"/>
              <a:buChar char="•"/>
            </a:pPr>
            <a:r>
              <a:rPr lang="en-US" sz="1000" dirty="0"/>
              <a:t>Use-case versatility</a:t>
            </a:r>
          </a:p>
          <a:p>
            <a:pPr algn="just"/>
            <a:r>
              <a:rPr lang="en-US" sz="1000" dirty="0"/>
              <a:t>Malware Scanning is priced per gigabyte of data scanned. </a:t>
            </a:r>
          </a:p>
          <a:p>
            <a:pPr algn="just"/>
            <a:endParaRPr lang="en-US" sz="1000" dirty="0"/>
          </a:p>
        </p:txBody>
      </p:sp>
      <p:pic>
        <p:nvPicPr>
          <p:cNvPr id="3" name="Picture 2">
            <a:extLst>
              <a:ext uri="{FF2B5EF4-FFF2-40B4-BE49-F238E27FC236}">
                <a16:creationId xmlns:a16="http://schemas.microsoft.com/office/drawing/2014/main" id="{F96946EA-6640-C6FF-46B5-E69FB8F9637F}"/>
              </a:ext>
            </a:extLst>
          </p:cNvPr>
          <p:cNvPicPr>
            <a:picLocks noChangeAspect="1"/>
          </p:cNvPicPr>
          <p:nvPr/>
        </p:nvPicPr>
        <p:blipFill>
          <a:blip r:embed="rId3"/>
          <a:stretch>
            <a:fillRect/>
          </a:stretch>
        </p:blipFill>
        <p:spPr>
          <a:xfrm>
            <a:off x="207335" y="3554264"/>
            <a:ext cx="4213617" cy="525900"/>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 calcmode="lin" valueType="num">
                                      <p:cBhvr additive="base">
                                        <p:cTn id="1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anim calcmode="lin" valueType="num">
                                      <p:cBhvr additive="base">
                                        <p:cTn id="23"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 calcmode="lin" valueType="num">
                                      <p:cBhvr additive="base">
                                        <p:cTn id="27"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anim calcmode="lin" valueType="num">
                                      <p:cBhvr additive="base">
                                        <p:cTn id="31"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anim calcmode="lin" valueType="num">
                                      <p:cBhvr additive="base">
                                        <p:cTn id="35"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 calcmode="lin" valueType="num">
                                      <p:cBhvr additive="base">
                                        <p:cTn id="3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 calcmode="lin" valueType="num">
                                      <p:cBhvr additive="base">
                                        <p:cTn id="4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xEl>
                                              <p:pRg st="2" end="2"/>
                                            </p:txEl>
                                          </p:spTgt>
                                        </p:tgtEl>
                                        <p:attrNameLst>
                                          <p:attrName>style.visibility</p:attrName>
                                        </p:attrNameLst>
                                      </p:cBhvr>
                                      <p:to>
                                        <p:strVal val="visible"/>
                                      </p:to>
                                    </p:set>
                                    <p:anim calcmode="lin" valueType="num">
                                      <p:cBhvr additive="base">
                                        <p:cTn id="4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2">
                                            <p:txEl>
                                              <p:pRg st="3" end="3"/>
                                            </p:txEl>
                                          </p:spTgt>
                                        </p:tgtEl>
                                        <p:attrNameLst>
                                          <p:attrName>style.visibility</p:attrName>
                                        </p:attrNameLst>
                                      </p:cBhvr>
                                      <p:to>
                                        <p:strVal val="visible"/>
                                      </p:to>
                                    </p:set>
                                    <p:anim calcmode="lin" valueType="num">
                                      <p:cBhvr additive="base">
                                        <p:cTn id="51"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xEl>
                                              <p:pRg st="4" end="4"/>
                                            </p:txEl>
                                          </p:spTgt>
                                        </p:tgtEl>
                                        <p:attrNameLst>
                                          <p:attrName>style.visibility</p:attrName>
                                        </p:attrNameLst>
                                      </p:cBhvr>
                                      <p:to>
                                        <p:strVal val="visible"/>
                                      </p:to>
                                    </p:set>
                                    <p:anim calcmode="lin" valueType="num">
                                      <p:cBhvr additive="base">
                                        <p:cTn id="55"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anim calcmode="lin" valueType="num">
                                      <p:cBhvr additive="base">
                                        <p:cTn id="59"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 calcmode="lin" valueType="num">
                                      <p:cBhvr additive="base">
                                        <p:cTn id="6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2">
                                            <p:txEl>
                                              <p:pRg st="7" end="7"/>
                                            </p:txEl>
                                          </p:spTgt>
                                        </p:tgtEl>
                                        <p:attrNameLst>
                                          <p:attrName>style.visibility</p:attrName>
                                        </p:attrNameLst>
                                      </p:cBhvr>
                                      <p:to>
                                        <p:strVal val="visible"/>
                                      </p:to>
                                    </p:set>
                                    <p:anim calcmode="lin" valueType="num">
                                      <p:cBhvr additive="base">
                                        <p:cTn id="6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2">
                                            <p:txEl>
                                              <p:pRg st="8" end="8"/>
                                            </p:txEl>
                                          </p:spTgt>
                                        </p:tgtEl>
                                        <p:attrNameLst>
                                          <p:attrName>style.visibility</p:attrName>
                                        </p:attrNameLst>
                                      </p:cBhvr>
                                      <p:to>
                                        <p:strVal val="visible"/>
                                      </p:to>
                                    </p:set>
                                    <p:anim calcmode="lin" valueType="num">
                                      <p:cBhvr additive="base">
                                        <p:cTn id="71"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2">
                                            <p:txEl>
                                              <p:pRg st="9" end="9"/>
                                            </p:txEl>
                                          </p:spTgt>
                                        </p:tgtEl>
                                        <p:attrNameLst>
                                          <p:attrName>style.visibility</p:attrName>
                                        </p:attrNameLst>
                                      </p:cBhvr>
                                      <p:to>
                                        <p:strVal val="visible"/>
                                      </p:to>
                                    </p:set>
                                    <p:anim calcmode="lin" valueType="num">
                                      <p:cBhvr additive="base">
                                        <p:cTn id="75"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Defender for Cloud Coverage Workbook</a:t>
            </a:r>
            <a:endParaRPr lang="en-US" sz="1000" dirty="0">
              <a:latin typeface="+mj-lt"/>
            </a:endParaRPr>
          </a:p>
          <a:p>
            <a:r>
              <a:rPr lang="en-US" sz="1000" dirty="0">
                <a:latin typeface="+mj-lt"/>
              </a:rPr>
              <a:t>Microsoft updated the Defender for Cloud Coverage Workbook:</a:t>
            </a:r>
          </a:p>
          <a:p>
            <a:pPr marL="171450" indent="-171450">
              <a:buFont typeface="Arial" panose="020B0604020202020204" pitchFamily="34" charset="0"/>
              <a:buChar char="•"/>
            </a:pPr>
            <a:r>
              <a:rPr lang="en-US" sz="1000" dirty="0">
                <a:latin typeface="+mj-lt"/>
              </a:rPr>
              <a:t>The Additional information toggle displays additional information about the workbook. </a:t>
            </a: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r>
              <a:rPr lang="en-US" sz="1000" dirty="0">
                <a:latin typeface="+mj-lt"/>
              </a:rPr>
              <a:t>Relative coverage, provides an overview table that will show the percentage of subscriptions, or </a:t>
            </a:r>
            <a:r>
              <a:rPr lang="en-US" sz="1000" dirty="0" err="1">
                <a:latin typeface="+mj-lt"/>
              </a:rPr>
              <a:t>multicloud</a:t>
            </a:r>
            <a:r>
              <a:rPr lang="en-US" sz="1000" dirty="0">
                <a:latin typeface="+mj-lt"/>
              </a:rPr>
              <a:t> connectors that have a particular plan enabled.</a:t>
            </a:r>
          </a:p>
          <a:p>
            <a:pPr marL="171450" indent="-171450">
              <a:buFont typeface="Arial" panose="020B0604020202020204" pitchFamily="34" charset="0"/>
              <a:buChar char="•"/>
            </a:pPr>
            <a:r>
              <a:rPr lang="en-US" sz="1000" dirty="0">
                <a:latin typeface="+mj-lt"/>
              </a:rPr>
              <a:t>Absolute coverage table will show an overview with all subscriptions and multiload connectors</a:t>
            </a: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endParaRPr lang="en-US" sz="1000" dirty="0">
              <a:latin typeface="+mj-lt"/>
            </a:endParaRPr>
          </a:p>
          <a:p>
            <a:pPr marL="171450" indent="-171450">
              <a:buFont typeface="Arial" panose="020B0604020202020204" pitchFamily="34" charset="0"/>
              <a:buChar char="•"/>
            </a:pPr>
            <a:r>
              <a:rPr lang="en-US" sz="1000" dirty="0">
                <a:latin typeface="+mj-lt"/>
              </a:rPr>
              <a:t>The Detailed coverage option has been added as a new view.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Azure AD Rename Rollout</a:t>
            </a:r>
            <a:endParaRPr lang="en-US" sz="1000" dirty="0"/>
          </a:p>
          <a:p>
            <a:pPr algn="just"/>
            <a:r>
              <a:rPr lang="en-US" sz="1000" dirty="0"/>
              <a:t>MS started rollout of the rename of Azure Active Directory (Azure AD) to Microsoft Entra ID. The majority of text updates to be completed by mid-November of this year, and updates for on-premises software to be completed in 2024. </a:t>
            </a:r>
          </a:p>
          <a:p>
            <a:pPr marL="171450" indent="-171450" algn="just">
              <a:buFont typeface="Arial" panose="020B0604020202020204" pitchFamily="34" charset="0"/>
              <a:buChar char="•"/>
            </a:pPr>
            <a:r>
              <a:rPr lang="en-US" sz="1000" dirty="0"/>
              <a:t>MS Released a </a:t>
            </a:r>
            <a:r>
              <a:rPr lang="en-US" sz="1000" dirty="0">
                <a:hlinkClick r:id="rId4"/>
              </a:rPr>
              <a:t>guidelines</a:t>
            </a:r>
            <a:r>
              <a:rPr lang="en-US" sz="1000" dirty="0"/>
              <a:t> for the doc renaming</a:t>
            </a:r>
          </a:p>
        </p:txBody>
      </p:sp>
      <p:pic>
        <p:nvPicPr>
          <p:cNvPr id="1028" name="Picture 4" descr="thumbnail image 1 of blog post titled &#10; &#10; &#10;  &#10; &#10; &#10; &#10;    &#10;  &#10;   &#10;    &#10;      &#10;       How to keep track of Defender for Cloud Coverage&#10;       &#10;      &#10;     &#10;   &#10;  &#10; &#10;   &#10; &#10; &#10; &#10; &#10; &#10;">
            <a:extLst>
              <a:ext uri="{FF2B5EF4-FFF2-40B4-BE49-F238E27FC236}">
                <a16:creationId xmlns:a16="http://schemas.microsoft.com/office/drawing/2014/main" id="{9E10E6D9-C2D1-6697-4E89-AE5ED6650F8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25290" y="1625744"/>
            <a:ext cx="3138055" cy="7191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umbnail image 4 captioned Detailed coverage for Defender CSPM across subscriptions with the plan enabled">
            <a:extLst>
              <a:ext uri="{FF2B5EF4-FFF2-40B4-BE49-F238E27FC236}">
                <a16:creationId xmlns:a16="http://schemas.microsoft.com/office/drawing/2014/main" id="{0EF2F64A-5AA7-3970-A422-54ADCF41F8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45790" y="4225777"/>
            <a:ext cx="4059382" cy="700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umbnail image 3 captioned Absolute coverage of Defender for Cloud plans">
            <a:extLst>
              <a:ext uri="{FF2B5EF4-FFF2-40B4-BE49-F238E27FC236}">
                <a16:creationId xmlns:a16="http://schemas.microsoft.com/office/drawing/2014/main" id="{9E59B59A-4247-81ED-1761-FF299F1B22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36431" y="3115546"/>
            <a:ext cx="3359728" cy="780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additive="base">
                                        <p:cTn id="2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anim calcmode="lin" valueType="num">
                                      <p:cBhvr additive="base">
                                        <p:cTn id="3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anim calcmode="lin" valueType="num">
                                      <p:cBhvr additive="base">
                                        <p:cTn id="37"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11" end="11"/>
                                            </p:txEl>
                                          </p:spTgt>
                                        </p:tgtEl>
                                        <p:attrNameLst>
                                          <p:attrName>style.visibility</p:attrName>
                                        </p:attrNameLst>
                                      </p:cBhvr>
                                      <p:to>
                                        <p:strVal val="visible"/>
                                      </p:to>
                                    </p:set>
                                    <p:anim calcmode="lin" valueType="num">
                                      <p:cBhvr additive="base">
                                        <p:cTn id="41"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28"/>
                                        </p:tgtEl>
                                        <p:attrNameLst>
                                          <p:attrName>style.visibility</p:attrName>
                                        </p:attrNameLst>
                                      </p:cBhvr>
                                      <p:to>
                                        <p:strVal val="visible"/>
                                      </p:to>
                                    </p:set>
                                    <p:anim calcmode="lin" valueType="num">
                                      <p:cBhvr additive="base">
                                        <p:cTn id="45" dur="500" fill="hold"/>
                                        <p:tgtEl>
                                          <p:spTgt spid="1028"/>
                                        </p:tgtEl>
                                        <p:attrNameLst>
                                          <p:attrName>ppt_x</p:attrName>
                                        </p:attrNameLst>
                                      </p:cBhvr>
                                      <p:tavLst>
                                        <p:tav tm="0">
                                          <p:val>
                                            <p:strVal val="#ppt_x"/>
                                          </p:val>
                                        </p:tav>
                                        <p:tav tm="100000">
                                          <p:val>
                                            <p:strVal val="#ppt_x"/>
                                          </p:val>
                                        </p:tav>
                                      </p:tavLst>
                                    </p:anim>
                                    <p:anim calcmode="lin" valueType="num">
                                      <p:cBhvr additive="base">
                                        <p:cTn id="46" dur="500" fill="hold"/>
                                        <p:tgtEl>
                                          <p:spTgt spid="102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32"/>
                                        </p:tgtEl>
                                        <p:attrNameLst>
                                          <p:attrName>style.visibility</p:attrName>
                                        </p:attrNameLst>
                                      </p:cBhvr>
                                      <p:to>
                                        <p:strVal val="visible"/>
                                      </p:to>
                                    </p:set>
                                    <p:anim calcmode="lin" valueType="num">
                                      <p:cBhvr additive="base">
                                        <p:cTn id="49" dur="500" fill="hold"/>
                                        <p:tgtEl>
                                          <p:spTgt spid="1032"/>
                                        </p:tgtEl>
                                        <p:attrNameLst>
                                          <p:attrName>ppt_x</p:attrName>
                                        </p:attrNameLst>
                                      </p:cBhvr>
                                      <p:tavLst>
                                        <p:tav tm="0">
                                          <p:val>
                                            <p:strVal val="#ppt_x"/>
                                          </p:val>
                                        </p:tav>
                                        <p:tav tm="100000">
                                          <p:val>
                                            <p:strVal val="#ppt_x"/>
                                          </p:val>
                                        </p:tav>
                                      </p:tavLst>
                                    </p:anim>
                                    <p:anim calcmode="lin" valueType="num">
                                      <p:cBhvr additive="base">
                                        <p:cTn id="50" dur="500" fill="hold"/>
                                        <p:tgtEl>
                                          <p:spTgt spid="103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030"/>
                                        </p:tgtEl>
                                        <p:attrNameLst>
                                          <p:attrName>style.visibility</p:attrName>
                                        </p:attrNameLst>
                                      </p:cBhvr>
                                      <p:to>
                                        <p:strVal val="visible"/>
                                      </p:to>
                                    </p:set>
                                    <p:anim calcmode="lin" valueType="num">
                                      <p:cBhvr additive="base">
                                        <p:cTn id="53" dur="500" fill="hold"/>
                                        <p:tgtEl>
                                          <p:spTgt spid="1030"/>
                                        </p:tgtEl>
                                        <p:attrNameLst>
                                          <p:attrName>ppt_x</p:attrName>
                                        </p:attrNameLst>
                                      </p:cBhvr>
                                      <p:tavLst>
                                        <p:tav tm="0">
                                          <p:val>
                                            <p:strVal val="#ppt_x"/>
                                          </p:val>
                                        </p:tav>
                                        <p:tav tm="100000">
                                          <p:val>
                                            <p:strVal val="#ppt_x"/>
                                          </p:val>
                                        </p:tav>
                                      </p:tavLst>
                                    </p:anim>
                                    <p:anim calcmode="lin" valueType="num">
                                      <p:cBhvr additive="base">
                                        <p:cTn id="5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Windows Server 2012 and 2012 R2 Extended Security Updates enabled by Azure Arc</a:t>
            </a:r>
            <a:endParaRPr lang="en-US" sz="1000" dirty="0">
              <a:latin typeface="+mj-lt"/>
            </a:endParaRPr>
          </a:p>
          <a:p>
            <a:pPr algn="just"/>
            <a:r>
              <a:rPr lang="en-US" sz="1000" dirty="0">
                <a:latin typeface="+mj-lt"/>
              </a:rPr>
              <a:t>MS announced Windows Server 2012 and 2012 R2 Extended Security Updates (ESUs) enabled by Azure Arc is now Generally Available. Windows Server 2012 and 2012 R2 are going End of Support on October 10, 2023. With ESUs, customers who are running Windows Server 2012 on-premises or in other clouds can get three more years of critical security updates from Microsoft to protect their End of Life infrastructure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t>Azure ARC Connected Agents Updates</a:t>
            </a:r>
          </a:p>
          <a:p>
            <a:pPr algn="just"/>
            <a:r>
              <a:rPr lang="en-US" sz="1000" dirty="0"/>
              <a:t>New features</a:t>
            </a:r>
          </a:p>
          <a:p>
            <a:pPr marL="171450" indent="-171450" algn="just">
              <a:buFont typeface="Arial" panose="020B0604020202020204" pitchFamily="34" charset="0"/>
              <a:buChar char="•"/>
            </a:pPr>
            <a:r>
              <a:rPr lang="en-US" sz="1000" dirty="0"/>
              <a:t>Extended Security Updates for Windows Server 2012 and 2012 R2 can be purchased and enabled through Azure Arc. If your server is already running the Azure Connected Machine agent, upgrade to agent version 1.34 or later to take advantage of this new capability.</a:t>
            </a:r>
          </a:p>
          <a:p>
            <a:pPr marL="171450" indent="-171450" algn="just">
              <a:buFont typeface="Arial" panose="020B0604020202020204" pitchFamily="34" charset="0"/>
              <a:buChar char="•"/>
            </a:pPr>
            <a:r>
              <a:rPr lang="en-US" sz="1000" dirty="0"/>
              <a:t>Additional system metadata is collected to enhance your device inventory in Azure:</a:t>
            </a:r>
          </a:p>
          <a:p>
            <a:pPr marL="514350" lvl="1" indent="-171450" algn="just">
              <a:buFont typeface="Arial" panose="020B0604020202020204" pitchFamily="34" charset="0"/>
              <a:buChar char="•"/>
            </a:pPr>
            <a:r>
              <a:rPr lang="en-US" sz="1000" dirty="0">
                <a:latin typeface="+mj-lt"/>
              </a:rPr>
              <a:t>Total physical memory</a:t>
            </a:r>
          </a:p>
          <a:p>
            <a:pPr marL="514350" lvl="1" indent="-171450" algn="just">
              <a:buFont typeface="Arial" panose="020B0604020202020204" pitchFamily="34" charset="0"/>
              <a:buChar char="•"/>
            </a:pPr>
            <a:r>
              <a:rPr lang="en-US" sz="1000" dirty="0">
                <a:latin typeface="+mj-lt"/>
              </a:rPr>
              <a:t>Additional processor information</a:t>
            </a:r>
          </a:p>
          <a:p>
            <a:pPr marL="514350" lvl="1" indent="-171450" algn="just">
              <a:buFont typeface="Arial" panose="020B0604020202020204" pitchFamily="34" charset="0"/>
              <a:buChar char="•"/>
            </a:pPr>
            <a:r>
              <a:rPr lang="en-US" sz="1000" dirty="0">
                <a:latin typeface="+mj-lt"/>
              </a:rPr>
              <a:t>Serial number</a:t>
            </a:r>
          </a:p>
          <a:p>
            <a:pPr marL="514350" lvl="1" indent="-171450" algn="just">
              <a:buFont typeface="Arial" panose="020B0604020202020204" pitchFamily="34" charset="0"/>
              <a:buChar char="•"/>
            </a:pPr>
            <a:r>
              <a:rPr lang="en-US" sz="1000" dirty="0">
                <a:latin typeface="+mj-lt"/>
              </a:rPr>
              <a:t>SMBIOS asset tag</a:t>
            </a:r>
          </a:p>
          <a:p>
            <a:pPr marL="171450" indent="-171450" algn="just">
              <a:buFont typeface="Arial" panose="020B0604020202020204" pitchFamily="34" charset="0"/>
              <a:buChar char="•"/>
            </a:pPr>
            <a:r>
              <a:rPr lang="en-US" sz="1000" dirty="0"/>
              <a:t>Network requests to Microsoft Entra ID (formerly Azure Active Directory) now use login.microsoftonline.com instead of login.windows.net</a:t>
            </a:r>
          </a:p>
          <a:p>
            <a:pPr algn="just"/>
            <a:r>
              <a:rPr lang="en-US" sz="1000" dirty="0"/>
              <a:t>Fixed</a:t>
            </a:r>
          </a:p>
          <a:p>
            <a:pPr marL="171450" indent="-171450" algn="just">
              <a:buFont typeface="Arial" panose="020B0604020202020204" pitchFamily="34" charset="0"/>
              <a:buChar char="•"/>
            </a:pPr>
            <a:r>
              <a:rPr lang="en-US" sz="1000" dirty="0"/>
              <a:t>Better handling of disconnected agent scenarios in the extension manager and policy engine.</a:t>
            </a:r>
          </a:p>
        </p:txBody>
      </p:sp>
      <p:pic>
        <p:nvPicPr>
          <p:cNvPr id="1029" name="Picture 5" descr="thumbnail image 1 of blog post titled &#10; &#10; &#10;  &#10; &#10; &#10; &#10;    &#10;  &#10;   &#10;    &#10;      &#10;       Generally Available: Windows Server 2012 and 2012 R2 Extended Security Updates enabled by Azure Arc&#10;       &#10;      &#10;     &#10;   &#10;  &#10; &#10;   &#10; &#10; &#10; &#10; &#10; &#10;">
            <a:extLst>
              <a:ext uri="{FF2B5EF4-FFF2-40B4-BE49-F238E27FC236}">
                <a16:creationId xmlns:a16="http://schemas.microsoft.com/office/drawing/2014/main" id="{2E7DC2FC-B152-00F6-41A1-AFD2025DA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339" y="2172877"/>
            <a:ext cx="2721611" cy="14985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2DFC509-E9B5-66F3-8193-C184F520F6D7}"/>
              </a:ext>
            </a:extLst>
          </p:cNvPr>
          <p:cNvPicPr>
            <a:picLocks noChangeAspect="1"/>
          </p:cNvPicPr>
          <p:nvPr/>
        </p:nvPicPr>
        <p:blipFill>
          <a:blip r:embed="rId4"/>
          <a:stretch>
            <a:fillRect/>
          </a:stretch>
        </p:blipFill>
        <p:spPr>
          <a:xfrm>
            <a:off x="5215954" y="3781731"/>
            <a:ext cx="3237268" cy="1133903"/>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anim calcmode="lin" valueType="num">
                                      <p:cBhvr additive="base">
                                        <p:cTn id="43"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anim calcmode="lin" valueType="num">
                                      <p:cBhvr additive="base">
                                        <p:cTn id="47" dur="500" fill="hold"/>
                                        <p:tgtEl>
                                          <p:spTgt spid="14">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anim calcmode="lin" valueType="num">
                                      <p:cBhvr additive="base">
                                        <p:cTn id="5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xEl>
                                              <p:pRg st="1" end="1"/>
                                            </p:txEl>
                                          </p:spTgt>
                                        </p:tgtEl>
                                        <p:attrNameLst>
                                          <p:attrName>style.visibility</p:attrName>
                                        </p:attrNameLst>
                                      </p:cBhvr>
                                      <p:to>
                                        <p:strVal val="visible"/>
                                      </p:to>
                                    </p:set>
                                    <p:anim calcmode="lin" valueType="num">
                                      <p:cBhvr additive="base">
                                        <p:cTn id="57"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9"/>
                                        </p:tgtEl>
                                        <p:attrNameLst>
                                          <p:attrName>style.visibility</p:attrName>
                                        </p:attrNameLst>
                                      </p:cBhvr>
                                      <p:to>
                                        <p:strVal val="visible"/>
                                      </p:to>
                                    </p:set>
                                    <p:anim calcmode="lin" valueType="num">
                                      <p:cBhvr additive="base">
                                        <p:cTn id="61" dur="500" fill="hold"/>
                                        <p:tgtEl>
                                          <p:spTgt spid="1029"/>
                                        </p:tgtEl>
                                        <p:attrNameLst>
                                          <p:attrName>ppt_x</p:attrName>
                                        </p:attrNameLst>
                                      </p:cBhvr>
                                      <p:tavLst>
                                        <p:tav tm="0">
                                          <p:val>
                                            <p:strVal val="#ppt_x"/>
                                          </p:val>
                                        </p:tav>
                                        <p:tav tm="100000">
                                          <p:val>
                                            <p:strVal val="#ppt_x"/>
                                          </p:val>
                                        </p:tav>
                                      </p:tavLst>
                                    </p:anim>
                                    <p:anim calcmode="lin" valueType="num">
                                      <p:cBhvr additive="base">
                                        <p:cTn id="62" dur="500" fill="hold"/>
                                        <p:tgtEl>
                                          <p:spTgt spid="1029"/>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Alerts timeline view</a:t>
            </a:r>
            <a:endParaRPr lang="en-US" sz="1000" dirty="0">
              <a:latin typeface="+mj-lt"/>
            </a:endParaRPr>
          </a:p>
          <a:p>
            <a:pPr algn="just"/>
            <a:r>
              <a:rPr lang="en-US" sz="1000" dirty="0">
                <a:latin typeface="+mj-lt"/>
              </a:rPr>
              <a:t>Azure Monitor alerts is previewing a new timeline view that simplifies the consumption experience of fired alerts. The new view has the following advantages:</a:t>
            </a:r>
          </a:p>
          <a:p>
            <a:pPr marL="171450" indent="-171450" algn="just">
              <a:buFont typeface="Arial" panose="020B0604020202020204" pitchFamily="34" charset="0"/>
              <a:buChar char="•"/>
            </a:pPr>
            <a:r>
              <a:rPr lang="en-US" sz="1000" dirty="0">
                <a:latin typeface="+mj-lt"/>
              </a:rPr>
              <a:t>Shows fired alerts on a timeline</a:t>
            </a:r>
          </a:p>
          <a:p>
            <a:pPr marL="171450" indent="-171450" algn="just">
              <a:buFont typeface="Arial" panose="020B0604020202020204" pitchFamily="34" charset="0"/>
              <a:buChar char="•"/>
            </a:pPr>
            <a:r>
              <a:rPr lang="en-US" sz="1000" dirty="0">
                <a:latin typeface="+mj-lt"/>
              </a:rPr>
              <a:t>Helps identify co-occurrence of alerts</a:t>
            </a:r>
          </a:p>
          <a:p>
            <a:pPr marL="171450" indent="-171450" algn="just">
              <a:buFont typeface="Arial" panose="020B0604020202020204" pitchFamily="34" charset="0"/>
              <a:buChar char="•"/>
            </a:pPr>
            <a:r>
              <a:rPr lang="en-US" sz="1000" dirty="0">
                <a:latin typeface="+mj-lt"/>
              </a:rPr>
              <a:t>Displays alerts in the context of the resources they fired on</a:t>
            </a:r>
          </a:p>
          <a:p>
            <a:pPr marL="171450" indent="-171450" algn="just">
              <a:buFont typeface="Arial" panose="020B0604020202020204" pitchFamily="34" charset="0"/>
              <a:buChar char="•"/>
            </a:pPr>
            <a:r>
              <a:rPr lang="en-US" sz="1000" dirty="0">
                <a:latin typeface="+mj-lt"/>
              </a:rPr>
              <a:t>Focuses on showing counts of alerts to better understand impact</a:t>
            </a:r>
          </a:p>
          <a:p>
            <a:pPr marL="171450" indent="-171450" algn="just">
              <a:buFont typeface="Arial" panose="020B0604020202020204" pitchFamily="34" charset="0"/>
              <a:buChar char="•"/>
            </a:pPr>
            <a:r>
              <a:rPr lang="en-US" sz="1000" dirty="0">
                <a:latin typeface="+mj-lt"/>
              </a:rPr>
              <a:t>Supports viewing alerts by severity</a:t>
            </a:r>
          </a:p>
          <a:p>
            <a:pPr marL="171450" indent="-171450" algn="just">
              <a:buFont typeface="Arial" panose="020B0604020202020204" pitchFamily="34" charset="0"/>
              <a:buChar char="•"/>
            </a:pPr>
            <a:r>
              <a:rPr lang="en-US" sz="1000" dirty="0">
                <a:latin typeface="+mj-lt"/>
              </a:rPr>
              <a:t>Provides a more intuitive discovery and investigation path</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Azure Monitor </a:t>
            </a:r>
            <a:r>
              <a:rPr lang="en-US" sz="1000" dirty="0" err="1">
                <a:hlinkClick r:id="rId3"/>
              </a:rPr>
              <a:t>OpenTelemetry</a:t>
            </a:r>
            <a:r>
              <a:rPr lang="en-US" sz="1000" dirty="0">
                <a:hlinkClick r:id="rId3"/>
              </a:rPr>
              <a:t>-based Distro for Node.js and Python</a:t>
            </a:r>
            <a:endParaRPr lang="en-US" sz="1000" dirty="0"/>
          </a:p>
          <a:p>
            <a:pPr algn="just"/>
            <a:r>
              <a:rPr lang="en-US" sz="1000" dirty="0"/>
              <a:t>The Azure Monitor </a:t>
            </a:r>
            <a:r>
              <a:rPr lang="en-US" sz="1000" dirty="0" err="1"/>
              <a:t>OpenTelemetry</a:t>
            </a:r>
            <a:r>
              <a:rPr lang="en-US" sz="1000" dirty="0"/>
              <a:t> “Distro” includes a thin wrapper that enables to get started with a single line of code, and it includes added Azure-specific capabilities to give a first-class experience on Azure. The Distro is open and extensible, meaning send data to multiple destinations and extend the Distro with </a:t>
            </a:r>
            <a:r>
              <a:rPr lang="en-US" sz="1000" dirty="0" err="1"/>
              <a:t>OpenTelemetry’s</a:t>
            </a:r>
            <a:r>
              <a:rPr lang="en-US" sz="1000" dirty="0"/>
              <a:t> rich set of instrumentation libraries that collect data from a large variety of frameworks and environments.</a:t>
            </a:r>
          </a:p>
          <a:p>
            <a:pPr algn="just"/>
            <a:r>
              <a:rPr lang="en-US" sz="1000" dirty="0"/>
              <a:t>For context, the Azure Monitor </a:t>
            </a:r>
            <a:r>
              <a:rPr lang="en-US" sz="1000" dirty="0" err="1"/>
              <a:t>OpenTelemetry</a:t>
            </a:r>
            <a:r>
              <a:rPr lang="en-US" sz="1000" dirty="0"/>
              <a:t> Java Distro is already Generally Available, and the Azure Monitor </a:t>
            </a:r>
            <a:r>
              <a:rPr lang="en-US" sz="1000" dirty="0" err="1"/>
              <a:t>OpenTelemetry</a:t>
            </a:r>
            <a:r>
              <a:rPr lang="en-US" sz="1000" dirty="0"/>
              <a:t> .NET Distro remains in Preview state. </a:t>
            </a:r>
          </a:p>
        </p:txBody>
      </p:sp>
      <p:pic>
        <p:nvPicPr>
          <p:cNvPr id="3074" name="Picture 2">
            <a:extLst>
              <a:ext uri="{FF2B5EF4-FFF2-40B4-BE49-F238E27FC236}">
                <a16:creationId xmlns:a16="http://schemas.microsoft.com/office/drawing/2014/main" id="{DCB7C1BB-0174-BB2A-84C9-3B00309593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1346" y="2937162"/>
            <a:ext cx="4107468" cy="1794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 calcmode="lin" valueType="num">
                                      <p:cBhvr additive="base">
                                        <p:cTn id="2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anim calcmode="lin" valueType="num">
                                      <p:cBhvr additive="base">
                                        <p:cTn id="2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 calcmode="lin" valueType="num">
                                      <p:cBhvr additive="base">
                                        <p:cTn id="2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 calcmode="lin" valueType="num">
                                      <p:cBhvr additive="base">
                                        <p:cTn id="3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anim calcmode="lin" valueType="num">
                                      <p:cBhvr additive="base">
                                        <p:cTn id="3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5" end="5"/>
                                            </p:txEl>
                                          </p:spTgt>
                                        </p:tgtEl>
                                        <p:attrNameLst>
                                          <p:attrName>style.visibility</p:attrName>
                                        </p:attrNameLst>
                                      </p:cBhvr>
                                      <p:to>
                                        <p:strVal val="visible"/>
                                      </p:to>
                                    </p:set>
                                    <p:anim calcmode="lin" valueType="num">
                                      <p:cBhvr additive="base">
                                        <p:cTn id="4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anim calcmode="lin" valueType="num">
                                      <p:cBhvr additive="base">
                                        <p:cTn id="45"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anim calcmode="lin" valueType="num">
                                      <p:cBhvr additive="base">
                                        <p:cTn id="49"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74"/>
                                        </p:tgtEl>
                                        <p:attrNameLst>
                                          <p:attrName>style.visibility</p:attrName>
                                        </p:attrNameLst>
                                      </p:cBhvr>
                                      <p:to>
                                        <p:strVal val="visible"/>
                                      </p:to>
                                    </p:set>
                                    <p:anim calcmode="lin" valueType="num">
                                      <p:cBhvr additive="base">
                                        <p:cTn id="53" dur="500" fill="hold"/>
                                        <p:tgtEl>
                                          <p:spTgt spid="3074"/>
                                        </p:tgtEl>
                                        <p:attrNameLst>
                                          <p:attrName>ppt_x</p:attrName>
                                        </p:attrNameLst>
                                      </p:cBhvr>
                                      <p:tavLst>
                                        <p:tav tm="0">
                                          <p:val>
                                            <p:strVal val="#ppt_x"/>
                                          </p:val>
                                        </p:tav>
                                        <p:tav tm="100000">
                                          <p:val>
                                            <p:strVal val="#ppt_x"/>
                                          </p:val>
                                        </p:tav>
                                      </p:tavLst>
                                    </p:anim>
                                    <p:anim calcmode="lin" valueType="num">
                                      <p:cBhvr additive="base">
                                        <p:cTn id="54"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Authenticate Azure Monitor logs connector in Logic App with managed identity</a:t>
            </a:r>
            <a:endParaRPr lang="en-US" sz="1000" dirty="0">
              <a:latin typeface="+mj-lt"/>
            </a:endParaRPr>
          </a:p>
          <a:p>
            <a:pPr algn="just"/>
            <a:r>
              <a:rPr lang="en-US" sz="1000" dirty="0">
                <a:latin typeface="+mj-lt"/>
              </a:rPr>
              <a:t>Managed identities in Azure lets authenticate to any resource that supports Azure AD authentication, including own applications. When you enable managed identity authentication in Logic App and grant it permissions in Log Analytics workspace or Application Insights component, you can query data without needing to provide credentials, secrets, or Azure AD tokens, for Azure Monitor Logs connector authentication.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GitHub Advanced Security for Azure DevOps</a:t>
            </a:r>
            <a:endParaRPr lang="en-US" sz="1000" dirty="0"/>
          </a:p>
          <a:p>
            <a:pPr algn="just"/>
            <a:r>
              <a:rPr lang="en-US" sz="1000" dirty="0"/>
              <a:t>The core scanning capabilities of GitHub Advanced Security for Azure DevOps can now be self-enabled within Azure DevOps and connect to Microsoft Defender for Cloud. GitHub Advanced Security for Azure includes:</a:t>
            </a:r>
          </a:p>
          <a:p>
            <a:pPr marL="171450" indent="-171450" algn="just">
              <a:buFont typeface="Arial" panose="020B0604020202020204" pitchFamily="34" charset="0"/>
              <a:buChar char="•"/>
            </a:pPr>
            <a:r>
              <a:rPr lang="en-US" sz="1000" dirty="0"/>
              <a:t>Secret Scanning push protection: check if code pushes include commits that expose secrets such as credentials</a:t>
            </a:r>
          </a:p>
          <a:p>
            <a:pPr marL="171450" indent="-171450" algn="just">
              <a:buFont typeface="Arial" panose="020B0604020202020204" pitchFamily="34" charset="0"/>
              <a:buChar char="•"/>
            </a:pPr>
            <a:r>
              <a:rPr lang="en-US" sz="1000" dirty="0"/>
              <a:t>Secret Scanning repo scanning: scan your repository and look for exposed secrets that were committed accidentally</a:t>
            </a:r>
          </a:p>
          <a:p>
            <a:pPr marL="171450" indent="-171450" algn="just">
              <a:buFont typeface="Arial" panose="020B0604020202020204" pitchFamily="34" charset="0"/>
              <a:buChar char="•"/>
            </a:pPr>
            <a:r>
              <a:rPr lang="en-US" sz="1000" dirty="0"/>
              <a:t>Dependency Scanning – search for known vulnerabilities in open source dependencies (direct and transitive)</a:t>
            </a:r>
          </a:p>
          <a:p>
            <a:pPr marL="171450" indent="-171450" algn="just">
              <a:buFont typeface="Arial" panose="020B0604020202020204" pitchFamily="34" charset="0"/>
              <a:buChar char="•"/>
            </a:pPr>
            <a:r>
              <a:rPr lang="en-US" sz="1000" dirty="0"/>
              <a:t>Code Scanning – use </a:t>
            </a:r>
            <a:r>
              <a:rPr lang="en-US" sz="1000" dirty="0" err="1"/>
              <a:t>CodeQL</a:t>
            </a:r>
            <a:r>
              <a:rPr lang="en-US" sz="1000" dirty="0"/>
              <a:t> static analysis engine to identify code-level application vulnerabilities such as SQL injection and authentication bypass</a:t>
            </a:r>
          </a:p>
          <a:p>
            <a:pPr algn="just"/>
            <a:r>
              <a:rPr lang="en-US" sz="1000" dirty="0"/>
              <a:t>NOTE:</a:t>
            </a:r>
          </a:p>
          <a:p>
            <a:pPr marL="171450" indent="-171450" algn="just">
              <a:buFont typeface="Arial" panose="020B0604020202020204" pitchFamily="34" charset="0"/>
              <a:buChar char="•"/>
            </a:pPr>
            <a:r>
              <a:rPr lang="en-US" sz="1000" dirty="0"/>
              <a:t>Each active committer to at least one repository with Advanced Security enabled consumes one license and costs $49.</a:t>
            </a:r>
          </a:p>
          <a:p>
            <a:pPr marL="171450" indent="-171450" algn="just">
              <a:buFont typeface="Arial" panose="020B0604020202020204" pitchFamily="34" charset="0"/>
              <a:buChar char="•"/>
            </a:pPr>
            <a:r>
              <a:rPr lang="en-US" sz="1000" dirty="0"/>
              <a:t>Advanced Security is billed directly to the Azure subscription associated with Azure DevOps organization.</a:t>
            </a:r>
          </a:p>
          <a:p>
            <a:pPr marL="171450" indent="-171450" algn="just">
              <a:buFont typeface="Arial" panose="020B0604020202020204" pitchFamily="34" charset="0"/>
              <a:buChar char="•"/>
            </a:pPr>
            <a:r>
              <a:rPr lang="en-US" sz="1000" dirty="0"/>
              <a:t>Daily charges emit to Azure subscription based off of the total number of active committers per day across organizations.</a:t>
            </a:r>
          </a:p>
        </p:txBody>
      </p:sp>
      <p:pic>
        <p:nvPicPr>
          <p:cNvPr id="4098" name="Picture 2" descr="Picture1">
            <a:extLst>
              <a:ext uri="{FF2B5EF4-FFF2-40B4-BE49-F238E27FC236}">
                <a16:creationId xmlns:a16="http://schemas.microsoft.com/office/drawing/2014/main" id="{2434A6A1-CC10-20F2-F4A5-974B83C77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57" y="2182091"/>
            <a:ext cx="3996005" cy="146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 calcmode="lin" valueType="num">
                                      <p:cBhvr additive="base">
                                        <p:cTn id="11"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 calcmode="lin" valueType="num">
                                      <p:cBhvr additive="base">
                                        <p:cTn id="15"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anim calcmode="lin" valueType="num">
                                      <p:cBhvr additive="base">
                                        <p:cTn id="19"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anim calcmode="lin" valueType="num">
                                      <p:cBhvr additive="base">
                                        <p:cTn id="23"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 calcmode="lin" valueType="num">
                                      <p:cBhvr additive="base">
                                        <p:cTn id="27"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
                                            <p:txEl>
                                              <p:pRg st="6" end="6"/>
                                            </p:txEl>
                                          </p:spTgt>
                                        </p:tgtEl>
                                        <p:attrNameLst>
                                          <p:attrName>style.visibility</p:attrName>
                                        </p:attrNameLst>
                                      </p:cBhvr>
                                      <p:to>
                                        <p:strVal val="visible"/>
                                      </p:to>
                                    </p:set>
                                    <p:anim calcmode="lin" valueType="num">
                                      <p:cBhvr additive="base">
                                        <p:cTn id="31"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anim calcmode="lin" valueType="num">
                                      <p:cBhvr additive="base">
                                        <p:cTn id="35"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xEl>
                                              <p:pRg st="8" end="8"/>
                                            </p:txEl>
                                          </p:spTgt>
                                        </p:tgtEl>
                                        <p:attrNameLst>
                                          <p:attrName>style.visibility</p:attrName>
                                        </p:attrNameLst>
                                      </p:cBhvr>
                                      <p:to>
                                        <p:strVal val="visible"/>
                                      </p:to>
                                    </p:set>
                                    <p:anim calcmode="lin" valueType="num">
                                      <p:cBhvr additive="base">
                                        <p:cTn id="3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4">
                                            <p:txEl>
                                              <p:pRg st="9" end="9"/>
                                            </p:txEl>
                                          </p:spTgt>
                                        </p:tgtEl>
                                        <p:attrNameLst>
                                          <p:attrName>style.visibility</p:attrName>
                                        </p:attrNameLst>
                                      </p:cBhvr>
                                      <p:to>
                                        <p:strVal val="visible"/>
                                      </p:to>
                                    </p:set>
                                    <p:anim calcmode="lin" valueType="num">
                                      <p:cBhvr additive="base">
                                        <p:cTn id="43"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anim calcmode="lin" valueType="num">
                                      <p:cBhvr additive="base">
                                        <p:cTn id="4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xEl>
                                              <p:pRg st="1" end="1"/>
                                            </p:txEl>
                                          </p:spTgt>
                                        </p:tgtEl>
                                        <p:attrNameLst>
                                          <p:attrName>style.visibility</p:attrName>
                                        </p:attrNameLst>
                                      </p:cBhvr>
                                      <p:to>
                                        <p:strVal val="visible"/>
                                      </p:to>
                                    </p:set>
                                    <p:anim calcmode="lin" valueType="num">
                                      <p:cBhvr additive="base">
                                        <p:cTn id="5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98"/>
                                        </p:tgtEl>
                                        <p:attrNameLst>
                                          <p:attrName>style.visibility</p:attrName>
                                        </p:attrNameLst>
                                      </p:cBhvr>
                                      <p:to>
                                        <p:strVal val="visible"/>
                                      </p:to>
                                    </p:set>
                                    <p:anim calcmode="lin" valueType="num">
                                      <p:cBhvr additive="base">
                                        <p:cTn id="57" dur="500" fill="hold"/>
                                        <p:tgtEl>
                                          <p:spTgt spid="4098"/>
                                        </p:tgtEl>
                                        <p:attrNameLst>
                                          <p:attrName>ppt_x</p:attrName>
                                        </p:attrNameLst>
                                      </p:cBhvr>
                                      <p:tavLst>
                                        <p:tav tm="0">
                                          <p:val>
                                            <p:strVal val="#ppt_x"/>
                                          </p:val>
                                        </p:tav>
                                        <p:tav tm="100000">
                                          <p:val>
                                            <p:strVal val="#ppt_x"/>
                                          </p:val>
                                        </p:tav>
                                      </p:tavLst>
                                    </p:anim>
                                    <p:anim calcmode="lin" valueType="num">
                                      <p:cBhvr additive="base">
                                        <p:cTn id="5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Generally Available: Azure Update Manager</a:t>
            </a:r>
            <a:endParaRPr lang="en-US" sz="1000" dirty="0"/>
          </a:p>
          <a:p>
            <a:r>
              <a:rPr lang="en-US" sz="1000" dirty="0"/>
              <a:t>Azure Update Manager, previously known as Update Management Center, is now generally available. It allows to:</a:t>
            </a:r>
          </a:p>
          <a:p>
            <a:pPr marL="171450" indent="-171450" algn="just">
              <a:buFont typeface="Arial" panose="020B0604020202020204" pitchFamily="34" charset="0"/>
              <a:buChar char="•"/>
            </a:pPr>
            <a:r>
              <a:rPr lang="en-US" sz="1000" dirty="0"/>
              <a:t>Oversee update compliance for entire fleet of machines in Azure (Azure VMs), on-premises, and multi cloud environments (Arc-enabled Servers).</a:t>
            </a:r>
          </a:p>
          <a:p>
            <a:pPr marL="171450" indent="-171450" algn="just">
              <a:buFont typeface="Arial" panose="020B0604020202020204" pitchFamily="34" charset="0"/>
              <a:buChar char="•"/>
            </a:pPr>
            <a:r>
              <a:rPr lang="en-US" sz="1000" dirty="0"/>
              <a:t>View and deploy pending updates to secure machines instantly.</a:t>
            </a:r>
          </a:p>
          <a:p>
            <a:pPr marL="171450" indent="-171450" algn="just">
              <a:buFont typeface="Arial" panose="020B0604020202020204" pitchFamily="34" charset="0"/>
              <a:buChar char="•"/>
            </a:pPr>
            <a:r>
              <a:rPr lang="en-US" sz="1000" dirty="0"/>
              <a:t>Manage extended security updates (ESUs) for Azure Arc-enabled Windows Server 2012/2012 R2 machines. </a:t>
            </a:r>
          </a:p>
          <a:p>
            <a:pPr marL="171450" indent="-171450" algn="just">
              <a:buFont typeface="Arial" panose="020B0604020202020204" pitchFamily="34" charset="0"/>
              <a:buChar char="•"/>
            </a:pPr>
            <a:r>
              <a:rPr lang="en-US" sz="1000" dirty="0"/>
              <a:t>Define recurring time windows during which machines receive updates and may undergo reboots using scheduled patching. </a:t>
            </a:r>
          </a:p>
          <a:p>
            <a:pPr marL="171450" indent="-171450" algn="just">
              <a:buFont typeface="Arial" panose="020B0604020202020204" pitchFamily="34" charset="0"/>
              <a:buChar char="•"/>
            </a:pPr>
            <a:r>
              <a:rPr lang="en-US" sz="1000" dirty="0"/>
              <a:t>Enable incremental rollout of updates to Azure VMs in off-peak hours using automatic VM guest patching and reduce reboots by enabling </a:t>
            </a:r>
            <a:r>
              <a:rPr lang="en-US" sz="1000" dirty="0" err="1"/>
              <a:t>hotpatching</a:t>
            </a:r>
            <a:r>
              <a:rPr lang="en-US" sz="1000" dirty="0"/>
              <a:t>.</a:t>
            </a:r>
          </a:p>
          <a:p>
            <a:pPr marL="171450" indent="-171450" algn="just">
              <a:buFont typeface="Arial" panose="020B0604020202020204" pitchFamily="34" charset="0"/>
              <a:buChar char="•"/>
            </a:pPr>
            <a:r>
              <a:rPr lang="en-US" sz="1000" dirty="0"/>
              <a:t>Automatically assess machines for pending updates every 24 hours, and flag machines that are out of compliance.</a:t>
            </a:r>
          </a:p>
          <a:p>
            <a:pPr marL="171450" indent="-171450" algn="just">
              <a:buFont typeface="Arial" panose="020B0604020202020204" pitchFamily="34" charset="0"/>
              <a:buChar char="•"/>
            </a:pPr>
            <a:r>
              <a:rPr lang="en-US" sz="1000" dirty="0"/>
              <a:t>Create custom reports for deeper understanding of the updates data of the environment.</a:t>
            </a:r>
          </a:p>
          <a:p>
            <a:pPr marL="171450" indent="-171450" algn="just">
              <a:buFont typeface="Arial" panose="020B0604020202020204" pitchFamily="34" charset="0"/>
              <a:buChar char="•"/>
            </a:pPr>
            <a:r>
              <a:rPr lang="en-US" sz="1000" dirty="0"/>
              <a:t>Granular access management to Azure resources with Azure roles and identity, to control who can perform update operations and edit schedules.</a:t>
            </a:r>
          </a:p>
          <a:p>
            <a:endParaRPr lang="en-US" sz="1000" dirty="0"/>
          </a:p>
        </p:txBody>
      </p:sp>
      <p:pic>
        <p:nvPicPr>
          <p:cNvPr id="5122" name="Picture 2" descr="thumbnail image 1 of blog post titled &#10; &#10; &#10;  &#10; &#10; &#10; &#10;    &#10;  &#10;   &#10;    &#10;      &#10;       Generally Available: Azure Update Manager&#10;       &#10;      &#10;     &#10;   &#10;  &#10; &#10;   &#10; &#10; &#10; &#10; &#10; &#10;">
            <a:extLst>
              <a:ext uri="{FF2B5EF4-FFF2-40B4-BE49-F238E27FC236}">
                <a16:creationId xmlns:a16="http://schemas.microsoft.com/office/drawing/2014/main" id="{07A56EA2-584F-5084-FFFA-307AB6D28C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463068"/>
            <a:ext cx="4120410" cy="3337532"/>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F7888AC4-E7FF-EC25-99FD-35BDF3500D7E}"/>
              </a:ext>
            </a:extLst>
          </p:cNvPr>
          <p:cNvSpPr txBox="1">
            <a:spLocks/>
          </p:cNvSpPr>
          <p:nvPr/>
        </p:nvSpPr>
        <p:spPr>
          <a:xfrm>
            <a:off x="4654549"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495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000" b="0" i="0" dirty="0">
                <a:solidFill>
                  <a:srgbClr val="333333"/>
                </a:solidFill>
                <a:effectLst/>
              </a:rPr>
              <a:t>Azure Update Manager is available at no additional charge for managing Azure VMs. For Arc-enabled Servers, the price is up to $5 per server per month.</a:t>
            </a:r>
            <a:endParaRPr lang="en-US" sz="1000" dirty="0"/>
          </a:p>
        </p:txBody>
      </p:sp>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22"/>
                                        </p:tgtEl>
                                        <p:attrNameLst>
                                          <p:attrName>style.visibility</p:attrName>
                                        </p:attrNameLst>
                                      </p:cBhvr>
                                      <p:to>
                                        <p:strVal val="visible"/>
                                      </p:to>
                                    </p:set>
                                    <p:anim calcmode="lin" valueType="num">
                                      <p:cBhvr additive="base">
                                        <p:cTn id="11" dur="500" fill="hold"/>
                                        <p:tgtEl>
                                          <p:spTgt spid="5122"/>
                                        </p:tgtEl>
                                        <p:attrNameLst>
                                          <p:attrName>ppt_x</p:attrName>
                                        </p:attrNameLst>
                                      </p:cBhvr>
                                      <p:tavLst>
                                        <p:tav tm="0">
                                          <p:val>
                                            <p:strVal val="#ppt_x"/>
                                          </p:val>
                                        </p:tav>
                                        <p:tav tm="100000">
                                          <p:val>
                                            <p:strVal val="#ppt_x"/>
                                          </p:val>
                                        </p:tav>
                                      </p:tavLst>
                                    </p:anim>
                                    <p:anim calcmode="lin" valueType="num">
                                      <p:cBhvr additive="base">
                                        <p:cTn id="12" dur="500" fill="hold"/>
                                        <p:tgtEl>
                                          <p:spTgt spid="512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 calcmode="lin" valueType="num">
                                      <p:cBhvr additive="base">
                                        <p:cTn id="1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anim calcmode="lin" valueType="num">
                                      <p:cBhvr additive="base">
                                        <p:cTn id="19"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anim calcmode="lin" valueType="num">
                                      <p:cBhvr additive="base">
                                        <p:cTn id="23"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anim calcmode="lin" valueType="num">
                                      <p:cBhvr additive="base">
                                        <p:cTn id="2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anim calcmode="lin" valueType="num">
                                      <p:cBhvr additive="base">
                                        <p:cTn id="3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anim calcmode="lin" valueType="num">
                                      <p:cBhvr additive="base">
                                        <p:cTn id="39"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4">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xEl>
                                              <p:pRg st="7" end="7"/>
                                            </p:txEl>
                                          </p:spTgt>
                                        </p:tgtEl>
                                        <p:attrNameLst>
                                          <p:attrName>style.visibility</p:attrName>
                                        </p:attrNameLst>
                                      </p:cBhvr>
                                      <p:to>
                                        <p:strVal val="visible"/>
                                      </p:to>
                                    </p:set>
                                    <p:anim calcmode="lin" valueType="num">
                                      <p:cBhvr additive="base">
                                        <p:cTn id="43"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xEl>
                                              <p:pRg st="8" end="8"/>
                                            </p:txEl>
                                          </p:spTgt>
                                        </p:tgtEl>
                                        <p:attrNameLst>
                                          <p:attrName>style.visibility</p:attrName>
                                        </p:attrNameLst>
                                      </p:cBhvr>
                                      <p:to>
                                        <p:strVal val="visible"/>
                                      </p:to>
                                    </p:set>
                                    <p:anim calcmode="lin" valueType="num">
                                      <p:cBhvr additive="base">
                                        <p:cTn id="47"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4">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xEl>
                                              <p:pRg st="9" end="9"/>
                                            </p:txEl>
                                          </p:spTgt>
                                        </p:tgtEl>
                                        <p:attrNameLst>
                                          <p:attrName>style.visibility</p:attrName>
                                        </p:attrNameLst>
                                      </p:cBhvr>
                                      <p:to>
                                        <p:strVal val="visible"/>
                                      </p:to>
                                    </p:set>
                                    <p:anim calcmode="lin" valueType="num">
                                      <p:cBhvr additive="base">
                                        <p:cTn id="51" dur="500" fill="hold"/>
                                        <p:tgtEl>
                                          <p:spTgt spid="14">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Covers</Template>
  <TotalTime>3014</TotalTime>
  <Words>4521</Words>
  <Application>Microsoft Office PowerPoint</Application>
  <PresentationFormat>On-screen Show (16:9)</PresentationFormat>
  <Paragraphs>256</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Human Sans Regular</vt:lpstr>
      <vt:lpstr>Wingdings</vt:lpstr>
      <vt:lpstr>Continuum Theme</vt:lpstr>
      <vt:lpstr>Azure Times #88</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ML &amp; AI &amp; IOT Updates</vt:lpstr>
      <vt:lpstr>PowerPoint Presentation</vt:lpstr>
      <vt:lpstr>Retirement Updates</vt:lpstr>
      <vt:lpstr>Retirement Updates</vt:lpstr>
      <vt:lpstr>Retirement Updates</vt:lpstr>
      <vt:lpstr>PowerPoint Presentation</vt:lpstr>
      <vt:lpstr>Miscellaneous Updates</vt:lpstr>
      <vt:lpstr>Miscellaneous Updates</vt:lpstr>
      <vt:lpstr>Miscellaneous Updates</vt:lpstr>
      <vt:lpstr>Miscellaneous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176</cp:revision>
  <dcterms:created xsi:type="dcterms:W3CDTF">2018-01-26T19:23:30Z</dcterms:created>
  <dcterms:modified xsi:type="dcterms:W3CDTF">2023-09-23T09:54:41Z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