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5"/>
  </p:notesMasterIdLst>
  <p:handoutMasterIdLst>
    <p:handoutMasterId r:id="rId36"/>
  </p:handoutMasterIdLst>
  <p:sldIdLst>
    <p:sldId id="2142532340" r:id="rId5"/>
    <p:sldId id="2146847045" r:id="rId6"/>
    <p:sldId id="10657" r:id="rId7"/>
    <p:sldId id="2146847086" r:id="rId8"/>
    <p:sldId id="2146847127" r:id="rId9"/>
    <p:sldId id="2146847046" r:id="rId10"/>
    <p:sldId id="2146847089" r:id="rId11"/>
    <p:sldId id="2146847130" r:id="rId12"/>
    <p:sldId id="2146847048" r:id="rId13"/>
    <p:sldId id="2146847049" r:id="rId14"/>
    <p:sldId id="2146847132" r:id="rId15"/>
    <p:sldId id="2146847133" r:id="rId16"/>
    <p:sldId id="2146847131" r:id="rId17"/>
    <p:sldId id="2146847050" r:id="rId18"/>
    <p:sldId id="2146847096" r:id="rId19"/>
    <p:sldId id="2146847134" r:id="rId20"/>
    <p:sldId id="2146847052" r:id="rId21"/>
    <p:sldId id="2146847100" r:id="rId22"/>
    <p:sldId id="2146847155" r:id="rId23"/>
    <p:sldId id="2146847058" r:id="rId24"/>
    <p:sldId id="2146847111" r:id="rId25"/>
    <p:sldId id="2146847119" r:id="rId26"/>
    <p:sldId id="2146847120" r:id="rId27"/>
    <p:sldId id="2146847062" r:id="rId28"/>
    <p:sldId id="2146847115" r:id="rId29"/>
    <p:sldId id="2146847154" r:id="rId30"/>
    <p:sldId id="2146847153"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086"/>
            <p14:sldId id="2146847127"/>
          </p14:sldIdLst>
        </p14:section>
        <p14:section name="Security &amp; Identity" id="{1AA42572-B3BD-44F7-813B-C2C647DDBB3C}">
          <p14:sldIdLst>
            <p14:sldId id="2146847046"/>
            <p14:sldId id="2146847089"/>
            <p14:sldId id="2146847130"/>
          </p14:sldIdLst>
        </p14:section>
        <p14:section name="Management &amp; Governance" id="{34181601-6D48-4406-A525-C7B5A12C6C5B}">
          <p14:sldIdLst>
            <p14:sldId id="2146847048"/>
            <p14:sldId id="2146847049"/>
            <p14:sldId id="2146847132"/>
            <p14:sldId id="2146847133"/>
            <p14:sldId id="2146847131"/>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00"/>
            <p14:sldId id="2146847155"/>
          </p14:sldIdLst>
        </p14:section>
        <p14:section name="Databases" id="{AEAFAE72-AD56-48F3-926B-38BAE269038F}">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 id="2146847154"/>
            <p14:sldId id="214684715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99" d="100"/>
          <a:sy n="199" d="100"/>
        </p:scale>
        <p:origin x="3228" y="15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azure-data-box-disk-is-now-available-with-hardware-encryption/" TargetMode="External"/><Relationship Id="rId2" Type="http://schemas.openxmlformats.org/officeDocument/2006/relationships/hyperlink" Target="https://azure.microsoft.com/en-us/updates/generally-available-azure-site-recovery-update-rollup-73-april-2024/"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en-us/updates/ga-azure-monitor-log-search-alerts-support-managed-identiti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assessments/ad1c0f6b-396b-44a4-924b-7a4c778a13d3/" TargetMode="External"/><Relationship Id="rId2" Type="http://schemas.openxmlformats.org/officeDocument/2006/relationships/hyperlink" Target="https://techcommunity.microsoft.com/t5/azure-integration-services-blog/timezone-changes-in-kazakhstan/ba-p/4108495"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aka.ms/finops/guides" TargetMode="External"/><Relationship Id="rId4" Type="http://schemas.openxmlformats.org/officeDocument/2006/relationships/hyperlink" Target="https://aka.ms/finops/doc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publicpreviewofqueryeditorinmetricexplorer/" TargetMode="External"/><Relationship Id="rId2" Type="http://schemas.openxmlformats.org/officeDocument/2006/relationships/hyperlink" Target="https://techcommunity.microsoft.com/t5/azure-governance-and-management/announcing-the-public-preview-of-azure-change-analysis-new/ba-p/4115932"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general-availability-hbv4series-hxseries-vms-are-now-available-in-sweden-central/" TargetMode="External"/><Relationship Id="rId2" Type="http://schemas.openxmlformats.org/officeDocument/2006/relationships/hyperlink" Target="https://techcommunity.microsoft.com/t5/apps-on-azure-blog/general-availability-free-hosting-plan-for-wordpress-on-app/ba-p/4114613"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kubernetes.io/blog/2024/04/17/kubernetes-v1-30-releas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ga-new-property-for-diskslastownershipupdatetime/" TargetMode="External"/><Relationship Id="rId2" Type="http://schemas.openxmlformats.org/officeDocument/2006/relationships/hyperlink" Target="https://azure.microsoft.com/en-us/updates/generally-available-bulk-delete-operation-for-the-fhir-service-in-azure-health-data-services/"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en-us/updates/public-preview-dr-for-shared-disks-azure-site-recovery/"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ka.ms/ManagedFS" TargetMode="External"/><Relationship Id="rId2" Type="http://schemas.openxmlformats.org/officeDocument/2006/relationships/hyperlink" Target="https://aka.ms/EventGrid_Integration" TargetMode="External"/><Relationship Id="rId1" Type="http://schemas.openxmlformats.org/officeDocument/2006/relationships/slideLayout" Target="../slideLayouts/slideLayout7.xml"/><Relationship Id="rId4" Type="http://schemas.openxmlformats.org/officeDocument/2006/relationships/hyperlink" Target="https://azure.microsoft.com/en-us/updates/azureml-data-collector-g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echcommunity.microsoft.com/t5/microsoft-developer-community/harness-any-iac-framework-with-the-new-extensibility-model-in/ba-p/4115817"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icrosoft.com/en-us/offers/30-days-to-learn-it#segment-2" TargetMode="External"/><Relationship Id="rId2" Type="http://schemas.openxmlformats.org/officeDocument/2006/relationships/hyperlink" Target="https://techcommunity.microsoft.com/t5/linux-and-open-source-blog/linux-and-open-source-on-azure-quarterly-update-april-2024/ba-p/4115675"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hyperlink" Target="https://techcommunity.microsoft.com/t5/exchange-team-blog/exchange-online-to-retire-basic-auth-for-client-submission-smtp/ba-p/4114750" TargetMode="External"/><Relationship Id="rId2" Type="http://schemas.openxmlformats.org/officeDocument/2006/relationships/hyperlink" Target="https://techcommunity.microsoft.com/t5/exchange-team-blog/exchange-online-to-introduce-external-recipient-rate-limit/ba-p/4114733"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microsoft.com/en-us/security/blog/2024/04/15/microsoft-recognized-as-a-leader-in-the-forrester-wave-workforce-identity-platform-q1-2024/"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updates/general-availability-azure-virtual-network-encryption-availability-in-all-region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earn.microsoft.com/en-us/azure/bastion/quickstart-developer-sku"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en-us/updates/azure-virtual-network-manager-using-network-groups-in-security-admin-rules-now-in-public-preview/"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t5/microsoft-entra-blog/introducing-quot-what-s-new-quot-in-microsoft-entra/ba-p/3796389"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maester.dev/docs/intro" TargetMode="External"/><Relationship Id="rId2" Type="http://schemas.openxmlformats.org/officeDocument/2006/relationships/hyperlink" Target="https://techcommunity.microsoft.com/t5/microsoft-entra-blog/enforce-least-privilege-for-entra-id-company-branding-with-the/ba-p/4115772"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#115</a:t>
            </a:r>
          </a:p>
        </p:txBody>
      </p:sp>
      <p:sp>
        <p:nvSpPr>
          <p:cNvPr id="4" name="Text Placeholder 3"/>
          <p:cNvSpPr>
            <a:spLocks noGrp="1"/>
          </p:cNvSpPr>
          <p:nvPr>
            <p:ph type="body" sz="quarter" idx="11"/>
          </p:nvPr>
        </p:nvSpPr>
        <p:spPr/>
        <p:txBody>
          <a:bodyPr/>
          <a:lstStyle/>
          <a:p>
            <a:r>
              <a:rPr lang="en-US" spc="300" dirty="0"/>
              <a:t>April 24,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Generally available: Azure Site Recovery update rollup 73 - April 2024</a:t>
            </a:r>
            <a:endParaRPr lang="en-US" sz="1000" dirty="0"/>
          </a:p>
          <a:p>
            <a:r>
              <a:rPr lang="en-US" sz="1000" dirty="0"/>
              <a:t>The </a:t>
            </a:r>
            <a:r>
              <a:rPr lang="en-US" sz="1000" b="1" dirty="0"/>
              <a:t>update provides </a:t>
            </a:r>
            <a:r>
              <a:rPr lang="en-US" sz="1000" dirty="0"/>
              <a:t>the following improvements for the latest version of Azure Site Recovery components. </a:t>
            </a:r>
          </a:p>
          <a:p>
            <a:r>
              <a:rPr lang="en-US" sz="1000" dirty="0"/>
              <a:t>Mobility Service – Added support </a:t>
            </a:r>
            <a:r>
              <a:rPr lang="en-US" sz="1000" b="1" dirty="0"/>
              <a:t>for Linux OS </a:t>
            </a:r>
            <a:r>
              <a:rPr lang="en-US" sz="1000" dirty="0"/>
              <a:t>for:</a:t>
            </a:r>
          </a:p>
          <a:p>
            <a:pPr marL="171450" indent="-171450">
              <a:buFont typeface="Arial" panose="020B0604020202020204" pitchFamily="34" charset="0"/>
              <a:buChar char="•"/>
            </a:pPr>
            <a:r>
              <a:rPr lang="en-US" sz="1000" dirty="0"/>
              <a:t>Azure to Azure – </a:t>
            </a:r>
            <a:r>
              <a:rPr lang="en-US" sz="1000" b="1" dirty="0"/>
              <a:t>Debian 12 </a:t>
            </a:r>
            <a:r>
              <a:rPr lang="en-US" sz="1000" dirty="0"/>
              <a:t>and </a:t>
            </a:r>
            <a:r>
              <a:rPr lang="en-US" sz="1000" b="1" dirty="0"/>
              <a:t>Ubuntu 18.04 </a:t>
            </a:r>
            <a:r>
              <a:rPr lang="en-US" sz="1000" dirty="0"/>
              <a:t>Pro</a:t>
            </a:r>
          </a:p>
          <a:p>
            <a:pPr marL="171450" indent="-171450">
              <a:buFont typeface="Arial" panose="020B0604020202020204" pitchFamily="34" charset="0"/>
              <a:buChar char="•"/>
            </a:pPr>
            <a:r>
              <a:rPr lang="en-US" sz="1000" dirty="0"/>
              <a:t>Modernized VMware/Physical to Azure </a:t>
            </a:r>
            <a:r>
              <a:rPr lang="en-US" sz="1000" b="1" dirty="0"/>
              <a:t>- Debian 12 </a:t>
            </a:r>
            <a:r>
              <a:rPr lang="en-US" sz="1000" dirty="0"/>
              <a:t>and </a:t>
            </a:r>
            <a:r>
              <a:rPr lang="en-US" sz="1000" b="1" dirty="0"/>
              <a:t>Ubuntu 18.04 </a:t>
            </a:r>
            <a:r>
              <a:rPr lang="en-US" sz="1000" dirty="0"/>
              <a:t>Pro</a:t>
            </a:r>
          </a:p>
          <a:p>
            <a:r>
              <a:rPr lang="en-US" sz="1000" dirty="0"/>
              <a:t>Improvements:</a:t>
            </a:r>
          </a:p>
          <a:p>
            <a:pPr marL="171450" indent="-171450">
              <a:buFont typeface="Arial" panose="020B0604020202020204" pitchFamily="34" charset="0"/>
              <a:buChar char="•"/>
            </a:pPr>
            <a:r>
              <a:rPr lang="en-US" sz="1000" dirty="0"/>
              <a:t>Added support for </a:t>
            </a:r>
            <a:r>
              <a:rPr lang="en-US" sz="1000" b="1" dirty="0"/>
              <a:t>Lsv2 series VMs for Azure-to-Azure </a:t>
            </a:r>
            <a:r>
              <a:rPr lang="en-US" sz="1000" dirty="0"/>
              <a:t>replication scenario. </a:t>
            </a:r>
          </a:p>
          <a:p>
            <a:pPr marL="171450" indent="-171450">
              <a:buFont typeface="Arial" panose="020B0604020202020204" pitchFamily="34" charset="0"/>
              <a:buChar char="•"/>
            </a:pPr>
            <a:r>
              <a:rPr lang="en-US" sz="1000" dirty="0"/>
              <a:t>Added an improvement where for Linux based VMware VMs, enable replication was blocked because of </a:t>
            </a:r>
            <a:r>
              <a:rPr lang="en-US" sz="1000" b="1" dirty="0"/>
              <a:t>GPT</a:t>
            </a:r>
            <a:r>
              <a:rPr lang="en-US" sz="1000" dirty="0"/>
              <a:t> type partitioning.</a:t>
            </a:r>
          </a:p>
          <a:p>
            <a:pPr marL="171450" indent="-171450">
              <a:buFont typeface="Arial" panose="020B0604020202020204" pitchFamily="34" charset="0"/>
              <a:buChar char="•"/>
            </a:pPr>
            <a:r>
              <a:rPr lang="en-US" sz="1000" dirty="0"/>
              <a:t>Added improvements to the resynchronization operation, where it was not being triggered automatically post a service restart operation.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11870"/>
          </a:xfrm>
        </p:spPr>
        <p:txBody>
          <a:bodyPr/>
          <a:lstStyle/>
          <a:p>
            <a:pPr algn="just"/>
            <a:r>
              <a:rPr lang="en-US" dirty="0">
                <a:hlinkClick r:id="rId3"/>
              </a:rPr>
              <a:t>Azure Data Box Disk is now available with hardware encryption</a:t>
            </a:r>
            <a:endParaRPr lang="en-US" dirty="0"/>
          </a:p>
          <a:p>
            <a:pPr algn="just"/>
            <a:r>
              <a:rPr lang="en-US" b="1" dirty="0"/>
              <a:t>Azure Data Box Disk </a:t>
            </a:r>
            <a:r>
              <a:rPr lang="en-US" dirty="0"/>
              <a:t>is Generally Available with </a:t>
            </a:r>
            <a:r>
              <a:rPr lang="en-US" b="1" dirty="0"/>
              <a:t>AES-256 hardware encryption </a:t>
            </a:r>
            <a:r>
              <a:rPr lang="en-US" dirty="0"/>
              <a:t>for </a:t>
            </a:r>
            <a:r>
              <a:rPr lang="en-US" b="1" dirty="0"/>
              <a:t>Linux based hosts</a:t>
            </a:r>
            <a:r>
              <a:rPr lang="en-US" dirty="0"/>
              <a:t>. Customers in the </a:t>
            </a:r>
            <a:r>
              <a:rPr lang="en-US" b="1" dirty="0"/>
              <a:t>US, EU and Japan </a:t>
            </a:r>
            <a:r>
              <a:rPr lang="en-US" dirty="0"/>
              <a:t>can now choose to order either software encrypted (</a:t>
            </a:r>
            <a:r>
              <a:rPr lang="en-US" b="1" dirty="0"/>
              <a:t>BitLocker</a:t>
            </a:r>
            <a:r>
              <a:rPr lang="en-US" dirty="0"/>
              <a:t>) or hardware encrypted (</a:t>
            </a:r>
            <a:r>
              <a:rPr lang="en-US" b="1" dirty="0"/>
              <a:t>self-encrypted</a:t>
            </a:r>
            <a:r>
              <a:rPr lang="en-US" dirty="0"/>
              <a:t>) Data Box Disk.</a:t>
            </a:r>
          </a:p>
          <a:p>
            <a:pPr algn="just"/>
            <a:r>
              <a:rPr lang="en-US" dirty="0"/>
              <a:t>Self-encrypted Data Box Disks provide copy performance on Linux which is comparable to BitLocker encrypted disks on Windows.</a:t>
            </a:r>
          </a:p>
        </p:txBody>
      </p:sp>
      <p:pic>
        <p:nvPicPr>
          <p:cNvPr id="1026" name="Picture 2" descr="Front and back plane of Data Box">
            <a:extLst>
              <a:ext uri="{FF2B5EF4-FFF2-40B4-BE49-F238E27FC236}">
                <a16:creationId xmlns:a16="http://schemas.microsoft.com/office/drawing/2014/main" id="{D1C74D47-3E49-E38D-E311-0B9700693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48" y="2266951"/>
            <a:ext cx="3333751" cy="236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3691520"/>
          </a:xfrm>
        </p:spPr>
        <p:txBody>
          <a:bodyPr/>
          <a:lstStyle/>
          <a:p>
            <a:pPr algn="just"/>
            <a:r>
              <a:rPr lang="en-US" dirty="0">
                <a:hlinkClick r:id="rId2"/>
              </a:rPr>
              <a:t>GA: Azure Monitor log search alerts support managed identities</a:t>
            </a:r>
            <a:endParaRPr lang="en-US" dirty="0"/>
          </a:p>
          <a:p>
            <a:pPr algn="just"/>
            <a:r>
              <a:rPr lang="en-US" dirty="0"/>
              <a:t>Azure Monitor alerts allow to monitor Azure and application data to quickly identify issues affecting service. It is possible to use log search alert rules to run queries periodically on log data get notifications or trigger actions when an a potential issue is identified.</a:t>
            </a:r>
          </a:p>
          <a:p>
            <a:pPr algn="just"/>
            <a:r>
              <a:rPr lang="en-US" dirty="0"/>
              <a:t>A common challenge for developers is the management of credentials for applications to use when connecting to resources. Managed identities provide an automatically managed identity in Microsoft Entra ID. Applications can use managed identities to obtain Microsoft Entra tokens without having to manage any credentials.</a:t>
            </a:r>
          </a:p>
          <a:p>
            <a:pPr algn="just"/>
            <a:r>
              <a:rPr lang="en-US" dirty="0"/>
              <a:t>It is now possible to use managed identities in log search alert rules using either of these two options:</a:t>
            </a:r>
          </a:p>
          <a:p>
            <a:pPr marL="171450" indent="-171450" algn="just">
              <a:buFont typeface="Arial" panose="020B0604020202020204" pitchFamily="34" charset="0"/>
              <a:buChar char="•"/>
            </a:pPr>
            <a:r>
              <a:rPr lang="en-US" dirty="0"/>
              <a:t>System assigned managed identity: Azure creates a new, dedicated identity for this alert rule. After you create the rule, you must assign permissions to this identity to access the workspace and data sources needed for the query.</a:t>
            </a:r>
          </a:p>
          <a:p>
            <a:pPr marL="171450" indent="-171450" algn="just">
              <a:buFont typeface="Arial" panose="020B0604020202020204" pitchFamily="34" charset="0"/>
              <a:buChar char="•"/>
            </a:pPr>
            <a:r>
              <a:rPr lang="en-US" dirty="0"/>
              <a:t>User assigned managed identity: Before you create the alert rule, you create an identity and assign it appropriate permissions for the log query. </a:t>
            </a:r>
          </a:p>
        </p:txBody>
      </p:sp>
      <p:pic>
        <p:nvPicPr>
          <p:cNvPr id="3074" name="Picture 2" descr="Screenshot that shows the Details tab when creating a new log search alert rule.">
            <a:extLst>
              <a:ext uri="{FF2B5EF4-FFF2-40B4-BE49-F238E27FC236}">
                <a16:creationId xmlns:a16="http://schemas.microsoft.com/office/drawing/2014/main" id="{DE69AA7D-28FF-157C-48A5-0B666A82B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855080"/>
            <a:ext cx="4086878" cy="369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a:xfrm>
            <a:off x="4433776" y="855080"/>
            <a:ext cx="4365038" cy="1234071"/>
          </a:xfrm>
        </p:spPr>
        <p:txBody>
          <a:bodyPr/>
          <a:lstStyle/>
          <a:p>
            <a:pPr algn="just"/>
            <a:r>
              <a:rPr lang="en-US" sz="1000" dirty="0">
                <a:hlinkClick r:id="rId2"/>
              </a:rPr>
              <a:t>TimeZone changes in Kazakhstan</a:t>
            </a:r>
            <a:endParaRPr lang="en-US" sz="1000" dirty="0"/>
          </a:p>
          <a:p>
            <a:pPr algn="just"/>
            <a:r>
              <a:rPr lang="en-US" sz="1000" dirty="0"/>
              <a:t>In Kazakhstan the local authorities have operationalized a Time Zone Change for the country, where all cities will converge to UTC+5 (and UTC+6 is getting deprecated and converging into UTC+5).</a:t>
            </a:r>
          </a:p>
          <a:p>
            <a:pPr algn="just"/>
            <a:r>
              <a:rPr lang="en-US" sz="1000" dirty="0"/>
              <a:t>Logic Apps presents the following Time Zones for Kazakhstan:</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a:xfrm>
            <a:off x="342900" y="855081"/>
            <a:ext cx="3955312" cy="1234070"/>
          </a:xfrm>
        </p:spPr>
        <p:txBody>
          <a:bodyPr/>
          <a:lstStyle/>
          <a:p>
            <a:r>
              <a:rPr lang="en-US" dirty="0">
                <a:hlinkClick r:id="rId3"/>
              </a:rPr>
              <a:t>Microsoft FinOps Review Assessment </a:t>
            </a:r>
            <a:endParaRPr lang="en-US" dirty="0"/>
          </a:p>
          <a:p>
            <a:r>
              <a:rPr lang="en-US" dirty="0"/>
              <a:t>MS Released a FinOps Assessment Review that can be complete if required:</a:t>
            </a:r>
          </a:p>
          <a:p>
            <a:pPr marL="171450" indent="-171450">
              <a:buFont typeface="Arial" panose="020B0604020202020204" pitchFamily="34" charset="0"/>
              <a:buChar char="•"/>
            </a:pPr>
            <a:r>
              <a:rPr lang="en-US" dirty="0"/>
              <a:t>Integration with the Azure Advisor</a:t>
            </a:r>
          </a:p>
          <a:p>
            <a:pPr marL="171450" indent="-171450">
              <a:buFont typeface="Arial" panose="020B0604020202020204" pitchFamily="34" charset="0"/>
              <a:buChar char="•"/>
            </a:pPr>
            <a:r>
              <a:rPr lang="en-US" dirty="0">
                <a:hlinkClick r:id="rId4"/>
              </a:rPr>
              <a:t>FinOps Docs</a:t>
            </a:r>
            <a:endParaRPr lang="en-US" dirty="0"/>
          </a:p>
          <a:p>
            <a:pPr marL="171450" indent="-171450">
              <a:buFont typeface="Arial" panose="020B0604020202020204" pitchFamily="34" charset="0"/>
              <a:buChar char="•"/>
            </a:pPr>
            <a:r>
              <a:rPr lang="en-US" dirty="0">
                <a:hlinkClick r:id="rId5"/>
              </a:rPr>
              <a:t>Interactive Guides</a:t>
            </a:r>
            <a:endParaRPr lang="en-US" dirty="0"/>
          </a:p>
          <a:p>
            <a:endParaRPr lang="en-US" dirty="0"/>
          </a:p>
        </p:txBody>
      </p:sp>
      <p:pic>
        <p:nvPicPr>
          <p:cNvPr id="4098" name="Picture 2">
            <a:extLst>
              <a:ext uri="{FF2B5EF4-FFF2-40B4-BE49-F238E27FC236}">
                <a16:creationId xmlns:a16="http://schemas.microsoft.com/office/drawing/2014/main" id="{44CD74FE-DCEB-1B52-49A4-D0C4F21910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487" y="2205037"/>
            <a:ext cx="3528338" cy="16986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CAF181DB-BDB7-1DA3-5423-7362EABA4D48}"/>
              </a:ext>
            </a:extLst>
          </p:cNvPr>
          <p:cNvGraphicFramePr>
            <a:graphicFrameLocks noGrp="1"/>
          </p:cNvGraphicFramePr>
          <p:nvPr>
            <p:extLst>
              <p:ext uri="{D42A27DB-BD31-4B8C-83A1-F6EECF244321}">
                <p14:modId xmlns:p14="http://schemas.microsoft.com/office/powerpoint/2010/main" val="1407270682"/>
              </p:ext>
            </p:extLst>
          </p:nvPr>
        </p:nvGraphicFramePr>
        <p:xfrm>
          <a:off x="4715589" y="2011046"/>
          <a:ext cx="3897424" cy="1668780"/>
        </p:xfrm>
        <a:graphic>
          <a:graphicData uri="http://schemas.openxmlformats.org/drawingml/2006/table">
            <a:tbl>
              <a:tblPr/>
              <a:tblGrid>
                <a:gridCol w="1948712">
                  <a:extLst>
                    <a:ext uri="{9D8B030D-6E8A-4147-A177-3AD203B41FA5}">
                      <a16:colId xmlns:a16="http://schemas.microsoft.com/office/drawing/2014/main" val="3538690785"/>
                    </a:ext>
                  </a:extLst>
                </a:gridCol>
                <a:gridCol w="1948712">
                  <a:extLst>
                    <a:ext uri="{9D8B030D-6E8A-4147-A177-3AD203B41FA5}">
                      <a16:colId xmlns:a16="http://schemas.microsoft.com/office/drawing/2014/main" val="2107525444"/>
                    </a:ext>
                  </a:extLst>
                </a:gridCol>
              </a:tblGrid>
              <a:tr h="0">
                <a:tc>
                  <a:txBody>
                    <a:bodyPr/>
                    <a:lstStyle/>
                    <a:p>
                      <a:pPr latinLnBrk="0"/>
                      <a:r>
                        <a:rPr lang="en-US" sz="800">
                          <a:effectLst/>
                        </a:rPr>
                        <a:t>TRime Zones</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a:effectLst/>
                        </a:rPr>
                        <a:t>Impact</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171631746"/>
                  </a:ext>
                </a:extLst>
              </a:tr>
              <a:tr h="0">
                <a:tc>
                  <a:txBody>
                    <a:bodyPr/>
                    <a:lstStyle/>
                    <a:p>
                      <a:pPr latinLnBrk="0"/>
                      <a:r>
                        <a:rPr lang="en-US" sz="800" dirty="0">
                          <a:effectLst/>
                          <a:latin typeface="SegoeUI"/>
                        </a:rPr>
                        <a:t>(UTC+05:00) Ashgabat, Tashkent</a:t>
                      </a:r>
                      <a:endParaRPr lang="en-US" sz="800" dirty="0">
                        <a:effectLst/>
                      </a:endParaRP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dirty="0">
                          <a:effectLst/>
                        </a:rPr>
                        <a:t>If you are using </a:t>
                      </a:r>
                      <a:r>
                        <a:rPr lang="en-US" sz="800" dirty="0" err="1">
                          <a:effectLst/>
                        </a:rPr>
                        <a:t>Qyzylorda</a:t>
                      </a:r>
                      <a:r>
                        <a:rPr lang="en-US" sz="800" dirty="0">
                          <a:effectLst/>
                        </a:rPr>
                        <a:t> </a:t>
                      </a:r>
                      <a:r>
                        <a:rPr lang="en-US" sz="800" dirty="0" err="1">
                          <a:effectLst/>
                        </a:rPr>
                        <a:t>timezone</a:t>
                      </a:r>
                      <a:r>
                        <a:rPr lang="en-US" sz="800" dirty="0">
                          <a:effectLst/>
                        </a:rPr>
                        <a:t>, there will be no impact for you.</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682654524"/>
                  </a:ext>
                </a:extLst>
              </a:tr>
              <a:tr h="0">
                <a:tc>
                  <a:txBody>
                    <a:bodyPr/>
                    <a:lstStyle/>
                    <a:p>
                      <a:pPr latinLnBrk="0"/>
                      <a:r>
                        <a:rPr lang="en-US" sz="800">
                          <a:effectLst/>
                        </a:rPr>
                        <a:t>(UTC+06:00) Astana</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dirty="0">
                          <a:effectLst/>
                        </a:rPr>
                        <a:t>Astana </a:t>
                      </a:r>
                      <a:r>
                        <a:rPr lang="en-US" sz="800" dirty="0" err="1">
                          <a:effectLst/>
                        </a:rPr>
                        <a:t>timezone</a:t>
                      </a:r>
                      <a:r>
                        <a:rPr lang="en-US" sz="800" dirty="0">
                          <a:effectLst/>
                        </a:rPr>
                        <a:t> is being moved to UTC+5. This work will be underway in the next weeks, but if you want this change to be reflected now, you should move your </a:t>
                      </a:r>
                      <a:r>
                        <a:rPr lang="en-US" sz="800" dirty="0" err="1">
                          <a:effectLst/>
                        </a:rPr>
                        <a:t>timezone</a:t>
                      </a:r>
                      <a:r>
                        <a:rPr lang="en-US" sz="800" dirty="0">
                          <a:effectLst/>
                        </a:rPr>
                        <a:t> to </a:t>
                      </a:r>
                      <a:r>
                        <a:rPr lang="en-US" sz="800" dirty="0" err="1">
                          <a:effectLst/>
                        </a:rPr>
                        <a:t>Qyzylorda</a:t>
                      </a:r>
                      <a:r>
                        <a:rPr lang="en-US" sz="800" dirty="0">
                          <a:effectLst/>
                        </a:rPr>
                        <a:t>, to guarantee that the official </a:t>
                      </a:r>
                      <a:r>
                        <a:rPr lang="en-US" sz="800" dirty="0" err="1">
                          <a:effectLst/>
                        </a:rPr>
                        <a:t>timezone</a:t>
                      </a:r>
                      <a:r>
                        <a:rPr lang="en-US" sz="800" dirty="0">
                          <a:effectLst/>
                        </a:rPr>
                        <a:t> offset is in effect.</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661213389"/>
                  </a:ext>
                </a:extLst>
              </a:tr>
            </a:tbl>
          </a:graphicData>
        </a:graphic>
      </p:graphicFrame>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0E0244-34EC-E9DD-ACD9-50A13C40D4E3}"/>
              </a:ext>
            </a:extLst>
          </p:cNvPr>
          <p:cNvSpPr>
            <a:spLocks noGrp="1"/>
          </p:cNvSpPr>
          <p:nvPr>
            <p:ph type="body" sz="quarter" idx="10"/>
          </p:nvPr>
        </p:nvSpPr>
        <p:spPr>
          <a:xfrm>
            <a:off x="4433776" y="855081"/>
            <a:ext cx="4365038" cy="1989720"/>
          </a:xfrm>
        </p:spPr>
        <p:txBody>
          <a:bodyPr/>
          <a:lstStyle/>
          <a:p>
            <a:r>
              <a:rPr lang="en-US" sz="1000" dirty="0">
                <a:hlinkClick r:id="rId2"/>
              </a:rPr>
              <a:t>Announcing the Public Preview of Azure Change Analysis New Portal Experience</a:t>
            </a:r>
            <a:endParaRPr lang="ru-RU" sz="1000" dirty="0"/>
          </a:p>
          <a:p>
            <a:r>
              <a:rPr lang="en-US" sz="1000" dirty="0"/>
              <a:t>The following functionality is now in public preview.  </a:t>
            </a:r>
          </a:p>
          <a:p>
            <a:pPr marL="171450" indent="-171450">
              <a:buFont typeface="Arial" panose="020B0604020202020204" pitchFamily="34" charset="0"/>
              <a:buChar char="•"/>
            </a:pPr>
            <a:r>
              <a:rPr lang="en-US" sz="1000" dirty="0"/>
              <a:t>The ability to view changes that are happening on your resources in the Azure Portal </a:t>
            </a:r>
          </a:p>
          <a:p>
            <a:pPr marL="514350" lvl="1" indent="-171450">
              <a:buFont typeface="Arial" panose="020B0604020202020204" pitchFamily="34" charset="0"/>
              <a:buChar char="•"/>
            </a:pPr>
            <a:r>
              <a:rPr lang="en-US" sz="1000" dirty="0">
                <a:latin typeface="+mj-lt"/>
              </a:rPr>
              <a:t>Filter between Creates/Updates/Deletes, Subscriptions, Resource Groups, Time Span </a:t>
            </a:r>
          </a:p>
          <a:p>
            <a:pPr marL="514350" lvl="1" indent="-171450">
              <a:buFont typeface="Arial" panose="020B0604020202020204" pitchFamily="34" charset="0"/>
              <a:buChar char="•"/>
            </a:pPr>
            <a:r>
              <a:rPr lang="en-US" sz="1000" dirty="0">
                <a:latin typeface="+mj-lt"/>
              </a:rPr>
              <a:t>Group by Subscription, Resource Group, Type, Resource, Change Type, Client Type, Changed By, Operation, Changed By Type and Correlation ID </a:t>
            </a:r>
          </a:p>
          <a:p>
            <a:pPr marL="514350" lvl="1" indent="-171450">
              <a:buFont typeface="Arial" panose="020B0604020202020204" pitchFamily="34" charset="0"/>
              <a:buChar char="•"/>
            </a:pPr>
            <a:r>
              <a:rPr lang="en-US" sz="1000" dirty="0">
                <a:latin typeface="+mj-lt"/>
              </a:rPr>
              <a:t>Change Actor: Who made the change and how a change was made </a:t>
            </a:r>
            <a:endParaRPr lang="ru-RU" sz="1000" dirty="0">
              <a:latin typeface="+mj-lt"/>
            </a:endParaRPr>
          </a:p>
          <a:p>
            <a:endParaRPr lang="en-US" sz="1000" dirty="0"/>
          </a:p>
        </p:txBody>
      </p:sp>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a:xfrm>
            <a:off x="342900" y="855081"/>
            <a:ext cx="3955312" cy="1545220"/>
          </a:xfrm>
        </p:spPr>
        <p:txBody>
          <a:bodyPr/>
          <a:lstStyle/>
          <a:p>
            <a:pPr algn="just"/>
            <a:r>
              <a:rPr lang="en-US" dirty="0">
                <a:hlinkClick r:id="rId3"/>
              </a:rPr>
              <a:t>Announcing Public Preview of Query editor in Azure Monitor Metrics</a:t>
            </a:r>
            <a:endParaRPr lang="en-US" dirty="0"/>
          </a:p>
          <a:p>
            <a:pPr algn="just"/>
            <a:r>
              <a:rPr lang="en-US" dirty="0"/>
              <a:t>Public Preview of Query editor in Azure Monitor Metrics is now Available!</a:t>
            </a:r>
          </a:p>
          <a:p>
            <a:pPr algn="just"/>
            <a:r>
              <a:rPr lang="en-US" dirty="0"/>
              <a:t>MS announced the </a:t>
            </a:r>
            <a:r>
              <a:rPr lang="en-US" b="1" dirty="0"/>
              <a:t>Public Preview of Query Editor </a:t>
            </a:r>
            <a:r>
              <a:rPr lang="en-US" dirty="0"/>
              <a:t>in </a:t>
            </a:r>
            <a:r>
              <a:rPr lang="en-US" b="1" dirty="0"/>
              <a:t>Azure Metric Explorer through Azure Monitor Workspace (AMW)</a:t>
            </a:r>
            <a:r>
              <a:rPr lang="en-US" dirty="0"/>
              <a:t>. With this update, customers can directly query </a:t>
            </a:r>
            <a:r>
              <a:rPr lang="en-US" b="1" dirty="0" err="1"/>
              <a:t>promotheus</a:t>
            </a:r>
            <a:r>
              <a:rPr lang="en-US" dirty="0"/>
              <a:t> metrics using </a:t>
            </a:r>
            <a:r>
              <a:rPr lang="en-US" b="1" dirty="0" err="1"/>
              <a:t>PromQL</a:t>
            </a:r>
            <a:r>
              <a:rPr lang="en-US" dirty="0"/>
              <a:t> within their Azure Monitor workspace. This empowers users to efficiently explore and analyze their metric data by writing </a:t>
            </a:r>
            <a:r>
              <a:rPr lang="en-US" b="1" dirty="0" err="1"/>
              <a:t>PromQL</a:t>
            </a:r>
            <a:r>
              <a:rPr lang="en-US" dirty="0"/>
              <a:t> queries directly in Metric Explorer, gaining valuable insights to optimize their resources and enhance performance.</a:t>
            </a:r>
          </a:p>
        </p:txBody>
      </p:sp>
      <p:pic>
        <p:nvPicPr>
          <p:cNvPr id="8194" name="Picture 2" descr="thumbnail image 1 of blog post titled &#10; &#10; &#10;  &#10; &#10; &#10; &#10;    &#10;  &#10;   &#10;    &#10;      &#10;       Introducing Query editor: Empowering Users with PromQL in Azure Monitor Metrics!&#10;       &#10;      &#10;     &#10;   &#10;  &#10; &#10;   &#10; &#10; &#10; &#10; &#10; &#10;">
            <a:extLst>
              <a:ext uri="{FF2B5EF4-FFF2-40B4-BE49-F238E27FC236}">
                <a16:creationId xmlns:a16="http://schemas.microsoft.com/office/drawing/2014/main" id="{DA21BAC4-672D-F6A4-5102-B7F247CFC7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4047" y="2463800"/>
            <a:ext cx="3173018" cy="2226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668919"/>
          </a:xfrm>
        </p:spPr>
        <p:txBody>
          <a:bodyPr/>
          <a:lstStyle/>
          <a:p>
            <a:r>
              <a:rPr lang="en-US" sz="1000" dirty="0">
                <a:hlinkClick r:id="rId2"/>
              </a:rPr>
              <a:t>General Availability: Free hosting plan for WordPress on App Service</a:t>
            </a:r>
            <a:endParaRPr lang="en-US" sz="1000" dirty="0"/>
          </a:p>
          <a:p>
            <a:r>
              <a:rPr lang="en-US" sz="1000" dirty="0"/>
              <a:t>MS announced that WordPress on App Service free hosting plan is now generally available. Available plans: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availability: HBv4-series &amp; HX-series VMs are now available in Sweden Central.</a:t>
            </a:r>
            <a:endParaRPr lang="en-US" dirty="0"/>
          </a:p>
          <a:p>
            <a:pPr algn="just"/>
            <a:r>
              <a:rPr lang="en-US" b="1" dirty="0"/>
              <a:t>HBv4 and HX VMs </a:t>
            </a:r>
            <a:r>
              <a:rPr lang="en-US" dirty="0"/>
              <a:t>feature up to 176 AMD EPYC™ 9V33X ("Genoa-X") CPU cores with </a:t>
            </a:r>
            <a:r>
              <a:rPr lang="en-US" b="1" dirty="0"/>
              <a:t>AMD's 3D V-Cache</a:t>
            </a:r>
            <a:r>
              <a:rPr lang="en-US" dirty="0"/>
              <a:t>, clock frequencies up to 3.7 GHz, and no simultaneous multithreading. HBv4-series VMs provide </a:t>
            </a:r>
            <a:r>
              <a:rPr lang="en-US" b="1" dirty="0"/>
              <a:t>768 GB of RAM</a:t>
            </a:r>
            <a:r>
              <a:rPr lang="en-US" dirty="0"/>
              <a:t>, HX-series VMs provide </a:t>
            </a:r>
            <a:r>
              <a:rPr lang="en-US" b="1" dirty="0"/>
              <a:t>1.4 TB of RAM </a:t>
            </a:r>
            <a:r>
              <a:rPr lang="en-US" dirty="0"/>
              <a:t>and both HBv4 and HX provide 2.3 GB L3 cache. The </a:t>
            </a:r>
            <a:r>
              <a:rPr lang="en-US" b="1" dirty="0"/>
              <a:t>2.3 GB L3 </a:t>
            </a:r>
            <a:r>
              <a:rPr lang="en-US" dirty="0"/>
              <a:t>cache per VM can deliver up to 5.7 TB/s of bandwidth to amplify up to </a:t>
            </a:r>
            <a:r>
              <a:rPr lang="en-US" b="1" dirty="0"/>
              <a:t>780 GB/s </a:t>
            </a:r>
            <a:r>
              <a:rPr lang="en-US" dirty="0"/>
              <a:t>of bandwidth from DRAM, for a blended average of </a:t>
            </a:r>
            <a:r>
              <a:rPr lang="en-US" b="1" dirty="0"/>
              <a:t>1.2 TB/s </a:t>
            </a:r>
            <a:r>
              <a:rPr lang="en-US" dirty="0"/>
              <a:t>of effective memory bandwidth across a broad range of customer workloads. The VMs also provide up to 12 GB/s (reads) and 7 GB/s (writes) of block device SSD performance. </a:t>
            </a:r>
          </a:p>
          <a:p>
            <a:pPr algn="just"/>
            <a:r>
              <a:rPr lang="en-US" dirty="0"/>
              <a:t>All HBv4-series VMs feature 400 Gb/s NDR InfiniBand from NVIDIA Networking to enable supercomputer-scale MPI workloads. </a:t>
            </a:r>
          </a:p>
        </p:txBody>
      </p:sp>
      <p:graphicFrame>
        <p:nvGraphicFramePr>
          <p:cNvPr id="3" name="Table 2">
            <a:extLst>
              <a:ext uri="{FF2B5EF4-FFF2-40B4-BE49-F238E27FC236}">
                <a16:creationId xmlns:a16="http://schemas.microsoft.com/office/drawing/2014/main" id="{53BB2579-4C06-BEC6-D2F4-C40F2F51197E}"/>
              </a:ext>
            </a:extLst>
          </p:cNvPr>
          <p:cNvGraphicFramePr>
            <a:graphicFrameLocks noGrp="1"/>
          </p:cNvGraphicFramePr>
          <p:nvPr>
            <p:extLst>
              <p:ext uri="{D42A27DB-BD31-4B8C-83A1-F6EECF244321}">
                <p14:modId xmlns:p14="http://schemas.microsoft.com/office/powerpoint/2010/main" val="2798354668"/>
              </p:ext>
            </p:extLst>
          </p:nvPr>
        </p:nvGraphicFramePr>
        <p:xfrm>
          <a:off x="4570857" y="1524000"/>
          <a:ext cx="3955311" cy="2537460"/>
        </p:xfrm>
        <a:graphic>
          <a:graphicData uri="http://schemas.openxmlformats.org/drawingml/2006/table">
            <a:tbl>
              <a:tblPr/>
              <a:tblGrid>
                <a:gridCol w="1318437">
                  <a:extLst>
                    <a:ext uri="{9D8B030D-6E8A-4147-A177-3AD203B41FA5}">
                      <a16:colId xmlns:a16="http://schemas.microsoft.com/office/drawing/2014/main" val="2340882376"/>
                    </a:ext>
                  </a:extLst>
                </a:gridCol>
                <a:gridCol w="1318437">
                  <a:extLst>
                    <a:ext uri="{9D8B030D-6E8A-4147-A177-3AD203B41FA5}">
                      <a16:colId xmlns:a16="http://schemas.microsoft.com/office/drawing/2014/main" val="1957143749"/>
                    </a:ext>
                  </a:extLst>
                </a:gridCol>
                <a:gridCol w="1318437">
                  <a:extLst>
                    <a:ext uri="{9D8B030D-6E8A-4147-A177-3AD203B41FA5}">
                      <a16:colId xmlns:a16="http://schemas.microsoft.com/office/drawing/2014/main" val="2051383600"/>
                    </a:ext>
                  </a:extLst>
                </a:gridCol>
              </a:tblGrid>
              <a:tr h="278068">
                <a:tc>
                  <a:txBody>
                    <a:bodyPr/>
                    <a:lstStyle/>
                    <a:p>
                      <a:pPr latinLnBrk="0"/>
                      <a:r>
                        <a:rPr lang="en-US" sz="800" b="1">
                          <a:effectLst/>
                          <a:latin typeface="+mj-lt"/>
                        </a:rPr>
                        <a:t>Hosting Plan</a:t>
                      </a:r>
                      <a:endParaRPr lang="en-US" sz="800">
                        <a:effectLst/>
                        <a:latin typeface="+mj-lt"/>
                      </a:endParaRP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b="1">
                          <a:effectLst/>
                          <a:latin typeface="+mj-lt"/>
                        </a:rPr>
                        <a:t>WebApp Server</a:t>
                      </a:r>
                      <a:endParaRPr lang="en-US" sz="800">
                        <a:effectLst/>
                        <a:latin typeface="+mj-lt"/>
                      </a:endParaRP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b="1">
                          <a:effectLst/>
                          <a:latin typeface="+mj-lt"/>
                        </a:rPr>
                        <a:t>Database Server</a:t>
                      </a:r>
                      <a:endParaRPr lang="en-US" sz="800">
                        <a:effectLst/>
                        <a:latin typeface="+mj-lt"/>
                      </a:endParaRP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062422772"/>
                  </a:ext>
                </a:extLst>
              </a:tr>
              <a:tr h="525240">
                <a:tc>
                  <a:txBody>
                    <a:bodyPr/>
                    <a:lstStyle/>
                    <a:p>
                      <a:pPr latinLnBrk="0"/>
                      <a:r>
                        <a:rPr lang="en-US" sz="800">
                          <a:effectLst/>
                          <a:latin typeface="+mj-lt"/>
                        </a:rPr>
                        <a:t>Free</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dirty="0">
                          <a:effectLst/>
                          <a:latin typeface="+mj-lt"/>
                        </a:rPr>
                        <a:t>F1 Free Tier</a:t>
                      </a:r>
                    </a:p>
                    <a:p>
                      <a:pPr latinLnBrk="0"/>
                      <a:r>
                        <a:rPr lang="en-US" sz="800" dirty="0">
                          <a:effectLst/>
                          <a:latin typeface="+mj-lt"/>
                        </a:rPr>
                        <a:t>(60 CPU minutes per day, 1 GB RAM, 1 GB Storage)</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a:effectLst/>
                          <a:latin typeface="+mj-lt"/>
                        </a:rPr>
                        <a:t>Burstable, B1ms Free trial</a:t>
                      </a:r>
                    </a:p>
                    <a:p>
                      <a:pPr latinLnBrk="0"/>
                      <a:r>
                        <a:rPr lang="en-US" sz="800">
                          <a:effectLst/>
                          <a:latin typeface="+mj-lt"/>
                        </a:rPr>
                        <a:t>(1 vCores, 2 GB RAM, 32 GB storage, 396 IOPS)</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971174848"/>
                  </a:ext>
                </a:extLst>
              </a:tr>
              <a:tr h="525240">
                <a:tc>
                  <a:txBody>
                    <a:bodyPr/>
                    <a:lstStyle/>
                    <a:p>
                      <a:pPr latinLnBrk="0"/>
                      <a:r>
                        <a:rPr lang="en-US" sz="800" dirty="0">
                          <a:effectLst/>
                          <a:latin typeface="+mj-lt"/>
                        </a:rPr>
                        <a:t>Basic</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da-DK" sz="800">
                          <a:effectLst/>
                          <a:latin typeface="+mj-lt"/>
                        </a:rPr>
                        <a:t>B1</a:t>
                      </a:r>
                    </a:p>
                    <a:p>
                      <a:pPr latinLnBrk="0"/>
                      <a:r>
                        <a:rPr lang="da-DK" sz="800">
                          <a:effectLst/>
                          <a:latin typeface="+mj-lt"/>
                        </a:rPr>
                        <a:t>(1 vCores, 1.75 GB RAM, 10 GB Storage)</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dirty="0">
                          <a:effectLst/>
                          <a:latin typeface="+mj-lt"/>
                        </a:rPr>
                        <a:t>Burstable, B1s</a:t>
                      </a:r>
                    </a:p>
                    <a:p>
                      <a:pPr latinLnBrk="0"/>
                      <a:r>
                        <a:rPr lang="en-US" sz="800" dirty="0">
                          <a:effectLst/>
                          <a:latin typeface="+mj-lt"/>
                        </a:rPr>
                        <a:t>(1 </a:t>
                      </a:r>
                      <a:r>
                        <a:rPr lang="en-US" sz="800" dirty="0" err="1">
                          <a:effectLst/>
                          <a:latin typeface="+mj-lt"/>
                        </a:rPr>
                        <a:t>vCores</a:t>
                      </a:r>
                      <a:r>
                        <a:rPr lang="en-US" sz="800" dirty="0">
                          <a:effectLst/>
                          <a:latin typeface="+mj-lt"/>
                        </a:rPr>
                        <a:t>, 1 GB RAM, 20 GB storage, Auto IOPS)</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100007397"/>
                  </a:ext>
                </a:extLst>
              </a:tr>
              <a:tr h="525240">
                <a:tc>
                  <a:txBody>
                    <a:bodyPr/>
                    <a:lstStyle/>
                    <a:p>
                      <a:pPr latinLnBrk="0"/>
                      <a:r>
                        <a:rPr lang="en-US" sz="800">
                          <a:effectLst/>
                          <a:latin typeface="+mj-lt"/>
                        </a:rPr>
                        <a:t>Standard</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da-DK" sz="800">
                          <a:effectLst/>
                          <a:latin typeface="+mj-lt"/>
                        </a:rPr>
                        <a:t>P1V2</a:t>
                      </a:r>
                    </a:p>
                    <a:p>
                      <a:pPr latinLnBrk="0"/>
                      <a:r>
                        <a:rPr lang="da-DK" sz="800">
                          <a:effectLst/>
                          <a:latin typeface="+mj-lt"/>
                        </a:rPr>
                        <a:t>(1 vCores, 3.5 GB RAM, 250 GB Storage)</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a:effectLst/>
                          <a:latin typeface="+mj-lt"/>
                        </a:rPr>
                        <a:t>Burstable, B2s</a:t>
                      </a:r>
                    </a:p>
                    <a:p>
                      <a:pPr latinLnBrk="0"/>
                      <a:r>
                        <a:rPr lang="en-US" sz="800">
                          <a:effectLst/>
                          <a:latin typeface="+mj-lt"/>
                        </a:rPr>
                        <a:t>(2 vCores, 4 GB RAM, 128 GB storage, Auto IOPS)</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839357889"/>
                  </a:ext>
                </a:extLst>
              </a:tr>
              <a:tr h="525240">
                <a:tc>
                  <a:txBody>
                    <a:bodyPr/>
                    <a:lstStyle/>
                    <a:p>
                      <a:pPr latinLnBrk="0"/>
                      <a:r>
                        <a:rPr lang="en-US" sz="800">
                          <a:effectLst/>
                          <a:latin typeface="+mj-lt"/>
                        </a:rPr>
                        <a:t>Premium</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da-DK" sz="800">
                          <a:effectLst/>
                          <a:latin typeface="+mj-lt"/>
                        </a:rPr>
                        <a:t>P1V3</a:t>
                      </a:r>
                    </a:p>
                    <a:p>
                      <a:pPr latinLnBrk="0"/>
                      <a:r>
                        <a:rPr lang="da-DK" sz="800">
                          <a:effectLst/>
                          <a:latin typeface="+mj-lt"/>
                        </a:rPr>
                        <a:t>(2 vCores, 8 GB RAM, 250 GB Storage)</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latinLnBrk="0"/>
                      <a:r>
                        <a:rPr lang="en-US" sz="800" dirty="0">
                          <a:effectLst/>
                          <a:latin typeface="+mj-lt"/>
                        </a:rPr>
                        <a:t>General Purpose, D2ds_v4</a:t>
                      </a:r>
                    </a:p>
                    <a:p>
                      <a:pPr latinLnBrk="0"/>
                      <a:r>
                        <a:rPr lang="en-US" sz="800" dirty="0">
                          <a:effectLst/>
                          <a:latin typeface="+mj-lt"/>
                        </a:rPr>
                        <a:t>(2 </a:t>
                      </a:r>
                      <a:r>
                        <a:rPr lang="en-US" sz="800" dirty="0" err="1">
                          <a:effectLst/>
                          <a:latin typeface="+mj-lt"/>
                        </a:rPr>
                        <a:t>vCores</a:t>
                      </a:r>
                      <a:r>
                        <a:rPr lang="en-US" sz="800" dirty="0">
                          <a:effectLst/>
                          <a:latin typeface="+mj-lt"/>
                        </a:rPr>
                        <a:t>, 16 GB RAM, 256 GB storage, Auto IOPS)</a:t>
                      </a:r>
                    </a:p>
                  </a:txBody>
                  <a:tcPr marL="95250" marR="95250" marT="95250" marB="95250" anchor="ctr">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809586771"/>
                  </a:ext>
                </a:extLst>
              </a:tr>
            </a:tbl>
          </a:graphicData>
        </a:graphic>
      </p:graphicFrame>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145170"/>
          </a:xfrm>
        </p:spPr>
        <p:txBody>
          <a:bodyPr/>
          <a:lstStyle/>
          <a:p>
            <a:pPr algn="just"/>
            <a:r>
              <a:rPr lang="en-US" dirty="0">
                <a:hlinkClick r:id="rId2"/>
              </a:rPr>
              <a:t>Kubernetes v1.30: </a:t>
            </a:r>
            <a:r>
              <a:rPr lang="en-US" dirty="0" err="1">
                <a:hlinkClick r:id="rId2"/>
              </a:rPr>
              <a:t>Uwubernetes</a:t>
            </a:r>
            <a:endParaRPr lang="en-US" dirty="0"/>
          </a:p>
          <a:p>
            <a:pPr algn="just"/>
            <a:r>
              <a:rPr lang="en-US" dirty="0"/>
              <a:t>Announcing the release of Kubernetes v1.30: </a:t>
            </a:r>
            <a:r>
              <a:rPr lang="en-US" dirty="0" err="1"/>
              <a:t>Uwubernetes</a:t>
            </a:r>
            <a:r>
              <a:rPr lang="en-US" dirty="0"/>
              <a:t>, the cutest release!</a:t>
            </a:r>
          </a:p>
          <a:p>
            <a:pPr algn="just"/>
            <a:r>
              <a:rPr lang="en-US" dirty="0"/>
              <a:t>This release consists of 45 enhancements. Of those enhancements, 17 have graduated to Stable, 18 are entering Beta, and 10 have graduated to Alpha.</a:t>
            </a:r>
          </a:p>
        </p:txBody>
      </p:sp>
      <p:pic>
        <p:nvPicPr>
          <p:cNvPr id="9218" name="Picture 2" descr="Kubernetes 1.30 Uwubernetes logo">
            <a:extLst>
              <a:ext uri="{FF2B5EF4-FFF2-40B4-BE49-F238E27FC236}">
                <a16:creationId xmlns:a16="http://schemas.microsoft.com/office/drawing/2014/main" id="{BBB28568-491F-F616-3AFC-CBD89A5127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8050" y="2057399"/>
            <a:ext cx="25717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Bulk delete operation for the FHIR service in Azure Health Data Services</a:t>
            </a:r>
            <a:endParaRPr lang="en-US" sz="1000" dirty="0"/>
          </a:p>
          <a:p>
            <a:pPr algn="just"/>
            <a:r>
              <a:rPr lang="en-US" sz="1000" dirty="0"/>
              <a:t>Now, with the bulk delete operation, it is possible to delete data from the FHIR service asynchronously. The FHIR service bulk delete operation allows to delete resources at the system level, resource level, and by search criteria. Healthcare organizations that use the FHIR service need to comply with data retention policies and regulations. Incorporating the bulk delete operation in the workflow enables organizations to delete data at high throughput.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151520"/>
          </a:xfrm>
        </p:spPr>
        <p:txBody>
          <a:bodyPr/>
          <a:lstStyle/>
          <a:p>
            <a:pPr algn="just"/>
            <a:r>
              <a:rPr lang="en-US" dirty="0">
                <a:hlinkClick r:id="rId3"/>
              </a:rPr>
              <a:t>GA: New Property for Disks-</a:t>
            </a:r>
            <a:r>
              <a:rPr lang="en-US" dirty="0" err="1">
                <a:hlinkClick r:id="rId3"/>
              </a:rPr>
              <a:t>LastOwnershipUpdateTime</a:t>
            </a:r>
            <a:endParaRPr lang="en-US" dirty="0"/>
          </a:p>
          <a:p>
            <a:pPr algn="just"/>
            <a:r>
              <a:rPr lang="en-US" dirty="0"/>
              <a:t>MS introduced a new property for Disks in the Azure Portal, PowerShell (PS), and Command-Line Interface (CLI). This property, </a:t>
            </a:r>
            <a:r>
              <a:rPr lang="en-US" b="1" dirty="0" err="1"/>
              <a:t>LastOwnershipUpdateTime</a:t>
            </a:r>
            <a:r>
              <a:rPr lang="en-US" dirty="0"/>
              <a:t>, reflects the time when the Disk’s state was last changed. This property can be used in conjunction with the </a:t>
            </a:r>
            <a:r>
              <a:rPr lang="en-US" b="1" dirty="0" err="1"/>
              <a:t>diskState</a:t>
            </a:r>
            <a:r>
              <a:rPr lang="en-US" dirty="0"/>
              <a:t> to identify the current state of the Disk, and when it was last updated.</a:t>
            </a:r>
          </a:p>
        </p:txBody>
      </p:sp>
      <p:pic>
        <p:nvPicPr>
          <p:cNvPr id="2050" name="Picture 2" descr="Screenshot of an individual managed disks blade. This page shows unattached in the disk state if it is unattached. You can delete this disk if you don't need to preserve its data any longer.">
            <a:extLst>
              <a:ext uri="{FF2B5EF4-FFF2-40B4-BE49-F238E27FC236}">
                <a16:creationId xmlns:a16="http://schemas.microsoft.com/office/drawing/2014/main" id="{8751EAD3-5492-A939-32F7-05FAADC9557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125" y="2070101"/>
            <a:ext cx="3668861" cy="124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804B4F-28A9-20AD-99AC-34A23AB1B1CB}"/>
              </a:ext>
            </a:extLst>
          </p:cNvPr>
          <p:cNvSpPr>
            <a:spLocks noGrp="1"/>
          </p:cNvSpPr>
          <p:nvPr>
            <p:ph type="body" sz="quarter" idx="10"/>
          </p:nvPr>
        </p:nvSpPr>
        <p:spPr/>
        <p:txBody>
          <a:bodyPr/>
          <a:lstStyle/>
          <a:p>
            <a:r>
              <a:rPr lang="en-US" sz="1000" dirty="0"/>
              <a:t>Supported  Features:</a:t>
            </a:r>
          </a:p>
          <a:p>
            <a:pPr marL="171450" indent="-171450" algn="just">
              <a:buFont typeface="Arial" panose="020B0604020202020204" pitchFamily="34" charset="0"/>
              <a:buChar char="•"/>
            </a:pPr>
            <a:r>
              <a:rPr lang="en-US" sz="1000" dirty="0"/>
              <a:t>OS Support: Windows Server 2016 and later. </a:t>
            </a:r>
          </a:p>
          <a:p>
            <a:pPr marL="171450" indent="-171450" algn="just">
              <a:buFont typeface="Arial" panose="020B0604020202020204" pitchFamily="34" charset="0"/>
              <a:buChar char="•"/>
            </a:pPr>
            <a:r>
              <a:rPr lang="en-US" sz="1000" dirty="0"/>
              <a:t>Nodes: Up to 4 nodes per cluster.</a:t>
            </a:r>
          </a:p>
          <a:p>
            <a:pPr marL="171450" indent="-171450" algn="just">
              <a:buFont typeface="Arial" panose="020B0604020202020204" pitchFamily="34" charset="0"/>
              <a:buChar char="•"/>
            </a:pPr>
            <a:r>
              <a:rPr lang="en-US" sz="1000" dirty="0"/>
              <a:t>Shared Disks: Any number of shared disks can be attached to the cluster. </a:t>
            </a:r>
          </a:p>
        </p:txBody>
      </p:sp>
      <p:sp>
        <p:nvSpPr>
          <p:cNvPr id="3" name="Title 2">
            <a:extLst>
              <a:ext uri="{FF2B5EF4-FFF2-40B4-BE49-F238E27FC236}">
                <a16:creationId xmlns:a16="http://schemas.microsoft.com/office/drawing/2014/main" id="{5191D122-6FE1-0E84-E49E-760BE6AE15D0}"/>
              </a:ext>
            </a:extLst>
          </p:cNvPr>
          <p:cNvSpPr>
            <a:spLocks noGrp="1"/>
          </p:cNvSpPr>
          <p:nvPr>
            <p:ph type="title"/>
          </p:nvPr>
        </p:nvSpPr>
        <p:spPr/>
        <p:txBody>
          <a:bodyPr/>
          <a:lstStyle/>
          <a:p>
            <a:r>
              <a:rPr lang="en-US" sz="1600" dirty="0"/>
              <a:t>Storage &amp; Data Updates</a:t>
            </a:r>
            <a:endParaRPr lang="en-US" dirty="0"/>
          </a:p>
        </p:txBody>
      </p:sp>
      <p:sp>
        <p:nvSpPr>
          <p:cNvPr id="4" name="Text Placeholder 3">
            <a:extLst>
              <a:ext uri="{FF2B5EF4-FFF2-40B4-BE49-F238E27FC236}">
                <a16:creationId xmlns:a16="http://schemas.microsoft.com/office/drawing/2014/main" id="{A1892DAF-1EAE-CD53-3738-8CEF2AB4E58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BCCF8D2D-A095-512C-CC06-16A1791D4895}"/>
              </a:ext>
            </a:extLst>
          </p:cNvPr>
          <p:cNvSpPr>
            <a:spLocks noGrp="1"/>
          </p:cNvSpPr>
          <p:nvPr>
            <p:ph type="body" sz="quarter" idx="16"/>
          </p:nvPr>
        </p:nvSpPr>
        <p:spPr/>
        <p:txBody>
          <a:bodyPr/>
          <a:lstStyle/>
          <a:p>
            <a:pPr algn="just"/>
            <a:r>
              <a:rPr lang="en-US" dirty="0">
                <a:hlinkClick r:id="rId2"/>
              </a:rPr>
              <a:t>Public Preview – DR for Shared Disks – Azure Site Recovery</a:t>
            </a:r>
            <a:endParaRPr lang="en-US" dirty="0"/>
          </a:p>
          <a:p>
            <a:pPr algn="just"/>
            <a:r>
              <a:rPr lang="en-US" dirty="0"/>
              <a:t>MS excited to announce the Public Preview of Azure Site Recovery for Shared Disk feature, which enables to protect, monitor, recover, and re-protect your workloads running on Windows Server Failover Clusters (WSFC) on Azure VMs with Shared Disk.</a:t>
            </a:r>
          </a:p>
          <a:p>
            <a:pPr algn="just"/>
            <a:r>
              <a:rPr lang="en-US" dirty="0"/>
              <a:t>Now it is possible to use the benefits of Shared Disk for mission-critical applications such as SQL FCI, SAP ASCS, Scale-out File Servers, etc., while ensuring business continuity and disaster recovery with Azure Site Recovery.</a:t>
            </a:r>
          </a:p>
          <a:p>
            <a:pPr algn="just"/>
            <a:r>
              <a:rPr lang="en-US" dirty="0"/>
              <a:t>With Azure Site Recovery for Shared Disk, it is possible to replicate and recover WSFC-clusters as a single unit across its disaster recovery (DR) lifecycle, while generating cluster-consistent recovery points.</a:t>
            </a:r>
          </a:p>
          <a:p>
            <a:pPr marL="171450" indent="-171450" algn="just">
              <a:buFont typeface="Arial" panose="020B0604020202020204" pitchFamily="34" charset="0"/>
              <a:buChar char="•"/>
            </a:pPr>
            <a:r>
              <a:rPr lang="en-US" dirty="0"/>
              <a:t>Protect your cluster.</a:t>
            </a:r>
          </a:p>
          <a:p>
            <a:pPr marL="171450" indent="-171450" algn="just">
              <a:buFont typeface="Arial" panose="020B0604020202020204" pitchFamily="34" charset="0"/>
              <a:buChar char="•"/>
            </a:pPr>
            <a:r>
              <a:rPr lang="en-US" dirty="0"/>
              <a:t>Generate recovery points that are consistent across all the VMs and disks of the cluster.</a:t>
            </a:r>
          </a:p>
          <a:p>
            <a:pPr marL="171450" indent="-171450" algn="just">
              <a:buFont typeface="Arial" panose="020B0604020202020204" pitchFamily="34" charset="0"/>
              <a:buChar char="•"/>
            </a:pPr>
            <a:r>
              <a:rPr lang="en-US" dirty="0"/>
              <a:t>Monitor protection and health of the cluster and all its nodes from a single page.</a:t>
            </a:r>
          </a:p>
          <a:p>
            <a:pPr marL="171450" indent="-171450" algn="just">
              <a:buFont typeface="Arial" panose="020B0604020202020204" pitchFamily="34" charset="0"/>
              <a:buChar char="•"/>
            </a:pPr>
            <a:r>
              <a:rPr lang="en-US" dirty="0"/>
              <a:t>Failover the cluster with a single click.</a:t>
            </a:r>
          </a:p>
          <a:p>
            <a:pPr marL="171450" indent="-171450" algn="just">
              <a:buFont typeface="Arial" panose="020B0604020202020204" pitchFamily="34" charset="0"/>
              <a:buChar char="•"/>
            </a:pPr>
            <a:r>
              <a:rPr lang="en-US" dirty="0"/>
              <a:t>Change recovery point and re-protect the cluster after failover with a single click.</a:t>
            </a:r>
          </a:p>
          <a:p>
            <a:pPr marL="171450" indent="-171450" algn="just">
              <a:buFont typeface="Arial" panose="020B0604020202020204" pitchFamily="34" charset="0"/>
              <a:buChar char="•"/>
            </a:pPr>
            <a:r>
              <a:rPr lang="en-US" dirty="0"/>
              <a:t>Failback the cluster to primary region with minimal data loss and downtime </a:t>
            </a:r>
          </a:p>
        </p:txBody>
      </p:sp>
    </p:spTree>
    <p:extLst>
      <p:ext uri="{BB962C8B-B14F-4D97-AF65-F5344CB8AC3E}">
        <p14:creationId xmlns:p14="http://schemas.microsoft.com/office/powerpoint/2010/main" val="53692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70"/>
          </a:xfrm>
        </p:spPr>
        <p:txBody>
          <a:bodyPr/>
          <a:lstStyle/>
          <a:p>
            <a:pPr algn="just"/>
            <a:r>
              <a:rPr lang="en-US" sz="1000" b="0" i="0" u="sng" dirty="0">
                <a:solidFill>
                  <a:srgbClr val="000000"/>
                </a:solidFill>
                <a:effectLst/>
                <a:hlinkClick r:id="rId2">
                  <a:extLst>
                    <a:ext uri="{A12FA001-AC4F-418D-AE19-62706E023703}">
                      <ahyp:hlinkClr xmlns:ahyp="http://schemas.microsoft.com/office/drawing/2018/hyperlinkcolor" val="tx"/>
                    </a:ext>
                  </a:extLst>
                </a:hlinkClick>
              </a:rPr>
              <a:t>React to event-driven applications, processes, and workflows with </a:t>
            </a:r>
            <a:r>
              <a:rPr lang="en-US" sz="1000" b="0" i="0" u="sng" dirty="0" err="1">
                <a:solidFill>
                  <a:srgbClr val="000000"/>
                </a:solidFill>
                <a:effectLst/>
                <a:hlinkClick r:id="rId2">
                  <a:extLst>
                    <a:ext uri="{A12FA001-AC4F-418D-AE19-62706E023703}">
                      <ahyp:hlinkClr xmlns:ahyp="http://schemas.microsoft.com/office/drawing/2018/hyperlinkcolor" val="tx"/>
                    </a:ext>
                  </a:extLst>
                </a:hlinkClick>
              </a:rPr>
              <a:t>EventGrid</a:t>
            </a:r>
            <a:r>
              <a:rPr lang="en-US" sz="1000" b="0" i="0" u="sng" dirty="0">
                <a:effectLst/>
                <a:hlinkClick r:id="rId2">
                  <a:extLst>
                    <a:ext uri="{A12FA001-AC4F-418D-AE19-62706E023703}">
                      <ahyp:hlinkClr xmlns:ahyp="http://schemas.microsoft.com/office/drawing/2018/hyperlinkcolor" val="tx"/>
                    </a:ext>
                  </a:extLst>
                </a:hlinkClick>
              </a:rPr>
              <a:t> integration</a:t>
            </a:r>
            <a:r>
              <a:rPr lang="en-US" sz="1000" b="0" i="0" dirty="0">
                <a:effectLst/>
              </a:rPr>
              <a:t> :</a:t>
            </a:r>
          </a:p>
          <a:p>
            <a:pPr algn="just"/>
            <a:r>
              <a:rPr lang="en-US" sz="1000" b="0" i="0" dirty="0">
                <a:effectLst/>
              </a:rPr>
              <a:t>It is now possible to use </a:t>
            </a:r>
            <a:r>
              <a:rPr lang="en-US" sz="1000" b="1" i="0" dirty="0">
                <a:effectLst/>
              </a:rPr>
              <a:t>Event Grid </a:t>
            </a:r>
            <a:r>
              <a:rPr lang="en-US" sz="1000" b="0" i="0" dirty="0">
                <a:effectLst/>
              </a:rPr>
              <a:t>with modern serverless architectures to react to </a:t>
            </a:r>
            <a:r>
              <a:rPr lang="en-US" sz="1000" b="1" i="0" dirty="0">
                <a:effectLst/>
              </a:rPr>
              <a:t>Azure Machine Learning events</a:t>
            </a:r>
            <a:r>
              <a:rPr lang="en-US" sz="1000" b="0" i="0" dirty="0">
                <a:effectLst/>
              </a:rPr>
              <a:t>, such as the completion of training runs, the registration and deployment of models, and the detection of data drift. </a:t>
            </a:r>
          </a:p>
          <a:p>
            <a:pPr algn="just"/>
            <a:r>
              <a:rPr lang="en-US" sz="1000" b="0" i="0" u="sng" dirty="0">
                <a:effectLst/>
                <a:hlinkClick r:id="rId3">
                  <a:extLst>
                    <a:ext uri="{A12FA001-AC4F-418D-AE19-62706E023703}">
                      <ahyp:hlinkClr xmlns:ahyp="http://schemas.microsoft.com/office/drawing/2018/hyperlinkcolor" val="tx"/>
                    </a:ext>
                  </a:extLst>
                </a:hlinkClick>
              </a:rPr>
              <a:t>Network isolation in managed feature store</a:t>
            </a:r>
            <a:r>
              <a:rPr lang="en-US" sz="1000" b="0" i="0" dirty="0">
                <a:effectLst/>
              </a:rPr>
              <a:t> :</a:t>
            </a:r>
          </a:p>
          <a:p>
            <a:pPr algn="just"/>
            <a:r>
              <a:rPr lang="en-US" sz="1000" dirty="0"/>
              <a:t>It is </a:t>
            </a:r>
            <a:r>
              <a:rPr lang="en-US" sz="1000" b="0" i="0" dirty="0">
                <a:effectLst/>
              </a:rPr>
              <a:t>now possible to use the managed feature store (with network isolation) to experiment and ship models faster, increase reliability of your models, and reduce your operational costs. </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4"/>
              </a:rPr>
              <a:t>Azure Machine Learning data collector is now generally available</a:t>
            </a:r>
            <a:endParaRPr lang="en-US" dirty="0"/>
          </a:p>
          <a:p>
            <a:pPr algn="just"/>
            <a:r>
              <a:rPr lang="en-US" b="1" dirty="0"/>
              <a:t>Azure Machine Learning data collector </a:t>
            </a:r>
            <a:r>
              <a:rPr lang="en-US" dirty="0"/>
              <a:t>provides </a:t>
            </a:r>
            <a:r>
              <a:rPr lang="en-US" b="1" dirty="0"/>
              <a:t>real-time logging </a:t>
            </a:r>
            <a:r>
              <a:rPr lang="en-US" dirty="0"/>
              <a:t>of input and output data from models that are deployed to </a:t>
            </a:r>
            <a:r>
              <a:rPr lang="en-US" b="1" dirty="0"/>
              <a:t>managed online endpoints </a:t>
            </a:r>
            <a:r>
              <a:rPr lang="en-US" dirty="0"/>
              <a:t>or </a:t>
            </a:r>
            <a:r>
              <a:rPr lang="en-US" b="1" dirty="0"/>
              <a:t>Kubernetes online endpoints</a:t>
            </a:r>
            <a:r>
              <a:rPr lang="en-US" dirty="0"/>
              <a:t>. Azure Machine Learning stores the logged inference data in </a:t>
            </a:r>
            <a:r>
              <a:rPr lang="en-US" b="1" dirty="0"/>
              <a:t>Azure blob storage</a:t>
            </a:r>
            <a:r>
              <a:rPr lang="en-US" dirty="0"/>
              <a:t>. This data can then be seamlessly used for model monitoring, debugging, or auditing, thereby providing observability into the performance of your deployed models.</a:t>
            </a:r>
          </a:p>
          <a:p>
            <a:pPr algn="just"/>
            <a:r>
              <a:rPr lang="en-US" dirty="0"/>
              <a:t>Now generally available, data collector provides:</a:t>
            </a:r>
          </a:p>
          <a:p>
            <a:pPr marL="171450" indent="-171450" algn="just">
              <a:buFont typeface="Arial" panose="020B0604020202020204" pitchFamily="34" charset="0"/>
              <a:buChar char="•"/>
            </a:pPr>
            <a:r>
              <a:rPr lang="en-US" dirty="0"/>
              <a:t>Logging of inference data to a central location </a:t>
            </a:r>
            <a:r>
              <a:rPr lang="en-US" b="1" dirty="0"/>
              <a:t>(Azure Blob Storage)</a:t>
            </a:r>
          </a:p>
          <a:p>
            <a:pPr marL="171450" indent="-171450" algn="just">
              <a:buFont typeface="Arial" panose="020B0604020202020204" pitchFamily="34" charset="0"/>
              <a:buChar char="•"/>
            </a:pPr>
            <a:r>
              <a:rPr lang="en-US" dirty="0"/>
              <a:t>Support for managed online endpoints and Kubernetes online endpoints</a:t>
            </a:r>
          </a:p>
          <a:p>
            <a:pPr marL="171450" indent="-171450" algn="just">
              <a:buFont typeface="Arial" panose="020B0604020202020204" pitchFamily="34" charset="0"/>
              <a:buChar char="•"/>
            </a:pPr>
            <a:r>
              <a:rPr lang="en-US" dirty="0"/>
              <a:t>Definition at the deployment level, allowing maximum changes to its configuration</a:t>
            </a:r>
          </a:p>
          <a:p>
            <a:pPr marL="171450" indent="-171450" algn="just">
              <a:buFont typeface="Arial" panose="020B0604020202020204" pitchFamily="34" charset="0"/>
              <a:buChar char="•"/>
            </a:pPr>
            <a:r>
              <a:rPr lang="en-US" dirty="0"/>
              <a:t>Support for both payload and custom logging</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35670"/>
          </a:xfrm>
        </p:spPr>
        <p:txBody>
          <a:bodyPr/>
          <a:lstStyle/>
          <a:p>
            <a:pPr algn="just"/>
            <a:r>
              <a:rPr lang="en-US" dirty="0">
                <a:hlinkClick r:id="rId2"/>
              </a:rPr>
              <a:t>Azure Deployment Environments</a:t>
            </a:r>
            <a:endParaRPr lang="en-US" dirty="0"/>
          </a:p>
          <a:p>
            <a:pPr algn="just"/>
            <a:r>
              <a:rPr lang="en-US" dirty="0"/>
              <a:t>MS announced a new extensibility model, now available in public preview, that empowers customers to customize deployment workflows using Bicep, Terraform, Pulumi, or any other infrastructure-as-code (IaC) framework of their choice. This new model further streamlines app infrastructure provisioning and makes it easier for platform engineers to meet the unique needs of their organization.</a:t>
            </a:r>
          </a:p>
        </p:txBody>
      </p:sp>
      <p:pic>
        <p:nvPicPr>
          <p:cNvPr id="7170" name="Picture 2" descr="thumbnail image 1 of blog post titled &#10; &#10; &#10;  &#10; &#10; &#10; &#10;    &#10;  &#10;   &#10;    &#10;      &#10;       Harness any IaC framework with the new extensibility model in Azure Deployment Environments&#10;       &#10;      &#10;     &#10;   &#10;  &#10; &#10;   &#10; &#10; &#10; &#10; &#10; &#10;">
            <a:extLst>
              <a:ext uri="{FF2B5EF4-FFF2-40B4-BE49-F238E27FC236}">
                <a16:creationId xmlns:a16="http://schemas.microsoft.com/office/drawing/2014/main" id="{36A2E14B-3A2D-0218-792C-540AB5C5EE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368" y="2279651"/>
            <a:ext cx="3508375" cy="117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Upcoming End of Life (EOL), End of Support (ES), and/or End of Maintenance (EOM)</a:t>
            </a:r>
            <a:endParaRPr lang="en-US" sz="1000" dirty="0"/>
          </a:p>
          <a:p>
            <a:pPr marL="171450" indent="-171450">
              <a:buFont typeface="Arial" panose="020B0604020202020204" pitchFamily="34" charset="0"/>
              <a:buChar char="•"/>
            </a:pPr>
            <a:r>
              <a:rPr lang="en-US" sz="1000" b="1" dirty="0"/>
              <a:t>CentOS Linux 7</a:t>
            </a:r>
            <a:r>
              <a:rPr lang="en-US" sz="1000" dirty="0"/>
              <a:t>: CentOS 7 will reach EOL on June 30, 2024. Customers will need to migrate to a new operating system to continue receiving updates, security patches, and new features.  Read the documentation for CentOS migration options and paths in Azure.</a:t>
            </a:r>
          </a:p>
          <a:p>
            <a:pPr marL="171450" indent="-171450">
              <a:buFont typeface="Arial" panose="020B0604020202020204" pitchFamily="34" charset="0"/>
              <a:buChar char="•"/>
            </a:pPr>
            <a:r>
              <a:rPr lang="en-US" sz="1000" b="1" dirty="0"/>
              <a:t>RHEL 7</a:t>
            </a:r>
            <a:r>
              <a:rPr lang="en-US" sz="1000" dirty="0"/>
              <a:t>: RHEL 7 will reach EOM on June 30, 2024. Customers will need to upgrade to a newer version of RHEL or purchase Extended Lifecycle Support (ELS) from Red Hat to continue to receive security updates and bug fixes. We recommend upgrading to the latest version of RHEL if possible to take full advantage of new features, ongoing support and more.</a:t>
            </a:r>
          </a:p>
          <a:p>
            <a:pPr marL="171450" indent="-171450">
              <a:buFont typeface="Arial" panose="020B0604020202020204" pitchFamily="34" charset="0"/>
              <a:buChar char="•"/>
            </a:pPr>
            <a:r>
              <a:rPr lang="en-US" sz="1000" b="1" dirty="0"/>
              <a:t>RHEL 6</a:t>
            </a:r>
            <a:r>
              <a:rPr lang="en-US" sz="1000" dirty="0"/>
              <a:t>: RHEL 6 Extended Life Cycle Support (ELS) will end on June 30,2024. Customers will need to migrate to a newer version of RHEL to take full advantage of new features, security enhancements, bug fixes, ongoing support and more.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MICROSOFT LEARN CLOUD SKILLS CHALLENGE</a:t>
            </a:r>
            <a:endParaRPr lang="en-US" dirty="0"/>
          </a:p>
        </p:txBody>
      </p:sp>
      <p:pic>
        <p:nvPicPr>
          <p:cNvPr id="3" name="Picture 2">
            <a:extLst>
              <a:ext uri="{FF2B5EF4-FFF2-40B4-BE49-F238E27FC236}">
                <a16:creationId xmlns:a16="http://schemas.microsoft.com/office/drawing/2014/main" id="{EFAE67E8-307A-EA08-1902-7A78F036DF8B}"/>
              </a:ext>
            </a:extLst>
          </p:cNvPr>
          <p:cNvPicPr>
            <a:picLocks noChangeAspect="1"/>
          </p:cNvPicPr>
          <p:nvPr/>
        </p:nvPicPr>
        <p:blipFill>
          <a:blip r:embed="rId4"/>
          <a:stretch>
            <a:fillRect/>
          </a:stretch>
        </p:blipFill>
        <p:spPr>
          <a:xfrm>
            <a:off x="412551" y="1225549"/>
            <a:ext cx="3816010" cy="3308350"/>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B758-24BC-C7E4-BF87-3DCA23EF45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D05302F-8CC9-E6C3-B3FE-2196226826D5}"/>
              </a:ext>
            </a:extLst>
          </p:cNvPr>
          <p:cNvSpPr>
            <a:spLocks noGrp="1"/>
          </p:cNvSpPr>
          <p:nvPr>
            <p:ph type="body" sz="quarter" idx="10"/>
          </p:nvPr>
        </p:nvSpPr>
        <p:spPr>
          <a:xfrm>
            <a:off x="4433776" y="855081"/>
            <a:ext cx="4365038" cy="3771898"/>
          </a:xfrm>
        </p:spPr>
        <p:txBody>
          <a:bodyPr/>
          <a:lstStyle/>
          <a:p>
            <a:pPr algn="just"/>
            <a:r>
              <a:rPr lang="en-US" sz="1000" dirty="0">
                <a:hlinkClick r:id="rId2"/>
              </a:rPr>
              <a:t>MS announced that, beginning in January 2025, Exchange Online will begin enforcing an external recipient rate limit of 2,000 recipients in 24 hours.</a:t>
            </a:r>
            <a:endParaRPr lang="en-US" sz="1000" dirty="0"/>
          </a:p>
          <a:p>
            <a:pPr algn="just"/>
            <a:r>
              <a:rPr lang="en-US" sz="1000" dirty="0"/>
              <a:t>Exchange Online does not support bulk or high-volume transactional email. MS  enforced limiting of bulk email until now, but we plan on doing so with the introduction of an </a:t>
            </a:r>
            <a:r>
              <a:rPr lang="en-US" sz="1000" b="1" dirty="0"/>
              <a:t>External Recipient Rate (ERR) limit</a:t>
            </a:r>
            <a:r>
              <a:rPr lang="en-US" sz="1000" dirty="0"/>
              <a:t>. The ERR limit is per user/mailbox and being introduced to help reduce unfair usage and abuse of Exchange Online resources.</a:t>
            </a:r>
          </a:p>
          <a:p>
            <a:pPr algn="just"/>
            <a:r>
              <a:rPr lang="en-US" sz="1000" dirty="0"/>
              <a:t>The </a:t>
            </a:r>
            <a:r>
              <a:rPr lang="en-US" sz="1000" b="1" dirty="0"/>
              <a:t>2,000 ERR </a:t>
            </a:r>
            <a:r>
              <a:rPr lang="en-US" sz="1000" dirty="0"/>
              <a:t>limit will become a sub-limit within this </a:t>
            </a:r>
            <a:r>
              <a:rPr lang="en-US" sz="1000" b="1" dirty="0"/>
              <a:t>10,000</a:t>
            </a:r>
            <a:r>
              <a:rPr lang="en-US" sz="1000" dirty="0"/>
              <a:t> Recipient Rate limit. There is no change to the Recipient Rate limit, and both of these will be rolling limits for 24-hour windows. You can send to up </a:t>
            </a:r>
            <a:r>
              <a:rPr lang="en-US" sz="1000" b="1" dirty="0"/>
              <a:t>to 2,000 external recipients </a:t>
            </a:r>
            <a:r>
              <a:rPr lang="en-US" sz="1000" dirty="0"/>
              <a:t>in a 24-hour period, and if you max out the external recipient rate limit then you will still be able to send to up </a:t>
            </a:r>
            <a:r>
              <a:rPr lang="en-US" sz="1000" b="1" dirty="0"/>
              <a:t>to 8,000 internal recipients </a:t>
            </a:r>
            <a:r>
              <a:rPr lang="en-US" sz="1000" dirty="0"/>
              <a:t>in that same period. If you don't send to any external recipients in a 24-hour period, you can send to up to </a:t>
            </a:r>
            <a:r>
              <a:rPr lang="en-US" sz="1000" b="1" dirty="0"/>
              <a:t>10,000</a:t>
            </a:r>
            <a:r>
              <a:rPr lang="en-US" sz="1000" dirty="0"/>
              <a:t> internal recipients.</a:t>
            </a:r>
          </a:p>
          <a:p>
            <a:pPr algn="just"/>
            <a:r>
              <a:rPr lang="en-US" sz="1000" dirty="0"/>
              <a:t>The new ERR limit will be introduced in 2 phases:</a:t>
            </a:r>
          </a:p>
          <a:p>
            <a:pPr marL="171450" indent="-171450" algn="just">
              <a:buFont typeface="Arial" panose="020B0604020202020204" pitchFamily="34" charset="0"/>
              <a:buChar char="•"/>
            </a:pPr>
            <a:r>
              <a:rPr lang="en-US" sz="1000" b="1" dirty="0"/>
              <a:t>Phase</a:t>
            </a:r>
            <a:r>
              <a:rPr lang="en-US" sz="1000" dirty="0"/>
              <a:t> 1 - Starting Jan 1, 2025, the limit will apply to cloud-hosted mailboxes of all newly created tenants.</a:t>
            </a:r>
          </a:p>
          <a:p>
            <a:pPr marL="171450" indent="-171450" algn="just">
              <a:buFont typeface="Arial" panose="020B0604020202020204" pitchFamily="34" charset="0"/>
              <a:buChar char="•"/>
            </a:pPr>
            <a:r>
              <a:rPr lang="en-US" sz="1000" b="1" dirty="0"/>
              <a:t>Phase</a:t>
            </a:r>
            <a:r>
              <a:rPr lang="en-US" sz="1000" dirty="0"/>
              <a:t> 2 - Between July and December 2025, we will start applying the limit to cloud-hosted mailboxes of existing tenants.</a:t>
            </a:r>
          </a:p>
        </p:txBody>
      </p:sp>
      <p:sp>
        <p:nvSpPr>
          <p:cNvPr id="11" name="Title 10">
            <a:extLst>
              <a:ext uri="{FF2B5EF4-FFF2-40B4-BE49-F238E27FC236}">
                <a16:creationId xmlns:a16="http://schemas.microsoft.com/office/drawing/2014/main" id="{B38CC501-A225-12DF-0512-D8F6CC4E6D4E}"/>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166D860D-4F27-DA91-CAED-C08905E08AE7}"/>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58E78F44-EBA7-0070-3283-4FD74A0787A3}"/>
              </a:ext>
            </a:extLst>
          </p:cNvPr>
          <p:cNvSpPr txBox="1">
            <a:spLocks/>
          </p:cNvSpPr>
          <p:nvPr/>
        </p:nvSpPr>
        <p:spPr>
          <a:xfrm>
            <a:off x="342900" y="852910"/>
            <a:ext cx="3908981"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Exchange Online to retire Basic auth for Client Submission (SMTP AUTH)</a:t>
            </a:r>
            <a:endParaRPr lang="en-US" sz="1000" dirty="0"/>
          </a:p>
          <a:p>
            <a:pPr algn="just"/>
            <a:r>
              <a:rPr lang="en-US" sz="1000" dirty="0"/>
              <a:t>MS announced that Exchange Online will permanently remove support for Basic authentication with Client Submission (SMTP AUTH) in September 2025. After this time, applications and devices will no longer be able to use Basic auth as an authentication method and must use OAuth when using SMTP AUTH to send email.</a:t>
            </a:r>
          </a:p>
          <a:p>
            <a:pPr algn="just"/>
            <a:r>
              <a:rPr lang="en-US" sz="1000" dirty="0"/>
              <a:t>Basic auth is a legacy authentication method that sends usernames and passwords in plain text over the network. </a:t>
            </a:r>
          </a:p>
          <a:p>
            <a:pPr algn="just"/>
            <a:r>
              <a:rPr lang="en-US" sz="1000" dirty="0"/>
              <a:t>During September 2025, we will remove support for Basic auth with the Client Submission (SMTP AUTH) endpoints:</a:t>
            </a:r>
          </a:p>
          <a:p>
            <a:pPr marL="171450" indent="-171450" algn="just">
              <a:buFont typeface="Arial" panose="020B0604020202020204" pitchFamily="34" charset="0"/>
              <a:buChar char="•"/>
            </a:pPr>
            <a:r>
              <a:rPr lang="en-US" sz="1000" dirty="0"/>
              <a:t>smtp.office365.com</a:t>
            </a:r>
          </a:p>
          <a:p>
            <a:pPr marL="171450" indent="-171450" algn="just">
              <a:buFont typeface="Arial" panose="020B0604020202020204" pitchFamily="34" charset="0"/>
              <a:buChar char="•"/>
            </a:pPr>
            <a:r>
              <a:rPr lang="en-US" sz="1000" dirty="0"/>
              <a:t>smtp-legacy.office365.com </a:t>
            </a:r>
          </a:p>
        </p:txBody>
      </p:sp>
    </p:spTree>
    <p:extLst>
      <p:ext uri="{BB962C8B-B14F-4D97-AF65-F5344CB8AC3E}">
        <p14:creationId xmlns:p14="http://schemas.microsoft.com/office/powerpoint/2010/main" val="23849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a:xfrm>
            <a:off x="342900" y="855081"/>
            <a:ext cx="3955312" cy="395870"/>
          </a:xfrm>
        </p:spPr>
        <p:txBody>
          <a:bodyPr/>
          <a:lstStyle/>
          <a:p>
            <a:r>
              <a:rPr lang="en-US" dirty="0">
                <a:hlinkClick r:id="rId2"/>
              </a:rPr>
              <a:t>​Microsoft recognized as a Leader in the Forrester Wave™: Workforce Identity Platform, Q1 2024</a:t>
            </a:r>
            <a:endParaRPr lang="en-US" dirty="0"/>
          </a:p>
          <a:p>
            <a:endParaRPr lang="en-US" dirty="0"/>
          </a:p>
        </p:txBody>
      </p:sp>
      <p:pic>
        <p:nvPicPr>
          <p:cNvPr id="4" name="Picture 3">
            <a:extLst>
              <a:ext uri="{FF2B5EF4-FFF2-40B4-BE49-F238E27FC236}">
                <a16:creationId xmlns:a16="http://schemas.microsoft.com/office/drawing/2014/main" id="{F9A51583-C041-55BF-EC11-1D64DC4C6421}"/>
              </a:ext>
            </a:extLst>
          </p:cNvPr>
          <p:cNvPicPr>
            <a:picLocks noChangeAspect="1"/>
          </p:cNvPicPr>
          <p:nvPr/>
        </p:nvPicPr>
        <p:blipFill>
          <a:blip r:embed="rId3"/>
          <a:stretch>
            <a:fillRect/>
          </a:stretch>
        </p:blipFill>
        <p:spPr>
          <a:xfrm>
            <a:off x="-745" y="1195810"/>
            <a:ext cx="4366739" cy="3774070"/>
          </a:xfrm>
          <a:prstGeom prst="rect">
            <a:avLst/>
          </a:prstGeom>
        </p:spPr>
      </p:pic>
      <p:sp>
        <p:nvSpPr>
          <p:cNvPr id="6" name="Text Placeholder 5">
            <a:extLst>
              <a:ext uri="{FF2B5EF4-FFF2-40B4-BE49-F238E27FC236}">
                <a16:creationId xmlns:a16="http://schemas.microsoft.com/office/drawing/2014/main" id="{C937EB42-D574-80A6-D84A-D992D701EC8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189620"/>
          </a:xfrm>
        </p:spPr>
        <p:txBody>
          <a:bodyPr/>
          <a:lstStyle/>
          <a:p>
            <a:r>
              <a:rPr lang="en-US" sz="1000" dirty="0"/>
              <a:t>Azure Virtual Network encryption has the following limitations:</a:t>
            </a:r>
          </a:p>
          <a:p>
            <a:pPr marL="171450" indent="-171450">
              <a:buFont typeface="Arial" panose="020B0604020202020204" pitchFamily="34" charset="0"/>
              <a:buChar char="•"/>
            </a:pPr>
            <a:r>
              <a:rPr lang="en-US" sz="1000" dirty="0"/>
              <a:t>In scenarios where a </a:t>
            </a:r>
            <a:r>
              <a:rPr lang="en-US" sz="1000" b="1" dirty="0"/>
              <a:t>PaaS is involved, </a:t>
            </a:r>
            <a:r>
              <a:rPr lang="en-US" sz="1000" dirty="0"/>
              <a:t>the virtual machine where the PaaS is hosted dictates if </a:t>
            </a:r>
            <a:r>
              <a:rPr lang="en-US" sz="1000" b="1" dirty="0"/>
              <a:t>virtual network encryption is supported. </a:t>
            </a:r>
            <a:r>
              <a:rPr lang="en-US" sz="1000" dirty="0"/>
              <a:t>The virtual machine must meet the listed requirements.</a:t>
            </a:r>
          </a:p>
          <a:p>
            <a:pPr marL="171450" indent="-171450">
              <a:buFont typeface="Arial" panose="020B0604020202020204" pitchFamily="34" charset="0"/>
              <a:buChar char="•"/>
            </a:pPr>
            <a:r>
              <a:rPr lang="en-US" sz="1000" dirty="0"/>
              <a:t>For </a:t>
            </a:r>
            <a:r>
              <a:rPr lang="en-US" sz="1000" b="1" dirty="0"/>
              <a:t>Internal load balancer, </a:t>
            </a:r>
            <a:r>
              <a:rPr lang="en-US" sz="1000" dirty="0"/>
              <a:t>all virtual </a:t>
            </a:r>
            <a:r>
              <a:rPr lang="en-US" sz="1000" b="1" dirty="0"/>
              <a:t>machines behind the load balancer must be a supported virtual machine SKU.</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Azure Virtual Network encryption availability in all regions</a:t>
            </a:r>
            <a:endParaRPr lang="en-US" dirty="0"/>
          </a:p>
          <a:p>
            <a:pPr algn="just"/>
            <a:r>
              <a:rPr lang="en-US" dirty="0"/>
              <a:t>Azure Virtual Network encryption is a feature of Azure Virtual Networks. Virtual network encryption allows to seamlessly encrypt and decrypt traffic between Azure Virtual Machines.</a:t>
            </a:r>
          </a:p>
          <a:p>
            <a:pPr marL="171450" indent="-171450" algn="just">
              <a:buFont typeface="Arial" panose="020B0604020202020204" pitchFamily="34" charset="0"/>
              <a:buChar char="•"/>
            </a:pPr>
            <a:r>
              <a:rPr lang="en-US" b="1" dirty="0"/>
              <a:t>Virtual Network encryption is supported on general-purpose and memory optimized </a:t>
            </a:r>
            <a:r>
              <a:rPr lang="en-US" dirty="0"/>
              <a:t>VM instance sizes</a:t>
            </a:r>
          </a:p>
          <a:p>
            <a:pPr marL="171450" indent="-171450" algn="just">
              <a:buFont typeface="Arial" panose="020B0604020202020204" pitchFamily="34" charset="0"/>
              <a:buChar char="•"/>
            </a:pPr>
            <a:r>
              <a:rPr lang="en-US" b="1" dirty="0"/>
              <a:t>Accelerated Networking must be enabled </a:t>
            </a:r>
            <a:r>
              <a:rPr lang="en-US" dirty="0"/>
              <a:t>on the network interface of the virtual machine. For more information about Accelerated Networking, see  What is Accelerated Networking?.</a:t>
            </a:r>
          </a:p>
          <a:p>
            <a:pPr marL="171450" indent="-171450" algn="just">
              <a:buFont typeface="Arial" panose="020B0604020202020204" pitchFamily="34" charset="0"/>
              <a:buChar char="•"/>
            </a:pPr>
            <a:r>
              <a:rPr lang="en-US" b="1" dirty="0"/>
              <a:t>Encryption is only applied to traffic between virtual machines in a virtual network</a:t>
            </a:r>
            <a:r>
              <a:rPr lang="en-US" dirty="0"/>
              <a:t>. Traffic is encrypted from a private IP address to a private IP address.</a:t>
            </a:r>
          </a:p>
          <a:p>
            <a:pPr marL="171450" indent="-171450" algn="just">
              <a:buFont typeface="Arial" panose="020B0604020202020204" pitchFamily="34" charset="0"/>
              <a:buChar char="•"/>
            </a:pPr>
            <a:r>
              <a:rPr lang="en-US" dirty="0"/>
              <a:t>Traffic to unsupported </a:t>
            </a:r>
            <a:r>
              <a:rPr lang="en-US" b="1" dirty="0"/>
              <a:t>Virtual Machines is unencrypted. </a:t>
            </a:r>
            <a:r>
              <a:rPr lang="en-US" dirty="0"/>
              <a:t>Use Virtual Network Flow Logs to confirm flow encryption between virtual machines. For more information, see Virtual network flow logs.</a:t>
            </a:r>
          </a:p>
          <a:p>
            <a:pPr marL="171450" indent="-171450" algn="just">
              <a:buFont typeface="Arial" panose="020B0604020202020204" pitchFamily="34" charset="0"/>
              <a:buChar char="•"/>
            </a:pPr>
            <a:r>
              <a:rPr lang="en-US" dirty="0"/>
              <a:t>The </a:t>
            </a:r>
            <a:r>
              <a:rPr lang="en-US" b="1" dirty="0"/>
              <a:t>start/stop of existing virtual machines is required </a:t>
            </a:r>
            <a:r>
              <a:rPr lang="en-US" dirty="0"/>
              <a:t>after enabling encryption in a virtual network.</a:t>
            </a:r>
          </a:p>
          <a:p>
            <a:pPr algn="just"/>
            <a:r>
              <a:rPr lang="en-US" dirty="0"/>
              <a:t>NOTE: </a:t>
            </a:r>
            <a:r>
              <a:rPr lang="en-US" b="1" dirty="0"/>
              <a:t>Azure Virtual Network encryption is a free feature </a:t>
            </a:r>
            <a:r>
              <a:rPr lang="en-US" dirty="0"/>
              <a:t>offered under the Azure subscription within Azure Virtual Network. </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GA: Announcing the new Azure Bastion Developer SKU</a:t>
            </a:r>
            <a:endParaRPr lang="en-US" sz="1000" dirty="0"/>
          </a:p>
          <a:p>
            <a:pPr algn="just"/>
            <a:r>
              <a:rPr lang="en-US" sz="1000" dirty="0"/>
              <a:t>The Bastion Developer SKU represents a novel, cost-effective, and streamlined version of the Bastion service. Bastion Developer allows users to establish secure connections to a single VM at a time without the necessity of additional network configurations or exposing public IPs on VMs. Users can directly access their VMs through the connect experience on the VM blade in portal, with RDP/SSH access already available and CLI-based SSH access coming soon. Bastion Developer caters to Dev/Test users seeking secure VM connections without the need for additional features or scalability. </a:t>
            </a:r>
          </a:p>
          <a:p>
            <a:pPr algn="just"/>
            <a:endParaRPr lang="en-US" sz="1000" dirty="0"/>
          </a:p>
        </p:txBody>
      </p:sp>
      <p:pic>
        <p:nvPicPr>
          <p:cNvPr id="3" name="Picture 2">
            <a:extLst>
              <a:ext uri="{FF2B5EF4-FFF2-40B4-BE49-F238E27FC236}">
                <a16:creationId xmlns:a16="http://schemas.microsoft.com/office/drawing/2014/main" id="{5C6A3AE1-D01A-392E-2557-FDC7435CC51B}"/>
              </a:ext>
            </a:extLst>
          </p:cNvPr>
          <p:cNvPicPr>
            <a:picLocks noChangeAspect="1"/>
          </p:cNvPicPr>
          <p:nvPr/>
        </p:nvPicPr>
        <p:blipFill>
          <a:blip r:embed="rId3"/>
          <a:stretch>
            <a:fillRect/>
          </a:stretch>
        </p:blipFill>
        <p:spPr>
          <a:xfrm>
            <a:off x="4397966" y="342900"/>
            <a:ext cx="4620758" cy="4631320"/>
          </a:xfrm>
          <a:prstGeom prst="rect">
            <a:avLst/>
          </a:prstGeom>
        </p:spPr>
      </p:pic>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r>
              <a:rPr lang="en-US" sz="1000" dirty="0"/>
              <a:t>The following limitations apply when using network groups with security admin rules:</a:t>
            </a:r>
          </a:p>
          <a:p>
            <a:pPr marL="171450" indent="-171450" algn="just">
              <a:buFont typeface="Arial" panose="020B0604020202020204" pitchFamily="34" charset="0"/>
              <a:buChar char="•"/>
            </a:pPr>
            <a:r>
              <a:rPr lang="en-US" sz="1000" dirty="0"/>
              <a:t>Only supports manual aggregation of CIDRs in a network group. </a:t>
            </a:r>
          </a:p>
          <a:p>
            <a:pPr marL="171450" indent="-171450" algn="just">
              <a:buFont typeface="Arial" panose="020B0604020202020204" pitchFamily="34" charset="0"/>
              <a:buChar char="•"/>
            </a:pPr>
            <a:r>
              <a:rPr lang="en-US" sz="1000" dirty="0"/>
              <a:t>Supports 100 networking resources (virtual networks or subnets) in any one network group referenced in the security admin rule.</a:t>
            </a:r>
          </a:p>
          <a:p>
            <a:pPr marL="171450" indent="-171450" algn="just">
              <a:buFont typeface="Arial" panose="020B0604020202020204" pitchFamily="34" charset="0"/>
              <a:buChar char="•"/>
            </a:pPr>
            <a:r>
              <a:rPr lang="en-US" sz="1000" dirty="0"/>
              <a:t>CIDR ranges for network groups members can be either Ipv4 or Ipv6 CIDRs, but not both in the same group. </a:t>
            </a:r>
          </a:p>
          <a:p>
            <a:pPr marL="171450" indent="-171450" algn="just">
              <a:buFont typeface="Arial" panose="020B0604020202020204" pitchFamily="34" charset="0"/>
              <a:buChar char="•"/>
            </a:pPr>
            <a:r>
              <a:rPr lang="en-US" sz="1000" dirty="0"/>
              <a:t>Role-based access control ownership is inferred from the </a:t>
            </a:r>
            <a:r>
              <a:rPr lang="en-US" sz="1000" dirty="0" err="1"/>
              <a:t>Microsoft.Network</a:t>
            </a:r>
            <a:r>
              <a:rPr lang="en-US" sz="1000" dirty="0"/>
              <a:t>/</a:t>
            </a:r>
            <a:r>
              <a:rPr lang="en-US" sz="1000" dirty="0" err="1"/>
              <a:t>networkManagers</a:t>
            </a:r>
            <a:r>
              <a:rPr lang="en-US" sz="1000" dirty="0"/>
              <a:t>/</a:t>
            </a:r>
            <a:r>
              <a:rPr lang="en-US" sz="1000" dirty="0" err="1"/>
              <a:t>securityAdminConfigurations</a:t>
            </a:r>
            <a:r>
              <a:rPr lang="en-US" sz="1000" dirty="0"/>
              <a:t>/</a:t>
            </a:r>
            <a:r>
              <a:rPr lang="en-US" sz="1000" dirty="0" err="1"/>
              <a:t>rulecollections</a:t>
            </a:r>
            <a:r>
              <a:rPr lang="en-US" sz="1000" dirty="0"/>
              <a:t>/rules/write permission only.</a:t>
            </a:r>
          </a:p>
          <a:p>
            <a:pPr marL="171450" indent="-171450" algn="just">
              <a:buFont typeface="Arial" panose="020B0604020202020204" pitchFamily="34" charset="0"/>
              <a:buChar char="•"/>
            </a:pPr>
            <a:r>
              <a:rPr lang="en-US" sz="1000" dirty="0"/>
              <a:t>Network groups must have the same member-types. Virtual networks and subnets are supported but must be in separate network groups.</a:t>
            </a:r>
          </a:p>
          <a:p>
            <a:pPr marL="171450" indent="-171450" algn="just">
              <a:buFont typeface="Arial" panose="020B0604020202020204" pitchFamily="34" charset="0"/>
              <a:buChar char="•"/>
            </a:pPr>
            <a:r>
              <a:rPr lang="en-US" sz="1000" dirty="0"/>
              <a:t>Force-delete of any network group used as the source and/or destination in a security admin rule isn't currently supported. Usage causes an error.</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Using Azure Virtual Network Manager network groups in security admin rules is now in public preview</a:t>
            </a:r>
            <a:endParaRPr lang="en-US" dirty="0"/>
          </a:p>
          <a:p>
            <a:pPr algn="just"/>
            <a:r>
              <a:rPr lang="en-US" dirty="0"/>
              <a:t>Using Azure Virtual Network Manager network groups in the source and/or destination of security admin rules is now in public preview! </a:t>
            </a:r>
          </a:p>
          <a:p>
            <a:pPr algn="just"/>
            <a:r>
              <a:rPr lang="en-US" dirty="0"/>
              <a:t>This feature enables to achieve network isolation across different environments in an easier and logical way. It is possible to achieve scenarios such as segregating production and non-production environments and allowing communication between only certain environments, helping manage network segments more easily at scale. With network groups, it is possible to create logical groups of virtual networks or subnets that have common attributes. It is possible to create security admin rules with network groups as the source and/or destination to enforce that specified traffic among your grouped network resources.</a:t>
            </a:r>
          </a:p>
          <a:p>
            <a:pPr algn="just"/>
            <a:r>
              <a:rPr lang="en-US" dirty="0"/>
              <a:t>This feature streamlines the process of securing traffic across workloads and environments by removing the manual step of identifying individual classless inter-domain routing (CIDR) ranges or resource IDs.</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53069"/>
          </a:xfrm>
        </p:spPr>
        <p:txBody>
          <a:bodyPr/>
          <a:lstStyle/>
          <a:p>
            <a:pPr algn="just"/>
            <a:r>
              <a:rPr lang="en-US" dirty="0">
                <a:hlinkClick r:id="rId2"/>
              </a:rPr>
              <a:t>Introducing "What's New" in Microsoft Entra</a:t>
            </a:r>
            <a:endParaRPr lang="en-US" dirty="0"/>
          </a:p>
          <a:p>
            <a:pPr algn="just"/>
            <a:r>
              <a:rPr lang="en-US" dirty="0"/>
              <a:t>This new hub in the Microsoft Entra admin center offers a centralized view of our roadmap and change announcements across the Microsoft Entra identity and network access portfolio. </a:t>
            </a:r>
          </a:p>
        </p:txBody>
      </p:sp>
      <p:pic>
        <p:nvPicPr>
          <p:cNvPr id="2052" name="Picture 4" descr="thumbnail image 2 captioned Figure 2: The highlights tab of what's new is a quick overview of key product launches and impactful changes.">
            <a:extLst>
              <a:ext uri="{FF2B5EF4-FFF2-40B4-BE49-F238E27FC236}">
                <a16:creationId xmlns:a16="http://schemas.microsoft.com/office/drawing/2014/main" id="{976EA77A-D6D0-F8AB-4236-9A011C034B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580" y="1828800"/>
            <a:ext cx="3957414"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umbnail image 6 captioned Figure 6: Change announcements tab displays changes to the existing features.">
            <a:extLst>
              <a:ext uri="{FF2B5EF4-FFF2-40B4-BE49-F238E27FC236}">
                <a16:creationId xmlns:a16="http://schemas.microsoft.com/office/drawing/2014/main" id="{1502F202-0868-968C-9DDE-70120B9382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1400" y="1778000"/>
            <a:ext cx="3957414"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a:xfrm>
            <a:off x="4433775" y="812720"/>
            <a:ext cx="4365038" cy="1964320"/>
          </a:xfrm>
        </p:spPr>
        <p:txBody>
          <a:bodyPr/>
          <a:lstStyle/>
          <a:p>
            <a:r>
              <a:rPr lang="en-US" sz="1000" dirty="0">
                <a:hlinkClick r:id="rId2"/>
              </a:rPr>
              <a:t>Enforce least privilege for Entra ID Company Branding with the new Organizational Branding role</a:t>
            </a:r>
            <a:endParaRPr lang="en-US" sz="1000" dirty="0"/>
          </a:p>
          <a:p>
            <a:pPr algn="just"/>
            <a:r>
              <a:rPr lang="en-US" sz="1000" dirty="0"/>
              <a:t>MS announced General Availability (GA) of the Organizational Branding role for Microsoft Entra ID Company Branding. </a:t>
            </a:r>
          </a:p>
          <a:p>
            <a:pPr algn="just"/>
            <a:r>
              <a:rPr lang="en-US" sz="1000" dirty="0"/>
              <a:t>This new role is part of their ongoing efforts to implement Zero Trust network access by enforcing the principle of least privilege for users when customizing their authentication user experience (UX) via Entra ID Company Branding. </a:t>
            </a:r>
          </a:p>
          <a:p>
            <a:pPr algn="just"/>
            <a:r>
              <a:rPr lang="en-US" sz="1000" dirty="0"/>
              <a:t>Previously, users wanting to configure Entra ID Company Branding required the Global Admin role. This role, though, has sweeping privileges beyond what’s necessary for configuring Entra ID Company Branding.  </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283866" y="812720"/>
            <a:ext cx="3955312" cy="1513470"/>
          </a:xfrm>
        </p:spPr>
        <p:txBody>
          <a:bodyPr/>
          <a:lstStyle/>
          <a:p>
            <a:pPr algn="just"/>
            <a:r>
              <a:rPr lang="en-US" dirty="0">
                <a:hlinkClick r:id="rId3"/>
              </a:rPr>
              <a:t>Microsoft Security test automation framework</a:t>
            </a:r>
            <a:endParaRPr lang="en-US" dirty="0"/>
          </a:p>
          <a:p>
            <a:pPr algn="just"/>
            <a:r>
              <a:rPr lang="en-US" dirty="0"/>
              <a:t>Maester is a PowerShell based test automation framework to help stay in control of your Microsoft security configuration.</a:t>
            </a:r>
          </a:p>
          <a:p>
            <a:pPr algn="just"/>
            <a:r>
              <a:rPr lang="en-US" dirty="0"/>
              <a:t>Maester is built using Pester and Microsoft Graph APIs. Basically, it runs a bunch of tests against an Entra ID tenant (usually a Microsoft 365 tenant) and measures tenant security configuration settings against the MITRE ATT&amp;CK framework using the Entra ID Security Configuration Analyzer. The output is a report telling the administrator what tests passed and what failed</a:t>
            </a:r>
          </a:p>
          <a:p>
            <a:pPr algn="just"/>
            <a:endParaRPr lang="en-US" dirty="0"/>
          </a:p>
          <a:p>
            <a:pPr algn="just"/>
            <a:endParaRPr lang="en-US" dirty="0"/>
          </a:p>
        </p:txBody>
      </p:sp>
      <p:pic>
        <p:nvPicPr>
          <p:cNvPr id="5122" name="Picture 2" descr="Maester reports the results of a tenant scan.">
            <a:extLst>
              <a:ext uri="{FF2B5EF4-FFF2-40B4-BE49-F238E27FC236}">
                <a16:creationId xmlns:a16="http://schemas.microsoft.com/office/drawing/2014/main" id="{B8C765A5-6DE3-97F6-05C8-66508097991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531" y="2616200"/>
            <a:ext cx="3448050" cy="113293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umbnail image 4 of blog post titled &#10; &#10; &#10;  &#10; &#10; &#10; &#10;    &#10;  &#10;   &#10;    &#10;      &#10;       Enforce least privilege for Entra ID Company Branding with the new Organizational Branding role&#10;       &#10;      &#10;     &#10;   &#10;  &#10; &#10;   &#10; &#10; &#10; &#10; &#10; &#10;">
            <a:extLst>
              <a:ext uri="{FF2B5EF4-FFF2-40B4-BE49-F238E27FC236}">
                <a16:creationId xmlns:a16="http://schemas.microsoft.com/office/drawing/2014/main" id="{FF3F95BB-CC84-A0E1-07AF-96DF7CF0A39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7984" y="2819401"/>
            <a:ext cx="2236621" cy="215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1260</TotalTime>
  <Words>3360</Words>
  <Application>Microsoft Office PowerPoint</Application>
  <PresentationFormat>On-screen Show (16:9)</PresentationFormat>
  <Paragraphs>187</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Human Sans</vt:lpstr>
      <vt:lpstr>Human Sans Regular</vt:lpstr>
      <vt:lpstr>SegoeUI</vt:lpstr>
      <vt:lpstr>Continuum Theme</vt:lpstr>
      <vt:lpstr>Azure Times #115</vt:lpstr>
      <vt:lpstr>PowerPoint Presentation</vt:lpstr>
      <vt:lpstr>Networking Updates</vt:lpstr>
      <vt:lpstr>Networking Updates</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Storage &amp; Data Updates</vt:lpstr>
      <vt:lpstr>PowerPoint Presentation</vt:lpstr>
      <vt:lpstr>ML &amp; AI &amp; IOT Updates</vt:lpstr>
      <vt:lpstr>PowerPoint Presentation</vt:lpstr>
      <vt:lpstr>DevOps &amp; IaC &amp; Automation</vt:lpstr>
      <vt:lpstr>PowerPoint Presentation</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176</cp:revision>
  <dcterms:created xsi:type="dcterms:W3CDTF">2018-01-26T19:23:30Z</dcterms:created>
  <dcterms:modified xsi:type="dcterms:W3CDTF">2024-04-23T09:36:08Z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