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7"/>
  </p:notesMasterIdLst>
  <p:handoutMasterIdLst>
    <p:handoutMasterId r:id="rId38"/>
  </p:handoutMasterIdLst>
  <p:sldIdLst>
    <p:sldId id="2142532340" r:id="rId5"/>
    <p:sldId id="2146847046" r:id="rId6"/>
    <p:sldId id="2146847089" r:id="rId7"/>
    <p:sldId id="2146847130" r:id="rId8"/>
    <p:sldId id="2146847129" r:id="rId9"/>
    <p:sldId id="2146847156" r:id="rId10"/>
    <p:sldId id="2146847128" r:id="rId11"/>
    <p:sldId id="2146847048" r:id="rId12"/>
    <p:sldId id="2146847049" r:id="rId13"/>
    <p:sldId id="2146847132" r:id="rId14"/>
    <p:sldId id="2146847050" r:id="rId15"/>
    <p:sldId id="2146847096" r:id="rId16"/>
    <p:sldId id="2146847134" r:id="rId17"/>
    <p:sldId id="2146847135" r:id="rId18"/>
    <p:sldId id="2146847136" r:id="rId19"/>
    <p:sldId id="2146847052" r:id="rId20"/>
    <p:sldId id="2146847100" r:id="rId21"/>
    <p:sldId id="2146847054" r:id="rId22"/>
    <p:sldId id="2146847103" r:id="rId23"/>
    <p:sldId id="2146847056" r:id="rId24"/>
    <p:sldId id="2146847107" r:id="rId25"/>
    <p:sldId id="2146847058" r:id="rId26"/>
    <p:sldId id="2146847111" r:id="rId27"/>
    <p:sldId id="2146847119" r:id="rId28"/>
    <p:sldId id="2146847120" r:id="rId29"/>
    <p:sldId id="2146847150" r:id="rId30"/>
    <p:sldId id="2146847062" r:id="rId31"/>
    <p:sldId id="2146847115" r:id="rId32"/>
    <p:sldId id="2146847153" r:id="rId33"/>
    <p:sldId id="2146847085" r:id="rId34"/>
    <p:sldId id="2146847084" r:id="rId35"/>
    <p:sldId id="2146847064" r:id="rId3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ldId id="2146847046"/>
            <p14:sldId id="2146847089"/>
            <p14:sldId id="2146847130"/>
            <p14:sldId id="2146847129"/>
            <p14:sldId id="2146847156"/>
            <p14:sldId id="2146847128"/>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096"/>
            <p14:sldId id="2146847134"/>
            <p14:sldId id="2146847135"/>
            <p14:sldId id="2146847136"/>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 id="2146847119"/>
            <p14:sldId id="2146847120"/>
            <p14:sldId id="2146847150"/>
          </p14:sldIdLst>
        </p14:section>
        <p14:section name="Miscellaneous" id="{A1456D7A-93BE-4023-90AA-7269D2F177BA}">
          <p14:sldIdLst>
            <p14:sldId id="2146847062"/>
            <p14:sldId id="2146847115"/>
            <p14:sldId id="2146847153"/>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50" d="100"/>
          <a:sy n="150" d="100"/>
        </p:scale>
        <p:origin x="120" y="936"/>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6/12/2024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azure/azure-arc/servers/agent-release-notes" TargetMode="External"/><Relationship Id="rId2" Type="http://schemas.openxmlformats.org/officeDocument/2006/relationships/hyperlink" Target="https://learn.microsoft.com/en-us/sql/sql-server/azure-arc/release-notes?view=sql-server-ver16" TargetMode="Externa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zure.github.io/AppService/2024/06/01/Announcing-Inbound-IPv6-support.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techcommunity.microsoft.com/t5/azure-integration-services-blog/announcing-public-preview-of-resubmit-from-an-action-in-logic/ba-p/4160782"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github.io/AppService/2024/06/07/App-Service-Community-Standup.html" TargetMode="External"/><Relationship Id="rId7" Type="http://schemas.openxmlformats.org/officeDocument/2006/relationships/image" Target="../media/image5.png"/><Relationship Id="rId2" Type="http://schemas.openxmlformats.org/officeDocument/2006/relationships/hyperlink" Target="https://techcommunity.microsoft.com/t5/azure-integration-services-blog/announcement-introducing-net-c-inline-action-for-azure-logic/ba-p/4160541" TargetMode="Externa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hyperlink" Target="https://build.microsoft.com/sessions/2d3bac21-85b9-4a33-8293-78536984cb6e?source=/speakers/59c88939-51ca-470b-a25d-3aec108025df" TargetMode="External"/><Relationship Id="rId4" Type="http://schemas.openxmlformats.org/officeDocument/2006/relationships/hyperlink" Target="https://learn.microsoft.com/azure/app-service/environment/upgrade-to-asev3"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learn.microsoft.com/en-us/windows-365/enterprise/whats-new#week-of-may-27-2024"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log.fabric.microsoft.com/en-GB/blog/eventhouse-onelake-availability-is-now-generally-available/"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echcommunity.microsoft.com/t5/azure-sql-blog/announcing-unistr-and-operator-in-azure-sql-database-preview/ba-p/4157714"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zure.microsoft.com/en-us/updates/general-availability-audit-logging-in-azure-api-management-developer-porta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zure.microsoft.com/en-us/blog/unlock-ai-innovation-with-new-joint-capabilities-from-microsoft-and-sap/"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echcommunity.microsoft.com/t5/apps-on-azure-blog/better-debuggability-with-enhanced-logging-in-azure-load-testing/ba-p/4160393" TargetMode="External"/><Relationship Id="rId2" Type="http://schemas.openxmlformats.org/officeDocument/2006/relationships/hyperlink" Target="https://techcommunity.microsoft.com/t5/azure-integration-services-blog/announcing-general-availability-of-azure-api-center-extension/ba-p/4161127" TargetMode="Externa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techcommunity.microsoft.com/t5/microsoft-developer-community/new-login-experience-for-azure-subscriptions-with-az-login/ba-p/4157184"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office365itpros.com/2024/06/03/notify-when-available-teams21/?utm_source=rss&amp;utm_medium=rss&amp;utm_campaign=notify-when-available-teams21" TargetMode="External"/><Relationship Id="rId2" Type="http://schemas.openxmlformats.org/officeDocument/2006/relationships/hyperlink" Target="https://azure.microsoft.com/en-us/updates/log-search-alert-rules-using-linked-storage-will-require-using-a-managed-identity-staring-july-2024/" TargetMode="Externa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zure.microsoft.com/en-us/updates/we-re-retiring-azure-time-series-insights-on-7-july-2024-transition-to-azure-data-explore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learn.microsoft.com/en-us/entra/fundamentals/whats-new#may-2024"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earn.microsoft.com/en-us/entra/fundamentals/whats-new#may-2024"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azure/defender-for-cloud/enable-defender-for-databases-aws" TargetMode="External"/><Relationship Id="rId2" Type="http://schemas.openxmlformats.org/officeDocument/2006/relationships/hyperlink" Target="https://learn.microsoft.com/en-us/azure/defender-for-cloud/release-notes#ai-multicloud-security-posture-management-is-publicly-available-for-azure-and-aws" TargetMode="Externa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learn.microsoft.com/en-us/azure/defender-for-cloud/release-notes#limited-public-preview-of-threat-protection-for-ai-workloads-in-azure"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azure/defender-for-cloud/release-notes#checkov-integration-for-iac-scanning-in-defender-for-cloud-preview"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azure/defender-for-cloud/release-notes#updated-security-policy-management-is-now-generally-available" TargetMode="External"/><Relationship Id="rId2" Type="http://schemas.openxmlformats.org/officeDocument/2006/relationships/hyperlink" Target="https://learn.microsoft.com/en-us/azure/defender-for-cloud/release-notes#configure-email-notifications-for-attack-paths" TargetMode="External"/><Relationship Id="rId1" Type="http://schemas.openxmlformats.org/officeDocument/2006/relationships/slideLayout" Target="../slideLayouts/slideLayout7.xml"/><Relationship Id="rId6" Type="http://schemas.openxmlformats.org/officeDocument/2006/relationships/hyperlink" Target="https://learn.microsoft.com/en-us/azure/defender-for-cloud/release-notes#general-availability-of-unified-disk-encryption-recommendations" TargetMode="External"/><Relationship Id="rId5" Type="http://schemas.openxmlformats.org/officeDocument/2006/relationships/image" Target="../media/image2.png"/><Relationship Id="rId4" Type="http://schemas.openxmlformats.org/officeDocument/2006/relationships/hyperlink" Target="https://learn.microsoft.com/en-us/azure/defender-for-cloud/release-notes#general-availability-of-permissions-management-in-defender-for-clou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blog/microsoft-and-broadcom-to-support-license-portability-for-vmware-cloud-foundation-on-azure-vmware-solution/" TargetMode="External"/><Relationship Id="rId2" Type="http://schemas.openxmlformats.org/officeDocument/2006/relationships/hyperlink" Target="https://azure.microsoft.com/en-us/updates/added-support-for-azure-monitor-log-search-alert-rules-in-resource-health/"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#122</a:t>
            </a:r>
          </a:p>
        </p:txBody>
      </p:sp>
      <p:sp>
        <p:nvSpPr>
          <p:cNvPr id="4" name="Text Placeholder 3"/>
          <p:cNvSpPr>
            <a:spLocks noGrp="1"/>
          </p:cNvSpPr>
          <p:nvPr>
            <p:ph type="body" sz="quarter" idx="11"/>
          </p:nvPr>
        </p:nvSpPr>
        <p:spPr/>
        <p:txBody>
          <a:bodyPr/>
          <a:lstStyle/>
          <a:p>
            <a:r>
              <a:rPr lang="en-US" spc="300" dirty="0"/>
              <a:t>June 12,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1"/>
            <a:ext cx="4365038" cy="1992198"/>
          </a:xfrm>
        </p:spPr>
        <p:txBody>
          <a:bodyPr/>
          <a:lstStyle/>
          <a:p>
            <a:r>
              <a:rPr lang="en-US" sz="1000" dirty="0">
                <a:hlinkClick r:id="rId2"/>
              </a:rPr>
              <a:t>SQL Server enabled by Azure Arc Updates</a:t>
            </a:r>
            <a:endParaRPr lang="en-US" sz="1000" dirty="0"/>
          </a:p>
          <a:p>
            <a:pPr marL="171450" indent="-171450">
              <a:buFont typeface="Arial" panose="020B0604020202020204" pitchFamily="34" charset="0"/>
              <a:buChar char="•"/>
            </a:pPr>
            <a:r>
              <a:rPr lang="en-US" sz="1000" dirty="0"/>
              <a:t>Move instances or databases to a different subscription or resource group (preview)</a:t>
            </a:r>
          </a:p>
          <a:p>
            <a:pPr marL="171450" indent="-171450">
              <a:buFont typeface="Arial" panose="020B0604020202020204" pitchFamily="34" charset="0"/>
              <a:buChar char="•"/>
            </a:pPr>
            <a:r>
              <a:rPr lang="en-US" sz="1000" dirty="0"/>
              <a:t>Support licensing SQL Server by physical cores with unlimited virtualization</a:t>
            </a:r>
          </a:p>
          <a:p>
            <a:pPr marL="171450" indent="-171450">
              <a:buFont typeface="Arial" panose="020B0604020202020204" pitchFamily="34" charset="0"/>
              <a:buChar char="•"/>
            </a:pPr>
            <a:r>
              <a:rPr lang="en-US" sz="1000" dirty="0"/>
              <a:t>Support ESU subscriptions for SQL Server 2014 (12.x)</a:t>
            </a:r>
          </a:p>
          <a:p>
            <a:pPr marL="171450" indent="-171450">
              <a:buFont typeface="Arial" panose="020B0604020202020204" pitchFamily="34" charset="0"/>
              <a:buChar char="•"/>
            </a:pPr>
            <a:r>
              <a:rPr lang="en-US" sz="1000" dirty="0"/>
              <a:t>Database inventory feature for all license types</a:t>
            </a:r>
          </a:p>
          <a:p>
            <a:pPr marL="171450" indent="-171450">
              <a:buFont typeface="Arial" panose="020B0604020202020204" pitchFamily="34" charset="0"/>
              <a:buChar char="•"/>
            </a:pPr>
            <a:r>
              <a:rPr lang="en-US" sz="1000" dirty="0"/>
              <a:t>New built-in role and action available to manage access to the performance dashboard</a:t>
            </a:r>
          </a:p>
          <a:p>
            <a:pPr marL="514350" lvl="1" indent="-171450">
              <a:buFont typeface="Arial" panose="020B0604020202020204" pitchFamily="34" charset="0"/>
              <a:buChar char="•"/>
            </a:pPr>
            <a:r>
              <a:rPr lang="en-US" sz="1000" dirty="0">
                <a:latin typeface="+mj-lt"/>
              </a:rPr>
              <a:t>Review Monitor SQL Server enabled by Azure Arc (preview).</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r>
              <a:rPr lang="en-US" dirty="0">
                <a:hlinkClick r:id="rId3"/>
              </a:rPr>
              <a:t>What's new with Azure Connected Machine agent</a:t>
            </a:r>
            <a:endParaRPr lang="en-US" dirty="0"/>
          </a:p>
          <a:p>
            <a:pPr marL="171450" indent="-171450">
              <a:buFont typeface="Arial" panose="020B0604020202020204" pitchFamily="34" charset="0"/>
              <a:buChar char="•"/>
            </a:pPr>
            <a:r>
              <a:rPr lang="en-US" b="1" dirty="0"/>
              <a:t>Certificate-based authentication </a:t>
            </a:r>
            <a:r>
              <a:rPr lang="en-US" dirty="0"/>
              <a:t>is now supported when using a service principal to connect or disconnect the agent. </a:t>
            </a:r>
          </a:p>
          <a:p>
            <a:pPr marL="171450" indent="-171450">
              <a:buFont typeface="Arial" panose="020B0604020202020204" pitchFamily="34" charset="0"/>
              <a:buChar char="•"/>
            </a:pPr>
            <a:r>
              <a:rPr lang="en-US" b="1" dirty="0" err="1"/>
              <a:t>azcmagent</a:t>
            </a:r>
            <a:r>
              <a:rPr lang="en-US" b="1" dirty="0"/>
              <a:t> check now allows  </a:t>
            </a:r>
            <a:r>
              <a:rPr lang="en-US" dirty="0"/>
              <a:t>to also check for the endpoints used by the SQL Server enabled by Azure Arc extension using the new --extensions flag. This can help troubleshoot networking issues for both the OS and SQL management components. </a:t>
            </a:r>
          </a:p>
          <a:p>
            <a:r>
              <a:rPr lang="en-US" dirty="0"/>
              <a:t>Fixed</a:t>
            </a:r>
          </a:p>
          <a:p>
            <a:pPr marL="171450" indent="-171450">
              <a:buFont typeface="Arial" panose="020B0604020202020204" pitchFamily="34" charset="0"/>
              <a:buChar char="•"/>
            </a:pPr>
            <a:r>
              <a:rPr lang="en-US" b="1" dirty="0"/>
              <a:t>Fixed a memory leak </a:t>
            </a:r>
            <a:r>
              <a:rPr lang="en-US" dirty="0"/>
              <a:t>in the Hybrid Instance Metadata service</a:t>
            </a:r>
          </a:p>
          <a:p>
            <a:pPr marL="171450" indent="-171450">
              <a:buFont typeface="Arial" panose="020B0604020202020204" pitchFamily="34" charset="0"/>
              <a:buChar char="•"/>
            </a:pPr>
            <a:r>
              <a:rPr lang="en-US" dirty="0"/>
              <a:t>Better handling when IPv6 local loopback is disabled</a:t>
            </a:r>
          </a:p>
          <a:p>
            <a:pPr marL="171450" indent="-171450">
              <a:buFont typeface="Arial" panose="020B0604020202020204" pitchFamily="34" charset="0"/>
              <a:buChar char="•"/>
            </a:pPr>
            <a:r>
              <a:rPr lang="en-US" dirty="0"/>
              <a:t>Improved reliability when upgrading extensions</a:t>
            </a:r>
          </a:p>
          <a:p>
            <a:pPr marL="171450" indent="-171450">
              <a:buFont typeface="Arial" panose="020B0604020202020204" pitchFamily="34" charset="0"/>
              <a:buChar char="•"/>
            </a:pPr>
            <a:r>
              <a:rPr lang="en-US" dirty="0"/>
              <a:t>Improved reliability when enforcing CPU limits on Linux extensions</a:t>
            </a:r>
          </a:p>
          <a:p>
            <a:pPr marL="171450" indent="-171450">
              <a:buFont typeface="Arial" panose="020B0604020202020204" pitchFamily="34" charset="0"/>
              <a:buChar char="•"/>
            </a:pPr>
            <a:r>
              <a:rPr lang="en-US" b="1" dirty="0"/>
              <a:t>PowerShell telemetry is now disabled by default </a:t>
            </a:r>
            <a:r>
              <a:rPr lang="en-US" dirty="0"/>
              <a:t>for the extension manager and policy services</a:t>
            </a:r>
          </a:p>
          <a:p>
            <a:pPr marL="171450" indent="-171450">
              <a:buFont typeface="Arial" panose="020B0604020202020204" pitchFamily="34" charset="0"/>
              <a:buChar char="•"/>
            </a:pPr>
            <a:r>
              <a:rPr lang="en-US" dirty="0"/>
              <a:t>The extension manager and policy services now support OpenSSL 3</a:t>
            </a:r>
          </a:p>
          <a:p>
            <a:pPr marL="171450" indent="-171450">
              <a:buFont typeface="Arial" panose="020B0604020202020204" pitchFamily="34" charset="0"/>
              <a:buChar char="•"/>
            </a:pPr>
            <a:r>
              <a:rPr lang="en-US" dirty="0"/>
              <a:t>Colors are now disabled in the onboarding progress bar when the --no-color flag is used</a:t>
            </a:r>
          </a:p>
          <a:p>
            <a:pPr marL="171450" indent="-171450">
              <a:buFont typeface="Arial" panose="020B0604020202020204" pitchFamily="34" charset="0"/>
              <a:buChar char="•"/>
            </a:pPr>
            <a:r>
              <a:rPr lang="en-US" dirty="0"/>
              <a:t>Improved detection and reporting for Windows machines that have custom logon as a service rights configured.</a:t>
            </a:r>
          </a:p>
        </p:txBody>
      </p:sp>
      <p:pic>
        <p:nvPicPr>
          <p:cNvPr id="8194" name="Picture 2" descr="SQL Server 2022: What is Azure Arc Enabled SQL Server? – Deepthi Goguri's SQL  Server Blog">
            <a:extLst>
              <a:ext uri="{FF2B5EF4-FFF2-40B4-BE49-F238E27FC236}">
                <a16:creationId xmlns:a16="http://schemas.microsoft.com/office/drawing/2014/main" id="{11F64E80-77A6-593F-8005-C0844FC182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8687" y="2930912"/>
            <a:ext cx="2810107" cy="1580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dirty="0"/>
              <a:t>The IPv6 address is not visible in the </a:t>
            </a:r>
            <a:r>
              <a:rPr lang="en-US" sz="1000" dirty="0" err="1"/>
              <a:t>inboundIpAddress</a:t>
            </a:r>
            <a:r>
              <a:rPr lang="en-US" sz="1000" dirty="0"/>
              <a:t> or </a:t>
            </a:r>
            <a:r>
              <a:rPr lang="en-US" sz="1000" dirty="0" err="1"/>
              <a:t>possibleInboundIpAddresses</a:t>
            </a:r>
            <a:r>
              <a:rPr lang="en-US" sz="1000" dirty="0"/>
              <a:t> properties.</a:t>
            </a:r>
          </a:p>
          <a:p>
            <a:pPr marL="171450" indent="-171450">
              <a:buFont typeface="Arial" panose="020B0604020202020204" pitchFamily="34" charset="0"/>
              <a:buChar char="•"/>
            </a:pPr>
            <a:r>
              <a:rPr lang="en-US" sz="1000" dirty="0"/>
              <a:t>IP-SSL IPv6 bindings are not supported.</a:t>
            </a:r>
          </a:p>
          <a:p>
            <a:r>
              <a:rPr lang="en-US" sz="1000" dirty="0"/>
              <a:t>For GA we will work on including Basic and Standard tier, adding all regions, include the IPv6 addresses in new properties and stabilize the DNS results to not show extra addresses.</a:t>
            </a:r>
          </a:p>
          <a:p>
            <a:endParaRPr lang="en-US" sz="1000" dirty="0"/>
          </a:p>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Announcing inbound IPv6 support in public preview</a:t>
            </a:r>
            <a:endParaRPr lang="en-US" dirty="0"/>
          </a:p>
          <a:p>
            <a:pPr algn="just"/>
            <a:r>
              <a:rPr lang="en-US" dirty="0"/>
              <a:t>MS  announced the </a:t>
            </a:r>
            <a:r>
              <a:rPr lang="en-US" b="1" dirty="0"/>
              <a:t>first part of IPv6 implementation in App Service</a:t>
            </a:r>
            <a:r>
              <a:rPr lang="en-US" dirty="0"/>
              <a:t>. Public preview of inbound IPv6 support for multi-tenant apps on Premium SKUs, Functions Consumption, Functions Elastic Premium, and Logic Apps Standard. We’ll be adding IPv6 support in four stages.</a:t>
            </a:r>
          </a:p>
          <a:p>
            <a:pPr marL="171450" indent="-171450" algn="just">
              <a:buFont typeface="Arial" panose="020B0604020202020204" pitchFamily="34" charset="0"/>
              <a:buChar char="•"/>
            </a:pPr>
            <a:r>
              <a:rPr lang="en-US" dirty="0"/>
              <a:t>This announcement: </a:t>
            </a:r>
            <a:r>
              <a:rPr lang="en-US" b="1" dirty="0"/>
              <a:t>IPv6 inbound support (</a:t>
            </a:r>
            <a:r>
              <a:rPr lang="en-US" dirty="0"/>
              <a:t>multi-tenant)</a:t>
            </a:r>
          </a:p>
          <a:p>
            <a:pPr marL="171450" indent="-171450" algn="just">
              <a:buFont typeface="Arial" panose="020B0604020202020204" pitchFamily="34" charset="0"/>
              <a:buChar char="•"/>
            </a:pPr>
            <a:r>
              <a:rPr lang="en-US" dirty="0"/>
              <a:t>In development: </a:t>
            </a:r>
            <a:r>
              <a:rPr lang="en-US" b="1" dirty="0"/>
              <a:t>IPv6 non-</a:t>
            </a:r>
            <a:r>
              <a:rPr lang="en-US" b="1" dirty="0" err="1"/>
              <a:t>vnet</a:t>
            </a:r>
            <a:r>
              <a:rPr lang="en-US" b="1" dirty="0"/>
              <a:t> outbound support </a:t>
            </a:r>
            <a:r>
              <a:rPr lang="en-US" dirty="0"/>
              <a:t>(multi-tenant)</a:t>
            </a:r>
          </a:p>
          <a:p>
            <a:pPr marL="171450" indent="-171450" algn="just">
              <a:buFont typeface="Arial" panose="020B0604020202020204" pitchFamily="34" charset="0"/>
              <a:buChar char="•"/>
            </a:pPr>
            <a:r>
              <a:rPr lang="en-US" dirty="0"/>
              <a:t>Backlog: </a:t>
            </a:r>
            <a:r>
              <a:rPr lang="en-US" b="1" dirty="0"/>
              <a:t>IPv6 </a:t>
            </a:r>
            <a:r>
              <a:rPr lang="en-US" b="1" dirty="0" err="1"/>
              <a:t>vnet</a:t>
            </a:r>
            <a:r>
              <a:rPr lang="en-US" b="1" dirty="0"/>
              <a:t> outbound support </a:t>
            </a:r>
            <a:r>
              <a:rPr lang="en-US" dirty="0"/>
              <a:t>(multi-tenant and App Service Environment v3)</a:t>
            </a:r>
          </a:p>
          <a:p>
            <a:pPr marL="171450" indent="-171450" algn="just">
              <a:buFont typeface="Arial" panose="020B0604020202020204" pitchFamily="34" charset="0"/>
              <a:buChar char="•"/>
            </a:pPr>
            <a:r>
              <a:rPr lang="en-US" dirty="0"/>
              <a:t>Backlog: </a:t>
            </a:r>
            <a:r>
              <a:rPr lang="en-US" b="1" dirty="0"/>
              <a:t>IPv6 </a:t>
            </a:r>
            <a:r>
              <a:rPr lang="en-US" b="1" dirty="0" err="1"/>
              <a:t>vnet</a:t>
            </a:r>
            <a:r>
              <a:rPr lang="en-US" b="1" dirty="0"/>
              <a:t> inbound support </a:t>
            </a:r>
            <a:r>
              <a:rPr lang="en-US" dirty="0"/>
              <a:t>(App Service Environment v3 - both internal and external)</a:t>
            </a:r>
          </a:p>
          <a:p>
            <a:pPr algn="just"/>
            <a:r>
              <a:rPr lang="en-US" dirty="0"/>
              <a:t>Limitations in this public preview:</a:t>
            </a:r>
          </a:p>
          <a:p>
            <a:pPr marL="171450" indent="-171450" algn="just">
              <a:buFont typeface="Arial" panose="020B0604020202020204" pitchFamily="34" charset="0"/>
              <a:buChar char="•"/>
            </a:pPr>
            <a:r>
              <a:rPr lang="en-US" dirty="0"/>
              <a:t>Only a subset of regions are supported</a:t>
            </a:r>
          </a:p>
          <a:p>
            <a:pPr marL="171450" indent="-171450" algn="just">
              <a:buFont typeface="Arial" panose="020B0604020202020204" pitchFamily="34" charset="0"/>
              <a:buChar char="•"/>
            </a:pPr>
            <a:r>
              <a:rPr lang="en-US" b="1" dirty="0"/>
              <a:t>Basic and Standard tier currently does not support </a:t>
            </a:r>
            <a:r>
              <a:rPr lang="en-US" dirty="0"/>
              <a:t>changing the </a:t>
            </a:r>
            <a:r>
              <a:rPr lang="en-US" dirty="0" err="1"/>
              <a:t>IPMode</a:t>
            </a:r>
            <a:r>
              <a:rPr lang="en-US" dirty="0"/>
              <a:t> property.</a:t>
            </a:r>
          </a:p>
          <a:p>
            <a:pPr marL="171450" indent="-171450" algn="just">
              <a:buFont typeface="Arial" panose="020B0604020202020204" pitchFamily="34" charset="0"/>
              <a:buChar char="•"/>
            </a:pPr>
            <a:r>
              <a:rPr lang="en-US" dirty="0"/>
              <a:t>Functions Consumption may have multiple IP addresses in the DNS result.</a:t>
            </a:r>
          </a:p>
          <a:p>
            <a:pPr marL="171450" indent="-171450" algn="just">
              <a:buFont typeface="Arial" panose="020B0604020202020204" pitchFamily="34" charset="0"/>
              <a:buChar char="•"/>
            </a:pPr>
            <a:r>
              <a:rPr lang="en-US" dirty="0"/>
              <a:t>Functions Consumption and Elastic Premium may not remove the IPv4 address in IPv6 mode.</a:t>
            </a:r>
          </a:p>
        </p:txBody>
      </p:sp>
      <p:sp>
        <p:nvSpPr>
          <p:cNvPr id="3" name="Rectangle 2">
            <a:extLst>
              <a:ext uri="{FF2B5EF4-FFF2-40B4-BE49-F238E27FC236}">
                <a16:creationId xmlns:a16="http://schemas.microsoft.com/office/drawing/2014/main" id="{D0DA4715-0D50-9F98-7135-4C8D1AFA2C71}"/>
              </a:ext>
            </a:extLst>
          </p:cNvPr>
          <p:cNvSpPr>
            <a:spLocks noChangeArrowheads="1"/>
          </p:cNvSpPr>
          <p:nvPr/>
        </p:nvSpPr>
        <p:spPr bwMode="auto">
          <a:xfrm>
            <a:off x="4572000" y="2140863"/>
            <a:ext cx="4311650" cy="43088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EEFFFF"/>
                </a:solidFill>
                <a:effectLst/>
                <a:latin typeface="Monaco"/>
              </a:rPr>
              <a:t>az</a:t>
            </a:r>
            <a:r>
              <a:rPr kumimoji="0" lang="en-US" altLang="en-US" sz="1000" b="0" i="0" u="none" strike="noStrike" cap="none" normalizeH="0" baseline="0" dirty="0">
                <a:ln>
                  <a:noFill/>
                </a:ln>
                <a:solidFill>
                  <a:srgbClr val="EEFFFF"/>
                </a:solidFill>
                <a:effectLst/>
                <a:latin typeface="Monaco"/>
              </a:rPr>
              <a:t> resource update </a:t>
            </a:r>
            <a:r>
              <a:rPr kumimoji="0" lang="en-US" altLang="en-US" sz="1000" b="0" i="0" u="none" strike="noStrike" cap="none" normalizeH="0" baseline="0" dirty="0">
                <a:ln>
                  <a:noFill/>
                </a:ln>
                <a:solidFill>
                  <a:srgbClr val="89DDFF"/>
                </a:solidFill>
                <a:effectLst/>
                <a:latin typeface="Monaco"/>
              </a:rPr>
              <a:t>--name</a:t>
            </a:r>
            <a:r>
              <a:rPr kumimoji="0" lang="en-US" altLang="en-US" sz="1000" b="0" i="0" u="none" strike="noStrike" cap="none" normalizeH="0" baseline="0" dirty="0">
                <a:ln>
                  <a:noFill/>
                </a:ln>
                <a:solidFill>
                  <a:srgbClr val="EEFFFF"/>
                </a:solidFill>
                <a:effectLst/>
                <a:latin typeface="Monaco"/>
              </a:rPr>
              <a:t> &lt;app-name&gt; </a:t>
            </a:r>
            <a:r>
              <a:rPr kumimoji="0" lang="en-US" altLang="en-US" sz="1000" b="0" i="0" u="none" strike="noStrike" cap="none" normalizeH="0" baseline="0" dirty="0">
                <a:ln>
                  <a:noFill/>
                </a:ln>
                <a:solidFill>
                  <a:srgbClr val="89DDFF"/>
                </a:solidFill>
                <a:effectLst/>
                <a:latin typeface="Monaco"/>
              </a:rPr>
              <a:t>--set</a:t>
            </a:r>
            <a:r>
              <a:rPr kumimoji="0" lang="en-US" altLang="en-US" sz="1000" b="0" i="0" u="none" strike="noStrike" cap="none" normalizeH="0" baseline="0" dirty="0">
                <a:ln>
                  <a:noFill/>
                </a:ln>
                <a:solidFill>
                  <a:srgbClr val="EEFFFF"/>
                </a:solidFill>
                <a:effectLst/>
                <a:latin typeface="Monaco"/>
              </a:rPr>
              <a:t> </a:t>
            </a:r>
            <a:r>
              <a:rPr kumimoji="0" lang="en-US" altLang="en-US" sz="1000" b="0" i="0" u="none" strike="noStrike" cap="none" normalizeH="0" baseline="0" dirty="0" err="1">
                <a:ln>
                  <a:noFill/>
                </a:ln>
                <a:solidFill>
                  <a:srgbClr val="F07178"/>
                </a:solidFill>
                <a:effectLst/>
                <a:latin typeface="Monaco"/>
              </a:rPr>
              <a:t>ipMode</a:t>
            </a:r>
            <a:r>
              <a:rPr kumimoji="0" lang="en-US" altLang="en-US" sz="1800" b="0" i="0" u="none" strike="noStrike" cap="none" normalizeH="0" baseline="0" dirty="0">
                <a:ln>
                  <a:noFill/>
                </a:ln>
                <a:solidFill>
                  <a:srgbClr val="89DDFF"/>
                </a:solidFill>
                <a:effectLst/>
                <a:latin typeface="Arial" panose="020B0604020202020204" pitchFamily="34" charset="0"/>
              </a:rPr>
              <a:t>=</a:t>
            </a:r>
            <a:r>
              <a:rPr kumimoji="0" lang="en-US" altLang="en-US" sz="1000" b="0" i="0" u="none" strike="noStrike" cap="none" normalizeH="0" baseline="0" dirty="0">
                <a:ln>
                  <a:noFill/>
                </a:ln>
                <a:solidFill>
                  <a:srgbClr val="C3E88D"/>
                </a:solidFill>
                <a:effectLst/>
                <a:latin typeface="Monaco"/>
              </a:rPr>
              <a:t>"IPv6"</a:t>
            </a:r>
            <a:r>
              <a:rPr kumimoji="0" lang="en-US" altLang="en-US" sz="1000" b="0" i="0" u="none" strike="noStrike" cap="none" normalizeH="0" baseline="0" dirty="0">
                <a:ln>
                  <a:noFill/>
                </a:ln>
                <a:solidFill>
                  <a:srgbClr val="EEFFFF"/>
                </a:solidFill>
                <a:effectLst/>
                <a:latin typeface="Monaco"/>
              </a:rPr>
              <a:t> </a:t>
            </a:r>
            <a:r>
              <a:rPr kumimoji="0" lang="en-US" altLang="en-US" sz="1000" b="0" i="0" u="none" strike="noStrike" cap="none" normalizeH="0" baseline="0" dirty="0">
                <a:ln>
                  <a:noFill/>
                </a:ln>
                <a:solidFill>
                  <a:srgbClr val="89DDFF"/>
                </a:solidFill>
                <a:effectLst/>
                <a:latin typeface="Monaco"/>
              </a:rPr>
              <a:t>-g</a:t>
            </a:r>
            <a:r>
              <a:rPr kumimoji="0" lang="en-US" altLang="en-US" sz="1000" b="0" i="0" u="none" strike="noStrike" cap="none" normalizeH="0" baseline="0" dirty="0">
                <a:ln>
                  <a:noFill/>
                </a:ln>
                <a:solidFill>
                  <a:srgbClr val="EEFFFF"/>
                </a:solidFill>
                <a:effectLst/>
                <a:latin typeface="Monaco"/>
              </a:rPr>
              <a:t> &lt;resource-group-name&gt; </a:t>
            </a:r>
            <a:r>
              <a:rPr kumimoji="0" lang="en-US" altLang="en-US" sz="1000" b="0" i="0" u="none" strike="noStrike" cap="none" normalizeH="0" baseline="0" dirty="0">
                <a:ln>
                  <a:noFill/>
                </a:ln>
                <a:solidFill>
                  <a:srgbClr val="89DDFF"/>
                </a:solidFill>
                <a:effectLst/>
                <a:latin typeface="Monaco"/>
              </a:rPr>
              <a:t>--resource-type</a:t>
            </a:r>
            <a:r>
              <a:rPr kumimoji="0" lang="en-US" altLang="en-US" sz="1000" b="0" i="0" u="none" strike="noStrike" cap="none" normalizeH="0" baseline="0" dirty="0">
                <a:ln>
                  <a:noFill/>
                </a:ln>
                <a:solidFill>
                  <a:srgbClr val="EEFFFF"/>
                </a:solidFill>
                <a:effectLst/>
                <a:latin typeface="Monaco"/>
              </a:rPr>
              <a:t> </a:t>
            </a:r>
            <a:r>
              <a:rPr kumimoji="0" lang="en-US" altLang="en-US" sz="1000" b="0" i="0" u="none" strike="noStrike" cap="none" normalizeH="0" baseline="0" dirty="0">
                <a:ln>
                  <a:noFill/>
                </a:ln>
                <a:solidFill>
                  <a:srgbClr val="C3E88D"/>
                </a:solidFill>
                <a:effectLst/>
                <a:latin typeface="Monaco"/>
              </a:rPr>
              <a:t>"</a:t>
            </a:r>
            <a:r>
              <a:rPr kumimoji="0" lang="en-US" altLang="en-US" sz="1000" b="0" i="0" u="none" strike="noStrike" cap="none" normalizeH="0" baseline="0" dirty="0" err="1">
                <a:ln>
                  <a:noFill/>
                </a:ln>
                <a:solidFill>
                  <a:srgbClr val="C3E88D"/>
                </a:solidFill>
                <a:effectLst/>
                <a:latin typeface="Monaco"/>
              </a:rPr>
              <a:t>Microsoft.Web</a:t>
            </a:r>
            <a:r>
              <a:rPr kumimoji="0" lang="en-US" altLang="en-US" sz="1000" b="0" i="0" u="none" strike="noStrike" cap="none" normalizeH="0" baseline="0" dirty="0">
                <a:ln>
                  <a:noFill/>
                </a:ln>
                <a:solidFill>
                  <a:srgbClr val="C3E88D"/>
                </a:solidFill>
                <a:effectLst/>
                <a:latin typeface="Monaco"/>
              </a:rPr>
              <a:t>/sites"</a:t>
            </a: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pPr algn="just"/>
            <a:r>
              <a:rPr lang="en-US" sz="1000" b="1" dirty="0"/>
              <a:t>Limitations</a:t>
            </a:r>
          </a:p>
          <a:p>
            <a:pPr algn="just"/>
            <a:r>
              <a:rPr lang="en-US" sz="1000" dirty="0"/>
              <a:t>The resubmit actions feature is not available to all actions and workflow configurations. Below are the limitations to keep in mind when using this feature: </a:t>
            </a:r>
          </a:p>
          <a:p>
            <a:pPr marL="171450" indent="-171450" algn="just">
              <a:buFont typeface="Arial" panose="020B0604020202020204" pitchFamily="34" charset="0"/>
              <a:buChar char="•"/>
            </a:pPr>
            <a:r>
              <a:rPr lang="en-US" sz="1000" dirty="0"/>
              <a:t>The workflow must be a Stateful workflow </a:t>
            </a:r>
          </a:p>
          <a:p>
            <a:pPr marL="171450" indent="-171450" algn="just">
              <a:buFont typeface="Arial" panose="020B0604020202020204" pitchFamily="34" charset="0"/>
              <a:buChar char="•"/>
            </a:pPr>
            <a:r>
              <a:rPr lang="en-US" sz="1000" dirty="0"/>
              <a:t>The resubmitted run will execute the same flow version as the original run. This is true even if the workflow definition has been updated. </a:t>
            </a:r>
          </a:p>
          <a:p>
            <a:pPr marL="171450" indent="-171450" algn="just">
              <a:buFont typeface="Arial" panose="020B0604020202020204" pitchFamily="34" charset="0"/>
              <a:buChar char="•"/>
            </a:pPr>
            <a:r>
              <a:rPr lang="en-US" sz="1000" dirty="0"/>
              <a:t>The workflow must have 40 or fewer actions to be eligible for action resubmit.</a:t>
            </a:r>
          </a:p>
          <a:p>
            <a:pPr marL="171450" indent="-171450" algn="just">
              <a:buFont typeface="Arial" panose="020B0604020202020204" pitchFamily="34" charset="0"/>
              <a:buChar char="•"/>
            </a:pPr>
            <a:r>
              <a:rPr lang="en-US" sz="1000" dirty="0"/>
              <a:t>The workflow must be in a completed state e.g. Failed, Successful, Cancelled </a:t>
            </a:r>
          </a:p>
          <a:p>
            <a:pPr marL="171450" indent="-171450" algn="just">
              <a:buFont typeface="Arial" panose="020B0604020202020204" pitchFamily="34" charset="0"/>
              <a:buChar char="•"/>
            </a:pPr>
            <a:r>
              <a:rPr lang="en-US" sz="1000" dirty="0"/>
              <a:t>Only actions of sequential workflows are eligible to be resubmitted. Workflows with parallel paths are currently not supported. </a:t>
            </a:r>
          </a:p>
          <a:p>
            <a:pPr marL="171450" indent="-171450" algn="just">
              <a:buFont typeface="Arial" panose="020B0604020202020204" pitchFamily="34" charset="0"/>
              <a:buChar char="•"/>
            </a:pPr>
            <a:r>
              <a:rPr lang="en-US" sz="1000" dirty="0"/>
              <a:t>Actions inside of a Foreach or Until operations are not eligible to be resubmitted. Additionally, the Foreach and Until operations themselves are not eligible. </a:t>
            </a:r>
          </a:p>
          <a:p>
            <a:pPr marL="171450" indent="-171450" algn="just">
              <a:buFont typeface="Arial" panose="020B0604020202020204" pitchFamily="34" charset="0"/>
              <a:buChar char="•"/>
            </a:pPr>
            <a:r>
              <a:rPr lang="en-US" sz="1000" dirty="0"/>
              <a:t>Actions that occur after Foreach and Until operations are not eligible to be resubmitted. </a:t>
            </a:r>
          </a:p>
          <a:p>
            <a:pPr marL="171450" indent="-171450" algn="just">
              <a:buFont typeface="Arial" panose="020B0604020202020204" pitchFamily="34" charset="0"/>
              <a:buChar char="•"/>
            </a:pPr>
            <a:r>
              <a:rPr lang="en-US" sz="1000" dirty="0"/>
              <a:t>This feature is currently not available in VS Code or the Azure CLI. </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2"/>
              </a:rPr>
              <a:t>Public Preview of Resubmit from an Action in Logic Apps Consumption Workflows</a:t>
            </a:r>
            <a:endParaRPr lang="en-US" dirty="0"/>
          </a:p>
          <a:p>
            <a:pPr algn="just"/>
            <a:r>
              <a:rPr lang="en-US" dirty="0"/>
              <a:t>MS </a:t>
            </a:r>
            <a:r>
              <a:rPr lang="en-US" b="1" dirty="0"/>
              <a:t>introduced Resubmit Action in the Consumption SKU</a:t>
            </a:r>
            <a:r>
              <a:rPr lang="en-US" dirty="0"/>
              <a:t>. This is a feature that customers have been asking for a long time, and we are glad to finally deliver it to Consumption SKU. Resubmit action has been part of Standard SKU for a while, and we have gotten positive feedback from customers. Standard SKU announcement. </a:t>
            </a:r>
          </a:p>
          <a:p>
            <a:pPr algn="just"/>
            <a:r>
              <a:rPr lang="en-US" dirty="0"/>
              <a:t>Once </a:t>
            </a:r>
            <a:r>
              <a:rPr lang="en-US" b="1" dirty="0"/>
              <a:t>selected the action to be resubmitted, all </a:t>
            </a:r>
            <a:r>
              <a:rPr lang="en-US" dirty="0"/>
              <a:t>actions before the selected action including the trigger are replayed from the original workflow run. This means we will reuse the inputs and outputs of those actions and not actually execute them. Once the workflow execution reaches the resubmitted action, we will process that action and all following actions as normal.</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fade">
                                      <p:cBhvr>
                                        <p:cTn id="16" dur="500"/>
                                        <p:tgtEl>
                                          <p:spTgt spid="12">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500"/>
                                        <p:tgtEl>
                                          <p:spTgt spid="12">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Effect transition="in" filter="fade">
                                      <p:cBhvr>
                                        <p:cTn id="25" dur="500"/>
                                        <p:tgtEl>
                                          <p:spTgt spid="1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animEffect transition="in" filter="fade">
                                      <p:cBhvr>
                                        <p:cTn id="28" dur="500"/>
                                        <p:tgtEl>
                                          <p:spTgt spid="12">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Effect transition="in" filter="fade">
                                      <p:cBhvr>
                                        <p:cTn id="31" dur="500"/>
                                        <p:tgtEl>
                                          <p:spTgt spid="12">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xEl>
                                              <p:pRg st="7" end="7"/>
                                            </p:txEl>
                                          </p:spTgt>
                                        </p:tgtEl>
                                        <p:attrNameLst>
                                          <p:attrName>style.visibility</p:attrName>
                                        </p:attrNameLst>
                                      </p:cBhvr>
                                      <p:to>
                                        <p:strVal val="visible"/>
                                      </p:to>
                                    </p:set>
                                    <p:animEffect transition="in" filter="fade">
                                      <p:cBhvr>
                                        <p:cTn id="34" dur="500"/>
                                        <p:tgtEl>
                                          <p:spTgt spid="12">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animEffect transition="in" filter="fade">
                                      <p:cBhvr>
                                        <p:cTn id="37" dur="500"/>
                                        <p:tgtEl>
                                          <p:spTgt spid="12">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9" end="9"/>
                                            </p:txEl>
                                          </p:spTgt>
                                        </p:tgtEl>
                                        <p:attrNameLst>
                                          <p:attrName>style.visibility</p:attrName>
                                        </p:attrNameLst>
                                      </p:cBhvr>
                                      <p:to>
                                        <p:strVal val="visible"/>
                                      </p:to>
                                    </p:set>
                                    <p:animEffect transition="in" filter="fade">
                                      <p:cBhvr>
                                        <p:cTn id="40"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a:xfrm>
            <a:off x="4433776" y="855080"/>
            <a:ext cx="4365038" cy="1033193"/>
          </a:xfrm>
        </p:spPr>
        <p:txBody>
          <a:bodyPr/>
          <a:lstStyle/>
          <a:p>
            <a:r>
              <a:rPr lang="en-US" sz="1000" dirty="0">
                <a:hlinkClick r:id="rId2"/>
              </a:rPr>
              <a:t>Introducing .NET C# Inline Action for Azure Logic Apps (Standard) – Preview</a:t>
            </a:r>
            <a:endParaRPr lang="ru-RU" sz="1000" dirty="0"/>
          </a:p>
          <a:p>
            <a:r>
              <a:rPr lang="en-US" sz="1000" b="1" dirty="0"/>
              <a:t>MS introduced a new capability that allows developers to write </a:t>
            </a:r>
            <a:r>
              <a:rPr lang="en-US" sz="1000" dirty="0"/>
              <a:t>.NET C# script right within the Logic Apps designer. This complements the custom code feature that we introduced previously for invoking .NET FX and NET8 functions written and deployed to a Logic App. </a:t>
            </a:r>
          </a:p>
          <a:p>
            <a:endParaRPr lang="en-US" sz="1000" dirty="0"/>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1"/>
            <a:ext cx="3955312" cy="1776608"/>
          </a:xfrm>
        </p:spPr>
        <p:txBody>
          <a:bodyPr/>
          <a:lstStyle/>
          <a:p>
            <a:pPr algn="just"/>
            <a:r>
              <a:rPr lang="en-US" dirty="0">
                <a:hlinkClick r:id="rId3"/>
              </a:rPr>
              <a:t>App Service Environment Migration</a:t>
            </a:r>
            <a:endParaRPr lang="ru-RU" dirty="0"/>
          </a:p>
          <a:p>
            <a:pPr algn="just"/>
            <a:r>
              <a:rPr lang="en-US" b="0" i="0" dirty="0">
                <a:solidFill>
                  <a:srgbClr val="494E52"/>
                </a:solidFill>
                <a:effectLst/>
                <a:highlight>
                  <a:srgbClr val="FFFFFF"/>
                </a:highlight>
              </a:rPr>
              <a:t>If you’re using </a:t>
            </a:r>
            <a:r>
              <a:rPr lang="en-US" b="1" i="0" dirty="0">
                <a:solidFill>
                  <a:srgbClr val="494E52"/>
                </a:solidFill>
                <a:effectLst/>
                <a:highlight>
                  <a:srgbClr val="FFFFFF"/>
                </a:highlight>
              </a:rPr>
              <a:t>App Service Environment v1 or v2</a:t>
            </a:r>
            <a:r>
              <a:rPr lang="en-US" b="0" i="0" dirty="0">
                <a:solidFill>
                  <a:srgbClr val="494E52"/>
                </a:solidFill>
                <a:effectLst/>
                <a:highlight>
                  <a:srgbClr val="FFFFFF"/>
                </a:highlight>
              </a:rPr>
              <a:t>, </a:t>
            </a:r>
            <a:r>
              <a:rPr lang="en-US" dirty="0">
                <a:solidFill>
                  <a:srgbClr val="494E52"/>
                </a:solidFill>
                <a:highlight>
                  <a:srgbClr val="FFFFFF"/>
                </a:highlight>
              </a:rPr>
              <a:t>you </a:t>
            </a:r>
            <a:r>
              <a:rPr lang="en-US" b="0" i="0" dirty="0">
                <a:solidFill>
                  <a:srgbClr val="494E52"/>
                </a:solidFill>
                <a:effectLst/>
                <a:highlight>
                  <a:srgbClr val="FFFFFF"/>
                </a:highlight>
              </a:rPr>
              <a:t>must migrate workloads to </a:t>
            </a:r>
            <a:r>
              <a:rPr lang="en-US" b="1" i="0" dirty="0">
                <a:solidFill>
                  <a:srgbClr val="494E52"/>
                </a:solidFill>
                <a:effectLst/>
                <a:highlight>
                  <a:srgbClr val="FFFFFF"/>
                </a:highlight>
              </a:rPr>
              <a:t>App Service Environment v3</a:t>
            </a:r>
            <a:r>
              <a:rPr lang="en-US" b="0" i="0" dirty="0">
                <a:solidFill>
                  <a:srgbClr val="494E52"/>
                </a:solidFill>
                <a:effectLst/>
                <a:highlight>
                  <a:srgbClr val="FFFFFF"/>
                </a:highlight>
              </a:rPr>
              <a:t>. </a:t>
            </a:r>
            <a:r>
              <a:rPr lang="en-US" b="1" i="0" dirty="0">
                <a:solidFill>
                  <a:srgbClr val="494E52"/>
                </a:solidFill>
                <a:effectLst/>
                <a:highlight>
                  <a:srgbClr val="FFFFFF"/>
                </a:highlight>
              </a:rPr>
              <a:t>App Service Environment v1 </a:t>
            </a:r>
            <a:r>
              <a:rPr lang="en-US" b="0" i="0" dirty="0">
                <a:solidFill>
                  <a:srgbClr val="494E52"/>
                </a:solidFill>
                <a:effectLst/>
                <a:highlight>
                  <a:srgbClr val="FFFFFF"/>
                </a:highlight>
              </a:rPr>
              <a:t>and v2 will be retired on </a:t>
            </a:r>
            <a:r>
              <a:rPr lang="en-US" b="1" i="0" dirty="0">
                <a:solidFill>
                  <a:srgbClr val="494E52"/>
                </a:solidFill>
                <a:effectLst/>
                <a:highlight>
                  <a:srgbClr val="FFFFFF"/>
                </a:highlight>
              </a:rPr>
              <a:t>31 August 2024</a:t>
            </a:r>
            <a:r>
              <a:rPr lang="en-US" b="0" i="0" dirty="0">
                <a:solidFill>
                  <a:srgbClr val="494E52"/>
                </a:solidFill>
                <a:effectLst/>
                <a:highlight>
                  <a:srgbClr val="FFFFFF"/>
                </a:highlight>
              </a:rPr>
              <a:t>. Failure to migrate by that date will result in loss of the environments, running applications, and all application data.</a:t>
            </a:r>
          </a:p>
          <a:p>
            <a:pPr algn="just"/>
            <a:r>
              <a:rPr lang="en-US" b="0" i="0" dirty="0">
                <a:solidFill>
                  <a:srgbClr val="494E52"/>
                </a:solidFill>
                <a:effectLst/>
                <a:highlight>
                  <a:srgbClr val="FFFFFF"/>
                </a:highlight>
              </a:rPr>
              <a:t>For more information on ASE Upgrade check out the following resources:</a:t>
            </a:r>
          </a:p>
          <a:p>
            <a:pPr marL="171450" indent="-171450" algn="just">
              <a:buFont typeface="Arial" panose="020B0604020202020204" pitchFamily="34" charset="0"/>
              <a:buChar char="•"/>
            </a:pPr>
            <a:r>
              <a:rPr lang="en-US" b="0" i="0" dirty="0">
                <a:solidFill>
                  <a:srgbClr val="32859E"/>
                </a:solidFill>
                <a:effectLst/>
                <a:highlight>
                  <a:srgbClr val="FFFFFF"/>
                </a:highlight>
                <a:hlinkClick r:id="rId4"/>
              </a:rPr>
              <a:t>Upgrade to App Service Environment v3</a:t>
            </a:r>
            <a:endParaRPr lang="en-US" b="0" i="0" dirty="0">
              <a:solidFill>
                <a:srgbClr val="494E52"/>
              </a:solidFill>
              <a:effectLst/>
              <a:highlight>
                <a:srgbClr val="FFFFFF"/>
              </a:highlight>
            </a:endParaRPr>
          </a:p>
          <a:p>
            <a:pPr marL="171450" indent="-171450" algn="just">
              <a:buFont typeface="Arial" panose="020B0604020202020204" pitchFamily="34" charset="0"/>
              <a:buChar char="•"/>
            </a:pPr>
            <a:r>
              <a:rPr lang="en-US" b="0" i="0" dirty="0">
                <a:solidFill>
                  <a:srgbClr val="32859E"/>
                </a:solidFill>
                <a:effectLst/>
                <a:highlight>
                  <a:srgbClr val="FFFFFF"/>
                </a:highlight>
                <a:hlinkClick r:id="rId5"/>
              </a:rPr>
              <a:t>Using AI with App Service to deploy differentiated web apps and APIs</a:t>
            </a:r>
            <a:endParaRPr lang="en-US" b="0" i="0" dirty="0">
              <a:solidFill>
                <a:srgbClr val="494E52"/>
              </a:solidFill>
              <a:effectLst/>
              <a:highlight>
                <a:srgbClr val="FFFFFF"/>
              </a:highlight>
            </a:endParaRPr>
          </a:p>
          <a:p>
            <a:pPr algn="just"/>
            <a:endParaRPr lang="en-US" dirty="0"/>
          </a:p>
        </p:txBody>
      </p:sp>
      <p:pic>
        <p:nvPicPr>
          <p:cNvPr id="5122" name="Picture 2" descr="Azure App Service Community Standup">
            <a:extLst>
              <a:ext uri="{FF2B5EF4-FFF2-40B4-BE49-F238E27FC236}">
                <a16:creationId xmlns:a16="http://schemas.microsoft.com/office/drawing/2014/main" id="{CB18FF1A-173D-F080-5340-A3C1D90C6E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802" y="2568626"/>
            <a:ext cx="2747364" cy="206052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thumbnail image 1 of blog post titled &#10; &#10; &#10;  &#10; &#10; &#10; &#10;    &#10;  &#10;   &#10;    &#10;      &#10;       Announcement: Introducing .NET C# Inline Action for Azure Logic Apps (Standard) - Preview&#10;       &#10;      &#10;     &#10;   &#10;  &#10; &#10;   &#10; &#10; &#10; &#10; &#10; &#10;">
            <a:extLst>
              <a:ext uri="{FF2B5EF4-FFF2-40B4-BE49-F238E27FC236}">
                <a16:creationId xmlns:a16="http://schemas.microsoft.com/office/drawing/2014/main" id="{F6D5B7AC-41B0-CD4D-EAC4-755F4D2FEB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4870" y="1888273"/>
            <a:ext cx="3742849" cy="2194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r>
              <a:rPr lang="en-US" sz="1000" b="1" dirty="0"/>
              <a:t>Device security</a:t>
            </a:r>
          </a:p>
          <a:p>
            <a:pPr marL="171450" indent="-171450">
              <a:buFont typeface="Arial" panose="020B0604020202020204" pitchFamily="34" charset="0"/>
              <a:buChar char="•"/>
            </a:pPr>
            <a:r>
              <a:rPr lang="en-US" sz="1000" dirty="0"/>
              <a:t>FQDNs removed from requirement list - Many required FQDNs were previously moved to the *.infra.windows365.microsoft.com wildcard FQDN. The old FQDNs are now being removed. For an updated list of FQDNs, see Network requirements.</a:t>
            </a:r>
          </a:p>
          <a:p>
            <a:pPr marL="171450" indent="-171450">
              <a:buFont typeface="Arial" panose="020B0604020202020204" pitchFamily="34" charset="0"/>
              <a:buChar char="•"/>
            </a:pPr>
            <a:endParaRPr lang="en-US" sz="1000" dirty="0"/>
          </a:p>
          <a:p>
            <a:r>
              <a:rPr lang="en-US" sz="1000" b="1" dirty="0"/>
              <a:t>Monitor and troubleshoot</a:t>
            </a:r>
          </a:p>
          <a:p>
            <a:pPr marL="171450" indent="-171450">
              <a:buFont typeface="Arial" panose="020B0604020202020204" pitchFamily="34" charset="0"/>
              <a:buChar char="•"/>
            </a:pPr>
            <a:r>
              <a:rPr lang="en-US" sz="1000" dirty="0"/>
              <a:t>Cloud PCs that aren't available report is now generally available - The Cloud PCs that aren't available report has moved out of preview and into general availability. For more information, see Cloud PCs that aren't available report.</a:t>
            </a:r>
          </a:p>
          <a:p>
            <a:endParaRPr lang="en-US" sz="1000" dirty="0"/>
          </a:p>
          <a:p>
            <a:r>
              <a:rPr lang="en-US" sz="1000" b="1" dirty="0"/>
              <a:t>Role-based access control</a:t>
            </a:r>
          </a:p>
          <a:p>
            <a:pPr marL="171450" indent="-171450">
              <a:buFont typeface="Arial" panose="020B0604020202020204" pitchFamily="34" charset="0"/>
              <a:buChar char="•"/>
            </a:pPr>
            <a:r>
              <a:rPr lang="en-US" sz="1000" dirty="0"/>
              <a:t>Intune scope tags (preview) - Windows 365 now supports Intune scope tags. For more information, see Scope tags.</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2"/>
              </a:rPr>
              <a:t>Windows 365 May Updates</a:t>
            </a:r>
            <a:endParaRPr lang="en-US" dirty="0"/>
          </a:p>
          <a:p>
            <a:pPr algn="just"/>
            <a:r>
              <a:rPr lang="en-US" b="1" dirty="0"/>
              <a:t>Device management</a:t>
            </a:r>
          </a:p>
          <a:p>
            <a:pPr marL="171450" indent="-171450" algn="just">
              <a:buFont typeface="Arial" panose="020B0604020202020204" pitchFamily="34" charset="0"/>
              <a:buChar char="•"/>
            </a:pPr>
            <a:r>
              <a:rPr lang="en-US" b="1" dirty="0"/>
              <a:t>New Windows 365 Cloud PC images available in the gallery </a:t>
            </a:r>
            <a:r>
              <a:rPr lang="en-US" dirty="0"/>
              <a:t>- New Cloud PC gallery images for Windows 10 and Windows 11 are now available. These improved images have harmonized optimizations with Windows 365 apps images for better policy management:</a:t>
            </a:r>
          </a:p>
          <a:p>
            <a:pPr marL="171450" indent="-171450" algn="just">
              <a:buFont typeface="Arial" panose="020B0604020202020204" pitchFamily="34" charset="0"/>
              <a:buChar char="•"/>
            </a:pPr>
            <a:r>
              <a:rPr lang="en-US" b="1" dirty="0"/>
              <a:t>Windows 365 Cloud PC gallery images now pre-install new Microsoft Teams </a:t>
            </a:r>
            <a:r>
              <a:rPr lang="en-US" dirty="0"/>
              <a:t>- Gallery images for Windows 365 Cloud PCs now come with the new Microsoft Teams pre-installed (not Teams (Classic)). Manage redirections for Cloud PCs on Android devices</a:t>
            </a:r>
          </a:p>
          <a:p>
            <a:pPr marL="171450" indent="-171450" algn="just">
              <a:buFont typeface="Arial" panose="020B0604020202020204" pitchFamily="34" charset="0"/>
              <a:buChar char="•"/>
            </a:pPr>
            <a:r>
              <a:rPr lang="en-US" b="1" dirty="0"/>
              <a:t>Manage redirections for Cloud PCs on iOS/iPadOS devices </a:t>
            </a:r>
            <a:r>
              <a:rPr lang="en-US" dirty="0"/>
              <a:t>– It is now possible to use the Intune admin center to manage redirections for iOS/iPadOS users who access their Cloud PCs using Microsoft Remote Desktop and Windows App.</a:t>
            </a:r>
          </a:p>
        </p:txBody>
      </p:sp>
      <p:pic>
        <p:nvPicPr>
          <p:cNvPr id="7172" name="Picture 4" descr="Настройка Windows 365 Корпоративной | Майкрософт">
            <a:extLst>
              <a:ext uri="{FF2B5EF4-FFF2-40B4-BE49-F238E27FC236}">
                <a16:creationId xmlns:a16="http://schemas.microsoft.com/office/drawing/2014/main" id="{780B9A22-DA67-11AD-F27B-0659FCAFB0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4214" y="3851227"/>
            <a:ext cx="1158562" cy="874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Eventhouse </a:t>
            </a:r>
            <a:r>
              <a:rPr lang="en-US" dirty="0" err="1">
                <a:hlinkClick r:id="rId2"/>
              </a:rPr>
              <a:t>OneLake</a:t>
            </a:r>
            <a:r>
              <a:rPr lang="en-US" dirty="0">
                <a:hlinkClick r:id="rId2"/>
              </a:rPr>
              <a:t> Availability is Generally Available</a:t>
            </a:r>
            <a:endParaRPr lang="en-US" dirty="0"/>
          </a:p>
          <a:p>
            <a:pPr algn="just"/>
            <a:r>
              <a:rPr lang="en-US" dirty="0"/>
              <a:t>MS announce that </a:t>
            </a:r>
            <a:r>
              <a:rPr lang="en-US" b="1" dirty="0" err="1"/>
              <a:t>OneLake</a:t>
            </a:r>
            <a:r>
              <a:rPr lang="en-US" b="1" dirty="0"/>
              <a:t> availability of Eventhouse </a:t>
            </a:r>
            <a:r>
              <a:rPr lang="en-US" dirty="0"/>
              <a:t>in </a:t>
            </a:r>
            <a:r>
              <a:rPr lang="en-US" b="1" dirty="0"/>
              <a:t>Delta Lake format is Generally Available. </a:t>
            </a:r>
          </a:p>
          <a:p>
            <a:pPr algn="just"/>
            <a:r>
              <a:rPr lang="en-US" dirty="0"/>
              <a:t>Eventhouse is a cutting-edge database workspace meticulously crafted to manage and store event-based data. Engineered to handle data in motion, Eventhouse seamlessly integrates indexing and partitioning into its storing process, accommodating structured, semi-structured, and free text data formats. This sophisticated design empowers high-performance analysis with minimal latency, facilitating lightning-fast ingestion and querying within seconds.</a:t>
            </a:r>
          </a:p>
          <a:p>
            <a:pPr algn="just"/>
            <a:r>
              <a:rPr lang="en-US" dirty="0"/>
              <a:t>Delta Lake is the unified data lake table format chosen to achieve seamless data access across all compute engines in </a:t>
            </a:r>
            <a:r>
              <a:rPr lang="en-US" b="1" dirty="0"/>
              <a:t>Microsoft Fabric. </a:t>
            </a:r>
          </a:p>
          <a:p>
            <a:pPr algn="just"/>
            <a:r>
              <a:rPr lang="en-US" dirty="0"/>
              <a:t>The data streamed into Eventhouse is stored in an optimized columnar storage format with full text indexing and supports complex analytical queries at low latency on structured, semi-structured, and free text data.</a:t>
            </a:r>
          </a:p>
        </p:txBody>
      </p:sp>
      <p:pic>
        <p:nvPicPr>
          <p:cNvPr id="4098" name="Picture 2">
            <a:extLst>
              <a:ext uri="{FF2B5EF4-FFF2-40B4-BE49-F238E27FC236}">
                <a16:creationId xmlns:a16="http://schemas.microsoft.com/office/drawing/2014/main" id="{50DB0E83-1052-4D3A-A0F0-CF58828914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2146" y="1085850"/>
            <a:ext cx="4109195" cy="250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643961"/>
          </a:xfrm>
        </p:spPr>
        <p:txBody>
          <a:bodyPr/>
          <a:lstStyle/>
          <a:p>
            <a:pPr algn="just"/>
            <a:r>
              <a:rPr lang="en-US" dirty="0">
                <a:hlinkClick r:id="rId2"/>
              </a:rPr>
              <a:t>Announcing UNISTR and || operator in Azure SQL Database – preview</a:t>
            </a:r>
            <a:endParaRPr lang="en-US" dirty="0"/>
          </a:p>
          <a:p>
            <a:pPr algn="just"/>
            <a:r>
              <a:rPr lang="en-US" dirty="0"/>
              <a:t>MS announced that the </a:t>
            </a:r>
            <a:r>
              <a:rPr lang="en-US" b="1" dirty="0"/>
              <a:t>UNISTR intrinsic function </a:t>
            </a:r>
            <a:r>
              <a:rPr lang="en-US" dirty="0"/>
              <a:t>and </a:t>
            </a:r>
            <a:r>
              <a:rPr lang="en-US" b="1" dirty="0"/>
              <a:t>ANSI SQL concatenation operator (||</a:t>
            </a:r>
            <a:r>
              <a:rPr lang="en-US" dirty="0"/>
              <a:t>) are now available in public preview in </a:t>
            </a:r>
            <a:r>
              <a:rPr lang="en-US" b="1" dirty="0"/>
              <a:t>Azure SQL Database. </a:t>
            </a:r>
            <a:r>
              <a:rPr lang="en-US" dirty="0"/>
              <a:t>The UNISTR function allows to escape Unicode characters, making it easier to work with international text. The ANSI SQL concatenation operator (||) provides a simple and intuitive way to combine characters or binary strings. These new features will enhance ability to manipulate and work with text data. </a:t>
            </a:r>
          </a:p>
        </p:txBody>
      </p:sp>
      <p:pic>
        <p:nvPicPr>
          <p:cNvPr id="3" name="Picture 2">
            <a:extLst>
              <a:ext uri="{FF2B5EF4-FFF2-40B4-BE49-F238E27FC236}">
                <a16:creationId xmlns:a16="http://schemas.microsoft.com/office/drawing/2014/main" id="{41FB1F89-8CBD-62DA-B456-577BD92B55FE}"/>
              </a:ext>
            </a:extLst>
          </p:cNvPr>
          <p:cNvPicPr>
            <a:picLocks noChangeAspect="1"/>
          </p:cNvPicPr>
          <p:nvPr/>
        </p:nvPicPr>
        <p:blipFill>
          <a:blip r:embed="rId3"/>
          <a:stretch>
            <a:fillRect/>
          </a:stretch>
        </p:blipFill>
        <p:spPr>
          <a:xfrm>
            <a:off x="517655" y="2455954"/>
            <a:ext cx="3408042" cy="818094"/>
          </a:xfrm>
          <a:prstGeom prst="rect">
            <a:avLst/>
          </a:prstGeom>
        </p:spPr>
      </p:pic>
      <p:pic>
        <p:nvPicPr>
          <p:cNvPr id="7" name="Picture 6">
            <a:extLst>
              <a:ext uri="{FF2B5EF4-FFF2-40B4-BE49-F238E27FC236}">
                <a16:creationId xmlns:a16="http://schemas.microsoft.com/office/drawing/2014/main" id="{60A6BD7B-49AE-94EE-6DB3-EDBC2A007374}"/>
              </a:ext>
            </a:extLst>
          </p:cNvPr>
          <p:cNvPicPr>
            <a:picLocks noChangeAspect="1"/>
          </p:cNvPicPr>
          <p:nvPr/>
        </p:nvPicPr>
        <p:blipFill>
          <a:blip r:embed="rId4"/>
          <a:stretch>
            <a:fillRect/>
          </a:stretch>
        </p:blipFill>
        <p:spPr>
          <a:xfrm>
            <a:off x="517655" y="3386883"/>
            <a:ext cx="3408042" cy="477517"/>
          </a:xfrm>
          <a:prstGeom prst="rect">
            <a:avLst/>
          </a:prstGeom>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 Availability: Audit logging in Azure API Management developer portal</a:t>
            </a:r>
            <a:endParaRPr lang="en-US" dirty="0"/>
          </a:p>
          <a:p>
            <a:pPr algn="just"/>
            <a:r>
              <a:rPr lang="en-US" b="1" dirty="0"/>
              <a:t>MS announced that audit logging for user actions </a:t>
            </a:r>
            <a:r>
              <a:rPr lang="en-US" dirty="0"/>
              <a:t>in the Azure API Management developer portal is now generally available. API administrators and managers can now enable a diagnostic setting in </a:t>
            </a:r>
            <a:r>
              <a:rPr lang="en-US" b="1" dirty="0"/>
              <a:t>Azure API Management </a:t>
            </a:r>
            <a:r>
              <a:rPr lang="en-US" dirty="0"/>
              <a:t>to send developer portal audit logs to a storage account, event hub, or Log Analytics workspace.</a:t>
            </a:r>
          </a:p>
          <a:p>
            <a:pPr algn="just"/>
            <a:r>
              <a:rPr lang="en-US" dirty="0"/>
              <a:t>Developer portal audit logs include:</a:t>
            </a:r>
          </a:p>
          <a:p>
            <a:pPr marL="171450" indent="-171450" algn="just">
              <a:buFont typeface="Arial" panose="020B0604020202020204" pitchFamily="34" charset="0"/>
              <a:buChar char="•"/>
            </a:pPr>
            <a:r>
              <a:rPr lang="en-US" b="1" dirty="0"/>
              <a:t>User authentication actions: </a:t>
            </a:r>
            <a:r>
              <a:rPr lang="en-US" dirty="0"/>
              <a:t>Sign-in and sign-out activities.</a:t>
            </a:r>
          </a:p>
          <a:p>
            <a:pPr marL="171450" indent="-171450" algn="just">
              <a:buFont typeface="Arial" panose="020B0604020202020204" pitchFamily="34" charset="0"/>
              <a:buChar char="•"/>
            </a:pPr>
            <a:r>
              <a:rPr lang="en-US" b="1" dirty="0"/>
              <a:t>Views of API details: </a:t>
            </a:r>
            <a:r>
              <a:rPr lang="en-US" dirty="0"/>
              <a:t>Access to API details, API operation details, and products.</a:t>
            </a:r>
          </a:p>
          <a:p>
            <a:pPr marL="171450" indent="-171450" algn="just">
              <a:buFont typeface="Arial" panose="020B0604020202020204" pitchFamily="34" charset="0"/>
              <a:buChar char="•"/>
            </a:pPr>
            <a:r>
              <a:rPr lang="en-US" b="1" dirty="0"/>
              <a:t>API testing: </a:t>
            </a:r>
            <a:r>
              <a:rPr lang="en-US" dirty="0"/>
              <a:t>Actions taken in the interactive test console.</a:t>
            </a:r>
          </a:p>
          <a:p>
            <a:pPr algn="just"/>
            <a:r>
              <a:rPr lang="en-US" dirty="0"/>
              <a:t>This new feature enhances the ability to monitor and audit user activities within the developer portal, providing better security and compliance management.</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215222"/>
          </a:xfrm>
        </p:spPr>
        <p:txBody>
          <a:bodyPr/>
          <a:lstStyle/>
          <a:p>
            <a:pPr algn="just"/>
            <a:r>
              <a:rPr lang="en-US" dirty="0">
                <a:hlinkClick r:id="rId2"/>
              </a:rPr>
              <a:t>Announcing new joint AI integration between Microsoft 365 Copilot and SAP Joule</a:t>
            </a:r>
            <a:endParaRPr lang="ru-RU" dirty="0"/>
          </a:p>
          <a:p>
            <a:pPr algn="just"/>
            <a:r>
              <a:rPr lang="en-US" b="1" dirty="0"/>
              <a:t>Microsoft and SAP expanded </a:t>
            </a:r>
            <a:r>
              <a:rPr lang="en-US" dirty="0"/>
              <a:t>partnership by bringing Joule together with Microsoft </a:t>
            </a:r>
            <a:r>
              <a:rPr lang="en-US" b="1" dirty="0"/>
              <a:t>Copilot</a:t>
            </a:r>
            <a:r>
              <a:rPr lang="en-US" dirty="0"/>
              <a:t> into a unified experience, allowing employees to get more done in the flow of their work through seamless access to information from business applications in SAP as well as Microsoft 365.  </a:t>
            </a:r>
          </a:p>
          <a:p>
            <a:pPr algn="just"/>
            <a:r>
              <a:rPr lang="en-US" dirty="0"/>
              <a:t>By integrating </a:t>
            </a:r>
            <a:r>
              <a:rPr lang="en-US" b="1" dirty="0"/>
              <a:t>Joule and Copilot for Microsoft 365</a:t>
            </a:r>
            <a:r>
              <a:rPr lang="en-US" dirty="0"/>
              <a:t>, the generative AI solutions will interact intuitively so users can find information faster and execute tasks without leaving the platform they are already in. </a:t>
            </a:r>
          </a:p>
          <a:p>
            <a:pPr algn="just"/>
            <a:r>
              <a:rPr lang="en-US" dirty="0"/>
              <a:t>A user in Copilot for Microsoft 365 will be able to leverage SAP Joule to access information stored in SAP—for example S/4HANA Cloud, SAP SuccessFactors, or SAP Concur. </a:t>
            </a:r>
          </a:p>
        </p:txBody>
      </p:sp>
      <p:pic>
        <p:nvPicPr>
          <p:cNvPr id="4" name="Picture 3">
            <a:extLst>
              <a:ext uri="{FF2B5EF4-FFF2-40B4-BE49-F238E27FC236}">
                <a16:creationId xmlns:a16="http://schemas.microsoft.com/office/drawing/2014/main" id="{F9CD4B57-3B8E-4161-B68E-ED90C3FE587F}"/>
              </a:ext>
            </a:extLst>
          </p:cNvPr>
          <p:cNvPicPr>
            <a:picLocks noChangeAspect="1"/>
          </p:cNvPicPr>
          <p:nvPr/>
        </p:nvPicPr>
        <p:blipFill>
          <a:blip r:embed="rId3"/>
          <a:stretch>
            <a:fillRect/>
          </a:stretch>
        </p:blipFill>
        <p:spPr>
          <a:xfrm>
            <a:off x="1274681" y="3070303"/>
            <a:ext cx="1968683" cy="2023477"/>
          </a:xfrm>
          <a:prstGeom prst="rect">
            <a:avLst/>
          </a:prstGeom>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730708"/>
          </a:xfrm>
        </p:spPr>
        <p:txBody>
          <a:bodyPr/>
          <a:lstStyle/>
          <a:p>
            <a:pPr algn="just"/>
            <a:r>
              <a:rPr lang="en-US" sz="1000" dirty="0">
                <a:hlinkClick r:id="rId2"/>
              </a:rPr>
              <a:t>Announcing: General Availability of Azure API Center extension for Visual Studio Code</a:t>
            </a:r>
            <a:endParaRPr lang="en-US" sz="1000" dirty="0"/>
          </a:p>
          <a:p>
            <a:pPr algn="just"/>
            <a:r>
              <a:rPr lang="en-US" sz="1000" dirty="0"/>
              <a:t>The Azure API Center extension for Visual Studio Code enables developers to build, discover, try, and consume APIs in your API center:</a:t>
            </a:r>
          </a:p>
          <a:p>
            <a:pPr marL="171450" indent="-171450" algn="just">
              <a:buFont typeface="Arial" panose="020B0604020202020204" pitchFamily="34" charset="0"/>
              <a:buChar char="•"/>
            </a:pPr>
            <a:r>
              <a:rPr lang="en-US" sz="1000" b="1" dirty="0"/>
              <a:t>Build APIs </a:t>
            </a:r>
            <a:r>
              <a:rPr lang="en-US" sz="1000" dirty="0"/>
              <a:t>- Make APIs building discoverable to others by registering them in API center. Shift-left API design conformance checks into Visual Studio Code with integrated linting support. Ensure that new API versions don't break API consumers with breaking change detection. </a:t>
            </a:r>
          </a:p>
          <a:p>
            <a:pPr marL="171450" indent="-171450" algn="just">
              <a:buFont typeface="Arial" panose="020B0604020202020204" pitchFamily="34" charset="0"/>
              <a:buChar char="•"/>
            </a:pPr>
            <a:r>
              <a:rPr lang="en-US" sz="1000" b="1" dirty="0"/>
              <a:t>Discover APIs </a:t>
            </a:r>
            <a:r>
              <a:rPr lang="en-US" sz="1000" dirty="0"/>
              <a:t>- Browse the APIs in API center, and view their details and documentation. </a:t>
            </a:r>
          </a:p>
          <a:p>
            <a:pPr marL="171450" indent="-171450" algn="just">
              <a:buFont typeface="Arial" panose="020B0604020202020204" pitchFamily="34" charset="0"/>
              <a:buChar char="•"/>
            </a:pPr>
            <a:r>
              <a:rPr lang="en-US" sz="1000" b="1" dirty="0"/>
              <a:t>Try APIs </a:t>
            </a:r>
            <a:r>
              <a:rPr lang="en-US" sz="1000" dirty="0"/>
              <a:t>- Use Swagger UI or REST client to explore API requests and responses. </a:t>
            </a:r>
          </a:p>
          <a:p>
            <a:pPr marL="171450" indent="-171450" algn="just">
              <a:buFont typeface="Arial" panose="020B0604020202020204" pitchFamily="34" charset="0"/>
              <a:buChar char="•"/>
            </a:pPr>
            <a:r>
              <a:rPr lang="en-US" sz="1000" b="1" dirty="0"/>
              <a:t>Consume APIs </a:t>
            </a:r>
            <a:r>
              <a:rPr lang="en-US" sz="1000" dirty="0"/>
              <a:t>- Generate API SDK clients for favorite language including JavaScript, TypeScript, .NET, Python, and Java, using the Microsoft </a:t>
            </a:r>
            <a:r>
              <a:rPr lang="en-US" sz="1000" dirty="0" err="1"/>
              <a:t>Kiota</a:t>
            </a:r>
            <a:r>
              <a:rPr lang="en-US" sz="1000" dirty="0"/>
              <a:t> engine that generates SDKs for Microsoft Graph, GitHub, and more.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591299"/>
          </a:xfrm>
        </p:spPr>
        <p:txBody>
          <a:bodyPr/>
          <a:lstStyle/>
          <a:p>
            <a:pPr algn="just"/>
            <a:r>
              <a:rPr lang="en-US" dirty="0">
                <a:hlinkClick r:id="rId3"/>
              </a:rPr>
              <a:t>Better Debuggability with Enhanced Logging in Azure Load Testing</a:t>
            </a:r>
            <a:endParaRPr lang="en-US" dirty="0"/>
          </a:p>
          <a:p>
            <a:pPr algn="just"/>
            <a:r>
              <a:rPr lang="en-US" dirty="0"/>
              <a:t>MS introduced </a:t>
            </a:r>
            <a:r>
              <a:rPr lang="en-US" b="1" dirty="0"/>
              <a:t>Debug mode in Azure Load Testing</a:t>
            </a:r>
            <a:r>
              <a:rPr lang="en-US" dirty="0"/>
              <a:t>, which enables running low scale test runs with better debuggability and enhanced logging.</a:t>
            </a:r>
          </a:p>
          <a:p>
            <a:pPr algn="just"/>
            <a:r>
              <a:rPr lang="en-US" b="1" dirty="0"/>
              <a:t>Debug mode is designed </a:t>
            </a:r>
            <a:r>
              <a:rPr lang="en-US" dirty="0"/>
              <a:t>to help validate test configuration and application behavior by running a load test with a single engine for up to 10 minutes. It provides debug logs for the test script, and request and response data for every failed request during the test run. This mode is powerful for troubleshooting issues with your test plan configuration.</a:t>
            </a:r>
          </a:p>
          <a:p>
            <a:pPr algn="just"/>
            <a:endParaRPr lang="en-US" dirty="0"/>
          </a:p>
          <a:p>
            <a:pPr algn="just"/>
            <a:endParaRPr lang="en-US" dirty="0"/>
          </a:p>
          <a:p>
            <a:endParaRPr lang="en-US" dirty="0"/>
          </a:p>
          <a:p>
            <a:r>
              <a:rPr lang="en-US" dirty="0"/>
              <a:t> </a:t>
            </a:r>
          </a:p>
        </p:txBody>
      </p:sp>
      <p:pic>
        <p:nvPicPr>
          <p:cNvPr id="1026" name="Picture 2" descr="thumbnail image 1 captioned A screenshot that shows the option to run a test in debug mode.">
            <a:extLst>
              <a:ext uri="{FF2B5EF4-FFF2-40B4-BE49-F238E27FC236}">
                <a16:creationId xmlns:a16="http://schemas.microsoft.com/office/drawing/2014/main" id="{44C3B6EE-2A79-AA83-1F53-257EB87620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5" y="2571750"/>
            <a:ext cx="3870722" cy="18755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umbnail image 3 of blog post titled &#10; &#10; &#10;  &#10; &#10; &#10; &#10;    &#10;  &#10;   &#10;    &#10;      &#10;       Announcing: General Availability of Azure API Center extension for Visual Studio Code&#10;       &#10;      &#10;     &#10;   &#10;  &#10; &#10;   &#10; &#10; &#10; &#10; &#10; &#10;">
            <a:extLst>
              <a:ext uri="{FF2B5EF4-FFF2-40B4-BE49-F238E27FC236}">
                <a16:creationId xmlns:a16="http://schemas.microsoft.com/office/drawing/2014/main" id="{24897D92-82AE-C35C-7F27-B14C233DA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9984" y="3634178"/>
            <a:ext cx="2134797" cy="11154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umbnail image 5 of blog post titled &#10; &#10; &#10;  &#10; &#10; &#10; &#10;    &#10;  &#10;   &#10;    &#10;      &#10;       Announcing: General Availability of Azure API Center extension for Visual Studio Code&#10;       &#10;      &#10;     &#10;   &#10;  &#10; &#10;   &#10; &#10; &#10; &#10; &#10; &#10;">
            <a:extLst>
              <a:ext uri="{FF2B5EF4-FFF2-40B4-BE49-F238E27FC236}">
                <a16:creationId xmlns:a16="http://schemas.microsoft.com/office/drawing/2014/main" id="{E0E792EA-370B-AB35-E015-513139A3634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72849" y="3585789"/>
            <a:ext cx="1083775" cy="1224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fade">
                                      <p:cBhvr>
                                        <p:cTn id="22" dur="500"/>
                                        <p:tgtEl>
                                          <p:spTgt spid="12">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Effect transition="in" filter="fade">
                                      <p:cBhvr>
                                        <p:cTn id="25" dur="500"/>
                                        <p:tgtEl>
                                          <p:spTgt spid="12">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500"/>
                                        <p:tgtEl>
                                          <p:spTgt spid="12">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fade">
                                      <p:cBhvr>
                                        <p:cTn id="31" dur="500"/>
                                        <p:tgtEl>
                                          <p:spTgt spid="12">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xEl>
                                              <p:pRg st="5" end="5"/>
                                            </p:txEl>
                                          </p:spTgt>
                                        </p:tgtEl>
                                        <p:attrNameLst>
                                          <p:attrName>style.visibility</p:attrName>
                                        </p:attrNameLst>
                                      </p:cBhvr>
                                      <p:to>
                                        <p:strVal val="visible"/>
                                      </p:to>
                                    </p:set>
                                    <p:animEffect transition="in" filter="fade">
                                      <p:cBhvr>
                                        <p:cTn id="34" dur="500"/>
                                        <p:tgtEl>
                                          <p:spTgt spid="12">
                                            <p:txEl>
                                              <p:pRg st="5" end="5"/>
                                            </p:txEl>
                                          </p:spTgt>
                                        </p:tgtEl>
                                      </p:cBhvr>
                                    </p:animEffect>
                                  </p:childTnLst>
                                </p:cTn>
                              </p:par>
                              <p:par>
                                <p:cTn id="35" presetID="1" presetClass="entr" presetSubtype="0" fill="hold" nodeType="withEffect">
                                  <p:stCondLst>
                                    <p:cond delay="0"/>
                                  </p:stCondLst>
                                  <p:childTnLst>
                                    <p:set>
                                      <p:cBhvr>
                                        <p:cTn id="36" dur="1" fill="hold">
                                          <p:stCondLst>
                                            <p:cond delay="0"/>
                                          </p:stCondLst>
                                        </p:cTn>
                                        <p:tgtEl>
                                          <p:spTgt spid="10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CB0A5D-ABFF-FDBA-2981-B5840044FB65}"/>
              </a:ext>
            </a:extLst>
          </p:cNvPr>
          <p:cNvSpPr>
            <a:spLocks noGrp="1"/>
          </p:cNvSpPr>
          <p:nvPr>
            <p:ph type="body" sz="quarter" idx="10"/>
          </p:nvPr>
        </p:nvSpPr>
        <p:spPr>
          <a:xfrm>
            <a:off x="4433776" y="855081"/>
            <a:ext cx="4365038" cy="1596086"/>
          </a:xfrm>
        </p:spPr>
        <p:txBody>
          <a:bodyPr/>
          <a:lstStyle/>
          <a:p>
            <a:r>
              <a:rPr lang="en-US" sz="1000" dirty="0"/>
              <a:t>The new login experience has several benefits for Azure users who have multiple subscriptions:</a:t>
            </a:r>
          </a:p>
          <a:p>
            <a:pPr marL="171450" indent="-171450">
              <a:buFont typeface="Arial" panose="020B0604020202020204" pitchFamily="34" charset="0"/>
              <a:buChar char="•"/>
            </a:pPr>
            <a:r>
              <a:rPr lang="en-US" sz="1000" dirty="0"/>
              <a:t>Reduces Errors and Confusion: Minimizes the risk of logging into the wrong subscription.</a:t>
            </a:r>
          </a:p>
          <a:p>
            <a:pPr marL="171450" indent="-171450">
              <a:buFont typeface="Arial" panose="020B0604020202020204" pitchFamily="34" charset="0"/>
              <a:buChar char="•"/>
            </a:pPr>
            <a:r>
              <a:rPr lang="en-US" sz="1000" dirty="0"/>
              <a:t>Saves Time and Effort: Avoids the need to run additional commands to set or change the default subscription.</a:t>
            </a:r>
          </a:p>
          <a:p>
            <a:pPr marL="171450" indent="-171450">
              <a:buFont typeface="Arial" panose="020B0604020202020204" pitchFamily="34" charset="0"/>
              <a:buChar char="•"/>
            </a:pPr>
            <a:r>
              <a:rPr lang="en-US" sz="1000" dirty="0"/>
              <a:t>Improves User Experience: Provides an interactive and intuitive way to choose the subscription.</a:t>
            </a:r>
          </a:p>
        </p:txBody>
      </p:sp>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a:xfrm>
            <a:off x="342900" y="855080"/>
            <a:ext cx="3955312" cy="1232241"/>
          </a:xfrm>
        </p:spPr>
        <p:txBody>
          <a:bodyPr/>
          <a:lstStyle/>
          <a:p>
            <a:pPr algn="just"/>
            <a:r>
              <a:rPr lang="en-US" dirty="0">
                <a:hlinkClick r:id="rId2"/>
              </a:rPr>
              <a:t>New Login Experience for Azure Subscriptions with </a:t>
            </a:r>
            <a:r>
              <a:rPr lang="en-US" dirty="0" err="1">
                <a:hlinkClick r:id="rId2"/>
              </a:rPr>
              <a:t>az</a:t>
            </a:r>
            <a:r>
              <a:rPr lang="en-US" dirty="0">
                <a:hlinkClick r:id="rId2"/>
              </a:rPr>
              <a:t> login</a:t>
            </a:r>
            <a:endParaRPr lang="en-US" dirty="0"/>
          </a:p>
          <a:p>
            <a:pPr algn="just"/>
            <a:r>
              <a:rPr lang="en-US" dirty="0"/>
              <a:t>There is a </a:t>
            </a:r>
            <a:r>
              <a:rPr lang="en-US" b="1" dirty="0"/>
              <a:t>new login experience </a:t>
            </a:r>
            <a:r>
              <a:rPr lang="en-US" dirty="0"/>
              <a:t>that makes it easier to select the right subscription.</a:t>
            </a:r>
          </a:p>
          <a:p>
            <a:pPr algn="just"/>
            <a:r>
              <a:rPr lang="en-US" dirty="0"/>
              <a:t>Once you have the latest version, you can run the </a:t>
            </a:r>
            <a:r>
              <a:rPr lang="en-US" dirty="0" err="1"/>
              <a:t>az</a:t>
            </a:r>
            <a:r>
              <a:rPr lang="en-US" dirty="0"/>
              <a:t> login command as usual. However, instead of logging into the default subscription, you will see a list of your available subscriptions and a prompt to choose one.</a:t>
            </a:r>
          </a:p>
        </p:txBody>
      </p:sp>
      <p:pic>
        <p:nvPicPr>
          <p:cNvPr id="2050" name="Picture 2" descr="thumbnail image 2 captioned new az login experience">
            <a:extLst>
              <a:ext uri="{FF2B5EF4-FFF2-40B4-BE49-F238E27FC236}">
                <a16:creationId xmlns:a16="http://schemas.microsoft.com/office/drawing/2014/main" id="{7B2CB921-CFC7-BEC3-C5E9-FAEAE9B355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42" y="2087321"/>
            <a:ext cx="3236306" cy="1185522"/>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50D57CCB-AD68-8294-6132-516F2E6B495C}"/>
              </a:ext>
            </a:extLst>
          </p:cNvPr>
          <p:cNvSpPr txBox="1">
            <a:spLocks/>
          </p:cNvSpPr>
          <p:nvPr/>
        </p:nvSpPr>
        <p:spPr>
          <a:xfrm>
            <a:off x="342900" y="3373794"/>
            <a:ext cx="3955312" cy="1596086"/>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b="1" dirty="0"/>
              <a:t>The new login experience </a:t>
            </a:r>
            <a:r>
              <a:rPr lang="en-US" sz="1000" dirty="0"/>
              <a:t>has several benefits for Azure users who have multiple subscriptions:</a:t>
            </a:r>
          </a:p>
          <a:p>
            <a:pPr marL="171450" indent="-171450" algn="just">
              <a:buFont typeface="Arial" panose="020B0604020202020204" pitchFamily="34" charset="0"/>
              <a:buChar char="•"/>
            </a:pPr>
            <a:r>
              <a:rPr lang="en-US" sz="1000" dirty="0"/>
              <a:t>Reduces Errors and Confusion: Minimizes the risk of logging into the wrong subscription.</a:t>
            </a:r>
          </a:p>
          <a:p>
            <a:pPr marL="171450" indent="-171450" algn="just">
              <a:buFont typeface="Arial" panose="020B0604020202020204" pitchFamily="34" charset="0"/>
              <a:buChar char="•"/>
            </a:pPr>
            <a:r>
              <a:rPr lang="en-US" sz="1000" dirty="0"/>
              <a:t>Saves Time and Effort: Avoids the need to run additional commands to set or change the default subscription.</a:t>
            </a:r>
          </a:p>
          <a:p>
            <a:pPr marL="171450" indent="-171450" algn="just">
              <a:buFont typeface="Arial" panose="020B0604020202020204" pitchFamily="34" charset="0"/>
              <a:buChar char="•"/>
            </a:pPr>
            <a:r>
              <a:rPr lang="en-US" sz="1000" dirty="0"/>
              <a:t>Improves User Experience: Provides an interactive and intuitive way to choose the subscription.</a:t>
            </a:r>
          </a:p>
        </p:txBody>
      </p:sp>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3272420"/>
          </a:xfrm>
        </p:spPr>
        <p:txBody>
          <a:bodyPr/>
          <a:lstStyle/>
          <a:p>
            <a:pPr algn="just"/>
            <a:r>
              <a:rPr lang="en-US" sz="1000" dirty="0">
                <a:hlinkClick r:id="rId2"/>
              </a:rPr>
              <a:t>Log search alert rules using linked storage will require using a managed identity staring July 2024</a:t>
            </a:r>
            <a:endParaRPr lang="en-US" sz="1000" dirty="0"/>
          </a:p>
          <a:p>
            <a:pPr algn="just"/>
            <a:r>
              <a:rPr lang="en-US" sz="1000" dirty="0"/>
              <a:t>As of today, when defining a log search alert rule with linked storage, it is not required to explicitly grant permissions to the storage account itself.</a:t>
            </a:r>
          </a:p>
          <a:p>
            <a:pPr algn="just"/>
            <a:r>
              <a:rPr lang="en-US" sz="1000" dirty="0"/>
              <a:t>Starting July 2024, alert rules using linked storage will require a managed identity to access the linked storage. This requirement will be enforced on alert rules created with API version 2023-12-01 or newer. Creating or updating linked storage rules using an older API version will be blocked.</a:t>
            </a:r>
          </a:p>
          <a:p>
            <a:pPr algn="just"/>
            <a:r>
              <a:rPr lang="en-US" sz="1000" dirty="0"/>
              <a:t>This change will be rolled out in two phases:</a:t>
            </a:r>
          </a:p>
          <a:p>
            <a:pPr marL="171450" indent="-171450" algn="just">
              <a:buFont typeface="Arial" panose="020B0604020202020204" pitchFamily="34" charset="0"/>
              <a:buChar char="•"/>
            </a:pPr>
            <a:r>
              <a:rPr lang="en-US" sz="1000" dirty="0"/>
              <a:t>July 2024 –log search alert rules requiring linked storage will be blocked for updates using API versions older than 2023-12-01. Same applies for creation of new rules requiring linked storage. Use API version 2023-12-01 or newer to update your existing rules or create new rules to use workspace linked storage and define managed identity access.</a:t>
            </a:r>
          </a:p>
          <a:p>
            <a:pPr marL="171450" indent="-171450" algn="just">
              <a:buFont typeface="Arial" panose="020B0604020202020204" pitchFamily="34" charset="0"/>
              <a:buChar char="•"/>
            </a:pPr>
            <a:r>
              <a:rPr lang="en-US" sz="1000" dirty="0"/>
              <a:t>September 2024 - all log search alert rules using linked storage that do not use a managed identity will break and stop evaluating.</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925846"/>
          </a:xfrm>
        </p:spPr>
        <p:txBody>
          <a:bodyPr/>
          <a:lstStyle/>
          <a:p>
            <a:pPr algn="just"/>
            <a:r>
              <a:rPr lang="en-US" dirty="0">
                <a:hlinkClick r:id="rId3"/>
              </a:rPr>
              <a:t>Notify When Available Comes to Teams 2.1</a:t>
            </a:r>
            <a:endParaRPr lang="en-US" dirty="0"/>
          </a:p>
          <a:p>
            <a:pPr algn="just"/>
            <a:r>
              <a:rPr lang="en-US" dirty="0"/>
              <a:t>Microsoft released </a:t>
            </a:r>
            <a:r>
              <a:rPr lang="en-US" b="1" dirty="0"/>
              <a:t>Notify when available </a:t>
            </a:r>
            <a:r>
              <a:rPr lang="en-US" dirty="0"/>
              <a:t>feature without any warning is that this functionality exists in the old Teams client but not in the new 2.1 client (see “Features that are changing in the new Teams”). </a:t>
            </a:r>
          </a:p>
        </p:txBody>
      </p:sp>
      <p:pic>
        <p:nvPicPr>
          <p:cNvPr id="3" name="Picture 2">
            <a:extLst>
              <a:ext uri="{FF2B5EF4-FFF2-40B4-BE49-F238E27FC236}">
                <a16:creationId xmlns:a16="http://schemas.microsoft.com/office/drawing/2014/main" id="{8C397B91-20F4-1337-8C75-09AFAD7D0366}"/>
              </a:ext>
            </a:extLst>
          </p:cNvPr>
          <p:cNvPicPr>
            <a:picLocks noChangeAspect="1"/>
          </p:cNvPicPr>
          <p:nvPr/>
        </p:nvPicPr>
        <p:blipFill>
          <a:blip r:embed="rId4"/>
          <a:stretch>
            <a:fillRect/>
          </a:stretch>
        </p:blipFill>
        <p:spPr>
          <a:xfrm>
            <a:off x="1619700" y="1942611"/>
            <a:ext cx="1432110" cy="2345808"/>
          </a:xfrm>
          <a:prstGeom prst="rect">
            <a:avLst/>
          </a:prstGeom>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8E78F44-EBA7-0070-3283-4FD74A0787A3}"/>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a:xfrm>
            <a:off x="342900" y="855081"/>
            <a:ext cx="3955312" cy="1596020"/>
          </a:xfrm>
        </p:spPr>
        <p:txBody>
          <a:bodyPr/>
          <a:lstStyle/>
          <a:p>
            <a:pPr algn="just"/>
            <a:r>
              <a:rPr lang="en-US" dirty="0">
                <a:hlinkClick r:id="rId2"/>
              </a:rPr>
              <a:t>Azure Time Series Insights is retiring on 7 July 2024 – transition to Azure Data Explorer</a:t>
            </a:r>
            <a:endParaRPr lang="en-US" dirty="0"/>
          </a:p>
          <a:p>
            <a:pPr algn="just"/>
            <a:r>
              <a:rPr lang="en-US" dirty="0"/>
              <a:t>Please transition to using Azure Data Explorer by that date. On the retirement date, Azure Time Series Insights will stop functioning and will be inaccessible. </a:t>
            </a:r>
          </a:p>
          <a:p>
            <a:pPr algn="just"/>
            <a:r>
              <a:rPr lang="en-US" dirty="0"/>
              <a:t>MS encourage to make the switch sooner to gain the richer benefits of Azure Data Explorer. In addition to the current features already use, here’s a quick comparison between Azure Time Series Insights and Azure Data Explorer:</a:t>
            </a:r>
          </a:p>
        </p:txBody>
      </p:sp>
      <p:pic>
        <p:nvPicPr>
          <p:cNvPr id="3" name="Picture 2">
            <a:extLst>
              <a:ext uri="{FF2B5EF4-FFF2-40B4-BE49-F238E27FC236}">
                <a16:creationId xmlns:a16="http://schemas.microsoft.com/office/drawing/2014/main" id="{3B16B90E-80E4-CB31-FDF0-4C9EB806FF2E}"/>
              </a:ext>
            </a:extLst>
          </p:cNvPr>
          <p:cNvPicPr>
            <a:picLocks noChangeAspect="1"/>
          </p:cNvPicPr>
          <p:nvPr/>
        </p:nvPicPr>
        <p:blipFill>
          <a:blip r:embed="rId3"/>
          <a:stretch>
            <a:fillRect/>
          </a:stretch>
        </p:blipFill>
        <p:spPr>
          <a:xfrm>
            <a:off x="408627" y="2451101"/>
            <a:ext cx="3889585" cy="2129133"/>
          </a:xfrm>
          <a:prstGeom prst="rect">
            <a:avLst/>
          </a:prstGeom>
        </p:spPr>
      </p:pic>
    </p:spTree>
    <p:extLst>
      <p:ext uri="{BB962C8B-B14F-4D97-AF65-F5344CB8AC3E}">
        <p14:creationId xmlns:p14="http://schemas.microsoft.com/office/powerpoint/2010/main" val="32774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b="1" dirty="0"/>
              <a:t>Configure Lifecycle Workflow Scope Using Custom Security Attributes </a:t>
            </a:r>
            <a:r>
              <a:rPr lang="en-US" sz="1000" dirty="0"/>
              <a:t>- Customers can now leverage confidential HR data stored in custom security attributes in addition to other attributes to define the scope of their workflows in Lifecycle Workflows for automating joiner, mover, and leaver scenarios. </a:t>
            </a:r>
          </a:p>
          <a:p>
            <a:pPr marL="171450" indent="-171450" algn="just">
              <a:buFont typeface="Arial" panose="020B0604020202020204" pitchFamily="34" charset="0"/>
              <a:buChar char="•"/>
            </a:pPr>
            <a:r>
              <a:rPr lang="en-US" sz="1000" b="1" dirty="0"/>
              <a:t>Enable, Disable and Delete synchronized users accounts with Lifecycle Workflows </a:t>
            </a:r>
            <a:r>
              <a:rPr lang="en-US" sz="1000" dirty="0"/>
              <a:t>- Lifecycle Workflows can now enable, disable, and delete user accounts that are synchronized from Active Directory Domain Services (AD DS) to Microsoft Entra. This allows to ensure that the offboarding processes of employees are completed by deleting the user account after a retention period.</a:t>
            </a:r>
          </a:p>
          <a:p>
            <a:pPr marL="171450" indent="-171450" algn="just">
              <a:buFont typeface="Arial" panose="020B0604020202020204" pitchFamily="34" charset="0"/>
              <a:buChar char="•"/>
            </a:pPr>
            <a:r>
              <a:rPr lang="en-US" sz="1000" b="1" dirty="0"/>
              <a:t>External authentication methods for multifactor authentication </a:t>
            </a:r>
            <a:r>
              <a:rPr lang="en-US" sz="1000" dirty="0"/>
              <a:t>- External authentication methods enable to use preferred multifactor authentication (MFA) solution with Microsoft Entra ID.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Entra ID – Public Preview</a:t>
            </a:r>
            <a:endParaRPr lang="ru-RU" dirty="0"/>
          </a:p>
          <a:p>
            <a:pPr marL="171450" indent="-171450" algn="just">
              <a:buFont typeface="Arial" panose="020B0604020202020204" pitchFamily="34" charset="0"/>
              <a:buChar char="•"/>
            </a:pPr>
            <a:r>
              <a:rPr lang="en-US" b="1" dirty="0"/>
              <a:t>Bicep templates support for Microsoft Graph</a:t>
            </a:r>
            <a:r>
              <a:rPr lang="ru-RU" b="1" dirty="0"/>
              <a:t> </a:t>
            </a:r>
            <a:r>
              <a:rPr lang="ru-RU" dirty="0"/>
              <a:t>- </a:t>
            </a:r>
            <a:r>
              <a:rPr lang="en-US" dirty="0"/>
              <a:t>The Microsoft Graph Bicep extension brings declarative infrastructure-as-code (IaC) capabilities to Microsoft Graph resources. It allows to author, deploy, and manage core Microsoft Entra ID resources using Bicep template files, alongside Azure resources.</a:t>
            </a:r>
            <a:endParaRPr lang="ru-RU" dirty="0"/>
          </a:p>
          <a:p>
            <a:pPr marL="171450" indent="-171450" algn="just">
              <a:buFont typeface="Arial" panose="020B0604020202020204" pitchFamily="34" charset="0"/>
              <a:buChar char="•"/>
            </a:pPr>
            <a:r>
              <a:rPr lang="en-US" b="1" dirty="0"/>
              <a:t>Platform Single Sign-on for macOS with Microsoft Entra ID</a:t>
            </a:r>
            <a:r>
              <a:rPr lang="ru-RU" b="1" dirty="0"/>
              <a:t> </a:t>
            </a:r>
            <a:r>
              <a:rPr lang="ru-RU" dirty="0"/>
              <a:t>– </a:t>
            </a:r>
            <a:r>
              <a:rPr lang="en-US" dirty="0"/>
              <a:t>MS announced that Platform SSO for macOS is available in public preview with Microsoft Entra ID. Platform SSO is an enhancement to the Microsoft Enterprise SSO plug-in for Apple Devices that makes usage and management of Mac devices more seamless and secure than ever. At the start of public preview, Platform SSO works with Microsoft Intune. Other Mobile Device Management (MDM) providers are coming soon. </a:t>
            </a:r>
          </a:p>
          <a:p>
            <a:pPr marL="171450" indent="-171450" algn="just">
              <a:buFont typeface="Arial" panose="020B0604020202020204" pitchFamily="34" charset="0"/>
              <a:buChar char="•"/>
            </a:pPr>
            <a:r>
              <a:rPr lang="en-US" b="1" dirty="0"/>
              <a:t>Workflow History Insights in Lifecycle Workflows </a:t>
            </a:r>
            <a:r>
              <a:rPr lang="en-US" dirty="0"/>
              <a:t>- Customers can now monitor workflow health and get insights throughout all their workflows in Lifecycle Workflows including viewing workflow processing data across workflows, tasks, and workflow categories.</a:t>
            </a:r>
          </a:p>
          <a:p>
            <a:pPr algn="just"/>
            <a:endParaRPr lang="en-US" dirty="0"/>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b="1" dirty="0"/>
              <a:t>Changing default accepted token version for new applications </a:t>
            </a:r>
            <a:r>
              <a:rPr lang="en-US" sz="1000" dirty="0"/>
              <a:t>- Starting August 2024, new Microsoft Entra applications created using any interface (including the Microsoft Entra admin center, Azure portal, </a:t>
            </a:r>
            <a:r>
              <a:rPr lang="en-US" sz="1000" dirty="0" err="1"/>
              <a:t>Powershell</a:t>
            </a:r>
            <a:r>
              <a:rPr lang="en-US" sz="1000" dirty="0"/>
              <a:t>/CLI, or the Microsoft Graph application API) will have the default value of the </a:t>
            </a:r>
            <a:r>
              <a:rPr lang="en-US" sz="1000" b="1" dirty="0"/>
              <a:t>'</a:t>
            </a:r>
            <a:r>
              <a:rPr lang="en-US" sz="1000" b="1" dirty="0" err="1"/>
              <a:t>requestedAccessTokenVersion</a:t>
            </a:r>
            <a:r>
              <a:rPr lang="en-US" sz="1000" dirty="0"/>
              <a:t>' property in the app registration set to '2'; this is a change from the previous default of 'null' (meaning '1'). This means that new resource applications receive v2 access tokens instead of v1 by default. This improves the security of apps.</a:t>
            </a:r>
          </a:p>
          <a:p>
            <a:pPr marL="171450" indent="-171450" algn="just">
              <a:buFont typeface="Arial" panose="020B0604020202020204" pitchFamily="34" charset="0"/>
              <a:buChar char="•"/>
            </a:pPr>
            <a:r>
              <a:rPr lang="en-US" sz="1000" b="1" dirty="0"/>
              <a:t>Windows Account extension is now Microsoft Single Sign On </a:t>
            </a:r>
            <a:r>
              <a:rPr lang="en-US" sz="1000" dirty="0"/>
              <a:t>- The Windows Account extension is now the Microsoft Single Sign On extension in docs and Chrome store. The Windows Account extension has been updated to represent the new macOS compatibility. It's now known as the Microsoft Single Sign On extension for Chrome, offering single sign-on and device identity features with the Enterprise SSO plug-in for Apple devices. This is just a name change for the extension, there are no software changes to the extension itself.</a:t>
            </a:r>
          </a:p>
          <a:p>
            <a:pPr marL="171450" indent="-171450" algn="just">
              <a:buFont typeface="Arial" panose="020B0604020202020204" pitchFamily="34" charset="0"/>
              <a:buChar char="•"/>
            </a:pPr>
            <a:endParaRPr lang="en-US" sz="1000" dirty="0"/>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p:txBody>
          <a:bodyPr/>
          <a:lstStyle/>
          <a:p>
            <a:pPr algn="just"/>
            <a:r>
              <a:rPr lang="en-US" dirty="0">
                <a:hlinkClick r:id="rId2"/>
              </a:rPr>
              <a:t>Entra ID</a:t>
            </a:r>
            <a:r>
              <a:rPr lang="en-US" sz="1000" dirty="0">
                <a:hlinkClick r:id="rId2"/>
              </a:rPr>
              <a:t> – General Availability</a:t>
            </a:r>
            <a:endParaRPr lang="en-US" sz="1000" dirty="0"/>
          </a:p>
          <a:p>
            <a:pPr marL="171450" indent="-171450" algn="just">
              <a:buFont typeface="Arial" panose="020B0604020202020204" pitchFamily="34" charset="0"/>
              <a:buChar char="•"/>
            </a:pPr>
            <a:r>
              <a:rPr lang="en-US" sz="1000" b="1" dirty="0"/>
              <a:t>$select in </a:t>
            </a:r>
            <a:r>
              <a:rPr lang="en-US" sz="1000" b="1" dirty="0" err="1"/>
              <a:t>signIn</a:t>
            </a:r>
            <a:r>
              <a:rPr lang="en-US" sz="1000" b="1" dirty="0"/>
              <a:t> API </a:t>
            </a:r>
            <a:r>
              <a:rPr lang="en-US" sz="1000" dirty="0"/>
              <a:t>- The long-awaited $select has been implemented into the </a:t>
            </a:r>
            <a:r>
              <a:rPr lang="en-US" sz="1000" dirty="0" err="1"/>
              <a:t>signIn</a:t>
            </a:r>
            <a:r>
              <a:rPr lang="en-US" sz="1000" dirty="0"/>
              <a:t> API. Utilize the $select to reduce the number of attributes that are returned for each log. This should greatly help customers who deal with throttling issues, and allow every customer to run faster, more efficient queries.</a:t>
            </a:r>
          </a:p>
          <a:p>
            <a:pPr marL="171450" indent="-171450" algn="just">
              <a:buFont typeface="Arial" panose="020B0604020202020204" pitchFamily="34" charset="0"/>
              <a:buChar char="•"/>
            </a:pPr>
            <a:r>
              <a:rPr lang="en-US" sz="1000" b="1" dirty="0"/>
              <a:t>Multiple Passwordless Phone Sign-in for Android Devices</a:t>
            </a:r>
            <a:r>
              <a:rPr lang="en-US" b="1" dirty="0"/>
              <a:t> </a:t>
            </a:r>
            <a:r>
              <a:rPr lang="en-US" dirty="0"/>
              <a:t>- End users can now enable passwordless phone sign-in for multiple accounts in the Authenticator App on any supported Android device. Consultants, students, and others with multiple accounts in Microsoft Entra can add each account to Microsoft Authenticator and use passwordless phone sign-in for all of them from the same Android device. The Microsoft Entra accounts can be in the same tenant or different tenants. Guest accounts aren't supported for multiple account sign-ins from one device. </a:t>
            </a:r>
          </a:p>
          <a:p>
            <a:pPr marL="171450" indent="-171450" algn="just">
              <a:buFont typeface="Arial" panose="020B0604020202020204" pitchFamily="34" charset="0"/>
              <a:buChar char="•"/>
            </a:pPr>
            <a:r>
              <a:rPr lang="en-US" sz="1000" b="1" dirty="0" err="1"/>
              <a:t>LastSuccessfulSignIn</a:t>
            </a:r>
            <a:r>
              <a:rPr lang="en-US" sz="1000" dirty="0"/>
              <a:t> - Due to popular demand and increased confidence in the stability of the properties, MS have now brought </a:t>
            </a:r>
            <a:r>
              <a:rPr lang="en-US" sz="1000" dirty="0" err="1"/>
              <a:t>LastSuccessfulSignIn</a:t>
            </a:r>
            <a:r>
              <a:rPr lang="en-US" sz="1000" dirty="0"/>
              <a:t> &amp; </a:t>
            </a:r>
            <a:r>
              <a:rPr lang="en-US" sz="1000" dirty="0" err="1"/>
              <a:t>LastSuccessfulSigninDateTime</a:t>
            </a:r>
            <a:r>
              <a:rPr lang="en-US" sz="1000" dirty="0"/>
              <a:t> into V1. Feel free to take dependencies on these properties in your production environments now. </a:t>
            </a:r>
          </a:p>
          <a:p>
            <a:pPr algn="just"/>
            <a:endParaRPr lang="en-US" dirty="0"/>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DF80C-C4B2-CA2E-DC53-D014432A0FB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3E3FAB3-0EAA-3876-F96C-F85CCCDCCDD7}"/>
              </a:ext>
            </a:extLst>
          </p:cNvPr>
          <p:cNvSpPr>
            <a:spLocks noGrp="1"/>
          </p:cNvSpPr>
          <p:nvPr>
            <p:ph type="body" sz="quarter" idx="10"/>
          </p:nvPr>
        </p:nvSpPr>
        <p:spPr>
          <a:xfrm>
            <a:off x="4509976" y="3187701"/>
            <a:ext cx="4365038" cy="920750"/>
          </a:xfrm>
        </p:spPr>
        <p:txBody>
          <a:bodyPr/>
          <a:lstStyle/>
          <a:p>
            <a:pPr marL="171450" indent="-171450">
              <a:buFont typeface="Arial" panose="020B0604020202020204" pitchFamily="34" charset="0"/>
              <a:buChar char="•"/>
            </a:pPr>
            <a:r>
              <a:rPr lang="en-US" sz="1000" b="1" dirty="0">
                <a:hlinkClick r:id="rId2"/>
              </a:rPr>
              <a:t>AI </a:t>
            </a:r>
            <a:r>
              <a:rPr lang="en-US" sz="1000" b="1" dirty="0" err="1">
                <a:hlinkClick r:id="rId2"/>
              </a:rPr>
              <a:t>multicloud</a:t>
            </a:r>
            <a:r>
              <a:rPr lang="en-US" sz="1000" b="1" dirty="0">
                <a:hlinkClick r:id="rId2"/>
              </a:rPr>
              <a:t> security posture management is publicly available for Azure and AWS</a:t>
            </a:r>
            <a:endParaRPr lang="en-US" sz="1000" b="1" dirty="0"/>
          </a:p>
          <a:p>
            <a:r>
              <a:rPr lang="en-US" sz="1000" dirty="0"/>
              <a:t>MS announced the inclusion of AI security posture management in Defender for Cloud. This feature provides AI security posture management capabilities for Azure and AWS that enhance the security of your AI pipelines and services.</a:t>
            </a:r>
          </a:p>
        </p:txBody>
      </p:sp>
      <p:sp>
        <p:nvSpPr>
          <p:cNvPr id="11" name="Title 10">
            <a:extLst>
              <a:ext uri="{FF2B5EF4-FFF2-40B4-BE49-F238E27FC236}">
                <a16:creationId xmlns:a16="http://schemas.microsoft.com/office/drawing/2014/main" id="{F0B3E087-D7E0-A826-1AA8-170A462C1EA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7848980B-3A78-D666-3450-DFE39787814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3B30361-210F-0C86-1A80-ECA062F48EE8}"/>
              </a:ext>
            </a:extLst>
          </p:cNvPr>
          <p:cNvSpPr>
            <a:spLocks noGrp="1"/>
          </p:cNvSpPr>
          <p:nvPr>
            <p:ph type="body" sz="quarter" idx="16"/>
          </p:nvPr>
        </p:nvSpPr>
        <p:spPr/>
        <p:txBody>
          <a:bodyPr/>
          <a:lstStyle/>
          <a:p>
            <a:pPr algn="just"/>
            <a:r>
              <a:rPr lang="en-US" dirty="0"/>
              <a:t>Microsoft Defender for Cloud – Public Preview</a:t>
            </a:r>
          </a:p>
          <a:p>
            <a:pPr marL="171450" indent="-171450" algn="just">
              <a:buFont typeface="Arial" panose="020B0604020202020204" pitchFamily="34" charset="0"/>
              <a:buChar char="•"/>
            </a:pPr>
            <a:r>
              <a:rPr lang="en-US" b="1" dirty="0">
                <a:hlinkClick r:id="rId3"/>
              </a:rPr>
              <a:t>Defender for open-source databases is now available on AWS for Amazon instances (Preview)</a:t>
            </a:r>
            <a:r>
              <a:rPr lang="en-US" b="1" dirty="0"/>
              <a:t> </a:t>
            </a:r>
            <a:r>
              <a:rPr lang="en-US" dirty="0"/>
              <a:t>- Microsoft Defender for Cloud detects anomalous activities in AWS environment indicating unusual and potentially harmful attempts to access or exploit databases for the following RDS instance types:</a:t>
            </a:r>
          </a:p>
          <a:p>
            <a:pPr marL="514350" lvl="1" indent="-171450" algn="just">
              <a:buFont typeface="Arial" panose="020B0604020202020204" pitchFamily="34" charset="0"/>
              <a:buChar char="•"/>
            </a:pPr>
            <a:r>
              <a:rPr lang="en-US" sz="1000" dirty="0">
                <a:latin typeface="+mj-lt"/>
              </a:rPr>
              <a:t>Aurora PostgreSQL</a:t>
            </a:r>
          </a:p>
          <a:p>
            <a:pPr marL="514350" lvl="1" indent="-171450" algn="just">
              <a:buFont typeface="Arial" panose="020B0604020202020204" pitchFamily="34" charset="0"/>
              <a:buChar char="•"/>
            </a:pPr>
            <a:r>
              <a:rPr lang="en-US" sz="1000" dirty="0">
                <a:latin typeface="+mj-lt"/>
              </a:rPr>
              <a:t>Aurora MySQL</a:t>
            </a:r>
          </a:p>
          <a:p>
            <a:pPr marL="514350" lvl="1" indent="-171450" algn="just">
              <a:buFont typeface="Arial" panose="020B0604020202020204" pitchFamily="34" charset="0"/>
              <a:buChar char="•"/>
            </a:pPr>
            <a:r>
              <a:rPr lang="en-US" sz="1000" dirty="0">
                <a:latin typeface="+mj-lt"/>
              </a:rPr>
              <a:t>PostgreSQL</a:t>
            </a:r>
          </a:p>
          <a:p>
            <a:pPr marL="514350" lvl="1" indent="-171450" algn="just">
              <a:buFont typeface="Arial" panose="020B0604020202020204" pitchFamily="34" charset="0"/>
              <a:buChar char="•"/>
            </a:pPr>
            <a:r>
              <a:rPr lang="en-US" sz="1000" dirty="0">
                <a:latin typeface="+mj-lt"/>
              </a:rPr>
              <a:t>MySQL</a:t>
            </a:r>
          </a:p>
          <a:p>
            <a:pPr marL="514350" lvl="1" indent="-171450" algn="just">
              <a:buFont typeface="Arial" panose="020B0604020202020204" pitchFamily="34" charset="0"/>
              <a:buChar char="•"/>
            </a:pPr>
            <a:r>
              <a:rPr lang="en-US" sz="1000" dirty="0">
                <a:latin typeface="+mj-lt"/>
              </a:rPr>
              <a:t>MariaDB</a:t>
            </a:r>
          </a:p>
          <a:p>
            <a:pPr marL="285750" indent="-285750" algn="just">
              <a:buFont typeface="Arial" panose="020B0604020202020204" pitchFamily="34" charset="0"/>
              <a:buChar char="•"/>
            </a:pPr>
            <a:r>
              <a:rPr lang="en-US" b="1" dirty="0">
                <a:latin typeface="+mj-lt"/>
                <a:hlinkClick r:id="rId4"/>
              </a:rPr>
              <a:t>Limited public preview of threat protection for AI workloads in Azure</a:t>
            </a:r>
            <a:r>
              <a:rPr lang="en-US" b="1" dirty="0">
                <a:latin typeface="+mj-lt"/>
              </a:rPr>
              <a:t> </a:t>
            </a:r>
            <a:r>
              <a:rPr lang="en-US" dirty="0">
                <a:latin typeface="+mj-lt"/>
              </a:rPr>
              <a:t>- Threat protection for AI workloads in Defender for Cloud provides contextual insights into AI workload threat protection, integrating with Responsible AI and Microsoft Threat Intelligence. Threat protections for AI workloads security alerts are integrated into Defender XDR in the Defender portal. This plan helps you monitor your Azure OpenAI powered applications in runtime for malicious activity, identify, and remediate security risks.</a:t>
            </a:r>
          </a:p>
          <a:p>
            <a:pPr algn="just"/>
            <a:endParaRPr lang="en-US" dirty="0"/>
          </a:p>
        </p:txBody>
      </p:sp>
      <p:pic>
        <p:nvPicPr>
          <p:cNvPr id="9218" name="Picture 2" descr="Diagram that shows how enabling, detection, and response works for threat protection.">
            <a:extLst>
              <a:ext uri="{FF2B5EF4-FFF2-40B4-BE49-F238E27FC236}">
                <a16:creationId xmlns:a16="http://schemas.microsoft.com/office/drawing/2014/main" id="{6F986B8E-8375-7544-6E34-BC29878BAD5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7308" y="1125537"/>
            <a:ext cx="3568906" cy="187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9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C618EA-05A3-C29F-E7C0-B103AC1CD226}"/>
              </a:ext>
            </a:extLst>
          </p:cNvPr>
          <p:cNvSpPr>
            <a:spLocks noGrp="1"/>
          </p:cNvSpPr>
          <p:nvPr>
            <p:ph type="title"/>
          </p:nvPr>
        </p:nvSpPr>
        <p:spPr/>
        <p:txBody>
          <a:bodyPr/>
          <a:lstStyle/>
          <a:p>
            <a:r>
              <a:rPr lang="en-US" sz="1600" dirty="0"/>
              <a:t>Security &amp; Identity Updates</a:t>
            </a:r>
            <a:endParaRPr lang="en-US" dirty="0"/>
          </a:p>
        </p:txBody>
      </p:sp>
      <p:sp>
        <p:nvSpPr>
          <p:cNvPr id="4" name="Text Placeholder 3">
            <a:extLst>
              <a:ext uri="{FF2B5EF4-FFF2-40B4-BE49-F238E27FC236}">
                <a16:creationId xmlns:a16="http://schemas.microsoft.com/office/drawing/2014/main" id="{6BA1D252-C65A-2597-511F-1BEF380AED5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64836ECF-5E6D-748F-A917-5102CD56D607}"/>
              </a:ext>
            </a:extLst>
          </p:cNvPr>
          <p:cNvSpPr>
            <a:spLocks noGrp="1"/>
          </p:cNvSpPr>
          <p:nvPr>
            <p:ph type="body" sz="quarter" idx="16"/>
          </p:nvPr>
        </p:nvSpPr>
        <p:spPr>
          <a:xfrm>
            <a:off x="342900" y="855081"/>
            <a:ext cx="3955312" cy="1449970"/>
          </a:xfrm>
        </p:spPr>
        <p:txBody>
          <a:bodyPr/>
          <a:lstStyle/>
          <a:p>
            <a:pPr marL="171450" indent="-171450" algn="just">
              <a:buFont typeface="Arial" panose="020B0604020202020204" pitchFamily="34" charset="0"/>
              <a:buChar char="•"/>
            </a:pPr>
            <a:r>
              <a:rPr lang="en-US" b="1" dirty="0">
                <a:hlinkClick r:id="rId2"/>
              </a:rPr>
              <a:t>Checkov integration for IaC scanning in Defender for Cloud (Preview)</a:t>
            </a:r>
            <a:endParaRPr lang="en-US" b="1" dirty="0"/>
          </a:p>
          <a:p>
            <a:pPr algn="just"/>
            <a:r>
              <a:rPr lang="en-US" dirty="0"/>
              <a:t>MS announced the public preview of the Checkov integration for DevOps security in Defender for Cloud. This integration improves both the quality and total number of Infrastructure-as-Code checks run by the MSDO CLI when scanning IaC templates.</a:t>
            </a:r>
          </a:p>
          <a:p>
            <a:pPr algn="just"/>
            <a:r>
              <a:rPr lang="en-US" dirty="0"/>
              <a:t>While in preview, Checkov must be explicitly invoked through the 'tools' input parameter for the MSDO CLI.</a:t>
            </a:r>
          </a:p>
        </p:txBody>
      </p:sp>
    </p:spTree>
    <p:extLst>
      <p:ext uri="{BB962C8B-B14F-4D97-AF65-F5344CB8AC3E}">
        <p14:creationId xmlns:p14="http://schemas.microsoft.com/office/powerpoint/2010/main" val="192752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DDB4-7621-798A-090B-3F48CD980D51}"/>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EA49D73-280D-0307-3C1A-932883BD3815}"/>
              </a:ext>
            </a:extLst>
          </p:cNvPr>
          <p:cNvSpPr>
            <a:spLocks noGrp="1"/>
          </p:cNvSpPr>
          <p:nvPr>
            <p:ph type="body" sz="quarter" idx="10"/>
          </p:nvPr>
        </p:nvSpPr>
        <p:spPr>
          <a:xfrm>
            <a:off x="4433776" y="855081"/>
            <a:ext cx="4365038" cy="929270"/>
          </a:xfrm>
        </p:spPr>
        <p:txBody>
          <a:bodyPr/>
          <a:lstStyle/>
          <a:p>
            <a:r>
              <a:rPr lang="en-US" sz="1000" b="1" dirty="0">
                <a:hlinkClick r:id="rId2"/>
              </a:rPr>
              <a:t>Configure email notifications for attack paths</a:t>
            </a:r>
            <a:endParaRPr lang="en-US" sz="1000" b="1" dirty="0"/>
          </a:p>
          <a:p>
            <a:r>
              <a:rPr lang="en-US" sz="1000" dirty="0"/>
              <a:t>It is now possible to configure email notifications for attack paths in Defender for Cloud. This feature allows to receive email notifications when an attack path is detected with a specified risk level or higher. </a:t>
            </a:r>
          </a:p>
        </p:txBody>
      </p:sp>
      <p:sp>
        <p:nvSpPr>
          <p:cNvPr id="11" name="Title 10">
            <a:extLst>
              <a:ext uri="{FF2B5EF4-FFF2-40B4-BE49-F238E27FC236}">
                <a16:creationId xmlns:a16="http://schemas.microsoft.com/office/drawing/2014/main" id="{9812FFA8-51B7-6884-CF0E-C93CC8AFDF47}"/>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181E9D90-FC8D-4BB4-1192-06287944D69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7653CBA-7798-1DDA-935D-84A87F7469B1}"/>
              </a:ext>
            </a:extLst>
          </p:cNvPr>
          <p:cNvSpPr>
            <a:spLocks noGrp="1"/>
          </p:cNvSpPr>
          <p:nvPr>
            <p:ph type="body" sz="quarter" idx="16"/>
          </p:nvPr>
        </p:nvSpPr>
        <p:spPr>
          <a:xfrm>
            <a:off x="342900" y="855080"/>
            <a:ext cx="3955312" cy="2231020"/>
          </a:xfrm>
        </p:spPr>
        <p:txBody>
          <a:bodyPr/>
          <a:lstStyle/>
          <a:p>
            <a:r>
              <a:rPr lang="en-US" b="1" dirty="0">
                <a:hlinkClick r:id="rId3"/>
              </a:rPr>
              <a:t>Microsoft Defender for Cloud – General Availability</a:t>
            </a:r>
            <a:endParaRPr lang="en-US" b="1" dirty="0"/>
          </a:p>
          <a:p>
            <a:pPr marL="171450" indent="-171450">
              <a:buFont typeface="Arial" panose="020B0604020202020204" pitchFamily="34" charset="0"/>
              <a:buChar char="•"/>
            </a:pPr>
            <a:r>
              <a:rPr lang="en-US" b="1" dirty="0"/>
              <a:t>Updated security policy management is now generally available </a:t>
            </a:r>
            <a:r>
              <a:rPr lang="en-US" dirty="0"/>
              <a:t>- Security policy management across clouds (Azure, AWS, GCP) is now generally available (GA). This enables security teams to manage their security policies in a consistent way and with new features:</a:t>
            </a:r>
          </a:p>
          <a:p>
            <a:pPr marL="514350" lvl="1" indent="-171450">
              <a:buFont typeface="Arial" panose="020B0604020202020204" pitchFamily="34" charset="0"/>
              <a:buChar char="•"/>
            </a:pPr>
            <a:r>
              <a:rPr lang="en-US" sz="1000" dirty="0">
                <a:latin typeface="+mj-lt"/>
              </a:rPr>
              <a:t>A simplified and same cross cloud interface for creating and managing the Microsoft Cloud Security Benchmark (MCSB) as well as custom recommendations based on KQL queries.</a:t>
            </a:r>
          </a:p>
          <a:p>
            <a:pPr marL="514350" lvl="1" indent="-171450">
              <a:buFont typeface="Arial" panose="020B0604020202020204" pitchFamily="34" charset="0"/>
              <a:buChar char="•"/>
            </a:pPr>
            <a:r>
              <a:rPr lang="en-US" sz="1000" dirty="0">
                <a:latin typeface="+mj-lt"/>
              </a:rPr>
              <a:t>Managing regulatory compliance standards in Defender for Cloud across Azure, AWS, and GCP environments.</a:t>
            </a:r>
          </a:p>
          <a:p>
            <a:pPr marL="514350" lvl="1" indent="-171450">
              <a:buFont typeface="Arial" panose="020B0604020202020204" pitchFamily="34" charset="0"/>
              <a:buChar char="•"/>
            </a:pPr>
            <a:r>
              <a:rPr lang="en-US" sz="1000" dirty="0">
                <a:latin typeface="+mj-lt"/>
              </a:rPr>
              <a:t>New filtering and export capabilities for reporting.</a:t>
            </a:r>
          </a:p>
        </p:txBody>
      </p:sp>
      <p:sp>
        <p:nvSpPr>
          <p:cNvPr id="2" name="Text Placeholder 13">
            <a:extLst>
              <a:ext uri="{FF2B5EF4-FFF2-40B4-BE49-F238E27FC236}">
                <a16:creationId xmlns:a16="http://schemas.microsoft.com/office/drawing/2014/main" id="{CCFAA2BF-805E-B8A7-2438-E08F8972DDFD}"/>
              </a:ext>
            </a:extLst>
          </p:cNvPr>
          <p:cNvSpPr txBox="1">
            <a:spLocks/>
          </p:cNvSpPr>
          <p:nvPr/>
        </p:nvSpPr>
        <p:spPr>
          <a:xfrm>
            <a:off x="342900" y="3337932"/>
            <a:ext cx="3955312" cy="110706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Arial" panose="020B0604020202020204" pitchFamily="34" charset="0"/>
              <a:buChar char="•"/>
            </a:pPr>
            <a:r>
              <a:rPr lang="en-US" b="1" dirty="0">
                <a:hlinkClick r:id="rId4"/>
              </a:rPr>
              <a:t>General availability of permissions management in Defender for Cloud</a:t>
            </a:r>
            <a:endParaRPr lang="en-US" b="1" dirty="0"/>
          </a:p>
          <a:p>
            <a:r>
              <a:rPr lang="en-US" sz="1000" dirty="0">
                <a:latin typeface="+mj-lt"/>
              </a:rPr>
              <a:t> MS announced the general availability (GA) of permissions management in Defender for Cloud.</a:t>
            </a:r>
          </a:p>
        </p:txBody>
      </p:sp>
      <p:pic>
        <p:nvPicPr>
          <p:cNvPr id="10242" name="Picture 2" descr="Screenshot showing how to configure the details of the contact who is to receive emails about alerts and attack paths.">
            <a:extLst>
              <a:ext uri="{FF2B5EF4-FFF2-40B4-BE49-F238E27FC236}">
                <a16:creationId xmlns:a16="http://schemas.microsoft.com/office/drawing/2014/main" id="{248ACDBD-ED9A-2A93-2FD6-FA65F04355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5157" y="1597026"/>
            <a:ext cx="3550793" cy="1586144"/>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11">
            <a:extLst>
              <a:ext uri="{FF2B5EF4-FFF2-40B4-BE49-F238E27FC236}">
                <a16:creationId xmlns:a16="http://schemas.microsoft.com/office/drawing/2014/main" id="{119C7C94-932C-3290-DEB6-3411A07C7446}"/>
              </a:ext>
            </a:extLst>
          </p:cNvPr>
          <p:cNvSpPr txBox="1">
            <a:spLocks/>
          </p:cNvSpPr>
          <p:nvPr/>
        </p:nvSpPr>
        <p:spPr>
          <a:xfrm>
            <a:off x="4503626" y="3293480"/>
            <a:ext cx="4365038" cy="13864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b="1" dirty="0">
                <a:hlinkClick r:id="rId6"/>
              </a:rPr>
              <a:t>General Availability of Unified Disk Encryption recommendations</a:t>
            </a:r>
            <a:endParaRPr lang="en-US" sz="1000" b="1" dirty="0"/>
          </a:p>
          <a:p>
            <a:pPr algn="just"/>
            <a:r>
              <a:rPr lang="en-US" sz="1000" dirty="0"/>
              <a:t>The following Unified Disk Encryption recommendations are now generally available (GA) within Azure Public Cloud. </a:t>
            </a:r>
          </a:p>
          <a:p>
            <a:pPr marL="171450" indent="-171450" algn="just">
              <a:buFont typeface="Arial" panose="020B0604020202020204" pitchFamily="34" charset="0"/>
              <a:buChar char="•"/>
            </a:pPr>
            <a:r>
              <a:rPr lang="en-US" sz="1000" dirty="0"/>
              <a:t>Linux virtual machines should enable Azure Disk Encryption or </a:t>
            </a:r>
            <a:r>
              <a:rPr lang="en-US" sz="1000" dirty="0" err="1"/>
              <a:t>EncryptionAtHost</a:t>
            </a:r>
            <a:endParaRPr lang="en-US" sz="1000" dirty="0"/>
          </a:p>
          <a:p>
            <a:pPr marL="171450" indent="-171450" algn="just">
              <a:buFont typeface="Arial" panose="020B0604020202020204" pitchFamily="34" charset="0"/>
              <a:buChar char="•"/>
            </a:pPr>
            <a:r>
              <a:rPr lang="en-US" sz="1000" dirty="0"/>
              <a:t>Windows virtual machines should enable Azure Disk Encryption or </a:t>
            </a:r>
            <a:r>
              <a:rPr lang="en-US" sz="1000" dirty="0" err="1"/>
              <a:t>EncryptionAtHost</a:t>
            </a:r>
            <a:endParaRPr lang="en-US" sz="1000" dirty="0"/>
          </a:p>
        </p:txBody>
      </p:sp>
    </p:spTree>
    <p:extLst>
      <p:ext uri="{BB962C8B-B14F-4D97-AF65-F5344CB8AC3E}">
        <p14:creationId xmlns:p14="http://schemas.microsoft.com/office/powerpoint/2010/main" val="310771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Added support for Azure Monitor log search alert rules in Resource Health</a:t>
            </a:r>
            <a:endParaRPr lang="en-US" sz="1000" dirty="0"/>
          </a:p>
          <a:p>
            <a:pPr algn="just"/>
            <a:r>
              <a:rPr lang="en-US" sz="1000" b="1" dirty="0"/>
              <a:t>Azure Resource Health </a:t>
            </a:r>
            <a:r>
              <a:rPr lang="en-US" sz="1000" dirty="0"/>
              <a:t>helps diagnose and get support for service problems that affect Azure resources. </a:t>
            </a:r>
            <a:r>
              <a:rPr lang="en-US" sz="1000" b="1" dirty="0"/>
              <a:t>Azure Resource Health now </a:t>
            </a:r>
            <a:r>
              <a:rPr lang="en-US" sz="1000" dirty="0"/>
              <a:t>supports log search alert rules, so that can use the activity log to check the health status of log search alert rules.</a:t>
            </a:r>
          </a:p>
          <a:p>
            <a:pPr algn="just"/>
            <a:r>
              <a:rPr lang="en-US" sz="1000" dirty="0"/>
              <a:t>It is possible to create a resource health alert for specific events to send alert an alert and notify you when a log search alert rule is unhealthy.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Microsoft and Broadcom to support license portability for VMware Cloud Foundation on Azure VMware Solution</a:t>
            </a:r>
            <a:endParaRPr lang="en-US" dirty="0"/>
          </a:p>
          <a:p>
            <a:pPr algn="just"/>
            <a:r>
              <a:rPr lang="en-US" dirty="0"/>
              <a:t>Microsoft and Broadcom released plans to support VMware Cloud Foundation subscriptions on </a:t>
            </a:r>
            <a:r>
              <a:rPr lang="en-US" b="1" dirty="0"/>
              <a:t>Azure VMware Solution</a:t>
            </a:r>
            <a:r>
              <a:rPr lang="en-US" dirty="0"/>
              <a:t>. </a:t>
            </a:r>
            <a:r>
              <a:rPr lang="en-US" b="1" dirty="0"/>
              <a:t>Customers</a:t>
            </a:r>
            <a:r>
              <a:rPr lang="en-US" dirty="0"/>
              <a:t> that own or purchase licenses for </a:t>
            </a:r>
            <a:r>
              <a:rPr lang="en-US" b="1" dirty="0"/>
              <a:t>VMware Cloud Foundation </a:t>
            </a:r>
            <a:r>
              <a:rPr lang="en-US" dirty="0"/>
              <a:t>will be able to use those licenses on Azure VMware Solution, as well as their own datacenters.</a:t>
            </a:r>
          </a:p>
          <a:p>
            <a:pPr algn="just"/>
            <a:r>
              <a:rPr lang="en-US" dirty="0"/>
              <a:t>With​​​​​​ improved license portability for customers with eligible </a:t>
            </a:r>
            <a:r>
              <a:rPr lang="en-US" b="1" dirty="0"/>
              <a:t>VMware Cloud Foundation</a:t>
            </a:r>
            <a:r>
              <a:rPr lang="en-US" dirty="0"/>
              <a:t> entitlements, customers will be able to purchase subscriptions of the new </a:t>
            </a:r>
            <a:r>
              <a:rPr lang="en-US" b="1" dirty="0"/>
              <a:t>VMware Cloud Foundation </a:t>
            </a:r>
            <a:r>
              <a:rPr lang="en-US" dirty="0"/>
              <a:t>software and have complete mobility to and from their on-premises environment to </a:t>
            </a:r>
            <a:r>
              <a:rPr lang="en-US" b="1" dirty="0"/>
              <a:t>Azure VMware Solution</a:t>
            </a:r>
            <a:r>
              <a:rPr lang="en-US" dirty="0"/>
              <a:t>. VMware customers that have already purchased and begun deploying the new VMware Cloud Foundation will be able to transfer the remaining value of an existing subscription to </a:t>
            </a:r>
            <a:r>
              <a:rPr lang="en-US" b="1" dirty="0"/>
              <a:t>Azure VMware Solution</a:t>
            </a:r>
            <a:r>
              <a:rPr lang="en-US" dirty="0"/>
              <a:t>. Additionally, customers will be able to move their VMware Cloud Foundation subscription between on-premises and </a:t>
            </a:r>
            <a:r>
              <a:rPr lang="en-US" b="1" dirty="0"/>
              <a:t>Azure VMware Solution</a:t>
            </a:r>
            <a:r>
              <a:rPr lang="en-US" dirty="0"/>
              <a:t> as their needs and requirements evolve over time. ​​​​​​Customers will retain the rights to their software subscription when moving their VMware Cloud Foundation subscription to Azure VMware Solution.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1491</TotalTime>
  <Words>3961</Words>
  <Application>Microsoft Office PowerPoint</Application>
  <PresentationFormat>On-screen Show (16:9)</PresentationFormat>
  <Paragraphs>200</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Human Sans</vt:lpstr>
      <vt:lpstr>Human Sans Regular</vt:lpstr>
      <vt:lpstr>Monaco</vt:lpstr>
      <vt:lpstr>Continuum Theme</vt:lpstr>
      <vt:lpstr>Azure Times #122</vt:lpstr>
      <vt:lpstr>PowerPoint Presentation</vt:lpstr>
      <vt:lpstr>Security &amp; Identity Updates</vt:lpstr>
      <vt:lpstr>Security &amp; Identity Updates</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Compute Updates</vt:lpstr>
      <vt:lpstr>PowerPoint Presentation</vt:lpstr>
      <vt:lpstr>Storage &amp; Data Updates</vt:lpstr>
      <vt:lpstr>PowerPoint Presentation</vt:lpstr>
      <vt:lpstr>Databases Updates</vt:lpstr>
      <vt:lpstr>PowerPoint Presentation</vt:lpstr>
      <vt:lpstr>Integration Updates</vt:lpstr>
      <vt:lpstr>PowerPoint Presentation</vt:lpstr>
      <vt:lpstr>ML &amp; AI &amp; IOT Updates</vt:lpstr>
      <vt:lpstr>PowerPoint Presentation</vt:lpstr>
      <vt:lpstr>DevOps &amp; IaC &amp; Automation</vt:lpstr>
      <vt:lpstr>DevOps &amp; IaC &amp; Automation</vt:lpstr>
      <vt:lpstr>PowerPoint Presentation</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204</cp:revision>
  <dcterms:created xsi:type="dcterms:W3CDTF">2018-01-26T19:23:30Z</dcterms:created>
  <dcterms:modified xsi:type="dcterms:W3CDTF">2024-06-12T06:09:01Z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