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2"/>
  </p:notesMasterIdLst>
  <p:handoutMasterIdLst>
    <p:handoutMasterId r:id="rId43"/>
  </p:handoutMasterIdLst>
  <p:sldIdLst>
    <p:sldId id="2142532340" r:id="rId5"/>
    <p:sldId id="2146847045" r:id="rId6"/>
    <p:sldId id="10657" r:id="rId7"/>
    <p:sldId id="2146847046" r:id="rId8"/>
    <p:sldId id="2146847089" r:id="rId9"/>
    <p:sldId id="2146847048" r:id="rId10"/>
    <p:sldId id="2146847049" r:id="rId11"/>
    <p:sldId id="2146847050" r:id="rId12"/>
    <p:sldId id="2146847096" r:id="rId13"/>
    <p:sldId id="2146847134" r:id="rId14"/>
    <p:sldId id="2146847135" r:id="rId15"/>
    <p:sldId id="2146847136" r:id="rId16"/>
    <p:sldId id="2146847161" r:id="rId17"/>
    <p:sldId id="2146847162" r:id="rId18"/>
    <p:sldId id="2146847054" r:id="rId19"/>
    <p:sldId id="2146847103" r:id="rId20"/>
    <p:sldId id="2146847141" r:id="rId21"/>
    <p:sldId id="2146847058" r:id="rId22"/>
    <p:sldId id="2146847120" r:id="rId23"/>
    <p:sldId id="2146847150" r:id="rId24"/>
    <p:sldId id="2146847152" r:id="rId25"/>
    <p:sldId id="2146847111" r:id="rId26"/>
    <p:sldId id="2146847146" r:id="rId27"/>
    <p:sldId id="2146847119" r:id="rId28"/>
    <p:sldId id="2146847151" r:id="rId29"/>
    <p:sldId id="2146847062" r:id="rId30"/>
    <p:sldId id="2146847159" r:id="rId31"/>
    <p:sldId id="2146847115" r:id="rId32"/>
    <p:sldId id="2146847153" r:id="rId33"/>
    <p:sldId id="2146847154" r:id="rId34"/>
    <p:sldId id="2146847155" r:id="rId35"/>
    <p:sldId id="2146847156" r:id="rId36"/>
    <p:sldId id="2146847157" r:id="rId37"/>
    <p:sldId id="2146847158" r:id="rId38"/>
    <p:sldId id="2146847085" r:id="rId39"/>
    <p:sldId id="2146847084" r:id="rId40"/>
    <p:sldId id="2146847064" r:id="rId4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Lst>
        </p14:section>
        <p14:section name="Compute" id="{05AA80BB-8802-49AB-8336-A884227CE2F7}">
          <p14:sldIdLst>
            <p14:sldId id="2146847050"/>
            <p14:sldId id="2146847096"/>
            <p14:sldId id="2146847134"/>
            <p14:sldId id="2146847135"/>
            <p14:sldId id="2146847136"/>
            <p14:sldId id="2146847161"/>
            <p14:sldId id="2146847162"/>
          </p14:sldIdLst>
        </p14:section>
        <p14:section name="Storage &amp; Data" id="{1F159046-CE0A-45BC-9D5B-6E6C95980F78}">
          <p14:sldIdLst/>
        </p14:section>
        <p14:section name="Databases" id="{AEAFAE72-AD56-48F3-926B-38BAE269038F}">
          <p14:sldIdLst>
            <p14:sldId id="2146847054"/>
            <p14:sldId id="2146847103"/>
            <p14:sldId id="2146847141"/>
          </p14:sldIdLst>
        </p14:section>
        <p14:section name="Integration" id="{ACBD46A3-6F1C-451B-A154-0A056E0DEFF6}">
          <p14:sldIdLst/>
        </p14:section>
        <p14:section name="ML &amp; AI &amp; IOT" id="{F4E1EAF1-55E9-4CA4-8ADC-28B69C1D66D2}">
          <p14:sldIdLst>
            <p14:sldId id="2146847058"/>
            <p14:sldId id="2146847120"/>
            <p14:sldId id="2146847150"/>
            <p14:sldId id="2146847152"/>
            <p14:sldId id="2146847111"/>
            <p14:sldId id="2146847146"/>
            <p14:sldId id="2146847119"/>
            <p14:sldId id="2146847151"/>
          </p14:sldIdLst>
        </p14:section>
        <p14:section name="Miscellaneous" id="{A1456D7A-93BE-4023-90AA-7269D2F177BA}">
          <p14:sldIdLst>
            <p14:sldId id="2146847062"/>
            <p14:sldId id="2146847159"/>
            <p14:sldId id="2146847115"/>
            <p14:sldId id="2146847153"/>
            <p14:sldId id="2146847154"/>
            <p14:sldId id="2146847155"/>
            <p14:sldId id="2146847156"/>
            <p14:sldId id="2146847157"/>
            <p14:sldId id="2146847158"/>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p:scale>
          <a:sx n="150" d="100"/>
          <a:sy n="150" d="100"/>
        </p:scale>
        <p:origin x="86" y="86"/>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9/30/2024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v2/Long-term-support-for-version-1-27-and-1-30-in-AKS" TargetMode="External"/><Relationship Id="rId2" Type="http://schemas.openxmlformats.org/officeDocument/2006/relationships/hyperlink" Target="https://azure.microsoft.com/en-us/updates/v2/FIPS-mutability-support-in-AKS-GA"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v2/FXmsv2-and-FXmdsv2-preview" TargetMode="External"/><Relationship Id="rId2" Type="http://schemas.openxmlformats.org/officeDocument/2006/relationships/hyperlink" Target="https://azure.microsoft.com/en-us/updates/v2/GA-confidential-VMs-with-NVIDIA-H100-Tensor-Core-GPUs"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techcommunity.microsoft.com/t5/azure-virtual-desktop-blog/onedrive-support-for-remoteapp-in-azure-virtual-desktop/ba-p/4255325" TargetMode="External"/><Relationship Id="rId2" Type="http://schemas.openxmlformats.org/officeDocument/2006/relationships/hyperlink" Target="https://techcommunity.microsoft.com/t5/azure-high-performance-computing/announcing-the-general-availability-of-azure-cyclecloud/ba-p/4252607" TargetMode="External"/><Relationship Id="rId1" Type="http://schemas.openxmlformats.org/officeDocument/2006/relationships/slideLayout" Target="../slideLayouts/slideLayout7.xml"/><Relationship Id="rId4" Type="http://schemas.openxmlformats.org/officeDocument/2006/relationships/hyperlink" Target="https://techcommunity.microsoft.com/t5/microsoft-developer-community/dapr-v1-14-4-now-available-in-the-dapr-extension-for-aks-and-arc/ba-p/419915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blog.fabric.microsoft.com/en-GB/blog/14332/" TargetMode="External"/><Relationship Id="rId13" Type="http://schemas.openxmlformats.org/officeDocument/2006/relationships/hyperlink" Target="https://blog.fabric.microsoft.com/en-GB/blog/databricks-unity-catalog-tables-available-in-microsoft-fabric/" TargetMode="External"/><Relationship Id="rId18" Type="http://schemas.openxmlformats.org/officeDocument/2006/relationships/hyperlink" Target="https://blog.fabric.microsoft.com/en-GB/blog/announcing-public-preview-copy-job-in-microsoft-fabric/" TargetMode="External"/><Relationship Id="rId3" Type="http://schemas.openxmlformats.org/officeDocument/2006/relationships/hyperlink" Target="https://blog.fabric.microsoft.com/en-GB/blog/mirroring-azure-sqldb-new-public-preview-features/" TargetMode="External"/><Relationship Id="rId21" Type="http://schemas.openxmlformats.org/officeDocument/2006/relationships/hyperlink" Target="https://blog.fabric.microsoft.com/en-GB/blog/announcing-public-preview-of-t-sql-notebook-in-fabric/" TargetMode="External"/><Relationship Id="rId7" Type="http://schemas.openxmlformats.org/officeDocument/2006/relationships/hyperlink" Target="https://blog.fabric.microsoft.com/en-GB/blog/announcing-the-private-preview-of-the-microsoft-fabric-capacity-calculator-at-fabcon-eu/" TargetMode="External"/><Relationship Id="rId12" Type="http://schemas.openxmlformats.org/officeDocument/2006/relationships/hyperlink" Target="https://techcommunity.microsoft.com/t5/azure-database-for-postgresql/mirroring-azure-database-for-postgresql-flexible-server-in/ba-p/4251876" TargetMode="External"/><Relationship Id="rId17" Type="http://schemas.openxmlformats.org/officeDocument/2006/relationships/hyperlink" Target="https://blog.fabric.microsoft.com/en-GB/blog/announcing-the-general-availability-of-mirroring-for-snowflake-in-microsoft-fabric/" TargetMode="External"/><Relationship Id="rId2" Type="http://schemas.openxmlformats.org/officeDocument/2006/relationships/hyperlink" Target="https://blog.fabric.microsoft.com/en-GB/blog/copilot-for-data-warehouse-public-preview-update/" TargetMode="External"/><Relationship Id="rId16" Type="http://schemas.openxmlformats.org/officeDocument/2006/relationships/hyperlink" Target="https://blog.fabric.microsoft.com/en-GB/blog/exciting-enhancements-announced-for-fabric-data-factory-pipelines/" TargetMode="External"/><Relationship Id="rId20" Type="http://schemas.openxmlformats.org/officeDocument/2006/relationships/hyperlink" Target="https://blog.fabric.microsoft.com/en-GB/blog/google-cloud-storage-shortcuts-and-s3-compatible-shortcuts-generally-available/" TargetMode="External"/><Relationship Id="rId1" Type="http://schemas.openxmlformats.org/officeDocument/2006/relationships/slideLayout" Target="../slideLayouts/slideLayout7.xml"/><Relationship Id="rId6" Type="http://schemas.openxmlformats.org/officeDocument/2006/relationships/hyperlink" Target="https://blog.fabric.microsoft.com/en-GB/blog/13926/" TargetMode="External"/><Relationship Id="rId11" Type="http://schemas.openxmlformats.org/officeDocument/2006/relationships/hyperlink" Target="https://blog.fabric.microsoft.com/en-GB/blog/announcing-the-general-availability-of-fast-copy-in-dataflows-gen2/" TargetMode="External"/><Relationship Id="rId5" Type="http://schemas.openxmlformats.org/officeDocument/2006/relationships/hyperlink" Target="https://blog.fabric.microsoft.com/en-GB/blog/announcing-improved-json-support-in-fabric-dw/" TargetMode="External"/><Relationship Id="rId15" Type="http://schemas.openxmlformats.org/officeDocument/2006/relationships/hyperlink" Target="https://blog.fabric.microsoft.com/en-GB/blog/announcing-public-preview-incremental-refresh-in-dataflows-gen2/" TargetMode="External"/><Relationship Id="rId23" Type="http://schemas.openxmlformats.org/officeDocument/2006/relationships/hyperlink" Target="https://blog.fabric.microsoft.com/en-GB/blog/announcing-the-fabric-apache-spark-diagnostic-emitter-collect-logs-and-metrics/" TargetMode="External"/><Relationship Id="rId10" Type="http://schemas.openxmlformats.org/officeDocument/2006/relationships/hyperlink" Target="https://blog.fabric.microsoft.com/en-GB/blog/announcing-the-new-terraform-provider-for-microsoft-fabric-public-preview/" TargetMode="External"/><Relationship Id="rId19" Type="http://schemas.openxmlformats.org/officeDocument/2006/relationships/hyperlink" Target="https://blog.fabric.microsoft.com/en-GB/blog/organizing-your-tables-with-lakehouse-schemas-and-more-public-preview/" TargetMode="External"/><Relationship Id="rId4" Type="http://schemas.openxmlformats.org/officeDocument/2006/relationships/hyperlink" Target="https://blog.fabric.microsoft.com/en-GB/blog/announcing-updates-to-data-activator-in-public-preview/" TargetMode="External"/><Relationship Id="rId9" Type="http://schemas.openxmlformats.org/officeDocument/2006/relationships/hyperlink" Target="https://blog.fabric.microsoft.com/en-GB/blog/announcing-service-principal-support-for-fabric-apis/" TargetMode="External"/><Relationship Id="rId14" Type="http://schemas.openxmlformats.org/officeDocument/2006/relationships/hyperlink" Target="https://blog.fabric.microsoft.com/en-GB/blog/announcing-the-general-availability-of-copilot-for-data-factory-in-microsoft-fabric/" TargetMode="External"/><Relationship Id="rId22" Type="http://schemas.openxmlformats.org/officeDocument/2006/relationships/hyperlink" Target="https://blog.fabric.microsoft.com/en-GB/blog/introducing-high-concurrency-mode-for-notebooks-in-pipelines-for-fabric-spar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updates/v2/Latest-PostgreSQL-minor-versions-supported-by-Azure-Database-for-PostgreSQL" TargetMode="External"/><Relationship Id="rId2" Type="http://schemas.openxmlformats.org/officeDocument/2006/relationships/hyperlink" Target="https://azure.microsoft.com/en-us/updates/v2/Online-migration-from-Azure-Database-for-PostgreSQL-Single-Server-to-Flexible-Server"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V5-reservations-for-Azure-Databas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v2/Smaller-Enterprise-tier-cache-instance-for-Azure-Cache-for-Redis" TargetMode="External"/><Relationship Id="rId2" Type="http://schemas.openxmlformats.org/officeDocument/2006/relationships/hyperlink" Target="https://azure.microsoft.com/en-us/updates/v2/Azure-Cosmos-DB-dynamic-scalin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t5/ai-azure-ai-services-blog/announcing-the-availability-of-phi-3-5-moe-in-azure-ai-studio/ba-p/4256278"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zure.microsoft.com/en-us/blog/enterprise-trust-in-azure-openai-service-strengthened-with-data-zone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techcommunity.microsoft.com/t5/ai-azure-ai-services-blog/correction-capability-helps-revise-ungrounded-content-and/ba-p/4253281" TargetMode="External"/><Relationship Id="rId2" Type="http://schemas.openxmlformats.org/officeDocument/2006/relationships/hyperlink" Target="https://techcommunity.microsoft.com/t5/ai-azure-ai-services-blog/multimodal-public-preview-blog/ba-p/4253816"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hyperlink" Target="https://techcommunity.microsoft.com/t5/ai-azure-ai-services-blog/protected-material-detection-for-code-now-in-preview-in-azure-ai/ba-p/4253346" TargetMode="External"/><Relationship Id="rId2" Type="http://schemas.openxmlformats.org/officeDocument/2006/relationships/hyperlink" Target="https://techcommunity.microsoft.com/t5/ai-azure-ai-services-blog/watermarks-in-preview-in-azure-openai-service/ba-p/4253344"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echcommunity.microsoft.com/t5/ai-azure-ai-services-blog/azure-ai-confidential-inferencing-preview/ba-p/4248181"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blogs.microsoft.com/azure-sdk/azure-sdk-release-september-2024/" TargetMode="External"/><Relationship Id="rId2" Type="http://schemas.openxmlformats.org/officeDocument/2006/relationships/hyperlink" Target="https://github.blog/news-insights/product-news/github-copilot-now-available-in-github-com-for-copilot-individual-and-copilot-business-plan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echcommunity.microsoft.com/t5/microsoft-learn-blog/prove-your-data-engineering-skills-and-join-the-ai/ba-p/4240416"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azure.microsoft.com/en-us/updates/v2/Azure-Automanage-Best-Practices-Retirement-Migrate-to-Azure-Policy" TargetMode="External"/><Relationship Id="rId2" Type="http://schemas.openxmlformats.org/officeDocument/2006/relationships/hyperlink" Target="https://azure.microsoft.com/en-us/updates/v2/acr-helm-repositories-retirement"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vpngw1-5-non-az-skus-will-be-retired-on-30-september-202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en-us/updates/v2/grpc-and-frontend-mutual-authentication-available-on-application-gateway-for-containers"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updates/v2/Conversation-Transcription-Multichannel-Diarization-Retirement" TargetMode="External"/><Relationship Id="rId2" Type="http://schemas.openxmlformats.org/officeDocument/2006/relationships/hyperlink" Target="https://azure.microsoft.com/en-us/updates/v2/Azure-AI-Speaker-Recognition-Retirement" TargetMode="External"/><Relationship Id="rId1" Type="http://schemas.openxmlformats.org/officeDocument/2006/relationships/slideLayout" Target="../slideLayouts/slideLayout7.xml"/><Relationship Id="rId5" Type="http://schemas.openxmlformats.org/officeDocument/2006/relationships/hyperlink" Target="https://azure.microsoft.com/en-us/updates/v2/Azure-NSG-flow-logs-Retirement" TargetMode="External"/><Relationship Id="rId4" Type="http://schemas.openxmlformats.org/officeDocument/2006/relationships/hyperlink" Target="https://azure.microsoft.com/en-us/updates/v2/azure-site-recovery-classic-alerts-retirement"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en-us/updates/v2/Azure-Intent-Recognition-Retirement" TargetMode="External"/><Relationship Id="rId2" Type="http://schemas.openxmlformats.org/officeDocument/2006/relationships/hyperlink" Target="https://azure.microsoft.com/en-us/updates/v2/Azure-Application-Gateway-support-for-TLS-10-and-TLS-11-will-end-by-31-August-2025"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Azure-CDN-Standard-from-Microsoft-classic-will-be-retired-on-30-September-2027"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en-us/updates/v2/Azure-FrontDoor-support-for-TLS-10-and-TLS-11-will-end-by-1-Dec-2024" TargetMode="External"/><Relationship Id="rId2" Type="http://schemas.openxmlformats.org/officeDocument/2006/relationships/hyperlink" Target="https://azure.microsoft.com/en-us/updates/v2/Azure-Machine-Learning-Data-Drift-Retirement" TargetMode="External"/><Relationship Id="rId1" Type="http://schemas.openxmlformats.org/officeDocument/2006/relationships/slideLayout" Target="../slideLayouts/slideLayout7.xml"/><Relationship Id="rId5" Type="http://schemas.openxmlformats.org/officeDocument/2006/relationships/hyperlink" Target="https://azure.microsoft.com/en-us/updates/v2/php-82-app-svc" TargetMode="External"/><Relationship Id="rId4" Type="http://schemas.openxmlformats.org/officeDocument/2006/relationships/hyperlink" Target="https://azure.microsoft.com/en-us/updates/v2/Retirement-notice-Azure-Load-Balancer-Inbound-NAT-rule-V1-for-Azure-VMs-and-Azure-VMSS-will-be-retired"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azure.microsoft.com/en-us/updates/v2/python-39-app-svc" TargetMode="External"/><Relationship Id="rId2" Type="http://schemas.openxmlformats.org/officeDocument/2006/relationships/hyperlink" Target="https://azure.microsoft.com/en-us/updates/v2/AKS-GPU-image-preview-will-retire" TargetMode="External"/><Relationship Id="rId1" Type="http://schemas.openxmlformats.org/officeDocument/2006/relationships/slideLayout" Target="../slideLayouts/slideLayout7.xml"/><Relationship Id="rId5" Type="http://schemas.openxmlformats.org/officeDocument/2006/relationships/hyperlink" Target="https://azure.microsoft.com/en-us/updates/v2/Deprecation-of-Virtual-Network-Injection-for-Azure-Data-Explorer" TargetMode="External"/><Relationship Id="rId4" Type="http://schemas.openxmlformats.org/officeDocument/2006/relationships/hyperlink" Target="https://azure.microsoft.com/en-us/updates/v2/Open-Service-Mesh-add-on-for-AKS-will-be-retired-on-September-30-2027"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azure.microsoft.com/en-us/updates/v2/Azure-Maps-Spatial-APIs-V1-2022-08-01" TargetMode="External"/><Relationship Id="rId2" Type="http://schemas.openxmlformats.org/officeDocument/2006/relationships/hyperlink" Target="https://azure.microsoft.com/en-us/updates/v2/open-service-mesh-extension-for-aks-retirement"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end-of-support-for-the-Microsoft-Translator-DEPRECATED-connecto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echcommunity.microsoft.com/t5/microsoft-defender-for-cloud/introducing-the-new-file-integrity-monitoring-with-defender-for/ba-p/4252051"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t5/apps-on-azure-blog/build-and-secure-your-apps-with-azure-app-service-and-defender/ba-p/4253054"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v2/Php-81-extension" TargetMode="External"/><Relationship Id="rId2" Type="http://schemas.openxmlformats.org/officeDocument/2006/relationships/hyperlink" Target="https://azure.microsoft.com/en-us/updates/v2/Azure-Functions-NET-9-support-in-Linux-20plans"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Virtual-machines-node-pools-support-in-AKS"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#136</a:t>
            </a:r>
          </a:p>
        </p:txBody>
      </p:sp>
      <p:sp>
        <p:nvSpPr>
          <p:cNvPr id="4" name="Text Placeholder 3"/>
          <p:cNvSpPr>
            <a:spLocks noGrp="1"/>
          </p:cNvSpPr>
          <p:nvPr>
            <p:ph type="body" sz="quarter" idx="11"/>
          </p:nvPr>
        </p:nvSpPr>
        <p:spPr/>
        <p:txBody>
          <a:bodyPr/>
          <a:lstStyle/>
          <a:p>
            <a:r>
              <a:rPr lang="en-US" spc="300" dirty="0"/>
              <a:t>30 September,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1"/>
            <a:ext cx="4365038" cy="2781894"/>
          </a:xfrm>
        </p:spPr>
        <p:txBody>
          <a:bodyPr/>
          <a:lstStyle/>
          <a:p>
            <a:pPr algn="just"/>
            <a:r>
              <a:rPr lang="en-US" sz="1000" dirty="0">
                <a:hlinkClick r:id="rId2"/>
              </a:rPr>
              <a:t>Generally Available: FIPS mutability support in AKS</a:t>
            </a:r>
            <a:endParaRPr lang="en-US" sz="1000" dirty="0"/>
          </a:p>
          <a:p>
            <a:pPr algn="just"/>
            <a:r>
              <a:rPr lang="en-US" sz="1000" dirty="0"/>
              <a:t>The Federal Information Processing Standard (FIPS) 140-2 is a US government standard that defines minimum security requirements for cryptographic modules in information technology products and systems. Azure Kubernetes Service (AKS) allows to create Linux and Windows node pools with FIPS 140-2 enabled. Deployments running on FIPS-enabled node pools can use those cryptographic modules to provide increased security and help meet security controls as part of FedRAMP compliance. For more information on FIPS 140-2, see Federal Information Processing Standard (FIPS) 140.</a:t>
            </a:r>
          </a:p>
          <a:p>
            <a:pPr algn="just"/>
            <a:r>
              <a:rPr lang="en-US" sz="1000" dirty="0"/>
              <a:t>With FIPS mutability, it is possible to enable or disable FIPS on an existing Linux node pool. When you update an existing node pool, the node image will change from the current image to the recommended FIPS image of the same OS SKU. This will immediately trigger a reimage. When migrating your application to FIPS, first validate that your application is working properly in a test environment before migrating it to a production environment.</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0"/>
            <a:ext cx="3955312" cy="1929371"/>
          </a:xfrm>
        </p:spPr>
        <p:txBody>
          <a:bodyPr/>
          <a:lstStyle/>
          <a:p>
            <a:r>
              <a:rPr lang="en-US" dirty="0">
                <a:hlinkClick r:id="rId3"/>
              </a:rPr>
              <a:t>Generally Available: Long-term support for version 1.27 and 1.30 in Azure Kubernetes Service (AKS)</a:t>
            </a:r>
            <a:endParaRPr lang="en-US" dirty="0"/>
          </a:p>
          <a:p>
            <a:pPr algn="just"/>
            <a:r>
              <a:rPr lang="en-US" dirty="0"/>
              <a:t>AKS provides a long-term support (LTS) option, which extends the support window for a Kubernetes version to give you more time to plan and test upgrades to newer Kubernetes versions.</a:t>
            </a:r>
          </a:p>
          <a:p>
            <a:pPr algn="just"/>
            <a:r>
              <a:rPr lang="en-US" dirty="0"/>
              <a:t>The Kubernetes community releases a new minor version approximately every four months, with a support window for each version for one year. In Azure Kubernetes Service (AKS), this support window is called community support.</a:t>
            </a:r>
          </a:p>
          <a:p>
            <a:pPr algn="just"/>
            <a:r>
              <a:rPr lang="en-US" dirty="0"/>
              <a:t>AKS now supports 1.27 version as well as 1.30 version in LTS.</a:t>
            </a:r>
          </a:p>
          <a:p>
            <a:endParaRPr lang="en-US" dirty="0"/>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pPr algn="just"/>
            <a:r>
              <a:rPr lang="en-US" sz="1000" dirty="0">
                <a:hlinkClick r:id="rId2"/>
              </a:rPr>
              <a:t>Generally Available: Azure confidential VMs with NVIDIA Tensor Core GPUs</a:t>
            </a:r>
            <a:endParaRPr lang="ru-RU" sz="1000" dirty="0"/>
          </a:p>
          <a:p>
            <a:pPr algn="just"/>
            <a:r>
              <a:rPr lang="en-US" sz="1000" dirty="0"/>
              <a:t>MS Announced the general availability of Azure confidential VMs with NVIDIA H100 Tensor Core GPUs and inviting customers to start deploying their production GPU workloads on these VMs. This NCC H100 v5 VM SKU is based on AMD 4th Gen EPYCTM processors with SEV-SNP technology paired with NVIDIA H100 Tensor Core GPUs. These VMs allow Azure customers to migrate their most sensitive GPU intensive workloads to Azure with minimal performance impact and without code changes.  </a:t>
            </a:r>
          </a:p>
          <a:p>
            <a:pPr algn="just"/>
            <a:r>
              <a:rPr lang="en-US" sz="1000" dirty="0"/>
              <a:t>These NCC H100 v5 VM SKUs provide a hardware-based trusted execution environment (TEE) that enhances guest protection against potential access by the hypervisor and other host management code to VM memory and state, thereby safeguarding against unauthorized operator access. Customers can initiate attestation requests inside these VMs to verify that the VMs are running on a properly configured TEE before releasing keys and launching sensitive applications.</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3"/>
              </a:rPr>
              <a:t>Public Preview: New FX series VMs - FXmsv2 and FXmdsv2</a:t>
            </a:r>
            <a:endParaRPr lang="ru-RU" dirty="0"/>
          </a:p>
          <a:p>
            <a:pPr algn="just"/>
            <a:r>
              <a:rPr lang="en-US" dirty="0"/>
              <a:t>Azure is proud to announce newest additions to the FX subfamily of VMs, the FXmsv2 FXmdsv2 series, powered by the 5th Generation Intel® Xeon® Platinum 8473C (Emerald Rapids) processor in a hyper threaded configuration, ideal for memory and compute intensive workloads. This new processor features an all- core turbo clock speed of 3.0 GHz with Intel® Turbo Boost Technology, Intel® Advanced-Vector Extensions 512 (Intel® AVX-512) and Intel® Deep Learning Boost. These VM series target workloads that require a high CPU clock speed and high memory to CPU ratio, and applications requiring a high single-core performance, high IOPS and throughput, such as electronic design automation (EDA) workloads. These virtual machines offer up to 96 vCPU and 1832 GiB of RAM.</a:t>
            </a:r>
          </a:p>
          <a:p>
            <a:pPr algn="just"/>
            <a:r>
              <a:rPr lang="en-US" dirty="0"/>
              <a:t>All these VM series are available with and without a local disk</a:t>
            </a:r>
            <a:r>
              <a:rPr lang="ru-RU" dirty="0"/>
              <a:t>ю</a:t>
            </a:r>
          </a:p>
          <a:p>
            <a:pPr algn="just"/>
            <a:r>
              <a:rPr lang="en-US" dirty="0"/>
              <a:t>During the preview period, the VMs are available in the West US 3 and Southeast Asia regions for all VM sizes up to 96 vCPU. The number of regions will continue to expand in 2024 and beyond.</a:t>
            </a:r>
          </a:p>
        </p:txBody>
      </p:sp>
      <p:pic>
        <p:nvPicPr>
          <p:cNvPr id="4098" name="Picture 2" descr="thumbnail image 1 of blog post titled &#10; &#10; &#10;  &#10; &#10; &#10; &#10;    &#10;  &#10;   &#10;    &#10;      &#10;       General Availability: Azure confidential VMs with NVIDIA H100 Tensor Core GPUs&#10;       &#10;      &#10;     &#10;   &#10;  &#10; &#10;   &#10; &#10; &#10; &#10; &#10; &#10;">
            <a:extLst>
              <a:ext uri="{FF2B5EF4-FFF2-40B4-BE49-F238E27FC236}">
                <a16:creationId xmlns:a16="http://schemas.microsoft.com/office/drawing/2014/main" id="{08D5A1A8-CB8C-3217-0781-3CAE6F56F3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406" y="3419191"/>
            <a:ext cx="2218726" cy="149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a:xfrm>
            <a:off x="4433776" y="855081"/>
            <a:ext cx="4365038" cy="1137006"/>
          </a:xfrm>
        </p:spPr>
        <p:txBody>
          <a:bodyPr/>
          <a:lstStyle/>
          <a:p>
            <a:pPr algn="just"/>
            <a:r>
              <a:rPr lang="en-US" sz="1000" dirty="0">
                <a:hlinkClick r:id="rId2"/>
              </a:rPr>
              <a:t>Announcing the General Availability of Azure </a:t>
            </a:r>
            <a:r>
              <a:rPr lang="en-US" sz="1000" dirty="0" err="1">
                <a:hlinkClick r:id="rId2"/>
              </a:rPr>
              <a:t>CycleCloud</a:t>
            </a:r>
            <a:r>
              <a:rPr lang="en-US" sz="1000" dirty="0">
                <a:hlinkClick r:id="rId2"/>
              </a:rPr>
              <a:t> Workspace for </a:t>
            </a:r>
            <a:r>
              <a:rPr lang="en-US" sz="1000" dirty="0" err="1">
                <a:hlinkClick r:id="rId2"/>
              </a:rPr>
              <a:t>Slurm</a:t>
            </a:r>
            <a:endParaRPr lang="en-US" sz="1000" dirty="0"/>
          </a:p>
          <a:p>
            <a:pPr algn="just"/>
            <a:r>
              <a:rPr lang="en-US" sz="1000" dirty="0"/>
              <a:t>MS announced the general availability of Azure </a:t>
            </a:r>
            <a:r>
              <a:rPr lang="en-US" sz="1000" dirty="0" err="1"/>
              <a:t>CycleCloud</a:t>
            </a:r>
            <a:r>
              <a:rPr lang="en-US" sz="1000" dirty="0"/>
              <a:t> Workspace for </a:t>
            </a:r>
            <a:r>
              <a:rPr lang="en-US" sz="1000" dirty="0" err="1"/>
              <a:t>Slurm</a:t>
            </a:r>
            <a:r>
              <a:rPr lang="en-US" sz="1000" dirty="0"/>
              <a:t> https://aka.ms/ccw4slurm , a groundbreaking solution template available on the Azure Marketplace. This innovative template allows users to effortlessly create, configure, and deploy pre-defined </a:t>
            </a:r>
            <a:r>
              <a:rPr lang="en-US" sz="1000" dirty="0" err="1"/>
              <a:t>Slurm</a:t>
            </a:r>
            <a:r>
              <a:rPr lang="en-US" sz="1000" dirty="0"/>
              <a:t> clusters with </a:t>
            </a:r>
            <a:r>
              <a:rPr lang="en-US" sz="1000" dirty="0" err="1"/>
              <a:t>CycleCloud</a:t>
            </a:r>
            <a:r>
              <a:rPr lang="en-US" sz="1000" dirty="0"/>
              <a:t> on Azure, all without requiring any prior knowledge of Azure or </a:t>
            </a:r>
            <a:r>
              <a:rPr lang="en-US" sz="1000" dirty="0" err="1"/>
              <a:t>Slurm</a:t>
            </a:r>
            <a:r>
              <a:rPr lang="en-US" sz="1000" dirty="0"/>
              <a:t>.</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3"/>
              </a:rPr>
              <a:t>OneDrive support for RemoteApp in Azure Virtual Desktop</a:t>
            </a:r>
            <a:endParaRPr lang="en-US" dirty="0"/>
          </a:p>
          <a:p>
            <a:pPr algn="just"/>
            <a:r>
              <a:rPr lang="en-US" dirty="0"/>
              <a:t>MS announced that Microsoft OneDrive support is now available for RemoteApp in Azure Virtual Desktop!</a:t>
            </a:r>
          </a:p>
          <a:p>
            <a:pPr algn="just"/>
            <a:r>
              <a:rPr lang="en-US" dirty="0"/>
              <a:t>Previously, OneDrive could only be used on Azure Virtual Desktop with non-persistent desktops and was not supported on RemoteApp. With this new support, it is now possible to use OneDrive alongside a RemoteApp in Azure Virtual Desktop, which allows users to access and synchronize their files while using a RemoteApp. When a user connects to a RemoteApp, OneDrive can automatically launch as a companion to RemoteApp. The new support has the same features and usability as the OneDrive on your personal device.</a:t>
            </a:r>
          </a:p>
          <a:p>
            <a:pPr algn="just"/>
            <a:r>
              <a:rPr lang="en-US" dirty="0"/>
              <a:t>OneDrive support for Azure Virtual Desktop RemoteApp is currently fully supported with Windows 11, version 23H2 (Windows Insider is still in preview).</a:t>
            </a:r>
          </a:p>
        </p:txBody>
      </p:sp>
      <p:sp>
        <p:nvSpPr>
          <p:cNvPr id="2" name="Text Placeholder 11">
            <a:extLst>
              <a:ext uri="{FF2B5EF4-FFF2-40B4-BE49-F238E27FC236}">
                <a16:creationId xmlns:a16="http://schemas.microsoft.com/office/drawing/2014/main" id="{599ADB6D-464F-5783-D61B-E9F8FD22DD17}"/>
              </a:ext>
            </a:extLst>
          </p:cNvPr>
          <p:cNvSpPr txBox="1">
            <a:spLocks/>
          </p:cNvSpPr>
          <p:nvPr/>
        </p:nvSpPr>
        <p:spPr>
          <a:xfrm>
            <a:off x="4433776" y="2098229"/>
            <a:ext cx="4365038" cy="253091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Dapr v1.14.4 now available in the Dapr extension for AKS and Arc-enabled Kubernetes</a:t>
            </a:r>
            <a:endParaRPr lang="en-US" sz="1000" dirty="0"/>
          </a:p>
          <a:p>
            <a:pPr algn="just"/>
            <a:r>
              <a:rPr lang="en-US" sz="1000" dirty="0"/>
              <a:t>The Dapr extension for AKS and Arc-enabled Kubernetes now supports Dapr v1.14.4. </a:t>
            </a:r>
          </a:p>
          <a:p>
            <a:pPr algn="just"/>
            <a:r>
              <a:rPr lang="en-US" sz="1000" dirty="0"/>
              <a:t>Dapr is a developer framework for building cloud-native applications, making it easier to run multiple microservices on Kubernetes and interact with external state stores/databases, secret stores, pub/sub brokers, and other cloud services and self-hosted solutions. </a:t>
            </a:r>
          </a:p>
          <a:p>
            <a:pPr algn="just"/>
            <a:r>
              <a:rPr lang="en-US" sz="1000" dirty="0"/>
              <a:t>The Dapr v1.14 release offers several new features, including a new Jobs API for scheduling and running jobs, a new Scheduler control plane service, streaming subscriptions, actor multi-tenancy with namespaces, outbox pattern projections, HTTP metrics path matching, many fixes in the core runtime and components, and more. </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Microsoft Fabric</a:t>
            </a:r>
          </a:p>
        </p:txBody>
      </p:sp>
    </p:spTree>
    <p:extLst>
      <p:ext uri="{BB962C8B-B14F-4D97-AF65-F5344CB8AC3E}">
        <p14:creationId xmlns:p14="http://schemas.microsoft.com/office/powerpoint/2010/main" val="310725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46DC0C81-2D25-042B-8FD7-625EEA3353E2}"/>
              </a:ext>
            </a:extLst>
          </p:cNvPr>
          <p:cNvSpPr>
            <a:spLocks noGrp="1"/>
          </p:cNvSpPr>
          <p:nvPr>
            <p:ph type="body" sz="quarter" idx="10"/>
          </p:nvPr>
        </p:nvSpPr>
        <p:spPr>
          <a:xfrm>
            <a:off x="4433776" y="855080"/>
            <a:ext cx="4365038" cy="3774069"/>
          </a:xfrm>
        </p:spPr>
        <p:txBody>
          <a:bodyPr/>
          <a:lstStyle/>
          <a:p>
            <a:pPr marL="171450" indent="-171450" algn="just">
              <a:buFont typeface="Wingdings" panose="05000000000000000000" pitchFamily="2" charset="2"/>
              <a:buChar char="§"/>
            </a:pPr>
            <a:r>
              <a:rPr lang="en-US" sz="1000" dirty="0">
                <a:hlinkClick r:id="rId2">
                  <a:extLst>
                    <a:ext uri="{A12FA001-AC4F-418D-AE19-62706E023703}">
                      <ahyp:hlinkClr xmlns:ahyp="http://schemas.microsoft.com/office/drawing/2018/hyperlinkcolor" val="tx"/>
                    </a:ext>
                  </a:extLst>
                </a:hlinkClick>
              </a:rPr>
              <a:t>Copilot for Data Warehouse: Public Preview Update</a:t>
            </a:r>
            <a:endParaRPr lang="en-US" sz="1000" dirty="0"/>
          </a:p>
          <a:p>
            <a:pPr marL="171450" indent="-171450" algn="just">
              <a:buFont typeface="Wingdings" panose="05000000000000000000" pitchFamily="2" charset="2"/>
              <a:buChar char="§"/>
            </a:pPr>
            <a:r>
              <a:rPr lang="en-US" sz="1000" dirty="0">
                <a:hlinkClick r:id="rId3">
                  <a:extLst>
                    <a:ext uri="{A12FA001-AC4F-418D-AE19-62706E023703}">
                      <ahyp:hlinkClr xmlns:ahyp="http://schemas.microsoft.com/office/drawing/2018/hyperlinkcolor" val="tx"/>
                    </a:ext>
                  </a:extLst>
                </a:hlinkClick>
              </a:rPr>
              <a:t>Mirroring Azure SQLDB – new features and what’s coming up?</a:t>
            </a:r>
            <a:endParaRPr lang="en-US" sz="1000" dirty="0"/>
          </a:p>
          <a:p>
            <a:pPr marL="171450" indent="-171450" algn="just">
              <a:buFont typeface="Wingdings" panose="05000000000000000000" pitchFamily="2" charset="2"/>
              <a:buChar char="§"/>
            </a:pPr>
            <a:r>
              <a:rPr lang="en-US" sz="1000" dirty="0">
                <a:hlinkClick r:id="rId4">
                  <a:extLst>
                    <a:ext uri="{A12FA001-AC4F-418D-AE19-62706E023703}">
                      <ahyp:hlinkClr xmlns:ahyp="http://schemas.microsoft.com/office/drawing/2018/hyperlinkcolor" val="tx"/>
                    </a:ext>
                  </a:extLst>
                </a:hlinkClick>
              </a:rPr>
              <a:t>Announcing Updates to Data Activator in Public Preview</a:t>
            </a:r>
            <a:endParaRPr lang="en-US" sz="1000" dirty="0"/>
          </a:p>
          <a:p>
            <a:pPr marL="171450" indent="-171450" algn="just">
              <a:buFont typeface="Wingdings" panose="05000000000000000000" pitchFamily="2" charset="2"/>
              <a:buChar char="§"/>
            </a:pPr>
            <a:r>
              <a:rPr lang="en-US" sz="1000" dirty="0">
                <a:hlinkClick r:id="rId5">
                  <a:extLst>
                    <a:ext uri="{A12FA001-AC4F-418D-AE19-62706E023703}">
                      <ahyp:hlinkClr xmlns:ahyp="http://schemas.microsoft.com/office/drawing/2018/hyperlinkcolor" val="tx"/>
                    </a:ext>
                  </a:extLst>
                </a:hlinkClick>
              </a:rPr>
              <a:t>Announcing improved JSON support in Fabric DW</a:t>
            </a:r>
            <a:endParaRPr lang="en-US" sz="1000" dirty="0"/>
          </a:p>
          <a:p>
            <a:pPr marL="171450" indent="-171450" algn="just">
              <a:buFont typeface="Wingdings" panose="05000000000000000000" pitchFamily="2" charset="2"/>
              <a:buChar char="§"/>
            </a:pPr>
            <a:r>
              <a:rPr lang="en-US" sz="1000" dirty="0">
                <a:hlinkClick r:id="rId6"/>
              </a:rPr>
              <a:t>Unlock faster insights with the new support for Copilot conversations in Real-Time Intelligence (Public Preview)</a:t>
            </a:r>
            <a:endParaRPr lang="en-US" sz="1000" dirty="0"/>
          </a:p>
          <a:p>
            <a:pPr marL="171450" indent="-171450" algn="just">
              <a:buFont typeface="Wingdings" panose="05000000000000000000" pitchFamily="2" charset="2"/>
              <a:buChar char="§"/>
            </a:pPr>
            <a:r>
              <a:rPr lang="en-US" sz="1000" dirty="0">
                <a:hlinkClick r:id="rId7"/>
              </a:rPr>
              <a:t>Announcing the Private Preview of the Microsoft Fabric SKU Calculator at the European Fabric Community Conference</a:t>
            </a:r>
            <a:endParaRPr lang="en-US" sz="1000" dirty="0"/>
          </a:p>
          <a:p>
            <a:pPr marL="171450" indent="-171450" algn="just">
              <a:buFont typeface="Wingdings" panose="05000000000000000000" pitchFamily="2" charset="2"/>
              <a:buChar char="§"/>
            </a:pPr>
            <a:r>
              <a:rPr lang="en-US" sz="1000" dirty="0">
                <a:hlinkClick r:id="rId8"/>
              </a:rPr>
              <a:t>Announcing the General Availability of Fabric Data Pipeline Support in the On-Premises Data Gateway</a:t>
            </a:r>
            <a:endParaRPr lang="en-US" sz="1000" dirty="0"/>
          </a:p>
          <a:p>
            <a:pPr marL="171450" indent="-171450" algn="just">
              <a:buFont typeface="Wingdings" panose="05000000000000000000" pitchFamily="2" charset="2"/>
              <a:buChar char="§"/>
            </a:pPr>
            <a:r>
              <a:rPr lang="en-US" sz="1000" dirty="0">
                <a:hlinkClick r:id="rId9"/>
              </a:rPr>
              <a:t>Announcing Service Principal support for Fabric APIs </a:t>
            </a:r>
            <a:endParaRPr lang="en-US" sz="1000" dirty="0"/>
          </a:p>
          <a:p>
            <a:pPr marL="171450" indent="-171450" algn="just">
              <a:buFont typeface="Wingdings" panose="05000000000000000000" pitchFamily="2" charset="2"/>
              <a:buChar char="§"/>
            </a:pPr>
            <a:r>
              <a:rPr lang="en-US" sz="1000" dirty="0">
                <a:hlinkClick r:id="rId10"/>
              </a:rPr>
              <a:t>Announcing the new Terraform Provider for Microsoft Fabric (Public Preview)</a:t>
            </a:r>
            <a:endParaRPr lang="en-US" sz="1000" dirty="0"/>
          </a:p>
          <a:p>
            <a:pPr marL="171450" indent="-171450" algn="just">
              <a:buFont typeface="Wingdings" panose="05000000000000000000" pitchFamily="2" charset="2"/>
              <a:buChar char="§"/>
            </a:pPr>
            <a:r>
              <a:rPr lang="en-US" sz="1000" dirty="0">
                <a:hlinkClick r:id="rId11"/>
              </a:rPr>
              <a:t>Announcing the General Availability of Fast Copy in Dataflows Gen2</a:t>
            </a:r>
            <a:endParaRPr lang="en-US" sz="1000" dirty="0"/>
          </a:p>
          <a:p>
            <a:pPr marL="171450" indent="-171450" algn="just">
              <a:buFont typeface="Wingdings" panose="05000000000000000000" pitchFamily="2" charset="2"/>
              <a:buChar char="§"/>
            </a:pPr>
            <a:r>
              <a:rPr lang="en-US" sz="1000" dirty="0">
                <a:hlinkClick r:id="rId12"/>
              </a:rPr>
              <a:t>Mirroring Azure Database for PostgreSQL Flexible Server in Microsoft Fabric - Private Preview</a:t>
            </a:r>
            <a:endParaRPr lang="en-US" sz="1000" dirty="0"/>
          </a:p>
          <a:p>
            <a:pPr marL="171450" indent="-171450" algn="just">
              <a:buFont typeface="Wingdings" panose="05000000000000000000" pitchFamily="2" charset="2"/>
              <a:buChar char="§"/>
            </a:pPr>
            <a:endParaRPr lang="en-US" sz="1000" dirty="0"/>
          </a:p>
          <a:p>
            <a:endParaRPr lang="en-US" dirty="0"/>
          </a:p>
        </p:txBody>
      </p:sp>
      <p:sp>
        <p:nvSpPr>
          <p:cNvPr id="8" name="Title 2">
            <a:extLst>
              <a:ext uri="{FF2B5EF4-FFF2-40B4-BE49-F238E27FC236}">
                <a16:creationId xmlns:a16="http://schemas.microsoft.com/office/drawing/2014/main" id="{34FF4B94-B059-17A0-9F23-C5BADDACC074}"/>
              </a:ext>
            </a:extLst>
          </p:cNvPr>
          <p:cNvSpPr>
            <a:spLocks noGrp="1"/>
          </p:cNvSpPr>
          <p:nvPr>
            <p:ph type="title"/>
          </p:nvPr>
        </p:nvSpPr>
        <p:spPr>
          <a:xfrm>
            <a:off x="342900" y="342900"/>
            <a:ext cx="8455914" cy="342900"/>
          </a:xfrm>
        </p:spPr>
        <p:txBody>
          <a:bodyPr/>
          <a:lstStyle/>
          <a:p>
            <a:r>
              <a:rPr lang="en-US" dirty="0"/>
              <a:t>Microsoft Fabric</a:t>
            </a:r>
          </a:p>
        </p:txBody>
      </p:sp>
      <p:sp>
        <p:nvSpPr>
          <p:cNvPr id="10" name="Text Placeholder 3">
            <a:extLst>
              <a:ext uri="{FF2B5EF4-FFF2-40B4-BE49-F238E27FC236}">
                <a16:creationId xmlns:a16="http://schemas.microsoft.com/office/drawing/2014/main" id="{56833FF6-8E67-E03C-BF74-40CC07CFF331}"/>
              </a:ext>
            </a:extLst>
          </p:cNvPr>
          <p:cNvSpPr>
            <a:spLocks noGrp="1"/>
          </p:cNvSpPr>
          <p:nvPr>
            <p:ph type="body" sz="quarter" idx="15"/>
          </p:nvPr>
        </p:nvSpPr>
        <p:spPr>
          <a:xfrm>
            <a:off x="342900" y="173620"/>
            <a:ext cx="2708910" cy="169280"/>
          </a:xfrm>
        </p:spPr>
        <p:txBody>
          <a:bodyPr/>
          <a:lstStyle/>
          <a:p>
            <a:endParaRPr lang="en-US"/>
          </a:p>
        </p:txBody>
      </p:sp>
      <p:sp>
        <p:nvSpPr>
          <p:cNvPr id="12" name="Text Placeholder 4">
            <a:extLst>
              <a:ext uri="{FF2B5EF4-FFF2-40B4-BE49-F238E27FC236}">
                <a16:creationId xmlns:a16="http://schemas.microsoft.com/office/drawing/2014/main" id="{87F4048F-A3FD-44BB-ECFD-83DD24B62ED5}"/>
              </a:ext>
            </a:extLst>
          </p:cNvPr>
          <p:cNvSpPr>
            <a:spLocks noGrp="1"/>
          </p:cNvSpPr>
          <p:nvPr>
            <p:ph type="body" sz="quarter" idx="16"/>
          </p:nvPr>
        </p:nvSpPr>
        <p:spPr>
          <a:xfrm>
            <a:off x="342900" y="855080"/>
            <a:ext cx="3955312" cy="3774069"/>
          </a:xfrm>
        </p:spPr>
        <p:txBody>
          <a:bodyPr/>
          <a:lstStyle/>
          <a:p>
            <a:pPr marL="171450" indent="-171450" algn="just">
              <a:buFont typeface="Wingdings" panose="05000000000000000000" pitchFamily="2" charset="2"/>
              <a:buChar char="§"/>
            </a:pPr>
            <a:r>
              <a:rPr lang="en-US" dirty="0">
                <a:hlinkClick r:id="rId13"/>
              </a:rPr>
              <a:t>Databricks Unity Catalog tables available in Microsoft Fabric</a:t>
            </a:r>
            <a:endParaRPr lang="en-US" dirty="0"/>
          </a:p>
          <a:p>
            <a:pPr marL="171450" indent="-171450" algn="just">
              <a:buFont typeface="Wingdings" panose="05000000000000000000" pitchFamily="2" charset="2"/>
              <a:buChar char="§"/>
            </a:pPr>
            <a:r>
              <a:rPr lang="en-US" dirty="0">
                <a:hlinkClick r:id="rId14"/>
              </a:rPr>
              <a:t>Announcing the General Availability of Copilot for Data Factory in Microsoft Fabric</a:t>
            </a:r>
            <a:endParaRPr lang="en-US" dirty="0"/>
          </a:p>
          <a:p>
            <a:pPr marL="171450" indent="-171450" algn="just">
              <a:buFont typeface="Wingdings" panose="05000000000000000000" pitchFamily="2" charset="2"/>
              <a:buChar char="§"/>
            </a:pPr>
            <a:r>
              <a:rPr lang="en-US" dirty="0">
                <a:hlinkClick r:id="rId15"/>
              </a:rPr>
              <a:t>Announcing Public Preview: Incremental Refresh in Dataflow Gen2</a:t>
            </a:r>
            <a:endParaRPr lang="en-US" dirty="0"/>
          </a:p>
          <a:p>
            <a:pPr marL="171450" indent="-171450" algn="just">
              <a:buFont typeface="Wingdings" panose="05000000000000000000" pitchFamily="2" charset="2"/>
              <a:buChar char="§"/>
            </a:pPr>
            <a:r>
              <a:rPr lang="en-US" dirty="0">
                <a:hlinkClick r:id="rId16"/>
              </a:rPr>
              <a:t>Exciting Enhancements Announced for Fabric Data Factory Pipelines!</a:t>
            </a:r>
            <a:endParaRPr lang="en-US" dirty="0"/>
          </a:p>
          <a:p>
            <a:pPr marL="171450" indent="-171450" algn="just">
              <a:buFont typeface="Wingdings" panose="05000000000000000000" pitchFamily="2" charset="2"/>
              <a:buChar char="§"/>
            </a:pPr>
            <a:r>
              <a:rPr lang="en-US" dirty="0">
                <a:hlinkClick r:id="rId17"/>
              </a:rPr>
              <a:t>Announcing the General Availability of Mirroring for Snowflake in Microsoft Fabric</a:t>
            </a:r>
            <a:endParaRPr lang="en-US" dirty="0"/>
          </a:p>
          <a:p>
            <a:pPr marL="171450" indent="-171450" algn="just">
              <a:buFont typeface="Wingdings" panose="05000000000000000000" pitchFamily="2" charset="2"/>
              <a:buChar char="§"/>
            </a:pPr>
            <a:r>
              <a:rPr lang="en-US" dirty="0">
                <a:hlinkClick r:id="rId18"/>
              </a:rPr>
              <a:t>Announcing Public Preview: Copy Job in Microsoft Fabric</a:t>
            </a:r>
            <a:endParaRPr lang="en-US" dirty="0"/>
          </a:p>
          <a:p>
            <a:pPr marL="171450" indent="-171450" algn="just">
              <a:buFont typeface="Wingdings" panose="05000000000000000000" pitchFamily="2" charset="2"/>
              <a:buChar char="§"/>
            </a:pPr>
            <a:r>
              <a:rPr lang="en-US" dirty="0">
                <a:hlinkClick r:id="rId19"/>
              </a:rPr>
              <a:t>Organizing your tables with </a:t>
            </a:r>
            <a:r>
              <a:rPr lang="en-US" dirty="0" err="1">
                <a:hlinkClick r:id="rId19"/>
              </a:rPr>
              <a:t>lakehouse</a:t>
            </a:r>
            <a:r>
              <a:rPr lang="en-US" dirty="0">
                <a:hlinkClick r:id="rId19"/>
              </a:rPr>
              <a:t> schemas and more (Public Preview)</a:t>
            </a:r>
            <a:endParaRPr lang="en-US" dirty="0"/>
          </a:p>
          <a:p>
            <a:pPr marL="171450" indent="-171450" algn="just">
              <a:buFont typeface="Wingdings" panose="05000000000000000000" pitchFamily="2" charset="2"/>
              <a:buChar char="§"/>
            </a:pPr>
            <a:r>
              <a:rPr lang="en-US" dirty="0">
                <a:hlinkClick r:id="rId20"/>
              </a:rPr>
              <a:t>Google Cloud Storage shortcuts and S3 Compatible shortcuts generally available</a:t>
            </a:r>
            <a:endParaRPr lang="en-US" dirty="0"/>
          </a:p>
          <a:p>
            <a:pPr marL="171450" indent="-171450" algn="just">
              <a:buFont typeface="Wingdings" panose="05000000000000000000" pitchFamily="2" charset="2"/>
              <a:buChar char="§"/>
            </a:pPr>
            <a:r>
              <a:rPr lang="en-US" dirty="0">
                <a:hlinkClick r:id="rId21"/>
              </a:rPr>
              <a:t>Announcing Public Preview of T-SQL Notebook in Fabric</a:t>
            </a:r>
            <a:endParaRPr lang="en-US" dirty="0"/>
          </a:p>
          <a:p>
            <a:pPr marL="171450" indent="-171450" algn="just">
              <a:buFont typeface="Wingdings" panose="05000000000000000000" pitchFamily="2" charset="2"/>
              <a:buChar char="§"/>
            </a:pPr>
            <a:r>
              <a:rPr lang="en-US" dirty="0">
                <a:hlinkClick r:id="rId22"/>
              </a:rPr>
              <a:t>Introducing High Concurrency Mode for Notebooks in Pipelines for Fabric Spark</a:t>
            </a:r>
            <a:endParaRPr lang="en-US" dirty="0"/>
          </a:p>
          <a:p>
            <a:pPr marL="171450" indent="-171450" algn="just">
              <a:buFont typeface="Wingdings" panose="05000000000000000000" pitchFamily="2" charset="2"/>
              <a:buChar char="§"/>
            </a:pPr>
            <a:r>
              <a:rPr lang="en-US" dirty="0">
                <a:hlinkClick r:id="rId23"/>
              </a:rPr>
              <a:t>Announcing the Fabric Apache Spark Diagnostic Emitter: Collect Logs and Metrics</a:t>
            </a:r>
            <a:endParaRPr lang="en-US" dirty="0"/>
          </a:p>
          <a:p>
            <a:pPr algn="just"/>
            <a:endParaRPr lang="en-US" dirty="0"/>
          </a:p>
          <a:p>
            <a:pPr algn="just"/>
            <a:endParaRPr lang="en-US" dirty="0"/>
          </a:p>
        </p:txBody>
      </p:sp>
    </p:spTree>
    <p:extLst>
      <p:ext uri="{BB962C8B-B14F-4D97-AF65-F5344CB8AC3E}">
        <p14:creationId xmlns:p14="http://schemas.microsoft.com/office/powerpoint/2010/main" val="360637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Generally Available: Online migration from Azure Database for PostgreSQL - Single Server to Flexible Server</a:t>
            </a:r>
            <a:endParaRPr lang="en-US" sz="1000" dirty="0"/>
          </a:p>
          <a:p>
            <a:pPr algn="just"/>
            <a:r>
              <a:rPr lang="en-US" sz="1000" dirty="0"/>
              <a:t>It is now possible to use online migration option to migrate from Azure Database for PostgreSQL –Single Server to Flexible Server. Online migration is the ideal choice when have large databases and require limited application downtime.</a:t>
            </a:r>
          </a:p>
          <a:p>
            <a:pPr algn="just"/>
            <a:r>
              <a:rPr lang="en-US" sz="1000" dirty="0"/>
              <a:t>In online migration, applications connecting to source instance aren't stopped while databases are copied to a flexible server. The initial copy of the databases is followed by replication to keep the flexible server in sync with the source instance. A cutover is performed when the flexible server completely syncs with the source instance, resulting in very minimal downtime to applications.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839994"/>
          </a:xfrm>
        </p:spPr>
        <p:txBody>
          <a:bodyPr/>
          <a:lstStyle/>
          <a:p>
            <a:pPr algn="just"/>
            <a:r>
              <a:rPr lang="en-US" dirty="0">
                <a:hlinkClick r:id="rId3"/>
              </a:rPr>
              <a:t>Generally Available: Latest PostgreSQL minor versions supported by Azure Database for PostgreSQL – Flexible Server</a:t>
            </a:r>
            <a:endParaRPr lang="ru-RU" dirty="0"/>
          </a:p>
          <a:p>
            <a:pPr algn="just"/>
            <a:r>
              <a:rPr lang="en-US" dirty="0"/>
              <a:t>PostgreSQL minor versions 16.4, 15.8, 14.13, 13.16, 12.20, and 17 Beta 3 are now supported by Azure Database for PostgreSQL – Flexible Server.</a:t>
            </a:r>
          </a:p>
          <a:p>
            <a:pPr algn="just"/>
            <a:r>
              <a:rPr lang="en-US" dirty="0"/>
              <a:t>These minor version upgrades are automatically performed as part of the monthly planned maintenance in Azure Database for PostgreSQL – Flexible Server. This upgrade automation ensures that your databases are always running the latest optimized versions without requiring manual intervention. This release fixes one security vulnerability and more than 55 bugs reported over the last several months.</a:t>
            </a:r>
          </a:p>
        </p:txBody>
      </p:sp>
      <p:sp>
        <p:nvSpPr>
          <p:cNvPr id="2" name="Text Placeholder 13">
            <a:extLst>
              <a:ext uri="{FF2B5EF4-FFF2-40B4-BE49-F238E27FC236}">
                <a16:creationId xmlns:a16="http://schemas.microsoft.com/office/drawing/2014/main" id="{2A8C9CD1-B332-1A9D-476B-1A3E88442268}"/>
              </a:ext>
            </a:extLst>
          </p:cNvPr>
          <p:cNvSpPr txBox="1">
            <a:spLocks/>
          </p:cNvSpPr>
          <p:nvPr/>
        </p:nvSpPr>
        <p:spPr>
          <a:xfrm>
            <a:off x="342900" y="2742114"/>
            <a:ext cx="3955312" cy="1839994"/>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Generally Available: V5 reservations for Azure Database for PostgreSQL – Flexible Server</a:t>
            </a:r>
            <a:endParaRPr lang="ru-RU" dirty="0"/>
          </a:p>
          <a:p>
            <a:pPr algn="just"/>
            <a:r>
              <a:rPr lang="en-US" dirty="0"/>
              <a:t>MS announced that reservations are now available for Azure Database for PostgreSQL – Flexible Server V5 instances (both Intel and AMD). By reserving compute resources, it is possible to save significantly compared to pay-as-you-go pricing. With Azure Database for PostgreSQL – Flexible Server reserved capacity, it is possible to commit to a one-year or three-year term, receiving a substantial discount on compute costs—up to 65%.</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r>
              <a:rPr lang="en-US" sz="1000" dirty="0">
                <a:hlinkClick r:id="rId2"/>
              </a:rPr>
              <a:t>Generally Available: Azure Cosmos DB dynamic scaling—per region and per partition </a:t>
            </a:r>
            <a:r>
              <a:rPr lang="en-US" sz="1000" dirty="0" err="1">
                <a:hlinkClick r:id="rId2"/>
              </a:rPr>
              <a:t>autoscale</a:t>
            </a:r>
            <a:endParaRPr lang="en-US" sz="1000" dirty="0"/>
          </a:p>
          <a:p>
            <a:pPr algn="just"/>
            <a:r>
              <a:rPr lang="en-US" sz="1000" dirty="0"/>
              <a:t>Azure Cosmos DB now provides dynamic scaling to help optimize costs for nonuniform, large-scale workloads. By default, Azure Cosmos DB </a:t>
            </a:r>
            <a:r>
              <a:rPr lang="en-US" sz="1000" dirty="0" err="1"/>
              <a:t>autoscale</a:t>
            </a:r>
            <a:r>
              <a:rPr lang="en-US" sz="1000" dirty="0"/>
              <a:t> scales workloads uniformly based on the most active region and partition. This behavior can cause unnecessary scale-ups if one or few partitions are active. The new dynamic scaling behavior enables your workload partitions and regions to scale independently based on usage—improving cost efficiency with zero downtime or performance impact.</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Generally Available: Smaller Enterprise tier cache instance for Azure Cache for Redis</a:t>
            </a:r>
            <a:endParaRPr lang="ru-RU" dirty="0"/>
          </a:p>
          <a:p>
            <a:pPr algn="just"/>
            <a:r>
              <a:rPr lang="en-US" dirty="0"/>
              <a:t>Get started with Azure Cache for Redis with the E1 cache instance. This option gives you a lower cost starting point to use the expanded features of Redis Enterprise, including vector search and storage.</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535820"/>
          </a:xfrm>
        </p:spPr>
        <p:txBody>
          <a:bodyPr/>
          <a:lstStyle/>
          <a:p>
            <a:r>
              <a:rPr lang="en-US" dirty="0">
                <a:hlinkClick r:id="rId2"/>
              </a:rPr>
              <a:t>Announcing the Availability of Phi-3.5-MoE in Azure AI Studio and GitHub</a:t>
            </a:r>
            <a:endParaRPr lang="en-US" dirty="0"/>
          </a:p>
          <a:p>
            <a:r>
              <a:rPr lang="en-US" dirty="0"/>
              <a:t>MS announced that the Phi-3.5-MoE model is now available through Serverless API deployment method in Azure AI Studio (Figure 1) and GitHub (Figure 2). Key benefits include:</a:t>
            </a:r>
          </a:p>
          <a:p>
            <a:pPr marL="171450" indent="-171450" algn="just">
              <a:buFont typeface="Arial" panose="020B0604020202020204" pitchFamily="34" charset="0"/>
              <a:buChar char="•"/>
            </a:pPr>
            <a:r>
              <a:rPr lang="en-US" dirty="0"/>
              <a:t>Scalability: Easily scale usage based on demand without worrying about underlying hardware constraints. Phi-3.5-MoE and other Phi-3.5 models are available in East US 2, East US, North Central US, South Central US, West US 3, West US, and Sweden Central regions.</a:t>
            </a:r>
          </a:p>
          <a:p>
            <a:pPr marL="171450" indent="-171450" algn="just">
              <a:buFont typeface="Arial" panose="020B0604020202020204" pitchFamily="34" charset="0"/>
              <a:buChar char="•"/>
            </a:pPr>
            <a:r>
              <a:rPr lang="en-US" dirty="0"/>
              <a:t>Cost Efficiency: Pay only for the resource use, ensuring cost-effective operation, at $0.00013 per 1K input tokens and $0.00052 per 1K output tokens.</a:t>
            </a:r>
          </a:p>
          <a:p>
            <a:pPr marL="171450" indent="-171450" algn="just">
              <a:buFont typeface="Arial" panose="020B0604020202020204" pitchFamily="34" charset="0"/>
              <a:buChar char="•"/>
            </a:pPr>
            <a:r>
              <a:rPr lang="en-US" dirty="0"/>
              <a:t>Ease of Integration: Seamlessly integrate Phi-3.5-MoE into existing workflows and applications with minimal effort.</a:t>
            </a:r>
          </a:p>
        </p:txBody>
      </p:sp>
      <p:pic>
        <p:nvPicPr>
          <p:cNvPr id="3074" name="Picture 2" descr="thumbnail image 1 captioned Figure 1: Deploy the Phi-3.5-MoE model using Serverless API in Azure AI Studio.">
            <a:extLst>
              <a:ext uri="{FF2B5EF4-FFF2-40B4-BE49-F238E27FC236}">
                <a16:creationId xmlns:a16="http://schemas.microsoft.com/office/drawing/2014/main" id="{ED677D40-01C0-DAB5-7FD7-66F1B0F92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0026" y="855080"/>
            <a:ext cx="4602844"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10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a:xfrm>
            <a:off x="236220" y="824600"/>
            <a:ext cx="4084320" cy="3419740"/>
          </a:xfrm>
        </p:spPr>
        <p:txBody>
          <a:bodyPr/>
          <a:lstStyle/>
          <a:p>
            <a:pPr algn="just"/>
            <a:r>
              <a:rPr lang="en-US" sz="1000" dirty="0">
                <a:hlinkClick r:id="rId2"/>
              </a:rPr>
              <a:t>Announcing Azure OpenAI Data Zones</a:t>
            </a:r>
            <a:endParaRPr lang="en-US" sz="1000" dirty="0"/>
          </a:p>
          <a:p>
            <a:pPr algn="just"/>
            <a:r>
              <a:rPr lang="en-US" sz="1000" dirty="0"/>
              <a:t>Azure OpenAI Data Zones now available for the European Union and United States. Now there are three options:</a:t>
            </a:r>
          </a:p>
          <a:p>
            <a:pPr marL="171450" indent="-171450" algn="just">
              <a:buFont typeface="Arial" panose="020B0604020202020204" pitchFamily="34" charset="0"/>
              <a:buChar char="•"/>
            </a:pPr>
            <a:r>
              <a:rPr lang="en-US" sz="1000" dirty="0"/>
              <a:t>Global deployments: Available in over 25 regions, this option offers access to all new models (including o1 series) at the lowest price with the highest throughputs. Data is stored at rest within the customer selected region of the Azure resource, while the global backbone ensures optimized response times.</a:t>
            </a:r>
          </a:p>
          <a:p>
            <a:pPr marL="171450" indent="-171450" algn="just">
              <a:buFont typeface="Arial" panose="020B0604020202020204" pitchFamily="34" charset="0"/>
              <a:buChar char="•"/>
            </a:pPr>
            <a:r>
              <a:rPr lang="en-US" sz="1000" dirty="0"/>
              <a:t>Data Zones: Introducing Data Zones for customers who need greater data processing assurances while accessing the latest models, combined with the flexibility of cross region load balancing within the customer selected geographic boundary. The United States Data Zone spans all Azure OpenAI regions within the United States. The European Union Data Zone spans all Azure OpenAI regions located within the European Union member states. The new Azure Data Zones deployment type will be available in the coming month.</a:t>
            </a:r>
          </a:p>
          <a:p>
            <a:pPr marL="171450" indent="-171450" algn="just">
              <a:buFont typeface="Arial" panose="020B0604020202020204" pitchFamily="34" charset="0"/>
              <a:buChar char="•"/>
            </a:pPr>
            <a:r>
              <a:rPr lang="en-US" sz="1000" dirty="0"/>
              <a:t>Regional deployments: For the strictest levels of data control, regional deployments ensure processing and storage occur within the resource’s geography. This option offers the most limited model availability compared to Global and Data Zone deployments.</a:t>
            </a:r>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ML &amp; AI &amp; IOT Updates</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2" name="AutoShape 2" descr="graphical user interface, text, application, chat or text message">
            <a:extLst>
              <a:ext uri="{FF2B5EF4-FFF2-40B4-BE49-F238E27FC236}">
                <a16:creationId xmlns:a16="http://schemas.microsoft.com/office/drawing/2014/main" id="{01535E3E-9427-891A-D7E4-B930DDDBC66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 name="Picture 3">
            <a:extLst>
              <a:ext uri="{FF2B5EF4-FFF2-40B4-BE49-F238E27FC236}">
                <a16:creationId xmlns:a16="http://schemas.microsoft.com/office/drawing/2014/main" id="{D5D32962-5A68-55B5-B72D-580BF3B416C9}"/>
              </a:ext>
            </a:extLst>
          </p:cNvPr>
          <p:cNvPicPr>
            <a:picLocks noChangeAspect="1"/>
          </p:cNvPicPr>
          <p:nvPr/>
        </p:nvPicPr>
        <p:blipFill>
          <a:blip r:embed="rId3"/>
          <a:stretch>
            <a:fillRect/>
          </a:stretch>
        </p:blipFill>
        <p:spPr>
          <a:xfrm>
            <a:off x="4648200" y="862699"/>
            <a:ext cx="4038130" cy="1152741"/>
          </a:xfrm>
          <a:prstGeom prst="rect">
            <a:avLst/>
          </a:prstGeom>
        </p:spPr>
      </p:pic>
    </p:spTree>
    <p:extLst>
      <p:ext uri="{BB962C8B-B14F-4D97-AF65-F5344CB8AC3E}">
        <p14:creationId xmlns:p14="http://schemas.microsoft.com/office/powerpoint/2010/main" val="318651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8E683-9896-60B5-890F-D8C14CCC2EE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B28DC66-0F99-0D96-A778-8F83D6B79938}"/>
              </a:ext>
            </a:extLst>
          </p:cNvPr>
          <p:cNvSpPr>
            <a:spLocks noGrp="1"/>
          </p:cNvSpPr>
          <p:nvPr>
            <p:ph type="body" sz="quarter" idx="10"/>
          </p:nvPr>
        </p:nvSpPr>
        <p:spPr>
          <a:xfrm>
            <a:off x="4433776" y="855081"/>
            <a:ext cx="4365038" cy="1716670"/>
          </a:xfrm>
        </p:spPr>
        <p:txBody>
          <a:bodyPr/>
          <a:lstStyle/>
          <a:p>
            <a:pPr algn="just"/>
            <a:r>
              <a:rPr lang="en-US" sz="1000" dirty="0">
                <a:hlinkClick r:id="rId2"/>
              </a:rPr>
              <a:t>Multimodal Public Preview</a:t>
            </a:r>
            <a:endParaRPr lang="en-US" sz="1000" dirty="0"/>
          </a:p>
          <a:p>
            <a:pPr algn="just"/>
            <a:r>
              <a:rPr lang="en-US" sz="1000" dirty="0"/>
              <a:t>MS announced the Public Preview release of our Multimodal model in Azure AI Content Safety. The Multimodal API analyzes materials containing both image content and text content to help make applications and services safer from harmful user-generated or AI-generated content. It allows:</a:t>
            </a:r>
          </a:p>
          <a:p>
            <a:pPr marL="171450" indent="-171450" algn="just">
              <a:buFont typeface="Arial" panose="020B0604020202020204" pitchFamily="34" charset="0"/>
              <a:buChar char="•"/>
            </a:pPr>
            <a:r>
              <a:rPr lang="en-US" sz="1000" dirty="0"/>
              <a:t>Detect Harmful Content Across Multiple Modalities:</a:t>
            </a:r>
          </a:p>
          <a:p>
            <a:pPr marL="171450" indent="-171450" algn="just">
              <a:buFont typeface="Arial" panose="020B0604020202020204" pitchFamily="34" charset="0"/>
              <a:buChar char="•"/>
            </a:pPr>
            <a:r>
              <a:rPr lang="en-US" sz="1000" dirty="0"/>
              <a:t>Contextual Analysis Across Text and Visuals</a:t>
            </a:r>
          </a:p>
          <a:p>
            <a:pPr marL="171450" indent="-171450" algn="just">
              <a:buFont typeface="Arial" panose="020B0604020202020204" pitchFamily="34" charset="0"/>
              <a:buChar char="•"/>
            </a:pPr>
            <a:r>
              <a:rPr lang="en-US" sz="1000" dirty="0"/>
              <a:t>Real-Time Moderation</a:t>
            </a:r>
          </a:p>
        </p:txBody>
      </p:sp>
      <p:sp>
        <p:nvSpPr>
          <p:cNvPr id="11" name="Title 10">
            <a:extLst>
              <a:ext uri="{FF2B5EF4-FFF2-40B4-BE49-F238E27FC236}">
                <a16:creationId xmlns:a16="http://schemas.microsoft.com/office/drawing/2014/main" id="{BD2B0018-DD83-75C9-FFCF-F3A8B114374D}"/>
              </a:ext>
            </a:extLst>
          </p:cNvPr>
          <p:cNvSpPr>
            <a:spLocks noGrp="1"/>
          </p:cNvSpPr>
          <p:nvPr>
            <p:ph type="title"/>
          </p:nvPr>
        </p:nvSpPr>
        <p:spPr/>
        <p:txBody>
          <a:bodyPr/>
          <a:lstStyle/>
          <a:p>
            <a:r>
              <a:rPr lang="en-US" sz="1800" dirty="0"/>
              <a:t>ML &amp; AI &amp; IOT Updates</a:t>
            </a:r>
          </a:p>
        </p:txBody>
      </p:sp>
      <p:sp>
        <p:nvSpPr>
          <p:cNvPr id="13" name="Text Placeholder 12">
            <a:extLst>
              <a:ext uri="{FF2B5EF4-FFF2-40B4-BE49-F238E27FC236}">
                <a16:creationId xmlns:a16="http://schemas.microsoft.com/office/drawing/2014/main" id="{4C6FCBC0-5032-C33B-1DDF-337F7AB440F3}"/>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EB69B51E-D148-23D2-5856-B43EE4731506}"/>
              </a:ext>
            </a:extLst>
          </p:cNvPr>
          <p:cNvSpPr>
            <a:spLocks noGrp="1"/>
          </p:cNvSpPr>
          <p:nvPr>
            <p:ph type="body" sz="quarter" idx="16"/>
          </p:nvPr>
        </p:nvSpPr>
        <p:spPr>
          <a:xfrm>
            <a:off x="342900" y="855081"/>
            <a:ext cx="3955312" cy="1537600"/>
          </a:xfrm>
        </p:spPr>
        <p:txBody>
          <a:bodyPr/>
          <a:lstStyle/>
          <a:p>
            <a:pPr algn="just"/>
            <a:r>
              <a:rPr lang="en-US" dirty="0">
                <a:hlinkClick r:id="rId3"/>
              </a:rPr>
              <a:t>MS Announced a correction capabilities in  Azure AI Content Safety</a:t>
            </a:r>
            <a:endParaRPr lang="en-US" dirty="0"/>
          </a:p>
          <a:p>
            <a:pPr algn="just"/>
            <a:r>
              <a:rPr lang="en-US" dirty="0"/>
              <a:t>With this enhancement, </a:t>
            </a:r>
            <a:r>
              <a:rPr lang="en-US" dirty="0" err="1"/>
              <a:t>groundedness</a:t>
            </a:r>
            <a:r>
              <a:rPr lang="en-US" dirty="0"/>
              <a:t> detection not only identifies inaccuracies in AI outputs but also corrects them, fostering greater trust in generative AI technologies.</a:t>
            </a:r>
          </a:p>
          <a:p>
            <a:pPr algn="just"/>
            <a:r>
              <a:rPr lang="en-US" dirty="0" err="1"/>
              <a:t>Groundedness</a:t>
            </a:r>
            <a:r>
              <a:rPr lang="en-US" dirty="0"/>
              <a:t> detection is a feature that identifies ungrounded or hallucinated content in AI outputs, helping developers enhance generative AI applications by pinpointing responses that lack a foundation in connected data sources.</a:t>
            </a:r>
          </a:p>
        </p:txBody>
      </p:sp>
      <p:pic>
        <p:nvPicPr>
          <p:cNvPr id="5122" name="Picture 2" descr="thumbnail image 1 of blog post titled &#10; &#10; &#10;  &#10; &#10; &#10; &#10;    &#10;  &#10;   &#10;    &#10;      &#10;       Correction capability helps revise ungrounded content and hallucinations&#10;       &#10;      &#10;     &#10;   &#10;  &#10; &#10;   &#10; &#10; &#10; &#10; &#10; &#10;">
            <a:extLst>
              <a:ext uri="{FF2B5EF4-FFF2-40B4-BE49-F238E27FC236}">
                <a16:creationId xmlns:a16="http://schemas.microsoft.com/office/drawing/2014/main" id="{59A43B08-81A9-D763-BE62-58B70ACB35D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985" y="2461260"/>
            <a:ext cx="3711142" cy="208788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umbnail image 1 of blog post titled &#10; &#10; &#10;  &#10; &#10; &#10; &#10;    &#10;  &#10;   &#10;    &#10;      &#10;       Multimodal Public Preview Blog&#10;       &#10;      &#10;     &#10;   &#10;  &#10; &#10;   &#10; &#10; &#10; &#10; &#10; &#10;">
            <a:extLst>
              <a:ext uri="{FF2B5EF4-FFF2-40B4-BE49-F238E27FC236}">
                <a16:creationId xmlns:a16="http://schemas.microsoft.com/office/drawing/2014/main" id="{D3EFA5BE-A1A9-DA41-FDB2-A86EBD270E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7740" y="2461261"/>
            <a:ext cx="38100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16670"/>
          </a:xfrm>
        </p:spPr>
        <p:txBody>
          <a:bodyPr/>
          <a:lstStyle/>
          <a:p>
            <a:r>
              <a:rPr lang="en-US" sz="1000" dirty="0">
                <a:hlinkClick r:id="rId2"/>
              </a:rPr>
              <a:t>Watermarks in preview in Azure OpenAI Service</a:t>
            </a:r>
            <a:endParaRPr lang="en-US" sz="1000" dirty="0"/>
          </a:p>
          <a:p>
            <a:r>
              <a:rPr lang="en-US" sz="1000" dirty="0"/>
              <a:t>‘Watermarks’ add invisible watermarks to all images generated using DALL·E, the company’s flagship generative AI image generator. This watermarking technology is designed to provide an additional layer of transparency and disclosure to AI-generated content. </a:t>
            </a:r>
          </a:p>
          <a:p>
            <a:r>
              <a:rPr lang="en-US" sz="1000" dirty="0"/>
              <a:t>Microsoft’s watermarking feature embeds signals within the pixels of AI-generated images. These signals are imperceptible to the human eye but detectable by AI-based verification tools. Watermarks embed GUIDs that are traceable to offline provenance manifests.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567389"/>
          </a:xfrm>
        </p:spPr>
        <p:txBody>
          <a:bodyPr/>
          <a:lstStyle/>
          <a:p>
            <a:pPr algn="just"/>
            <a:r>
              <a:rPr lang="en-US" dirty="0">
                <a:hlinkClick r:id="rId3"/>
              </a:rPr>
              <a:t>Protected Material Detection for Code now in Preview in Azure AI Content Safety</a:t>
            </a:r>
            <a:endParaRPr lang="en-US" dirty="0"/>
          </a:p>
          <a:p>
            <a:pPr algn="just"/>
            <a:r>
              <a:rPr lang="en-US" dirty="0"/>
              <a:t>Microsoft announced the launch of Protected Materials Detection for Code, a new feature in the Azure AI Content Safety is a generative AI guardrail that can be used with generative AI applications that generate code. Previously available exclusively in Azure OpenAI Service, this advanced model can now be utilized by developers using a wide range of AI tools, enhancing the protection and detection of intellectual property (IP) in code outputs.</a:t>
            </a:r>
          </a:p>
          <a:p>
            <a:pPr algn="just"/>
            <a:r>
              <a:rPr lang="en-US" dirty="0"/>
              <a:t>The Protected Materials Detection for Code feature compares AI-generated code against a comprehensive database of all public GitHub repositories. If a significant portion of code matches public code, the system will flag the corresponding GitHub repository and provide a citation link, including license details. This allows developers to review the source of the matching code and ensure proper attribution or licensing. </a:t>
            </a:r>
          </a:p>
        </p:txBody>
      </p:sp>
      <p:pic>
        <p:nvPicPr>
          <p:cNvPr id="1026" name="Picture 2" descr="thumbnail image 1 of blog post titled &#10; &#10; &#10;  &#10; &#10; &#10; &#10;    &#10;  &#10;   &#10;    &#10;      &#10;       Watermarks in preview in Azure OpenAI Service&#10;       &#10;      &#10;     &#10;   &#10;  &#10; &#10;   &#10; &#10; &#10; &#10; &#10; &#10;">
            <a:extLst>
              <a:ext uri="{FF2B5EF4-FFF2-40B4-BE49-F238E27FC236}">
                <a16:creationId xmlns:a16="http://schemas.microsoft.com/office/drawing/2014/main" id="{64FEA9F1-956B-2AB2-F7CB-27BCBB926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295" y="2673668"/>
            <a:ext cx="381000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a:xfrm>
            <a:off x="342900" y="855081"/>
            <a:ext cx="3955312" cy="2502074"/>
          </a:xfrm>
        </p:spPr>
        <p:txBody>
          <a:bodyPr/>
          <a:lstStyle/>
          <a:p>
            <a:pPr algn="just"/>
            <a:r>
              <a:rPr lang="en-US" dirty="0">
                <a:hlinkClick r:id="rId2"/>
              </a:rPr>
              <a:t>Azure AI Confidential Inferencing Preview</a:t>
            </a:r>
            <a:endParaRPr lang="en-US" dirty="0"/>
          </a:p>
          <a:p>
            <a:pPr algn="just"/>
            <a:r>
              <a:rPr lang="en-US" dirty="0"/>
              <a:t>MS Released confidential inference for the Azure OpenAI Service Whisper model for speech to text transcription, Microsoft is the first cloud provider offering confidential AI.  Confidential Whisper offers end-to-end privacy of prompts containing audio and transcribed text responses by ensuring that the prompts are decrypted only within Trusted Execution Environments (TEE) on Azure Confidential GPU virtual machines (VMs). </a:t>
            </a:r>
          </a:p>
          <a:p>
            <a:pPr algn="just"/>
            <a:r>
              <a:rPr lang="en-US" dirty="0"/>
              <a:t>Confidential inferencing is designed for enterprise and cloud native developers building AI applications that need to process sensitive or regulated data in the cloud that must remain encrypted, even while being processed. They also require the ability to remotely measure and audit the code that processes the data to ensure it only performs its expected function and nothing else. This enables building AI applications to preserve privacy for their users and their data.</a:t>
            </a:r>
          </a:p>
          <a:p>
            <a:pPr algn="just"/>
            <a:endParaRPr lang="en-US" dirty="0"/>
          </a:p>
        </p:txBody>
      </p:sp>
      <p:pic>
        <p:nvPicPr>
          <p:cNvPr id="2050" name="Picture 2" descr="thumbnail image 1 of blog post titled &#10; &#10; &#10;  &#10; &#10; &#10; &#10;    &#10;  &#10;   &#10;    &#10;      &#10;       Azure AI Confidential Inferencing Preview&#10;       &#10;      &#10;     &#10;   &#10;  &#10; &#10;   &#10; &#10; &#10; &#10; &#10; &#10;">
            <a:extLst>
              <a:ext uri="{FF2B5EF4-FFF2-40B4-BE49-F238E27FC236}">
                <a16:creationId xmlns:a16="http://schemas.microsoft.com/office/drawing/2014/main" id="{38BCE313-5A62-4D06-D2EA-8E4DE6B23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212" y="638447"/>
            <a:ext cx="4570340" cy="218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86D8C-1CF7-CFC9-5082-9B054DB0E4B0}"/>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7CBCE21E-6E97-4575-224A-07A9BE04CC17}"/>
              </a:ext>
            </a:extLst>
          </p:cNvPr>
          <p:cNvSpPr>
            <a:spLocks noGrp="1"/>
          </p:cNvSpPr>
          <p:nvPr>
            <p:ph type="body" sz="quarter" idx="10"/>
          </p:nvPr>
        </p:nvSpPr>
        <p:spPr>
          <a:xfrm>
            <a:off x="4433776" y="855080"/>
            <a:ext cx="4365038" cy="1423425"/>
          </a:xfrm>
        </p:spPr>
        <p:txBody>
          <a:bodyPr/>
          <a:lstStyle/>
          <a:p>
            <a:pPr algn="just"/>
            <a:r>
              <a:rPr lang="en-US" sz="1000" dirty="0">
                <a:hlinkClick r:id="rId2"/>
              </a:rPr>
              <a:t>GitHub Copilot now available in github.com for Copilot Individual and Copilot Business plans</a:t>
            </a:r>
            <a:endParaRPr lang="en-US" sz="1000" dirty="0"/>
          </a:p>
          <a:p>
            <a:pPr algn="just"/>
            <a:r>
              <a:rPr lang="en-US" sz="1000" dirty="0"/>
              <a:t>GitHub Copilot Individual and Business plans now include preview access to Copilot functionality, including GitHub Copilot Chat, in github.com. The integration with GitHub allows Copilot to leverage the rich context from repositories, pull requests, issues, actions, and more, providing you with more valuable interactions, more tailored coding assistance, and an AI-native developer experience with GitHub.</a:t>
            </a:r>
          </a:p>
        </p:txBody>
      </p:sp>
      <p:sp>
        <p:nvSpPr>
          <p:cNvPr id="11" name="Title 10">
            <a:extLst>
              <a:ext uri="{FF2B5EF4-FFF2-40B4-BE49-F238E27FC236}">
                <a16:creationId xmlns:a16="http://schemas.microsoft.com/office/drawing/2014/main" id="{913ABE3E-5CF4-60DA-7E03-258003FB6E61}"/>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F39435DB-59FA-A2E5-622B-52C33AFF7708}"/>
              </a:ext>
            </a:extLst>
          </p:cNvPr>
          <p:cNvSpPr>
            <a:spLocks noGrp="1"/>
          </p:cNvSpPr>
          <p:nvPr>
            <p:ph type="body" sz="quarter" idx="15"/>
          </p:nvPr>
        </p:nvSpPr>
        <p:spPr/>
        <p:txBody>
          <a:bodyPr/>
          <a:lstStyle/>
          <a:p>
            <a:endParaRPr lang="en-US"/>
          </a:p>
        </p:txBody>
      </p:sp>
      <p:sp>
        <p:nvSpPr>
          <p:cNvPr id="2"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a:xfrm>
            <a:off x="342900" y="855664"/>
            <a:ext cx="3956050" cy="633360"/>
          </a:xfrm>
        </p:spPr>
        <p:txBody>
          <a:bodyPr/>
          <a:lstStyle/>
          <a:p>
            <a:r>
              <a:rPr lang="en-US" dirty="0">
                <a:hlinkClick r:id="rId3"/>
              </a:rPr>
              <a:t>Azure SDK Release (September 2024)</a:t>
            </a:r>
            <a:endParaRPr lang="en-US" dirty="0"/>
          </a:p>
          <a:p>
            <a:r>
              <a:rPr lang="en-US" dirty="0"/>
              <a:t>MS release an update for Java Script and Python libraries</a:t>
            </a:r>
          </a:p>
        </p:txBody>
      </p:sp>
    </p:spTree>
    <p:extLst>
      <p:ext uri="{BB962C8B-B14F-4D97-AF65-F5344CB8AC3E}">
        <p14:creationId xmlns:p14="http://schemas.microsoft.com/office/powerpoint/2010/main" val="108268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B90AAB8-2A46-ED48-E451-5C67CE5B865D}"/>
              </a:ext>
            </a:extLst>
          </p:cNvPr>
          <p:cNvSpPr>
            <a:spLocks noGrp="1"/>
          </p:cNvSpPr>
          <p:nvPr>
            <p:ph type="body" sz="quarter" idx="15"/>
          </p:nvPr>
        </p:nvSpPr>
        <p:spPr/>
        <p:txBody>
          <a:bodyPr/>
          <a:lstStyle/>
          <a:p>
            <a:endParaRPr lang="ru-RU"/>
          </a:p>
        </p:txBody>
      </p:sp>
      <p:pic>
        <p:nvPicPr>
          <p:cNvPr id="2056" name="Picture 8">
            <a:extLst>
              <a:ext uri="{FF2B5EF4-FFF2-40B4-BE49-F238E27FC236}">
                <a16:creationId xmlns:a16="http://schemas.microsoft.com/office/drawing/2014/main" id="{5149B4E5-FEB1-86FF-90CF-9BADB4532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57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843091"/>
          </a:xfrm>
        </p:spPr>
        <p:txBody>
          <a:bodyPr/>
          <a:lstStyle/>
          <a:p>
            <a:pPr algn="just"/>
            <a:r>
              <a:rPr lang="en-US" dirty="0">
                <a:hlinkClick r:id="rId2"/>
              </a:rPr>
              <a:t>Announcing the new Fabric Data Engineer Associate Certification</a:t>
            </a:r>
            <a:endParaRPr lang="en-US" dirty="0"/>
          </a:p>
          <a:p>
            <a:pPr algn="just"/>
            <a:r>
              <a:rPr lang="en-US" dirty="0"/>
              <a:t>Microsoft announced  </a:t>
            </a:r>
            <a:r>
              <a:rPr lang="en-US" b="1" dirty="0"/>
              <a:t>Microsoft Certified: Fabric Data Engineer Associate Certification </a:t>
            </a:r>
            <a:r>
              <a:rPr lang="en-US" dirty="0"/>
              <a:t>and its related </a:t>
            </a:r>
            <a:r>
              <a:rPr lang="en-US" b="1" dirty="0"/>
              <a:t>Exam DP-700: Implementing data engineering solutions using Microsoft Fabric (beta)</a:t>
            </a:r>
          </a:p>
          <a:p>
            <a:pPr algn="just"/>
            <a:endParaRPr lang="en-US" b="1" dirty="0"/>
          </a:p>
        </p:txBody>
      </p:sp>
      <p:pic>
        <p:nvPicPr>
          <p:cNvPr id="1026" name="Picture 2" descr="thumbnail image 1 of blog post titled &#10; &#10; &#10;  &#10; &#10; &#10; &#10;    &#10;  &#10;   &#10;    &#10;      &#10;       Prove your data engineering skills and join the AI transformation&#10;       &#10;      &#10;     &#10;   &#10;  &#10; &#10;   &#10; &#10; &#10; &#10; &#10; &#10;">
            <a:extLst>
              <a:ext uri="{FF2B5EF4-FFF2-40B4-BE49-F238E27FC236}">
                <a16:creationId xmlns:a16="http://schemas.microsoft.com/office/drawing/2014/main" id="{72D29F6B-99D3-92A6-D1FA-49EC4C8223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070" y="1706098"/>
            <a:ext cx="3682972" cy="207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8E78F44-EBA7-0070-3283-4FD74A0787A3}"/>
              </a:ext>
            </a:extLst>
          </p:cNvPr>
          <p:cNvSpPr>
            <a:spLocks noGrp="1"/>
          </p:cNvSpPr>
          <p:nvPr>
            <p:ph type="body" sz="quarter" idx="10"/>
          </p:nvPr>
        </p:nvSpPr>
        <p:spPr/>
        <p:txBody>
          <a:bodyPr/>
          <a:lstStyle/>
          <a:p>
            <a:r>
              <a:rPr lang="en-US" sz="1000" dirty="0">
                <a:hlinkClick r:id="rId2"/>
              </a:rPr>
              <a:t>Retirement: Transition from Helm Repositories to OCI Artifacts for Storing Helm Charts</a:t>
            </a:r>
            <a:endParaRPr lang="en-US" sz="1000" dirty="0"/>
          </a:p>
          <a:p>
            <a:pPr algn="just"/>
            <a:r>
              <a:rPr lang="en-US" sz="1000" dirty="0"/>
              <a:t>In November 2020, Helm v2 reached end of life. Starting March 30th, 2025, Azure Container Registry will no longer support Helm v2. Therefore, the legacy “Helm repositories” functionality will also be retired. After this date, Azure Container Registry will only support storing Helm charts as Open Container Initiative (OCI) Artifacts. </a:t>
            </a:r>
          </a:p>
          <a:p>
            <a:pPr algn="just"/>
            <a:r>
              <a:rPr lang="en-US" sz="1000" dirty="0"/>
              <a:t>Open Container Initiative (OCI) Artifacts are container artifacts that utilize the OCI image specification. This allows you to store a Helm chart as an artifact inside your registry by running a `helm push` command and install a Helm chart by running a `helm install` command.</a:t>
            </a:r>
          </a:p>
          <a:p>
            <a:pPr marL="171450" indent="-171450" algn="just">
              <a:buFont typeface="Arial" panose="020B0604020202020204" pitchFamily="34" charset="0"/>
              <a:buChar char="•"/>
            </a:pPr>
            <a:r>
              <a:rPr lang="en-US" sz="1000" dirty="0"/>
              <a:t>Starting October 30, 2024, the CLI command `</a:t>
            </a:r>
            <a:r>
              <a:rPr lang="en-US" sz="1000" dirty="0" err="1"/>
              <a:t>az</a:t>
            </a:r>
            <a:r>
              <a:rPr lang="en-US" sz="1000" dirty="0"/>
              <a:t> </a:t>
            </a:r>
            <a:r>
              <a:rPr lang="en-US" sz="1000" dirty="0" err="1"/>
              <a:t>acr</a:t>
            </a:r>
            <a:r>
              <a:rPr lang="en-US" sz="1000" dirty="0"/>
              <a:t> helm push` will be retired. This will prevent pushing new helm charts to legacy helm repositories.</a:t>
            </a:r>
          </a:p>
          <a:p>
            <a:pPr marL="171450" indent="-171450" algn="just">
              <a:buFont typeface="Arial" panose="020B0604020202020204" pitchFamily="34" charset="0"/>
              <a:buChar char="•"/>
            </a:pPr>
            <a:r>
              <a:rPr lang="en-US" sz="1000" dirty="0"/>
              <a:t>Starting March 30, 2025, the CLI command group `</a:t>
            </a:r>
            <a:r>
              <a:rPr lang="en-US" sz="1000" dirty="0" err="1"/>
              <a:t>az</a:t>
            </a:r>
            <a:r>
              <a:rPr lang="en-US" sz="1000" dirty="0"/>
              <a:t> </a:t>
            </a:r>
            <a:r>
              <a:rPr lang="en-US" sz="1000" dirty="0" err="1"/>
              <a:t>acr</a:t>
            </a:r>
            <a:r>
              <a:rPr lang="en-US" sz="1000" dirty="0"/>
              <a:t> helm` will be retired. This will end all legacy helm repository capabilities in Azure Container Registry.</a:t>
            </a:r>
          </a:p>
          <a:p>
            <a:pPr marL="171450" indent="-171450" algn="just">
              <a:buFont typeface="Arial" panose="020B0604020202020204" pitchFamily="34" charset="0"/>
              <a:buChar char="•"/>
            </a:pPr>
            <a:r>
              <a:rPr lang="en-US" sz="1000" dirty="0"/>
              <a:t>All Helm charts not stored as an OCI Artifact will be deleted from Azure Container Registry March 30th, 2025.</a:t>
            </a:r>
          </a:p>
        </p:txBody>
      </p:sp>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a:xfrm>
            <a:off x="342900" y="855081"/>
            <a:ext cx="3955312" cy="1551236"/>
          </a:xfrm>
        </p:spPr>
        <p:txBody>
          <a:bodyPr/>
          <a:lstStyle/>
          <a:p>
            <a:pPr algn="just"/>
            <a:r>
              <a:rPr lang="en-US" dirty="0">
                <a:hlinkClick r:id="rId3"/>
              </a:rPr>
              <a:t>Retirement: Azure </a:t>
            </a:r>
            <a:r>
              <a:rPr lang="en-US" dirty="0" err="1">
                <a:hlinkClick r:id="rId3"/>
              </a:rPr>
              <a:t>Automange</a:t>
            </a:r>
            <a:r>
              <a:rPr lang="en-US" dirty="0">
                <a:hlinkClick r:id="rId3"/>
              </a:rPr>
              <a:t> Best Practices Migrating to Azure Policy</a:t>
            </a:r>
            <a:endParaRPr lang="en-US" dirty="0"/>
          </a:p>
          <a:p>
            <a:pPr algn="just"/>
            <a:r>
              <a:rPr lang="en-US" dirty="0"/>
              <a:t>Azure </a:t>
            </a:r>
            <a:r>
              <a:rPr lang="en-US" dirty="0" err="1"/>
              <a:t>Automanage</a:t>
            </a:r>
            <a:r>
              <a:rPr lang="en-US" dirty="0"/>
              <a:t> Best Practices was useful for automating the configuration and management of virtual machines according to Azure's best practices. It achieved this by automatically onboarding VMs to services like Azure Monitor, Backup, and Microsoft Defender, and continuously monitoring and correcting configuration drift to ensure compliance.</a:t>
            </a:r>
          </a:p>
          <a:p>
            <a:pPr algn="just"/>
            <a:r>
              <a:rPr lang="en-US" dirty="0"/>
              <a:t>All </a:t>
            </a:r>
            <a:r>
              <a:rPr lang="en-US" dirty="0" err="1"/>
              <a:t>Automanage</a:t>
            </a:r>
            <a:r>
              <a:rPr lang="en-US" dirty="0"/>
              <a:t> Best Practices features and much more are already available in Azure Policy today and MS suggest to transition to it</a:t>
            </a:r>
          </a:p>
        </p:txBody>
      </p:sp>
      <p:sp>
        <p:nvSpPr>
          <p:cNvPr id="2" name="Text Placeholder 13">
            <a:extLst>
              <a:ext uri="{FF2B5EF4-FFF2-40B4-BE49-F238E27FC236}">
                <a16:creationId xmlns:a16="http://schemas.microsoft.com/office/drawing/2014/main" id="{37733EAB-DF6C-0128-8BC7-C33A7AA857DD}"/>
              </a:ext>
            </a:extLst>
          </p:cNvPr>
          <p:cNvSpPr txBox="1">
            <a:spLocks/>
          </p:cNvSpPr>
          <p:nvPr/>
        </p:nvSpPr>
        <p:spPr>
          <a:xfrm>
            <a:off x="342900" y="2406317"/>
            <a:ext cx="3955312" cy="2475066"/>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Retirement: VpnGw1-5 (Non-AZ SKUs) will be retired on Sep 30, 2026 – gateways will be automatically migrated to AZ SKUs</a:t>
            </a:r>
            <a:endParaRPr lang="en-US" dirty="0"/>
          </a:p>
          <a:p>
            <a:pPr algn="just"/>
            <a:r>
              <a:rPr lang="en-US" dirty="0"/>
              <a:t>Due to the lack of redundancy, lower availability, and potential higher costs associated with additional failover solutions, MS will be transitioning all Non-AZ SKUs to AZ SKUs. On Sep 30, 2026, the VpnGw1–5 (Non-AZ SKUs) will be retired.</a:t>
            </a:r>
          </a:p>
          <a:p>
            <a:pPr marL="171450" indent="-171450" algn="just">
              <a:buFont typeface="Arial" panose="020B0604020202020204" pitchFamily="34" charset="0"/>
              <a:buChar char="•"/>
            </a:pPr>
            <a:r>
              <a:rPr lang="en-US" dirty="0"/>
              <a:t>Jan 1, 2025: Creation of new gateways on VpnGw1-5 SKUs (Non-AZ SKUs) will no longer be possible. </a:t>
            </a:r>
          </a:p>
          <a:p>
            <a:pPr marL="171450" indent="-171450" algn="just">
              <a:buFont typeface="Arial" panose="020B0604020202020204" pitchFamily="34" charset="0"/>
              <a:buChar char="•"/>
            </a:pPr>
            <a:r>
              <a:rPr lang="en-US" dirty="0"/>
              <a:t>Jan 1, 2025: Reduced pricing for AZ SKUs will come into effect. </a:t>
            </a:r>
          </a:p>
          <a:p>
            <a:pPr marL="171450" indent="-171450" algn="just">
              <a:buFont typeface="Arial" panose="020B0604020202020204" pitchFamily="34" charset="0"/>
              <a:buChar char="•"/>
            </a:pPr>
            <a:r>
              <a:rPr lang="en-US" dirty="0"/>
              <a:t>Sep 30, 2026: VpnGw1-5 (Non-AZ SKUs) will be retired, and all gateways will be automatically migrated before this date. </a:t>
            </a:r>
          </a:p>
        </p:txBody>
      </p:sp>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a:t>
            </a:r>
            <a:r>
              <a:rPr lang="en-US" dirty="0" err="1">
                <a:hlinkClick r:id="rId2"/>
              </a:rPr>
              <a:t>gRPC</a:t>
            </a:r>
            <a:r>
              <a:rPr lang="en-US" dirty="0">
                <a:hlinkClick r:id="rId2"/>
              </a:rPr>
              <a:t> and frontend </a:t>
            </a:r>
            <a:r>
              <a:rPr lang="en-US" dirty="0" err="1">
                <a:hlinkClick r:id="rId2"/>
              </a:rPr>
              <a:t>mTLS</a:t>
            </a:r>
            <a:r>
              <a:rPr lang="en-US" dirty="0">
                <a:hlinkClick r:id="rId2"/>
              </a:rPr>
              <a:t> now available for Application Gateway for Containers</a:t>
            </a:r>
            <a:endParaRPr lang="ru-RU" dirty="0"/>
          </a:p>
          <a:p>
            <a:pPr algn="just"/>
            <a:r>
              <a:rPr lang="en-US" dirty="0"/>
              <a:t>Application Gateway for Containers is introducing support for </a:t>
            </a:r>
            <a:r>
              <a:rPr lang="en-US" dirty="0" err="1"/>
              <a:t>gRPC</a:t>
            </a:r>
            <a:r>
              <a:rPr lang="en-US" dirty="0"/>
              <a:t> and frontend mutual authentication (</a:t>
            </a:r>
            <a:r>
              <a:rPr lang="en-US" dirty="0" err="1"/>
              <a:t>mTLS</a:t>
            </a:r>
            <a:r>
              <a:rPr lang="en-US" dirty="0"/>
              <a:t>).</a:t>
            </a:r>
          </a:p>
          <a:p>
            <a:pPr marL="171450" indent="-171450" algn="just">
              <a:buFont typeface="Arial" panose="020B0604020202020204" pitchFamily="34" charset="0"/>
              <a:buChar char="•"/>
            </a:pPr>
            <a:r>
              <a:rPr lang="en-US" dirty="0"/>
              <a:t>Frontend mutual authentication (</a:t>
            </a:r>
            <a:r>
              <a:rPr lang="en-US" dirty="0" err="1"/>
              <a:t>mTLS</a:t>
            </a:r>
            <a:r>
              <a:rPr lang="en-US" dirty="0"/>
              <a:t>) brings feature parity to Application Gateway for Containers, for customers using Application Gateway Ingress Controller. This enhancement increases security by ensuring only specific clients are authenticated before their requests are proxied to a backend service. Combined with the previously released backend mutual authentication, this update unlocks end-to-end mutual authentication.</a:t>
            </a:r>
          </a:p>
          <a:p>
            <a:pPr marL="171450" indent="-171450" algn="just">
              <a:buFont typeface="Arial" panose="020B0604020202020204" pitchFamily="34" charset="0"/>
              <a:buChar char="•"/>
            </a:pPr>
            <a:r>
              <a:rPr lang="en-US" dirty="0"/>
              <a:t>Additionally, Application Gateway for Containers now supports </a:t>
            </a:r>
            <a:r>
              <a:rPr lang="en-US" dirty="0" err="1"/>
              <a:t>gRPC</a:t>
            </a:r>
            <a:r>
              <a:rPr lang="en-US" dirty="0"/>
              <a:t>. With </a:t>
            </a:r>
            <a:r>
              <a:rPr lang="en-US" dirty="0" err="1"/>
              <a:t>gRPC</a:t>
            </a:r>
            <a:r>
              <a:rPr lang="en-US" dirty="0"/>
              <a:t>, four new communication methods between the client and Application Gateway for Containers are enabled: unary, client streaming, server streaming, and bidirectional streaming capabilities.</a:t>
            </a:r>
          </a:p>
        </p:txBody>
      </p:sp>
      <p:pic>
        <p:nvPicPr>
          <p:cNvPr id="1026" name="Picture 2" descr="A diagram showing the Application Gateway for Containers frontend MTLS process.">
            <a:extLst>
              <a:ext uri="{FF2B5EF4-FFF2-40B4-BE49-F238E27FC236}">
                <a16:creationId xmlns:a16="http://schemas.microsoft.com/office/drawing/2014/main" id="{22497F3B-4E83-AE74-3BD8-926FF1B7A6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6640" y="782053"/>
            <a:ext cx="4008129" cy="19073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agram depicting unary gRPC life cycle.">
            <a:extLst>
              <a:ext uri="{FF2B5EF4-FFF2-40B4-BE49-F238E27FC236}">
                <a16:creationId xmlns:a16="http://schemas.microsoft.com/office/drawing/2014/main" id="{18FFDC49-2D65-79A8-8503-2DD92EE6AE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766" y="3074579"/>
            <a:ext cx="4149121" cy="143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BB758-24BC-C7E4-BF87-3DCA23EF45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D05302F-8CC9-E6C3-B3FE-2196226826D5}"/>
              </a:ext>
            </a:extLst>
          </p:cNvPr>
          <p:cNvSpPr>
            <a:spLocks noGrp="1"/>
          </p:cNvSpPr>
          <p:nvPr>
            <p:ph type="body" sz="quarter" idx="10"/>
          </p:nvPr>
        </p:nvSpPr>
        <p:spPr>
          <a:xfrm>
            <a:off x="4433776" y="855081"/>
            <a:ext cx="4365038" cy="1305190"/>
          </a:xfrm>
        </p:spPr>
        <p:txBody>
          <a:bodyPr/>
          <a:lstStyle/>
          <a:p>
            <a:pPr algn="just"/>
            <a:r>
              <a:rPr lang="en-US" sz="1000" dirty="0">
                <a:hlinkClick r:id="rId2"/>
              </a:rPr>
              <a:t>Retirement: Azure AI Speaker Recognition</a:t>
            </a:r>
            <a:endParaRPr lang="ru-RU" sz="1000" dirty="0"/>
          </a:p>
          <a:p>
            <a:pPr algn="just"/>
            <a:r>
              <a:rPr lang="en-US" sz="1000" dirty="0"/>
              <a:t>Beginning on September 30, 2025, Azure AI Speaker Recognition will be retired, and applications will no longer be able to access its APIs.</a:t>
            </a:r>
          </a:p>
          <a:p>
            <a:pPr algn="just"/>
            <a:r>
              <a:rPr lang="en-US" sz="1000" dirty="0"/>
              <a:t>To continue providing speaker verification and/or speaker identification capabilities in applications, MS request to migrate to other solutions available in the market and suggest to explore </a:t>
            </a:r>
            <a:r>
              <a:rPr lang="en-US" sz="1000" b="1" dirty="0"/>
              <a:t>Nuance Gatekeeper </a:t>
            </a:r>
            <a:r>
              <a:rPr lang="en-US" sz="1000" dirty="0"/>
              <a:t>as one of the alternative solutions.</a:t>
            </a:r>
          </a:p>
        </p:txBody>
      </p:sp>
      <p:sp>
        <p:nvSpPr>
          <p:cNvPr id="11" name="Title 10">
            <a:extLst>
              <a:ext uri="{FF2B5EF4-FFF2-40B4-BE49-F238E27FC236}">
                <a16:creationId xmlns:a16="http://schemas.microsoft.com/office/drawing/2014/main" id="{B38CC501-A225-12DF-0512-D8F6CC4E6D4E}"/>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166D860D-4F27-DA91-CAED-C08905E08AE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2A38DD5-5388-69B7-9975-14827283FDC5}"/>
              </a:ext>
            </a:extLst>
          </p:cNvPr>
          <p:cNvSpPr>
            <a:spLocks noGrp="1"/>
          </p:cNvSpPr>
          <p:nvPr>
            <p:ph type="body" sz="quarter" idx="16"/>
          </p:nvPr>
        </p:nvSpPr>
        <p:spPr>
          <a:xfrm>
            <a:off x="342900" y="855080"/>
            <a:ext cx="3955312" cy="760589"/>
          </a:xfrm>
        </p:spPr>
        <p:txBody>
          <a:bodyPr/>
          <a:lstStyle/>
          <a:p>
            <a:r>
              <a:rPr lang="fr-FR" dirty="0">
                <a:hlinkClick r:id="rId3"/>
              </a:rPr>
              <a:t>Retirement: Conversation Transcription Multi Channel </a:t>
            </a:r>
            <a:r>
              <a:rPr lang="fr-FR" dirty="0" err="1">
                <a:hlinkClick r:id="rId3"/>
              </a:rPr>
              <a:t>Diarization</a:t>
            </a:r>
            <a:endParaRPr lang="fr-FR" dirty="0"/>
          </a:p>
          <a:p>
            <a:r>
              <a:rPr lang="en-US" dirty="0"/>
              <a:t>Conversation Transcription Multichannel Audio </a:t>
            </a:r>
            <a:r>
              <a:rPr lang="en-US" dirty="0" err="1"/>
              <a:t>Diarization</a:t>
            </a:r>
            <a:r>
              <a:rPr lang="en-US" dirty="0"/>
              <a:t> will be retired on March 28th, 2025, please transition to Speech to Text </a:t>
            </a:r>
            <a:r>
              <a:rPr lang="en-US" dirty="0" err="1"/>
              <a:t>Diarization</a:t>
            </a:r>
            <a:r>
              <a:rPr lang="en-US" dirty="0"/>
              <a:t> enhanced add-on feature by that date. </a:t>
            </a:r>
          </a:p>
        </p:txBody>
      </p:sp>
      <p:sp>
        <p:nvSpPr>
          <p:cNvPr id="2" name="Text Placeholder 13">
            <a:extLst>
              <a:ext uri="{FF2B5EF4-FFF2-40B4-BE49-F238E27FC236}">
                <a16:creationId xmlns:a16="http://schemas.microsoft.com/office/drawing/2014/main" id="{0FC079A7-CA8F-A48B-B73E-6CB65A49D4A4}"/>
              </a:ext>
            </a:extLst>
          </p:cNvPr>
          <p:cNvSpPr txBox="1">
            <a:spLocks/>
          </p:cNvSpPr>
          <p:nvPr/>
        </p:nvSpPr>
        <p:spPr>
          <a:xfrm>
            <a:off x="342900" y="1708750"/>
            <a:ext cx="3955312" cy="2753247"/>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hlinkClick r:id="rId4"/>
              </a:rPr>
              <a:t>Retirement: Retirement of Classic Alerts for Azure Site Recovery</a:t>
            </a:r>
            <a:endParaRPr lang="ru-RU" dirty="0"/>
          </a:p>
          <a:p>
            <a:pPr algn="just"/>
            <a:r>
              <a:rPr lang="en-US" dirty="0"/>
              <a:t>Azure Site Recovery recently introduced a new and improved alerting solution based on Azure Monitor. This solution offers multiple benefits such as: </a:t>
            </a:r>
          </a:p>
          <a:p>
            <a:pPr marL="171450" indent="-171450" algn="just">
              <a:buFont typeface="Arial" panose="020B0604020202020204" pitchFamily="34" charset="0"/>
              <a:buChar char="•"/>
            </a:pPr>
            <a:r>
              <a:rPr lang="en-US" dirty="0"/>
              <a:t>Ability to configure notifications to a wide range of notification channels</a:t>
            </a:r>
          </a:p>
          <a:p>
            <a:pPr marL="171450" indent="-171450" algn="just">
              <a:buFont typeface="Arial" panose="020B0604020202020204" pitchFamily="34" charset="0"/>
              <a:buChar char="•"/>
            </a:pPr>
            <a:r>
              <a:rPr lang="en-US" dirty="0"/>
              <a:t>Ability to select which scenarios to get notified for</a:t>
            </a:r>
          </a:p>
          <a:p>
            <a:pPr marL="171450" indent="-171450" algn="just">
              <a:buFont typeface="Arial" panose="020B0604020202020204" pitchFamily="34" charset="0"/>
              <a:buChar char="•"/>
            </a:pPr>
            <a:r>
              <a:rPr lang="en-US" dirty="0"/>
              <a:t>Ability to manage alerts and notifications programmatically</a:t>
            </a:r>
          </a:p>
          <a:p>
            <a:pPr marL="171450" indent="-171450" algn="just">
              <a:buFont typeface="Arial" panose="020B0604020202020204" pitchFamily="34" charset="0"/>
              <a:buChar char="•"/>
            </a:pPr>
            <a:r>
              <a:rPr lang="en-US" dirty="0"/>
              <a:t>Ability to have consistent alerts management experience for multiple Azure services including backup</a:t>
            </a:r>
          </a:p>
          <a:p>
            <a:pPr algn="just"/>
            <a:r>
              <a:rPr lang="en-US" dirty="0"/>
              <a:t>As a next step, the prior solution of Classic Alerts for Azure Site Recovery will retire on Sept 23 2027.</a:t>
            </a:r>
          </a:p>
        </p:txBody>
      </p:sp>
      <p:sp>
        <p:nvSpPr>
          <p:cNvPr id="3" name="Text Placeholder 11">
            <a:extLst>
              <a:ext uri="{FF2B5EF4-FFF2-40B4-BE49-F238E27FC236}">
                <a16:creationId xmlns:a16="http://schemas.microsoft.com/office/drawing/2014/main" id="{5CD609A5-4454-0D44-123B-34943BB5A295}"/>
              </a:ext>
            </a:extLst>
          </p:cNvPr>
          <p:cNvSpPr txBox="1">
            <a:spLocks/>
          </p:cNvSpPr>
          <p:nvPr/>
        </p:nvSpPr>
        <p:spPr>
          <a:xfrm>
            <a:off x="4433776" y="2100951"/>
            <a:ext cx="4365038" cy="116421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Retirement: Network security group flow logs in Azure Network Watcher will be retired</a:t>
            </a:r>
            <a:endParaRPr lang="en-US" sz="1000" dirty="0"/>
          </a:p>
          <a:p>
            <a:pPr algn="just"/>
            <a:r>
              <a:rPr lang="en-US" sz="1000" dirty="0"/>
              <a:t>As part of this retirement, MS will no longer be able to create new NSG flow logs starting June 30th, 2025.MS recommend to migrate to virtual network flow logs in Network Watcher, which overcomes the limitations of NSG flow logs and provides enhanced capabilities.</a:t>
            </a:r>
          </a:p>
          <a:p>
            <a:pPr algn="just"/>
            <a:endParaRPr lang="en-US" sz="1000" dirty="0"/>
          </a:p>
        </p:txBody>
      </p:sp>
    </p:spTree>
    <p:extLst>
      <p:ext uri="{BB962C8B-B14F-4D97-AF65-F5344CB8AC3E}">
        <p14:creationId xmlns:p14="http://schemas.microsoft.com/office/powerpoint/2010/main" val="238495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D8106-308E-2058-969F-38FD284FBA8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61C9E2D7-7B20-7200-85DB-C13915BB83A5}"/>
              </a:ext>
            </a:extLst>
          </p:cNvPr>
          <p:cNvSpPr>
            <a:spLocks noGrp="1"/>
          </p:cNvSpPr>
          <p:nvPr>
            <p:ph type="body" sz="quarter" idx="10"/>
          </p:nvPr>
        </p:nvSpPr>
        <p:spPr>
          <a:xfrm>
            <a:off x="4433776" y="855081"/>
            <a:ext cx="4365038" cy="1335670"/>
          </a:xfrm>
        </p:spPr>
        <p:txBody>
          <a:bodyPr/>
          <a:lstStyle/>
          <a:p>
            <a:pPr algn="just"/>
            <a:r>
              <a:rPr lang="en-US" sz="1000" dirty="0">
                <a:hlinkClick r:id="rId2"/>
              </a:rPr>
              <a:t>Retirement: Azure Application Gateway support for TLS 1.0 and TLS 1.1 will end by 31 August 2025</a:t>
            </a:r>
            <a:endParaRPr lang="en-US" sz="1000" dirty="0"/>
          </a:p>
          <a:p>
            <a:pPr algn="just"/>
            <a:r>
              <a:rPr lang="en-US" sz="1000" dirty="0"/>
              <a:t>To align with Azure's ongoing security enhancements, all connections to Application Gateway must use Transport Layer Security (TLS) 1.2 or later, as support for TLS 1.0 and 1.1 on Azure Application Gateway will be discontinued starting 31 August 2025. The TLS versions 1.2 and later offer improved security with features such as perfect forward secrecy and stronger cipher suites.</a:t>
            </a:r>
          </a:p>
        </p:txBody>
      </p:sp>
      <p:sp>
        <p:nvSpPr>
          <p:cNvPr id="11" name="Title 10">
            <a:extLst>
              <a:ext uri="{FF2B5EF4-FFF2-40B4-BE49-F238E27FC236}">
                <a16:creationId xmlns:a16="http://schemas.microsoft.com/office/drawing/2014/main" id="{E5A60140-5658-B128-A355-F9517ACA00B1}"/>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BB974F60-AEAB-B4F3-C4A4-C3BFD0F4DB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5E6B4A4-F469-633F-707A-1111BB3ED4D4}"/>
              </a:ext>
            </a:extLst>
          </p:cNvPr>
          <p:cNvSpPr>
            <a:spLocks noGrp="1"/>
          </p:cNvSpPr>
          <p:nvPr>
            <p:ph type="body" sz="quarter" idx="16"/>
          </p:nvPr>
        </p:nvSpPr>
        <p:spPr>
          <a:xfrm>
            <a:off x="342900" y="855081"/>
            <a:ext cx="3955312" cy="2512960"/>
          </a:xfrm>
        </p:spPr>
        <p:txBody>
          <a:bodyPr/>
          <a:lstStyle/>
          <a:p>
            <a:pPr algn="just"/>
            <a:r>
              <a:rPr lang="en-US" dirty="0">
                <a:hlinkClick r:id="rId3"/>
              </a:rPr>
              <a:t>Retirement: Intent Recognition an Azure AI Speech feature will be retired on September 30th, 2025</a:t>
            </a:r>
            <a:endParaRPr lang="en-US" dirty="0"/>
          </a:p>
          <a:p>
            <a:pPr algn="just"/>
            <a:r>
              <a:rPr lang="en-US" dirty="0"/>
              <a:t>Azure AI Services is restructuring its Speech service features, prioritizing new innovations in line with the introduction of large language models. This shift has changed the direction of speech interactions for Voice Commanding scenarios. For these reasons, </a:t>
            </a:r>
            <a:r>
              <a:rPr lang="en-US" b="1" dirty="0"/>
              <a:t>Intent Recognition </a:t>
            </a:r>
            <a:r>
              <a:rPr lang="en-US" dirty="0"/>
              <a:t>will be deprecated on September 30th, 2025.</a:t>
            </a:r>
          </a:p>
          <a:p>
            <a:pPr algn="just"/>
            <a:r>
              <a:rPr lang="en-US" b="1" dirty="0"/>
              <a:t>Intent Recognition (IR) </a:t>
            </a:r>
            <a:r>
              <a:rPr lang="en-US" dirty="0"/>
              <a:t>capability in the Speech Service will be supported until September 30th, 2025, however, The Intent Recognition API will be removed from new versions of the Speech SDK after November 30th, 2024. </a:t>
            </a:r>
          </a:p>
          <a:p>
            <a:pPr algn="just"/>
            <a:r>
              <a:rPr lang="en-US" dirty="0"/>
              <a:t>You can use </a:t>
            </a:r>
            <a:r>
              <a:rPr lang="en-US" b="1" dirty="0"/>
              <a:t>Speech Recognition </a:t>
            </a:r>
            <a:r>
              <a:rPr lang="en-US" dirty="0"/>
              <a:t>with  </a:t>
            </a:r>
            <a:r>
              <a:rPr lang="en-US" b="1" dirty="0"/>
              <a:t>Conversational Language Understanding (CLU)</a:t>
            </a:r>
            <a:r>
              <a:rPr lang="en-US" dirty="0"/>
              <a:t> API directly to classify intents and entities of recognized utterances.</a:t>
            </a:r>
          </a:p>
        </p:txBody>
      </p:sp>
      <p:sp>
        <p:nvSpPr>
          <p:cNvPr id="2" name="Text Placeholder 11">
            <a:extLst>
              <a:ext uri="{FF2B5EF4-FFF2-40B4-BE49-F238E27FC236}">
                <a16:creationId xmlns:a16="http://schemas.microsoft.com/office/drawing/2014/main" id="{5BE79E9C-B2A4-5FE6-0401-C10C05B8DCFF}"/>
              </a:ext>
            </a:extLst>
          </p:cNvPr>
          <p:cNvSpPr txBox="1">
            <a:spLocks/>
          </p:cNvSpPr>
          <p:nvPr/>
        </p:nvSpPr>
        <p:spPr>
          <a:xfrm>
            <a:off x="4433776" y="2190751"/>
            <a:ext cx="4365038" cy="133567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Retirement: Azure CDN Standard from Microsoft (classic) will be retired on September 30th, 2027</a:t>
            </a:r>
            <a:endParaRPr lang="en-US" sz="1000" dirty="0"/>
          </a:p>
          <a:p>
            <a:pPr algn="just"/>
            <a:r>
              <a:rPr lang="en-US" sz="1000" dirty="0"/>
              <a:t>On September 30th, 2027, Azure CDN Standard from Microsoft (classic) will be retired. To avoid service disruptions, you’ll need to migrate to Azure Front Door Standard or Premium by that date.  </a:t>
            </a:r>
          </a:p>
          <a:p>
            <a:pPr algn="just"/>
            <a:r>
              <a:rPr lang="en-US" sz="1000" dirty="0"/>
              <a:t>As a result of this retirement, you’ll no longer be able to create new Azure CDN Standard from Microsoft (classic) resources via the Azure portal, Terraform, or command line tools starting October 1st, 2025.  </a:t>
            </a:r>
          </a:p>
          <a:p>
            <a:pPr algn="just"/>
            <a:r>
              <a:rPr lang="en-US" sz="1000" dirty="0"/>
              <a:t>Until October 1st, 2025, you’ll still be able to make modifications to your existing Azure CDN Standard from Microsoft (classic) resources. After that, all new resources will need to be created using Azure Front Door Standard or Premium.  </a:t>
            </a:r>
          </a:p>
          <a:p>
            <a:pPr algn="just"/>
            <a:r>
              <a:rPr lang="en-US" sz="1000" dirty="0"/>
              <a:t>Azure Front Door Standard and Premium offer the same benefits as Azure CDN Standard from Microsoft (classic), plus additional features and security enhancements. </a:t>
            </a:r>
          </a:p>
          <a:p>
            <a:pPr algn="just"/>
            <a:endParaRPr lang="en-US" sz="1000" dirty="0"/>
          </a:p>
        </p:txBody>
      </p:sp>
    </p:spTree>
    <p:extLst>
      <p:ext uri="{BB962C8B-B14F-4D97-AF65-F5344CB8AC3E}">
        <p14:creationId xmlns:p14="http://schemas.microsoft.com/office/powerpoint/2010/main" val="60209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824AED-4D75-24BD-823F-3956453E417D}"/>
              </a:ext>
            </a:extLst>
          </p:cNvPr>
          <p:cNvSpPr>
            <a:spLocks noGrp="1"/>
          </p:cNvSpPr>
          <p:nvPr>
            <p:ph type="body" sz="quarter" idx="10"/>
          </p:nvPr>
        </p:nvSpPr>
        <p:spPr>
          <a:xfrm>
            <a:off x="4433776" y="855081"/>
            <a:ext cx="4365038" cy="1415680"/>
          </a:xfrm>
        </p:spPr>
        <p:txBody>
          <a:bodyPr/>
          <a:lstStyle/>
          <a:p>
            <a:r>
              <a:rPr lang="en-US" sz="1000" dirty="0">
                <a:hlinkClick r:id="rId2"/>
              </a:rPr>
              <a:t>Retirement: Azure Machine Learning data drift detection will retire on September 1st, 2025</a:t>
            </a:r>
            <a:endParaRPr lang="en-US" sz="1000" dirty="0"/>
          </a:p>
          <a:p>
            <a:r>
              <a:rPr lang="en-US" sz="1000" dirty="0"/>
              <a:t>The Azure Machine Learning data drift detection for datasets feature is in public preview and will retire on September 1st, 2025. MS recommend to migrate monitoring jobs to the Azure Machine Learning model monitoring service (v2), which is generally available to mitigate any interruption in monitoring services. We apologize for any inconvenience this retirement may cause.</a:t>
            </a:r>
            <a:endParaRPr lang="ru-RU" sz="1000" dirty="0"/>
          </a:p>
        </p:txBody>
      </p:sp>
      <p:sp>
        <p:nvSpPr>
          <p:cNvPr id="3" name="Title 2">
            <a:extLst>
              <a:ext uri="{FF2B5EF4-FFF2-40B4-BE49-F238E27FC236}">
                <a16:creationId xmlns:a16="http://schemas.microsoft.com/office/drawing/2014/main" id="{9450CE72-0B24-E05E-B550-171044DBBE2F}"/>
              </a:ext>
            </a:extLst>
          </p:cNvPr>
          <p:cNvSpPr>
            <a:spLocks noGrp="1"/>
          </p:cNvSpPr>
          <p:nvPr>
            <p:ph type="title"/>
          </p:nvPr>
        </p:nvSpPr>
        <p:spPr/>
        <p:txBody>
          <a:bodyPr/>
          <a:lstStyle/>
          <a:p>
            <a:r>
              <a:rPr lang="en-US" sz="1600" dirty="0"/>
              <a:t>Miscellaneous Updates</a:t>
            </a:r>
            <a:endParaRPr lang="ru-RU" dirty="0"/>
          </a:p>
        </p:txBody>
      </p:sp>
      <p:sp>
        <p:nvSpPr>
          <p:cNvPr id="4" name="Text Placeholder 3">
            <a:extLst>
              <a:ext uri="{FF2B5EF4-FFF2-40B4-BE49-F238E27FC236}">
                <a16:creationId xmlns:a16="http://schemas.microsoft.com/office/drawing/2014/main" id="{045A6B07-A33B-48A1-3FB8-3B4440DAD862}"/>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93844C2D-595C-BECD-BA72-7950B05A9FBC}"/>
              </a:ext>
            </a:extLst>
          </p:cNvPr>
          <p:cNvSpPr>
            <a:spLocks noGrp="1"/>
          </p:cNvSpPr>
          <p:nvPr>
            <p:ph type="body" sz="quarter" idx="16"/>
          </p:nvPr>
        </p:nvSpPr>
        <p:spPr>
          <a:xfrm>
            <a:off x="342900" y="855081"/>
            <a:ext cx="3955312" cy="1259470"/>
          </a:xfrm>
        </p:spPr>
        <p:txBody>
          <a:bodyPr/>
          <a:lstStyle/>
          <a:p>
            <a:pPr algn="just"/>
            <a:r>
              <a:rPr lang="en-US" dirty="0">
                <a:hlinkClick r:id="rId3"/>
              </a:rPr>
              <a:t>Retirement: Azure Front Door support for TLS 1.0 and TLS 1.1 will end by Dec 1st, 2024</a:t>
            </a:r>
            <a:endParaRPr lang="en-US" dirty="0"/>
          </a:p>
          <a:p>
            <a:pPr algn="just"/>
            <a:r>
              <a:rPr lang="en-US" dirty="0"/>
              <a:t>All connections to Azure Front Door must use Transport Layer Security (TLS) 1.2 or later, as support for TLS 1.0 and 1.1 on Azure Front Door will be discontinued starting Dec 1st, 2024. The TLS versions 1.2 and later offer improved security with features such as perfect forward secrecy and stronger cipher suites.</a:t>
            </a:r>
          </a:p>
          <a:p>
            <a:pPr algn="just"/>
            <a:endParaRPr lang="ru-RU" dirty="0"/>
          </a:p>
        </p:txBody>
      </p:sp>
      <p:sp>
        <p:nvSpPr>
          <p:cNvPr id="6" name="Text Placeholder 4">
            <a:extLst>
              <a:ext uri="{FF2B5EF4-FFF2-40B4-BE49-F238E27FC236}">
                <a16:creationId xmlns:a16="http://schemas.microsoft.com/office/drawing/2014/main" id="{B0584027-9BE2-E8F7-9DBC-4DC9633F85E9}"/>
              </a:ext>
            </a:extLst>
          </p:cNvPr>
          <p:cNvSpPr txBox="1">
            <a:spLocks/>
          </p:cNvSpPr>
          <p:nvPr/>
        </p:nvSpPr>
        <p:spPr>
          <a:xfrm>
            <a:off x="342900" y="2207631"/>
            <a:ext cx="3955312" cy="125947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Retirement: Azure Load Balancer Inbound NAT rule V1 for Azure VMs and Azure VMSS will be retired</a:t>
            </a:r>
            <a:endParaRPr lang="en-US" dirty="0"/>
          </a:p>
          <a:p>
            <a:pPr algn="just"/>
            <a:r>
              <a:rPr lang="en-US" dirty="0"/>
              <a:t>On September 30, 2027, Inbound NAT rule V1 for Azure Virtual Machines and Azure Virtual Machine Scale Sets in Azure Load Balancer will be retired. To avoid service disruptions, you’ll need to migrate to Inbound NAT rule V2 by that date.</a:t>
            </a:r>
          </a:p>
          <a:p>
            <a:pPr algn="just"/>
            <a:endParaRPr lang="ru-RU" dirty="0"/>
          </a:p>
        </p:txBody>
      </p:sp>
      <p:sp>
        <p:nvSpPr>
          <p:cNvPr id="7" name="Text Placeholder 1">
            <a:extLst>
              <a:ext uri="{FF2B5EF4-FFF2-40B4-BE49-F238E27FC236}">
                <a16:creationId xmlns:a16="http://schemas.microsoft.com/office/drawing/2014/main" id="{375E15A4-CE1A-5DFE-3D71-8CA229C7A369}"/>
              </a:ext>
            </a:extLst>
          </p:cNvPr>
          <p:cNvSpPr txBox="1">
            <a:spLocks/>
          </p:cNvSpPr>
          <p:nvPr/>
        </p:nvSpPr>
        <p:spPr>
          <a:xfrm>
            <a:off x="4433776" y="2270761"/>
            <a:ext cx="4365038" cy="9791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Retirement: Extended support for PHP 8.2 ends December 31st, 2026 – upgrade apps to PHP 8.3</a:t>
            </a:r>
            <a:endParaRPr lang="en-US" sz="1000" dirty="0"/>
          </a:p>
          <a:p>
            <a:pPr algn="just"/>
            <a:r>
              <a:rPr lang="en-US" sz="1000" dirty="0"/>
              <a:t>On December 31st, 2026, extended support for PHP 8.2 will end. Apps that are hosted on App Service will continue to run, but security updates will no longer be available, and we’ll no longer provide customer service for PHP 8.2.</a:t>
            </a:r>
            <a:endParaRPr lang="ru-RU" sz="1000" dirty="0"/>
          </a:p>
        </p:txBody>
      </p:sp>
    </p:spTree>
    <p:extLst>
      <p:ext uri="{BB962C8B-B14F-4D97-AF65-F5344CB8AC3E}">
        <p14:creationId xmlns:p14="http://schemas.microsoft.com/office/powerpoint/2010/main" val="197627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1CFE25-FCB8-2756-54E7-60BB33102906}"/>
              </a:ext>
            </a:extLst>
          </p:cNvPr>
          <p:cNvSpPr>
            <a:spLocks noGrp="1"/>
          </p:cNvSpPr>
          <p:nvPr>
            <p:ph type="body" sz="quarter" idx="10"/>
          </p:nvPr>
        </p:nvSpPr>
        <p:spPr>
          <a:xfrm>
            <a:off x="4433776" y="855080"/>
            <a:ext cx="4365038" cy="1383451"/>
          </a:xfrm>
        </p:spPr>
        <p:txBody>
          <a:bodyPr/>
          <a:lstStyle/>
          <a:p>
            <a:pPr algn="just"/>
            <a:r>
              <a:rPr lang="en-US" sz="1000" dirty="0">
                <a:hlinkClick r:id="rId2"/>
              </a:rPr>
              <a:t>Retirement: AKS GPU image (preview) will retire on Jan 10, 2025</a:t>
            </a:r>
            <a:endParaRPr lang="en-US" sz="1000" dirty="0"/>
          </a:p>
          <a:p>
            <a:pPr algn="just"/>
            <a:r>
              <a:rPr lang="en-US" sz="1000" dirty="0"/>
              <a:t>Customers will no longer be able to create new GPU-enabled node pools with the GPU image. MS recommend customers with GPU image enabled node pools to migrate existing workloads onto GPU-enabled node pools created with the AKS supported solutions of (1) Default Experience with NVIDIA device plugin installation, or (2) GPU Operator</a:t>
            </a:r>
            <a:endParaRPr lang="ru-RU" sz="1000" dirty="0"/>
          </a:p>
        </p:txBody>
      </p:sp>
      <p:sp>
        <p:nvSpPr>
          <p:cNvPr id="3" name="Title 2">
            <a:extLst>
              <a:ext uri="{FF2B5EF4-FFF2-40B4-BE49-F238E27FC236}">
                <a16:creationId xmlns:a16="http://schemas.microsoft.com/office/drawing/2014/main" id="{7634D084-BE8F-F528-E269-4203B167D078}"/>
              </a:ext>
            </a:extLst>
          </p:cNvPr>
          <p:cNvSpPr>
            <a:spLocks noGrp="1"/>
          </p:cNvSpPr>
          <p:nvPr>
            <p:ph type="title"/>
          </p:nvPr>
        </p:nvSpPr>
        <p:spPr/>
        <p:txBody>
          <a:bodyPr/>
          <a:lstStyle/>
          <a:p>
            <a:r>
              <a:rPr lang="en-US" sz="1600" dirty="0"/>
              <a:t>Miscellaneous Updates</a:t>
            </a:r>
            <a:endParaRPr lang="ru-RU" dirty="0"/>
          </a:p>
        </p:txBody>
      </p:sp>
      <p:sp>
        <p:nvSpPr>
          <p:cNvPr id="4" name="Text Placeholder 3">
            <a:extLst>
              <a:ext uri="{FF2B5EF4-FFF2-40B4-BE49-F238E27FC236}">
                <a16:creationId xmlns:a16="http://schemas.microsoft.com/office/drawing/2014/main" id="{AC4D6CD0-BA8E-4F3F-FF6C-CB0C6AD41D5C}"/>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9669BD7D-46D6-EF68-ED0C-B26FC9698A08}"/>
              </a:ext>
            </a:extLst>
          </p:cNvPr>
          <p:cNvSpPr>
            <a:spLocks noGrp="1"/>
          </p:cNvSpPr>
          <p:nvPr>
            <p:ph type="body" sz="quarter" idx="16"/>
          </p:nvPr>
        </p:nvSpPr>
        <p:spPr>
          <a:xfrm>
            <a:off x="342900" y="855080"/>
            <a:ext cx="3955312" cy="1143609"/>
          </a:xfrm>
        </p:spPr>
        <p:txBody>
          <a:bodyPr/>
          <a:lstStyle/>
          <a:p>
            <a:pPr algn="just"/>
            <a:r>
              <a:rPr lang="en-US" dirty="0">
                <a:hlinkClick r:id="rId3"/>
              </a:rPr>
              <a:t>Retirement: Extended support for Python 3.9 ends October 2025 – upgrade your apps to Python 3.10</a:t>
            </a:r>
            <a:endParaRPr lang="en-US" dirty="0"/>
          </a:p>
          <a:p>
            <a:pPr algn="just"/>
            <a:r>
              <a:rPr lang="en-US" dirty="0"/>
              <a:t>In October 2025, extended support for Python 3.9 will end. Apps that are hosted on App Service will continue to run, but security updates will no longer be available, and MS will no longer provide customer service for Python 3.9. </a:t>
            </a:r>
            <a:endParaRPr lang="ru-RU" dirty="0"/>
          </a:p>
        </p:txBody>
      </p:sp>
      <p:sp>
        <p:nvSpPr>
          <p:cNvPr id="6" name="Text Placeholder 4">
            <a:extLst>
              <a:ext uri="{FF2B5EF4-FFF2-40B4-BE49-F238E27FC236}">
                <a16:creationId xmlns:a16="http://schemas.microsoft.com/office/drawing/2014/main" id="{5D7B7613-FF65-603C-A577-5BDCFEC5567B}"/>
              </a:ext>
            </a:extLst>
          </p:cNvPr>
          <p:cNvSpPr txBox="1">
            <a:spLocks/>
          </p:cNvSpPr>
          <p:nvPr/>
        </p:nvSpPr>
        <p:spPr>
          <a:xfrm>
            <a:off x="342900" y="2106759"/>
            <a:ext cx="3955312" cy="1785687"/>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Retirement: Open Service Mesh add-on for AKS will be retired on September 30, 2027</a:t>
            </a:r>
            <a:endParaRPr lang="ru-RU" dirty="0"/>
          </a:p>
          <a:p>
            <a:pPr algn="just"/>
            <a:r>
              <a:rPr lang="en-US" dirty="0"/>
              <a:t>Following the archival of the Open Service Mesh project, the Istio service mesh add-on was released for Azure Kubernetes Service (AKS) and is Generally Available since February 28,2024. </a:t>
            </a:r>
          </a:p>
          <a:p>
            <a:pPr algn="just"/>
            <a:r>
              <a:rPr lang="en-US" dirty="0"/>
              <a:t>Due to the upstream archival of open-source Open Service Mesh, the Open Service Mesh add-on for AKS will no longer receive any new minor version releases or new features and will be retired on September 30, 2027. Security patch updates will be provided up until September 30, 2027.</a:t>
            </a:r>
            <a:endParaRPr lang="ru-RU" dirty="0"/>
          </a:p>
        </p:txBody>
      </p:sp>
      <p:sp>
        <p:nvSpPr>
          <p:cNvPr id="7" name="Text Placeholder 1">
            <a:extLst>
              <a:ext uri="{FF2B5EF4-FFF2-40B4-BE49-F238E27FC236}">
                <a16:creationId xmlns:a16="http://schemas.microsoft.com/office/drawing/2014/main" id="{33FA8C3E-88CF-B0E0-C122-B35B5DBF6647}"/>
              </a:ext>
            </a:extLst>
          </p:cNvPr>
          <p:cNvSpPr txBox="1">
            <a:spLocks/>
          </p:cNvSpPr>
          <p:nvPr/>
        </p:nvSpPr>
        <p:spPr>
          <a:xfrm>
            <a:off x="4433776" y="2119891"/>
            <a:ext cx="4365038" cy="2097342"/>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Retirement: Deprecation of Virtual Network Injection for Azure Data Explorer</a:t>
            </a:r>
            <a:endParaRPr lang="ru-RU" sz="1000" dirty="0"/>
          </a:p>
          <a:p>
            <a:pPr algn="just"/>
            <a:r>
              <a:rPr lang="en-US" sz="1000" dirty="0"/>
              <a:t>MS announced deprecation of the Virtual Network Injection feature for Azure Data Explorer. This feature allowed customers to inject their Azure Data Explorer cluster into their own virtual network and control the network traffic. However, due to its limitations and challenges, MS is deprecating this feature and recommending customers to move to a private endpoint-based network security architecture.</a:t>
            </a:r>
          </a:p>
          <a:p>
            <a:pPr algn="just"/>
            <a:r>
              <a:rPr lang="en-US" sz="1000" dirty="0"/>
              <a:t>Effective immediately, no new customers can create virtual network injected clusters. </a:t>
            </a:r>
          </a:p>
          <a:p>
            <a:pPr algn="just"/>
            <a:r>
              <a:rPr lang="en-US" sz="1000" dirty="0"/>
              <a:t>Starting from February 1, 2025, all running virtual network injected clusters will be stopped. </a:t>
            </a:r>
            <a:endParaRPr lang="ru-RU" sz="1000" dirty="0"/>
          </a:p>
        </p:txBody>
      </p:sp>
    </p:spTree>
    <p:extLst>
      <p:ext uri="{BB962C8B-B14F-4D97-AF65-F5344CB8AC3E}">
        <p14:creationId xmlns:p14="http://schemas.microsoft.com/office/powerpoint/2010/main" val="245971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228A59-5D9F-F03E-3760-8A9F3E1ECB76}"/>
              </a:ext>
            </a:extLst>
          </p:cNvPr>
          <p:cNvSpPr>
            <a:spLocks noGrp="1"/>
          </p:cNvSpPr>
          <p:nvPr>
            <p:ph type="body" sz="quarter" idx="10"/>
          </p:nvPr>
        </p:nvSpPr>
        <p:spPr>
          <a:xfrm>
            <a:off x="4433776" y="855081"/>
            <a:ext cx="4365038" cy="1473392"/>
          </a:xfrm>
        </p:spPr>
        <p:txBody>
          <a:bodyPr/>
          <a:lstStyle/>
          <a:p>
            <a:r>
              <a:rPr lang="en-US" sz="1000" dirty="0">
                <a:hlinkClick r:id="rId2"/>
              </a:rPr>
              <a:t>Retirement: Open Service Mesh extension for Arc-enabled Kubernetes will be retired on September 30, 2027</a:t>
            </a:r>
            <a:endParaRPr lang="ru-RU" sz="1000" dirty="0"/>
          </a:p>
          <a:p>
            <a:r>
              <a:rPr lang="en-US" sz="1000" dirty="0"/>
              <a:t>Following the archival of the upstream open-source Open Service Mesh project in upstream open source, the Open Service Mesh extension for Azure Arc-enabled Kubernetes will no longer receive any new minor version releases or new features and will be retired on 30 September 30, 2027. Security patch updates will be provided up until September 30, 2027.</a:t>
            </a:r>
            <a:endParaRPr lang="ru-RU" sz="1000" dirty="0"/>
          </a:p>
        </p:txBody>
      </p:sp>
      <p:sp>
        <p:nvSpPr>
          <p:cNvPr id="3" name="Title 2">
            <a:extLst>
              <a:ext uri="{FF2B5EF4-FFF2-40B4-BE49-F238E27FC236}">
                <a16:creationId xmlns:a16="http://schemas.microsoft.com/office/drawing/2014/main" id="{950921E4-8303-0381-1DFC-85A915CE80B6}"/>
              </a:ext>
            </a:extLst>
          </p:cNvPr>
          <p:cNvSpPr>
            <a:spLocks noGrp="1"/>
          </p:cNvSpPr>
          <p:nvPr>
            <p:ph type="title"/>
          </p:nvPr>
        </p:nvSpPr>
        <p:spPr/>
        <p:txBody>
          <a:bodyPr/>
          <a:lstStyle/>
          <a:p>
            <a:r>
              <a:rPr lang="en-US" sz="1800" dirty="0"/>
              <a:t>Miscellaneous Updates</a:t>
            </a:r>
            <a:endParaRPr lang="ru-RU" dirty="0"/>
          </a:p>
        </p:txBody>
      </p:sp>
      <p:sp>
        <p:nvSpPr>
          <p:cNvPr id="4" name="Text Placeholder 3">
            <a:extLst>
              <a:ext uri="{FF2B5EF4-FFF2-40B4-BE49-F238E27FC236}">
                <a16:creationId xmlns:a16="http://schemas.microsoft.com/office/drawing/2014/main" id="{167A4586-C5CE-FF46-7446-3FC027C7ECC6}"/>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CB23B1B5-545B-5FE9-031C-372BF6F810A7}"/>
              </a:ext>
            </a:extLst>
          </p:cNvPr>
          <p:cNvSpPr>
            <a:spLocks noGrp="1"/>
          </p:cNvSpPr>
          <p:nvPr>
            <p:ph type="body" sz="quarter" idx="16"/>
          </p:nvPr>
        </p:nvSpPr>
        <p:spPr>
          <a:xfrm>
            <a:off x="342900" y="855080"/>
            <a:ext cx="3955312" cy="1633287"/>
          </a:xfrm>
        </p:spPr>
        <p:txBody>
          <a:bodyPr/>
          <a:lstStyle/>
          <a:p>
            <a:pPr algn="just"/>
            <a:r>
              <a:rPr lang="en-US" dirty="0">
                <a:hlinkClick r:id="rId3"/>
              </a:rPr>
              <a:t>Retirement: Azure Maps Spatial APIs V1 &amp; 2022-08-01 will be retired on September 30th, 2025. </a:t>
            </a:r>
            <a:endParaRPr lang="ru-RU" dirty="0"/>
          </a:p>
          <a:p>
            <a:pPr algn="just"/>
            <a:r>
              <a:rPr lang="en-US" dirty="0"/>
              <a:t>Azure Maps Spatial APIs V1 &amp; 2022-08-01 will be retired on September 30th, 2025.</a:t>
            </a:r>
          </a:p>
          <a:p>
            <a:pPr algn="just"/>
            <a:r>
              <a:rPr lang="en-US" dirty="0"/>
              <a:t>From now until September 30th, 2025, you can continue to use Azure Maps Spatial APIs V1 or V2022-08-01 without disruption. On  September 30th, 2025, workloads running Azure Maps Spatial APIs V1 or V2022-08-01 will be deleted and associated application data will be lost.</a:t>
            </a:r>
            <a:endParaRPr lang="ru-RU" dirty="0"/>
          </a:p>
        </p:txBody>
      </p:sp>
      <p:sp>
        <p:nvSpPr>
          <p:cNvPr id="6" name="Text Placeholder 1">
            <a:extLst>
              <a:ext uri="{FF2B5EF4-FFF2-40B4-BE49-F238E27FC236}">
                <a16:creationId xmlns:a16="http://schemas.microsoft.com/office/drawing/2014/main" id="{60742187-D948-C413-6095-0A7C7A9D4ABC}"/>
              </a:ext>
            </a:extLst>
          </p:cNvPr>
          <p:cNvSpPr txBox="1">
            <a:spLocks/>
          </p:cNvSpPr>
          <p:nvPr/>
        </p:nvSpPr>
        <p:spPr>
          <a:xfrm>
            <a:off x="342900" y="2451533"/>
            <a:ext cx="3919303" cy="1473392"/>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hlinkClick r:id="rId4"/>
              </a:rPr>
              <a:t>Retirement: Information regarding the end of support for the "Microsoft Translator [DEPRECATED]" connector</a:t>
            </a:r>
            <a:endParaRPr lang="ru-RU" sz="1000" dirty="0"/>
          </a:p>
          <a:p>
            <a:r>
              <a:rPr lang="en-US" sz="1000" dirty="0"/>
              <a:t>The Microsoft Translator connector has been deprecated since 2020, and the underlying API used has been deprecated since May 2021. On October 30, 2024, the Microsoft Translator connector will no longer be supported and will be disabled on Power Platform. </a:t>
            </a:r>
            <a:endParaRPr lang="ru-RU" sz="1000" dirty="0"/>
          </a:p>
        </p:txBody>
      </p:sp>
    </p:spTree>
    <p:extLst>
      <p:ext uri="{BB962C8B-B14F-4D97-AF65-F5344CB8AC3E}">
        <p14:creationId xmlns:p14="http://schemas.microsoft.com/office/powerpoint/2010/main" val="286230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Introducing the new File Integrity Monitoring with Defender for Endpoint integration</a:t>
            </a:r>
            <a:endParaRPr lang="en-US" dirty="0"/>
          </a:p>
          <a:p>
            <a:pPr algn="just"/>
            <a:r>
              <a:rPr lang="en-US" dirty="0"/>
              <a:t>The new version of File Integrity Monitoring (FIM) replaces the legacy experience based on Log Analytics Agent (MMA), which is set for deprecation. It introduces several significant improvements over the previous version: </a:t>
            </a:r>
          </a:p>
          <a:p>
            <a:pPr marL="171450" indent="-171450" algn="just">
              <a:buFont typeface="Arial" panose="020B0604020202020204" pitchFamily="34" charset="0"/>
              <a:buChar char="•"/>
            </a:pPr>
            <a:r>
              <a:rPr lang="en-US" b="1" dirty="0"/>
              <a:t>Ease of Onboarding: </a:t>
            </a:r>
            <a:r>
              <a:rPr lang="en-US" dirty="0"/>
              <a:t>The new FIM version offers a simple onboarding process with Microsoft Defender for Endpoint as the only prerequisite, eliminating the need for additional solution configurations or collection rules. </a:t>
            </a:r>
          </a:p>
          <a:p>
            <a:pPr marL="171450" indent="-171450" algn="just">
              <a:buFont typeface="Arial" panose="020B0604020202020204" pitchFamily="34" charset="0"/>
              <a:buChar char="•"/>
            </a:pPr>
            <a:r>
              <a:rPr lang="en-US" b="1" dirty="0"/>
              <a:t>Built-in support for key security regulatory compliance standards</a:t>
            </a:r>
            <a:r>
              <a:rPr lang="en-US" dirty="0"/>
              <a:t>: File Integrity Monitoring supports PCI-DSS, CIS, NIST, and other standards</a:t>
            </a:r>
          </a:p>
          <a:p>
            <a:pPr marL="171450" indent="-171450" algn="just">
              <a:buFont typeface="Arial" panose="020B0604020202020204" pitchFamily="34" charset="0"/>
              <a:buChar char="•"/>
            </a:pPr>
            <a:r>
              <a:rPr lang="en-US" b="1" dirty="0"/>
              <a:t>Additional information </a:t>
            </a:r>
            <a:r>
              <a:rPr lang="en-US" dirty="0"/>
              <a:t>about the user and the process initiated the change</a:t>
            </a:r>
          </a:p>
          <a:p>
            <a:pPr marL="171450" indent="-171450" algn="just">
              <a:buFont typeface="Arial" panose="020B0604020202020204" pitchFamily="34" charset="0"/>
              <a:buChar char="•"/>
            </a:pPr>
            <a:r>
              <a:rPr lang="en-US" b="1" dirty="0"/>
              <a:t>Data Allowance Inclusion</a:t>
            </a:r>
            <a:r>
              <a:rPr lang="en-US" dirty="0"/>
              <a:t>: For Defender for Servers Plan 2 customers, events collected for FIM powered by Defender for Endpoint are included in the data types that qualify for the 500MB data allowance benefit. </a:t>
            </a:r>
          </a:p>
          <a:p>
            <a:pPr algn="just"/>
            <a:endParaRPr lang="en-US" dirty="0"/>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091286"/>
          </a:xfrm>
        </p:spPr>
        <p:txBody>
          <a:bodyPr/>
          <a:lstStyle/>
          <a:p>
            <a:r>
              <a:rPr lang="en-US" dirty="0">
                <a:hlinkClick r:id="rId2"/>
              </a:rPr>
              <a:t>Better Together tab in Azure portal</a:t>
            </a:r>
            <a:endParaRPr lang="en-US" dirty="0"/>
          </a:p>
          <a:p>
            <a:r>
              <a:rPr lang="en-US" dirty="0"/>
              <a:t>The Better Together experience is designed to enhance your development journey by recommending and deploying the right services precisely when you need them, focusing especially on Azure App Service, Azure Container Apps (ACA), and Azure Kubernetes Service (AKS).</a:t>
            </a:r>
          </a:p>
        </p:txBody>
      </p:sp>
      <p:pic>
        <p:nvPicPr>
          <p:cNvPr id="3074" name="Picture 2" descr="thumbnail image 3 of blog post titled &#10; &#10; &#10;  &#10; &#10; &#10; &#10;    &#10;  &#10;   &#10;    &#10;      &#10;       Build and secure your apps with Azure App Service and Defender for Cloud&#10;       &#10;      &#10;     &#10;   &#10;  &#10; &#10;   &#10; &#10; &#10; &#10; &#10; &#10;">
            <a:extLst>
              <a:ext uri="{FF2B5EF4-FFF2-40B4-BE49-F238E27FC236}">
                <a16:creationId xmlns:a16="http://schemas.microsoft.com/office/drawing/2014/main" id="{18E4A54E-854E-77A9-3013-673C5EF82F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54" y="1946367"/>
            <a:ext cx="3825352" cy="234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342900" y="1942563"/>
            <a:ext cx="4130040" cy="2073177"/>
          </a:xfrm>
        </p:spPr>
        <p:txBody>
          <a:bodyPr/>
          <a:lstStyle/>
          <a:p>
            <a:pPr algn="just"/>
            <a:r>
              <a:rPr lang="en-US" sz="1000" dirty="0">
                <a:hlinkClick r:id="rId2"/>
              </a:rPr>
              <a:t>Public Preview: Azure Functions .NET 9 support in Linux plans</a:t>
            </a:r>
            <a:endParaRPr lang="en-US" sz="1000" dirty="0"/>
          </a:p>
          <a:p>
            <a:pPr algn="just"/>
            <a:r>
              <a:rPr lang="en-US" sz="1000" dirty="0"/>
              <a:t>Azure Functions now supports .NET 9 preview 7 for applications using the isolated worker model and running on Linux plans.</a:t>
            </a:r>
          </a:p>
          <a:p>
            <a:pPr algn="just"/>
            <a:r>
              <a:rPr lang="en-US" sz="1000" dirty="0"/>
              <a:t>To use .NET 9, Functions projects can adjust their target framework and update their references of </a:t>
            </a:r>
            <a:r>
              <a:rPr lang="en-US" sz="1000" dirty="0" err="1"/>
              <a:t>Microsoft.Azure.Functions.Worker</a:t>
            </a:r>
            <a:r>
              <a:rPr lang="en-US" sz="1000" dirty="0"/>
              <a:t> and </a:t>
            </a:r>
            <a:r>
              <a:rPr lang="en-US" sz="1000" dirty="0" err="1"/>
              <a:t>Microsoft.Azure.Functions.Worker.Sdk</a:t>
            </a:r>
            <a:r>
              <a:rPr lang="en-US" sz="1000" dirty="0"/>
              <a:t> to version 2.0.0-preview1 or later. Project code may need other changes in order to use these new versions. See the core packages documentation for details on these changes.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676540"/>
          </a:xfrm>
        </p:spPr>
        <p:txBody>
          <a:bodyPr/>
          <a:lstStyle/>
          <a:p>
            <a:pPr algn="just"/>
            <a:r>
              <a:rPr lang="en-US" dirty="0">
                <a:hlinkClick r:id="rId3"/>
              </a:rPr>
              <a:t>Generally Available: Extended support: PHP 8.1 on App Service</a:t>
            </a:r>
            <a:endParaRPr lang="en-US" dirty="0"/>
          </a:p>
          <a:p>
            <a:pPr algn="just"/>
            <a:r>
              <a:rPr lang="en-US" dirty="0"/>
              <a:t>PHP has updated their release cycles to include the extension of security support for PHP 8.1 which will now be supported until December 31 2025.</a:t>
            </a:r>
          </a:p>
        </p:txBody>
      </p:sp>
      <p:sp>
        <p:nvSpPr>
          <p:cNvPr id="2" name="Text Placeholder 13">
            <a:extLst>
              <a:ext uri="{FF2B5EF4-FFF2-40B4-BE49-F238E27FC236}">
                <a16:creationId xmlns:a16="http://schemas.microsoft.com/office/drawing/2014/main" id="{1E2CF659-205F-DB93-3D71-70B01E68734D}"/>
              </a:ext>
            </a:extLst>
          </p:cNvPr>
          <p:cNvSpPr txBox="1">
            <a:spLocks/>
          </p:cNvSpPr>
          <p:nvPr/>
        </p:nvSpPr>
        <p:spPr>
          <a:xfrm>
            <a:off x="4785360" y="849100"/>
            <a:ext cx="3955312" cy="344095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Public Preview: Virtual machines node pools support in AKS</a:t>
            </a:r>
            <a:endParaRPr lang="en-US" dirty="0"/>
          </a:p>
          <a:p>
            <a:pPr algn="just"/>
            <a:r>
              <a:rPr lang="en-US" dirty="0"/>
              <a:t>With virtual machines node pools, Azure Kubernetes Service directly manages the provisioning and bootstrapping of every single node. Typically, when deploying a workload onto Azure Kubernetes Service (AKS), each node pool can only contain one virtual machine (VM) type or SKU. Virtual Machines node pools allow the capability to add multiple VM SKUs of a similar family to a single node pool. Virtual Machines node pools allow you to specify a family of SKUs for a node pool without the need to maintain one node pool per SKU type, reducing the node pool footprint.</a:t>
            </a:r>
          </a:p>
          <a:p>
            <a:pPr algn="just"/>
            <a:r>
              <a:rPr lang="en-US" dirty="0"/>
              <a:t>This feature is now in public preview.</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3104</TotalTime>
  <Words>5296</Words>
  <Application>Microsoft Office PowerPoint</Application>
  <PresentationFormat>On-screen Show (16:9)</PresentationFormat>
  <Paragraphs>215</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Human Sans</vt:lpstr>
      <vt:lpstr>Human Sans Regular</vt:lpstr>
      <vt:lpstr>Wingdings</vt:lpstr>
      <vt:lpstr>Continuum Theme</vt:lpstr>
      <vt:lpstr>Azure Times #136</vt:lpstr>
      <vt:lpstr>PowerPoint Presentation</vt:lpstr>
      <vt:lpstr>Networking Updates</vt:lpstr>
      <vt:lpstr>PowerPoint Presentation</vt:lpstr>
      <vt:lpstr>Security &amp; Identity Updates</vt:lpstr>
      <vt:lpstr>PowerPoint Presentation</vt:lpstr>
      <vt:lpstr>Management &amp; Governance Updates</vt:lpstr>
      <vt:lpstr>PowerPoint Presentation</vt:lpstr>
      <vt:lpstr>Compute Updates</vt:lpstr>
      <vt:lpstr>Compute Updates</vt:lpstr>
      <vt:lpstr>Compute Updates</vt:lpstr>
      <vt:lpstr>Compute Updates</vt:lpstr>
      <vt:lpstr>PowerPoint Presentation</vt:lpstr>
      <vt:lpstr>Microsoft Fabric</vt:lpstr>
      <vt:lpstr>PowerPoint Presentation</vt:lpstr>
      <vt:lpstr>Databases Updates</vt:lpstr>
      <vt:lpstr>Databases Updates</vt:lpstr>
      <vt:lpstr>PowerPoint Presentation</vt:lpstr>
      <vt:lpstr>ML &amp; AI &amp; IOT Updates</vt:lpstr>
      <vt:lpstr>ML &amp; AI &amp; IOT Updates</vt:lpstr>
      <vt:lpstr>ML &amp; AI &amp; IOT Updates</vt:lpstr>
      <vt:lpstr>ML &amp; AI &amp; IOT Updates</vt:lpstr>
      <vt:lpstr>ML &amp; AI &amp; IOT Updates</vt:lpstr>
      <vt:lpstr>PowerPoint Presentation</vt:lpstr>
      <vt:lpstr>DevOps &amp; IaC &amp; Automation</vt:lpstr>
      <vt:lpstr>PowerPoint Presentation</vt:lpstr>
      <vt:lpstr>PowerPoint Presentation</vt:lpstr>
      <vt:lpstr>Miscellaneous Updates</vt:lpstr>
      <vt:lpstr>Miscellaneous Updates</vt:lpstr>
      <vt:lpstr>Miscellaneous Updates</vt:lpstr>
      <vt:lpstr>Miscellaneous Updates</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Rotar, Maksim</cp:lastModifiedBy>
  <cp:revision>268</cp:revision>
  <dcterms:created xsi:type="dcterms:W3CDTF">2018-01-26T19:23:30Z</dcterms:created>
  <dcterms:modified xsi:type="dcterms:W3CDTF">2024-09-30T08:57:52Z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