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34"/>
  </p:notesMasterIdLst>
  <p:handoutMasterIdLst>
    <p:handoutMasterId r:id="rId35"/>
  </p:handoutMasterIdLst>
  <p:sldIdLst>
    <p:sldId id="2142532340" r:id="rId5"/>
    <p:sldId id="2146847046" r:id="rId6"/>
    <p:sldId id="2146847089" r:id="rId7"/>
    <p:sldId id="2146847130" r:id="rId8"/>
    <p:sldId id="2146847048" r:id="rId9"/>
    <p:sldId id="2146847133" r:id="rId10"/>
    <p:sldId id="2146847049" r:id="rId11"/>
    <p:sldId id="2146847132" r:id="rId12"/>
    <p:sldId id="2146847050" r:id="rId13"/>
    <p:sldId id="2146847134" r:id="rId14"/>
    <p:sldId id="2146847096" r:id="rId15"/>
    <p:sldId id="2146847052" r:id="rId16"/>
    <p:sldId id="2146847100" r:id="rId17"/>
    <p:sldId id="2146847054" r:id="rId18"/>
    <p:sldId id="2146847103" r:id="rId19"/>
    <p:sldId id="2146847141" r:id="rId20"/>
    <p:sldId id="2146847142" r:id="rId21"/>
    <p:sldId id="2146847056" r:id="rId22"/>
    <p:sldId id="2146847107" r:id="rId23"/>
    <p:sldId id="2146847058" r:id="rId24"/>
    <p:sldId id="2146847111" r:id="rId25"/>
    <p:sldId id="2146847146" r:id="rId26"/>
    <p:sldId id="2146847119" r:id="rId27"/>
    <p:sldId id="2146847120" r:id="rId28"/>
    <p:sldId id="2146847062" r:id="rId29"/>
    <p:sldId id="2146847115" r:id="rId30"/>
    <p:sldId id="2146847085" r:id="rId31"/>
    <p:sldId id="2146847084" r:id="rId32"/>
    <p:sldId id="2146847064" r:id="rId33"/>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ection>
        <p14:section name="Security &amp; Identity" id="{1AA42572-B3BD-44F7-813B-C2C647DDBB3C}">
          <p14:sldIdLst>
            <p14:sldId id="2146847046"/>
            <p14:sldId id="2146847089"/>
            <p14:sldId id="2146847130"/>
          </p14:sldIdLst>
        </p14:section>
        <p14:section name="Management &amp; Governance" id="{34181601-6D48-4406-A525-C7B5A12C6C5B}">
          <p14:sldIdLst>
            <p14:sldId id="2146847048"/>
            <p14:sldId id="2146847133"/>
            <p14:sldId id="2146847049"/>
            <p14:sldId id="2146847132"/>
          </p14:sldIdLst>
        </p14:section>
        <p14:section name="Compute" id="{05AA80BB-8802-49AB-8336-A884227CE2F7}">
          <p14:sldIdLst>
            <p14:sldId id="2146847050"/>
            <p14:sldId id="2146847134"/>
            <p14:sldId id="2146847096"/>
          </p14:sldIdLst>
        </p14:section>
        <p14:section name="Storage &amp; Data" id="{1F159046-CE0A-45BC-9D5B-6E6C95980F78}">
          <p14:sldIdLst>
            <p14:sldId id="2146847052"/>
            <p14:sldId id="2146847100"/>
          </p14:sldIdLst>
        </p14:section>
        <p14:section name="Databases" id="{AEAFAE72-AD56-48F3-926B-38BAE269038F}">
          <p14:sldIdLst>
            <p14:sldId id="2146847054"/>
            <p14:sldId id="2146847103"/>
            <p14:sldId id="2146847141"/>
            <p14:sldId id="2146847142"/>
          </p14:sldIdLst>
        </p14:section>
        <p14:section name="Integration" id="{ACBD46A3-6F1C-451B-A154-0A056E0DEFF6}">
          <p14:sldIdLst>
            <p14:sldId id="2146847056"/>
            <p14:sldId id="2146847107"/>
          </p14:sldIdLst>
        </p14:section>
        <p14:section name="ML &amp; AI &amp; IOT" id="{F4E1EAF1-55E9-4CA4-8ADC-28B69C1D66D2}">
          <p14:sldIdLst>
            <p14:sldId id="2146847058"/>
            <p14:sldId id="2146847111"/>
            <p14:sldId id="2146847146"/>
            <p14:sldId id="2146847119"/>
            <p14:sldId id="2146847120"/>
          </p14:sldIdLst>
        </p14:section>
        <p14:section name="Miscellaneous" id="{A1456D7A-93BE-4023-90AA-7269D2F177BA}">
          <p14:sldIdLst>
            <p14:sldId id="2146847062"/>
            <p14:sldId id="2146847115"/>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8B5DF8-AB05-4F9B-995B-AE074A26E6F8}" v="11" dt="2025-01-24T16:53:40.2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94"/>
  </p:normalViewPr>
  <p:slideViewPr>
    <p:cSldViewPr snapToGrid="0">
      <p:cViewPr varScale="1">
        <p:scale>
          <a:sx n="119" d="100"/>
          <a:sy n="119" d="100"/>
        </p:scale>
        <p:origin x="557" y="96"/>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ksim Rotar" userId="8b2649f8-c41a-4916-8e38-ef318e6f2079" providerId="ADAL" clId="{528B5DF8-AB05-4F9B-995B-AE074A26E6F8}"/>
    <pc:docChg chg="undo custSel modSld">
      <pc:chgData name="Maksim Rotar" userId="8b2649f8-c41a-4916-8e38-ef318e6f2079" providerId="ADAL" clId="{528B5DF8-AB05-4F9B-995B-AE074A26E6F8}" dt="2025-01-24T16:56:58.619" v="290"/>
      <pc:docMkLst>
        <pc:docMk/>
      </pc:docMkLst>
      <pc:sldChg chg="modSp mod">
        <pc:chgData name="Maksim Rotar" userId="8b2649f8-c41a-4916-8e38-ef318e6f2079" providerId="ADAL" clId="{528B5DF8-AB05-4F9B-995B-AE074A26E6F8}" dt="2025-01-24T15:18:37.683" v="11" actId="20577"/>
        <pc:sldMkLst>
          <pc:docMk/>
          <pc:sldMk cId="44755204" sldId="2142532340"/>
        </pc:sldMkLst>
        <pc:spChg chg="mod">
          <ac:chgData name="Maksim Rotar" userId="8b2649f8-c41a-4916-8e38-ef318e6f2079" providerId="ADAL" clId="{528B5DF8-AB05-4F9B-995B-AE074A26E6F8}" dt="2025-01-24T15:18:16.374" v="2" actId="20577"/>
          <ac:spMkLst>
            <pc:docMk/>
            <pc:sldMk cId="44755204" sldId="2142532340"/>
            <ac:spMk id="2" creationId="{00000000-0000-0000-0000-000000000000}"/>
          </ac:spMkLst>
        </pc:spChg>
        <pc:spChg chg="mod">
          <ac:chgData name="Maksim Rotar" userId="8b2649f8-c41a-4916-8e38-ef318e6f2079" providerId="ADAL" clId="{528B5DF8-AB05-4F9B-995B-AE074A26E6F8}" dt="2025-01-24T15:18:37.683" v="11" actId="20577"/>
          <ac:spMkLst>
            <pc:docMk/>
            <pc:sldMk cId="44755204" sldId="2142532340"/>
            <ac:spMk id="4" creationId="{00000000-0000-0000-0000-000000000000}"/>
          </ac:spMkLst>
        </pc:spChg>
      </pc:sldChg>
      <pc:sldChg chg="modSp mod">
        <pc:chgData name="Maksim Rotar" userId="8b2649f8-c41a-4916-8e38-ef318e6f2079" providerId="ADAL" clId="{528B5DF8-AB05-4F9B-995B-AE074A26E6F8}" dt="2025-01-24T16:05:20.887" v="98" actId="123"/>
        <pc:sldMkLst>
          <pc:docMk/>
          <pc:sldMk cId="493310561" sldId="2146847089"/>
        </pc:sldMkLst>
        <pc:spChg chg="mod">
          <ac:chgData name="Maksim Rotar" userId="8b2649f8-c41a-4916-8e38-ef318e6f2079" providerId="ADAL" clId="{528B5DF8-AB05-4F9B-995B-AE074A26E6F8}" dt="2025-01-24T16:05:20.887" v="98" actId="123"/>
          <ac:spMkLst>
            <pc:docMk/>
            <pc:sldMk cId="493310561" sldId="2146847089"/>
            <ac:spMk id="14" creationId="{1DF1A36F-4250-259D-24AE-F82FE69A7F7E}"/>
          </ac:spMkLst>
        </pc:spChg>
      </pc:sldChg>
      <pc:sldChg chg="addSp delSp modSp mod">
        <pc:chgData name="Maksim Rotar" userId="8b2649f8-c41a-4916-8e38-ef318e6f2079" providerId="ADAL" clId="{528B5DF8-AB05-4F9B-995B-AE074A26E6F8}" dt="2025-01-24T16:51:51.828" v="208" actId="255"/>
        <pc:sldMkLst>
          <pc:docMk/>
          <pc:sldMk cId="1776979009" sldId="2146847103"/>
        </pc:sldMkLst>
        <pc:spChg chg="add mod">
          <ac:chgData name="Maksim Rotar" userId="8b2649f8-c41a-4916-8e38-ef318e6f2079" providerId="ADAL" clId="{528B5DF8-AB05-4F9B-995B-AE074A26E6F8}" dt="2025-01-24T16:51:51.828" v="208" actId="255"/>
          <ac:spMkLst>
            <pc:docMk/>
            <pc:sldMk cId="1776979009" sldId="2146847103"/>
            <ac:spMk id="3" creationId="{AAA480B2-358B-07AD-8523-EB433D61E1D2}"/>
          </ac:spMkLst>
        </pc:spChg>
        <pc:spChg chg="del mod">
          <ac:chgData name="Maksim Rotar" userId="8b2649f8-c41a-4916-8e38-ef318e6f2079" providerId="ADAL" clId="{528B5DF8-AB05-4F9B-995B-AE074A26E6F8}" dt="2025-01-24T15:56:34.260" v="47" actId="21"/>
          <ac:spMkLst>
            <pc:docMk/>
            <pc:sldMk cId="1776979009" sldId="2146847103"/>
            <ac:spMk id="12" creationId="{F5D0A865-EAC9-D4DF-765C-2BBCA9EC1F5C}"/>
          </ac:spMkLst>
        </pc:spChg>
        <pc:spChg chg="mod">
          <ac:chgData name="Maksim Rotar" userId="8b2649f8-c41a-4916-8e38-ef318e6f2079" providerId="ADAL" clId="{528B5DF8-AB05-4F9B-995B-AE074A26E6F8}" dt="2025-01-24T15:34:17.636" v="31" actId="12"/>
          <ac:spMkLst>
            <pc:docMk/>
            <pc:sldMk cId="1776979009" sldId="2146847103"/>
            <ac:spMk id="14" creationId="{1DF1A36F-4250-259D-24AE-F82FE69A7F7E}"/>
          </ac:spMkLst>
        </pc:spChg>
      </pc:sldChg>
      <pc:sldChg chg="modSp mod">
        <pc:chgData name="Maksim Rotar" userId="8b2649f8-c41a-4916-8e38-ef318e6f2079" providerId="ADAL" clId="{528B5DF8-AB05-4F9B-995B-AE074A26E6F8}" dt="2025-01-24T16:56:58.619" v="290"/>
        <pc:sldMkLst>
          <pc:docMk/>
          <pc:sldMk cId="4065945540" sldId="2146847107"/>
        </pc:sldMkLst>
        <pc:spChg chg="mod">
          <ac:chgData name="Maksim Rotar" userId="8b2649f8-c41a-4916-8e38-ef318e6f2079" providerId="ADAL" clId="{528B5DF8-AB05-4F9B-995B-AE074A26E6F8}" dt="2025-01-24T16:56:58.619" v="290"/>
          <ac:spMkLst>
            <pc:docMk/>
            <pc:sldMk cId="4065945540" sldId="2146847107"/>
            <ac:spMk id="14" creationId="{1DF1A36F-4250-259D-24AE-F82FE69A7F7E}"/>
          </ac:spMkLst>
        </pc:spChg>
      </pc:sldChg>
      <pc:sldChg chg="addSp modSp mod">
        <pc:chgData name="Maksim Rotar" userId="8b2649f8-c41a-4916-8e38-ef318e6f2079" providerId="ADAL" clId="{528B5DF8-AB05-4F9B-995B-AE074A26E6F8}" dt="2025-01-24T16:17:55.294" v="153" actId="571"/>
        <pc:sldMkLst>
          <pc:docMk/>
          <pc:sldMk cId="3732754406" sldId="2146847111"/>
        </pc:sldMkLst>
        <pc:spChg chg="add">
          <ac:chgData name="Maksim Rotar" userId="8b2649f8-c41a-4916-8e38-ef318e6f2079" providerId="ADAL" clId="{528B5DF8-AB05-4F9B-995B-AE074A26E6F8}" dt="2025-01-24T16:12:46.430" v="100"/>
          <ac:spMkLst>
            <pc:docMk/>
            <pc:sldMk cId="3732754406" sldId="2146847111"/>
            <ac:spMk id="2" creationId="{12D611D5-1CC1-35D5-E225-0AC496ACFA5B}"/>
          </ac:spMkLst>
        </pc:spChg>
        <pc:spChg chg="mod">
          <ac:chgData name="Maksim Rotar" userId="8b2649f8-c41a-4916-8e38-ef318e6f2079" providerId="ADAL" clId="{528B5DF8-AB05-4F9B-995B-AE074A26E6F8}" dt="2025-01-24T16:13:12.353" v="106" actId="14100"/>
          <ac:spMkLst>
            <pc:docMk/>
            <pc:sldMk cId="3732754406" sldId="2146847111"/>
            <ac:spMk id="12" creationId="{F5D0A865-EAC9-D4DF-765C-2BBCA9EC1F5C}"/>
          </ac:spMkLst>
        </pc:spChg>
        <pc:spChg chg="mod">
          <ac:chgData name="Maksim Rotar" userId="8b2649f8-c41a-4916-8e38-ef318e6f2079" providerId="ADAL" clId="{528B5DF8-AB05-4F9B-995B-AE074A26E6F8}" dt="2025-01-24T16:17:49.557" v="150" actId="14100"/>
          <ac:spMkLst>
            <pc:docMk/>
            <pc:sldMk cId="3732754406" sldId="2146847111"/>
            <ac:spMk id="14" creationId="{1DF1A36F-4250-259D-24AE-F82FE69A7F7E}"/>
          </ac:spMkLst>
        </pc:spChg>
        <pc:picChg chg="add mod">
          <ac:chgData name="Maksim Rotar" userId="8b2649f8-c41a-4916-8e38-ef318e6f2079" providerId="ADAL" clId="{528B5DF8-AB05-4F9B-995B-AE074A26E6F8}" dt="2025-01-24T16:17:53.912" v="152" actId="14100"/>
          <ac:picMkLst>
            <pc:docMk/>
            <pc:sldMk cId="3732754406" sldId="2146847111"/>
            <ac:picMk id="4" creationId="{D706947D-E2B0-E251-418D-6B0D5C242746}"/>
          </ac:picMkLst>
        </pc:picChg>
        <pc:picChg chg="add mod">
          <ac:chgData name="Maksim Rotar" userId="8b2649f8-c41a-4916-8e38-ef318e6f2079" providerId="ADAL" clId="{528B5DF8-AB05-4F9B-995B-AE074A26E6F8}" dt="2025-01-24T16:17:55.294" v="153" actId="571"/>
          <ac:picMkLst>
            <pc:docMk/>
            <pc:sldMk cId="3732754406" sldId="2146847111"/>
            <ac:picMk id="5" creationId="{0409ED48-C915-5C1C-5BC0-831098F8760D}"/>
          </ac:picMkLst>
        </pc:picChg>
      </pc:sldChg>
      <pc:sldChg chg="modSp mod">
        <pc:chgData name="Maksim Rotar" userId="8b2649f8-c41a-4916-8e38-ef318e6f2079" providerId="ADAL" clId="{528B5DF8-AB05-4F9B-995B-AE074A26E6F8}" dt="2025-01-24T16:24:46.038" v="165" actId="12"/>
        <pc:sldMkLst>
          <pc:docMk/>
          <pc:sldMk cId="954020260" sldId="2146847115"/>
        </pc:sldMkLst>
        <pc:spChg chg="mod">
          <ac:chgData name="Maksim Rotar" userId="8b2649f8-c41a-4916-8e38-ef318e6f2079" providerId="ADAL" clId="{528B5DF8-AB05-4F9B-995B-AE074A26E6F8}" dt="2025-01-24T16:24:46.038" v="165" actId="12"/>
          <ac:spMkLst>
            <pc:docMk/>
            <pc:sldMk cId="954020260" sldId="2146847115"/>
            <ac:spMk id="14" creationId="{1DF1A36F-4250-259D-24AE-F82FE69A7F7E}"/>
          </ac:spMkLst>
        </pc:spChg>
      </pc:sldChg>
      <pc:sldChg chg="addSp delSp modSp mod">
        <pc:chgData name="Maksim Rotar" userId="8b2649f8-c41a-4916-8e38-ef318e6f2079" providerId="ADAL" clId="{528B5DF8-AB05-4F9B-995B-AE074A26E6F8}" dt="2025-01-24T15:57:47.037" v="57" actId="1076"/>
        <pc:sldMkLst>
          <pc:docMk/>
          <pc:sldMk cId="580018272" sldId="2146847141"/>
        </pc:sldMkLst>
        <pc:spChg chg="add mod">
          <ac:chgData name="Maksim Rotar" userId="8b2649f8-c41a-4916-8e38-ef318e6f2079" providerId="ADAL" clId="{528B5DF8-AB05-4F9B-995B-AE074A26E6F8}" dt="2025-01-24T15:56:47.460" v="52" actId="1076"/>
          <ac:spMkLst>
            <pc:docMk/>
            <pc:sldMk cId="580018272" sldId="2146847141"/>
            <ac:spMk id="2" creationId="{F5D0A865-EAC9-D4DF-765C-2BBCA9EC1F5C}"/>
          </ac:spMkLst>
        </pc:spChg>
        <pc:spChg chg="mod">
          <ac:chgData name="Maksim Rotar" userId="8b2649f8-c41a-4916-8e38-ef318e6f2079" providerId="ADAL" clId="{528B5DF8-AB05-4F9B-995B-AE074A26E6F8}" dt="2025-01-24T15:57:29.603" v="54" actId="14100"/>
          <ac:spMkLst>
            <pc:docMk/>
            <pc:sldMk cId="580018272" sldId="2146847141"/>
            <ac:spMk id="12" creationId="{F69D1DAA-5541-5F8D-D325-1706397A6A43}"/>
          </ac:spMkLst>
        </pc:spChg>
        <pc:spChg chg="del">
          <ac:chgData name="Maksim Rotar" userId="8b2649f8-c41a-4916-8e38-ef318e6f2079" providerId="ADAL" clId="{528B5DF8-AB05-4F9B-995B-AE074A26E6F8}" dt="2025-01-24T15:56:37.755" v="48" actId="478"/>
          <ac:spMkLst>
            <pc:docMk/>
            <pc:sldMk cId="580018272" sldId="2146847141"/>
            <ac:spMk id="14" creationId="{61510AD9-2A44-5DDF-30FA-DE4500EB2760}"/>
          </ac:spMkLst>
        </pc:spChg>
        <pc:picChg chg="add mod">
          <ac:chgData name="Maksim Rotar" userId="8b2649f8-c41a-4916-8e38-ef318e6f2079" providerId="ADAL" clId="{528B5DF8-AB05-4F9B-995B-AE074A26E6F8}" dt="2025-01-24T15:57:47.037" v="57" actId="1076"/>
          <ac:picMkLst>
            <pc:docMk/>
            <pc:sldMk cId="580018272" sldId="2146847141"/>
            <ac:picMk id="4" creationId="{5B3EE150-45F5-06BD-5066-78E5BD9FC6B5}"/>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1/25/2025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1/25/2025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pixelrobots.co.uk/2025/01/introducing-the-aks-security-dashboard-now-in-preview/?utm_source=rss&amp;utm_medium=rss&amp;utm_campaign=introducing-the-aks-security-dashboard-now-in-preview"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techcommunity.microsoft.com/blog/azurecompute/upcoming-changes-to-instance-size-flexibility-ratios-for-reserved-vm-instances-f/4283769"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blog.fabric.microsoft.com/en-GB/blog/17673/" TargetMode="External"/><Relationship Id="rId2" Type="http://schemas.openxmlformats.org/officeDocument/2006/relationships/hyperlink" Target="https://techcommunity.microsoft.com/blog/azurecompute/introducing-ssd-storage-account-support-for-ephemeral-os-disks/4369475"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zure.microsoft.com/ru-ru/updates?id=476204" TargetMode="External"/><Relationship Id="rId2" Type="http://schemas.openxmlformats.org/officeDocument/2006/relationships/hyperlink" Target="https://techcommunity.microsoft.com/blog/adformysql/introducing-virtual-canary-maintenance-early-access-to-azure-database-for-mysql-/4365917"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techcommunity.microsoft.com/blog/azuresqlblog/extending-regular-expressions-regex-support-on-azure-sql-managed-instance-mi/4364836"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techcommunity.microsoft.com/blog/sqlserver/announcing-the-release-of-ssms-preview-3/4369541" TargetMode="External"/><Relationship Id="rId2" Type="http://schemas.openxmlformats.org/officeDocument/2006/relationships/hyperlink" Target="https://www.microsoft.com/en-us/sql-server/blog/2025/01/21/sql-server-integration-services-ssis-microsoft-connector-for-oracle-deprecation/"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azure.microsoft.com/ru-ru/updates?id=476533"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techcommunity.microsoft.com/blog/azure-ai-services-blog/announcing-data-zones-for-azure-openai-service-batch/4366754" TargetMode="External"/><Relationship Id="rId2" Type="http://schemas.openxmlformats.org/officeDocument/2006/relationships/hyperlink" Target="https://techcommunity.microsoft.com/blog/azure-ai-services-blog/introducing-the-gpt-4o-audio-preview-a-new-era-of-audio-enhanced-ai-interaction/4369643"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hyperlink" Target="https://techcommunity.microsoft.com/blog/aiplatformblog/azure-ai-foundry-empowering-scientific-discovery-with-ai/4368470"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techcommunity.microsoft.com/blog/azuretoolsblog/announcing-general-availability-of-terraform-azure-verified-modules-for-platform/4366027"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www.oracle.com/de/cloudworld-tour/frankfurt/" TargetMode="External"/><Relationship Id="rId3" Type="http://schemas.openxmlformats.org/officeDocument/2006/relationships/hyperlink" Target="https://techcommunity.microsoft.com/blog/oracleonazureblog/join-microsoft-at-the-oracle-cloudworld-tour-event-near-you/4367806" TargetMode="External"/><Relationship Id="rId7" Type="http://schemas.openxmlformats.org/officeDocument/2006/relationships/hyperlink" Target="https://www.oracle.com/uk/cloudworld-tour/" TargetMode="External"/><Relationship Id="rId2" Type="http://schemas.openxmlformats.org/officeDocument/2006/relationships/hyperlink" Target="https://developer.microsoft.com/en-us/reactor/series/S-1453/" TargetMode="External"/><Relationship Id="rId1" Type="http://schemas.openxmlformats.org/officeDocument/2006/relationships/slideLayout" Target="../slideLayouts/slideLayout7.xml"/><Relationship Id="rId6" Type="http://schemas.openxmlformats.org/officeDocument/2006/relationships/hyperlink" Target="https://www.oracle.com/it/cloudworld-tour/" TargetMode="External"/><Relationship Id="rId5" Type="http://schemas.openxmlformats.org/officeDocument/2006/relationships/hyperlink" Target="https://www.oracle.com/sg/cloudworld-tour/" TargetMode="External"/><Relationship Id="rId4" Type="http://schemas.openxmlformats.org/officeDocument/2006/relationships/hyperlink" Target="https://www.oracle.com/in/cloudworld-tour/" TargetMode="External"/><Relationship Id="rId9"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echcommunity.microsoft.com/blog/microsoft365businessblog/announcing-mandatory-multifactor-authentication-for-the-microsoft-365-admin-cent/4369645" TargetMode="External"/><Relationship Id="rId2" Type="http://schemas.openxmlformats.org/officeDocument/2006/relationships/hyperlink" Target="https://techcommunity.microsoft.com/blog/identity/new-identity-secure-score-recommendations-in-general-availability/4369133"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techcommunity.microsoft.com/blog/microsoftsentinelblog/announcing-public-preview-new-stix-objects-in-microsoft-sentinel/4369164"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learn.microsoft.com/en-us/azure/migrate/appcat/java-preview?tabs=windows" TargetMode="External"/><Relationship Id="rId2" Type="http://schemas.openxmlformats.org/officeDocument/2006/relationships/hyperlink" Target="https://techcommunity.microsoft.com/blog/azurearcblog/announcing-jumpstart-arcbox-25q1-general-availability/4369184"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azure.microsoft.com/ru-ru/updates?id=476622" TargetMode="External"/><Relationship Id="rId2" Type="http://schemas.openxmlformats.org/officeDocument/2006/relationships/hyperlink" Target="https://azure.microsoft.com/ru-ru/updates?id=477700"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azure.microsoft.com/ru-ru/updates?id=477734" TargetMode="External"/><Relationship Id="rId2" Type="http://schemas.openxmlformats.org/officeDocument/2006/relationships/hyperlink" Target="https://azure.microsoft.com/ru-ru/updates?id=477729"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#148</a:t>
            </a:r>
          </a:p>
        </p:txBody>
      </p:sp>
      <p:sp>
        <p:nvSpPr>
          <p:cNvPr id="4" name="Text Placeholder 3"/>
          <p:cNvSpPr>
            <a:spLocks noGrp="1"/>
          </p:cNvSpPr>
          <p:nvPr>
            <p:ph type="body" sz="quarter" idx="11"/>
          </p:nvPr>
        </p:nvSpPr>
        <p:spPr/>
        <p:txBody>
          <a:bodyPr/>
          <a:lstStyle/>
          <a:p>
            <a:r>
              <a:rPr lang="en-US" spc="300" dirty="0"/>
              <a:t>February 27, 2025</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1189-CF39-6970-06DD-2F3E951D811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736A2DE-B6FD-C635-9880-42440690A8EF}"/>
              </a:ext>
            </a:extLst>
          </p:cNvPr>
          <p:cNvSpPr>
            <a:spLocks noGrp="1"/>
          </p:cNvSpPr>
          <p:nvPr>
            <p:ph type="body" sz="quarter" idx="10"/>
          </p:nvPr>
        </p:nvSpPr>
        <p:spPr>
          <a:xfrm>
            <a:off x="4433776" y="964885"/>
            <a:ext cx="4365038" cy="941523"/>
          </a:xfrm>
        </p:spPr>
        <p:txBody>
          <a:bodyPr/>
          <a:lstStyle/>
          <a:p>
            <a:r>
              <a:rPr lang="en-US" sz="1000" dirty="0"/>
              <a:t>To use the AKS Security Dashboard effectively, you need the following:</a:t>
            </a:r>
          </a:p>
          <a:p>
            <a:pPr marL="171450" indent="-171450">
              <a:buFont typeface="Arial" panose="020B0604020202020204" pitchFamily="34" charset="0"/>
              <a:buChar char="•"/>
            </a:pPr>
            <a:r>
              <a:rPr lang="en-US" sz="1000" dirty="0"/>
              <a:t>Defender for Containers: Learn how to enable </a:t>
            </a:r>
            <a:r>
              <a:rPr lang="en-US" sz="1000" b="1" dirty="0"/>
              <a:t>Defender for Containers.</a:t>
            </a:r>
          </a:p>
          <a:p>
            <a:pPr marL="171450" indent="-171450">
              <a:buFont typeface="Arial" panose="020B0604020202020204" pitchFamily="34" charset="0"/>
              <a:buChar char="•"/>
            </a:pPr>
            <a:r>
              <a:rPr lang="en-US" sz="1000" dirty="0"/>
              <a:t>Defender Cloud Security Posture Management (</a:t>
            </a:r>
            <a:r>
              <a:rPr lang="en-US" sz="1000" b="1" dirty="0"/>
              <a:t>DCSPM</a:t>
            </a:r>
            <a:r>
              <a:rPr lang="en-US" sz="1000" dirty="0"/>
              <a:t>)</a:t>
            </a:r>
          </a:p>
        </p:txBody>
      </p:sp>
      <p:sp>
        <p:nvSpPr>
          <p:cNvPr id="11" name="Title 10">
            <a:extLst>
              <a:ext uri="{FF2B5EF4-FFF2-40B4-BE49-F238E27FC236}">
                <a16:creationId xmlns:a16="http://schemas.microsoft.com/office/drawing/2014/main" id="{55108E1B-188F-34CB-E2F4-B4F546C318BA}"/>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0AC618DB-0932-277F-3E42-37D002107928}"/>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D5C20627-BF61-394B-61E8-E9F6702CBB52}"/>
              </a:ext>
            </a:extLst>
          </p:cNvPr>
          <p:cNvSpPr>
            <a:spLocks noGrp="1"/>
          </p:cNvSpPr>
          <p:nvPr>
            <p:ph type="body" sz="quarter" idx="16"/>
          </p:nvPr>
        </p:nvSpPr>
        <p:spPr/>
        <p:txBody>
          <a:bodyPr/>
          <a:lstStyle/>
          <a:p>
            <a:pPr algn="just"/>
            <a:r>
              <a:rPr lang="en-US" dirty="0">
                <a:hlinkClick r:id="rId2"/>
              </a:rPr>
              <a:t>Introducing the AKS Security Dashboard: Now in Preview</a:t>
            </a:r>
            <a:endParaRPr lang="en-US" dirty="0"/>
          </a:p>
          <a:p>
            <a:pPr algn="just"/>
            <a:r>
              <a:rPr lang="en-US" dirty="0"/>
              <a:t>This dashboard centralizes security insights, making it easier for cluster administrators and resource owners to identify and address vulnerabilities and misconfigurations directly from the AKS portal.</a:t>
            </a:r>
          </a:p>
          <a:p>
            <a:pPr algn="just"/>
            <a:r>
              <a:rPr lang="en-US" dirty="0"/>
              <a:t>The </a:t>
            </a:r>
            <a:r>
              <a:rPr lang="en-US" b="1" dirty="0"/>
              <a:t>AKS Security Dashboard </a:t>
            </a:r>
            <a:r>
              <a:rPr lang="en-US" dirty="0"/>
              <a:t>simplifies the process by providing a </a:t>
            </a:r>
            <a:r>
              <a:rPr lang="en-US" b="1" dirty="0"/>
              <a:t>single pane of glass to monitor </a:t>
            </a:r>
            <a:r>
              <a:rPr lang="en-US" dirty="0"/>
              <a:t>and manage security risks. It’s designed to help teams save time, reduce errors, and focus on what matters most: securing their clusters effectively.</a:t>
            </a:r>
          </a:p>
          <a:p>
            <a:pPr algn="just"/>
            <a:r>
              <a:rPr lang="en-US" dirty="0"/>
              <a:t>The AKS Security Dashboard provides a unified view of cluster’s security posture. It helps streamline vulnerability assessment and remediation workflows without leaving the Azure portal. Key features include:</a:t>
            </a:r>
          </a:p>
          <a:p>
            <a:pPr marL="171450" indent="-171450" algn="just">
              <a:buFont typeface="Arial" panose="020B0604020202020204" pitchFamily="34" charset="0"/>
              <a:buChar char="•"/>
            </a:pPr>
            <a:r>
              <a:rPr lang="en-US" b="1" dirty="0"/>
              <a:t>Security posture overview</a:t>
            </a:r>
            <a:r>
              <a:rPr lang="en-US" dirty="0"/>
              <a:t>: Get a summary of vulnerabilities and misconfigurations categorized by risk levels.</a:t>
            </a:r>
          </a:p>
          <a:p>
            <a:pPr marL="171450" indent="-171450" algn="just">
              <a:buFont typeface="Arial" panose="020B0604020202020204" pitchFamily="34" charset="0"/>
              <a:buChar char="•"/>
            </a:pPr>
            <a:r>
              <a:rPr lang="en-US" b="1" dirty="0"/>
              <a:t>Defender for Containers configuration</a:t>
            </a:r>
            <a:r>
              <a:rPr lang="en-US" dirty="0"/>
              <a:t>: Enable and customize security settings for individual clusters.</a:t>
            </a:r>
          </a:p>
          <a:p>
            <a:pPr marL="171450" indent="-171450" algn="just">
              <a:buFont typeface="Arial" panose="020B0604020202020204" pitchFamily="34" charset="0"/>
              <a:buChar char="•"/>
            </a:pPr>
            <a:r>
              <a:rPr lang="en-US" b="1" dirty="0"/>
              <a:t>Guided remediation</a:t>
            </a:r>
            <a:r>
              <a:rPr lang="en-US" dirty="0"/>
              <a:t>: Access detailed recommendations for resolving identified security issues.</a:t>
            </a:r>
          </a:p>
          <a:p>
            <a:pPr marL="171450" indent="-171450" algn="just">
              <a:buFont typeface="Arial" panose="020B0604020202020204" pitchFamily="34" charset="0"/>
              <a:buChar char="•"/>
            </a:pPr>
            <a:r>
              <a:rPr lang="en-US" b="1" dirty="0"/>
              <a:t>Task assignment</a:t>
            </a:r>
            <a:r>
              <a:rPr lang="en-US" dirty="0"/>
              <a:t>: Delegate remediation responsibilities to team members with due dates and reminders.</a:t>
            </a:r>
          </a:p>
        </p:txBody>
      </p:sp>
      <p:pic>
        <p:nvPicPr>
          <p:cNvPr id="2050" name="Picture 2">
            <a:extLst>
              <a:ext uri="{FF2B5EF4-FFF2-40B4-BE49-F238E27FC236}">
                <a16:creationId xmlns:a16="http://schemas.microsoft.com/office/drawing/2014/main" id="{32B06A89-01DB-6640-2344-70E1BBA4CEC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7551" y="2110950"/>
            <a:ext cx="3897582" cy="2142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8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371078"/>
          </a:xfrm>
        </p:spPr>
        <p:txBody>
          <a:bodyPr/>
          <a:lstStyle/>
          <a:p>
            <a:pPr algn="just"/>
            <a:r>
              <a:rPr lang="en-US" dirty="0">
                <a:hlinkClick r:id="rId2"/>
              </a:rPr>
              <a:t>GA: Changes to instance size flexibility ratios for Azure Reserved Virtual Machine Instance for M-series</a:t>
            </a:r>
            <a:endParaRPr lang="en-US" dirty="0"/>
          </a:p>
          <a:p>
            <a:pPr algn="just"/>
            <a:r>
              <a:rPr lang="en-US" dirty="0"/>
              <a:t>MS updated </a:t>
            </a:r>
            <a:r>
              <a:rPr lang="en-US" b="1" dirty="0"/>
              <a:t>the instance size flexibility ratios </a:t>
            </a:r>
            <a:r>
              <a:rPr lang="en-US" dirty="0"/>
              <a:t>for this product to optimize reservation discount within instance size flexibility groups and their respective SKUs.</a:t>
            </a:r>
          </a:p>
          <a:p>
            <a:pPr algn="just"/>
            <a:r>
              <a:rPr lang="en-US" dirty="0"/>
              <a:t>When you purchase a RI, you can choose to optimize for instance size flexibility or capacity priority.  When you choose instance size flexibility, it allows the RI discount to apply to all VM sizes (SKUs) within that instance size flexibility group. The discount application varies based on the VM size selected when purchasing RIs, the sizes of VMs in use, and the ratio, which represents the relative footprint for each VM size within the instance size flexibility group. See an example of instance size flexibility group, SKUs included in that group and their ratios in the table below.</a:t>
            </a:r>
          </a:p>
        </p:txBody>
      </p:sp>
      <p:pic>
        <p:nvPicPr>
          <p:cNvPr id="3" name="Picture 2">
            <a:extLst>
              <a:ext uri="{FF2B5EF4-FFF2-40B4-BE49-F238E27FC236}">
                <a16:creationId xmlns:a16="http://schemas.microsoft.com/office/drawing/2014/main" id="{2D06F6D3-A8F2-2296-1660-9BDEC90FC67F}"/>
              </a:ext>
            </a:extLst>
          </p:cNvPr>
          <p:cNvPicPr>
            <a:picLocks noChangeAspect="1"/>
          </p:cNvPicPr>
          <p:nvPr/>
        </p:nvPicPr>
        <p:blipFill>
          <a:blip r:embed="rId3"/>
          <a:stretch>
            <a:fillRect/>
          </a:stretch>
        </p:blipFill>
        <p:spPr>
          <a:xfrm>
            <a:off x="342900" y="3376935"/>
            <a:ext cx="4043208" cy="1423665"/>
          </a:xfrm>
          <a:prstGeom prst="rect">
            <a:avLst/>
          </a:prstGeom>
        </p:spPr>
      </p:pic>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Introducing SSD storage account support for Ephemeral OS disks</a:t>
            </a:r>
            <a:endParaRPr lang="en-US" sz="1000" dirty="0"/>
          </a:p>
          <a:p>
            <a:pPr algn="just"/>
            <a:r>
              <a:rPr lang="en-US" sz="1000" dirty="0"/>
              <a:t>Ephemeral OS disks are </a:t>
            </a:r>
            <a:r>
              <a:rPr lang="en-US" sz="1000" b="1" dirty="0"/>
              <a:t>split into 2 disks </a:t>
            </a:r>
            <a:r>
              <a:rPr lang="en-US" sz="1000" dirty="0"/>
              <a:t>- a </a:t>
            </a:r>
            <a:r>
              <a:rPr lang="en-US" sz="1000" b="1" dirty="0"/>
              <a:t>diff disk </a:t>
            </a:r>
            <a:r>
              <a:rPr lang="en-US" sz="1000" dirty="0"/>
              <a:t>on local temp disk and a </a:t>
            </a:r>
            <a:r>
              <a:rPr lang="en-US" sz="1000" b="1" dirty="0"/>
              <a:t>base disk using managed disks</a:t>
            </a:r>
            <a:r>
              <a:rPr lang="en-US" sz="1000" dirty="0"/>
              <a:t>. All writes to existing and new files occur on the diff disk, while the original files are read from the base disk. Both the diff disk and the base disk are crucial for the VM's operation.</a:t>
            </a:r>
          </a:p>
          <a:p>
            <a:pPr algn="just"/>
            <a:r>
              <a:rPr lang="en-US" sz="1000" dirty="0"/>
              <a:t>SSD support is a new option that allows customers to choose the type of base disk that is used for the ephemeral OS disk. Previously, the base disk could only be Standard HDD. Now, customers can choose between the three types of disks: Standard HDD(</a:t>
            </a:r>
            <a:r>
              <a:rPr lang="en-US" sz="1000" dirty="0" err="1"/>
              <a:t>Standard_LRS</a:t>
            </a:r>
            <a:r>
              <a:rPr lang="en-US" sz="1000" dirty="0"/>
              <a:t>), Standard SSD (</a:t>
            </a:r>
            <a:r>
              <a:rPr lang="en-US" sz="1000" dirty="0" err="1"/>
              <a:t>StandardSSD_LRS</a:t>
            </a:r>
            <a:r>
              <a:rPr lang="en-US" sz="1000" dirty="0"/>
              <a:t>) or Premium SSD (</a:t>
            </a:r>
            <a:r>
              <a:rPr lang="en-US" sz="1000" dirty="0" err="1"/>
              <a:t>Premium_LRS</a:t>
            </a:r>
            <a:r>
              <a:rPr lang="en-US" sz="1000" dirty="0"/>
              <a:t>). </a:t>
            </a:r>
          </a:p>
          <a:p>
            <a:pPr algn="just"/>
            <a:r>
              <a:rPr lang="en-US" sz="1000" dirty="0"/>
              <a:t>SSD with Ephemeral OS disk, provides:</a:t>
            </a:r>
          </a:p>
          <a:p>
            <a:pPr marL="171450" indent="-171450" algn="just">
              <a:buFont typeface="Arial" panose="020B0604020202020204" pitchFamily="34" charset="0"/>
              <a:buChar char="•"/>
            </a:pPr>
            <a:r>
              <a:rPr lang="en-US" sz="1000" b="1" dirty="0"/>
              <a:t>Enhanced SLA</a:t>
            </a:r>
            <a:r>
              <a:rPr lang="en-US" sz="1000" dirty="0"/>
              <a:t>: VMs created with Premium SSD provide the maximum 99.9% SLA, while VMs created with Standard HDD provide 95% SLA. </a:t>
            </a:r>
          </a:p>
          <a:p>
            <a:pPr marL="171450" indent="-171450" algn="just">
              <a:buFont typeface="Arial" panose="020B0604020202020204" pitchFamily="34" charset="0"/>
              <a:buChar char="•"/>
            </a:pPr>
            <a:r>
              <a:rPr lang="en-US" sz="1000" b="1" dirty="0"/>
              <a:t>Improved performance</a:t>
            </a:r>
            <a:r>
              <a:rPr lang="en-US" sz="1000" dirty="0"/>
              <a:t>: By choosing Premium SSD as the base disk, customers can enhance the disk read performance of their VMs. While most writes occur on the local temp disk, some reads are performed from managed disks. Premium SSD disks provide 8-10 times higher IOPS than Standard HDD.</a:t>
            </a:r>
          </a:p>
          <a:p>
            <a:pPr algn="just"/>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150248"/>
          </a:xfrm>
        </p:spPr>
        <p:txBody>
          <a:bodyPr/>
          <a:lstStyle/>
          <a:p>
            <a:pPr algn="just"/>
            <a:r>
              <a:rPr lang="en-US" dirty="0">
                <a:hlinkClick r:id="rId3"/>
              </a:rPr>
              <a:t>Introducing Fabric Copilot capacity: Democratizing AI usage in Microsoft Fabric</a:t>
            </a:r>
            <a:endParaRPr lang="en-US" dirty="0"/>
          </a:p>
          <a:p>
            <a:pPr algn="just"/>
            <a:r>
              <a:rPr lang="en-US" dirty="0"/>
              <a:t>MS announced the launch of </a:t>
            </a:r>
            <a:r>
              <a:rPr lang="en-US" b="1" dirty="0"/>
              <a:t>Fabric Copilot capacity</a:t>
            </a:r>
            <a:r>
              <a:rPr lang="en-US" dirty="0"/>
              <a:t>, a new billing feature designed to enhance experience with Microsoft Fabric. </a:t>
            </a:r>
          </a:p>
          <a:p>
            <a:pPr algn="just"/>
            <a:r>
              <a:rPr lang="en-US" dirty="0"/>
              <a:t>Today, when using Copilot, </a:t>
            </a:r>
            <a:r>
              <a:rPr lang="en-US" b="1" dirty="0"/>
              <a:t>a Power BI report or semantic model </a:t>
            </a:r>
            <a:r>
              <a:rPr lang="en-US" dirty="0"/>
              <a:t>must be saved in a </a:t>
            </a:r>
            <a:r>
              <a:rPr lang="en-US" b="1" dirty="0"/>
              <a:t>Premium</a:t>
            </a:r>
            <a:r>
              <a:rPr lang="en-US" dirty="0"/>
              <a:t> capacity (P1 or higher/F64 or higher) workspace in order to access Copilot.</a:t>
            </a:r>
          </a:p>
          <a:p>
            <a:pPr algn="just"/>
            <a:r>
              <a:rPr lang="en-US" dirty="0"/>
              <a:t>With Fabric Copilot capacities (referred to as FCCs in this blog), capacity admins can give Copilot access to end users directly, rather than requiring creators to move their content into a specific workspace or link a specific capacity</a:t>
            </a:r>
          </a:p>
        </p:txBody>
      </p:sp>
      <p:pic>
        <p:nvPicPr>
          <p:cNvPr id="1026" name="Picture 2" descr="Fabric capacity setting allows admins to designate which users can bill their copilot usage to this capacity">
            <a:extLst>
              <a:ext uri="{FF2B5EF4-FFF2-40B4-BE49-F238E27FC236}">
                <a16:creationId xmlns:a16="http://schemas.microsoft.com/office/drawing/2014/main" id="{B9314544-7D19-114F-F65F-643CF2DE7AA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2467" y="2960249"/>
            <a:ext cx="1769343" cy="166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Virtual Canary Maintenance for Azure Database for MySQL updates</a:t>
            </a:r>
            <a:endParaRPr lang="en-US" dirty="0"/>
          </a:p>
          <a:p>
            <a:pPr algn="just"/>
            <a:r>
              <a:rPr lang="en-US" dirty="0"/>
              <a:t>This innovative feature provides with early access to maintenance updates, allowing to validate workload compatibility with upcoming Azure Database for MySQL enhancements and contribute to the continuous improvement of the service.</a:t>
            </a:r>
          </a:p>
          <a:p>
            <a:pPr algn="just"/>
            <a:r>
              <a:rPr lang="en-US" dirty="0"/>
              <a:t>Virtual Canary Maintenance addresses this need by offering early access to updates, empowering you to:</a:t>
            </a:r>
          </a:p>
          <a:p>
            <a:pPr marL="171450" indent="-171450" algn="just">
              <a:buFont typeface="Arial" panose="020B0604020202020204" pitchFamily="34" charset="0"/>
              <a:buChar char="•"/>
            </a:pPr>
            <a:r>
              <a:rPr lang="en-US" b="1" dirty="0"/>
              <a:t>Proactively validate workloads</a:t>
            </a:r>
            <a:r>
              <a:rPr lang="en-US" dirty="0"/>
              <a:t> against upcoming Azure Database for MySQL features.</a:t>
            </a:r>
          </a:p>
          <a:p>
            <a:pPr marL="171450" indent="-171450" algn="just">
              <a:buFont typeface="Arial" panose="020B0604020202020204" pitchFamily="34" charset="0"/>
              <a:buChar char="•"/>
            </a:pPr>
            <a:r>
              <a:rPr lang="en-US" b="1" dirty="0"/>
              <a:t>Identify and address potential compatibility issues </a:t>
            </a:r>
            <a:r>
              <a:rPr lang="en-US" dirty="0"/>
              <a:t>before updates are broadly deployed.</a:t>
            </a:r>
          </a:p>
          <a:p>
            <a:pPr marL="171450" indent="-171450" algn="just">
              <a:buFont typeface="Arial" panose="020B0604020202020204" pitchFamily="34" charset="0"/>
              <a:buChar char="•"/>
            </a:pPr>
            <a:r>
              <a:rPr lang="en-US" dirty="0"/>
              <a:t>Provide feedback to shape future releases.</a:t>
            </a:r>
          </a:p>
        </p:txBody>
      </p:sp>
      <p:sp>
        <p:nvSpPr>
          <p:cNvPr id="3" name="Text Placeholder 2">
            <a:extLst>
              <a:ext uri="{FF2B5EF4-FFF2-40B4-BE49-F238E27FC236}">
                <a16:creationId xmlns:a16="http://schemas.microsoft.com/office/drawing/2014/main" id="{AAA480B2-358B-07AD-8523-EB433D61E1D2}"/>
              </a:ext>
            </a:extLst>
          </p:cNvPr>
          <p:cNvSpPr>
            <a:spLocks noGrp="1"/>
          </p:cNvSpPr>
          <p:nvPr>
            <p:ph type="body" sz="quarter" idx="10"/>
          </p:nvPr>
        </p:nvSpPr>
        <p:spPr>
          <a:xfrm>
            <a:off x="4433776" y="855081"/>
            <a:ext cx="4365038" cy="1410138"/>
          </a:xfrm>
        </p:spPr>
        <p:txBody>
          <a:bodyPr/>
          <a:lstStyle/>
          <a:p>
            <a:pPr algn="just"/>
            <a:r>
              <a:rPr lang="en-US" sz="1000" dirty="0">
                <a:hlinkClick r:id="rId3"/>
              </a:rPr>
              <a:t>GA: Azure Confidential Ledger achieves ISO 27001 certification</a:t>
            </a:r>
            <a:endParaRPr lang="en-US" sz="1000" dirty="0"/>
          </a:p>
          <a:p>
            <a:pPr algn="just"/>
            <a:r>
              <a:rPr lang="en-US" sz="1000" dirty="0"/>
              <a:t>Azure Confidential Ledger is now </a:t>
            </a:r>
            <a:r>
              <a:rPr lang="en-US" sz="1000" b="1" dirty="0"/>
              <a:t>ISO 27001 certified</a:t>
            </a:r>
            <a:r>
              <a:rPr lang="en-US" sz="1000" dirty="0"/>
              <a:t>. ISO 27001 is an internationally recognized standard for information security management systems (ISMS). This certification demonstrates that </a:t>
            </a:r>
            <a:r>
              <a:rPr lang="en-US" sz="1000" b="1" dirty="0"/>
              <a:t>Azure Confidential Ledger </a:t>
            </a:r>
            <a:r>
              <a:rPr lang="en-US" sz="1000" dirty="0"/>
              <a:t>has implemented a comprehensive and robust framework to manage and protect customer data.</a:t>
            </a:r>
          </a:p>
        </p:txBody>
      </p:sp>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93715-9869-88DC-2CB8-A7701BFB332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69D1DAA-5541-5F8D-D325-1706397A6A43}"/>
              </a:ext>
            </a:extLst>
          </p:cNvPr>
          <p:cNvSpPr>
            <a:spLocks noGrp="1"/>
          </p:cNvSpPr>
          <p:nvPr>
            <p:ph type="body" sz="quarter" idx="10"/>
          </p:nvPr>
        </p:nvSpPr>
        <p:spPr>
          <a:xfrm>
            <a:off x="4433776" y="855080"/>
            <a:ext cx="4365038" cy="426465"/>
          </a:xfrm>
        </p:spPr>
        <p:txBody>
          <a:bodyPr/>
          <a:lstStyle/>
          <a:p>
            <a:r>
              <a:rPr lang="en-US" sz="1000" dirty="0"/>
              <a:t>To start using Regex feature in Azure SQL MI, please ensure to select “Always-up-to-date”</a:t>
            </a:r>
          </a:p>
        </p:txBody>
      </p:sp>
      <p:sp>
        <p:nvSpPr>
          <p:cNvPr id="11" name="Title 10">
            <a:extLst>
              <a:ext uri="{FF2B5EF4-FFF2-40B4-BE49-F238E27FC236}">
                <a16:creationId xmlns:a16="http://schemas.microsoft.com/office/drawing/2014/main" id="{B05E9534-3C35-9313-C6E7-9E564BDFC466}"/>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DE6CD169-A2F9-0F7E-49EE-EC7FAE204B1C}"/>
              </a:ext>
            </a:extLst>
          </p:cNvPr>
          <p:cNvSpPr>
            <a:spLocks noGrp="1"/>
          </p:cNvSpPr>
          <p:nvPr>
            <p:ph type="body" sz="quarter" idx="15"/>
          </p:nvPr>
        </p:nvSpPr>
        <p:spPr/>
        <p:txBody>
          <a:bodyPr/>
          <a:lstStyle/>
          <a:p>
            <a:endParaRPr lang="en-US"/>
          </a:p>
        </p:txBody>
      </p:sp>
      <p:sp>
        <p:nvSpPr>
          <p:cNvPr id="2" name="Text Placeholder 11">
            <a:extLst>
              <a:ext uri="{FF2B5EF4-FFF2-40B4-BE49-F238E27FC236}">
                <a16:creationId xmlns:a16="http://schemas.microsoft.com/office/drawing/2014/main" id="{F5D0A865-EAC9-D4DF-765C-2BBCA9EC1F5C}"/>
              </a:ext>
            </a:extLst>
          </p:cNvPr>
          <p:cNvSpPr txBox="1">
            <a:spLocks/>
          </p:cNvSpPr>
          <p:nvPr/>
        </p:nvSpPr>
        <p:spPr>
          <a:xfrm>
            <a:off x="342900" y="799661"/>
            <a:ext cx="3924300" cy="377406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2"/>
              </a:rPr>
              <a:t>Regular Expressions (Regex) Support on Azure SQL Managed Instance (MI)</a:t>
            </a:r>
            <a:endParaRPr lang="en-US" sz="1000" dirty="0"/>
          </a:p>
          <a:p>
            <a:pPr algn="just"/>
            <a:r>
              <a:rPr lang="en-US" sz="1000" dirty="0"/>
              <a:t>MS announced the </a:t>
            </a:r>
            <a:r>
              <a:rPr lang="en-US" sz="1000" b="1" dirty="0"/>
              <a:t>Private Preview of Regular Expressions (Regex) support on Azure SQL Managed Instance (MI). </a:t>
            </a:r>
            <a:r>
              <a:rPr lang="en-US" sz="1000" dirty="0"/>
              <a:t>This new feature brings powerful text processing capabilities to SQL queries, enabling to perform complex pattern matching and data manipulation with ease. </a:t>
            </a:r>
          </a:p>
          <a:p>
            <a:pPr algn="just"/>
            <a:r>
              <a:rPr lang="en-US" sz="1000" dirty="0"/>
              <a:t>The Regex feature in Azure SQL follows the POSIX standard and is compatible with the standard regex syntax and supports a variety of regex functions, such as REGEXP_LIKE, REGEXP_COUNT, REGEXP_INSTR, REGEXP_REPLACE, and REGEXP_SUBSTR. The feature also supports case sensitivity, character classes, quantifiers, anchors, and capturing groups.  </a:t>
            </a:r>
          </a:p>
          <a:p>
            <a:pPr algn="just"/>
            <a:r>
              <a:rPr lang="en-US" sz="1000" dirty="0"/>
              <a:t>Here are the functions and features supported: </a:t>
            </a:r>
          </a:p>
          <a:p>
            <a:pPr marL="171450" indent="-171450" algn="just">
              <a:buFont typeface="Arial" panose="020B0604020202020204" pitchFamily="34" charset="0"/>
              <a:buChar char="•"/>
            </a:pPr>
            <a:r>
              <a:rPr lang="en-US" sz="1000" dirty="0"/>
              <a:t>REGEXP_LIKE: Checks if a string matches a regular expression pattern. </a:t>
            </a:r>
          </a:p>
          <a:p>
            <a:pPr marL="171450" indent="-171450" algn="just">
              <a:buFont typeface="Arial" panose="020B0604020202020204" pitchFamily="34" charset="0"/>
              <a:buChar char="•"/>
            </a:pPr>
            <a:r>
              <a:rPr lang="en-US" sz="1000" dirty="0"/>
              <a:t>REGEXP_COUNT: Returns the number of times a pattern occurs in a string. </a:t>
            </a:r>
          </a:p>
          <a:p>
            <a:pPr marL="171450" indent="-171450" algn="just">
              <a:buFont typeface="Arial" panose="020B0604020202020204" pitchFamily="34" charset="0"/>
              <a:buChar char="•"/>
            </a:pPr>
            <a:r>
              <a:rPr lang="en-US" sz="1000" dirty="0"/>
              <a:t>REGEXP_INSTR: Returns the position of the first or the last (based on the specified option) occurrence of a pattern in a string. </a:t>
            </a:r>
          </a:p>
          <a:p>
            <a:pPr marL="171450" indent="-171450" algn="just">
              <a:buFont typeface="Arial" panose="020B0604020202020204" pitchFamily="34" charset="0"/>
              <a:buChar char="•"/>
            </a:pPr>
            <a:r>
              <a:rPr lang="en-US" sz="1000" dirty="0"/>
              <a:t>REGEXP_REPLACE: Replaces occurrences of a pattern in a string with another string. </a:t>
            </a:r>
          </a:p>
          <a:p>
            <a:pPr marL="171450" indent="-171450" algn="just">
              <a:buFont typeface="Arial" panose="020B0604020202020204" pitchFamily="34" charset="0"/>
              <a:buChar char="•"/>
            </a:pPr>
            <a:r>
              <a:rPr lang="en-US" sz="1000" dirty="0"/>
              <a:t>REGEXP_SUBSTR: Extracts a substring that matches a regular expression pattern. </a:t>
            </a:r>
          </a:p>
        </p:txBody>
      </p:sp>
      <p:pic>
        <p:nvPicPr>
          <p:cNvPr id="4" name="Picture 3">
            <a:extLst>
              <a:ext uri="{FF2B5EF4-FFF2-40B4-BE49-F238E27FC236}">
                <a16:creationId xmlns:a16="http://schemas.microsoft.com/office/drawing/2014/main" id="{5B3EE150-45F5-06BD-5066-78E5BD9FC6B5}"/>
              </a:ext>
            </a:extLst>
          </p:cNvPr>
          <p:cNvPicPr>
            <a:picLocks noChangeAspect="1"/>
          </p:cNvPicPr>
          <p:nvPr/>
        </p:nvPicPr>
        <p:blipFill>
          <a:blip r:embed="rId3"/>
          <a:stretch>
            <a:fillRect/>
          </a:stretch>
        </p:blipFill>
        <p:spPr>
          <a:xfrm>
            <a:off x="4634805" y="1281545"/>
            <a:ext cx="3962980" cy="2052503"/>
          </a:xfrm>
          <a:prstGeom prst="rect">
            <a:avLst/>
          </a:prstGeom>
        </p:spPr>
      </p:pic>
    </p:spTree>
    <p:extLst>
      <p:ext uri="{BB962C8B-B14F-4D97-AF65-F5344CB8AC3E}">
        <p14:creationId xmlns:p14="http://schemas.microsoft.com/office/powerpoint/2010/main" val="58001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71DA1-B55D-EF7E-C705-3E2EBD8AB3D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3337F290-7F05-F6C7-FB30-521D100BB24B}"/>
              </a:ext>
            </a:extLst>
          </p:cNvPr>
          <p:cNvSpPr>
            <a:spLocks noGrp="1"/>
          </p:cNvSpPr>
          <p:nvPr>
            <p:ph type="body" sz="quarter" idx="10"/>
          </p:nvPr>
        </p:nvSpPr>
        <p:spPr/>
        <p:txBody>
          <a:bodyPr/>
          <a:lstStyle/>
          <a:p>
            <a:r>
              <a:rPr lang="en-US" sz="1000" dirty="0">
                <a:hlinkClick r:id="rId2"/>
              </a:rPr>
              <a:t>SQL Server Integration Services (SSIS) Microsoft Connector for Oracle deprecation </a:t>
            </a:r>
            <a:endParaRPr lang="en-US" sz="1000" dirty="0"/>
          </a:p>
          <a:p>
            <a:pPr algn="just"/>
            <a:r>
              <a:rPr lang="en-US" sz="1000" b="1" dirty="0"/>
              <a:t>In July 2025</a:t>
            </a:r>
            <a:r>
              <a:rPr lang="en-US" sz="1000" dirty="0"/>
              <a:t>, Microsoft </a:t>
            </a:r>
            <a:r>
              <a:rPr lang="en-US" sz="1000" b="1" dirty="0"/>
              <a:t>will discontinue support </a:t>
            </a:r>
            <a:r>
              <a:rPr lang="en-US" sz="1000" dirty="0"/>
              <a:t>for the </a:t>
            </a:r>
            <a:r>
              <a:rPr lang="en-US" sz="1000" b="1" dirty="0"/>
              <a:t>Microsoft Connector for Oracle in SQL Server Integration Services (SSIS). </a:t>
            </a:r>
          </a:p>
          <a:p>
            <a:pPr algn="just"/>
            <a:r>
              <a:rPr lang="en-US" sz="1000" dirty="0"/>
              <a:t>The Microsoft Connector for Oracle enables data export from and import into Oracle databases within an SSIS package. This feature, available in Enterprise editions of SQL Server 2019 and 2022, will remain functional for the lifecycle of the SQL Server product. However, support for this feature will officially end on July 4, 2025. With the deprecation, future product releases will provide no further bug fixes. Additionally, it will not be supported from SQL Server 2025 and onwards.</a:t>
            </a:r>
          </a:p>
          <a:p>
            <a:r>
              <a:rPr lang="en-US" sz="1000" dirty="0"/>
              <a:t>MS recommend that to use the </a:t>
            </a:r>
            <a:r>
              <a:rPr lang="en-US" sz="1000" b="1" dirty="0"/>
              <a:t>SSIS ADO.NET Source and ADO.NET Destination components </a:t>
            </a:r>
            <a:r>
              <a:rPr lang="en-US" sz="1000" dirty="0"/>
              <a:t>as the primary alternative solution to the Microsoft Connector for Oracle.</a:t>
            </a:r>
          </a:p>
        </p:txBody>
      </p:sp>
      <p:sp>
        <p:nvSpPr>
          <p:cNvPr id="11" name="Title 10">
            <a:extLst>
              <a:ext uri="{FF2B5EF4-FFF2-40B4-BE49-F238E27FC236}">
                <a16:creationId xmlns:a16="http://schemas.microsoft.com/office/drawing/2014/main" id="{C62E7423-4266-2E57-7ECF-35621C61E139}"/>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915420FD-81AB-F129-C44C-1ADB2CE5081E}"/>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99C1840-42CB-2AAA-82F4-807BF7A8EB8F}"/>
              </a:ext>
            </a:extLst>
          </p:cNvPr>
          <p:cNvSpPr>
            <a:spLocks noGrp="1"/>
          </p:cNvSpPr>
          <p:nvPr>
            <p:ph type="body" sz="quarter" idx="16"/>
          </p:nvPr>
        </p:nvSpPr>
        <p:spPr/>
        <p:txBody>
          <a:bodyPr/>
          <a:lstStyle/>
          <a:p>
            <a:r>
              <a:rPr lang="en-US" dirty="0">
                <a:hlinkClick r:id="rId3"/>
              </a:rPr>
              <a:t>Announcing the Release of SSMS Preview 3</a:t>
            </a:r>
            <a:endParaRPr lang="en-US" dirty="0"/>
          </a:p>
          <a:p>
            <a:r>
              <a:rPr lang="en-US" dirty="0"/>
              <a:t>Preview 3 has a smaller set of updates and fixes due to the holidays:</a:t>
            </a:r>
          </a:p>
          <a:p>
            <a:pPr marL="171450" indent="-171450" algn="just">
              <a:buFont typeface="Arial" panose="020B0604020202020204" pitchFamily="34" charset="0"/>
              <a:buChar char="•"/>
            </a:pPr>
            <a:r>
              <a:rPr lang="en-US" b="1" dirty="0"/>
              <a:t>Azure SQL Managed Instance </a:t>
            </a:r>
            <a:r>
              <a:rPr lang="en-US" dirty="0"/>
              <a:t>- Introduced new validation steps in the </a:t>
            </a:r>
            <a:r>
              <a:rPr lang="en-US" b="1" dirty="0"/>
              <a:t>Failover Readiness Assessment </a:t>
            </a:r>
            <a:r>
              <a:rPr lang="en-US" dirty="0"/>
              <a:t>dialog to assess the health status of the link before failover.</a:t>
            </a:r>
          </a:p>
          <a:p>
            <a:pPr marL="171450" indent="-171450" algn="just">
              <a:buFont typeface="Arial" panose="020B0604020202020204" pitchFamily="34" charset="0"/>
              <a:buChar char="•"/>
            </a:pPr>
            <a:r>
              <a:rPr lang="en-US" b="1" dirty="0"/>
              <a:t>Always Encrypted </a:t>
            </a:r>
            <a:r>
              <a:rPr lang="en-US" dirty="0"/>
              <a:t>- Introduced online encryption support in the Always Encrypted Wizard, which enables incremental copying, encrypting, decrypting, or re-encrypting of data.</a:t>
            </a:r>
          </a:p>
          <a:p>
            <a:pPr marL="171450" indent="-171450" algn="just">
              <a:buFont typeface="Arial" panose="020B0604020202020204" pitchFamily="34" charset="0"/>
              <a:buChar char="•"/>
            </a:pPr>
            <a:r>
              <a:rPr lang="en-US" b="1" dirty="0"/>
              <a:t>Configuration</a:t>
            </a:r>
            <a:r>
              <a:rPr lang="en-US" dirty="0"/>
              <a:t> - The default value for a firewall rule name created in SSMS uses the format </a:t>
            </a:r>
            <a:r>
              <a:rPr lang="en-US" dirty="0" err="1"/>
              <a:t>ClientIPAddress_YYYY</a:t>
            </a:r>
            <a:r>
              <a:rPr lang="en-US" dirty="0"/>
              <a:t>-MM-DD_HH-MM-SS.</a:t>
            </a:r>
          </a:p>
        </p:txBody>
      </p:sp>
    </p:spTree>
    <p:extLst>
      <p:ext uri="{BB962C8B-B14F-4D97-AF65-F5344CB8AC3E}">
        <p14:creationId xmlns:p14="http://schemas.microsoft.com/office/powerpoint/2010/main" val="72484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Integration</a:t>
            </a:r>
          </a:p>
        </p:txBody>
      </p:sp>
    </p:spTree>
    <p:extLst>
      <p:ext uri="{BB962C8B-B14F-4D97-AF65-F5344CB8AC3E}">
        <p14:creationId xmlns:p14="http://schemas.microsoft.com/office/powerpoint/2010/main" val="596233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Integration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PP: Seamless Amazon API Gateway Integration for API Center</a:t>
            </a:r>
            <a:endParaRPr lang="en-US" dirty="0"/>
          </a:p>
          <a:p>
            <a:pPr algn="just"/>
            <a:r>
              <a:rPr lang="en-US" dirty="0"/>
              <a:t>This new feature allows customers to point to </a:t>
            </a:r>
            <a:r>
              <a:rPr lang="en-US" b="1" dirty="0"/>
              <a:t>any Amazon API Gateway</a:t>
            </a:r>
            <a:r>
              <a:rPr lang="en-US" dirty="0"/>
              <a:t>, and we will seamlessly import their APIs into API Center. This integration simplifies the process of managing APIs by automating the import process, ensuring that organizations can focus on their core business activities without worrying about manual updates. </a:t>
            </a:r>
          </a:p>
          <a:p>
            <a:pPr algn="just"/>
            <a:r>
              <a:rPr lang="en-US" dirty="0"/>
              <a:t>One of the standout capabilities of this integration is its ability to handle changes on the AWS side. Once the APIs are registered, any updates or modifications made on </a:t>
            </a:r>
            <a:r>
              <a:rPr lang="en-US" b="1" dirty="0"/>
              <a:t>AWS will be continuously synchronized with API Center. </a:t>
            </a:r>
            <a:r>
              <a:rPr lang="en-US" dirty="0"/>
              <a:t>This ensures that organizations always have the most up-to-date information without any additional effort.  </a:t>
            </a:r>
          </a:p>
          <a:p>
            <a:pPr algn="just"/>
            <a:r>
              <a:rPr lang="en-US" dirty="0"/>
              <a:t>This integration not only enhances efficiency but also provides peace of mind, knowing that their API management is always current and accurate. </a:t>
            </a:r>
          </a:p>
          <a:p>
            <a:pPr algn="just"/>
            <a:r>
              <a:rPr lang="en-US" dirty="0"/>
              <a:t>Synchronization is </a:t>
            </a:r>
            <a:r>
              <a:rPr lang="en-US" b="1" dirty="0"/>
              <a:t>one-way from Amazon API Gateway to your Azure API center</a:t>
            </a:r>
            <a:r>
              <a:rPr lang="en-US" dirty="0"/>
              <a:t>, meaning API updates in the API center aren't synchronized back to Amazon API Gateway.</a:t>
            </a:r>
          </a:p>
        </p:txBody>
      </p:sp>
    </p:spTree>
    <p:extLst>
      <p:ext uri="{BB962C8B-B14F-4D97-AF65-F5344CB8AC3E}">
        <p14:creationId xmlns:p14="http://schemas.microsoft.com/office/powerpoint/2010/main" val="406594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3774069"/>
          </a:xfrm>
        </p:spPr>
        <p:txBody>
          <a:bodyPr/>
          <a:lstStyle/>
          <a:p>
            <a:pPr algn="just"/>
            <a:r>
              <a:rPr lang="en-US" sz="1000" dirty="0">
                <a:hlinkClick r:id="rId2"/>
              </a:rPr>
              <a:t>Introducing the GPT-4o-Audio-Preview</a:t>
            </a:r>
            <a:endParaRPr lang="en-US" sz="1000" dirty="0"/>
          </a:p>
          <a:p>
            <a:pPr algn="just"/>
            <a:r>
              <a:rPr lang="en-US" sz="1000" dirty="0"/>
              <a:t>MS announced the release of audio support accessible via Chat Completions API featuring the new GPT-4o-Audio preview Model, now available in preview. Building on to our recent launch of GPT-4o-Realtime-Preview, this groundbreaking addition to the GPT-4o family introduces support for audio prompts and the ability to generate spoken audio responses.  It provides:</a:t>
            </a:r>
          </a:p>
          <a:p>
            <a:pPr marL="171450" indent="-171450" algn="just">
              <a:buFont typeface="Arial" panose="020B0604020202020204" pitchFamily="34" charset="0"/>
              <a:buChar char="•"/>
            </a:pPr>
            <a:r>
              <a:rPr lang="en-US" sz="1000" b="1" dirty="0"/>
              <a:t>Engaging Spoken Summaries: </a:t>
            </a:r>
            <a:r>
              <a:rPr lang="en-US" sz="1000" dirty="0"/>
              <a:t>GPT-4o-Audio-Preview can generate spoken summaries from text content, offering a dynamic, engaging way to present information.</a:t>
            </a:r>
          </a:p>
          <a:p>
            <a:pPr marL="171450" indent="-171450" algn="just">
              <a:buFont typeface="Arial" panose="020B0604020202020204" pitchFamily="34" charset="0"/>
              <a:buChar char="•"/>
            </a:pPr>
            <a:r>
              <a:rPr lang="en-US" sz="1000" b="1" dirty="0"/>
              <a:t>Sentiment Analysis from Audio</a:t>
            </a:r>
            <a:r>
              <a:rPr lang="en-US" sz="1000" dirty="0"/>
              <a:t>: With the ability to detect sentiment in audio recordings, this model can analyze vocal nuances and translate them into meaningful, text-based insights. </a:t>
            </a:r>
          </a:p>
          <a:p>
            <a:pPr marL="171450" indent="-171450" algn="just">
              <a:buFont typeface="Arial" panose="020B0604020202020204" pitchFamily="34" charset="0"/>
              <a:buChar char="•"/>
            </a:pPr>
            <a:r>
              <a:rPr lang="en-US" sz="1000" b="1" dirty="0"/>
              <a:t>Asynchronous Speech-In, Speech-Out Interactions</a:t>
            </a:r>
            <a:r>
              <a:rPr lang="en-US" sz="1000" dirty="0"/>
              <a:t>: GPT-4o-Audio-Preview enables seamless asynchronous voice interactions, supporting applications where users can submit spoken queries or commands and receive spoken responses at a later time.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2206775"/>
          </a:xfrm>
        </p:spPr>
        <p:txBody>
          <a:bodyPr/>
          <a:lstStyle/>
          <a:p>
            <a:pPr algn="just"/>
            <a:r>
              <a:rPr lang="en-US" dirty="0">
                <a:hlinkClick r:id="rId3"/>
              </a:rPr>
              <a:t>Announcing Data Zones for Azure OpenAI Service Batch</a:t>
            </a:r>
            <a:endParaRPr lang="en-US" dirty="0"/>
          </a:p>
          <a:p>
            <a:pPr algn="just"/>
            <a:r>
              <a:rPr lang="en-US" dirty="0"/>
              <a:t>MS expanded support of </a:t>
            </a:r>
            <a:r>
              <a:rPr lang="en-US" b="1" dirty="0"/>
              <a:t>Data Zones to Azure OpenAI Service Batch</a:t>
            </a:r>
            <a:r>
              <a:rPr lang="en-US" dirty="0"/>
              <a:t>.</a:t>
            </a:r>
          </a:p>
          <a:p>
            <a:pPr algn="just"/>
            <a:r>
              <a:rPr lang="en-US" dirty="0"/>
              <a:t>Azure OpenAI Data Zones is a new deployment option that provides enterprises with even more flexibility and control over their data privacy and residency needs. Tailored for organizations in the United States and European Union, Data Zones allow customers to process and store their data within specific geographic boundaries, ensuring compliance with regional data residency requirements while maintaining optimal performance. By spanning multiple regions within these areas, Data Zones offer a balance between the cost-efficiency of global deployments and the control of regional deployments, making it easier for enterprises to manage their AI applications without sacrificing security or speed.</a:t>
            </a:r>
          </a:p>
          <a:p>
            <a:pPr algn="just"/>
            <a:endParaRPr lang="en-US" dirty="0"/>
          </a:p>
        </p:txBody>
      </p:sp>
      <p:pic>
        <p:nvPicPr>
          <p:cNvPr id="4" name="Picture 3">
            <a:extLst>
              <a:ext uri="{FF2B5EF4-FFF2-40B4-BE49-F238E27FC236}">
                <a16:creationId xmlns:a16="http://schemas.microsoft.com/office/drawing/2014/main" id="{D706947D-E2B0-E251-418D-6B0D5C242746}"/>
              </a:ext>
            </a:extLst>
          </p:cNvPr>
          <p:cNvPicPr>
            <a:picLocks noChangeAspect="1"/>
          </p:cNvPicPr>
          <p:nvPr/>
        </p:nvPicPr>
        <p:blipFill>
          <a:blip r:embed="rId4"/>
          <a:stretch>
            <a:fillRect/>
          </a:stretch>
        </p:blipFill>
        <p:spPr>
          <a:xfrm>
            <a:off x="450594" y="3231135"/>
            <a:ext cx="3276279" cy="879329"/>
          </a:xfrm>
          <a:prstGeom prst="rect">
            <a:avLst/>
          </a:prstGeom>
        </p:spPr>
      </p:pic>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2ADB6-113C-7F12-FA61-67D8C365299F}"/>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2028B91B-AE7C-2437-0508-F4249B752765}"/>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EE84B67F-7026-D091-4F4B-F5819D59C9E7}"/>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55AD8010-EE62-F57B-5CA1-B8E7B6C0ECD1}"/>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B331A00-CF62-F468-BCCC-F6840B7358F5}"/>
              </a:ext>
            </a:extLst>
          </p:cNvPr>
          <p:cNvSpPr>
            <a:spLocks noGrp="1"/>
          </p:cNvSpPr>
          <p:nvPr>
            <p:ph type="body" sz="quarter" idx="16"/>
          </p:nvPr>
        </p:nvSpPr>
        <p:spPr/>
        <p:txBody>
          <a:bodyPr/>
          <a:lstStyle/>
          <a:p>
            <a:r>
              <a:rPr lang="en-US" dirty="0">
                <a:hlinkClick r:id="rId2"/>
              </a:rPr>
              <a:t>Azure AI Foundry: Cutting-Edge Models from Microsoft Research: Aurora, </a:t>
            </a:r>
            <a:r>
              <a:rPr lang="en-US" dirty="0" err="1">
                <a:hlinkClick r:id="rId2"/>
              </a:rPr>
              <a:t>MatterSim</a:t>
            </a:r>
            <a:r>
              <a:rPr lang="en-US" dirty="0">
                <a:hlinkClick r:id="rId2"/>
              </a:rPr>
              <a:t>, and </a:t>
            </a:r>
            <a:r>
              <a:rPr lang="en-US" dirty="0" err="1">
                <a:hlinkClick r:id="rId2"/>
              </a:rPr>
              <a:t>TamGen</a:t>
            </a:r>
            <a:endParaRPr lang="en-US" dirty="0"/>
          </a:p>
          <a:p>
            <a:r>
              <a:rPr lang="en-US" dirty="0"/>
              <a:t>MS Announced availability of three groundbreaking models from Microsoft Research: </a:t>
            </a:r>
            <a:r>
              <a:rPr lang="en-US" b="1" dirty="0"/>
              <a:t>Aurora</a:t>
            </a:r>
            <a:r>
              <a:rPr lang="en-US" dirty="0"/>
              <a:t>, </a:t>
            </a:r>
            <a:r>
              <a:rPr lang="en-US" b="1" dirty="0" err="1"/>
              <a:t>MatterSim</a:t>
            </a:r>
            <a:r>
              <a:rPr lang="en-US" dirty="0"/>
              <a:t>, and </a:t>
            </a:r>
            <a:r>
              <a:rPr lang="en-US" b="1" dirty="0" err="1"/>
              <a:t>TamGen</a:t>
            </a:r>
            <a:r>
              <a:rPr lang="en-US" dirty="0"/>
              <a:t>. These models are available on Azure AI Foundry starting January 20, 2025.</a:t>
            </a:r>
          </a:p>
          <a:p>
            <a:pPr marL="171450" indent="-171450" algn="just">
              <a:buFont typeface="Arial" panose="020B0604020202020204" pitchFamily="34" charset="0"/>
              <a:buChar char="•"/>
            </a:pPr>
            <a:r>
              <a:rPr lang="en-US" b="1" dirty="0"/>
              <a:t>Aurora</a:t>
            </a:r>
            <a:r>
              <a:rPr lang="en-US" dirty="0"/>
              <a:t> is a cutting-edge foundation model that offers a new approach to weather forecasting to transform our ability to predict and mitigate the impacts of extreme events, air pollution, and the changing climate.</a:t>
            </a:r>
          </a:p>
          <a:p>
            <a:pPr marL="171450" indent="-171450" algn="just">
              <a:buFont typeface="Arial" panose="020B0604020202020204" pitchFamily="34" charset="0"/>
              <a:buChar char="•"/>
            </a:pPr>
            <a:r>
              <a:rPr lang="en-US" dirty="0"/>
              <a:t>Microsoft Research developed </a:t>
            </a:r>
            <a:r>
              <a:rPr lang="en-US" b="1" dirty="0" err="1"/>
              <a:t>MatterSim</a:t>
            </a:r>
            <a:r>
              <a:rPr lang="en-US" dirty="0"/>
              <a:t>, a deep-learning model for accurate and efficient materials simulation and property prediction over a broad range of elements, temperatures, and pressures to enable the in silico materials design. </a:t>
            </a:r>
            <a:r>
              <a:rPr lang="en-US" dirty="0" err="1"/>
              <a:t>MatterSim</a:t>
            </a:r>
            <a:r>
              <a:rPr lang="en-US" dirty="0"/>
              <a:t> employs deep learning to understand atomic interactions from the very fundamental principles of quantum mechanics, across a comprehensive spectrum of elements and conditions—from 0 to 5,000 Kelvin (K), and from standard atmospheric pressure to 10,000,000 atmospheres.</a:t>
            </a:r>
          </a:p>
          <a:p>
            <a:pPr marL="171450" indent="-171450" algn="just">
              <a:buFont typeface="Arial" panose="020B0604020202020204" pitchFamily="34" charset="0"/>
              <a:buChar char="•"/>
            </a:pPr>
            <a:r>
              <a:rPr lang="en-US" b="1" dirty="0" err="1"/>
              <a:t>TamGen</a:t>
            </a:r>
            <a:r>
              <a:rPr lang="en-US" dirty="0"/>
              <a:t>, short for “target-aware molecule generation,” is a state-of-the-art AI framework designed to accelerate drug design by overcoming the limitations of traditional methods. Developed by Microsoft Research, </a:t>
            </a:r>
            <a:r>
              <a:rPr lang="en-US" dirty="0" err="1"/>
              <a:t>TamGen</a:t>
            </a:r>
            <a:r>
              <a:rPr lang="en-US" dirty="0"/>
              <a:t> leverages advanced AI techniques to predict and generate novel drug molecules with significantly improved binding affinities.</a:t>
            </a:r>
          </a:p>
        </p:txBody>
      </p:sp>
    </p:spTree>
    <p:extLst>
      <p:ext uri="{BB962C8B-B14F-4D97-AF65-F5344CB8AC3E}">
        <p14:creationId xmlns:p14="http://schemas.microsoft.com/office/powerpoint/2010/main" val="586386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Announcing General Availability of Terraform Azure Verified Modules for Platform Landing Zone (ALZ)</a:t>
            </a:r>
            <a:endParaRPr lang="en-US" dirty="0"/>
          </a:p>
          <a:p>
            <a:pPr algn="just"/>
            <a:r>
              <a:rPr lang="en-US" dirty="0"/>
              <a:t>MS announced the general availability of </a:t>
            </a:r>
            <a:r>
              <a:rPr lang="en-US" b="1" dirty="0"/>
              <a:t>Terraform Azure Verified Modules for Platform Landing Zone (ALZ). </a:t>
            </a:r>
          </a:p>
          <a:p>
            <a:pPr algn="just"/>
            <a:r>
              <a:rPr lang="en-US" dirty="0"/>
              <a:t>Azure Verified Modules for Platform Landing Zones (ALZ) is collection of Azure Verified Modules that are composed together to create Platform Landing Zone. This replaces the existing CAF Enterprise Scale modules.</a:t>
            </a:r>
          </a:p>
        </p:txBody>
      </p:sp>
    </p:spTree>
    <p:extLst>
      <p:ext uri="{BB962C8B-B14F-4D97-AF65-F5344CB8AC3E}">
        <p14:creationId xmlns:p14="http://schemas.microsoft.com/office/powerpoint/2010/main" val="19218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662740"/>
          </a:xfrm>
        </p:spPr>
        <p:txBody>
          <a:bodyPr/>
          <a:lstStyle/>
          <a:p>
            <a:pPr algn="just"/>
            <a:r>
              <a:rPr lang="en-US" sz="1000" dirty="0">
                <a:hlinkClick r:id="rId2"/>
              </a:rPr>
              <a:t>Microsoft AI Genius Serie</a:t>
            </a:r>
            <a:r>
              <a:rPr lang="en-US" sz="1000" dirty="0"/>
              <a:t>s</a:t>
            </a:r>
          </a:p>
          <a:p>
            <a:pPr marL="171450" indent="-171450" algn="just">
              <a:buFont typeface="Arial" panose="020B0604020202020204" pitchFamily="34" charset="0"/>
              <a:buChar char="•"/>
            </a:pPr>
            <a:r>
              <a:rPr lang="en-US" sz="1000" dirty="0"/>
              <a:t>Explore cutting-edge models: LLMs, SLMs and more – 28/01/2025</a:t>
            </a:r>
          </a:p>
          <a:p>
            <a:pPr marL="171450" indent="-171450" algn="just">
              <a:buFont typeface="Arial" panose="020B0604020202020204" pitchFamily="34" charset="0"/>
              <a:buChar char="•"/>
            </a:pPr>
            <a:r>
              <a:rPr lang="en-US" sz="1000" dirty="0"/>
              <a:t>Production-ready RAG with Azure AI Search – 4/02/2025</a:t>
            </a:r>
          </a:p>
          <a:p>
            <a:pPr marL="171450" indent="-171450" algn="just">
              <a:buFont typeface="Arial" panose="020B0604020202020204" pitchFamily="34" charset="0"/>
              <a:buChar char="•"/>
            </a:pPr>
            <a:r>
              <a:rPr lang="en-US" sz="1000" dirty="0"/>
              <a:t>Getting started with AI Agents – 11/02/2025</a:t>
            </a:r>
          </a:p>
          <a:p>
            <a:pPr marL="171450" indent="-171450" algn="just">
              <a:buFont typeface="Arial" panose="020B0604020202020204" pitchFamily="34" charset="0"/>
              <a:buChar char="•"/>
            </a:pPr>
            <a:r>
              <a:rPr lang="en-US" sz="1000" dirty="0"/>
              <a:t>Building Intelligent Multi-agent Systems -18/02/2025</a:t>
            </a:r>
          </a:p>
          <a:p>
            <a:pPr marL="171450" indent="-171450" algn="just">
              <a:buFont typeface="Arial" panose="020B0604020202020204" pitchFamily="34" charset="0"/>
              <a:buChar char="•"/>
            </a:pPr>
            <a:r>
              <a:rPr lang="en-US" sz="1000" dirty="0"/>
              <a:t>Leverage cloud native infra for intelligent apps – 25/02/2025</a:t>
            </a:r>
          </a:p>
          <a:p>
            <a:pPr marL="171450" indent="-171450" algn="just">
              <a:buFont typeface="Arial" panose="020B0604020202020204" pitchFamily="34" charset="0"/>
              <a:buChar char="•"/>
            </a:pPr>
            <a:r>
              <a:rPr lang="en-US" sz="1000" dirty="0"/>
              <a:t>Getting Started with Copilot for Azure to Deploy to the Cloud – 4/03/2025</a:t>
            </a:r>
          </a:p>
          <a:p>
            <a:pPr algn="just"/>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521072"/>
          </a:xfrm>
        </p:spPr>
        <p:txBody>
          <a:bodyPr/>
          <a:lstStyle/>
          <a:p>
            <a:r>
              <a:rPr lang="en-US" dirty="0">
                <a:hlinkClick r:id="rId3"/>
              </a:rPr>
              <a:t>Oracle </a:t>
            </a:r>
            <a:r>
              <a:rPr lang="en-US" dirty="0" err="1">
                <a:hlinkClick r:id="rId3"/>
              </a:rPr>
              <a:t>CloudWorld</a:t>
            </a:r>
            <a:r>
              <a:rPr lang="en-US" dirty="0">
                <a:hlinkClick r:id="rId3"/>
              </a:rPr>
              <a:t> Tour</a:t>
            </a:r>
            <a:endParaRPr lang="en-US" dirty="0"/>
          </a:p>
          <a:p>
            <a:pPr marL="171450" indent="-171450" algn="l">
              <a:buFont typeface="Arial" panose="020B0604020202020204" pitchFamily="34" charset="0"/>
              <a:buChar char="•"/>
            </a:pPr>
            <a:r>
              <a:rPr lang="en-US" i="0" dirty="0">
                <a:solidFill>
                  <a:srgbClr val="333333"/>
                </a:solidFill>
                <a:effectLst/>
              </a:rPr>
              <a:t>Mumbai, India - </a:t>
            </a:r>
            <a:r>
              <a:rPr lang="en-US" i="0" dirty="0">
                <a:solidFill>
                  <a:srgbClr val="333333"/>
                </a:solidFill>
                <a:effectLst/>
                <a:hlinkClick r:id="rId4"/>
              </a:rPr>
              <a:t>February 6</a:t>
            </a:r>
            <a:endParaRPr lang="en-US" i="0" dirty="0">
              <a:solidFill>
                <a:srgbClr val="333333"/>
              </a:solidFill>
              <a:effectLst/>
            </a:endParaRPr>
          </a:p>
          <a:p>
            <a:pPr marL="171450" indent="-171450" algn="l">
              <a:buFont typeface="Arial" panose="020B0604020202020204" pitchFamily="34" charset="0"/>
              <a:buChar char="•"/>
            </a:pPr>
            <a:r>
              <a:rPr lang="en-US" i="0" dirty="0">
                <a:solidFill>
                  <a:srgbClr val="333333"/>
                </a:solidFill>
                <a:effectLst/>
              </a:rPr>
              <a:t>Singapore - </a:t>
            </a:r>
            <a:r>
              <a:rPr lang="en-US" i="0" dirty="0">
                <a:solidFill>
                  <a:srgbClr val="333333"/>
                </a:solidFill>
                <a:effectLst/>
                <a:hlinkClick r:id="rId5"/>
              </a:rPr>
              <a:t>March 13</a:t>
            </a:r>
            <a:endParaRPr lang="en-US" i="0" dirty="0">
              <a:solidFill>
                <a:srgbClr val="333333"/>
              </a:solidFill>
              <a:effectLst/>
            </a:endParaRPr>
          </a:p>
          <a:p>
            <a:pPr marL="171450" indent="-171450" algn="l">
              <a:buFont typeface="Arial" panose="020B0604020202020204" pitchFamily="34" charset="0"/>
              <a:buChar char="•"/>
            </a:pPr>
            <a:r>
              <a:rPr lang="en-US" i="0" dirty="0">
                <a:solidFill>
                  <a:srgbClr val="333333"/>
                </a:solidFill>
                <a:effectLst/>
              </a:rPr>
              <a:t>Milan, Italy - </a:t>
            </a:r>
            <a:r>
              <a:rPr lang="en-US" i="0" dirty="0">
                <a:solidFill>
                  <a:srgbClr val="333333"/>
                </a:solidFill>
                <a:effectLst/>
                <a:hlinkClick r:id="rId6"/>
              </a:rPr>
              <a:t>March 18</a:t>
            </a:r>
            <a:endParaRPr lang="en-US" i="0" dirty="0">
              <a:solidFill>
                <a:srgbClr val="333333"/>
              </a:solidFill>
              <a:effectLst/>
            </a:endParaRPr>
          </a:p>
          <a:p>
            <a:pPr marL="171450" indent="-171450" algn="l">
              <a:buFont typeface="Arial" panose="020B0604020202020204" pitchFamily="34" charset="0"/>
              <a:buChar char="•"/>
            </a:pPr>
            <a:r>
              <a:rPr lang="en-US" i="0" dirty="0">
                <a:solidFill>
                  <a:srgbClr val="333333"/>
                </a:solidFill>
                <a:effectLst/>
              </a:rPr>
              <a:t>London, England - </a:t>
            </a:r>
            <a:r>
              <a:rPr lang="en-US" i="0" dirty="0">
                <a:solidFill>
                  <a:srgbClr val="333333"/>
                </a:solidFill>
                <a:effectLst/>
                <a:hlinkClick r:id="rId7"/>
              </a:rPr>
              <a:t>March 20</a:t>
            </a:r>
            <a:endParaRPr lang="en-US" i="0" dirty="0">
              <a:solidFill>
                <a:srgbClr val="333333"/>
              </a:solidFill>
              <a:effectLst/>
            </a:endParaRPr>
          </a:p>
          <a:p>
            <a:pPr marL="171450" indent="-171450" algn="l">
              <a:buFont typeface="Arial" panose="020B0604020202020204" pitchFamily="34" charset="0"/>
              <a:buChar char="•"/>
            </a:pPr>
            <a:r>
              <a:rPr lang="en-US" i="0" dirty="0">
                <a:solidFill>
                  <a:srgbClr val="333333"/>
                </a:solidFill>
                <a:effectLst/>
              </a:rPr>
              <a:t>Frankfurt, Germany - </a:t>
            </a:r>
            <a:r>
              <a:rPr lang="en-US" i="0" dirty="0">
                <a:solidFill>
                  <a:srgbClr val="333333"/>
                </a:solidFill>
                <a:effectLst/>
                <a:hlinkClick r:id="rId8"/>
              </a:rPr>
              <a:t>April 10</a:t>
            </a:r>
            <a:endParaRPr lang="en-US" i="0" dirty="0">
              <a:solidFill>
                <a:srgbClr val="333333"/>
              </a:solidFill>
              <a:effectLst/>
            </a:endParaRPr>
          </a:p>
          <a:p>
            <a:endParaRPr lang="en-US" dirty="0"/>
          </a:p>
        </p:txBody>
      </p:sp>
      <p:pic>
        <p:nvPicPr>
          <p:cNvPr id="3" name="Picture 2">
            <a:extLst>
              <a:ext uri="{FF2B5EF4-FFF2-40B4-BE49-F238E27FC236}">
                <a16:creationId xmlns:a16="http://schemas.microsoft.com/office/drawing/2014/main" id="{808BF8DE-D0C7-64B2-A673-4BB38DDE6AE3}"/>
              </a:ext>
            </a:extLst>
          </p:cNvPr>
          <p:cNvPicPr>
            <a:picLocks noChangeAspect="1"/>
          </p:cNvPicPr>
          <p:nvPr/>
        </p:nvPicPr>
        <p:blipFill>
          <a:blip r:embed="rId9"/>
          <a:stretch>
            <a:fillRect/>
          </a:stretch>
        </p:blipFill>
        <p:spPr>
          <a:xfrm>
            <a:off x="268958" y="2517822"/>
            <a:ext cx="3283108" cy="1584100"/>
          </a:xfrm>
          <a:prstGeom prst="rect">
            <a:avLst/>
          </a:prstGeom>
        </p:spPr>
      </p:pic>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hlinkClick r:id="rId2"/>
              </a:rPr>
              <a:t>New Identity Secure Score recommendations in General Availability</a:t>
            </a:r>
            <a:endParaRPr lang="en-US" sz="1000" dirty="0"/>
          </a:p>
          <a:p>
            <a:r>
              <a:rPr lang="en-US" sz="1000" dirty="0"/>
              <a:t>MS Release 11 recommendation in for Entra ID in GA</a:t>
            </a:r>
          </a:p>
          <a:p>
            <a:pPr marL="171450" indent="-171450">
              <a:buFont typeface="Arial" panose="020B0604020202020204" pitchFamily="34" charset="0"/>
              <a:buChar char="•"/>
            </a:pPr>
            <a:r>
              <a:rPr lang="en-US" sz="1000" b="1" dirty="0"/>
              <a:t>Require multifactor authentication </a:t>
            </a:r>
            <a:r>
              <a:rPr lang="en-US" sz="1000" dirty="0"/>
              <a:t>for administrative roles</a:t>
            </a:r>
          </a:p>
          <a:p>
            <a:pPr marL="171450" indent="-171450">
              <a:buFont typeface="Arial" panose="020B0604020202020204" pitchFamily="34" charset="0"/>
              <a:buChar char="•"/>
            </a:pPr>
            <a:r>
              <a:rPr lang="en-US" sz="1000" dirty="0"/>
              <a:t>Ensure all users can </a:t>
            </a:r>
            <a:r>
              <a:rPr lang="en-US" sz="1000" b="1" dirty="0"/>
              <a:t>complete MFA</a:t>
            </a:r>
          </a:p>
          <a:p>
            <a:pPr marL="171450" indent="-171450">
              <a:buFont typeface="Arial" panose="020B0604020202020204" pitchFamily="34" charset="0"/>
              <a:buChar char="•"/>
            </a:pPr>
            <a:r>
              <a:rPr lang="en-US" sz="1000" dirty="0"/>
              <a:t>Enable policy to </a:t>
            </a:r>
            <a:r>
              <a:rPr lang="en-US" sz="1000" b="1" dirty="0"/>
              <a:t>block legacy authentication</a:t>
            </a:r>
          </a:p>
          <a:p>
            <a:pPr marL="171450" indent="-171450">
              <a:buFont typeface="Arial" panose="020B0604020202020204" pitchFamily="34" charset="0"/>
              <a:buChar char="•"/>
            </a:pPr>
            <a:r>
              <a:rPr lang="en-US" sz="1000" b="1" dirty="0"/>
              <a:t>Do not expire passwords</a:t>
            </a:r>
          </a:p>
          <a:p>
            <a:pPr marL="171450" indent="-171450">
              <a:buFont typeface="Arial" panose="020B0604020202020204" pitchFamily="34" charset="0"/>
              <a:buChar char="•"/>
            </a:pPr>
            <a:r>
              <a:rPr lang="en-US" sz="1000" dirty="0"/>
              <a:t>Protect all users with a </a:t>
            </a:r>
            <a:r>
              <a:rPr lang="en-US" sz="1000" b="1" dirty="0"/>
              <a:t>user risk policy</a:t>
            </a:r>
          </a:p>
          <a:p>
            <a:pPr marL="171450" indent="-171450">
              <a:buFont typeface="Arial" panose="020B0604020202020204" pitchFamily="34" charset="0"/>
              <a:buChar char="•"/>
            </a:pPr>
            <a:r>
              <a:rPr lang="en-US" sz="1000" dirty="0"/>
              <a:t>Protect all users with a </a:t>
            </a:r>
            <a:r>
              <a:rPr lang="en-US" sz="1000" b="1" dirty="0"/>
              <a:t>sign-in risk policy</a:t>
            </a:r>
          </a:p>
          <a:p>
            <a:pPr marL="171450" indent="-171450">
              <a:buFont typeface="Arial" panose="020B0604020202020204" pitchFamily="34" charset="0"/>
              <a:buChar char="•"/>
            </a:pPr>
            <a:r>
              <a:rPr lang="en-US" sz="1000" b="1" dirty="0"/>
              <a:t>Enable password hash sync </a:t>
            </a:r>
            <a:r>
              <a:rPr lang="en-US" sz="1000" dirty="0"/>
              <a:t>if hybrid</a:t>
            </a:r>
          </a:p>
          <a:p>
            <a:pPr marL="171450" indent="-171450">
              <a:buFont typeface="Arial" panose="020B0604020202020204" pitchFamily="34" charset="0"/>
              <a:buChar char="•"/>
            </a:pPr>
            <a:r>
              <a:rPr lang="en-US" sz="1000" dirty="0"/>
              <a:t>Do not allow users to grant consent to </a:t>
            </a:r>
            <a:r>
              <a:rPr lang="en-US" sz="1000" b="1" dirty="0"/>
              <a:t>unreliable applications</a:t>
            </a:r>
          </a:p>
          <a:p>
            <a:pPr marL="171450" indent="-171450">
              <a:buFont typeface="Arial" panose="020B0604020202020204" pitchFamily="34" charset="0"/>
              <a:buChar char="•"/>
            </a:pPr>
            <a:r>
              <a:rPr lang="en-US" sz="1000" b="1" dirty="0"/>
              <a:t>Use least privileged </a:t>
            </a:r>
            <a:r>
              <a:rPr lang="en-US" sz="1000" dirty="0"/>
              <a:t>administrative roles</a:t>
            </a:r>
          </a:p>
          <a:p>
            <a:pPr marL="171450" indent="-171450">
              <a:buFont typeface="Arial" panose="020B0604020202020204" pitchFamily="34" charset="0"/>
              <a:buChar char="•"/>
            </a:pPr>
            <a:r>
              <a:rPr lang="en-US" sz="1000" dirty="0"/>
              <a:t>Designate </a:t>
            </a:r>
            <a:r>
              <a:rPr lang="en-US" sz="1000" b="1" dirty="0"/>
              <a:t>more than one Global Admin</a:t>
            </a:r>
          </a:p>
          <a:p>
            <a:pPr marL="171450" indent="-171450">
              <a:buFont typeface="Arial" panose="020B0604020202020204" pitchFamily="34" charset="0"/>
              <a:buChar char="•"/>
            </a:pPr>
            <a:r>
              <a:rPr lang="en-US" sz="1000" dirty="0"/>
              <a:t>Enable </a:t>
            </a:r>
            <a:r>
              <a:rPr lang="en-US" sz="1000" b="1" dirty="0"/>
              <a:t>self-service password reset</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dirty="0">
                <a:hlinkClick r:id="rId3"/>
              </a:rPr>
              <a:t>Announcing mandatory multifactor authentication for the Microsoft 365 admin center</a:t>
            </a:r>
            <a:endParaRPr lang="en-US" dirty="0"/>
          </a:p>
          <a:p>
            <a:pPr algn="just"/>
            <a:r>
              <a:rPr lang="en-US" dirty="0"/>
              <a:t>Starting </a:t>
            </a:r>
            <a:r>
              <a:rPr lang="en-US" b="1" dirty="0"/>
              <a:t>February 3rd, 2025</a:t>
            </a:r>
            <a:r>
              <a:rPr lang="en-US" dirty="0"/>
              <a:t>, Microsoft will begin requiring </a:t>
            </a:r>
            <a:r>
              <a:rPr lang="en-US" b="1" dirty="0"/>
              <a:t>MFA for all user accounts accessing the Microsoft 365 admin center</a:t>
            </a:r>
            <a:r>
              <a:rPr lang="en-US" dirty="0"/>
              <a:t>.  This requirement will be rolled out in phases at the tenant level. A notification message through the Microsoft 365 admin center Message center will be send </a:t>
            </a:r>
            <a:r>
              <a:rPr lang="en-US" b="1" dirty="0"/>
              <a:t>approximately 30 days before</a:t>
            </a:r>
            <a:r>
              <a:rPr lang="en-US" dirty="0"/>
              <a:t> tenant is eligible for enforcement. </a:t>
            </a:r>
          </a:p>
        </p:txBody>
      </p:sp>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54E758-0E9C-1A59-D8C1-58D462C9879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4EFDCEC-74D7-CC9F-3A0E-1009C7BB635B}"/>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108EB9BC-7C8E-C179-D7B3-FA8C3832EAD4}"/>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5B52A8BE-107A-17D0-9868-4A2D8C2F4337}"/>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25CF61-DD31-42B7-98F6-ACEF3D4AB8DC}"/>
              </a:ext>
            </a:extLst>
          </p:cNvPr>
          <p:cNvSpPr>
            <a:spLocks noGrp="1"/>
          </p:cNvSpPr>
          <p:nvPr>
            <p:ph type="body" sz="quarter" idx="16"/>
          </p:nvPr>
        </p:nvSpPr>
        <p:spPr/>
        <p:txBody>
          <a:bodyPr/>
          <a:lstStyle/>
          <a:p>
            <a:pPr algn="just"/>
            <a:r>
              <a:rPr lang="en-US" dirty="0">
                <a:hlinkClick r:id="rId2"/>
              </a:rPr>
              <a:t>Announcing Public Preview: New STIX Objects in Microsoft Sentinel</a:t>
            </a:r>
            <a:endParaRPr lang="en-US" dirty="0"/>
          </a:p>
          <a:p>
            <a:pPr algn="just"/>
            <a:r>
              <a:rPr lang="en-US" dirty="0"/>
              <a:t>STIX (</a:t>
            </a:r>
            <a:r>
              <a:rPr lang="en-US" b="1" dirty="0"/>
              <a:t>Structured Threat Information Expression</a:t>
            </a:r>
            <a:r>
              <a:rPr lang="en-US" dirty="0"/>
              <a:t>) objects are a critical tool for incident responders attempting to understand an attack and threat intelligence analysts seeking more information on critical threats. It is designed to improve interoperability and sharing of threat intelligence across different systems and organizations. </a:t>
            </a:r>
          </a:p>
          <a:p>
            <a:pPr algn="just"/>
            <a:r>
              <a:rPr lang="en-US" dirty="0"/>
              <a:t>These objects can be useful for: </a:t>
            </a:r>
          </a:p>
          <a:p>
            <a:pPr marL="171450" indent="-171450" algn="just">
              <a:buFont typeface="Arial" panose="020B0604020202020204" pitchFamily="34" charset="0"/>
              <a:buChar char="•"/>
            </a:pPr>
            <a:r>
              <a:rPr lang="en-US" dirty="0"/>
              <a:t>Ingesting Objects from any TI sources</a:t>
            </a:r>
          </a:p>
          <a:p>
            <a:pPr marL="171450" indent="-171450" algn="just">
              <a:buFont typeface="Arial" panose="020B0604020202020204" pitchFamily="34" charset="0"/>
              <a:buChar char="•"/>
            </a:pPr>
            <a:r>
              <a:rPr lang="en-US" dirty="0"/>
              <a:t>Curating Threat Intelligence</a:t>
            </a:r>
          </a:p>
          <a:p>
            <a:pPr marL="171450" indent="-171450" algn="just">
              <a:buFont typeface="Arial" panose="020B0604020202020204" pitchFamily="34" charset="0"/>
              <a:buChar char="•"/>
            </a:pPr>
            <a:r>
              <a:rPr lang="en-US" dirty="0"/>
              <a:t>Creating Relationships</a:t>
            </a:r>
          </a:p>
          <a:p>
            <a:pPr marL="171450" indent="-171450" algn="just">
              <a:buFont typeface="Arial" panose="020B0604020202020204" pitchFamily="34" charset="0"/>
              <a:buChar char="•"/>
            </a:pPr>
            <a:r>
              <a:rPr lang="en-US" dirty="0"/>
              <a:t>Hunt and Investigate Threats More Effectively</a:t>
            </a:r>
          </a:p>
        </p:txBody>
      </p:sp>
    </p:spTree>
    <p:extLst>
      <p:ext uri="{BB962C8B-B14F-4D97-AF65-F5344CB8AC3E}">
        <p14:creationId xmlns:p14="http://schemas.microsoft.com/office/powerpoint/2010/main" val="281336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43C16-70E1-76E8-34FC-4D971266F2E4}"/>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6EFEF9D-C531-5164-3001-CAB3E530800A}"/>
              </a:ext>
            </a:extLst>
          </p:cNvPr>
          <p:cNvSpPr>
            <a:spLocks noGrp="1"/>
          </p:cNvSpPr>
          <p:nvPr>
            <p:ph type="body" sz="quarter" idx="10"/>
          </p:nvPr>
        </p:nvSpPr>
        <p:spPr/>
        <p:txBody>
          <a:bodyPr/>
          <a:lstStyle/>
          <a:p>
            <a:r>
              <a:rPr lang="en-US" sz="1000" dirty="0">
                <a:hlinkClick r:id="rId2"/>
              </a:rPr>
              <a:t>Announcing Jumpstart </a:t>
            </a:r>
            <a:r>
              <a:rPr lang="en-US" sz="1000" dirty="0" err="1">
                <a:hlinkClick r:id="rId2"/>
              </a:rPr>
              <a:t>ArcBox</a:t>
            </a:r>
            <a:r>
              <a:rPr lang="en-US" sz="1000" dirty="0">
                <a:hlinkClick r:id="rId2"/>
              </a:rPr>
              <a:t> 25Q1 general availability</a:t>
            </a:r>
            <a:endParaRPr lang="en-US" sz="1000" dirty="0"/>
          </a:p>
          <a:p>
            <a:r>
              <a:rPr lang="en-US" sz="1000" dirty="0"/>
              <a:t>A new version provide the following:</a:t>
            </a:r>
          </a:p>
          <a:p>
            <a:pPr marL="171450" indent="-171450">
              <a:buFont typeface="Arial" panose="020B0604020202020204" pitchFamily="34" charset="0"/>
              <a:buChar char="•"/>
            </a:pPr>
            <a:r>
              <a:rPr lang="en-US" sz="1000" dirty="0"/>
              <a:t> </a:t>
            </a:r>
            <a:r>
              <a:rPr lang="en-US" sz="1000" b="1" dirty="0"/>
              <a:t>Introduced Windows Server 2025 </a:t>
            </a:r>
            <a:r>
              <a:rPr lang="en-US" sz="1000" dirty="0"/>
              <a:t>on both the </a:t>
            </a:r>
            <a:r>
              <a:rPr lang="en-US" sz="1000" dirty="0" err="1"/>
              <a:t>ArcBox</a:t>
            </a:r>
            <a:r>
              <a:rPr lang="en-US" sz="1000" dirty="0"/>
              <a:t>-Client as well as in a nested VM</a:t>
            </a:r>
          </a:p>
          <a:p>
            <a:pPr marL="514350" lvl="1" indent="-171450">
              <a:buFont typeface="Arial" panose="020B0604020202020204" pitchFamily="34" charset="0"/>
              <a:buChar char="•"/>
            </a:pPr>
            <a:r>
              <a:rPr lang="en-US" sz="1000" dirty="0" err="1">
                <a:latin typeface="+mj-lt"/>
              </a:rPr>
              <a:t>WinGet</a:t>
            </a:r>
            <a:r>
              <a:rPr lang="en-US" sz="1000" dirty="0">
                <a:latin typeface="+mj-lt"/>
              </a:rPr>
              <a:t> and Windows Terminal Integration</a:t>
            </a:r>
          </a:p>
          <a:p>
            <a:pPr marL="514350" lvl="1" indent="-171450">
              <a:buFont typeface="Arial" panose="020B0604020202020204" pitchFamily="34" charset="0"/>
              <a:buChar char="•"/>
            </a:pPr>
            <a:r>
              <a:rPr lang="en-US" sz="1000" dirty="0">
                <a:latin typeface="+mj-lt"/>
              </a:rPr>
              <a:t>SSH Included and Enabled</a:t>
            </a:r>
          </a:p>
          <a:p>
            <a:pPr marL="514350" lvl="1" indent="-171450">
              <a:buFont typeface="Arial" panose="020B0604020202020204" pitchFamily="34" charset="0"/>
              <a:buChar char="•"/>
            </a:pPr>
            <a:r>
              <a:rPr lang="en-US" sz="1000" dirty="0">
                <a:latin typeface="+mj-lt"/>
              </a:rPr>
              <a:t>Advanced Management Capabilities for Arc-enabled servers</a:t>
            </a:r>
          </a:p>
          <a:p>
            <a:pPr marL="171450" indent="-171450">
              <a:buFont typeface="Arial" panose="020B0604020202020204" pitchFamily="34" charset="0"/>
              <a:buChar char="•"/>
            </a:pPr>
            <a:r>
              <a:rPr lang="en-US" sz="1000" dirty="0" err="1"/>
              <a:t>ArcBox</a:t>
            </a:r>
            <a:r>
              <a:rPr lang="en-US" sz="1000" dirty="0"/>
              <a:t> now provides the flexibility to deploy </a:t>
            </a:r>
            <a:r>
              <a:rPr lang="en-US" sz="1000" b="1" dirty="0"/>
              <a:t>SQL Server Standard or Enterprise editions on the </a:t>
            </a:r>
            <a:r>
              <a:rPr lang="en-US" sz="1000" b="1" dirty="0" err="1"/>
              <a:t>ArcBox</a:t>
            </a:r>
            <a:r>
              <a:rPr lang="en-US" sz="1000" b="1" dirty="0"/>
              <a:t>-SQL guest</a:t>
            </a:r>
            <a:r>
              <a:rPr lang="en-US" sz="1000" dirty="0"/>
              <a:t> VM, replacing the previously default Developer edition.</a:t>
            </a:r>
          </a:p>
          <a:p>
            <a:pPr marL="171450" indent="-171450">
              <a:buFont typeface="Arial" panose="020B0604020202020204" pitchFamily="34" charset="0"/>
              <a:buChar char="•"/>
            </a:pPr>
            <a:r>
              <a:rPr lang="en-US" sz="1000" dirty="0"/>
              <a:t>Cost Optimization:</a:t>
            </a:r>
          </a:p>
          <a:p>
            <a:pPr marL="514350" lvl="1" indent="-171450">
              <a:buFont typeface="Arial" panose="020B0604020202020204" pitchFamily="34" charset="0"/>
              <a:buChar char="•"/>
            </a:pPr>
            <a:r>
              <a:rPr lang="en-US" sz="1000" dirty="0">
                <a:latin typeface="+mj-lt"/>
              </a:rPr>
              <a:t>Azure </a:t>
            </a:r>
            <a:r>
              <a:rPr lang="en-US" sz="1000" dirty="0" err="1">
                <a:latin typeface="+mj-lt"/>
              </a:rPr>
              <a:t>ArcBox</a:t>
            </a:r>
            <a:r>
              <a:rPr lang="en-US" sz="1000" dirty="0">
                <a:latin typeface="+mj-lt"/>
              </a:rPr>
              <a:t> Client VM data disk changed from </a:t>
            </a:r>
            <a:r>
              <a:rPr lang="en-US" sz="1000" b="1" dirty="0">
                <a:latin typeface="+mj-lt"/>
              </a:rPr>
              <a:t>Premium SSD to Premium SSD v2.</a:t>
            </a:r>
          </a:p>
          <a:p>
            <a:pPr marL="514350" lvl="1" indent="-171450">
              <a:buFont typeface="Arial" panose="020B0604020202020204" pitchFamily="34" charset="0"/>
              <a:buChar char="•"/>
            </a:pPr>
            <a:r>
              <a:rPr lang="en-US" sz="1000" dirty="0">
                <a:latin typeface="+mj-lt"/>
              </a:rPr>
              <a:t> </a:t>
            </a:r>
            <a:r>
              <a:rPr lang="en-US" sz="1000" b="1" dirty="0">
                <a:latin typeface="+mj-lt"/>
              </a:rPr>
              <a:t>Azure VM Spot pricing </a:t>
            </a:r>
            <a:r>
              <a:rPr lang="en-US" sz="1000" dirty="0">
                <a:latin typeface="+mj-lt"/>
              </a:rPr>
              <a:t>for the </a:t>
            </a:r>
            <a:r>
              <a:rPr lang="en-US" sz="1000" dirty="0" err="1">
                <a:latin typeface="+mj-lt"/>
              </a:rPr>
              <a:t>ArcBox</a:t>
            </a:r>
            <a:r>
              <a:rPr lang="en-US" sz="1000" dirty="0">
                <a:latin typeface="+mj-lt"/>
              </a:rPr>
              <a:t> Client VM</a:t>
            </a:r>
          </a:p>
        </p:txBody>
      </p:sp>
      <p:sp>
        <p:nvSpPr>
          <p:cNvPr id="11" name="Title 10">
            <a:extLst>
              <a:ext uri="{FF2B5EF4-FFF2-40B4-BE49-F238E27FC236}">
                <a16:creationId xmlns:a16="http://schemas.microsoft.com/office/drawing/2014/main" id="{1469B97F-5DC9-9FCE-E7F9-3A690CE53011}"/>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21B9C0FA-660D-52E2-A52D-5071C6022C4D}"/>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B4278EE4-80FF-FF66-93C7-3BE34B7B9EDB}"/>
              </a:ext>
            </a:extLst>
          </p:cNvPr>
          <p:cNvSpPr>
            <a:spLocks noGrp="1"/>
          </p:cNvSpPr>
          <p:nvPr>
            <p:ph type="body" sz="quarter" idx="16"/>
          </p:nvPr>
        </p:nvSpPr>
        <p:spPr/>
        <p:txBody>
          <a:bodyPr/>
          <a:lstStyle/>
          <a:p>
            <a:pPr algn="just"/>
            <a:r>
              <a:rPr lang="en-US" dirty="0">
                <a:hlinkClick r:id="rId3"/>
              </a:rPr>
              <a:t>Azure Migrate application and code assessment for Java version 7 (Preview)</a:t>
            </a:r>
            <a:endParaRPr lang="en-US" dirty="0"/>
          </a:p>
          <a:p>
            <a:pPr algn="just"/>
            <a:r>
              <a:rPr lang="en-US" dirty="0"/>
              <a:t>The tool enables to evaluate </a:t>
            </a:r>
            <a:r>
              <a:rPr lang="en-US" b="1" dirty="0"/>
              <a:t>application readiness </a:t>
            </a:r>
            <a:r>
              <a:rPr lang="en-US" dirty="0"/>
              <a:t>for </a:t>
            </a:r>
            <a:r>
              <a:rPr lang="en-US" dirty="0" err="1"/>
              <a:t>replatforming</a:t>
            </a:r>
            <a:r>
              <a:rPr lang="en-US" dirty="0"/>
              <a:t> and migration to Azure. This tool is offered as a command-line interface (CLI), and assesses Java application binaries and source code to identify </a:t>
            </a:r>
            <a:r>
              <a:rPr lang="en-US" dirty="0" err="1"/>
              <a:t>replatforming</a:t>
            </a:r>
            <a:r>
              <a:rPr lang="en-US" dirty="0"/>
              <a:t> and migration opportunities for Azure. It helps modernize and </a:t>
            </a:r>
            <a:r>
              <a:rPr lang="en-US" dirty="0" err="1"/>
              <a:t>replatform</a:t>
            </a:r>
            <a:r>
              <a:rPr lang="en-US" dirty="0"/>
              <a:t> large-scale Java applications by </a:t>
            </a:r>
            <a:r>
              <a:rPr lang="en-US" b="1" dirty="0"/>
              <a:t>identifying common use cases and code patterns and proposing recommended changes</a:t>
            </a:r>
            <a:r>
              <a:rPr lang="en-US" dirty="0"/>
              <a:t>.</a:t>
            </a:r>
          </a:p>
          <a:p>
            <a:pPr algn="just"/>
            <a:r>
              <a:rPr lang="en-US" dirty="0"/>
              <a:t>The tool discovers application technology usage through </a:t>
            </a:r>
            <a:r>
              <a:rPr lang="en-US" b="1" dirty="0"/>
              <a:t>static code analysis</a:t>
            </a:r>
            <a:r>
              <a:rPr lang="en-US" dirty="0"/>
              <a:t>, </a:t>
            </a:r>
            <a:r>
              <a:rPr lang="en-US" b="1" dirty="0"/>
              <a:t>provides effort estimation, and accelerates code </a:t>
            </a:r>
            <a:r>
              <a:rPr lang="en-US" b="1" dirty="0" err="1"/>
              <a:t>replatforming</a:t>
            </a:r>
            <a:r>
              <a:rPr lang="en-US" dirty="0"/>
              <a:t>. This assessment helps to prioritize and move Java applications to Azure. With a set of engines and rules, the tool can discover and assess different technologies such as Java 11, Java 17, Jakarta EE, Spring, Hibernate, Java Message Service (JMS), and more.</a:t>
            </a:r>
          </a:p>
        </p:txBody>
      </p:sp>
    </p:spTree>
    <p:extLst>
      <p:ext uri="{BB962C8B-B14F-4D97-AF65-F5344CB8AC3E}">
        <p14:creationId xmlns:p14="http://schemas.microsoft.com/office/powerpoint/2010/main" val="3594889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Retirement: Azure Automation will discontinue execution of PowerShell runbooks using </a:t>
            </a:r>
            <a:r>
              <a:rPr lang="en-US" sz="1000" dirty="0" err="1">
                <a:hlinkClick r:id="rId2"/>
              </a:rPr>
              <a:t>AzureRM</a:t>
            </a:r>
            <a:r>
              <a:rPr lang="en-US" sz="1000" dirty="0">
                <a:hlinkClick r:id="rId2"/>
              </a:rPr>
              <a:t> modules from February 1, 2025</a:t>
            </a:r>
            <a:endParaRPr lang="en-US" sz="1000" dirty="0"/>
          </a:p>
          <a:p>
            <a:pPr algn="just"/>
            <a:r>
              <a:rPr lang="en-US" sz="1000" dirty="0"/>
              <a:t>Starting February 1, 2025, Azure Automation </a:t>
            </a:r>
            <a:r>
              <a:rPr lang="en-US" sz="1000" b="1" dirty="0"/>
              <a:t>will discontinue execution of all runbooks that use </a:t>
            </a:r>
            <a:r>
              <a:rPr lang="en-US" sz="1000" b="1" dirty="0" err="1"/>
              <a:t>AzureRM</a:t>
            </a:r>
            <a:r>
              <a:rPr lang="en-US" sz="1000" b="1" dirty="0"/>
              <a:t> modules.  </a:t>
            </a:r>
          </a:p>
          <a:p>
            <a:pPr algn="just"/>
            <a:r>
              <a:rPr lang="en-US" sz="1000" dirty="0"/>
              <a:t>The </a:t>
            </a:r>
            <a:r>
              <a:rPr lang="en-US" sz="1000" b="1" dirty="0" err="1"/>
              <a:t>AzureRM</a:t>
            </a:r>
            <a:r>
              <a:rPr lang="en-US" sz="1000" dirty="0"/>
              <a:t> </a:t>
            </a:r>
            <a:r>
              <a:rPr lang="en-US" sz="1000" b="1" dirty="0"/>
              <a:t>PowerShell</a:t>
            </a:r>
            <a:r>
              <a:rPr lang="en-US" sz="1000" dirty="0"/>
              <a:t> </a:t>
            </a:r>
            <a:r>
              <a:rPr lang="en-US" sz="1000" b="1" dirty="0"/>
              <a:t>module</a:t>
            </a:r>
            <a:r>
              <a:rPr lang="en-US" sz="1000" dirty="0"/>
              <a:t> has retired </a:t>
            </a:r>
            <a:r>
              <a:rPr lang="en-US" sz="1000" b="1" dirty="0"/>
              <a:t>on February 29, 2024</a:t>
            </a:r>
            <a:r>
              <a:rPr lang="en-US" sz="1000" dirty="0"/>
              <a:t>, in </a:t>
            </a:r>
            <a:r>
              <a:rPr lang="en-US" sz="1000" dirty="0" err="1"/>
              <a:t>favour</a:t>
            </a:r>
            <a:r>
              <a:rPr lang="en-US" sz="1000" dirty="0"/>
              <a:t> of Az PowerShell that offers more security, stability and functionalities. You must update all runbooks from </a:t>
            </a:r>
            <a:r>
              <a:rPr lang="en-US" sz="1000" dirty="0" err="1"/>
              <a:t>AzureRM</a:t>
            </a:r>
            <a:r>
              <a:rPr lang="en-US" sz="1000" dirty="0"/>
              <a:t> to Az PowerShell and remove </a:t>
            </a:r>
            <a:r>
              <a:rPr lang="en-US" sz="1000" dirty="0" err="1"/>
              <a:t>AzureRM</a:t>
            </a:r>
            <a:r>
              <a:rPr lang="en-US" sz="1000" dirty="0"/>
              <a:t> modules from your Automation account, to ensure continued support and updates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GA: Azure Automation is revising Service and Subscriptions Limits</a:t>
            </a:r>
            <a:endParaRPr lang="en-US" dirty="0"/>
          </a:p>
          <a:p>
            <a:pPr algn="just"/>
            <a:r>
              <a:rPr lang="en-US" dirty="0"/>
              <a:t>Starting January 15, 2025, Azure Automation is</a:t>
            </a:r>
            <a:r>
              <a:rPr lang="en-US" b="1" dirty="0"/>
              <a:t> revising its Service and Subscription limits </a:t>
            </a:r>
            <a:r>
              <a:rPr lang="en-US" dirty="0"/>
              <a:t>to ensure fair distribution of cloud resources across all customers. This change is another step towards improving the reliability and performance of the service while optimizing resource utilization. Since the resource requirements vary across organizations and evolve over time, we are empowering customers to configure their quotas based on actual </a:t>
            </a:r>
            <a:r>
              <a:rPr lang="en-US" dirty="0" err="1"/>
              <a:t>usage.You</a:t>
            </a:r>
            <a:r>
              <a:rPr lang="en-US" dirty="0"/>
              <a:t> can find the complete list of Azure Automation limits here.</a:t>
            </a:r>
          </a:p>
          <a:p>
            <a:pPr algn="just"/>
            <a:r>
              <a:rPr lang="en-US" dirty="0"/>
              <a:t>Limits for following resources is being revised:</a:t>
            </a:r>
          </a:p>
          <a:p>
            <a:pPr marL="171450" indent="-171450" algn="just">
              <a:buFont typeface="Arial" panose="020B0604020202020204" pitchFamily="34" charset="0"/>
              <a:buChar char="•"/>
            </a:pPr>
            <a:r>
              <a:rPr lang="en-US" b="1" dirty="0"/>
              <a:t>Maximum number of Automation accounts in a subscription in a region.</a:t>
            </a:r>
          </a:p>
          <a:p>
            <a:pPr marL="171450" indent="-171450" algn="just">
              <a:buFont typeface="Arial" panose="020B0604020202020204" pitchFamily="34" charset="0"/>
              <a:buChar char="•"/>
            </a:pPr>
            <a:r>
              <a:rPr lang="en-US" b="1" dirty="0"/>
              <a:t>Maximum number of concurrent running jobs at the same instance of time per Automation account</a:t>
            </a:r>
          </a:p>
        </p:txBody>
      </p:sp>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B2A5C-E35F-E18E-05A4-B6AF8CF698D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21B0A37-B626-6209-EE63-BDBE1E100FF0}"/>
              </a:ext>
            </a:extLst>
          </p:cNvPr>
          <p:cNvSpPr>
            <a:spLocks noGrp="1"/>
          </p:cNvSpPr>
          <p:nvPr>
            <p:ph type="body" sz="quarter" idx="10"/>
          </p:nvPr>
        </p:nvSpPr>
        <p:spPr/>
        <p:txBody>
          <a:bodyPr/>
          <a:lstStyle/>
          <a:p>
            <a:pPr algn="just"/>
            <a:r>
              <a:rPr lang="en-US" sz="1000" dirty="0">
                <a:hlinkClick r:id="rId2"/>
              </a:rPr>
              <a:t>Retirement: Resources interacting with Azure Automation using TLS 1.0/1.1  protocol will be blocked from March 1, 2025</a:t>
            </a:r>
            <a:endParaRPr lang="en-US" sz="1000" dirty="0"/>
          </a:p>
          <a:p>
            <a:pPr algn="just"/>
            <a:r>
              <a:rPr lang="en-US" sz="1000" b="1" dirty="0"/>
              <a:t>Transport Layer Security (TLS) 1.0 and 1.1 </a:t>
            </a:r>
            <a:r>
              <a:rPr lang="en-US" sz="1000" dirty="0"/>
              <a:t>are security protocols for establishing encryption channels over computer networks. Starting </a:t>
            </a:r>
            <a:r>
              <a:rPr lang="en-US" sz="1000" b="1" dirty="0"/>
              <a:t>March 1, 2025</a:t>
            </a:r>
            <a:r>
              <a:rPr lang="en-US" sz="1000" dirty="0"/>
              <a:t>, your resources interacting with Azure Automation using TLS 1.0/1.1 protocols won’t be able to connect to Azure Automation. All interactions through Webhooks, Agent-based/Extension-based User Hybrid Runbook Workers, Automation DSC navigating on the outdated TLS protocols will be blocked. All jobs running or scheduled on Hybrid Workers using TLS 1.0 and 1.1 protocols will fail.</a:t>
            </a:r>
          </a:p>
          <a:p>
            <a:pPr algn="just"/>
            <a:r>
              <a:rPr lang="en-US" sz="1000" dirty="0"/>
              <a:t>Ensure your resources interact with Azure Automation using TLS 1.2 or higher.</a:t>
            </a:r>
          </a:p>
          <a:p>
            <a:endParaRPr lang="en-US" sz="800" dirty="0"/>
          </a:p>
          <a:p>
            <a:endParaRPr lang="en-US" sz="1000" dirty="0"/>
          </a:p>
        </p:txBody>
      </p:sp>
      <p:sp>
        <p:nvSpPr>
          <p:cNvPr id="11" name="Title 10">
            <a:extLst>
              <a:ext uri="{FF2B5EF4-FFF2-40B4-BE49-F238E27FC236}">
                <a16:creationId xmlns:a16="http://schemas.microsoft.com/office/drawing/2014/main" id="{89DE73F3-4A2F-648B-BD17-44C88CDB5688}"/>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1A20683A-1573-CC2D-401E-61BAED70A144}"/>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5FF973-31C8-BEFD-DC1E-6209231AED94}"/>
              </a:ext>
            </a:extLst>
          </p:cNvPr>
          <p:cNvSpPr>
            <a:spLocks noGrp="1"/>
          </p:cNvSpPr>
          <p:nvPr>
            <p:ph type="body" sz="quarter" idx="16"/>
          </p:nvPr>
        </p:nvSpPr>
        <p:spPr/>
        <p:txBody>
          <a:bodyPr/>
          <a:lstStyle/>
          <a:p>
            <a:pPr algn="just"/>
            <a:r>
              <a:rPr lang="en-US" dirty="0">
                <a:hlinkClick r:id="rId3"/>
              </a:rPr>
              <a:t>Retirement: All Azure Automation jobs running on Agent-based Hybrid Worker will be stopped from 1 April 2025</a:t>
            </a:r>
            <a:endParaRPr lang="en-US" dirty="0"/>
          </a:p>
          <a:p>
            <a:pPr algn="just"/>
            <a:r>
              <a:rPr lang="en-US" dirty="0"/>
              <a:t>Starting April 1, 2025, all jobs running on agent-based </a:t>
            </a:r>
            <a:r>
              <a:rPr lang="en-US" b="1" dirty="0"/>
              <a:t>User Hybrid Runbook Worker will be stopped. </a:t>
            </a:r>
          </a:p>
          <a:p>
            <a:pPr algn="just"/>
            <a:r>
              <a:rPr lang="en-US" dirty="0"/>
              <a:t>Azure Automation Agent-based User Hybrid Worker (Windows &amp; Linux) retired on August 31, 2024, and is no longer supported. It poses a potential Security risk since Agent-based Hybrid Worker has not been getting any Security fixes post-retirement. Hence, it is strongly recommended that you move to extension-based User Hybrid Runbook Worker (Windows &amp; Linux) for executing Hybrid jobs. </a:t>
            </a:r>
          </a:p>
          <a:p>
            <a:pPr algn="just"/>
            <a:r>
              <a:rPr lang="en-US" dirty="0"/>
              <a:t>Key benefits of new approach: </a:t>
            </a:r>
          </a:p>
          <a:p>
            <a:pPr marL="171450" indent="-171450" algn="just">
              <a:buFont typeface="Arial" panose="020B0604020202020204" pitchFamily="34" charset="0"/>
              <a:buChar char="•"/>
            </a:pPr>
            <a:r>
              <a:rPr lang="en-US" b="1" dirty="0"/>
              <a:t>Enhanced security posture </a:t>
            </a:r>
            <a:r>
              <a:rPr lang="en-US" dirty="0"/>
              <a:t>for your VMs through access control using system-assigned managed identities, instead of self-managed certificates </a:t>
            </a:r>
          </a:p>
          <a:p>
            <a:pPr marL="171450" indent="-171450" algn="just">
              <a:buFont typeface="Arial" panose="020B0604020202020204" pitchFamily="34" charset="0"/>
              <a:buChar char="•"/>
            </a:pPr>
            <a:r>
              <a:rPr lang="en-US" b="1" dirty="0"/>
              <a:t>Improved operational productivity </a:t>
            </a:r>
            <a:r>
              <a:rPr lang="en-US" dirty="0"/>
              <a:t>for keeping the workers up to date, using automatic upgrades and at-scale management of the VMs </a:t>
            </a:r>
          </a:p>
          <a:p>
            <a:pPr marL="171450" indent="-171450" algn="just">
              <a:buFont typeface="Arial" panose="020B0604020202020204" pitchFamily="34" charset="0"/>
              <a:buChar char="•"/>
            </a:pPr>
            <a:r>
              <a:rPr lang="en-US" b="1" dirty="0"/>
              <a:t>Simplified installation of extension </a:t>
            </a:r>
            <a:r>
              <a:rPr lang="en-US" dirty="0"/>
              <a:t>while eliminating the need to install Log Analytics agent. </a:t>
            </a:r>
          </a:p>
          <a:p>
            <a:pPr marL="171450" indent="-171450" algn="just">
              <a:buFont typeface="Arial" panose="020B0604020202020204" pitchFamily="34" charset="0"/>
              <a:buChar char="•"/>
            </a:pPr>
            <a:r>
              <a:rPr lang="en-US" b="1" dirty="0"/>
              <a:t>Extension-based workers can be managed </a:t>
            </a:r>
            <a:r>
              <a:rPr lang="en-US" dirty="0"/>
              <a:t>through the Azure portal, PowerShell cmdlets, Bicep, ARM templates, REST API and Azure CLI.</a:t>
            </a:r>
          </a:p>
          <a:p>
            <a:pPr marL="171450" indent="-171450" algn="just">
              <a:buFont typeface="Arial" panose="020B0604020202020204" pitchFamily="34" charset="0"/>
              <a:buChar char="•"/>
            </a:pPr>
            <a:endParaRPr lang="en-US" dirty="0"/>
          </a:p>
        </p:txBody>
      </p:sp>
    </p:spTree>
    <p:extLst>
      <p:ext uri="{BB962C8B-B14F-4D97-AF65-F5344CB8AC3E}">
        <p14:creationId xmlns:p14="http://schemas.microsoft.com/office/powerpoint/2010/main" val="237073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3.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809</TotalTime>
  <Words>3226</Words>
  <Application>Microsoft Office PowerPoint</Application>
  <PresentationFormat>On-screen Show (16:9)</PresentationFormat>
  <Paragraphs>171</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Human Sans</vt:lpstr>
      <vt:lpstr>Human Sans Regular</vt:lpstr>
      <vt:lpstr>Continuum Theme</vt:lpstr>
      <vt:lpstr>Azure Times #148</vt:lpstr>
      <vt:lpstr>PowerPoint Presentation</vt:lpstr>
      <vt:lpstr>Security &amp; Identity Updates</vt:lpstr>
      <vt:lpstr>Security &amp; Identity Updates</vt:lpstr>
      <vt:lpstr>PowerPoint Presentation</vt:lpstr>
      <vt:lpstr>Management &amp; Governance Updates</vt:lpstr>
      <vt:lpstr>Management &amp; Governance Updates</vt:lpstr>
      <vt:lpstr>Management &amp; Governance Updates</vt:lpstr>
      <vt:lpstr>PowerPoint Presentation</vt:lpstr>
      <vt:lpstr>Compute Updates</vt:lpstr>
      <vt:lpstr>Compute Updates</vt:lpstr>
      <vt:lpstr>PowerPoint Presentation</vt:lpstr>
      <vt:lpstr>Storage &amp; Data Updates</vt:lpstr>
      <vt:lpstr>PowerPoint Presentation</vt:lpstr>
      <vt:lpstr>Databases Updates</vt:lpstr>
      <vt:lpstr>Databases Updates</vt:lpstr>
      <vt:lpstr>Databases Updates</vt:lpstr>
      <vt:lpstr>PowerPoint Presentation</vt:lpstr>
      <vt:lpstr>Integration Updates</vt:lpstr>
      <vt:lpstr>PowerPoint Presentation</vt:lpstr>
      <vt:lpstr>ML &amp; AI &amp; IOT Updates</vt:lpstr>
      <vt:lpstr>ML &amp; AI &amp; IOT Updates</vt:lpstr>
      <vt:lpstr>PowerPoint Presentation</vt:lpstr>
      <vt:lpstr>DevOps &amp; IaC &amp; Automation</vt:lpstr>
      <vt:lpstr>PowerPoint Presentation</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Rotar, Maksim</cp:lastModifiedBy>
  <cp:revision>165</cp:revision>
  <dcterms:created xsi:type="dcterms:W3CDTF">2018-01-26T19:23:30Z</dcterms:created>
  <dcterms:modified xsi:type="dcterms:W3CDTF">2025-01-25T10:50:17Z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